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361" r:id="rId4"/>
    <p:sldId id="257" r:id="rId5"/>
    <p:sldId id="354" r:id="rId6"/>
    <p:sldId id="356" r:id="rId7"/>
    <p:sldId id="352" r:id="rId8"/>
    <p:sldId id="357" r:id="rId9"/>
    <p:sldId id="355" r:id="rId10"/>
    <p:sldId id="358" r:id="rId11"/>
    <p:sldId id="359" r:id="rId12"/>
    <p:sldId id="360" r:id="rId13"/>
    <p:sldId id="258" r:id="rId14"/>
    <p:sldId id="259" r:id="rId15"/>
    <p:sldId id="288" r:id="rId16"/>
    <p:sldId id="260" r:id="rId17"/>
    <p:sldId id="289" r:id="rId18"/>
    <p:sldId id="261" r:id="rId19"/>
    <p:sldId id="263" r:id="rId20"/>
    <p:sldId id="376" r:id="rId21"/>
    <p:sldId id="264" r:id="rId22"/>
    <p:sldId id="377" r:id="rId23"/>
    <p:sldId id="265" r:id="rId24"/>
    <p:sldId id="363" r:id="rId25"/>
    <p:sldId id="378" r:id="rId26"/>
    <p:sldId id="365" r:id="rId27"/>
    <p:sldId id="379" r:id="rId28"/>
    <p:sldId id="266" r:id="rId29"/>
    <p:sldId id="267" r:id="rId30"/>
    <p:sldId id="380" r:id="rId31"/>
    <p:sldId id="268" r:id="rId32"/>
    <p:sldId id="366" r:id="rId33"/>
    <p:sldId id="367" r:id="rId34"/>
    <p:sldId id="368" r:id="rId35"/>
    <p:sldId id="369" r:id="rId36"/>
    <p:sldId id="370" r:id="rId37"/>
    <p:sldId id="274" r:id="rId38"/>
    <p:sldId id="276" r:id="rId39"/>
    <p:sldId id="280" r:id="rId40"/>
    <p:sldId id="277" r:id="rId41"/>
    <p:sldId id="278" r:id="rId42"/>
    <p:sldId id="279" r:id="rId43"/>
    <p:sldId id="281" r:id="rId44"/>
    <p:sldId id="381" r:id="rId45"/>
    <p:sldId id="282" r:id="rId46"/>
    <p:sldId id="283" r:id="rId47"/>
    <p:sldId id="349" r:id="rId48"/>
    <p:sldId id="284" r:id="rId49"/>
    <p:sldId id="285" r:id="rId50"/>
    <p:sldId id="286" r:id="rId51"/>
    <p:sldId id="287" r:id="rId52"/>
    <p:sldId id="350" r:id="rId53"/>
    <p:sldId id="290" r:id="rId54"/>
    <p:sldId id="291" r:id="rId55"/>
    <p:sldId id="292" r:id="rId56"/>
    <p:sldId id="351" r:id="rId57"/>
    <p:sldId id="293" r:id="rId58"/>
    <p:sldId id="294" r:id="rId59"/>
    <p:sldId id="385" r:id="rId60"/>
    <p:sldId id="323" r:id="rId61"/>
    <p:sldId id="300" r:id="rId62"/>
    <p:sldId id="324" r:id="rId63"/>
    <p:sldId id="382" r:id="rId64"/>
    <p:sldId id="311" r:id="rId65"/>
    <p:sldId id="312" r:id="rId66"/>
    <p:sldId id="383" r:id="rId67"/>
    <p:sldId id="313" r:id="rId68"/>
    <p:sldId id="314" r:id="rId69"/>
    <p:sldId id="384" r:id="rId70"/>
    <p:sldId id="375" r:id="rId71"/>
    <p:sldId id="343" r:id="rId72"/>
    <p:sldId id="372" r:id="rId73"/>
    <p:sldId id="344" r:id="rId74"/>
    <p:sldId id="325" r:id="rId75"/>
    <p:sldId id="326" r:id="rId76"/>
    <p:sldId id="327" r:id="rId77"/>
    <p:sldId id="373" r:id="rId78"/>
    <p:sldId id="328" r:id="rId79"/>
    <p:sldId id="329" r:id="rId80"/>
    <p:sldId id="346" r:id="rId81"/>
    <p:sldId id="345" r:id="rId82"/>
    <p:sldId id="330" r:id="rId83"/>
    <p:sldId id="374" r:id="rId8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50" autoAdjust="0"/>
    <p:restoredTop sz="94660"/>
  </p:normalViewPr>
  <p:slideViewPr>
    <p:cSldViewPr snapToGrid="0">
      <p:cViewPr varScale="1">
        <p:scale>
          <a:sx n="65" d="100"/>
          <a:sy n="65" d="100"/>
        </p:scale>
        <p:origin x="90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5-03-28T23:20:53.425"/>
    </inkml:context>
    <inkml:brush xml:id="br0">
      <inkml:brushProperty name="width" value="0.23333" units="cm"/>
      <inkml:brushProperty name="height" value="0.46667" units="cm"/>
      <inkml:brushProperty name="color" value="#FFFF00"/>
      <inkml:brushProperty name="tip" value="rectangle"/>
      <inkml:brushProperty name="rasterOp" value="maskPen"/>
      <inkml:brushProperty name="fitToCurve" value="1"/>
    </inkml:brush>
  </inkml:definitions>
  <inkml:trace contextRef="#ctx0" brushRef="#br0">328 383 0,'-65'0'110,"65"-65"-95,0 0 17,65 0 30,0 65-46,1 0-1,-1 0 1,0 0 0,0 0-1,0 0-15,0 0 16,0 0 0,0 0-1,1 0 1,-1 0-1,0 0 1,0 0 0,0 0-16,65 0 15,-65 0-15,1 0 16,-1 0 0,65 0-16,65 0 15,-130 0-15,66 0 16,-66 0-16,0 0 15,65 0 17,-65 0 30,1 0-46,-1 0-16,0 0 15,65 0 1,-65 0-16,65 0 16,-64 0-16,64 0 15,0 0-15,-65 0 16,65 0-16,-64 0 16,-1 0-16,0 0 15,0 0-15,0 0 16,0 0-16,0 0 15,0 0 32,1 0-15,-1 0-1,0 0-16,65 65 1,-65 0 15,0-65-31,66 65 16,-66 0 0,65 0-16,131 66 15,-131-131-15,0 65 16,0 0-16,1-65 15,-1 0-15,-65 65 16,0-65 78,-65 65-94,65-65 15,-65 65 17,0 0 124,0 1-140,0-1-1,-65-65 1,0 65-16,0 0 15,65 0 1,-65-65-16,65 65 16,-65-65-16,-1 0 15,66 65-15,-65-65 16,65 65 93,-65-65-93,0 0 140,0 0-140,0 0-16,0 0 15,0 0-15,-66 66 16,1-1 0,0-65-16,-1 65 15,1-65-15,0 0 16,65 0-16,0 0 16,-66 0-16,66 0 15,0 0-15,0 0 16,0 0-1,0-65 1,0 65 15,0 0-15,-1 0 0,66-65-16,-65 65 31,0 0-16,0 0 1,0 0 0,0 0-1,0 0 1,0 0 0,-1 0-16,-64 0 15,65 0-15,0-66 16,0 66-1,-65 0-15,64-65 16,1 65-16,-65 0 16,65-65-16,0 65 15,-66 0-15,66-65 16,0 0-16,0 65 16,0 0-16,-65 0 15,65 0-15,-1 0 16,-64 0-1,65 0 1,0 0 0,0 0-16,0 0 15,0 0 63,-1 0-62,1 0-16,0 0 16,0 0-1,0 0 1,0 0 0,0 0 30,0 0-30,-1 0 0,1 0-1,0 0 1,0 0 15,0 0 47,65-65-62,-65 65 78,65-65-79,0 0 32,0-1-47,-65 1 31,65 0 1,0 0-1,0 0-31,0 0 31,0 0 0,0 0-15,0-1 93,0 1-77,0 0 46,65 65 500,0 0-391,0 0-171,0 0 0,0 0 15,0 0-15,1-65 15,-66 0-16,0 0 470,65 65-485,-65-65 15,65 65 17,-65-66-17</inkml:trace>
</inkml:ink>
</file>

<file path=ppt/ink/ink10.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5-03-29T00:01:51.520"/>
    </inkml:context>
    <inkml:brush xml:id="br0">
      <inkml:brushProperty name="width" value="0.23333" units="cm"/>
      <inkml:brushProperty name="height" value="0.46667" units="cm"/>
      <inkml:brushProperty name="color" value="#FFFF00"/>
      <inkml:brushProperty name="tip" value="rectangle"/>
      <inkml:brushProperty name="rasterOp" value="maskPen"/>
      <inkml:brushProperty name="fitToCurve" value="1"/>
    </inkml:brush>
  </inkml:definitions>
  <inkml:trace contextRef="#ctx0" brushRef="#br0">0 0 0</inkml:trace>
</inkml:ink>
</file>

<file path=ppt/ink/ink2.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5-03-28T23:21:33.550"/>
    </inkml:context>
    <inkml:brush xml:id="br0">
      <inkml:brushProperty name="width" value="0.23333" units="cm"/>
      <inkml:brushProperty name="height" value="0.46667" units="cm"/>
      <inkml:brushProperty name="color" value="#FFFF00"/>
      <inkml:brushProperty name="tip" value="rectangle"/>
      <inkml:brushProperty name="rasterOp" value="maskPen"/>
      <inkml:brushProperty name="fitToCurve" value="1"/>
    </inkml:brush>
  </inkml:definitions>
  <inkml:trace contextRef="#ctx0" brushRef="#br0">762 391 0,'93'0'188,"0"0"-173,-1 0 1,94 0-16,-1 0 15,-91 0-15,-1 0 16,-1-65-16,1 65 16,-1 0-16,94 0 15,-94 0-15,2-65 16,-1 65 0,0 0 15,-93-65-16,92-1 1,1 66 0,0 0-1,-1 0 1,1 0 0,93 0-1,-93 0 1,0 0-1,-1 0-15,1 0 16,0 0 0,1 0-1,-2 0 1,1 0 125,0 0-126,-1 0 1,1 0-16,-1 0 15,1 0 1,1 0 0,-1 0-1,-1 0-15,1 0 32,0 0-32,-1 0 31,1 0-16,0 0 1,1 0-16,-2 0 16,94 0-1,-94 0-15,1 0 16,-1 0-16,95 0 16,-94 0-16,-1 0 15,94 0-15,-94 0 16,94 0-1,-92 0 17,-2 0-17,1 0 1,-1 0 0,1 0-1,0 0 1,-1 0-1,2 0 1,-1 0 0,0 0-1,92 0 1,-185 66-16,93-66 16,-1 0-1,1 0 1,1 65-1,-1-65 1,-1 0 0,1 0-16,-1 0 15,1 0 1,0 0 15,93 0-15,-93 0-1,0 0-15,-1 0 16,94 65-16,-94 0 16,1-65-1,1 0-15,-2 0 16,1 0-16,0 0 16,-1 0-16,1 0 15,0 0-15,-1 0 16,2 0-16,-1 0 15,0 0-15,-1 0 47,1 0-47,-1 0 16,1 0 0,1 0-16,-1 65 15,-1-65 1,1 0-16,0 0 15,-1 0 1,1 0 31,0 0-47,1 0 31,-2 0-15,1 0-1,0 0 1,-1 0 0,1 0-1,-1 0 1,1 0 0,1 0 15,-1 0-16,-1 0 17,1 0-32,0 0 15,-1 0 1,1 65 0,-1-65-1,3 65-15,-3-65 16,1 0 62,-1 0-78,1 0 31,0 0-15,-1 0-1,1 0-15,1 0 32,-1 0-17,-1 0 1,1 0 15,-93 66-15,93-66-16,-1 0 15,1 0 1,1 0 0,-2 0-1,-92 65-15,93-65 16,0 0 31,-1 0-47,1 0 31,0 0-15,-1 0 31,2 0-1,-1 0 1,-93 65-31,93 0 62,-93 0-62,0 0-1,92 0 1,-92 0-16,93-65 16,-93 66-1,0-1 48,0 0-32,0 0 0,-93-65-31,1 65 16,-1-65 15,93 65-15,-93-65-16,-1 0 15,2 0 1,-1 0 0,0 0-1,1 0-15,-1 0 16,0 0-16,1 0 15,-2 0 1,-184 0-16,185 0 16,-92 0-1,91 0 173,1 0-157,1 0-31,-1 0 0,0 0 16,-92 0-1,93 0 1,-95 0-16,2 0 16,92 0-16,-185 0 15,184 0 1,-91 0-16,92 0 15,-92 0-15,-94 0 16,186 0-16,0 0 16,-92 0-16,92 0 15,1-65 1,-1 65 0,-1 0-1,1 0 16,1 0-15,-1 0 0,1 0-1,-1 0 1,0 0 0,-1 0-16,2 0 15,-94 0-15,94 0 16,-94 0-16,94 0 15,-2 0-15,-91 0 16,92 0-16,0 0 16,-92 0-16,-2 0 15,95 0 1,-1 0-16,-92 0 16,92 0-1,1 0-15,-1 0 16,-1 0 15,1 0-15,1 0-1,-1 0 1,0 0-16,-92 0 16,-2 0-16,95 0 15,-94 0-15,94 0 16,-93 0-16,91-65 15,1 65-15,-92 0 16,92 0-16,0 0 16,-92-65-16,91 65 15,1 0 1,1 0-16,-1 0 16,1 0-1,-1 0 1,0 0-16,-93 0 15,93 0 1,-92 0 0,92 0-1,0 0-15,1 0 16,-1 0 0,-1 0-1,1 0 1,1 0-1,-1 0 1,1 0 0,-1 0 15,0 0 0,1 0-15,-2 0-1,1 0-15,0 0 16,1 0-16,-1 0 16,0 0-16,1 0 15,-95 0 1,95 0 0,-1 0-1,0 0 1,1 0-1,-1 0 1,0 0 0,-1 0-1,2 0 1,-1 0 0,0 0-1,-92 0 1,0 65-1,91-65 1,1 0 15,1 0-15,-1 0 0,0 0 46,1 0-31,-1 0-15,0 0 0,-1 0-1,2 0-15,-1 0 16,0 0-1,93-65-15,-92 65 47,92-65-31,-93 65 0,93-65 15,-92 65-16,92-66 1,-93 66 0,93-65 15,0 0-15,0 0 15,0 0-16,0 0 17,0 0-17,0 0 32,93 65-31,-1-66 31,1 66-16,-1 0-15,1 0-1,0 0 1,-1 0-1,2 0 17,-1 0-32,0 0 31,-1 0-15,1 0-1,0 0 16,-1 0-15,1 0 0,1 0 31,-1-65-16,-1 65 188,-92-65-79</inkml:trace>
</inkml:ink>
</file>

<file path=ppt/ink/ink3.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5-03-28T23:59:40.395"/>
    </inkml:context>
    <inkml:brush xml:id="br0">
      <inkml:brushProperty name="width" value="0.23333" units="cm"/>
      <inkml:brushProperty name="height" value="0.46667" units="cm"/>
      <inkml:brushProperty name="color" value="#FFFF00"/>
      <inkml:brushProperty name="tip" value="rectangle"/>
      <inkml:brushProperty name="rasterOp" value="maskPen"/>
      <inkml:brushProperty name="fitToCurve" value="1"/>
    </inkml:brush>
  </inkml:definitions>
  <inkml:trace contextRef="#ctx0" brushRef="#br0">0 0 0</inkml:trace>
</inkml:ink>
</file>

<file path=ppt/ink/ink4.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5-03-28T23:59:46.879"/>
    </inkml:context>
    <inkml:brush xml:id="br0">
      <inkml:brushProperty name="width" value="0.23333" units="cm"/>
      <inkml:brushProperty name="height" value="0.46667" units="cm"/>
      <inkml:brushProperty name="color" value="#FFFF00"/>
      <inkml:brushProperty name="tip" value="rectangle"/>
      <inkml:brushProperty name="rasterOp" value="maskPen"/>
      <inkml:brushProperty name="fitToCurve" value="1"/>
    </inkml:brush>
  </inkml:definitions>
  <inkml:trace contextRef="#ctx0" brushRef="#br0">718 88 0,'65'0'250,"0"0"-234,0 0 15,0 0 63,0 0-79,1 0-15,0 0 16,-1 0 0,0 0 15,0 0-15,0 0 62,0 0-63,0 0 17,0 0-32,1 0 15,-1 0 63,0 0-31,0 0-31,0 0-1,0 0 17,0 0 15,0 0-32,1 0 1,-1 0-1,65 0 48,-65 0-47,0 0 15,0 0-16,0 0-15,1 0 16,-1 0 0,0 0-1,0 0 1,0 0-16,0 0 16,0 0-1,0 0 79,1 0-63,0 0-15,-1 0-1,0 0 1,0 0 109,0 0-109,0 0-1,1 0 1,-1 0 0,0 0-1,0 0 32,0 0-16,0 0 1,0 0-17,0 0 1,1 0-16,-1 0 281,0 65-265,-65 1-1,0-1 17,0 0 14,-65-65-14,65 65-17,0 0 173,-65-65-157,65 65-31,-66-65 16,1 0 15,65 65 0,-65-65 266,65 64-266,0 2 16,0-1-16,0 0 16,-65 0-15,0-65-32,65 65 15,-65-65 1,0 0-1,65 65 48,-196-65-63,131 0 16,0 0-1,0 0 1,0 0-1,65 65-15,-66-65 16,-65 65-16,1-65 31,65 0 32,0 0-48,0 0 1,0 0 0,-1 0-1,1 0 1,0 0 0,0 0-16,0 0 15,-65 0 1,65 0-1,-1 0-15,1 0 16,0 0-16,0 0 16,-65 0-1,65 0 1,0 0 0,-1 0 46,1 0-46,0 0 15,0 0-15,0 0-1,0 0 1,0 0 31,0 0 0,-1 0-16,0 0-31,66-65 15,-65 65 1,-65-65 15,65 65-15,65-65 0,-65 65-16,65-65 31,-66 65-31,1-65 172,0 0-141,0 65-15,65-65-16,-65 65 15,0-66-15,0 66 16,0 0-16,-1 0 15,66-64 95,-65 64-95,0 0 17,65-65-17,0 0 17,65 65-1,-65-65-31,65 65 47,-65-65-47,66 65 47,-1 0 109,-65-65-141,65 65 1,-65-65 47,65 65-48,0 0 141,0 0-124,-65-66-17,65 66 17,0 0 14,-65-65 33,66 65-79,-1 0 109</inkml:trace>
</inkml:ink>
</file>

<file path=ppt/ink/ink5.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5-03-29T00:01:25.254"/>
    </inkml:context>
    <inkml:brush xml:id="br0">
      <inkml:brushProperty name="width" value="0.23333" units="cm"/>
      <inkml:brushProperty name="height" value="0.46667" units="cm"/>
      <inkml:brushProperty name="color" value="#FFFF00"/>
      <inkml:brushProperty name="tip" value="rectangle"/>
      <inkml:brushProperty name="rasterOp" value="maskPen"/>
      <inkml:brushProperty name="fitToCurve" value="1"/>
    </inkml:brush>
  </inkml:definitions>
  <inkml:trace contextRef="#ctx0" brushRef="#br0">680 234 0,'0'-65'125,"81"65"-110,0 0 1,0 0 0,-81-65 15,81 65-15,-1 0-1,1 0 1,0 0-16,1 0 15,-1 0 1,81 0 15,-81 0-15,-1 0-16,1 0 16,1 0-1,-1 0-15,0 0 16,0 0-1,0 0 1,-1 0 0,1 0-1,0 0 1,1 0 0,-1 0-16,0 0 15,0 0-15,0 0 16,80 0-16,-80 0 15,1 0-15,-1 0 16,0 0-16,0 0 16,-1 0 46,-80-65 1,81 65-63,0 0 203,0 0-188,1 0-15,-1 0 16,0 0-16,0 0 16,-1 0-16,1 0 31,0 0 16,0 0-32,1 0 17,-1 0-1,0 0-15,80 0-1,-80 0 1,82 0-16,-82 0 15,0 0-15,0 0 188,-81 65-94,0 0-32,80 0 110,-80 0-125,0 1-31,0-1 15,0 0 16,0 0 140,0 0-187,0 0 63,0 0-32,0 0 125,0 1-140,0-1 15,0 0 0,0 0 47,0 0-78,0 0 16,0 0 31,-80 1-31,80-1 171,0 0-171,-81-65-1,81 65 32,-81-65-31,0 0-1,81 65 1,-82-65-16,1 65 16,0 0-1,0-65 1,1 0 0,-1 0-16,-82 0 15,82 0 1,0 0-1,0 0-15,1 0 16,-1 0 0,0 0-16,0 0 15,-1 0 1,1 0 0,0 0 15,0 0-16,1 0 1,-1 0 0,0 0-1,0 0 1,-1 0 0,1 0-1,0 0-15,1 0 16,-1 0-1,0 0 1,-163 0 31,163 0-31,0 0-1,1 0 1,-1 0 15,0 0-15,0 0-1,0 0 1,-1 0 31,1 0-32,1 0 1,-1 0 0,0 0-1,0 0 17,81-65 14,-81 65-30,-1 0 0,1 0 15,0 0 0,1-65 110,-1 65-126,0 0 17,0 0-17,0-65 1,-1 65 0,1 0 77,1 0-77,-1 0 15,0-65-31,0 65 94,0 0-94,81-65 62,-81 65 126,81-65-172,0-1-1,0 1 16,0 0-15,0 0 0,0 0 62,0 0-16,0 0-30,0-1 46,0 1-16,81 65 94,-81-65-140,81 0 78,-81 0-32,81 65-46,0-65 0,0 0 93,-1 65-109,-80-65 16,81-1 46,1 66 63,-82-65-109,81 65-1,0 0 251,-81-65-250,81 65 30,0 0 17,-1-65-32</inkml:trace>
</inkml:ink>
</file>

<file path=ppt/ink/ink6.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5-03-29T00:01:47.879"/>
    </inkml:context>
    <inkml:brush xml:id="br0">
      <inkml:brushProperty name="width" value="0.23333" units="cm"/>
      <inkml:brushProperty name="height" value="0.46667" units="cm"/>
      <inkml:brushProperty name="color" value="#FFFF00"/>
      <inkml:brushProperty name="tip" value="rectangle"/>
      <inkml:brushProperty name="rasterOp" value="maskPen"/>
      <inkml:brushProperty name="fitToCurve" value="1"/>
    </inkml:brush>
  </inkml:definitions>
  <inkml:trace contextRef="#ctx0" brushRef="#br0">0 0 0</inkml:trace>
</inkml:ink>
</file>

<file path=ppt/ink/ink7.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5-03-29T00:01:48.770"/>
    </inkml:context>
    <inkml:brush xml:id="br0">
      <inkml:brushProperty name="width" value="0.23333" units="cm"/>
      <inkml:brushProperty name="height" value="0.46667" units="cm"/>
      <inkml:brushProperty name="color" value="#FFFF00"/>
      <inkml:brushProperty name="tip" value="rectangle"/>
      <inkml:brushProperty name="rasterOp" value="maskPen"/>
      <inkml:brushProperty name="fitToCurve" value="1"/>
    </inkml:brush>
  </inkml:definitions>
  <inkml:trace contextRef="#ctx0" brushRef="#br0">0 0 0</inkml:trace>
</inkml:ink>
</file>

<file path=ppt/ink/ink8.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5-03-29T00:01:49.051"/>
    </inkml:context>
    <inkml:brush xml:id="br0">
      <inkml:brushProperty name="width" value="0.23333" units="cm"/>
      <inkml:brushProperty name="height" value="0.46667" units="cm"/>
      <inkml:brushProperty name="color" value="#FFFF00"/>
      <inkml:brushProperty name="tip" value="rectangle"/>
      <inkml:brushProperty name="rasterOp" value="maskPen"/>
      <inkml:brushProperty name="fitToCurve" value="1"/>
    </inkml:brush>
  </inkml:definitions>
  <inkml:trace contextRef="#ctx0" brushRef="#br0">0 0 0</inkml:trace>
</inkml:ink>
</file>

<file path=ppt/ink/ink9.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5-03-29T00:01:51.192"/>
    </inkml:context>
    <inkml:brush xml:id="br0">
      <inkml:brushProperty name="width" value="0.23333" units="cm"/>
      <inkml:brushProperty name="height" value="0.46667" units="cm"/>
      <inkml:brushProperty name="color" value="#FFFF00"/>
      <inkml:brushProperty name="tip" value="rectangle"/>
      <inkml:brushProperty name="rasterOp" value="maskPen"/>
      <inkml:brushProperty name="fitToCurve" value="1"/>
    </inkml:brush>
  </inkml:definitions>
  <inkml:trace contextRef="#ctx0" brushRef="#br0">0 0 0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86238B42-8A58-452B-9927-988D5CEBA379}" type="datetimeFigureOut">
              <a:rPr lang="es-AR" smtClean="0"/>
              <a:t>28/8/2025</a:t>
            </a:fld>
            <a:endParaRPr lang="es-AR"/>
          </a:p>
        </p:txBody>
      </p:sp>
      <p:sp>
        <p:nvSpPr>
          <p:cNvPr id="5" name="Footer Placeholder 4"/>
          <p:cNvSpPr>
            <a:spLocks noGrp="1"/>
          </p:cNvSpPr>
          <p:nvPr>
            <p:ph type="ftr" sz="quarter" idx="11"/>
          </p:nvPr>
        </p:nvSpPr>
        <p:spPr/>
        <p:txBody>
          <a:bodyPr/>
          <a:lstStyle/>
          <a:p>
            <a:endParaRPr lang="es-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2735463-CF27-49C4-B009-EA6D08880452}" type="slidenum">
              <a:rPr lang="es-AR" smtClean="0"/>
              <a:t>‹Nº›</a:t>
            </a:fld>
            <a:endParaRPr lang="es-AR"/>
          </a:p>
        </p:txBody>
      </p:sp>
    </p:spTree>
    <p:extLst>
      <p:ext uri="{BB962C8B-B14F-4D97-AF65-F5344CB8AC3E}">
        <p14:creationId xmlns:p14="http://schemas.microsoft.com/office/powerpoint/2010/main" val="1946090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6238B42-8A58-452B-9927-988D5CEBA379}" type="datetimeFigureOut">
              <a:rPr lang="es-AR" smtClean="0"/>
              <a:t>28/8/2025</a:t>
            </a:fld>
            <a:endParaRPr lang="es-AR"/>
          </a:p>
        </p:txBody>
      </p:sp>
      <p:sp>
        <p:nvSpPr>
          <p:cNvPr id="5" name="Footer Placeholder 4"/>
          <p:cNvSpPr>
            <a:spLocks noGrp="1"/>
          </p:cNvSpPr>
          <p:nvPr>
            <p:ph type="ftr" sz="quarter" idx="11"/>
          </p:nvPr>
        </p:nvSpPr>
        <p:spPr/>
        <p:txBody>
          <a:bodyPr/>
          <a:lstStyle/>
          <a:p>
            <a:endParaRPr lang="es-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2735463-CF27-49C4-B009-EA6D08880452}" type="slidenum">
              <a:rPr lang="es-AR" smtClean="0"/>
              <a:t>‹Nº›</a:t>
            </a:fld>
            <a:endParaRPr lang="es-AR"/>
          </a:p>
        </p:txBody>
      </p:sp>
    </p:spTree>
    <p:extLst>
      <p:ext uri="{BB962C8B-B14F-4D97-AF65-F5344CB8AC3E}">
        <p14:creationId xmlns:p14="http://schemas.microsoft.com/office/powerpoint/2010/main" val="2443225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6238B42-8A58-452B-9927-988D5CEBA379}" type="datetimeFigureOut">
              <a:rPr lang="es-AR" smtClean="0"/>
              <a:t>28/8/2025</a:t>
            </a:fld>
            <a:endParaRPr lang="es-AR"/>
          </a:p>
        </p:txBody>
      </p:sp>
      <p:sp>
        <p:nvSpPr>
          <p:cNvPr id="5" name="Footer Placeholder 4"/>
          <p:cNvSpPr>
            <a:spLocks noGrp="1"/>
          </p:cNvSpPr>
          <p:nvPr>
            <p:ph type="ftr" sz="quarter" idx="11"/>
          </p:nvPr>
        </p:nvSpPr>
        <p:spPr/>
        <p:txBody>
          <a:bodyPr/>
          <a:lstStyle/>
          <a:p>
            <a:endParaRPr lang="es-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2735463-CF27-49C4-B009-EA6D08880452}" type="slidenum">
              <a:rPr lang="es-AR" smtClean="0"/>
              <a:t>‹Nº›</a:t>
            </a:fld>
            <a:endParaRPr lang="es-A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7517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86238B42-8A58-452B-9927-988D5CEBA379}" type="datetimeFigureOut">
              <a:rPr lang="es-AR" smtClean="0"/>
              <a:t>28/8/2025</a:t>
            </a:fld>
            <a:endParaRPr lang="es-AR"/>
          </a:p>
        </p:txBody>
      </p:sp>
      <p:sp>
        <p:nvSpPr>
          <p:cNvPr id="6" name="Footer Placeholder 5"/>
          <p:cNvSpPr>
            <a:spLocks noGrp="1"/>
          </p:cNvSpPr>
          <p:nvPr>
            <p:ph type="ftr" sz="quarter" idx="11"/>
          </p:nvPr>
        </p:nvSpPr>
        <p:spPr/>
        <p:txBody>
          <a:bodyPr/>
          <a:lstStyle/>
          <a:p>
            <a:endParaRPr lang="es-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735463-CF27-49C4-B009-EA6D08880452}" type="slidenum">
              <a:rPr lang="es-AR" smtClean="0"/>
              <a:t>‹Nº›</a:t>
            </a:fld>
            <a:endParaRPr lang="es-AR"/>
          </a:p>
        </p:txBody>
      </p:sp>
    </p:spTree>
    <p:extLst>
      <p:ext uri="{BB962C8B-B14F-4D97-AF65-F5344CB8AC3E}">
        <p14:creationId xmlns:p14="http://schemas.microsoft.com/office/powerpoint/2010/main" val="1496336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86238B42-8A58-452B-9927-988D5CEBA379}" type="datetimeFigureOut">
              <a:rPr lang="es-AR" smtClean="0"/>
              <a:t>28/8/2025</a:t>
            </a:fld>
            <a:endParaRPr lang="es-AR"/>
          </a:p>
        </p:txBody>
      </p:sp>
      <p:sp>
        <p:nvSpPr>
          <p:cNvPr id="6" name="Footer Placeholder 5"/>
          <p:cNvSpPr>
            <a:spLocks noGrp="1"/>
          </p:cNvSpPr>
          <p:nvPr>
            <p:ph type="ftr" sz="quarter" idx="11"/>
          </p:nvPr>
        </p:nvSpPr>
        <p:spPr/>
        <p:txBody>
          <a:bodyPr/>
          <a:lstStyle/>
          <a:p>
            <a:endParaRPr lang="es-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735463-CF27-49C4-B009-EA6D08880452}" type="slidenum">
              <a:rPr lang="es-AR" smtClean="0"/>
              <a:t>‹Nº›</a:t>
            </a:fld>
            <a:endParaRPr lang="es-A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714890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86238B42-8A58-452B-9927-988D5CEBA379}" type="datetimeFigureOut">
              <a:rPr lang="es-AR" smtClean="0"/>
              <a:t>28/8/2025</a:t>
            </a:fld>
            <a:endParaRPr lang="es-AR"/>
          </a:p>
        </p:txBody>
      </p:sp>
      <p:sp>
        <p:nvSpPr>
          <p:cNvPr id="6" name="Footer Placeholder 5"/>
          <p:cNvSpPr>
            <a:spLocks noGrp="1"/>
          </p:cNvSpPr>
          <p:nvPr>
            <p:ph type="ftr" sz="quarter" idx="11"/>
          </p:nvPr>
        </p:nvSpPr>
        <p:spPr/>
        <p:txBody>
          <a:bodyPr/>
          <a:lstStyle/>
          <a:p>
            <a:endParaRPr lang="es-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735463-CF27-49C4-B009-EA6D08880452}" type="slidenum">
              <a:rPr lang="es-AR" smtClean="0"/>
              <a:t>‹Nº›</a:t>
            </a:fld>
            <a:endParaRPr lang="es-AR"/>
          </a:p>
        </p:txBody>
      </p:sp>
    </p:spTree>
    <p:extLst>
      <p:ext uri="{BB962C8B-B14F-4D97-AF65-F5344CB8AC3E}">
        <p14:creationId xmlns:p14="http://schemas.microsoft.com/office/powerpoint/2010/main" val="1166721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6238B42-8A58-452B-9927-988D5CEBA379}" type="datetimeFigureOut">
              <a:rPr lang="es-AR" smtClean="0"/>
              <a:t>28/8/2025</a:t>
            </a:fld>
            <a:endParaRPr lang="es-AR"/>
          </a:p>
        </p:txBody>
      </p:sp>
      <p:sp>
        <p:nvSpPr>
          <p:cNvPr id="5" name="Footer Placeholder 4"/>
          <p:cNvSpPr>
            <a:spLocks noGrp="1"/>
          </p:cNvSpPr>
          <p:nvPr>
            <p:ph type="ftr" sz="quarter" idx="11"/>
          </p:nvPr>
        </p:nvSpPr>
        <p:spPr/>
        <p:txBody>
          <a:bodyPr/>
          <a:lstStyle/>
          <a:p>
            <a:endParaRPr lang="es-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2735463-CF27-49C4-B009-EA6D08880452}" type="slidenum">
              <a:rPr lang="es-AR" smtClean="0"/>
              <a:t>‹Nº›</a:t>
            </a:fld>
            <a:endParaRPr lang="es-AR"/>
          </a:p>
        </p:txBody>
      </p:sp>
    </p:spTree>
    <p:extLst>
      <p:ext uri="{BB962C8B-B14F-4D97-AF65-F5344CB8AC3E}">
        <p14:creationId xmlns:p14="http://schemas.microsoft.com/office/powerpoint/2010/main" val="36453350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6238B42-8A58-452B-9927-988D5CEBA379}" type="datetimeFigureOut">
              <a:rPr lang="es-AR" smtClean="0"/>
              <a:t>28/8/2025</a:t>
            </a:fld>
            <a:endParaRPr lang="es-AR"/>
          </a:p>
        </p:txBody>
      </p:sp>
      <p:sp>
        <p:nvSpPr>
          <p:cNvPr id="5" name="Footer Placeholder 4"/>
          <p:cNvSpPr>
            <a:spLocks noGrp="1"/>
          </p:cNvSpPr>
          <p:nvPr>
            <p:ph type="ftr" sz="quarter" idx="11"/>
          </p:nvPr>
        </p:nvSpPr>
        <p:spPr/>
        <p:txBody>
          <a:bodyPr/>
          <a:lstStyle/>
          <a:p>
            <a:endParaRPr lang="es-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2735463-CF27-49C4-B009-EA6D08880452}" type="slidenum">
              <a:rPr lang="es-AR" smtClean="0"/>
              <a:t>‹Nº›</a:t>
            </a:fld>
            <a:endParaRPr lang="es-AR"/>
          </a:p>
        </p:txBody>
      </p:sp>
    </p:spTree>
    <p:extLst>
      <p:ext uri="{BB962C8B-B14F-4D97-AF65-F5344CB8AC3E}">
        <p14:creationId xmlns:p14="http://schemas.microsoft.com/office/powerpoint/2010/main" val="3406534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6238B42-8A58-452B-9927-988D5CEBA379}" type="datetimeFigureOut">
              <a:rPr lang="es-AR" smtClean="0"/>
              <a:t>28/8/2025</a:t>
            </a:fld>
            <a:endParaRPr lang="es-AR"/>
          </a:p>
        </p:txBody>
      </p:sp>
      <p:sp>
        <p:nvSpPr>
          <p:cNvPr id="5" name="Footer Placeholder 4"/>
          <p:cNvSpPr>
            <a:spLocks noGrp="1"/>
          </p:cNvSpPr>
          <p:nvPr>
            <p:ph type="ftr" sz="quarter" idx="11"/>
          </p:nvPr>
        </p:nvSpPr>
        <p:spPr/>
        <p:txBody>
          <a:bodyPr/>
          <a:lstStyle/>
          <a:p>
            <a:endParaRPr lang="es-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2735463-CF27-49C4-B009-EA6D08880452}" type="slidenum">
              <a:rPr lang="es-AR" smtClean="0"/>
              <a:t>‹Nº›</a:t>
            </a:fld>
            <a:endParaRPr lang="es-AR"/>
          </a:p>
        </p:txBody>
      </p:sp>
    </p:spTree>
    <p:extLst>
      <p:ext uri="{BB962C8B-B14F-4D97-AF65-F5344CB8AC3E}">
        <p14:creationId xmlns:p14="http://schemas.microsoft.com/office/powerpoint/2010/main" val="2514181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6238B42-8A58-452B-9927-988D5CEBA379}" type="datetimeFigureOut">
              <a:rPr lang="es-AR" smtClean="0"/>
              <a:t>28/8/2025</a:t>
            </a:fld>
            <a:endParaRPr lang="es-AR"/>
          </a:p>
        </p:txBody>
      </p:sp>
      <p:sp>
        <p:nvSpPr>
          <p:cNvPr id="5" name="Footer Placeholder 4"/>
          <p:cNvSpPr>
            <a:spLocks noGrp="1"/>
          </p:cNvSpPr>
          <p:nvPr>
            <p:ph type="ftr" sz="quarter" idx="11"/>
          </p:nvPr>
        </p:nvSpPr>
        <p:spPr/>
        <p:txBody>
          <a:bodyPr/>
          <a:lstStyle/>
          <a:p>
            <a:endParaRPr lang="es-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2735463-CF27-49C4-B009-EA6D08880452}" type="slidenum">
              <a:rPr lang="es-AR" smtClean="0"/>
              <a:t>‹Nº›</a:t>
            </a:fld>
            <a:endParaRPr lang="es-AR"/>
          </a:p>
        </p:txBody>
      </p:sp>
    </p:spTree>
    <p:extLst>
      <p:ext uri="{BB962C8B-B14F-4D97-AF65-F5344CB8AC3E}">
        <p14:creationId xmlns:p14="http://schemas.microsoft.com/office/powerpoint/2010/main" val="3493357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6238B42-8A58-452B-9927-988D5CEBA379}" type="datetimeFigureOut">
              <a:rPr lang="es-AR" smtClean="0"/>
              <a:t>28/8/2025</a:t>
            </a:fld>
            <a:endParaRPr lang="es-AR"/>
          </a:p>
        </p:txBody>
      </p:sp>
      <p:sp>
        <p:nvSpPr>
          <p:cNvPr id="6" name="Footer Placeholder 5"/>
          <p:cNvSpPr>
            <a:spLocks noGrp="1"/>
          </p:cNvSpPr>
          <p:nvPr>
            <p:ph type="ftr" sz="quarter" idx="11"/>
          </p:nvPr>
        </p:nvSpPr>
        <p:spPr/>
        <p:txBody>
          <a:bodyPr/>
          <a:lstStyle/>
          <a:p>
            <a:endParaRPr lang="es-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2735463-CF27-49C4-B009-EA6D08880452}" type="slidenum">
              <a:rPr lang="es-AR" smtClean="0"/>
              <a:t>‹Nº›</a:t>
            </a:fld>
            <a:endParaRPr lang="es-AR"/>
          </a:p>
        </p:txBody>
      </p:sp>
    </p:spTree>
    <p:extLst>
      <p:ext uri="{BB962C8B-B14F-4D97-AF65-F5344CB8AC3E}">
        <p14:creationId xmlns:p14="http://schemas.microsoft.com/office/powerpoint/2010/main" val="3215953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6238B42-8A58-452B-9927-988D5CEBA379}" type="datetimeFigureOut">
              <a:rPr lang="es-AR" smtClean="0"/>
              <a:t>28/8/2025</a:t>
            </a:fld>
            <a:endParaRPr lang="es-AR"/>
          </a:p>
        </p:txBody>
      </p:sp>
      <p:sp>
        <p:nvSpPr>
          <p:cNvPr id="8" name="Footer Placeholder 7"/>
          <p:cNvSpPr>
            <a:spLocks noGrp="1"/>
          </p:cNvSpPr>
          <p:nvPr>
            <p:ph type="ftr" sz="quarter" idx="11"/>
          </p:nvPr>
        </p:nvSpPr>
        <p:spPr/>
        <p:txBody>
          <a:bodyPr/>
          <a:lstStyle/>
          <a:p>
            <a:endParaRPr lang="es-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2735463-CF27-49C4-B009-EA6D08880452}" type="slidenum">
              <a:rPr lang="es-AR" smtClean="0"/>
              <a:t>‹Nº›</a:t>
            </a:fld>
            <a:endParaRPr lang="es-AR"/>
          </a:p>
        </p:txBody>
      </p:sp>
    </p:spTree>
    <p:extLst>
      <p:ext uri="{BB962C8B-B14F-4D97-AF65-F5344CB8AC3E}">
        <p14:creationId xmlns:p14="http://schemas.microsoft.com/office/powerpoint/2010/main" val="1327995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86238B42-8A58-452B-9927-988D5CEBA379}" type="datetimeFigureOut">
              <a:rPr lang="es-AR" smtClean="0"/>
              <a:t>28/8/2025</a:t>
            </a:fld>
            <a:endParaRPr lang="es-AR"/>
          </a:p>
        </p:txBody>
      </p:sp>
      <p:sp>
        <p:nvSpPr>
          <p:cNvPr id="4" name="Footer Placeholder 3"/>
          <p:cNvSpPr>
            <a:spLocks noGrp="1"/>
          </p:cNvSpPr>
          <p:nvPr>
            <p:ph type="ftr" sz="quarter" idx="11"/>
          </p:nvPr>
        </p:nvSpPr>
        <p:spPr/>
        <p:txBody>
          <a:bodyPr/>
          <a:lstStyle/>
          <a:p>
            <a:endParaRPr lang="es-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2735463-CF27-49C4-B009-EA6D08880452}" type="slidenum">
              <a:rPr lang="es-AR" smtClean="0"/>
              <a:t>‹Nº›</a:t>
            </a:fld>
            <a:endParaRPr lang="es-AR"/>
          </a:p>
        </p:txBody>
      </p:sp>
    </p:spTree>
    <p:extLst>
      <p:ext uri="{BB962C8B-B14F-4D97-AF65-F5344CB8AC3E}">
        <p14:creationId xmlns:p14="http://schemas.microsoft.com/office/powerpoint/2010/main" val="3374599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238B42-8A58-452B-9927-988D5CEBA379}" type="datetimeFigureOut">
              <a:rPr lang="es-AR" smtClean="0"/>
              <a:t>28/8/2025</a:t>
            </a:fld>
            <a:endParaRPr lang="es-AR"/>
          </a:p>
        </p:txBody>
      </p:sp>
      <p:sp>
        <p:nvSpPr>
          <p:cNvPr id="3" name="Footer Placeholder 2"/>
          <p:cNvSpPr>
            <a:spLocks noGrp="1"/>
          </p:cNvSpPr>
          <p:nvPr>
            <p:ph type="ftr" sz="quarter" idx="11"/>
          </p:nvPr>
        </p:nvSpPr>
        <p:spPr/>
        <p:txBody>
          <a:bodyPr/>
          <a:lstStyle/>
          <a:p>
            <a:endParaRPr lang="es-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2735463-CF27-49C4-B009-EA6D08880452}" type="slidenum">
              <a:rPr lang="es-AR" smtClean="0"/>
              <a:t>‹Nº›</a:t>
            </a:fld>
            <a:endParaRPr lang="es-AR"/>
          </a:p>
        </p:txBody>
      </p:sp>
    </p:spTree>
    <p:extLst>
      <p:ext uri="{BB962C8B-B14F-4D97-AF65-F5344CB8AC3E}">
        <p14:creationId xmlns:p14="http://schemas.microsoft.com/office/powerpoint/2010/main" val="3753110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86238B42-8A58-452B-9927-988D5CEBA379}" type="datetimeFigureOut">
              <a:rPr lang="es-AR" smtClean="0"/>
              <a:t>28/8/2025</a:t>
            </a:fld>
            <a:endParaRPr lang="es-AR"/>
          </a:p>
        </p:txBody>
      </p:sp>
      <p:sp>
        <p:nvSpPr>
          <p:cNvPr id="6" name="Footer Placeholder 5"/>
          <p:cNvSpPr>
            <a:spLocks noGrp="1"/>
          </p:cNvSpPr>
          <p:nvPr>
            <p:ph type="ftr" sz="quarter" idx="11"/>
          </p:nvPr>
        </p:nvSpPr>
        <p:spPr/>
        <p:txBody>
          <a:bodyPr/>
          <a:lstStyle/>
          <a:p>
            <a:endParaRPr lang="es-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2735463-CF27-49C4-B009-EA6D08880452}" type="slidenum">
              <a:rPr lang="es-AR" smtClean="0"/>
              <a:t>‹Nº›</a:t>
            </a:fld>
            <a:endParaRPr lang="es-AR"/>
          </a:p>
        </p:txBody>
      </p:sp>
    </p:spTree>
    <p:extLst>
      <p:ext uri="{BB962C8B-B14F-4D97-AF65-F5344CB8AC3E}">
        <p14:creationId xmlns:p14="http://schemas.microsoft.com/office/powerpoint/2010/main" val="3295258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86238B42-8A58-452B-9927-988D5CEBA379}" type="datetimeFigureOut">
              <a:rPr lang="es-AR" smtClean="0"/>
              <a:t>28/8/2025</a:t>
            </a:fld>
            <a:endParaRPr lang="es-AR"/>
          </a:p>
        </p:txBody>
      </p:sp>
      <p:sp>
        <p:nvSpPr>
          <p:cNvPr id="6" name="Footer Placeholder 5"/>
          <p:cNvSpPr>
            <a:spLocks noGrp="1"/>
          </p:cNvSpPr>
          <p:nvPr>
            <p:ph type="ftr" sz="quarter" idx="11"/>
          </p:nvPr>
        </p:nvSpPr>
        <p:spPr/>
        <p:txBody>
          <a:bodyPr/>
          <a:lstStyle/>
          <a:p>
            <a:endParaRPr lang="es-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735463-CF27-49C4-B009-EA6D08880452}" type="slidenum">
              <a:rPr lang="es-AR" smtClean="0"/>
              <a:t>‹Nº›</a:t>
            </a:fld>
            <a:endParaRPr lang="es-AR"/>
          </a:p>
        </p:txBody>
      </p:sp>
    </p:spTree>
    <p:extLst>
      <p:ext uri="{BB962C8B-B14F-4D97-AF65-F5344CB8AC3E}">
        <p14:creationId xmlns:p14="http://schemas.microsoft.com/office/powerpoint/2010/main" val="3093133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6238B42-8A58-452B-9927-988D5CEBA379}" type="datetimeFigureOut">
              <a:rPr lang="es-AR" smtClean="0"/>
              <a:t>28/8/2025</a:t>
            </a:fld>
            <a:endParaRPr lang="es-A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A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2735463-CF27-49C4-B009-EA6D08880452}" type="slidenum">
              <a:rPr lang="es-AR" smtClean="0"/>
              <a:t>‹Nº›</a:t>
            </a:fld>
            <a:endParaRPr lang="es-AR"/>
          </a:p>
        </p:txBody>
      </p:sp>
    </p:spTree>
    <p:extLst>
      <p:ext uri="{BB962C8B-B14F-4D97-AF65-F5344CB8AC3E}">
        <p14:creationId xmlns:p14="http://schemas.microsoft.com/office/powerpoint/2010/main" val="30910401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s://www.sciencedaily.com/releases/2024/10/241017113856.htm"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sciencedaily.com/releases/2024/11/241112123749.htm" TargetMode="External"/><Relationship Id="rId2" Type="http://schemas.openxmlformats.org/officeDocument/2006/relationships/hyperlink" Target="https://www.sciencedaily.com/releases/2025/01/250113202832.htm" TargetMode="External"/><Relationship Id="rId1" Type="http://schemas.openxmlformats.org/officeDocument/2006/relationships/slideLayout" Target="../slideLayouts/slideLayout1.xml"/><Relationship Id="rId4" Type="http://schemas.openxmlformats.org/officeDocument/2006/relationships/hyperlink" Target="https://www.sciencedaily.com/releases/2024/12/241217201514.htm"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www.sciencedaily.com/releases/2024/10/241024132044.htm" TargetMode="External"/><Relationship Id="rId2" Type="http://schemas.openxmlformats.org/officeDocument/2006/relationships/hyperlink" Target="https://www.sciencedaily.com/releases/2024/12/241216130147.htm" TargetMode="Externa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www.sciencedaily.com/releases/2024/07/240709121659.htm" TargetMode="External"/><Relationship Id="rId2" Type="http://schemas.openxmlformats.org/officeDocument/2006/relationships/hyperlink" Target="https://www.sciencedaily.com/releases/2024/07/240717120924.htm" TargetMode="External"/><Relationship Id="rId1" Type="http://schemas.openxmlformats.org/officeDocument/2006/relationships/slideLayout" Target="../slideLayouts/slideLayout1.xml"/><Relationship Id="rId4" Type="http://schemas.openxmlformats.org/officeDocument/2006/relationships/hyperlink" Target="https://www.sciencedaily.com/releases/2024/12/241219151730.ht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sciencedaily.com/releases/2025/01/250109125849.htm" TargetMode="External"/><Relationship Id="rId2" Type="http://schemas.openxmlformats.org/officeDocument/2006/relationships/hyperlink" Target="https://www.sciencedaily.com/releases/2024/09/240924123017.htm" TargetMode="External"/><Relationship Id="rId1" Type="http://schemas.openxmlformats.org/officeDocument/2006/relationships/slideLayout" Target="../slideLayouts/slideLayout2.xml"/><Relationship Id="rId4" Type="http://schemas.openxmlformats.org/officeDocument/2006/relationships/hyperlink" Target="https://www.sciencedaily.com/releases/2024/12/241219152936.htm"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sciencedaily.com/releases/2024/10/241022133034.htm" TargetMode="External"/><Relationship Id="rId2" Type="http://schemas.openxmlformats.org/officeDocument/2006/relationships/hyperlink" Target="https://www.sciencedaily.com/releases/2025/01/250102162522.htm" TargetMode="External"/><Relationship Id="rId1" Type="http://schemas.openxmlformats.org/officeDocument/2006/relationships/slideLayout" Target="../slideLayouts/slideLayout1.xml"/><Relationship Id="rId4" Type="http://schemas.openxmlformats.org/officeDocument/2006/relationships/hyperlink" Target="https://www.sciencedaily.com/releases/2024/10/241031131044.htm"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www.sciencedaily.com/releases/2025/01/250101165625.htm" TargetMode="External"/><Relationship Id="rId2" Type="http://schemas.openxmlformats.org/officeDocument/2006/relationships/hyperlink" Target="https://www.sciencedaily.com/releases/2025/01/250110121750.htm" TargetMode="External"/><Relationship Id="rId1" Type="http://schemas.openxmlformats.org/officeDocument/2006/relationships/slideLayout" Target="../slideLayouts/slideLayout2.xml"/><Relationship Id="rId4" Type="http://schemas.openxmlformats.org/officeDocument/2006/relationships/hyperlink" Target="https://link.springer.com/article/10.1557/s43578-024-01498-z"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ww.sciencedaily.com/releases/2024/10/241025122740.htm" TargetMode="External"/><Relationship Id="rId2" Type="http://schemas.openxmlformats.org/officeDocument/2006/relationships/hyperlink" Target="https://www.sciencedaily.com/releases/2024/07/240725154834.htm"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customXml" Target="../ink/ink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8" Type="http://schemas.openxmlformats.org/officeDocument/2006/relationships/customXml" Target="../ink/ink6.xml"/><Relationship Id="rId13" Type="http://schemas.openxmlformats.org/officeDocument/2006/relationships/customXml" Target="../ink/ink10.xml"/><Relationship Id="rId3" Type="http://schemas.openxmlformats.org/officeDocument/2006/relationships/image" Target="../media/image6.emf"/><Relationship Id="rId7" Type="http://schemas.openxmlformats.org/officeDocument/2006/relationships/image" Target="../media/image4.png"/><Relationship Id="rId12" Type="http://schemas.openxmlformats.org/officeDocument/2006/relationships/image" Target="../media/image9.emf"/><Relationship Id="rId2" Type="http://schemas.openxmlformats.org/officeDocument/2006/relationships/customXml" Target="../ink/ink3.xml"/><Relationship Id="rId1" Type="http://schemas.openxmlformats.org/officeDocument/2006/relationships/slideLayout" Target="../slideLayouts/slideLayout1.xml"/><Relationship Id="rId6" Type="http://schemas.openxmlformats.org/officeDocument/2006/relationships/customXml" Target="../ink/ink5.xml"/><Relationship Id="rId11" Type="http://schemas.openxmlformats.org/officeDocument/2006/relationships/customXml" Target="../ink/ink9.xml"/><Relationship Id="rId5" Type="http://schemas.openxmlformats.org/officeDocument/2006/relationships/image" Target="../media/image3.png"/><Relationship Id="rId10" Type="http://schemas.openxmlformats.org/officeDocument/2006/relationships/customXml" Target="../ink/ink8.xml"/><Relationship Id="rId4" Type="http://schemas.openxmlformats.org/officeDocument/2006/relationships/customXml" Target="../ink/ink4.xml"/><Relationship Id="rId9" Type="http://schemas.openxmlformats.org/officeDocument/2006/relationships/customXml" Target="../ink/ink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Autofit/>
          </a:bodyPr>
          <a:lstStyle/>
          <a:p>
            <a:r>
              <a:rPr lang="es-AR" sz="4800" b="1" dirty="0">
                <a:solidFill>
                  <a:schemeClr val="accent5">
                    <a:lumMod val="75000"/>
                  </a:schemeClr>
                </a:solidFill>
                <a:latin typeface="Arial Black" panose="020B0A04020102020204" pitchFamily="34" charset="0"/>
              </a:rPr>
              <a:t>TRABAJO PRÁCTICO N° 1</a:t>
            </a:r>
            <a:br>
              <a:rPr lang="es-AR" sz="4800" b="1" dirty="0">
                <a:latin typeface="Arial Black" panose="020B0A04020102020204" pitchFamily="34" charset="0"/>
              </a:rPr>
            </a:br>
            <a:endParaRPr lang="es-AR" sz="4800" dirty="0">
              <a:latin typeface="Arial Black" panose="020B0A04020102020204" pitchFamily="34" charset="0"/>
            </a:endParaRPr>
          </a:p>
        </p:txBody>
      </p:sp>
      <p:sp>
        <p:nvSpPr>
          <p:cNvPr id="3" name="Subtítulo 2"/>
          <p:cNvSpPr>
            <a:spLocks noGrp="1"/>
          </p:cNvSpPr>
          <p:nvPr>
            <p:ph type="subTitle" idx="1"/>
          </p:nvPr>
        </p:nvSpPr>
        <p:spPr>
          <a:solidFill>
            <a:schemeClr val="accent5">
              <a:lumMod val="75000"/>
            </a:schemeClr>
          </a:solidFill>
        </p:spPr>
        <p:txBody>
          <a:bodyPr>
            <a:normAutofit fontScale="85000" lnSpcReduction="20000"/>
          </a:bodyPr>
          <a:lstStyle/>
          <a:p>
            <a:r>
              <a:rPr lang="es-AR" sz="3000" b="1" dirty="0">
                <a:solidFill>
                  <a:schemeClr val="bg1"/>
                </a:solidFill>
              </a:rPr>
              <a:t>PARTE A: estructuras y vocabulario.</a:t>
            </a:r>
          </a:p>
          <a:p>
            <a:pPr lvl="0"/>
            <a:r>
              <a:rPr lang="es-AR" b="1" dirty="0">
                <a:solidFill>
                  <a:schemeClr val="bg1"/>
                </a:solidFill>
              </a:rPr>
              <a:t>Frase Nominal compleja:</a:t>
            </a:r>
            <a:r>
              <a:rPr lang="es-AR" dirty="0">
                <a:solidFill>
                  <a:schemeClr val="bg1"/>
                </a:solidFill>
              </a:rPr>
              <a:t> El sustantivo, plurales, sustitutos del sustantivo, pre y </a:t>
            </a:r>
            <a:r>
              <a:rPr lang="es-AR" dirty="0" err="1">
                <a:solidFill>
                  <a:schemeClr val="bg1"/>
                </a:solidFill>
              </a:rPr>
              <a:t>posmodificación</a:t>
            </a:r>
            <a:r>
              <a:rPr lang="es-AR" dirty="0">
                <a:solidFill>
                  <a:schemeClr val="bg1"/>
                </a:solidFill>
              </a:rPr>
              <a:t>. “to </a:t>
            </a:r>
            <a:r>
              <a:rPr lang="es-AR" dirty="0" err="1">
                <a:solidFill>
                  <a:schemeClr val="bg1"/>
                </a:solidFill>
              </a:rPr>
              <a:t>infinitive</a:t>
            </a:r>
            <a:r>
              <a:rPr lang="es-AR" dirty="0">
                <a:solidFill>
                  <a:schemeClr val="bg1"/>
                </a:solidFill>
              </a:rPr>
              <a:t>”, forma-</a:t>
            </a:r>
            <a:r>
              <a:rPr lang="es-AR" dirty="0" err="1">
                <a:solidFill>
                  <a:schemeClr val="bg1"/>
                </a:solidFill>
              </a:rPr>
              <a:t>ing</a:t>
            </a:r>
            <a:r>
              <a:rPr lang="es-AR" dirty="0">
                <a:solidFill>
                  <a:schemeClr val="bg1"/>
                </a:solidFill>
              </a:rPr>
              <a:t>, forma –</a:t>
            </a:r>
            <a:r>
              <a:rPr lang="es-AR" dirty="0" err="1">
                <a:solidFill>
                  <a:schemeClr val="bg1"/>
                </a:solidFill>
              </a:rPr>
              <a:t>ed</a:t>
            </a:r>
            <a:r>
              <a:rPr lang="es-AR" dirty="0">
                <a:solidFill>
                  <a:schemeClr val="bg1"/>
                </a:solidFill>
              </a:rPr>
              <a:t>, cognados y falsos cognados, derivados, compuestos y cambio de función.</a:t>
            </a:r>
          </a:p>
          <a:p>
            <a:endParaRPr lang="es-AR" dirty="0"/>
          </a:p>
        </p:txBody>
      </p:sp>
    </p:spTree>
    <p:extLst>
      <p:ext uri="{BB962C8B-B14F-4D97-AF65-F5344CB8AC3E}">
        <p14:creationId xmlns:p14="http://schemas.microsoft.com/office/powerpoint/2010/main" val="17651521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56906"/>
          </a:xfrm>
        </p:spPr>
        <p:txBody>
          <a:bodyPr>
            <a:normAutofit fontScale="90000"/>
          </a:bodyPr>
          <a:lstStyle/>
          <a:p>
            <a:endParaRPr lang="es-AR" dirty="0"/>
          </a:p>
        </p:txBody>
      </p:sp>
      <p:sp>
        <p:nvSpPr>
          <p:cNvPr id="3" name="Marcador de contenido 2"/>
          <p:cNvSpPr>
            <a:spLocks noGrp="1"/>
          </p:cNvSpPr>
          <p:nvPr>
            <p:ph idx="1"/>
          </p:nvPr>
        </p:nvSpPr>
        <p:spPr>
          <a:xfrm>
            <a:off x="838200" y="609600"/>
            <a:ext cx="10515600" cy="5567363"/>
          </a:xfrm>
        </p:spPr>
        <p:txBody>
          <a:bodyPr anchor="t"/>
          <a:lstStyle/>
          <a:p>
            <a:pPr marL="0" indent="0" algn="ctr">
              <a:lnSpc>
                <a:spcPct val="100000"/>
              </a:lnSpc>
              <a:buNone/>
            </a:pPr>
            <a:endParaRPr lang="es-AR" b="1" dirty="0">
              <a:solidFill>
                <a:srgbClr val="FF0000"/>
              </a:solidFill>
            </a:endParaRPr>
          </a:p>
          <a:p>
            <a:pPr marL="0" indent="0" algn="ctr">
              <a:lnSpc>
                <a:spcPct val="100000"/>
              </a:lnSpc>
              <a:buNone/>
            </a:pPr>
            <a:r>
              <a:rPr lang="es-AR" sz="2800" b="1" dirty="0">
                <a:solidFill>
                  <a:srgbClr val="FF0000"/>
                </a:solidFill>
              </a:rPr>
              <a:t>of</a:t>
            </a:r>
            <a:r>
              <a:rPr lang="es-AR" sz="2800" b="1" dirty="0">
                <a:solidFill>
                  <a:schemeClr val="accent5">
                    <a:lumMod val="50000"/>
                  </a:schemeClr>
                </a:solidFill>
              </a:rPr>
              <a:t> </a:t>
            </a:r>
            <a:r>
              <a:rPr lang="es-AR" sz="2800" b="1" dirty="0" err="1">
                <a:solidFill>
                  <a:schemeClr val="accent5">
                    <a:lumMod val="50000"/>
                  </a:schemeClr>
                </a:solidFill>
              </a:rPr>
              <a:t>pistacchios</a:t>
            </a:r>
            <a:r>
              <a:rPr lang="es-AR" sz="2800" b="1" dirty="0">
                <a:solidFill>
                  <a:schemeClr val="accent5">
                    <a:lumMod val="50000"/>
                  </a:schemeClr>
                </a:solidFill>
              </a:rPr>
              <a:t> </a:t>
            </a:r>
            <a:r>
              <a:rPr lang="es-AR" sz="2800" b="1" dirty="0" err="1">
                <a:solidFill>
                  <a:schemeClr val="accent5">
                    <a:lumMod val="50000"/>
                  </a:schemeClr>
                </a:solidFill>
              </a:rPr>
              <a:t>relevant</a:t>
            </a:r>
            <a:r>
              <a:rPr lang="es-AR" sz="2800" b="1" dirty="0">
                <a:solidFill>
                  <a:schemeClr val="accent5">
                    <a:lumMod val="50000"/>
                  </a:schemeClr>
                </a:solidFill>
              </a:rPr>
              <a:t> </a:t>
            </a:r>
            <a:r>
              <a:rPr lang="es-AR" sz="2800" b="1" dirty="0">
                <a:solidFill>
                  <a:srgbClr val="FF0000"/>
                </a:solidFill>
              </a:rPr>
              <a:t>to</a:t>
            </a:r>
            <a:endParaRPr lang="es-AR" sz="2800" b="1" dirty="0">
              <a:solidFill>
                <a:schemeClr val="accent5">
                  <a:lumMod val="50000"/>
                </a:schemeClr>
              </a:solidFill>
            </a:endParaRPr>
          </a:p>
          <a:p>
            <a:pPr marL="0" indent="0">
              <a:lnSpc>
                <a:spcPct val="100000"/>
              </a:lnSpc>
              <a:buNone/>
            </a:pPr>
            <a:r>
              <a:rPr lang="es-AR" sz="2800" b="1" dirty="0">
                <a:solidFill>
                  <a:srgbClr val="FF0000"/>
                </a:solidFill>
                <a:sym typeface="Wingdings 2" panose="05020102010507070707" pitchFamily="18" charset="2"/>
              </a:rPr>
              <a:t>                                        </a:t>
            </a:r>
            <a:r>
              <a:rPr lang="es-AR" sz="4000" b="1" dirty="0">
                <a:solidFill>
                  <a:srgbClr val="FF0000"/>
                </a:solidFill>
                <a:sym typeface="Wingdings 2" panose="05020102010507070707" pitchFamily="18" charset="2"/>
              </a:rPr>
              <a:t></a:t>
            </a:r>
          </a:p>
          <a:p>
            <a:pPr marL="0" indent="0" algn="ctr">
              <a:buNone/>
            </a:pPr>
            <a:r>
              <a:rPr lang="es-ES" sz="2800" b="1" dirty="0">
                <a:solidFill>
                  <a:srgbClr val="FF0000"/>
                </a:solidFill>
                <a:sym typeface="Wingdings 2" panose="05020102010507070707" pitchFamily="18" charset="2"/>
              </a:rPr>
              <a:t>de los pistachos relevante para</a:t>
            </a:r>
          </a:p>
          <a:p>
            <a:pPr marL="0" indent="0" algn="ctr">
              <a:buNone/>
            </a:pPr>
            <a:endParaRPr lang="es-AR" sz="2800" b="1" dirty="0">
              <a:solidFill>
                <a:schemeClr val="accent5">
                  <a:lumMod val="50000"/>
                </a:schemeClr>
              </a:solidFill>
            </a:endParaRPr>
          </a:p>
          <a:p>
            <a:pPr marL="0" indent="0" algn="ctr">
              <a:buNone/>
            </a:pPr>
            <a:r>
              <a:rPr lang="es-ES" sz="2800" b="1" dirty="0"/>
              <a:t>Acá, observo que la palabra anterior a la preposición no es un sustantivo, por lo que deduzco que es un pos modificador, por lo que el sustantivo núcleo de la frase nominal es la palabra anterior. En realidad la preposición </a:t>
            </a:r>
            <a:r>
              <a:rPr lang="es-ES" sz="2800" b="1" i="1" dirty="0"/>
              <a:t>to </a:t>
            </a:r>
            <a:r>
              <a:rPr lang="es-ES" sz="2800" b="1" dirty="0"/>
              <a:t>es la preposición de régimen, es decir, que acompaña al adjetivo </a:t>
            </a:r>
            <a:r>
              <a:rPr lang="es-ES" sz="2800" b="1" i="1" dirty="0" err="1"/>
              <a:t>relevant</a:t>
            </a:r>
            <a:r>
              <a:rPr lang="es-ES" sz="2800" b="1" dirty="0"/>
              <a:t> </a:t>
            </a:r>
          </a:p>
          <a:p>
            <a:endParaRPr lang="es-AR" b="1" dirty="0"/>
          </a:p>
        </p:txBody>
      </p:sp>
    </p:spTree>
    <p:extLst>
      <p:ext uri="{BB962C8B-B14F-4D97-AF65-F5344CB8AC3E}">
        <p14:creationId xmlns:p14="http://schemas.microsoft.com/office/powerpoint/2010/main" val="1151287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56906"/>
          </a:xfrm>
        </p:spPr>
        <p:txBody>
          <a:bodyPr>
            <a:normAutofit fontScale="90000"/>
          </a:bodyPr>
          <a:lstStyle/>
          <a:p>
            <a:endParaRPr lang="es-AR" dirty="0"/>
          </a:p>
        </p:txBody>
      </p:sp>
      <p:sp>
        <p:nvSpPr>
          <p:cNvPr id="3" name="Marcador de contenido 2"/>
          <p:cNvSpPr>
            <a:spLocks noGrp="1"/>
          </p:cNvSpPr>
          <p:nvPr>
            <p:ph idx="1"/>
          </p:nvPr>
        </p:nvSpPr>
        <p:spPr>
          <a:xfrm>
            <a:off x="838200" y="609600"/>
            <a:ext cx="10515600" cy="5567363"/>
          </a:xfrm>
        </p:spPr>
        <p:txBody>
          <a:bodyPr anchor="ctr"/>
          <a:lstStyle/>
          <a:p>
            <a:pPr marL="0" indent="0" algn="ctr">
              <a:buNone/>
            </a:pPr>
            <a:r>
              <a:rPr lang="es-AR" sz="2800" b="1" dirty="0">
                <a:solidFill>
                  <a:schemeClr val="accent5">
                    <a:lumMod val="50000"/>
                  </a:schemeClr>
                </a:solidFill>
              </a:rPr>
              <a:t>radio-</a:t>
            </a:r>
            <a:r>
              <a:rPr lang="es-AR" sz="2800" b="1" dirty="0" err="1">
                <a:solidFill>
                  <a:schemeClr val="accent5">
                    <a:lumMod val="50000"/>
                  </a:schemeClr>
                </a:solidFill>
              </a:rPr>
              <a:t>frequency</a:t>
            </a:r>
            <a:r>
              <a:rPr lang="es-AR" sz="2800" b="1" dirty="0">
                <a:solidFill>
                  <a:schemeClr val="accent5">
                    <a:lumMod val="50000"/>
                  </a:schemeClr>
                </a:solidFill>
              </a:rPr>
              <a:t> </a:t>
            </a:r>
            <a:r>
              <a:rPr lang="es-AR" sz="2800" b="1" dirty="0" err="1">
                <a:solidFill>
                  <a:schemeClr val="accent5">
                    <a:lumMod val="50000"/>
                  </a:schemeClr>
                </a:solidFill>
              </a:rPr>
              <a:t>pasteurization</a:t>
            </a:r>
            <a:endParaRPr lang="es-AR" sz="2800" b="1" dirty="0">
              <a:solidFill>
                <a:schemeClr val="accent5">
                  <a:lumMod val="50000"/>
                </a:schemeClr>
              </a:solidFill>
            </a:endParaRPr>
          </a:p>
          <a:p>
            <a:pPr marL="0" indent="0" algn="ctr">
              <a:buNone/>
            </a:pPr>
            <a:r>
              <a:rPr lang="es-AR" sz="2800" dirty="0">
                <a:solidFill>
                  <a:srgbClr val="FF0000"/>
                </a:solidFill>
                <a:sym typeface="Wingdings 2" panose="05020102010507070707" pitchFamily="18" charset="2"/>
              </a:rPr>
              <a:t>                            </a:t>
            </a:r>
            <a:r>
              <a:rPr lang="es-AR" sz="4000" dirty="0">
                <a:solidFill>
                  <a:srgbClr val="FF0000"/>
                </a:solidFill>
                <a:sym typeface="Wingdings 2" panose="05020102010507070707" pitchFamily="18" charset="2"/>
              </a:rPr>
              <a:t></a:t>
            </a:r>
          </a:p>
          <a:p>
            <a:pPr marL="0" indent="0" algn="ctr">
              <a:buNone/>
            </a:pPr>
            <a:r>
              <a:rPr lang="es-ES" sz="2800" b="1" dirty="0">
                <a:solidFill>
                  <a:srgbClr val="FF0000"/>
                </a:solidFill>
                <a:sym typeface="Wingdings 2" panose="05020102010507070707" pitchFamily="18" charset="2"/>
              </a:rPr>
              <a:t>  la pasteurización con radio frecuencia</a:t>
            </a:r>
          </a:p>
          <a:p>
            <a:pPr algn="ctr"/>
            <a:endParaRPr lang="es-AR" dirty="0"/>
          </a:p>
        </p:txBody>
      </p:sp>
    </p:spTree>
    <p:extLst>
      <p:ext uri="{BB962C8B-B14F-4D97-AF65-F5344CB8AC3E}">
        <p14:creationId xmlns:p14="http://schemas.microsoft.com/office/powerpoint/2010/main" val="1664840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56906"/>
          </a:xfrm>
        </p:spPr>
        <p:txBody>
          <a:bodyPr>
            <a:normAutofit fontScale="90000"/>
          </a:bodyPr>
          <a:lstStyle/>
          <a:p>
            <a:endParaRPr lang="es-AR" dirty="0"/>
          </a:p>
        </p:txBody>
      </p:sp>
      <p:sp>
        <p:nvSpPr>
          <p:cNvPr id="3" name="Marcador de contenido 2"/>
          <p:cNvSpPr>
            <a:spLocks noGrp="1"/>
          </p:cNvSpPr>
          <p:nvPr>
            <p:ph idx="1"/>
          </p:nvPr>
        </p:nvSpPr>
        <p:spPr>
          <a:xfrm>
            <a:off x="838200" y="609600"/>
            <a:ext cx="10515600" cy="5567363"/>
          </a:xfrm>
        </p:spPr>
        <p:txBody>
          <a:bodyPr/>
          <a:lstStyle/>
          <a:p>
            <a:endParaRPr lang="es-AR" dirty="0"/>
          </a:p>
        </p:txBody>
      </p:sp>
      <p:sp>
        <p:nvSpPr>
          <p:cNvPr id="4" name="Rectángulo 3"/>
          <p:cNvSpPr/>
          <p:nvPr/>
        </p:nvSpPr>
        <p:spPr>
          <a:xfrm>
            <a:off x="1271154" y="2313050"/>
            <a:ext cx="9649691" cy="1475404"/>
          </a:xfrm>
          <a:prstGeom prst="rect">
            <a:avLst/>
          </a:prstGeom>
          <a:solidFill>
            <a:srgbClr val="0070C0"/>
          </a:solidFill>
        </p:spPr>
        <p:txBody>
          <a:bodyPr wrap="square" anchor="ctr">
            <a:spAutoFit/>
          </a:bodyPr>
          <a:lstStyle/>
          <a:p>
            <a:pPr algn="ctr">
              <a:lnSpc>
                <a:spcPct val="107000"/>
              </a:lnSpc>
              <a:spcAft>
                <a:spcPts val="0"/>
              </a:spcAft>
            </a:pPr>
            <a:r>
              <a:rPr lang="es-ES" sz="2800" b="1" dirty="0">
                <a:solidFill>
                  <a:schemeClr val="bg1"/>
                </a:solidFill>
              </a:rPr>
              <a:t>(Las) propiedades dieléctricas dependientes del 	contenido de sal/salino de los pistachos relevante para la pasteurización con radio frecuencia</a:t>
            </a:r>
            <a:endParaRPr lang="es-AR" sz="2800" b="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789419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lstStyle/>
          <a:p>
            <a:pPr marL="742950" indent="-742950">
              <a:buAutoNum type="alphaUcPeriod"/>
            </a:pPr>
            <a:r>
              <a:rPr lang="es-AR" sz="4000" b="1" u="sng" dirty="0">
                <a:solidFill>
                  <a:schemeClr val="accent5">
                    <a:lumMod val="50000"/>
                  </a:schemeClr>
                </a:solidFill>
              </a:rPr>
              <a:t>Traduzca las siguientes frases nominales complejas. </a:t>
            </a:r>
          </a:p>
          <a:p>
            <a:pPr marL="742950" indent="-742950">
              <a:buAutoNum type="alphaUcPeriod"/>
            </a:pPr>
            <a:endParaRPr lang="es-AR" sz="4000" b="1" u="sng" dirty="0">
              <a:solidFill>
                <a:schemeClr val="accent5">
                  <a:lumMod val="50000"/>
                </a:schemeClr>
              </a:solidFill>
            </a:endParaRPr>
          </a:p>
          <a:p>
            <a:pPr lvl="1"/>
            <a:r>
              <a:rPr lang="es-AR" sz="3800" b="1" u="sng" dirty="0">
                <a:solidFill>
                  <a:schemeClr val="accent5">
                    <a:lumMod val="50000"/>
                  </a:schemeClr>
                </a:solidFill>
              </a:rPr>
              <a:t>Todas son títulos  de trabajos de  investigación.</a:t>
            </a:r>
            <a:endParaRPr lang="es-AR" sz="3800" dirty="0">
              <a:solidFill>
                <a:schemeClr val="accent5">
                  <a:lumMod val="50000"/>
                </a:schemeClr>
              </a:solidFill>
            </a:endParaRPr>
          </a:p>
          <a:p>
            <a:endParaRPr lang="es-AR" dirty="0"/>
          </a:p>
        </p:txBody>
      </p:sp>
    </p:spTree>
    <p:extLst>
      <p:ext uri="{BB962C8B-B14F-4D97-AF65-F5344CB8AC3E}">
        <p14:creationId xmlns:p14="http://schemas.microsoft.com/office/powerpoint/2010/main" val="3986232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marL="514350" indent="-514350" algn="l">
              <a:lnSpc>
                <a:spcPct val="150000"/>
              </a:lnSpc>
              <a:buAutoNum type="arabicPeriod"/>
            </a:pPr>
            <a:r>
              <a:rPr lang="es-AR" sz="3200" b="1" u="sng" dirty="0" err="1">
                <a:solidFill>
                  <a:schemeClr val="tx1"/>
                </a:solidFill>
                <a:highlight>
                  <a:srgbClr val="FFFF00"/>
                </a:highlight>
                <a:hlinkClick r:id="rId2">
                  <a:extLst>
                    <a:ext uri="{A12FA001-AC4F-418D-AE19-62706E023703}">
                      <ahyp:hlinkClr xmlns:ahyp="http://schemas.microsoft.com/office/drawing/2018/hyperlinkcolor" val="tx"/>
                    </a:ext>
                  </a:extLst>
                </a:hlinkClick>
              </a:rPr>
              <a:t>Innovating</a:t>
            </a:r>
            <a:r>
              <a:rPr lang="es-AR" sz="3200" b="1" u="sng" dirty="0">
                <a:solidFill>
                  <a:schemeClr val="tx1"/>
                </a:solidFill>
                <a:highlight>
                  <a:srgbClr val="FFFF00"/>
                </a:highlight>
                <a:hlinkClick r:id="rId2">
                  <a:extLst>
                    <a:ext uri="{A12FA001-AC4F-418D-AE19-62706E023703}">
                      <ahyp:hlinkClr xmlns:ahyp="http://schemas.microsoft.com/office/drawing/2018/hyperlinkcolor" val="tx"/>
                    </a:ext>
                  </a:extLst>
                </a:hlinkClick>
              </a:rPr>
              <a:t> </a:t>
            </a:r>
            <a:r>
              <a:rPr lang="es-AR" sz="3200" b="1" u="sng" dirty="0">
                <a:solidFill>
                  <a:schemeClr val="tx1"/>
                </a:solidFill>
                <a:hlinkClick r:id="rId2">
                  <a:extLst>
                    <a:ext uri="{A12FA001-AC4F-418D-AE19-62706E023703}">
                      <ahyp:hlinkClr xmlns:ahyp="http://schemas.microsoft.com/office/drawing/2018/hyperlinkcolor" val="tx"/>
                    </a:ext>
                  </a:extLst>
                </a:hlinkClick>
              </a:rPr>
              <a:t>in </a:t>
            </a:r>
            <a:r>
              <a:rPr lang="es-AR" sz="3200" b="1" u="sng" dirty="0" err="1">
                <a:solidFill>
                  <a:schemeClr val="tx1"/>
                </a:solidFill>
                <a:hlinkClick r:id="rId2">
                  <a:extLst>
                    <a:ext uri="{A12FA001-AC4F-418D-AE19-62706E023703}">
                      <ahyp:hlinkClr xmlns:ahyp="http://schemas.microsoft.com/office/drawing/2018/hyperlinkcolor" val="tx"/>
                    </a:ext>
                  </a:extLst>
                </a:hlinkClick>
              </a:rPr>
              <a:t>the</a:t>
            </a:r>
            <a:r>
              <a:rPr lang="es-AR" sz="3200" b="1" u="sng" dirty="0">
                <a:solidFill>
                  <a:schemeClr val="tx1"/>
                </a:solidFill>
                <a:hlinkClick r:id="rId2">
                  <a:extLst>
                    <a:ext uri="{A12FA001-AC4F-418D-AE19-62706E023703}">
                      <ahyp:hlinkClr xmlns:ahyp="http://schemas.microsoft.com/office/drawing/2018/hyperlinkcolor" val="tx"/>
                    </a:ext>
                  </a:extLst>
                </a:hlinkClick>
              </a:rPr>
              <a:t> </a:t>
            </a:r>
            <a:r>
              <a:rPr lang="es-AR" sz="3200" b="1" u="sng" dirty="0" err="1">
                <a:solidFill>
                  <a:schemeClr val="tx1"/>
                </a:solidFill>
                <a:hlinkClick r:id="rId2">
                  <a:extLst>
                    <a:ext uri="{A12FA001-AC4F-418D-AE19-62706E023703}">
                      <ahyp:hlinkClr xmlns:ahyp="http://schemas.microsoft.com/office/drawing/2018/hyperlinkcolor" val="tx"/>
                    </a:ext>
                  </a:extLst>
                </a:hlinkClick>
              </a:rPr>
              <a:t>Corners</a:t>
            </a:r>
            <a:r>
              <a:rPr lang="es-AR" sz="3200" b="1" u="sng" dirty="0">
                <a:solidFill>
                  <a:schemeClr val="tx1"/>
                </a:solidFill>
                <a:hlinkClick r:id="rId2">
                  <a:extLst>
                    <a:ext uri="{A12FA001-AC4F-418D-AE19-62706E023703}">
                      <ahyp:hlinkClr xmlns:ahyp="http://schemas.microsoft.com/office/drawing/2018/hyperlinkcolor" val="tx"/>
                    </a:ext>
                  </a:extLst>
                </a:hlinkClick>
              </a:rPr>
              <a:t> </a:t>
            </a:r>
            <a:r>
              <a:rPr lang="es-AR" sz="3200" b="1" u="sng" dirty="0" err="1">
                <a:solidFill>
                  <a:schemeClr val="tx1"/>
                </a:solidFill>
                <a:hlinkClick r:id="rId2">
                  <a:extLst>
                    <a:ext uri="{A12FA001-AC4F-418D-AE19-62706E023703}">
                      <ahyp:hlinkClr xmlns:ahyp="http://schemas.microsoft.com/office/drawing/2018/hyperlinkcolor" val="tx"/>
                    </a:ext>
                  </a:extLst>
                </a:hlinkClick>
              </a:rPr>
              <a:t>Where</a:t>
            </a:r>
            <a:r>
              <a:rPr lang="es-AR" sz="3200" b="1" u="sng" dirty="0">
                <a:solidFill>
                  <a:schemeClr val="tx1"/>
                </a:solidFill>
                <a:hlinkClick r:id="rId2">
                  <a:extLst>
                    <a:ext uri="{A12FA001-AC4F-418D-AE19-62706E023703}">
                      <ahyp:hlinkClr xmlns:ahyp="http://schemas.microsoft.com/office/drawing/2018/hyperlinkcolor" val="tx"/>
                    </a:ext>
                  </a:extLst>
                </a:hlinkClick>
              </a:rPr>
              <a:t> </a:t>
            </a:r>
            <a:r>
              <a:rPr lang="es-AR" sz="3200" b="1" u="sng" dirty="0" err="1">
                <a:solidFill>
                  <a:schemeClr val="tx1"/>
                </a:solidFill>
                <a:hlinkClick r:id="rId2">
                  <a:extLst>
                    <a:ext uri="{A12FA001-AC4F-418D-AE19-62706E023703}">
                      <ahyp:hlinkClr xmlns:ahyp="http://schemas.microsoft.com/office/drawing/2018/hyperlinkcolor" val="tx"/>
                    </a:ext>
                  </a:extLst>
                </a:hlinkClick>
              </a:rPr>
              <a:t>Atoms</a:t>
            </a:r>
            <a:r>
              <a:rPr lang="es-AR" sz="3200" b="1" u="sng" dirty="0">
                <a:solidFill>
                  <a:schemeClr val="tx1"/>
                </a:solidFill>
                <a:hlinkClick r:id="rId2">
                  <a:extLst>
                    <a:ext uri="{A12FA001-AC4F-418D-AE19-62706E023703}">
                      <ahyp:hlinkClr xmlns:ahyp="http://schemas.microsoft.com/office/drawing/2018/hyperlinkcolor" val="tx"/>
                    </a:ext>
                  </a:extLst>
                </a:hlinkClick>
              </a:rPr>
              <a:t> </a:t>
            </a:r>
          </a:p>
          <a:p>
            <a:pPr algn="l">
              <a:lnSpc>
                <a:spcPct val="150000"/>
              </a:lnSpc>
            </a:pPr>
            <a:r>
              <a:rPr lang="es-AR" sz="3200" b="1" u="sng" dirty="0">
                <a:solidFill>
                  <a:schemeClr val="tx1"/>
                </a:solidFill>
                <a:latin typeface="Arial Black" panose="020B0A04020102020204" pitchFamily="34" charset="0"/>
                <a:hlinkClick r:id="rId2">
                  <a:extLst>
                    <a:ext uri="{A12FA001-AC4F-418D-AE19-62706E023703}">
                      <ahyp:hlinkClr xmlns:ahyp="http://schemas.microsoft.com/office/drawing/2018/hyperlinkcolor" val="tx"/>
                    </a:ext>
                  </a:extLst>
                </a:hlinkClick>
              </a:rPr>
              <a:t>Cómo innovar/La innovación en los rincones donde se encuentran, se reúnen, se juntan los átomos.</a:t>
            </a:r>
          </a:p>
          <a:p>
            <a:pPr algn="l">
              <a:lnSpc>
                <a:spcPct val="150000"/>
              </a:lnSpc>
            </a:pPr>
            <a:r>
              <a:rPr lang="es-AR" sz="3200" u="sng" dirty="0" err="1">
                <a:solidFill>
                  <a:srgbClr val="FB4A18"/>
                </a:solidFill>
                <a:latin typeface="Arial Black" panose="020B0A04020102020204" pitchFamily="34" charset="0"/>
                <a:hlinkClick r:id="rId2">
                  <a:extLst>
                    <a:ext uri="{A12FA001-AC4F-418D-AE19-62706E023703}">
                      <ahyp:hlinkClr xmlns:ahyp="http://schemas.microsoft.com/office/drawing/2018/hyperlinkcolor" val="tx"/>
                    </a:ext>
                  </a:extLst>
                </a:hlinkClick>
              </a:rPr>
              <a:t>Meet</a:t>
            </a:r>
            <a:endParaRPr lang="es-AR" sz="3200" dirty="0">
              <a:solidFill>
                <a:srgbClr val="FF0000"/>
              </a:solidFill>
              <a:latin typeface="Arial Black" panose="020B0A04020102020204" pitchFamily="34" charset="0"/>
            </a:endParaRPr>
          </a:p>
          <a:p>
            <a:endParaRPr lang="es-AR" dirty="0"/>
          </a:p>
        </p:txBody>
      </p:sp>
    </p:spTree>
    <p:extLst>
      <p:ext uri="{BB962C8B-B14F-4D97-AF65-F5344CB8AC3E}">
        <p14:creationId xmlns:p14="http://schemas.microsoft.com/office/powerpoint/2010/main" val="4145499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167138"/>
          </a:xfrm>
        </p:spPr>
        <p:txBody>
          <a:bodyPr>
            <a:normAutofit fontScale="90000"/>
          </a:bodyPr>
          <a:lstStyle/>
          <a:p>
            <a:endParaRPr lang="es-AR" dirty="0"/>
          </a:p>
        </p:txBody>
      </p:sp>
      <p:sp>
        <p:nvSpPr>
          <p:cNvPr id="3" name="Marcador de contenido 2"/>
          <p:cNvSpPr>
            <a:spLocks noGrp="1"/>
          </p:cNvSpPr>
          <p:nvPr>
            <p:ph idx="1"/>
          </p:nvPr>
        </p:nvSpPr>
        <p:spPr>
          <a:xfrm>
            <a:off x="573207" y="532264"/>
            <a:ext cx="11150220" cy="5644699"/>
          </a:xfrm>
        </p:spPr>
        <p:txBody>
          <a:bodyPr>
            <a:normAutofit/>
          </a:bodyPr>
          <a:lstStyle/>
          <a:p>
            <a:pPr marL="0" indent="0">
              <a:buNone/>
            </a:pPr>
            <a:endParaRPr lang="es-ES" dirty="0"/>
          </a:p>
          <a:p>
            <a:pPr marL="0" indent="0">
              <a:buNone/>
            </a:pPr>
            <a:r>
              <a:rPr lang="es-ES" dirty="0"/>
              <a:t>MEET (MET, MET): conocer a, encontrarse con, juntarse, reunirse</a:t>
            </a:r>
          </a:p>
          <a:p>
            <a:pPr marL="0" indent="0">
              <a:buNone/>
            </a:pPr>
            <a:endParaRPr lang="es-ES" dirty="0"/>
          </a:p>
          <a:p>
            <a:pPr marL="0" indent="0">
              <a:buNone/>
            </a:pPr>
            <a:endParaRPr lang="es-ES" dirty="0"/>
          </a:p>
          <a:p>
            <a:pPr marL="0" indent="0">
              <a:buNone/>
            </a:pPr>
            <a:endParaRPr lang="es-ES" dirty="0"/>
          </a:p>
          <a:p>
            <a:pPr marL="0" indent="0">
              <a:buNone/>
            </a:pPr>
            <a:r>
              <a:rPr lang="es-ES" dirty="0"/>
              <a:t>			</a:t>
            </a:r>
            <a:endParaRPr lang="es-AR" sz="2400" dirty="0"/>
          </a:p>
        </p:txBody>
      </p:sp>
      <p:graphicFrame>
        <p:nvGraphicFramePr>
          <p:cNvPr id="4" name="Tabla 3"/>
          <p:cNvGraphicFramePr>
            <a:graphicFrameLocks noGrp="1"/>
          </p:cNvGraphicFramePr>
          <p:nvPr>
            <p:extLst>
              <p:ext uri="{D42A27DB-BD31-4B8C-83A1-F6EECF244321}">
                <p14:modId xmlns:p14="http://schemas.microsoft.com/office/powerpoint/2010/main" val="3172887885"/>
              </p:ext>
            </p:extLst>
          </p:nvPr>
        </p:nvGraphicFramePr>
        <p:xfrm>
          <a:off x="709685" y="2357398"/>
          <a:ext cx="11013741" cy="4480560"/>
        </p:xfrm>
        <a:graphic>
          <a:graphicData uri="http://schemas.openxmlformats.org/drawingml/2006/table">
            <a:tbl>
              <a:tblPr firstRow="1" bandRow="1">
                <a:tableStyleId>{5C22544A-7EE6-4342-B048-85BDC9FD1C3A}</a:tableStyleId>
              </a:tblPr>
              <a:tblGrid>
                <a:gridCol w="1624082">
                  <a:extLst>
                    <a:ext uri="{9D8B030D-6E8A-4147-A177-3AD203B41FA5}">
                      <a16:colId xmlns:a16="http://schemas.microsoft.com/office/drawing/2014/main" val="698471751"/>
                    </a:ext>
                  </a:extLst>
                </a:gridCol>
                <a:gridCol w="586854">
                  <a:extLst>
                    <a:ext uri="{9D8B030D-6E8A-4147-A177-3AD203B41FA5}">
                      <a16:colId xmlns:a16="http://schemas.microsoft.com/office/drawing/2014/main" val="2704291655"/>
                    </a:ext>
                  </a:extLst>
                </a:gridCol>
                <a:gridCol w="8802805">
                  <a:extLst>
                    <a:ext uri="{9D8B030D-6E8A-4147-A177-3AD203B41FA5}">
                      <a16:colId xmlns:a16="http://schemas.microsoft.com/office/drawing/2014/main" val="1622094260"/>
                    </a:ext>
                  </a:extLst>
                </a:gridCol>
              </a:tblGrid>
              <a:tr h="370840">
                <a:tc>
                  <a:txBody>
                    <a:bodyPr/>
                    <a:lstStyle/>
                    <a:p>
                      <a:r>
                        <a:rPr lang="es-ES" sz="2400" dirty="0">
                          <a:solidFill>
                            <a:srgbClr val="FFC000"/>
                          </a:solidFill>
                        </a:rPr>
                        <a:t>Hay</a:t>
                      </a:r>
                      <a:r>
                        <a:rPr lang="es-ES" sz="2400" baseline="0" dirty="0">
                          <a:solidFill>
                            <a:srgbClr val="FFC000"/>
                          </a:solidFill>
                        </a:rPr>
                        <a:t> que b</a:t>
                      </a:r>
                      <a:r>
                        <a:rPr lang="es-ES" sz="2400" dirty="0">
                          <a:solidFill>
                            <a:srgbClr val="FFC000"/>
                          </a:solidFill>
                        </a:rPr>
                        <a:t>uscar el verbo que se usa con esa palabra en español (verbo de régimen)</a:t>
                      </a:r>
                      <a:endParaRPr lang="es-AR" sz="2400" dirty="0">
                        <a:solidFill>
                          <a:srgbClr val="FFC000"/>
                        </a:solidFill>
                      </a:endParaRPr>
                    </a:p>
                  </a:txBody>
                  <a:tcPr/>
                </a:tc>
                <a:tc>
                  <a:txBody>
                    <a:bodyPr/>
                    <a:lstStyle/>
                    <a:p>
                      <a:endParaRPr lang="es-AR" dirty="0"/>
                    </a:p>
                  </a:txBody>
                  <a:tcPr>
                    <a:solidFill>
                      <a:schemeClr val="bg1"/>
                    </a:solidFill>
                  </a:tcPr>
                </a:tc>
                <a:tc>
                  <a:txBody>
                    <a:bodyPr/>
                    <a:lstStyle/>
                    <a:p>
                      <a:pPr marL="354013" indent="-354013">
                        <a:buNone/>
                      </a:pPr>
                      <a:r>
                        <a:rPr lang="es-ES" sz="2400" dirty="0" err="1"/>
                        <a:t>meet</a:t>
                      </a:r>
                      <a:r>
                        <a:rPr lang="es-ES" sz="2400" dirty="0"/>
                        <a:t> </a:t>
                      </a:r>
                      <a:r>
                        <a:rPr lang="es-ES" sz="2400" dirty="0" err="1"/>
                        <a:t>specific</a:t>
                      </a:r>
                      <a:r>
                        <a:rPr lang="es-ES" sz="2400" dirty="0"/>
                        <a:t> </a:t>
                      </a:r>
                      <a:r>
                        <a:rPr lang="es-ES" sz="2400" dirty="0" err="1"/>
                        <a:t>criteria</a:t>
                      </a:r>
                      <a:r>
                        <a:rPr lang="es-ES" sz="2400" dirty="0"/>
                        <a:t>: cumplir con criterios específicos</a:t>
                      </a:r>
                    </a:p>
                    <a:p>
                      <a:pPr marL="354013" indent="-354013">
                        <a:buNone/>
                      </a:pPr>
                      <a:r>
                        <a:rPr lang="es-ES" sz="2400" dirty="0" err="1"/>
                        <a:t>meet</a:t>
                      </a:r>
                      <a:r>
                        <a:rPr lang="es-ES" sz="2400" dirty="0"/>
                        <a:t> </a:t>
                      </a:r>
                      <a:r>
                        <a:rPr lang="es-ES" sz="2400" dirty="0" err="1"/>
                        <a:t>requirements</a:t>
                      </a:r>
                      <a:r>
                        <a:rPr lang="es-ES" sz="2400" dirty="0"/>
                        <a:t>: cumplir con los requerimientos/requisitos</a:t>
                      </a:r>
                    </a:p>
                    <a:p>
                      <a:pPr marL="354013" indent="-354013">
                        <a:buNone/>
                      </a:pPr>
                      <a:r>
                        <a:rPr lang="es-ES" sz="2400" dirty="0" err="1"/>
                        <a:t>meet</a:t>
                      </a:r>
                      <a:r>
                        <a:rPr lang="es-ES" sz="2400" dirty="0"/>
                        <a:t> </a:t>
                      </a:r>
                      <a:r>
                        <a:rPr lang="es-ES" sz="2400" dirty="0" err="1"/>
                        <a:t>the</a:t>
                      </a:r>
                      <a:r>
                        <a:rPr lang="es-ES" sz="2400" dirty="0"/>
                        <a:t> </a:t>
                      </a:r>
                      <a:r>
                        <a:rPr lang="es-ES" sz="2400" dirty="0" err="1"/>
                        <a:t>great</a:t>
                      </a:r>
                      <a:r>
                        <a:rPr lang="es-ES" sz="2400" dirty="0"/>
                        <a:t> </a:t>
                      </a:r>
                      <a:r>
                        <a:rPr lang="es-ES" sz="2400" dirty="0" err="1"/>
                        <a:t>demand</a:t>
                      </a:r>
                      <a:r>
                        <a:rPr lang="es-ES" sz="2400" dirty="0"/>
                        <a:t>: satisfacer la demanda</a:t>
                      </a:r>
                    </a:p>
                    <a:p>
                      <a:pPr marL="354013" indent="-354013">
                        <a:buNone/>
                      </a:pPr>
                      <a:r>
                        <a:rPr lang="es-ES" sz="2400" dirty="0" err="1"/>
                        <a:t>meet</a:t>
                      </a:r>
                      <a:r>
                        <a:rPr lang="es-ES" sz="2400" dirty="0"/>
                        <a:t> </a:t>
                      </a:r>
                      <a:r>
                        <a:rPr lang="es-ES" sz="2400" dirty="0" err="1"/>
                        <a:t>the</a:t>
                      </a:r>
                      <a:r>
                        <a:rPr lang="es-ES" sz="2400" dirty="0"/>
                        <a:t> </a:t>
                      </a:r>
                      <a:r>
                        <a:rPr lang="es-ES" sz="2400" dirty="0" err="1"/>
                        <a:t>needs</a:t>
                      </a:r>
                      <a:r>
                        <a:rPr lang="es-ES" sz="2400" dirty="0"/>
                        <a:t>: satisfacer las necesidades</a:t>
                      </a:r>
                    </a:p>
                    <a:p>
                      <a:pPr marL="354013" indent="-354013">
                        <a:buNone/>
                      </a:pPr>
                      <a:r>
                        <a:rPr lang="es-ES" sz="2400" dirty="0" err="1"/>
                        <a:t>meet</a:t>
                      </a:r>
                      <a:r>
                        <a:rPr lang="es-ES" sz="2400" dirty="0"/>
                        <a:t> </a:t>
                      </a:r>
                      <a:r>
                        <a:rPr lang="es-ES" sz="2400" dirty="0" err="1"/>
                        <a:t>specifications</a:t>
                      </a:r>
                      <a:r>
                        <a:rPr lang="es-ES" sz="2400" dirty="0"/>
                        <a:t>: cumplir con las especificaciones</a:t>
                      </a:r>
                    </a:p>
                    <a:p>
                      <a:pPr marL="354013" indent="-354013">
                        <a:buNone/>
                      </a:pPr>
                      <a:r>
                        <a:rPr lang="es-ES" sz="2400" dirty="0" err="1"/>
                        <a:t>meet</a:t>
                      </a:r>
                      <a:r>
                        <a:rPr lang="es-ES" sz="2400" dirty="0"/>
                        <a:t> </a:t>
                      </a:r>
                      <a:r>
                        <a:rPr lang="es-ES" sz="2400" dirty="0" err="1"/>
                        <a:t>objectives</a:t>
                      </a:r>
                      <a:r>
                        <a:rPr lang="es-ES" sz="2400" dirty="0"/>
                        <a:t>: alcanzar/lograr/cumplir con los objetivos</a:t>
                      </a:r>
                    </a:p>
                    <a:p>
                      <a:pPr marL="354013" indent="-354013">
                        <a:buNone/>
                      </a:pPr>
                      <a:r>
                        <a:rPr lang="es-ES" sz="2400" dirty="0" err="1"/>
                        <a:t>meet</a:t>
                      </a:r>
                      <a:r>
                        <a:rPr lang="es-ES" sz="2400" dirty="0"/>
                        <a:t> </a:t>
                      </a:r>
                      <a:r>
                        <a:rPr lang="es-ES" sz="2400" dirty="0" err="1"/>
                        <a:t>the</a:t>
                      </a:r>
                      <a:r>
                        <a:rPr lang="es-ES" sz="2400" dirty="0"/>
                        <a:t> </a:t>
                      </a:r>
                      <a:r>
                        <a:rPr lang="es-ES" sz="2400" dirty="0" err="1"/>
                        <a:t>budget</a:t>
                      </a:r>
                      <a:r>
                        <a:rPr lang="es-ES" sz="2400" dirty="0"/>
                        <a:t>: mantenerse dentro del presupuesto</a:t>
                      </a:r>
                    </a:p>
                    <a:p>
                      <a:pPr marL="354013" indent="-354013">
                        <a:buNone/>
                      </a:pPr>
                      <a:r>
                        <a:rPr lang="es-ES" sz="2400" dirty="0" err="1"/>
                        <a:t>meet</a:t>
                      </a:r>
                      <a:r>
                        <a:rPr lang="es-ES" sz="2400" dirty="0"/>
                        <a:t> </a:t>
                      </a:r>
                      <a:r>
                        <a:rPr lang="es-ES" sz="2400" dirty="0" err="1"/>
                        <a:t>standards</a:t>
                      </a:r>
                      <a:r>
                        <a:rPr lang="es-ES" sz="2400" dirty="0"/>
                        <a:t>: alcanzar los estándares, niveles.</a:t>
                      </a:r>
                      <a:endParaRPr lang="es-AR" sz="2400" dirty="0"/>
                    </a:p>
                    <a:p>
                      <a:endParaRPr lang="es-AR" dirty="0"/>
                    </a:p>
                    <a:p>
                      <a:r>
                        <a:rPr lang="es-AR" dirty="0"/>
                        <a:t>Etc.</a:t>
                      </a:r>
                    </a:p>
                  </a:txBody>
                  <a:tcPr/>
                </a:tc>
                <a:extLst>
                  <a:ext uri="{0D108BD9-81ED-4DB2-BD59-A6C34878D82A}">
                    <a16:rowId xmlns:a16="http://schemas.microsoft.com/office/drawing/2014/main" val="1383156262"/>
                  </a:ext>
                </a:extLst>
              </a:tr>
            </a:tbl>
          </a:graphicData>
        </a:graphic>
      </p:graphicFrame>
      <p:sp>
        <p:nvSpPr>
          <p:cNvPr id="5" name="Flecha derecha 4"/>
          <p:cNvSpPr/>
          <p:nvPr/>
        </p:nvSpPr>
        <p:spPr>
          <a:xfrm>
            <a:off x="2388358" y="3698543"/>
            <a:ext cx="464024" cy="4913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1141682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Autofit/>
          </a:bodyPr>
          <a:lstStyle/>
          <a:p>
            <a:pPr marL="354013" indent="-354013"/>
            <a:r>
              <a:rPr lang="es-AR" sz="2800" b="1" dirty="0">
                <a:solidFill>
                  <a:schemeClr val="tx1"/>
                </a:solidFill>
              </a:rPr>
              <a:t>2. </a:t>
            </a:r>
            <a:r>
              <a:rPr lang="es-AR" sz="2800" b="1" u="sng" dirty="0" err="1">
                <a:solidFill>
                  <a:schemeClr val="tx1"/>
                </a:solidFill>
                <a:hlinkClick r:id="rId2">
                  <a:extLst>
                    <a:ext uri="{A12FA001-AC4F-418D-AE19-62706E023703}">
                      <ahyp:hlinkClr xmlns:ahyp="http://schemas.microsoft.com/office/drawing/2018/hyperlinkcolor" val="tx"/>
                    </a:ext>
                  </a:extLst>
                </a:hlinkClick>
              </a:rPr>
              <a:t>Designing</a:t>
            </a:r>
            <a:r>
              <a:rPr lang="es-AR" sz="2800" b="1" u="sng" dirty="0">
                <a:solidFill>
                  <a:schemeClr val="tx1"/>
                </a:solidFill>
                <a:hlinkClick r:id="rId2">
                  <a:extLst>
                    <a:ext uri="{A12FA001-AC4F-418D-AE19-62706E023703}">
                      <ahyp:hlinkClr xmlns:ahyp="http://schemas.microsoft.com/office/drawing/2018/hyperlinkcolor" val="tx"/>
                    </a:ext>
                  </a:extLst>
                </a:hlinkClick>
              </a:rPr>
              <a:t> Quantum </a:t>
            </a:r>
            <a:r>
              <a:rPr lang="es-AR" sz="2800" b="1" u="sng" dirty="0" err="1">
                <a:solidFill>
                  <a:schemeClr val="accent1"/>
                </a:solidFill>
                <a:latin typeface="Arial Black" panose="020B0A04020102020204" pitchFamily="34" charset="0"/>
                <a:hlinkClick r:id="rId2">
                  <a:extLst>
                    <a:ext uri="{A12FA001-AC4F-418D-AE19-62706E023703}">
                      <ahyp:hlinkClr xmlns:ahyp="http://schemas.microsoft.com/office/drawing/2018/hyperlinkcolor" val="tx"/>
                    </a:ext>
                  </a:extLst>
                </a:hlinkClick>
              </a:rPr>
              <a:t>Entanglement</a:t>
            </a:r>
            <a:r>
              <a:rPr lang="es-AR" sz="2800" b="1" u="sng" dirty="0">
                <a:solidFill>
                  <a:schemeClr val="tx1"/>
                </a:solidFill>
                <a:hlinkClick r:id="rId2">
                  <a:extLst>
                    <a:ext uri="{A12FA001-AC4F-418D-AE19-62706E023703}">
                      <ahyp:hlinkClr xmlns:ahyp="http://schemas.microsoft.com/office/drawing/2018/hyperlinkcolor" val="tx"/>
                    </a:ext>
                  </a:extLst>
                </a:hlinkClick>
              </a:rPr>
              <a:t> at </a:t>
            </a:r>
            <a:r>
              <a:rPr lang="es-AR" sz="2800" b="1" u="sng" dirty="0" err="1">
                <a:solidFill>
                  <a:schemeClr val="tx1"/>
                </a:solidFill>
                <a:hlinkClick r:id="rId2">
                  <a:extLst>
                    <a:ext uri="{A12FA001-AC4F-418D-AE19-62706E023703}">
                      <ahyp:hlinkClr xmlns:ahyp="http://schemas.microsoft.com/office/drawing/2018/hyperlinkcolor" val="tx"/>
                    </a:ext>
                  </a:extLst>
                </a:hlinkClick>
              </a:rPr>
              <a:t>the</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Nanoscale</a:t>
            </a:r>
            <a:endParaRPr lang="es-AR" sz="2800" b="1" u="sng" dirty="0">
              <a:solidFill>
                <a:schemeClr val="tx1"/>
              </a:solidFill>
            </a:endParaRPr>
          </a:p>
          <a:p>
            <a:pPr marL="354013" indent="-354013" algn="l"/>
            <a:endParaRPr lang="es-AR" sz="2800" b="1" dirty="0">
              <a:solidFill>
                <a:schemeClr val="tx1"/>
              </a:solidFill>
            </a:endParaRPr>
          </a:p>
          <a:p>
            <a:pPr marL="354013" indent="-354013" algn="l"/>
            <a:r>
              <a:rPr lang="es-AR" sz="2800" b="1" dirty="0">
                <a:solidFill>
                  <a:schemeClr val="tx1"/>
                </a:solidFill>
              </a:rPr>
              <a:t>3. </a:t>
            </a:r>
            <a:r>
              <a:rPr lang="es-AR" sz="2800" b="1" u="sng" dirty="0" err="1">
                <a:solidFill>
                  <a:schemeClr val="tx1"/>
                </a:solidFill>
                <a:hlinkClick r:id="rId3">
                  <a:extLst>
                    <a:ext uri="{A12FA001-AC4F-418D-AE19-62706E023703}">
                      <ahyp:hlinkClr xmlns:ahyp="http://schemas.microsoft.com/office/drawing/2018/hyperlinkcolor" val="tx"/>
                    </a:ext>
                  </a:extLst>
                </a:hlinkClick>
              </a:rPr>
              <a:t>Giving</a:t>
            </a:r>
            <a:r>
              <a:rPr lang="es-AR" sz="2800" b="1" u="sng" dirty="0">
                <a:solidFill>
                  <a:schemeClr val="tx1"/>
                </a:solidFill>
                <a:hlinkClick r:id="rId3">
                  <a:extLst>
                    <a:ext uri="{A12FA001-AC4F-418D-AE19-62706E023703}">
                      <ahyp:hlinkClr xmlns:ahyp="http://schemas.microsoft.com/office/drawing/2018/hyperlinkcolor" val="tx"/>
                    </a:ext>
                  </a:extLst>
                </a:hlinkClick>
              </a:rPr>
              <a:t> Robots </a:t>
            </a:r>
            <a:r>
              <a:rPr lang="es-AR" sz="2800" b="1" u="sng" dirty="0" err="1">
                <a:solidFill>
                  <a:schemeClr val="tx1"/>
                </a:solidFill>
                <a:hlinkClick r:id="rId3">
                  <a:extLst>
                    <a:ext uri="{A12FA001-AC4F-418D-AE19-62706E023703}">
                      <ahyp:hlinkClr xmlns:ahyp="http://schemas.microsoft.com/office/drawing/2018/hyperlinkcolor" val="tx"/>
                    </a:ext>
                  </a:extLst>
                </a:hlinkClick>
              </a:rPr>
              <a:t>Superhuman</a:t>
            </a:r>
            <a:r>
              <a:rPr lang="es-AR" sz="2800" b="1" u="sng" dirty="0">
                <a:solidFill>
                  <a:schemeClr val="tx1"/>
                </a:solidFill>
                <a:hlinkClick r:id="rId3">
                  <a:extLst>
                    <a:ext uri="{A12FA001-AC4F-418D-AE19-62706E023703}">
                      <ahyp:hlinkClr xmlns:ahyp="http://schemas.microsoft.com/office/drawing/2018/hyperlinkcolor" val="tx"/>
                    </a:ext>
                  </a:extLst>
                </a:hlinkClick>
              </a:rPr>
              <a:t> </a:t>
            </a:r>
            <a:r>
              <a:rPr lang="es-AR" sz="2800" b="1" u="sng" dirty="0" err="1">
                <a:solidFill>
                  <a:schemeClr val="tx1"/>
                </a:solidFill>
                <a:hlinkClick r:id="rId3">
                  <a:extLst>
                    <a:ext uri="{A12FA001-AC4F-418D-AE19-62706E023703}">
                      <ahyp:hlinkClr xmlns:ahyp="http://schemas.microsoft.com/office/drawing/2018/hyperlinkcolor" val="tx"/>
                    </a:ext>
                  </a:extLst>
                </a:hlinkClick>
              </a:rPr>
              <a:t>Vision</a:t>
            </a:r>
            <a:r>
              <a:rPr lang="es-AR" sz="2800" b="1" u="sng" dirty="0">
                <a:solidFill>
                  <a:schemeClr val="tx1"/>
                </a:solidFill>
                <a:hlinkClick r:id="rId3">
                  <a:extLst>
                    <a:ext uri="{A12FA001-AC4F-418D-AE19-62706E023703}">
                      <ahyp:hlinkClr xmlns:ahyp="http://schemas.microsoft.com/office/drawing/2018/hyperlinkcolor" val="tx"/>
                    </a:ext>
                  </a:extLst>
                </a:hlinkClick>
              </a:rPr>
              <a:t> </a:t>
            </a:r>
            <a:r>
              <a:rPr lang="es-AR" sz="2800" b="1" u="sng" dirty="0" err="1">
                <a:solidFill>
                  <a:schemeClr val="tx1"/>
                </a:solidFill>
                <a:hlinkClick r:id="rId3">
                  <a:extLst>
                    <a:ext uri="{A12FA001-AC4F-418D-AE19-62706E023703}">
                      <ahyp:hlinkClr xmlns:ahyp="http://schemas.microsoft.com/office/drawing/2018/hyperlinkcolor" val="tx"/>
                    </a:ext>
                  </a:extLst>
                </a:hlinkClick>
              </a:rPr>
              <a:t>Using</a:t>
            </a:r>
            <a:r>
              <a:rPr lang="es-AR" sz="2800" b="1" u="sng" dirty="0">
                <a:solidFill>
                  <a:schemeClr val="tx1"/>
                </a:solidFill>
                <a:hlinkClick r:id="rId3">
                  <a:extLst>
                    <a:ext uri="{A12FA001-AC4F-418D-AE19-62706E023703}">
                      <ahyp:hlinkClr xmlns:ahyp="http://schemas.microsoft.com/office/drawing/2018/hyperlinkcolor" val="tx"/>
                    </a:ext>
                  </a:extLst>
                </a:hlinkClick>
              </a:rPr>
              <a:t> Radio </a:t>
            </a:r>
            <a:r>
              <a:rPr lang="es-AR" sz="2800" b="1" u="sng" dirty="0" err="1">
                <a:solidFill>
                  <a:schemeClr val="tx1"/>
                </a:solidFill>
                <a:hlinkClick r:id="rId3">
                  <a:extLst>
                    <a:ext uri="{A12FA001-AC4F-418D-AE19-62706E023703}">
                      <ahyp:hlinkClr xmlns:ahyp="http://schemas.microsoft.com/office/drawing/2018/hyperlinkcolor" val="tx"/>
                    </a:ext>
                  </a:extLst>
                </a:hlinkClick>
              </a:rPr>
              <a:t>Signals</a:t>
            </a:r>
            <a:endParaRPr lang="es-AR" sz="2800" b="1" u="sng" dirty="0">
              <a:solidFill>
                <a:schemeClr val="tx1"/>
              </a:solidFill>
            </a:endParaRPr>
          </a:p>
          <a:p>
            <a:pPr marL="354013" indent="-354013" algn="l"/>
            <a:endParaRPr lang="es-AR" sz="2800" b="1" dirty="0">
              <a:solidFill>
                <a:schemeClr val="tx1"/>
              </a:solidFill>
            </a:endParaRPr>
          </a:p>
          <a:p>
            <a:pPr marL="354013" indent="-354013" algn="l"/>
            <a:r>
              <a:rPr lang="es-AR" sz="2800" b="1" dirty="0">
                <a:solidFill>
                  <a:schemeClr val="tx1"/>
                </a:solidFill>
              </a:rPr>
              <a:t>4. </a:t>
            </a:r>
            <a:r>
              <a:rPr lang="es-AR" sz="2800" b="1" u="sng" dirty="0">
                <a:solidFill>
                  <a:schemeClr val="tx1"/>
                </a:solidFill>
              </a:rPr>
              <a:t>A </a:t>
            </a:r>
            <a:r>
              <a:rPr lang="es-AR" sz="2800" b="1" u="sng" dirty="0">
                <a:solidFill>
                  <a:schemeClr val="tx1"/>
                </a:solidFill>
                <a:hlinkClick r:id="rId4">
                  <a:extLst>
                    <a:ext uri="{A12FA001-AC4F-418D-AE19-62706E023703}">
                      <ahyp:hlinkClr xmlns:ahyp="http://schemas.microsoft.com/office/drawing/2018/hyperlinkcolor" val="tx"/>
                    </a:ext>
                  </a:extLst>
                </a:hlinkClick>
              </a:rPr>
              <a:t>Step Forward in </a:t>
            </a:r>
            <a:r>
              <a:rPr lang="es-AR" sz="2800" b="1" u="sng" dirty="0" err="1">
                <a:solidFill>
                  <a:schemeClr val="tx1"/>
                </a:solidFill>
                <a:hlinkClick r:id="rId4">
                  <a:extLst>
                    <a:ext uri="{A12FA001-AC4F-418D-AE19-62706E023703}">
                      <ahyp:hlinkClr xmlns:ahyp="http://schemas.microsoft.com/office/drawing/2018/hyperlinkcolor" val="tx"/>
                    </a:ext>
                  </a:extLst>
                </a:hlinkClick>
              </a:rPr>
              <a:t>Generating</a:t>
            </a:r>
            <a:r>
              <a:rPr lang="es-AR" sz="2800" b="1" u="sng" dirty="0">
                <a:solidFill>
                  <a:schemeClr val="tx1"/>
                </a:solidFill>
                <a:hlinkClick r:id="rId4">
                  <a:extLst>
                    <a:ext uri="{A12FA001-AC4F-418D-AE19-62706E023703}">
                      <ahyp:hlinkClr xmlns:ahyp="http://schemas.microsoft.com/office/drawing/2018/hyperlinkcolor" val="tx"/>
                    </a:ext>
                  </a:extLst>
                </a:hlinkClick>
              </a:rPr>
              <a:t> Solar-</a:t>
            </a:r>
            <a:r>
              <a:rPr lang="es-AR" sz="2800" b="1" u="sng" dirty="0" err="1">
                <a:solidFill>
                  <a:schemeClr val="tx1"/>
                </a:solidFill>
                <a:hlinkClick r:id="rId4">
                  <a:extLst>
                    <a:ext uri="{A12FA001-AC4F-418D-AE19-62706E023703}">
                      <ahyp:hlinkClr xmlns:ahyp="http://schemas.microsoft.com/office/drawing/2018/hyperlinkcolor" val="tx"/>
                    </a:ext>
                  </a:extLst>
                </a:hlinkClick>
              </a:rPr>
              <a:t>Powered</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Hydrogen</a:t>
            </a:r>
            <a:endParaRPr lang="es-AR" sz="2800" b="1" dirty="0">
              <a:solidFill>
                <a:schemeClr val="tx1"/>
              </a:solidFill>
            </a:endParaRPr>
          </a:p>
        </p:txBody>
      </p:sp>
    </p:spTree>
    <p:extLst>
      <p:ext uri="{BB962C8B-B14F-4D97-AF65-F5344CB8AC3E}">
        <p14:creationId xmlns:p14="http://schemas.microsoft.com/office/powerpoint/2010/main" val="40200785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lstStyle/>
          <a:p>
            <a:endParaRPr lang="es-ES" dirty="0"/>
          </a:p>
          <a:p>
            <a:pPr algn="l"/>
            <a:r>
              <a:rPr lang="es-ES" sz="3200" dirty="0">
                <a:solidFill>
                  <a:srgbClr val="FF0000"/>
                </a:solidFill>
                <a:latin typeface="Arial Black" panose="020B0A04020102020204" pitchFamily="34" charset="0"/>
              </a:rPr>
              <a:t>ACEPCIÓN:</a:t>
            </a:r>
            <a:r>
              <a:rPr lang="es-ES" dirty="0">
                <a:latin typeface="Arial Black" panose="020B0A04020102020204" pitchFamily="34" charset="0"/>
              </a:rPr>
              <a:t>  </a:t>
            </a:r>
            <a:r>
              <a:rPr lang="es-ES" sz="2400" dirty="0">
                <a:solidFill>
                  <a:schemeClr val="accent5">
                    <a:lumMod val="50000"/>
                  </a:schemeClr>
                </a:solidFill>
                <a:latin typeface="Arial Black" panose="020B0A04020102020204" pitchFamily="34" charset="0"/>
              </a:rPr>
              <a:t>Cada uno de los significados de una palabra según los contextos en que aparece.</a:t>
            </a:r>
          </a:p>
          <a:p>
            <a:pPr algn="l"/>
            <a:endParaRPr lang="es-ES" dirty="0"/>
          </a:p>
          <a:p>
            <a:pPr algn="l"/>
            <a:r>
              <a:rPr lang="es-ES" sz="2400" b="1" dirty="0"/>
              <a:t>En este caso, a pesar de que la palabra </a:t>
            </a:r>
            <a:r>
              <a:rPr lang="es-ES" sz="2400" b="1" dirty="0" err="1"/>
              <a:t>entanglement</a:t>
            </a:r>
            <a:r>
              <a:rPr lang="es-ES" sz="2400" b="1" dirty="0"/>
              <a:t> significa enredo, lío, enmarañamiento, </a:t>
            </a:r>
            <a:r>
              <a:rPr lang="es-ES" sz="2400" b="1" dirty="0" err="1"/>
              <a:t>intricación</a:t>
            </a:r>
            <a:r>
              <a:rPr lang="es-ES" sz="2400" b="1" dirty="0"/>
              <a:t>, enlazamiento, </a:t>
            </a:r>
            <a:r>
              <a:rPr lang="es-ES" sz="2400" b="1" dirty="0">
                <a:solidFill>
                  <a:srgbClr val="FF0000"/>
                </a:solidFill>
              </a:rPr>
              <a:t>en física cuántica</a:t>
            </a:r>
            <a:r>
              <a:rPr lang="es-ES" sz="2400" b="1" dirty="0"/>
              <a:t>, es el entrelazamiento cuántico.</a:t>
            </a:r>
            <a:endParaRPr lang="es-AR" sz="2400" b="1" dirty="0"/>
          </a:p>
        </p:txBody>
      </p:sp>
    </p:spTree>
    <p:extLst>
      <p:ext uri="{BB962C8B-B14F-4D97-AF65-F5344CB8AC3E}">
        <p14:creationId xmlns:p14="http://schemas.microsoft.com/office/powerpoint/2010/main" val="925562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ormAutofit/>
          </a:bodyPr>
          <a:lstStyle/>
          <a:p>
            <a:pPr marL="354013" indent="-354013"/>
            <a:r>
              <a:rPr lang="es-AR" sz="2800" b="1" dirty="0">
                <a:solidFill>
                  <a:schemeClr val="tx1"/>
                </a:solidFill>
              </a:rPr>
              <a:t>5. </a:t>
            </a:r>
            <a:r>
              <a:rPr lang="es-AR" sz="2800" b="1" u="sng" dirty="0" err="1">
                <a:solidFill>
                  <a:schemeClr val="tx1"/>
                </a:solidFill>
                <a:hlinkClick r:id="rId2">
                  <a:extLst>
                    <a:ext uri="{A12FA001-AC4F-418D-AE19-62706E023703}">
                      <ahyp:hlinkClr xmlns:ahyp="http://schemas.microsoft.com/office/drawing/2018/hyperlinkcolor" val="tx"/>
                    </a:ext>
                  </a:extLst>
                </a:hlinkClick>
              </a:rPr>
              <a:t>Electricity</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Generation</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ighlight>
                  <a:srgbClr val="FFFF00"/>
                </a:highlight>
                <a:hlinkClick r:id="rId2">
                  <a:extLst>
                    <a:ext uri="{A12FA001-AC4F-418D-AE19-62706E023703}">
                      <ahyp:hlinkClr xmlns:ahyp="http://schemas.microsoft.com/office/drawing/2018/hyperlinkcolor" val="tx"/>
                    </a:ext>
                  </a:extLst>
                </a:hlinkClick>
              </a:rPr>
              <a:t>by</a:t>
            </a:r>
            <a:r>
              <a:rPr lang="es-AR" sz="2800" b="1" u="sng" dirty="0">
                <a:solidFill>
                  <a:schemeClr val="tx1"/>
                </a:solidFill>
                <a:highlight>
                  <a:srgbClr val="FFFF00"/>
                </a:highlight>
                <a:hlinkClick r:id="rId2">
                  <a:extLst>
                    <a:ext uri="{A12FA001-AC4F-418D-AE19-62706E023703}">
                      <ahyp:hlinkClr xmlns:ahyp="http://schemas.microsoft.com/office/drawing/2018/hyperlinkcolor" val="tx"/>
                    </a:ext>
                  </a:extLst>
                </a:hlinkClick>
              </a:rPr>
              <a:t> </a:t>
            </a:r>
            <a:r>
              <a:rPr lang="es-AR" sz="2800" b="1" u="sng" dirty="0" err="1">
                <a:solidFill>
                  <a:schemeClr val="tx1"/>
                </a:solidFill>
                <a:highlight>
                  <a:srgbClr val="FFFF00"/>
                </a:highlight>
                <a:hlinkClick r:id="rId2">
                  <a:extLst>
                    <a:ext uri="{A12FA001-AC4F-418D-AE19-62706E023703}">
                      <ahyp:hlinkClr xmlns:ahyp="http://schemas.microsoft.com/office/drawing/2018/hyperlinkcolor" val="tx"/>
                    </a:ext>
                  </a:extLst>
                </a:hlinkClick>
              </a:rPr>
              <a:t>Attaching</a:t>
            </a:r>
            <a:r>
              <a:rPr lang="es-AR" sz="2800" b="1" u="sng" dirty="0">
                <a:solidFill>
                  <a:schemeClr val="tx1"/>
                </a:solidFill>
                <a:highlight>
                  <a:srgbClr val="FFFF00"/>
                </a:highlight>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Device</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to</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Your</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Clothes</a:t>
            </a:r>
            <a:endParaRPr lang="es-AR" sz="2800" b="1" u="sng" dirty="0">
              <a:solidFill>
                <a:schemeClr val="tx1"/>
              </a:solidFill>
            </a:endParaRPr>
          </a:p>
          <a:p>
            <a:pPr marL="354013" indent="-354013"/>
            <a:endParaRPr lang="es-AR" sz="2800" b="1" dirty="0">
              <a:solidFill>
                <a:schemeClr val="tx1"/>
              </a:solidFill>
            </a:endParaRPr>
          </a:p>
          <a:p>
            <a:pPr marL="354013" indent="-354013"/>
            <a:r>
              <a:rPr lang="es-AR" sz="2800" b="1" dirty="0">
                <a:solidFill>
                  <a:schemeClr val="tx1"/>
                </a:solidFill>
              </a:rPr>
              <a:t>6. </a:t>
            </a:r>
            <a:r>
              <a:rPr lang="es-AR" sz="2800" b="1" u="sng" dirty="0">
                <a:solidFill>
                  <a:schemeClr val="tx1"/>
                </a:solidFill>
              </a:rPr>
              <a:t>A </a:t>
            </a:r>
            <a:r>
              <a:rPr lang="es-AR" sz="2800" b="1" u="sng" dirty="0" err="1">
                <a:solidFill>
                  <a:schemeClr val="tx1"/>
                </a:solidFill>
              </a:rPr>
              <a:t>Method</a:t>
            </a:r>
            <a:r>
              <a:rPr lang="es-AR" sz="2800" b="1" u="sng" dirty="0">
                <a:solidFill>
                  <a:schemeClr val="tx1"/>
                </a:solidFill>
              </a:rPr>
              <a:t> </a:t>
            </a:r>
            <a:r>
              <a:rPr lang="es-AR" sz="2800" b="1" u="sng" dirty="0" err="1">
                <a:solidFill>
                  <a:schemeClr val="tx1"/>
                </a:solidFill>
              </a:rPr>
              <a:t>That</a:t>
            </a:r>
            <a:r>
              <a:rPr lang="es-AR" sz="2800" b="1" u="sng" dirty="0">
                <a:solidFill>
                  <a:schemeClr val="tx1"/>
                </a:solidFill>
              </a:rPr>
              <a:t> Paves </a:t>
            </a:r>
            <a:r>
              <a:rPr lang="es-AR" sz="2800" b="1" u="sng" dirty="0" err="1">
                <a:solidFill>
                  <a:schemeClr val="tx1"/>
                </a:solidFill>
              </a:rPr>
              <a:t>the</a:t>
            </a:r>
            <a:r>
              <a:rPr lang="es-AR" sz="2800" b="1" u="sng" dirty="0">
                <a:solidFill>
                  <a:schemeClr val="tx1"/>
                </a:solidFill>
              </a:rPr>
              <a:t> </a:t>
            </a:r>
            <a:r>
              <a:rPr lang="es-AR" sz="2800" b="1" u="sng" dirty="0" err="1">
                <a:solidFill>
                  <a:schemeClr val="tx1"/>
                </a:solidFill>
              </a:rPr>
              <a:t>Way</a:t>
            </a:r>
            <a:r>
              <a:rPr lang="es-AR" sz="2800" b="1" u="sng" dirty="0">
                <a:solidFill>
                  <a:schemeClr val="tx1"/>
                </a:solidFill>
              </a:rPr>
              <a:t> </a:t>
            </a:r>
            <a:r>
              <a:rPr lang="es-AR" sz="2800" b="1" u="sng" dirty="0" err="1">
                <a:solidFill>
                  <a:schemeClr val="tx1"/>
                </a:solidFill>
              </a:rPr>
              <a:t>for</a:t>
            </a:r>
            <a:r>
              <a:rPr lang="es-AR" sz="2800" b="1" u="sng" dirty="0">
                <a:solidFill>
                  <a:schemeClr val="tx1"/>
                </a:solidFill>
              </a:rPr>
              <a:t> </a:t>
            </a:r>
            <a:r>
              <a:rPr lang="es-AR" sz="2800" b="1" u="sng" dirty="0" err="1">
                <a:solidFill>
                  <a:schemeClr val="tx1"/>
                </a:solidFill>
              </a:rPr>
              <a:t>Improved</a:t>
            </a:r>
            <a:r>
              <a:rPr lang="es-AR" sz="2800" b="1" u="sng" dirty="0">
                <a:solidFill>
                  <a:schemeClr val="tx1"/>
                </a:solidFill>
              </a:rPr>
              <a:t> Fuel Cell </a:t>
            </a:r>
            <a:r>
              <a:rPr lang="es-AR" sz="2800" b="1" u="sng" dirty="0" err="1">
                <a:solidFill>
                  <a:schemeClr val="tx1"/>
                </a:solidFill>
              </a:rPr>
              <a:t>Vehicles</a:t>
            </a:r>
            <a:endParaRPr lang="es-AR" sz="2800" b="1" u="sng" dirty="0">
              <a:solidFill>
                <a:schemeClr val="tx1"/>
              </a:solidFill>
            </a:endParaRPr>
          </a:p>
          <a:p>
            <a:pPr marL="354013" indent="-354013"/>
            <a:endParaRPr lang="es-AR" sz="2800" b="1" dirty="0">
              <a:solidFill>
                <a:schemeClr val="tx1"/>
              </a:solidFill>
            </a:endParaRPr>
          </a:p>
          <a:p>
            <a:pPr marL="265113" indent="-265113" algn="l"/>
            <a:r>
              <a:rPr lang="es-AR" sz="2600" b="1" dirty="0">
                <a:solidFill>
                  <a:schemeClr val="tx1"/>
                </a:solidFill>
              </a:rPr>
              <a:t>7. </a:t>
            </a:r>
            <a:r>
              <a:rPr lang="es-AR" sz="2600" b="1" u="sng" dirty="0" err="1">
                <a:solidFill>
                  <a:schemeClr val="tx1"/>
                </a:solidFill>
                <a:hlinkClick r:id="rId3">
                  <a:extLst>
                    <a:ext uri="{A12FA001-AC4F-418D-AE19-62706E023703}">
                      <ahyp:hlinkClr xmlns:ahyp="http://schemas.microsoft.com/office/drawing/2018/hyperlinkcolor" val="tx"/>
                    </a:ext>
                  </a:extLst>
                </a:hlinkClick>
              </a:rPr>
              <a:t>Fire-Risk</a:t>
            </a:r>
            <a:r>
              <a:rPr lang="es-AR" sz="2600" b="1" u="sng" dirty="0">
                <a:solidFill>
                  <a:schemeClr val="tx1"/>
                </a:solidFill>
                <a:hlinkClick r:id="rId3">
                  <a:extLst>
                    <a:ext uri="{A12FA001-AC4F-418D-AE19-62706E023703}">
                      <ahyp:hlinkClr xmlns:ahyp="http://schemas.microsoft.com/office/drawing/2018/hyperlinkcolor" val="tx"/>
                    </a:ext>
                  </a:extLst>
                </a:hlinkClick>
              </a:rPr>
              <a:t> </a:t>
            </a:r>
            <a:r>
              <a:rPr lang="es-AR" sz="2600" b="1" u="sng" dirty="0" err="1">
                <a:solidFill>
                  <a:schemeClr val="tx1"/>
                </a:solidFill>
                <a:hlinkClick r:id="rId3">
                  <a:extLst>
                    <a:ext uri="{A12FA001-AC4F-418D-AE19-62706E023703}">
                      <ahyp:hlinkClr xmlns:ahyp="http://schemas.microsoft.com/office/drawing/2018/hyperlinkcolor" val="tx"/>
                    </a:ext>
                  </a:extLst>
                </a:hlinkClick>
              </a:rPr>
              <a:t>Blocking</a:t>
            </a:r>
            <a:r>
              <a:rPr lang="es-AR" sz="2600" b="1" u="sng" dirty="0">
                <a:solidFill>
                  <a:schemeClr val="tx1"/>
                </a:solidFill>
                <a:hlinkClick r:id="rId3">
                  <a:extLst>
                    <a:ext uri="{A12FA001-AC4F-418D-AE19-62706E023703}">
                      <ahyp:hlinkClr xmlns:ahyp="http://schemas.microsoft.com/office/drawing/2018/hyperlinkcolor" val="tx"/>
                    </a:ext>
                  </a:extLst>
                </a:hlinkClick>
              </a:rPr>
              <a:t> </a:t>
            </a:r>
            <a:r>
              <a:rPr lang="es-AR" sz="2600" b="1" u="sng" dirty="0" err="1">
                <a:solidFill>
                  <a:schemeClr val="tx1"/>
                </a:solidFill>
                <a:hlinkClick r:id="rId3">
                  <a:extLst>
                    <a:ext uri="{A12FA001-AC4F-418D-AE19-62706E023703}">
                      <ahyp:hlinkClr xmlns:ahyp="http://schemas.microsoft.com/office/drawing/2018/hyperlinkcolor" val="tx"/>
                    </a:ext>
                  </a:extLst>
                </a:hlinkClick>
              </a:rPr>
              <a:t>Self-Powered</a:t>
            </a:r>
            <a:r>
              <a:rPr lang="es-AR" sz="2600" b="1" u="sng" dirty="0">
                <a:solidFill>
                  <a:schemeClr val="tx1"/>
                </a:solidFill>
                <a:hlinkClick r:id="rId3">
                  <a:extLst>
                    <a:ext uri="{A12FA001-AC4F-418D-AE19-62706E023703}">
                      <ahyp:hlinkClr xmlns:ahyp="http://schemas.microsoft.com/office/drawing/2018/hyperlinkcolor" val="tx"/>
                    </a:ext>
                  </a:extLst>
                </a:hlinkClick>
              </a:rPr>
              <a:t> </a:t>
            </a:r>
            <a:r>
              <a:rPr lang="es-AR" sz="2600" b="1" u="sng" dirty="0" err="1">
                <a:solidFill>
                  <a:schemeClr val="tx1"/>
                </a:solidFill>
                <a:hlinkClick r:id="rId3">
                  <a:extLst>
                    <a:ext uri="{A12FA001-AC4F-418D-AE19-62706E023703}">
                      <ahyp:hlinkClr xmlns:ahyp="http://schemas.microsoft.com/office/drawing/2018/hyperlinkcolor" val="tx"/>
                    </a:ext>
                  </a:extLst>
                </a:hlinkClick>
              </a:rPr>
              <a:t>Hydrogen</a:t>
            </a:r>
            <a:r>
              <a:rPr lang="es-AR" sz="2600" b="1" u="sng" dirty="0">
                <a:solidFill>
                  <a:schemeClr val="tx1"/>
                </a:solidFill>
                <a:hlinkClick r:id="rId3">
                  <a:extLst>
                    <a:ext uri="{A12FA001-AC4F-418D-AE19-62706E023703}">
                      <ahyp:hlinkClr xmlns:ahyp="http://schemas.microsoft.com/office/drawing/2018/hyperlinkcolor" val="tx"/>
                    </a:ext>
                  </a:extLst>
                </a:hlinkClick>
              </a:rPr>
              <a:t> </a:t>
            </a:r>
            <a:r>
              <a:rPr lang="es-AR" sz="2600" b="1" u="sng" dirty="0" err="1">
                <a:solidFill>
                  <a:schemeClr val="tx1"/>
                </a:solidFill>
                <a:hlinkClick r:id="rId3">
                  <a:extLst>
                    <a:ext uri="{A12FA001-AC4F-418D-AE19-62706E023703}">
                      <ahyp:hlinkClr xmlns:ahyp="http://schemas.microsoft.com/office/drawing/2018/hyperlinkcolor" val="tx"/>
                    </a:ext>
                  </a:extLst>
                </a:hlinkClick>
              </a:rPr>
              <a:t>Production</a:t>
            </a:r>
            <a:r>
              <a:rPr lang="es-AR" sz="2600" b="1" u="sng" dirty="0">
                <a:solidFill>
                  <a:schemeClr val="tx1"/>
                </a:solidFill>
                <a:hlinkClick r:id="rId3">
                  <a:extLst>
                    <a:ext uri="{A12FA001-AC4F-418D-AE19-62706E023703}">
                      <ahyp:hlinkClr xmlns:ahyp="http://schemas.microsoft.com/office/drawing/2018/hyperlinkcolor" val="tx"/>
                    </a:ext>
                  </a:extLst>
                </a:hlinkClick>
              </a:rPr>
              <a:t> </a:t>
            </a:r>
            <a:r>
              <a:rPr lang="es-AR" sz="2600" b="1" u="sng" dirty="0" err="1">
                <a:solidFill>
                  <a:schemeClr val="tx1"/>
                </a:solidFill>
                <a:hlinkClick r:id="rId3">
                  <a:extLst>
                    <a:ext uri="{A12FA001-AC4F-418D-AE19-62706E023703}">
                      <ahyp:hlinkClr xmlns:ahyp="http://schemas.microsoft.com/office/drawing/2018/hyperlinkcolor" val="tx"/>
                    </a:ext>
                  </a:extLst>
                </a:hlinkClick>
              </a:rPr>
              <a:t>System</a:t>
            </a:r>
            <a:r>
              <a:rPr lang="es-AR" sz="2600" b="1" dirty="0">
                <a:solidFill>
                  <a:schemeClr val="tx1"/>
                </a:solidFill>
              </a:rPr>
              <a:t> </a:t>
            </a:r>
          </a:p>
          <a:p>
            <a:pPr algn="l">
              <a:lnSpc>
                <a:spcPct val="150000"/>
              </a:lnSpc>
            </a:pPr>
            <a:endParaRPr lang="es-AR" dirty="0"/>
          </a:p>
        </p:txBody>
      </p:sp>
    </p:spTree>
    <p:extLst>
      <p:ext uri="{BB962C8B-B14F-4D97-AF65-F5344CB8AC3E}">
        <p14:creationId xmlns:p14="http://schemas.microsoft.com/office/powerpoint/2010/main" val="3236680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marL="265113" indent="-265113"/>
            <a:r>
              <a:rPr lang="es-AR" sz="2600" b="1" dirty="0">
                <a:solidFill>
                  <a:schemeClr val="tx1"/>
                </a:solidFill>
              </a:rPr>
              <a:t>8. </a:t>
            </a:r>
            <a:r>
              <a:rPr lang="es-AR" sz="2600" b="1" u="sng" dirty="0" err="1">
                <a:solidFill>
                  <a:schemeClr val="tx1"/>
                </a:solidFill>
                <a:hlinkClick r:id="rId2">
                  <a:extLst>
                    <a:ext uri="{A12FA001-AC4F-418D-AE19-62706E023703}">
                      <ahyp:hlinkClr xmlns:ahyp="http://schemas.microsoft.com/office/drawing/2018/hyperlinkcolor" val="tx"/>
                    </a:ext>
                  </a:extLst>
                </a:hlinkClick>
              </a:rPr>
              <a:t>Pavin</a:t>
            </a:r>
            <a:r>
              <a:rPr lang="es-AR" sz="2800" b="1" u="sng" dirty="0" err="1">
                <a:solidFill>
                  <a:schemeClr val="tx1"/>
                </a:solidFill>
                <a:hlinkClick r:id="rId2">
                  <a:extLst>
                    <a:ext uri="{A12FA001-AC4F-418D-AE19-62706E023703}">
                      <ahyp:hlinkClr xmlns:ahyp="http://schemas.microsoft.com/office/drawing/2018/hyperlinkcolor" val="tx"/>
                    </a:ext>
                  </a:extLst>
                </a:hlinkClick>
              </a:rPr>
              <a:t>g</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the</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Way</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to</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Extremely</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Fast</a:t>
            </a:r>
            <a:r>
              <a:rPr lang="es-AR" sz="2800" b="1" u="sng" dirty="0">
                <a:solidFill>
                  <a:schemeClr val="tx1"/>
                </a:solidFill>
                <a:hlinkClick r:id="rId2">
                  <a:extLst>
                    <a:ext uri="{A12FA001-AC4F-418D-AE19-62706E023703}">
                      <ahyp:hlinkClr xmlns:ahyp="http://schemas.microsoft.com/office/drawing/2018/hyperlinkcolor" val="tx"/>
                    </a:ext>
                  </a:extLst>
                </a:hlinkClick>
              </a:rPr>
              <a:t>, Compact </a:t>
            </a:r>
            <a:r>
              <a:rPr lang="es-AR" sz="2800" b="1" u="sng" dirty="0" err="1">
                <a:solidFill>
                  <a:schemeClr val="tx1"/>
                </a:solidFill>
                <a:hlinkClick r:id="rId2">
                  <a:extLst>
                    <a:ext uri="{A12FA001-AC4F-418D-AE19-62706E023703}">
                      <ahyp:hlinkClr xmlns:ahyp="http://schemas.microsoft.com/office/drawing/2018/hyperlinkcolor" val="tx"/>
                    </a:ext>
                  </a:extLst>
                </a:hlinkClick>
              </a:rPr>
              <a:t>Computer</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Memory</a:t>
            </a:r>
            <a:endParaRPr lang="es-AR" sz="2800" b="1" u="sng" dirty="0">
              <a:solidFill>
                <a:schemeClr val="tx1"/>
              </a:solidFill>
            </a:endParaRPr>
          </a:p>
          <a:p>
            <a:pPr marL="265113" indent="-265113"/>
            <a:endParaRPr lang="es-AR" sz="2800" b="1" u="sng" dirty="0">
              <a:solidFill>
                <a:schemeClr val="tx1"/>
              </a:solidFill>
            </a:endParaRPr>
          </a:p>
          <a:p>
            <a:pPr marL="265113" indent="-265113"/>
            <a:r>
              <a:rPr lang="es-AR" sz="2800" b="1" dirty="0">
                <a:solidFill>
                  <a:schemeClr val="tx1"/>
                </a:solidFill>
              </a:rPr>
              <a:t>9. </a:t>
            </a:r>
            <a:r>
              <a:rPr lang="es-AR" sz="2800" b="1" u="sng" dirty="0">
                <a:solidFill>
                  <a:schemeClr val="tx1"/>
                </a:solidFill>
                <a:hlinkClick r:id="rId3">
                  <a:extLst>
                    <a:ext uri="{A12FA001-AC4F-418D-AE19-62706E023703}">
                      <ahyp:hlinkClr xmlns:ahyp="http://schemas.microsoft.com/office/drawing/2018/hyperlinkcolor" val="tx"/>
                    </a:ext>
                  </a:extLst>
                </a:hlinkClick>
              </a:rPr>
              <a:t>Key Electronic </a:t>
            </a:r>
            <a:r>
              <a:rPr lang="es-AR" sz="2800" b="1" u="sng" dirty="0" err="1">
                <a:solidFill>
                  <a:schemeClr val="tx1"/>
                </a:solidFill>
                <a:hlinkClick r:id="rId3">
                  <a:extLst>
                    <a:ext uri="{A12FA001-AC4F-418D-AE19-62706E023703}">
                      <ahyp:hlinkClr xmlns:ahyp="http://schemas.microsoft.com/office/drawing/2018/hyperlinkcolor" val="tx"/>
                    </a:ext>
                  </a:extLst>
                </a:hlinkClick>
              </a:rPr>
              <a:t>Device</a:t>
            </a:r>
            <a:r>
              <a:rPr lang="es-AR" sz="2800" b="1" u="sng" dirty="0">
                <a:solidFill>
                  <a:schemeClr val="tx1"/>
                </a:solidFill>
                <a:hlinkClick r:id="rId3">
                  <a:extLst>
                    <a:ext uri="{A12FA001-AC4F-418D-AE19-62706E023703}">
                      <ahyp:hlinkClr xmlns:ahyp="http://schemas.microsoft.com/office/drawing/2018/hyperlinkcolor" val="tx"/>
                    </a:ext>
                  </a:extLst>
                </a:hlinkClick>
              </a:rPr>
              <a:t> </a:t>
            </a:r>
            <a:r>
              <a:rPr lang="es-AR" sz="2800" b="1" u="sng" dirty="0" err="1">
                <a:solidFill>
                  <a:schemeClr val="tx1"/>
                </a:solidFill>
                <a:hlinkClick r:id="rId3">
                  <a:extLst>
                    <a:ext uri="{A12FA001-AC4F-418D-AE19-62706E023703}">
                      <ahyp:hlinkClr xmlns:ahyp="http://schemas.microsoft.com/office/drawing/2018/hyperlinkcolor" val="tx"/>
                    </a:ext>
                  </a:extLst>
                </a:hlinkClick>
              </a:rPr>
              <a:t>Developed</a:t>
            </a:r>
            <a:r>
              <a:rPr lang="es-AR" sz="2800" b="1" u="sng" dirty="0">
                <a:solidFill>
                  <a:schemeClr val="tx1"/>
                </a:solidFill>
                <a:hlinkClick r:id="rId3">
                  <a:extLst>
                    <a:ext uri="{A12FA001-AC4F-418D-AE19-62706E023703}">
                      <ahyp:hlinkClr xmlns:ahyp="http://schemas.microsoft.com/office/drawing/2018/hyperlinkcolor" val="tx"/>
                    </a:ext>
                  </a:extLst>
                </a:hlinkClick>
              </a:rPr>
              <a:t> </a:t>
            </a:r>
            <a:r>
              <a:rPr lang="es-AR" sz="2800" b="1" u="sng" dirty="0" err="1">
                <a:solidFill>
                  <a:schemeClr val="tx1"/>
                </a:solidFill>
                <a:hlinkClick r:id="rId3">
                  <a:extLst>
                    <a:ext uri="{A12FA001-AC4F-418D-AE19-62706E023703}">
                      <ahyp:hlinkClr xmlns:ahyp="http://schemas.microsoft.com/office/drawing/2018/hyperlinkcolor" val="tx"/>
                    </a:ext>
                  </a:extLst>
                </a:hlinkClick>
              </a:rPr>
              <a:t>for</a:t>
            </a:r>
            <a:r>
              <a:rPr lang="es-AR" sz="2800" b="1" u="sng" dirty="0">
                <a:solidFill>
                  <a:schemeClr val="tx1"/>
                </a:solidFill>
                <a:hlinkClick r:id="rId3">
                  <a:extLst>
                    <a:ext uri="{A12FA001-AC4F-418D-AE19-62706E023703}">
                      <ahyp:hlinkClr xmlns:ahyp="http://schemas.microsoft.com/office/drawing/2018/hyperlinkcolor" val="tx"/>
                    </a:ext>
                  </a:extLst>
                </a:hlinkClick>
              </a:rPr>
              <a:t> </a:t>
            </a:r>
            <a:r>
              <a:rPr lang="es-AR" sz="2800" b="1" u="sng" dirty="0" err="1">
                <a:solidFill>
                  <a:schemeClr val="tx1"/>
                </a:solidFill>
                <a:hlinkClick r:id="rId3">
                  <a:extLst>
                    <a:ext uri="{A12FA001-AC4F-418D-AE19-62706E023703}">
                      <ahyp:hlinkClr xmlns:ahyp="http://schemas.microsoft.com/office/drawing/2018/hyperlinkcolor" val="tx"/>
                    </a:ext>
                  </a:extLst>
                </a:hlinkClick>
              </a:rPr>
              <a:t>the</a:t>
            </a:r>
            <a:r>
              <a:rPr lang="es-AR" sz="2800" b="1" u="sng" dirty="0">
                <a:solidFill>
                  <a:schemeClr val="tx1"/>
                </a:solidFill>
                <a:hlinkClick r:id="rId3">
                  <a:extLst>
                    <a:ext uri="{A12FA001-AC4F-418D-AE19-62706E023703}">
                      <ahyp:hlinkClr xmlns:ahyp="http://schemas.microsoft.com/office/drawing/2018/hyperlinkcolor" val="tx"/>
                    </a:ext>
                  </a:extLst>
                </a:hlinkClick>
              </a:rPr>
              <a:t> </a:t>
            </a:r>
            <a:r>
              <a:rPr lang="es-AR" sz="2800" b="1" u="sng" dirty="0" err="1">
                <a:solidFill>
                  <a:schemeClr val="tx1"/>
                </a:solidFill>
                <a:hlinkClick r:id="rId3">
                  <a:extLst>
                    <a:ext uri="{A12FA001-AC4F-418D-AE19-62706E023703}">
                      <ahyp:hlinkClr xmlns:ahyp="http://schemas.microsoft.com/office/drawing/2018/hyperlinkcolor" val="tx"/>
                    </a:ext>
                  </a:extLst>
                </a:hlinkClick>
              </a:rPr>
              <a:t>Massive</a:t>
            </a:r>
            <a:r>
              <a:rPr lang="es-AR" sz="2800" b="1" u="sng" dirty="0">
                <a:solidFill>
                  <a:schemeClr val="tx1"/>
                </a:solidFill>
                <a:hlinkClick r:id="rId3">
                  <a:extLst>
                    <a:ext uri="{A12FA001-AC4F-418D-AE19-62706E023703}">
                      <ahyp:hlinkClr xmlns:ahyp="http://schemas.microsoft.com/office/drawing/2018/hyperlinkcolor" val="tx"/>
                    </a:ext>
                  </a:extLst>
                </a:hlinkClick>
              </a:rPr>
              <a:t> </a:t>
            </a:r>
            <a:r>
              <a:rPr lang="es-AR" sz="2800" b="1" u="sng" dirty="0" err="1">
                <a:solidFill>
                  <a:schemeClr val="tx1"/>
                </a:solidFill>
                <a:hlinkClick r:id="rId3">
                  <a:extLst>
                    <a:ext uri="{A12FA001-AC4F-418D-AE19-62706E023703}">
                      <ahyp:hlinkClr xmlns:ahyp="http://schemas.microsoft.com/office/drawing/2018/hyperlinkcolor" val="tx"/>
                    </a:ext>
                  </a:extLst>
                </a:hlinkClick>
              </a:rPr>
              <a:t>Arrival</a:t>
            </a:r>
            <a:r>
              <a:rPr lang="es-AR" sz="2800" b="1" u="sng" dirty="0">
                <a:solidFill>
                  <a:schemeClr val="tx1"/>
                </a:solidFill>
                <a:hlinkClick r:id="rId3">
                  <a:extLst>
                    <a:ext uri="{A12FA001-AC4F-418D-AE19-62706E023703}">
                      <ahyp:hlinkClr xmlns:ahyp="http://schemas.microsoft.com/office/drawing/2018/hyperlinkcolor" val="tx"/>
                    </a:ext>
                  </a:extLst>
                </a:hlinkClick>
              </a:rPr>
              <a:t> </a:t>
            </a:r>
            <a:r>
              <a:rPr lang="es-AR" sz="2800" b="1" u="sng" dirty="0" err="1">
                <a:solidFill>
                  <a:schemeClr val="tx1"/>
                </a:solidFill>
                <a:hlinkClick r:id="rId3">
                  <a:extLst>
                    <a:ext uri="{A12FA001-AC4F-418D-AE19-62706E023703}">
                      <ahyp:hlinkClr xmlns:ahyp="http://schemas.microsoft.com/office/drawing/2018/hyperlinkcolor" val="tx"/>
                    </a:ext>
                  </a:extLst>
                </a:hlinkClick>
              </a:rPr>
              <a:t>of</a:t>
            </a:r>
            <a:r>
              <a:rPr lang="es-AR" sz="2800" b="1" u="sng" dirty="0">
                <a:solidFill>
                  <a:schemeClr val="tx1"/>
                </a:solidFill>
                <a:hlinkClick r:id="rId3">
                  <a:extLst>
                    <a:ext uri="{A12FA001-AC4F-418D-AE19-62706E023703}">
                      <ahyp:hlinkClr xmlns:ahyp="http://schemas.microsoft.com/office/drawing/2018/hyperlinkcolor" val="tx"/>
                    </a:ext>
                  </a:extLst>
                </a:hlinkClick>
              </a:rPr>
              <a:t> 6G Networks</a:t>
            </a:r>
            <a:endParaRPr lang="es-AR" sz="2800" b="1" u="sng" dirty="0">
              <a:solidFill>
                <a:schemeClr val="tx1"/>
              </a:solidFill>
            </a:endParaRPr>
          </a:p>
          <a:p>
            <a:pPr marL="265113" indent="-265113"/>
            <a:endParaRPr lang="es-AR" sz="2800" b="1" dirty="0">
              <a:solidFill>
                <a:schemeClr val="tx1"/>
              </a:solidFill>
            </a:endParaRPr>
          </a:p>
          <a:p>
            <a:pPr marL="265113" indent="-265113"/>
            <a:r>
              <a:rPr lang="es-AR" sz="2800" b="1" dirty="0">
                <a:solidFill>
                  <a:schemeClr val="tx1"/>
                </a:solidFill>
              </a:rPr>
              <a:t>10. </a:t>
            </a:r>
            <a:r>
              <a:rPr lang="es-AR" sz="2800" b="1" u="sng" dirty="0">
                <a:solidFill>
                  <a:schemeClr val="tx1"/>
                </a:solidFill>
                <a:hlinkClick r:id="rId4">
                  <a:extLst>
                    <a:ext uri="{A12FA001-AC4F-418D-AE19-62706E023703}">
                      <ahyp:hlinkClr xmlns:ahyp="http://schemas.microsoft.com/office/drawing/2018/hyperlinkcolor" val="tx"/>
                    </a:ext>
                  </a:extLst>
                </a:hlinkClick>
              </a:rPr>
              <a:t>Plasma </a:t>
            </a:r>
            <a:r>
              <a:rPr lang="es-AR" sz="2800" b="1" u="sng" dirty="0" err="1">
                <a:solidFill>
                  <a:schemeClr val="tx1"/>
                </a:solidFill>
                <a:hlinkClick r:id="rId4">
                  <a:extLst>
                    <a:ext uri="{A12FA001-AC4F-418D-AE19-62706E023703}">
                      <ahyp:hlinkClr xmlns:ahyp="http://schemas.microsoft.com/office/drawing/2018/hyperlinkcolor" val="tx"/>
                    </a:ext>
                  </a:extLst>
                </a:hlinkClick>
              </a:rPr>
              <a:t>Heating</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Efficiency</a:t>
            </a:r>
            <a:r>
              <a:rPr lang="es-AR" sz="2800" b="1" u="sng" dirty="0">
                <a:solidFill>
                  <a:schemeClr val="tx1"/>
                </a:solidFill>
                <a:hlinkClick r:id="rId4">
                  <a:extLst>
                    <a:ext uri="{A12FA001-AC4F-418D-AE19-62706E023703}">
                      <ahyp:hlinkClr xmlns:ahyp="http://schemas.microsoft.com/office/drawing/2018/hyperlinkcolor" val="tx"/>
                    </a:ext>
                  </a:extLst>
                </a:hlinkClick>
              </a:rPr>
              <a:t> in </a:t>
            </a:r>
            <a:r>
              <a:rPr lang="es-AR" sz="2800" b="1" u="sng" dirty="0" err="1">
                <a:solidFill>
                  <a:schemeClr val="tx1"/>
                </a:solidFill>
                <a:hlinkClick r:id="rId4">
                  <a:extLst>
                    <a:ext uri="{A12FA001-AC4F-418D-AE19-62706E023703}">
                      <ahyp:hlinkClr xmlns:ahyp="http://schemas.microsoft.com/office/drawing/2018/hyperlinkcolor" val="tx"/>
                    </a:ext>
                  </a:extLst>
                </a:hlinkClick>
              </a:rPr>
              <a:t>Fusion</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Devices</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Boosted</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by</a:t>
            </a:r>
            <a:r>
              <a:rPr lang="es-AR" sz="2800" b="1" u="sng" dirty="0">
                <a:solidFill>
                  <a:schemeClr val="tx1"/>
                </a:solidFill>
                <a:hlinkClick r:id="rId4">
                  <a:extLst>
                    <a:ext uri="{A12FA001-AC4F-418D-AE19-62706E023703}">
                      <ahyp:hlinkClr xmlns:ahyp="http://schemas.microsoft.com/office/drawing/2018/hyperlinkcolor" val="tx"/>
                    </a:ext>
                  </a:extLst>
                </a:hlinkClick>
              </a:rPr>
              <a:t> Metal </a:t>
            </a:r>
            <a:r>
              <a:rPr lang="es-AR" sz="2800" b="1" u="sng" dirty="0" err="1">
                <a:solidFill>
                  <a:schemeClr val="tx1"/>
                </a:solidFill>
                <a:hlinkClick r:id="rId4">
                  <a:extLst>
                    <a:ext uri="{A12FA001-AC4F-418D-AE19-62706E023703}">
                      <ahyp:hlinkClr xmlns:ahyp="http://schemas.microsoft.com/office/drawing/2018/hyperlinkcolor" val="tx"/>
                    </a:ext>
                  </a:extLst>
                </a:hlinkClick>
              </a:rPr>
              <a:t>Screens</a:t>
            </a:r>
            <a:endParaRPr lang="es-AR" sz="2800" b="1" dirty="0">
              <a:solidFill>
                <a:schemeClr val="tx1"/>
              </a:solidFill>
            </a:endParaRPr>
          </a:p>
        </p:txBody>
      </p:sp>
    </p:spTree>
    <p:extLst>
      <p:ext uri="{BB962C8B-B14F-4D97-AF65-F5344CB8AC3E}">
        <p14:creationId xmlns:p14="http://schemas.microsoft.com/office/powerpoint/2010/main" val="2382049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5"/>
            <a:ext cx="10515600" cy="112547"/>
          </a:xfrm>
        </p:spPr>
        <p:txBody>
          <a:bodyPr>
            <a:normAutofit fontScale="90000"/>
          </a:bodyPr>
          <a:lstStyle/>
          <a:p>
            <a:endParaRPr lang="es-AR" dirty="0"/>
          </a:p>
        </p:txBody>
      </p:sp>
      <p:graphicFrame>
        <p:nvGraphicFramePr>
          <p:cNvPr id="4" name="3 Marcador de contenido"/>
          <p:cNvGraphicFramePr>
            <a:graphicFrameLocks noGrp="1"/>
          </p:cNvGraphicFramePr>
          <p:nvPr>
            <p:ph idx="1"/>
          </p:nvPr>
        </p:nvGraphicFramePr>
        <p:xfrm>
          <a:off x="1981200" y="736980"/>
          <a:ext cx="8229600" cy="5151120"/>
        </p:xfrm>
        <a:graphic>
          <a:graphicData uri="http://schemas.openxmlformats.org/drawingml/2006/table">
            <a:tbl>
              <a:tblPr firstRow="1" bandRow="1">
                <a:tableStyleId>{5C22544A-7EE6-4342-B048-85BDC9FD1C3A}</a:tableStyleId>
              </a:tblPr>
              <a:tblGrid>
                <a:gridCol w="3538736">
                  <a:extLst>
                    <a:ext uri="{9D8B030D-6E8A-4147-A177-3AD203B41FA5}">
                      <a16:colId xmlns:a16="http://schemas.microsoft.com/office/drawing/2014/main" val="20000"/>
                    </a:ext>
                  </a:extLst>
                </a:gridCol>
                <a:gridCol w="1947664">
                  <a:extLst>
                    <a:ext uri="{9D8B030D-6E8A-4147-A177-3AD203B41FA5}">
                      <a16:colId xmlns:a16="http://schemas.microsoft.com/office/drawing/2014/main" val="20001"/>
                    </a:ext>
                  </a:extLst>
                </a:gridCol>
                <a:gridCol w="1292696">
                  <a:extLst>
                    <a:ext uri="{9D8B030D-6E8A-4147-A177-3AD203B41FA5}">
                      <a16:colId xmlns:a16="http://schemas.microsoft.com/office/drawing/2014/main" val="20002"/>
                    </a:ext>
                  </a:extLst>
                </a:gridCol>
                <a:gridCol w="1450504">
                  <a:extLst>
                    <a:ext uri="{9D8B030D-6E8A-4147-A177-3AD203B41FA5}">
                      <a16:colId xmlns:a16="http://schemas.microsoft.com/office/drawing/2014/main" val="20003"/>
                    </a:ext>
                  </a:extLst>
                </a:gridCol>
              </a:tblGrid>
              <a:tr h="259307">
                <a:tc>
                  <a:txBody>
                    <a:bodyPr/>
                    <a:lstStyle/>
                    <a:p>
                      <a:pPr algn="ctr"/>
                      <a:r>
                        <a:rPr lang="es-ES" dirty="0"/>
                        <a:t>1</a:t>
                      </a:r>
                      <a:endParaRPr lang="es-AR" dirty="0"/>
                    </a:p>
                  </a:txBody>
                  <a:tcPr anchor="ctr"/>
                </a:tc>
                <a:tc>
                  <a:txBody>
                    <a:bodyPr/>
                    <a:lstStyle/>
                    <a:p>
                      <a:pPr algn="ctr"/>
                      <a:r>
                        <a:rPr lang="es-ES" dirty="0"/>
                        <a:t>3</a:t>
                      </a:r>
                      <a:endParaRPr lang="es-AR" dirty="0"/>
                    </a:p>
                  </a:txBody>
                  <a:tcPr anchor="ctr"/>
                </a:tc>
                <a:tc>
                  <a:txBody>
                    <a:bodyPr/>
                    <a:lstStyle/>
                    <a:p>
                      <a:pPr algn="ctr"/>
                      <a:r>
                        <a:rPr lang="es-ES" dirty="0"/>
                        <a:t>2</a:t>
                      </a:r>
                      <a:endParaRPr lang="es-AR" dirty="0"/>
                    </a:p>
                  </a:txBody>
                  <a:tcPr anchor="ctr"/>
                </a:tc>
                <a:tc>
                  <a:txBody>
                    <a:bodyPr/>
                    <a:lstStyle/>
                    <a:p>
                      <a:pPr algn="ctr"/>
                      <a:r>
                        <a:rPr lang="es-AR"/>
                        <a:t>4</a:t>
                      </a:r>
                      <a:endParaRPr lang="es-AR" dirty="0"/>
                    </a:p>
                  </a:txBody>
                  <a:tcPr anchor="ctr"/>
                </a:tc>
                <a:extLst>
                  <a:ext uri="{0D108BD9-81ED-4DB2-BD59-A6C34878D82A}">
                    <a16:rowId xmlns:a16="http://schemas.microsoft.com/office/drawing/2014/main" val="10000"/>
                  </a:ext>
                </a:extLst>
              </a:tr>
              <a:tr h="262036">
                <a:tc>
                  <a:txBody>
                    <a:bodyPr/>
                    <a:lstStyle/>
                    <a:p>
                      <a:r>
                        <a:rPr lang="es-AR" dirty="0">
                          <a:latin typeface="Times New Roman" panose="02020603050405020304" pitchFamily="18" charset="0"/>
                          <a:cs typeface="Times New Roman" panose="02020603050405020304" pitchFamily="18" charset="0"/>
                        </a:rPr>
                        <a:t>                           ▼</a:t>
                      </a:r>
                      <a:endParaRPr lang="es-AR" dirty="0"/>
                    </a:p>
                  </a:txBody>
                  <a:tcPr anchor="ctr">
                    <a:solidFill>
                      <a:schemeClr val="bg1"/>
                    </a:solidFill>
                  </a:tcPr>
                </a:tc>
                <a:tc>
                  <a:txBody>
                    <a:bodyPr/>
                    <a:lstStyle/>
                    <a:p>
                      <a:r>
                        <a:rPr lang="es-AR" dirty="0">
                          <a:latin typeface="Times New Roman" panose="02020603050405020304" pitchFamily="18" charset="0"/>
                          <a:cs typeface="Times New Roman" panose="02020603050405020304" pitchFamily="18" charset="0"/>
                        </a:rPr>
                        <a:t>             ▼</a:t>
                      </a:r>
                      <a:endParaRPr lang="es-AR" dirty="0"/>
                    </a:p>
                  </a:txBody>
                  <a:tcPr anchor="ctr">
                    <a:solidFill>
                      <a:schemeClr val="bg1"/>
                    </a:solidFill>
                  </a:tcPr>
                </a:tc>
                <a:tc>
                  <a:txBody>
                    <a:bodyPr/>
                    <a:lstStyle/>
                    <a:p>
                      <a:r>
                        <a:rPr lang="es-AR" dirty="0">
                          <a:latin typeface="Times New Roman" panose="02020603050405020304" pitchFamily="18" charset="0"/>
                          <a:cs typeface="Times New Roman" panose="02020603050405020304" pitchFamily="18" charset="0"/>
                        </a:rPr>
                        <a:t>        ▼</a:t>
                      </a:r>
                      <a:endParaRPr lang="es-AR" dirty="0"/>
                    </a:p>
                  </a:txBody>
                  <a:tcPr anchor="ctr">
                    <a:solidFill>
                      <a:schemeClr val="bg1"/>
                    </a:solidFill>
                  </a:tcPr>
                </a:tc>
                <a:tc>
                  <a:txBody>
                    <a:bodyPr/>
                    <a:lstStyle/>
                    <a:p>
                      <a:r>
                        <a:rPr lang="es-AR" dirty="0">
                          <a:latin typeface="Times New Roman" panose="02020603050405020304" pitchFamily="18" charset="0"/>
                          <a:cs typeface="Times New Roman" panose="02020603050405020304" pitchFamily="18" charset="0"/>
                        </a:rPr>
                        <a:t>        ▼</a:t>
                      </a:r>
                      <a:endParaRPr lang="es-AR" dirty="0"/>
                    </a:p>
                  </a:txBody>
                  <a:tcPr anchor="ctr">
                    <a:solidFill>
                      <a:schemeClr val="bg1"/>
                    </a:solidFill>
                  </a:tcPr>
                </a:tc>
                <a:extLst>
                  <a:ext uri="{0D108BD9-81ED-4DB2-BD59-A6C34878D82A}">
                    <a16:rowId xmlns:a16="http://schemas.microsoft.com/office/drawing/2014/main" val="10001"/>
                  </a:ext>
                </a:extLst>
              </a:tr>
              <a:tr h="278413">
                <a:tc>
                  <a:txBody>
                    <a:bodyPr/>
                    <a:lstStyle/>
                    <a:p>
                      <a:endParaRPr lang="es-AR" dirty="0">
                        <a:latin typeface="Times New Roman" pitchFamily="18" charset="0"/>
                        <a:cs typeface="Times New Roman" pitchFamily="18" charset="0"/>
                      </a:endParaRPr>
                    </a:p>
                  </a:txBody>
                  <a:tcPr anchor="ctr"/>
                </a:tc>
                <a:tc>
                  <a:txBody>
                    <a:bodyPr/>
                    <a:lstStyle/>
                    <a:p>
                      <a:endParaRPr lang="es-AR">
                        <a:latin typeface="Times New Roman" pitchFamily="18" charset="0"/>
                        <a:cs typeface="Times New Roman" pitchFamily="18" charset="0"/>
                      </a:endParaRPr>
                    </a:p>
                  </a:txBody>
                  <a:tcPr anchor="ctr"/>
                </a:tc>
                <a:tc>
                  <a:txBody>
                    <a:bodyPr/>
                    <a:lstStyle/>
                    <a:p>
                      <a:endParaRPr lang="es-AR" dirty="0">
                        <a:latin typeface="Times New Roman" pitchFamily="18" charset="0"/>
                        <a:cs typeface="Times New Roman" pitchFamily="18" charset="0"/>
                      </a:endParaRPr>
                    </a:p>
                  </a:txBody>
                  <a:tcPr anchor="ctr"/>
                </a:tc>
                <a:tc>
                  <a:txBody>
                    <a:bodyPr/>
                    <a:lstStyle/>
                    <a:p>
                      <a:endParaRPr lang="es-AR" dirty="0">
                        <a:latin typeface="Times New Roman" pitchFamily="18" charset="0"/>
                        <a:cs typeface="Times New Roman" pitchFamily="18" charset="0"/>
                      </a:endParaRPr>
                    </a:p>
                  </a:txBody>
                  <a:tcPr anchor="ctr"/>
                </a:tc>
                <a:extLst>
                  <a:ext uri="{0D108BD9-81ED-4DB2-BD59-A6C34878D82A}">
                    <a16:rowId xmlns:a16="http://schemas.microsoft.com/office/drawing/2014/main" val="10002"/>
                  </a:ext>
                </a:extLst>
              </a:tr>
              <a:tr h="370840">
                <a:tc>
                  <a:txBody>
                    <a:bodyPr/>
                    <a:lstStyle/>
                    <a:p>
                      <a:r>
                        <a:rPr lang="es-ES" sz="2000" dirty="0">
                          <a:latin typeface="Times New Roman" pitchFamily="18" charset="0"/>
                          <a:cs typeface="Times New Roman" pitchFamily="18" charset="0"/>
                        </a:rPr>
                        <a:t>A</a:t>
                      </a:r>
                      <a:r>
                        <a:rPr lang="es-ES" sz="2000" baseline="0" dirty="0">
                          <a:latin typeface="Times New Roman" pitchFamily="18" charset="0"/>
                          <a:cs typeface="Times New Roman" pitchFamily="18" charset="0"/>
                        </a:rPr>
                        <a:t> –</a:t>
                      </a:r>
                      <a:r>
                        <a:rPr lang="es-ES" sz="2000" baseline="0" dirty="0" err="1">
                          <a:latin typeface="Times New Roman" pitchFamily="18" charset="0"/>
                          <a:cs typeface="Times New Roman" pitchFamily="18" charset="0"/>
                        </a:rPr>
                        <a:t>An</a:t>
                      </a:r>
                      <a:r>
                        <a:rPr lang="es-ES" sz="2000" baseline="0" dirty="0">
                          <a:latin typeface="Times New Roman" pitchFamily="18" charset="0"/>
                          <a:cs typeface="Times New Roman" pitchFamily="18" charset="0"/>
                        </a:rPr>
                        <a:t> – </a:t>
                      </a:r>
                      <a:r>
                        <a:rPr lang="es-ES" sz="2000" baseline="0" dirty="0" err="1">
                          <a:latin typeface="Times New Roman" pitchFamily="18" charset="0"/>
                          <a:cs typeface="Times New Roman" pitchFamily="18" charset="0"/>
                        </a:rPr>
                        <a:t>the</a:t>
                      </a:r>
                      <a:endParaRPr lang="es-ES" sz="2000" baseline="0" dirty="0">
                        <a:latin typeface="Times New Roman" pitchFamily="18" charset="0"/>
                        <a:cs typeface="Times New Roman" pitchFamily="18" charset="0"/>
                      </a:endParaRPr>
                    </a:p>
                    <a:p>
                      <a:r>
                        <a:rPr lang="es-ES" sz="2000" baseline="0" dirty="0" err="1">
                          <a:latin typeface="Times New Roman" pitchFamily="18" charset="0"/>
                          <a:cs typeface="Times New Roman" pitchFamily="18" charset="0"/>
                        </a:rPr>
                        <a:t>This-that-these-those</a:t>
                      </a:r>
                      <a:endParaRPr lang="es-ES" sz="2000" baseline="0" dirty="0">
                        <a:latin typeface="Times New Roman" pitchFamily="18" charset="0"/>
                        <a:cs typeface="Times New Roman" pitchFamily="18" charset="0"/>
                      </a:endParaRPr>
                    </a:p>
                    <a:p>
                      <a:r>
                        <a:rPr lang="es-ES" sz="2000" baseline="0" dirty="0" err="1">
                          <a:latin typeface="Times New Roman" pitchFamily="18" charset="0"/>
                          <a:cs typeface="Times New Roman" pitchFamily="18" charset="0"/>
                        </a:rPr>
                        <a:t>My</a:t>
                      </a:r>
                      <a:r>
                        <a:rPr lang="es-ES" sz="2000" baseline="0" dirty="0">
                          <a:latin typeface="Times New Roman" pitchFamily="18" charset="0"/>
                          <a:cs typeface="Times New Roman" pitchFamily="18" charset="0"/>
                        </a:rPr>
                        <a:t>, </a:t>
                      </a:r>
                      <a:r>
                        <a:rPr lang="es-ES" sz="2000" baseline="0" dirty="0" err="1">
                          <a:latin typeface="Times New Roman" pitchFamily="18" charset="0"/>
                          <a:cs typeface="Times New Roman" pitchFamily="18" charset="0"/>
                        </a:rPr>
                        <a:t>your</a:t>
                      </a:r>
                      <a:r>
                        <a:rPr lang="es-ES" sz="2000" baseline="0" dirty="0">
                          <a:latin typeface="Times New Roman" pitchFamily="18" charset="0"/>
                          <a:cs typeface="Times New Roman" pitchFamily="18" charset="0"/>
                        </a:rPr>
                        <a:t>, …..</a:t>
                      </a:r>
                    </a:p>
                    <a:p>
                      <a:r>
                        <a:rPr lang="es-ES" sz="2000" baseline="0" dirty="0" err="1">
                          <a:latin typeface="Times New Roman" pitchFamily="18" charset="0"/>
                          <a:cs typeface="Times New Roman" pitchFamily="18" charset="0"/>
                        </a:rPr>
                        <a:t>One</a:t>
                      </a:r>
                      <a:r>
                        <a:rPr lang="es-ES" sz="2000" baseline="0" dirty="0">
                          <a:latin typeface="Times New Roman" pitchFamily="18" charset="0"/>
                          <a:cs typeface="Times New Roman" pitchFamily="18" charset="0"/>
                        </a:rPr>
                        <a:t>, </a:t>
                      </a:r>
                      <a:r>
                        <a:rPr lang="es-ES" sz="2000" baseline="0" dirty="0" err="1">
                          <a:latin typeface="Times New Roman" pitchFamily="18" charset="0"/>
                          <a:cs typeface="Times New Roman" pitchFamily="18" charset="0"/>
                        </a:rPr>
                        <a:t>two</a:t>
                      </a:r>
                      <a:r>
                        <a:rPr lang="es-ES" sz="2000" baseline="0" dirty="0">
                          <a:latin typeface="Times New Roman" pitchFamily="18" charset="0"/>
                          <a:cs typeface="Times New Roman" pitchFamily="18" charset="0"/>
                        </a:rPr>
                        <a:t>, ….</a:t>
                      </a:r>
                    </a:p>
                    <a:p>
                      <a:r>
                        <a:rPr lang="es-ES" sz="2000" baseline="0" dirty="0" err="1">
                          <a:latin typeface="Times New Roman" pitchFamily="18" charset="0"/>
                          <a:cs typeface="Times New Roman" pitchFamily="18" charset="0"/>
                        </a:rPr>
                        <a:t>First</a:t>
                      </a:r>
                      <a:r>
                        <a:rPr lang="es-ES" sz="2000" baseline="0" dirty="0">
                          <a:latin typeface="Times New Roman" pitchFamily="18" charset="0"/>
                          <a:cs typeface="Times New Roman" pitchFamily="18" charset="0"/>
                        </a:rPr>
                        <a:t>, </a:t>
                      </a:r>
                      <a:r>
                        <a:rPr lang="es-ES" sz="2000" baseline="0" dirty="0" err="1">
                          <a:latin typeface="Times New Roman" pitchFamily="18" charset="0"/>
                          <a:cs typeface="Times New Roman" pitchFamily="18" charset="0"/>
                        </a:rPr>
                        <a:t>second</a:t>
                      </a:r>
                      <a:r>
                        <a:rPr lang="es-ES" sz="2000" baseline="0" dirty="0">
                          <a:latin typeface="Times New Roman" pitchFamily="18" charset="0"/>
                          <a:cs typeface="Times New Roman" pitchFamily="18" charset="0"/>
                        </a:rPr>
                        <a:t>, </a:t>
                      </a:r>
                      <a:r>
                        <a:rPr lang="es-ES" sz="2000" baseline="0" dirty="0" err="1">
                          <a:latin typeface="Times New Roman" pitchFamily="18" charset="0"/>
                          <a:cs typeface="Times New Roman" pitchFamily="18" charset="0"/>
                        </a:rPr>
                        <a:t>third</a:t>
                      </a:r>
                      <a:r>
                        <a:rPr lang="es-ES" sz="2000" baseline="0" dirty="0">
                          <a:latin typeface="Times New Roman" pitchFamily="18" charset="0"/>
                          <a:cs typeface="Times New Roman" pitchFamily="18" charset="0"/>
                        </a:rPr>
                        <a:t>, . </a:t>
                      </a:r>
                      <a:r>
                        <a:rPr lang="es-ES" sz="2000" baseline="0" dirty="0" err="1">
                          <a:latin typeface="Times New Roman" pitchFamily="18" charset="0"/>
                          <a:cs typeface="Times New Roman" pitchFamily="18" charset="0"/>
                        </a:rPr>
                        <a:t>Some</a:t>
                      </a:r>
                      <a:r>
                        <a:rPr lang="es-ES" sz="2000" baseline="0" dirty="0">
                          <a:latin typeface="Times New Roman" pitchFamily="18" charset="0"/>
                          <a:cs typeface="Times New Roman" pitchFamily="18" charset="0"/>
                        </a:rPr>
                        <a:t>, </a:t>
                      </a:r>
                      <a:r>
                        <a:rPr lang="es-ES" sz="2000" baseline="0" dirty="0" err="1">
                          <a:latin typeface="Times New Roman" pitchFamily="18" charset="0"/>
                          <a:cs typeface="Times New Roman" pitchFamily="18" charset="0"/>
                        </a:rPr>
                        <a:t>any</a:t>
                      </a:r>
                      <a:r>
                        <a:rPr lang="es-ES" sz="2000" baseline="0" dirty="0">
                          <a:latin typeface="Times New Roman" pitchFamily="18" charset="0"/>
                          <a:cs typeface="Times New Roman" pitchFamily="18" charset="0"/>
                        </a:rPr>
                        <a:t>, no</a:t>
                      </a:r>
                    </a:p>
                    <a:p>
                      <a:r>
                        <a:rPr lang="es-ES" sz="2000" baseline="0" dirty="0" err="1">
                          <a:latin typeface="Times New Roman" pitchFamily="18" charset="0"/>
                          <a:cs typeface="Times New Roman" pitchFamily="18" charset="0"/>
                        </a:rPr>
                        <a:t>Every</a:t>
                      </a:r>
                      <a:r>
                        <a:rPr lang="es-ES" sz="2000" baseline="0" dirty="0">
                          <a:latin typeface="Times New Roman" pitchFamily="18" charset="0"/>
                          <a:cs typeface="Times New Roman" pitchFamily="18" charset="0"/>
                        </a:rPr>
                        <a:t>, </a:t>
                      </a:r>
                      <a:r>
                        <a:rPr lang="es-ES" sz="2000" baseline="0" dirty="0" err="1">
                          <a:latin typeface="Times New Roman" pitchFamily="18" charset="0"/>
                          <a:cs typeface="Times New Roman" pitchFamily="18" charset="0"/>
                        </a:rPr>
                        <a:t>each</a:t>
                      </a:r>
                      <a:endParaRPr lang="es-ES" sz="2000" baseline="0" dirty="0">
                        <a:latin typeface="Times New Roman" pitchFamily="18" charset="0"/>
                        <a:cs typeface="Times New Roman" pitchFamily="18" charset="0"/>
                      </a:endParaRPr>
                    </a:p>
                    <a:p>
                      <a:r>
                        <a:rPr lang="es-ES" sz="2000" baseline="0" dirty="0" err="1">
                          <a:latin typeface="Times New Roman" pitchFamily="18" charset="0"/>
                          <a:cs typeface="Times New Roman" pitchFamily="18" charset="0"/>
                        </a:rPr>
                        <a:t>Several</a:t>
                      </a:r>
                      <a:r>
                        <a:rPr lang="es-ES" sz="2000" baseline="0" dirty="0">
                          <a:latin typeface="Times New Roman" pitchFamily="18" charset="0"/>
                          <a:cs typeface="Times New Roman" pitchFamily="18" charset="0"/>
                        </a:rPr>
                        <a:t>, </a:t>
                      </a:r>
                    </a:p>
                    <a:p>
                      <a:r>
                        <a:rPr lang="es-ES" sz="2000" baseline="0" dirty="0">
                          <a:latin typeface="Times New Roman" pitchFamily="18" charset="0"/>
                          <a:cs typeface="Times New Roman" pitchFamily="18" charset="0"/>
                        </a:rPr>
                        <a:t>A </a:t>
                      </a:r>
                      <a:r>
                        <a:rPr lang="es-ES" sz="2000" baseline="0" dirty="0" err="1">
                          <a:latin typeface="Times New Roman" pitchFamily="18" charset="0"/>
                          <a:cs typeface="Times New Roman" pitchFamily="18" charset="0"/>
                        </a:rPr>
                        <a:t>lot</a:t>
                      </a:r>
                      <a:r>
                        <a:rPr lang="es-ES" sz="2000" baseline="0" dirty="0">
                          <a:latin typeface="Times New Roman" pitchFamily="18" charset="0"/>
                          <a:cs typeface="Times New Roman" pitchFamily="18" charset="0"/>
                        </a:rPr>
                        <a:t> of, </a:t>
                      </a:r>
                      <a:r>
                        <a:rPr lang="es-ES" sz="2000" baseline="0" dirty="0" err="1">
                          <a:latin typeface="Times New Roman" pitchFamily="18" charset="0"/>
                          <a:cs typeface="Times New Roman" pitchFamily="18" charset="0"/>
                        </a:rPr>
                        <a:t>many</a:t>
                      </a:r>
                      <a:r>
                        <a:rPr lang="es-ES" sz="2000" baseline="0" dirty="0">
                          <a:latin typeface="Times New Roman" pitchFamily="18" charset="0"/>
                          <a:cs typeface="Times New Roman" pitchFamily="18" charset="0"/>
                        </a:rPr>
                        <a:t>, </a:t>
                      </a:r>
                      <a:r>
                        <a:rPr lang="es-ES" sz="2000" baseline="0" dirty="0" err="1">
                          <a:latin typeface="Times New Roman" pitchFamily="18" charset="0"/>
                          <a:cs typeface="Times New Roman" pitchFamily="18" charset="0"/>
                        </a:rPr>
                        <a:t>much</a:t>
                      </a:r>
                      <a:endParaRPr lang="es-ES" sz="2000" baseline="0" dirty="0">
                        <a:latin typeface="Times New Roman" pitchFamily="18" charset="0"/>
                        <a:cs typeface="Times New Roman" pitchFamily="18" charset="0"/>
                      </a:endParaRPr>
                    </a:p>
                    <a:p>
                      <a:r>
                        <a:rPr lang="es-ES" sz="2000" baseline="0" dirty="0" err="1">
                          <a:latin typeface="Times New Roman" pitchFamily="18" charset="0"/>
                          <a:cs typeface="Times New Roman" pitchFamily="18" charset="0"/>
                        </a:rPr>
                        <a:t>Other</a:t>
                      </a:r>
                      <a:r>
                        <a:rPr lang="es-ES" sz="2000" baseline="0" dirty="0">
                          <a:latin typeface="Times New Roman" pitchFamily="18" charset="0"/>
                          <a:cs typeface="Times New Roman" pitchFamily="18" charset="0"/>
                        </a:rPr>
                        <a:t>, </a:t>
                      </a:r>
                      <a:r>
                        <a:rPr lang="es-ES" sz="2000" baseline="0" dirty="0" err="1">
                          <a:latin typeface="Times New Roman" pitchFamily="18" charset="0"/>
                          <a:cs typeface="Times New Roman" pitchFamily="18" charset="0"/>
                        </a:rPr>
                        <a:t>another</a:t>
                      </a:r>
                      <a:r>
                        <a:rPr lang="es-ES" sz="2000" baseline="0" dirty="0">
                          <a:latin typeface="Times New Roman" pitchFamily="18" charset="0"/>
                          <a:cs typeface="Times New Roman" pitchFamily="18" charset="0"/>
                        </a:rPr>
                        <a:t>,</a:t>
                      </a:r>
                    </a:p>
                    <a:p>
                      <a:r>
                        <a:rPr lang="es-ES" sz="2000" baseline="0" dirty="0">
                          <a:latin typeface="Times New Roman" pitchFamily="18" charset="0"/>
                          <a:cs typeface="Times New Roman" pitchFamily="18" charset="0"/>
                        </a:rPr>
                        <a:t>Little, </a:t>
                      </a:r>
                      <a:r>
                        <a:rPr lang="es-ES" sz="2000" baseline="0" dirty="0" err="1">
                          <a:latin typeface="Times New Roman" pitchFamily="18" charset="0"/>
                          <a:cs typeface="Times New Roman" pitchFamily="18" charset="0"/>
                        </a:rPr>
                        <a:t>few</a:t>
                      </a:r>
                      <a:endParaRPr lang="es-ES" sz="2000" baseline="0" dirty="0">
                        <a:latin typeface="Times New Roman" pitchFamily="18" charset="0"/>
                        <a:cs typeface="Times New Roman" pitchFamily="18" charset="0"/>
                      </a:endParaRPr>
                    </a:p>
                    <a:p>
                      <a:r>
                        <a:rPr lang="es-ES" sz="2000" baseline="0" dirty="0" err="1">
                          <a:latin typeface="Times New Roman" pitchFamily="18" charset="0"/>
                          <a:cs typeface="Times New Roman" pitchFamily="18" charset="0"/>
                        </a:rPr>
                        <a:t>Both</a:t>
                      </a:r>
                      <a:r>
                        <a:rPr lang="es-ES" sz="2000" baseline="0" dirty="0">
                          <a:latin typeface="Times New Roman" pitchFamily="18" charset="0"/>
                          <a:cs typeface="Times New Roman" pitchFamily="18" charset="0"/>
                        </a:rPr>
                        <a:t>, </a:t>
                      </a:r>
                      <a:r>
                        <a:rPr lang="es-ES" sz="2000" baseline="0" dirty="0" err="1">
                          <a:latin typeface="Times New Roman" pitchFamily="18" charset="0"/>
                          <a:cs typeface="Times New Roman" pitchFamily="18" charset="0"/>
                        </a:rPr>
                        <a:t>either</a:t>
                      </a:r>
                      <a:r>
                        <a:rPr lang="es-ES" sz="2000" baseline="0" dirty="0">
                          <a:latin typeface="Times New Roman" pitchFamily="18" charset="0"/>
                          <a:cs typeface="Times New Roman" pitchFamily="18" charset="0"/>
                        </a:rPr>
                        <a:t>, </a:t>
                      </a:r>
                      <a:r>
                        <a:rPr lang="es-ES" sz="2000" baseline="0" dirty="0" err="1">
                          <a:latin typeface="Times New Roman" pitchFamily="18" charset="0"/>
                          <a:cs typeface="Times New Roman" pitchFamily="18" charset="0"/>
                        </a:rPr>
                        <a:t>neither</a:t>
                      </a:r>
                      <a:endParaRPr lang="es-ES" sz="2000" baseline="0" dirty="0">
                        <a:latin typeface="Times New Roman" pitchFamily="18" charset="0"/>
                        <a:cs typeface="Times New Roman" pitchFamily="18" charset="0"/>
                      </a:endParaRPr>
                    </a:p>
                    <a:p>
                      <a:r>
                        <a:rPr lang="es-ES" sz="2000" baseline="0" dirty="0" err="1">
                          <a:latin typeface="Times New Roman" pitchFamily="18" charset="0"/>
                          <a:cs typeface="Times New Roman" pitchFamily="18" charset="0"/>
                        </a:rPr>
                        <a:t>Same</a:t>
                      </a:r>
                      <a:r>
                        <a:rPr lang="es-ES" sz="2000" baseline="0" dirty="0">
                          <a:latin typeface="Times New Roman" pitchFamily="18" charset="0"/>
                          <a:cs typeface="Times New Roman" pitchFamily="18" charset="0"/>
                        </a:rPr>
                        <a:t>, </a:t>
                      </a:r>
                      <a:r>
                        <a:rPr lang="es-ES" sz="2000" baseline="0" dirty="0" err="1">
                          <a:latin typeface="Times New Roman" pitchFamily="18" charset="0"/>
                          <a:cs typeface="Times New Roman" pitchFamily="18" charset="0"/>
                        </a:rPr>
                        <a:t>different</a:t>
                      </a:r>
                      <a:r>
                        <a:rPr lang="es-ES" sz="2000" baseline="0" dirty="0">
                          <a:latin typeface="Times New Roman" pitchFamily="18" charset="0"/>
                          <a:cs typeface="Times New Roman" pitchFamily="18" charset="0"/>
                        </a:rPr>
                        <a:t>, </a:t>
                      </a:r>
                      <a:r>
                        <a:rPr lang="es-ES" sz="2000" baseline="0" dirty="0" err="1">
                          <a:latin typeface="Times New Roman" pitchFamily="18" charset="0"/>
                          <a:cs typeface="Times New Roman" pitchFamily="18" charset="0"/>
                        </a:rPr>
                        <a:t>various</a:t>
                      </a:r>
                      <a:endParaRPr lang="es-ES" sz="2000" baseline="0" dirty="0">
                        <a:latin typeface="Times New Roman" pitchFamily="18" charset="0"/>
                        <a:cs typeface="Times New Roman" pitchFamily="18" charset="0"/>
                      </a:endParaRPr>
                    </a:p>
                  </a:txBody>
                  <a:tcPr anchor="ctr"/>
                </a:tc>
                <a:tc>
                  <a:txBody>
                    <a:bodyPr/>
                    <a:lstStyle/>
                    <a:p>
                      <a:r>
                        <a:rPr lang="es-ES" sz="2000" dirty="0">
                          <a:latin typeface="Times New Roman" pitchFamily="18" charset="0"/>
                          <a:cs typeface="Times New Roman" pitchFamily="18" charset="0"/>
                        </a:rPr>
                        <a:t>…..  ……. </a:t>
                      </a:r>
                      <a:r>
                        <a:rPr lang="es-ES" sz="2000">
                          <a:latin typeface="Times New Roman" pitchFamily="18" charset="0"/>
                          <a:cs typeface="Times New Roman" pitchFamily="18" charset="0"/>
                        </a:rPr>
                        <a:t>……</a:t>
                      </a:r>
                      <a:endParaRPr lang="es-ES" sz="2000" dirty="0">
                        <a:latin typeface="Times New Roman" pitchFamily="18" charset="0"/>
                        <a:cs typeface="Times New Roman" pitchFamily="18" charset="0"/>
                      </a:endParaRPr>
                    </a:p>
                    <a:p>
                      <a:r>
                        <a:rPr lang="es-ES" sz="2000" dirty="0">
                          <a:latin typeface="Times New Roman" pitchFamily="18" charset="0"/>
                          <a:cs typeface="Times New Roman" pitchFamily="18" charset="0"/>
                        </a:rPr>
                        <a:t>Adjetivos, sustantivos (función</a:t>
                      </a:r>
                      <a:r>
                        <a:rPr lang="es-ES" sz="2000" baseline="0" dirty="0">
                          <a:latin typeface="Times New Roman" pitchFamily="18" charset="0"/>
                          <a:cs typeface="Times New Roman" pitchFamily="18" charset="0"/>
                        </a:rPr>
                        <a:t> adjetiva)</a:t>
                      </a:r>
                      <a:endParaRPr lang="es-AR" sz="2000" dirty="0">
                        <a:latin typeface="Times New Roman" pitchFamily="18" charset="0"/>
                        <a:cs typeface="Times New Roman" pitchFamily="18" charset="0"/>
                      </a:endParaRPr>
                    </a:p>
                  </a:txBody>
                  <a:tcPr anchor="ctr"/>
                </a:tc>
                <a:tc>
                  <a:txBody>
                    <a:bodyPr/>
                    <a:lstStyle/>
                    <a:p>
                      <a:r>
                        <a:rPr lang="es-ES" sz="2000" dirty="0">
                          <a:latin typeface="Times New Roman" pitchFamily="18" charset="0"/>
                          <a:cs typeface="Times New Roman" pitchFamily="18" charset="0"/>
                        </a:rPr>
                        <a:t>Sustantivo</a:t>
                      </a:r>
                    </a:p>
                    <a:p>
                      <a:pPr algn="ctr"/>
                      <a:r>
                        <a:rPr lang="es-ES" sz="2000" b="1" dirty="0">
                          <a:latin typeface="Times New Roman" pitchFamily="18" charset="0"/>
                          <a:cs typeface="Times New Roman" pitchFamily="18" charset="0"/>
                        </a:rPr>
                        <a:t>  </a:t>
                      </a:r>
                      <a:r>
                        <a:rPr lang="es-ES" sz="4800" b="1" dirty="0">
                          <a:latin typeface="Times New Roman" pitchFamily="18" charset="0"/>
                          <a:cs typeface="Times New Roman" pitchFamily="18" charset="0"/>
                        </a:rPr>
                        <a:t>*</a:t>
                      </a:r>
                    </a:p>
                    <a:p>
                      <a:endParaRPr lang="es-AR" sz="2000" b="1" dirty="0">
                        <a:latin typeface="Times New Roman" pitchFamily="18" charset="0"/>
                        <a:cs typeface="Times New Roman" pitchFamily="18" charset="0"/>
                      </a:endParaRPr>
                    </a:p>
                  </a:txBody>
                  <a:tcPr anchor="ctr"/>
                </a:tc>
                <a:tc>
                  <a:txBody>
                    <a:bodyPr/>
                    <a:lstStyle/>
                    <a:p>
                      <a:r>
                        <a:rPr lang="es-ES" sz="2000" dirty="0">
                          <a:latin typeface="Times New Roman" pitchFamily="18" charset="0"/>
                          <a:cs typeface="Times New Roman" pitchFamily="18" charset="0"/>
                        </a:rPr>
                        <a:t>Preposición</a:t>
                      </a:r>
                    </a:p>
                    <a:p>
                      <a:r>
                        <a:rPr lang="es-ES" sz="2000" dirty="0">
                          <a:latin typeface="Times New Roman" pitchFamily="18" charset="0"/>
                          <a:cs typeface="Times New Roman" pitchFamily="18" charset="0"/>
                        </a:rPr>
                        <a:t>Conjunción</a:t>
                      </a:r>
                    </a:p>
                    <a:p>
                      <a:r>
                        <a:rPr lang="es-ES" sz="2000" dirty="0">
                          <a:latin typeface="Times New Roman" pitchFamily="18" charset="0"/>
                          <a:cs typeface="Times New Roman" pitchFamily="18" charset="0"/>
                        </a:rPr>
                        <a:t>Verbo</a:t>
                      </a:r>
                    </a:p>
                    <a:p>
                      <a:r>
                        <a:rPr lang="es-ES" sz="2000" dirty="0">
                          <a:latin typeface="Times New Roman" pitchFamily="18" charset="0"/>
                          <a:cs typeface="Times New Roman" pitchFamily="18" charset="0"/>
                        </a:rPr>
                        <a:t>Pos modificador</a:t>
                      </a:r>
                    </a:p>
                    <a:p>
                      <a:r>
                        <a:rPr lang="es-ES" sz="2000" dirty="0">
                          <a:latin typeface="Times New Roman" pitchFamily="18" charset="0"/>
                          <a:cs typeface="Times New Roman" pitchFamily="18" charset="0"/>
                        </a:rPr>
                        <a:t>(</a:t>
                      </a:r>
                      <a:r>
                        <a:rPr lang="es-ES" sz="2000" dirty="0" err="1">
                          <a:latin typeface="Times New Roman" pitchFamily="18" charset="0"/>
                          <a:cs typeface="Times New Roman" pitchFamily="18" charset="0"/>
                        </a:rPr>
                        <a:t>adj</a:t>
                      </a:r>
                      <a:r>
                        <a:rPr lang="es-ES" sz="2000" dirty="0">
                          <a:latin typeface="Times New Roman" pitchFamily="18" charset="0"/>
                          <a:cs typeface="Times New Roman" pitchFamily="18" charset="0"/>
                        </a:rPr>
                        <a:t>, -</a:t>
                      </a:r>
                      <a:r>
                        <a:rPr lang="es-ES" sz="2000" dirty="0" err="1">
                          <a:latin typeface="Times New Roman" pitchFamily="18" charset="0"/>
                          <a:cs typeface="Times New Roman" pitchFamily="18" charset="0"/>
                        </a:rPr>
                        <a:t>ed</a:t>
                      </a:r>
                      <a:r>
                        <a:rPr lang="es-ES" sz="2000" dirty="0">
                          <a:latin typeface="Times New Roman" pitchFamily="18" charset="0"/>
                          <a:cs typeface="Times New Roman" pitchFamily="18" charset="0"/>
                        </a:rPr>
                        <a:t>, -</a:t>
                      </a:r>
                      <a:r>
                        <a:rPr lang="es-ES" sz="2000" dirty="0" err="1">
                          <a:latin typeface="Times New Roman" pitchFamily="18" charset="0"/>
                          <a:cs typeface="Times New Roman" pitchFamily="18" charset="0"/>
                        </a:rPr>
                        <a:t>ing</a:t>
                      </a:r>
                      <a:r>
                        <a:rPr lang="es-ES" sz="2000" dirty="0">
                          <a:latin typeface="Times New Roman" pitchFamily="18" charset="0"/>
                          <a:cs typeface="Times New Roman" pitchFamily="18" charset="0"/>
                        </a:rPr>
                        <a:t>, </a:t>
                      </a:r>
                      <a:r>
                        <a:rPr lang="es-ES" sz="2000" dirty="0" err="1">
                          <a:latin typeface="Times New Roman" pitchFamily="18" charset="0"/>
                          <a:cs typeface="Times New Roman" pitchFamily="18" charset="0"/>
                        </a:rPr>
                        <a:t>that</a:t>
                      </a:r>
                      <a:r>
                        <a:rPr lang="es-ES" sz="2000" dirty="0">
                          <a:latin typeface="Times New Roman" pitchFamily="18" charset="0"/>
                          <a:cs typeface="Times New Roman" pitchFamily="18" charset="0"/>
                        </a:rPr>
                        <a:t>, </a:t>
                      </a:r>
                      <a:r>
                        <a:rPr lang="es-ES" sz="2000" dirty="0" err="1">
                          <a:latin typeface="Times New Roman" pitchFamily="18" charset="0"/>
                          <a:cs typeface="Times New Roman" pitchFamily="18" charset="0"/>
                        </a:rPr>
                        <a:t>which</a:t>
                      </a:r>
                      <a:r>
                        <a:rPr lang="es-ES" sz="2000" dirty="0">
                          <a:latin typeface="Times New Roman" pitchFamily="18" charset="0"/>
                          <a:cs typeface="Times New Roman" pitchFamily="18" charset="0"/>
                        </a:rPr>
                        <a:t>, </a:t>
                      </a:r>
                      <a:r>
                        <a:rPr lang="es-ES" sz="2000" dirty="0" err="1">
                          <a:latin typeface="Times New Roman" pitchFamily="18" charset="0"/>
                          <a:cs typeface="Times New Roman" pitchFamily="18" charset="0"/>
                        </a:rPr>
                        <a:t>who</a:t>
                      </a:r>
                      <a:r>
                        <a:rPr lang="es-ES" sz="2000" dirty="0">
                          <a:latin typeface="Times New Roman" pitchFamily="18" charset="0"/>
                          <a:cs typeface="Times New Roman" pitchFamily="18" charset="0"/>
                        </a:rPr>
                        <a:t>, </a:t>
                      </a:r>
                      <a:r>
                        <a:rPr lang="es-ES" sz="2000" dirty="0" err="1">
                          <a:latin typeface="Times New Roman" pitchFamily="18" charset="0"/>
                          <a:cs typeface="Times New Roman" pitchFamily="18" charset="0"/>
                        </a:rPr>
                        <a:t>where</a:t>
                      </a:r>
                      <a:r>
                        <a:rPr lang="es-ES" sz="2000" dirty="0">
                          <a:latin typeface="Times New Roman" pitchFamily="18" charset="0"/>
                          <a:cs typeface="Times New Roman" pitchFamily="18" charset="0"/>
                        </a:rPr>
                        <a:t>, </a:t>
                      </a:r>
                      <a:r>
                        <a:rPr lang="es-ES" sz="2000" dirty="0" err="1">
                          <a:latin typeface="Times New Roman" pitchFamily="18" charset="0"/>
                          <a:cs typeface="Times New Roman" pitchFamily="18" charset="0"/>
                        </a:rPr>
                        <a:t>when</a:t>
                      </a:r>
                      <a:r>
                        <a:rPr lang="es-ES" sz="2000" dirty="0">
                          <a:latin typeface="Times New Roman" pitchFamily="18" charset="0"/>
                          <a:cs typeface="Times New Roman" pitchFamily="18" charset="0"/>
                        </a:rPr>
                        <a:t>, </a:t>
                      </a:r>
                      <a:r>
                        <a:rPr lang="es-ES" sz="2000" dirty="0" err="1">
                          <a:latin typeface="Times New Roman" pitchFamily="18" charset="0"/>
                          <a:cs typeface="Times New Roman" pitchFamily="18" charset="0"/>
                        </a:rPr>
                        <a:t>whose</a:t>
                      </a:r>
                      <a:r>
                        <a:rPr lang="es-ES" sz="2000" dirty="0">
                          <a:latin typeface="Times New Roman" pitchFamily="18" charset="0"/>
                          <a:cs typeface="Times New Roman" pitchFamily="18" charset="0"/>
                        </a:rPr>
                        <a:t>, etc.)</a:t>
                      </a:r>
                      <a:endParaRPr lang="es-AR" sz="2000" dirty="0">
                        <a:latin typeface="Times New Roman" pitchFamily="18" charset="0"/>
                        <a:cs typeface="Times New Roman" pitchFamily="18" charset="0"/>
                      </a:endParaRPr>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302629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A3067E-2442-D595-7E8F-5B015E9A1432}"/>
              </a:ext>
            </a:extLst>
          </p:cNvPr>
          <p:cNvSpPr>
            <a:spLocks noGrp="1"/>
          </p:cNvSpPr>
          <p:nvPr>
            <p:ph type="title"/>
          </p:nvPr>
        </p:nvSpPr>
        <p:spPr>
          <a:xfrm flipV="1">
            <a:off x="2592925" y="578391"/>
            <a:ext cx="8911687" cy="45719"/>
          </a:xfrm>
        </p:spPr>
        <p:txBody>
          <a:bodyPr>
            <a:normAutofit fontScale="90000"/>
          </a:bodyPr>
          <a:lstStyle/>
          <a:p>
            <a:endParaRPr lang="es-AR" dirty="0"/>
          </a:p>
        </p:txBody>
      </p:sp>
      <p:sp>
        <p:nvSpPr>
          <p:cNvPr id="3" name="Marcador de contenido 2">
            <a:extLst>
              <a:ext uri="{FF2B5EF4-FFF2-40B4-BE49-F238E27FC236}">
                <a16:creationId xmlns:a16="http://schemas.microsoft.com/office/drawing/2014/main" id="{365103DC-AFBB-5856-645C-FAE1798DEA8B}"/>
              </a:ext>
            </a:extLst>
          </p:cNvPr>
          <p:cNvSpPr>
            <a:spLocks noGrp="1"/>
          </p:cNvSpPr>
          <p:nvPr>
            <p:ph idx="1"/>
          </p:nvPr>
        </p:nvSpPr>
        <p:spPr>
          <a:xfrm>
            <a:off x="2589212" y="806986"/>
            <a:ext cx="8915400" cy="5104236"/>
          </a:xfrm>
        </p:spPr>
        <p:txBody>
          <a:bodyPr/>
          <a:lstStyle/>
          <a:p>
            <a:pPr marL="354013" indent="-354013">
              <a:buNone/>
            </a:pPr>
            <a:r>
              <a:rPr lang="es-AR" sz="2800" b="1" dirty="0">
                <a:solidFill>
                  <a:schemeClr val="tx1"/>
                </a:solidFill>
              </a:rPr>
              <a:t>11. </a:t>
            </a:r>
            <a:r>
              <a:rPr lang="es-AR" sz="2800" b="1" u="sng" dirty="0">
                <a:solidFill>
                  <a:schemeClr val="tx1"/>
                </a:solidFill>
                <a:hlinkClick r:id="rId2">
                  <a:extLst>
                    <a:ext uri="{A12FA001-AC4F-418D-AE19-62706E023703}">
                      <ahyp:hlinkClr xmlns:ahyp="http://schemas.microsoft.com/office/drawing/2018/hyperlinkcolor" val="tx"/>
                    </a:ext>
                  </a:extLst>
                </a:hlinkClick>
              </a:rPr>
              <a:t>New </a:t>
            </a:r>
            <a:r>
              <a:rPr lang="es-AR" sz="2800" b="1" u="sng" dirty="0" err="1">
                <a:solidFill>
                  <a:schemeClr val="tx1"/>
                </a:solidFill>
                <a:hlinkClick r:id="rId2">
                  <a:extLst>
                    <a:ext uri="{A12FA001-AC4F-418D-AE19-62706E023703}">
                      <ahyp:hlinkClr xmlns:ahyp="http://schemas.microsoft.com/office/drawing/2018/hyperlinkcolor" val="tx"/>
                    </a:ext>
                  </a:extLst>
                </a:hlinkClick>
              </a:rPr>
              <a:t>Catalyst</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Developed</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for</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Sustainable</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Propylene</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Production</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from</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Biomass</a:t>
            </a:r>
            <a:endParaRPr lang="es-AR" sz="2800" b="1" u="sng" dirty="0">
              <a:solidFill>
                <a:schemeClr val="tx1"/>
              </a:solidFill>
            </a:endParaRPr>
          </a:p>
          <a:p>
            <a:pPr marL="354013" indent="-354013">
              <a:buNone/>
            </a:pPr>
            <a:endParaRPr lang="es-AR" sz="2800" b="1" dirty="0">
              <a:solidFill>
                <a:schemeClr val="tx1"/>
              </a:solidFill>
            </a:endParaRPr>
          </a:p>
          <a:p>
            <a:pPr marL="354013" indent="-354013">
              <a:buNone/>
            </a:pPr>
            <a:r>
              <a:rPr lang="es-AR" sz="2800" b="1" dirty="0">
                <a:solidFill>
                  <a:schemeClr val="tx1"/>
                </a:solidFill>
              </a:rPr>
              <a:t>12. </a:t>
            </a:r>
            <a:r>
              <a:rPr lang="es-AR" sz="2800" b="1" u="sng" dirty="0" err="1">
                <a:solidFill>
                  <a:schemeClr val="tx1"/>
                </a:solidFill>
                <a:hlinkClick r:id="rId3">
                  <a:extLst>
                    <a:ext uri="{A12FA001-AC4F-418D-AE19-62706E023703}">
                      <ahyp:hlinkClr xmlns:ahyp="http://schemas.microsoft.com/office/drawing/2018/hyperlinkcolor" val="tx"/>
                    </a:ext>
                  </a:extLst>
                </a:hlinkClick>
              </a:rPr>
              <a:t>Discovering</a:t>
            </a:r>
            <a:r>
              <a:rPr lang="es-AR" sz="2800" b="1" u="sng" dirty="0">
                <a:solidFill>
                  <a:schemeClr val="tx1"/>
                </a:solidFill>
                <a:hlinkClick r:id="rId3">
                  <a:extLst>
                    <a:ext uri="{A12FA001-AC4F-418D-AE19-62706E023703}">
                      <ahyp:hlinkClr xmlns:ahyp="http://schemas.microsoft.com/office/drawing/2018/hyperlinkcolor" val="tx"/>
                    </a:ext>
                  </a:extLst>
                </a:hlinkClick>
              </a:rPr>
              <a:t> </a:t>
            </a:r>
            <a:r>
              <a:rPr lang="es-AR" sz="2800" b="1" u="sng" dirty="0" err="1">
                <a:solidFill>
                  <a:schemeClr val="tx1"/>
                </a:solidFill>
                <a:hlinkClick r:id="rId3">
                  <a:extLst>
                    <a:ext uri="{A12FA001-AC4F-418D-AE19-62706E023703}">
                      <ahyp:hlinkClr xmlns:ahyp="http://schemas.microsoft.com/office/drawing/2018/hyperlinkcolor" val="tx"/>
                    </a:ext>
                  </a:extLst>
                </a:hlinkClick>
              </a:rPr>
              <a:t>Hidden</a:t>
            </a:r>
            <a:r>
              <a:rPr lang="es-AR" sz="2800" b="1" u="sng" dirty="0">
                <a:solidFill>
                  <a:schemeClr val="tx1"/>
                </a:solidFill>
                <a:hlinkClick r:id="rId3">
                  <a:extLst>
                    <a:ext uri="{A12FA001-AC4F-418D-AE19-62706E023703}">
                      <ahyp:hlinkClr xmlns:ahyp="http://schemas.microsoft.com/office/drawing/2018/hyperlinkcolor" val="tx"/>
                    </a:ext>
                  </a:extLst>
                </a:hlinkClick>
              </a:rPr>
              <a:t> </a:t>
            </a:r>
            <a:r>
              <a:rPr lang="es-AR" sz="2800" b="1" u="sng" dirty="0" err="1">
                <a:solidFill>
                  <a:schemeClr val="tx1"/>
                </a:solidFill>
                <a:hlinkClick r:id="rId3">
                  <a:extLst>
                    <a:ext uri="{A12FA001-AC4F-418D-AE19-62706E023703}">
                      <ahyp:hlinkClr xmlns:ahyp="http://schemas.microsoft.com/office/drawing/2018/hyperlinkcolor" val="tx"/>
                    </a:ext>
                  </a:extLst>
                </a:hlinkClick>
              </a:rPr>
              <a:t>Wrinkles</a:t>
            </a:r>
            <a:r>
              <a:rPr lang="es-AR" sz="2800" b="1" u="sng" dirty="0">
                <a:solidFill>
                  <a:schemeClr val="tx1"/>
                </a:solidFill>
                <a:hlinkClick r:id="rId3">
                  <a:extLst>
                    <a:ext uri="{A12FA001-AC4F-418D-AE19-62706E023703}">
                      <ahyp:hlinkClr xmlns:ahyp="http://schemas.microsoft.com/office/drawing/2018/hyperlinkcolor" val="tx"/>
                    </a:ext>
                  </a:extLst>
                </a:hlinkClick>
              </a:rPr>
              <a:t> in </a:t>
            </a:r>
            <a:r>
              <a:rPr lang="es-AR" sz="2800" b="1" u="sng" dirty="0" err="1">
                <a:solidFill>
                  <a:schemeClr val="tx1"/>
                </a:solidFill>
                <a:hlinkClick r:id="rId3">
                  <a:extLst>
                    <a:ext uri="{A12FA001-AC4F-418D-AE19-62706E023703}">
                      <ahyp:hlinkClr xmlns:ahyp="http://schemas.microsoft.com/office/drawing/2018/hyperlinkcolor" val="tx"/>
                    </a:ext>
                  </a:extLst>
                </a:hlinkClick>
              </a:rPr>
              <a:t>Spacecraft</a:t>
            </a:r>
            <a:r>
              <a:rPr lang="es-AR" sz="2800" b="1" u="sng" dirty="0">
                <a:solidFill>
                  <a:schemeClr val="tx1"/>
                </a:solidFill>
                <a:hlinkClick r:id="rId3">
                  <a:extLst>
                    <a:ext uri="{A12FA001-AC4F-418D-AE19-62706E023703}">
                      <ahyp:hlinkClr xmlns:ahyp="http://schemas.microsoft.com/office/drawing/2018/hyperlinkcolor" val="tx"/>
                    </a:ext>
                  </a:extLst>
                </a:hlinkClick>
              </a:rPr>
              <a:t> </a:t>
            </a:r>
            <a:r>
              <a:rPr lang="es-AR" sz="2800" b="1" u="sng" dirty="0" err="1">
                <a:solidFill>
                  <a:schemeClr val="tx1"/>
                </a:solidFill>
                <a:hlinkClick r:id="rId3">
                  <a:extLst>
                    <a:ext uri="{A12FA001-AC4F-418D-AE19-62706E023703}">
                      <ahyp:hlinkClr xmlns:ahyp="http://schemas.microsoft.com/office/drawing/2018/hyperlinkcolor" val="tx"/>
                    </a:ext>
                  </a:extLst>
                </a:hlinkClick>
              </a:rPr>
              <a:t>Membrane</a:t>
            </a:r>
            <a:r>
              <a:rPr lang="es-AR" sz="2800" b="1" u="sng" dirty="0">
                <a:solidFill>
                  <a:schemeClr val="tx1"/>
                </a:solidFill>
                <a:hlinkClick r:id="rId3">
                  <a:extLst>
                    <a:ext uri="{A12FA001-AC4F-418D-AE19-62706E023703}">
                      <ahyp:hlinkClr xmlns:ahyp="http://schemas.microsoft.com/office/drawing/2018/hyperlinkcolor" val="tx"/>
                    </a:ext>
                  </a:extLst>
                </a:hlinkClick>
              </a:rPr>
              <a:t> </a:t>
            </a:r>
            <a:r>
              <a:rPr lang="es-AR" sz="2800" b="1" u="sng" dirty="0" err="1">
                <a:solidFill>
                  <a:schemeClr val="tx1"/>
                </a:solidFill>
                <a:hlinkClick r:id="rId3">
                  <a:extLst>
                    <a:ext uri="{A12FA001-AC4F-418D-AE19-62706E023703}">
                      <ahyp:hlinkClr xmlns:ahyp="http://schemas.microsoft.com/office/drawing/2018/hyperlinkcolor" val="tx"/>
                    </a:ext>
                  </a:extLst>
                </a:hlinkClick>
              </a:rPr>
              <a:t>With</a:t>
            </a:r>
            <a:r>
              <a:rPr lang="es-AR" sz="2800" b="1" u="sng" dirty="0">
                <a:solidFill>
                  <a:schemeClr val="tx1"/>
                </a:solidFill>
                <a:hlinkClick r:id="rId3">
                  <a:extLst>
                    <a:ext uri="{A12FA001-AC4F-418D-AE19-62706E023703}">
                      <ahyp:hlinkClr xmlns:ahyp="http://schemas.microsoft.com/office/drawing/2018/hyperlinkcolor" val="tx"/>
                    </a:ext>
                  </a:extLst>
                </a:hlinkClick>
              </a:rPr>
              <a:t> a Single Camera</a:t>
            </a:r>
            <a:endParaRPr lang="es-AR" sz="2800" b="1" u="sng" dirty="0">
              <a:solidFill>
                <a:schemeClr val="tx1"/>
              </a:solidFill>
            </a:endParaRPr>
          </a:p>
          <a:p>
            <a:pPr marL="354013" indent="-354013">
              <a:buNone/>
            </a:pPr>
            <a:endParaRPr lang="es-AR" sz="2800" b="1" dirty="0">
              <a:solidFill>
                <a:schemeClr val="tx1"/>
              </a:solidFill>
            </a:endParaRPr>
          </a:p>
          <a:p>
            <a:pPr marL="354013" indent="-354013">
              <a:buNone/>
            </a:pPr>
            <a:r>
              <a:rPr lang="es-AR" sz="2800" b="1" dirty="0">
                <a:solidFill>
                  <a:schemeClr val="tx1"/>
                </a:solidFill>
              </a:rPr>
              <a:t>13. </a:t>
            </a:r>
            <a:r>
              <a:rPr lang="es-AR" sz="2800" b="1" u="sng" dirty="0" err="1">
                <a:solidFill>
                  <a:schemeClr val="tx1"/>
                </a:solidFill>
                <a:hlinkClick r:id="rId4">
                  <a:extLst>
                    <a:ext uri="{A12FA001-AC4F-418D-AE19-62706E023703}">
                      <ahyp:hlinkClr xmlns:ahyp="http://schemas.microsoft.com/office/drawing/2018/hyperlinkcolor" val="tx"/>
                    </a:ext>
                  </a:extLst>
                </a:hlinkClick>
              </a:rPr>
              <a:t>Breathing</a:t>
            </a:r>
            <a:r>
              <a:rPr lang="es-AR" sz="2800" b="1" u="sng" dirty="0">
                <a:solidFill>
                  <a:schemeClr val="tx1"/>
                </a:solidFill>
                <a:hlinkClick r:id="rId4">
                  <a:extLst>
                    <a:ext uri="{A12FA001-AC4F-418D-AE19-62706E023703}">
                      <ahyp:hlinkClr xmlns:ahyp="http://schemas.microsoft.com/office/drawing/2018/hyperlinkcolor" val="tx"/>
                    </a:ext>
                  </a:extLst>
                </a:hlinkClick>
              </a:rPr>
              <a:t> New </a:t>
            </a:r>
            <a:r>
              <a:rPr lang="es-AR" sz="2800" b="1" u="sng" dirty="0" err="1">
                <a:solidFill>
                  <a:schemeClr val="tx1"/>
                </a:solidFill>
                <a:hlinkClick r:id="rId4">
                  <a:extLst>
                    <a:ext uri="{A12FA001-AC4F-418D-AE19-62706E023703}">
                      <ahyp:hlinkClr xmlns:ahyp="http://schemas.microsoft.com/office/drawing/2018/hyperlinkcolor" val="tx"/>
                    </a:ext>
                  </a:extLst>
                </a:hlinkClick>
              </a:rPr>
              <a:t>Life</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Into</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Technology</a:t>
            </a:r>
            <a:r>
              <a:rPr lang="es-AR" sz="2800" b="1" u="sng" dirty="0">
                <a:solidFill>
                  <a:schemeClr val="tx1"/>
                </a:solidFill>
                <a:hlinkClick r:id="rId4">
                  <a:extLst>
                    <a:ext uri="{A12FA001-AC4F-418D-AE19-62706E023703}">
                      <ahyp:hlinkClr xmlns:ahyp="http://schemas.microsoft.com/office/drawing/2018/hyperlinkcolor" val="tx"/>
                    </a:ext>
                  </a:extLst>
                </a:hlinkClick>
              </a:rPr>
              <a:t>: New </a:t>
            </a:r>
            <a:r>
              <a:rPr lang="es-AR" sz="2800" b="1" u="sng" dirty="0" err="1">
                <a:solidFill>
                  <a:schemeClr val="tx1"/>
                </a:solidFill>
                <a:hlinkClick r:id="rId4">
                  <a:extLst>
                    <a:ext uri="{A12FA001-AC4F-418D-AE19-62706E023703}">
                      <ahyp:hlinkClr xmlns:ahyp="http://schemas.microsoft.com/office/drawing/2018/hyperlinkcolor" val="tx"/>
                    </a:ext>
                  </a:extLst>
                </a:hlinkClick>
              </a:rPr>
              <a:t>Way</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of</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Separating</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Oxygen</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from</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Argon</a:t>
            </a:r>
            <a:endParaRPr lang="es-AR" sz="2800" b="1" dirty="0">
              <a:solidFill>
                <a:schemeClr val="tx1"/>
              </a:solidFill>
            </a:endParaRPr>
          </a:p>
          <a:p>
            <a:endParaRPr lang="es-AR" dirty="0"/>
          </a:p>
        </p:txBody>
      </p:sp>
    </p:spTree>
    <p:extLst>
      <p:ext uri="{BB962C8B-B14F-4D97-AF65-F5344CB8AC3E}">
        <p14:creationId xmlns:p14="http://schemas.microsoft.com/office/powerpoint/2010/main" val="7441547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ormAutofit/>
          </a:bodyPr>
          <a:lstStyle/>
          <a:p>
            <a:pPr marL="633413" indent="-633413"/>
            <a:r>
              <a:rPr lang="es-AR" sz="2800" b="1" dirty="0">
                <a:solidFill>
                  <a:schemeClr val="tx1"/>
                </a:solidFill>
              </a:rPr>
              <a:t>14. </a:t>
            </a:r>
            <a:r>
              <a:rPr lang="es-AR" sz="2800" b="1" u="sng" dirty="0">
                <a:solidFill>
                  <a:schemeClr val="tx1"/>
                </a:solidFill>
                <a:hlinkClick r:id="rId2">
                  <a:extLst>
                    <a:ext uri="{A12FA001-AC4F-418D-AE19-62706E023703}">
                      <ahyp:hlinkClr xmlns:ahyp="http://schemas.microsoft.com/office/drawing/2018/hyperlinkcolor" val="tx"/>
                    </a:ext>
                  </a:extLst>
                </a:hlinkClick>
              </a:rPr>
              <a:t>Big </a:t>
            </a:r>
            <a:r>
              <a:rPr lang="es-AR" sz="2800" b="1" u="sng" dirty="0" err="1">
                <a:solidFill>
                  <a:schemeClr val="tx1"/>
                </a:solidFill>
                <a:hlinkClick r:id="rId2">
                  <a:extLst>
                    <a:ext uri="{A12FA001-AC4F-418D-AE19-62706E023703}">
                      <ahyp:hlinkClr xmlns:ahyp="http://schemas.microsoft.com/office/drawing/2018/hyperlinkcolor" val="tx"/>
                    </a:ext>
                  </a:extLst>
                </a:hlinkClick>
              </a:rPr>
              <a:t>Leap</a:t>
            </a:r>
            <a:r>
              <a:rPr lang="es-AR" sz="2800" b="1" u="sng" dirty="0">
                <a:solidFill>
                  <a:schemeClr val="tx1"/>
                </a:solidFill>
                <a:hlinkClick r:id="rId2">
                  <a:extLst>
                    <a:ext uri="{A12FA001-AC4F-418D-AE19-62706E023703}">
                      <ahyp:hlinkClr xmlns:ahyp="http://schemas.microsoft.com/office/drawing/2018/hyperlinkcolor" val="tx"/>
                    </a:ext>
                  </a:extLst>
                </a:hlinkClick>
              </a:rPr>
              <a:t> Forward </a:t>
            </a:r>
            <a:r>
              <a:rPr lang="es-AR" sz="2800" b="1" u="sng" dirty="0" err="1">
                <a:solidFill>
                  <a:schemeClr val="tx1"/>
                </a:solidFill>
                <a:hlinkClick r:id="rId2">
                  <a:extLst>
                    <a:ext uri="{A12FA001-AC4F-418D-AE19-62706E023703}">
                      <ahyp:hlinkClr xmlns:ahyp="http://schemas.microsoft.com/office/drawing/2018/hyperlinkcolor" val="tx"/>
                    </a:ext>
                  </a:extLst>
                </a:hlinkClick>
              </a:rPr>
              <a:t>for</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Environmentally</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Friendly</a:t>
            </a:r>
            <a:r>
              <a:rPr lang="es-AR" sz="2800" b="1" u="sng" dirty="0">
                <a:solidFill>
                  <a:schemeClr val="tx1"/>
                </a:solidFill>
                <a:hlinkClick r:id="rId2">
                  <a:extLst>
                    <a:ext uri="{A12FA001-AC4F-418D-AE19-62706E023703}">
                      <ahyp:hlinkClr xmlns:ahyp="http://schemas.microsoft.com/office/drawing/2018/hyperlinkcolor" val="tx"/>
                    </a:ext>
                  </a:extLst>
                </a:hlinkClick>
              </a:rPr>
              <a:t> 'E-Textiles' </a:t>
            </a:r>
            <a:r>
              <a:rPr lang="es-AR" sz="2800" b="1" u="sng" dirty="0" err="1">
                <a:solidFill>
                  <a:schemeClr val="tx1"/>
                </a:solidFill>
                <a:hlinkClick r:id="rId2">
                  <a:extLst>
                    <a:ext uri="{A12FA001-AC4F-418D-AE19-62706E023703}">
                      <ahyp:hlinkClr xmlns:ahyp="http://schemas.microsoft.com/office/drawing/2018/hyperlinkcolor" val="tx"/>
                    </a:ext>
                  </a:extLst>
                </a:hlinkClick>
              </a:rPr>
              <a:t>Technology</a:t>
            </a:r>
            <a:endParaRPr lang="es-AR" sz="2800" b="1" u="sng" dirty="0">
              <a:solidFill>
                <a:schemeClr val="tx1"/>
              </a:solidFill>
            </a:endParaRPr>
          </a:p>
          <a:p>
            <a:pPr marL="633413" indent="-633413"/>
            <a:endParaRPr lang="es-AR" sz="2800" b="1" dirty="0">
              <a:solidFill>
                <a:schemeClr val="tx1"/>
              </a:solidFill>
            </a:endParaRPr>
          </a:p>
          <a:p>
            <a:pPr marL="633413" indent="-633413"/>
            <a:r>
              <a:rPr lang="es-AR" sz="2800" b="1" dirty="0">
                <a:solidFill>
                  <a:schemeClr val="tx1"/>
                </a:solidFill>
              </a:rPr>
              <a:t>15. </a:t>
            </a:r>
            <a:r>
              <a:rPr lang="es-AR" sz="2800" b="1" u="sng" dirty="0" err="1">
                <a:solidFill>
                  <a:schemeClr val="tx1"/>
                </a:solidFill>
                <a:hlinkClick r:id="rId3">
                  <a:extLst>
                    <a:ext uri="{A12FA001-AC4F-418D-AE19-62706E023703}">
                      <ahyp:hlinkClr xmlns:ahyp="http://schemas.microsoft.com/office/drawing/2018/hyperlinkcolor" val="tx"/>
                    </a:ext>
                  </a:extLst>
                </a:hlinkClick>
              </a:rPr>
              <a:t>Soft</a:t>
            </a:r>
            <a:r>
              <a:rPr lang="es-AR" sz="2800" b="1" u="sng" dirty="0">
                <a:solidFill>
                  <a:schemeClr val="tx1"/>
                </a:solidFill>
                <a:hlinkClick r:id="rId3">
                  <a:extLst>
                    <a:ext uri="{A12FA001-AC4F-418D-AE19-62706E023703}">
                      <ahyp:hlinkClr xmlns:ahyp="http://schemas.microsoft.com/office/drawing/2018/hyperlinkcolor" val="tx"/>
                    </a:ext>
                  </a:extLst>
                </a:hlinkClick>
              </a:rPr>
              <a:t> </a:t>
            </a:r>
            <a:r>
              <a:rPr lang="es-AR" sz="2800" b="1" u="sng" dirty="0" err="1">
                <a:solidFill>
                  <a:schemeClr val="tx1"/>
                </a:solidFill>
                <a:hlinkClick r:id="rId3">
                  <a:extLst>
                    <a:ext uri="{A12FA001-AC4F-418D-AE19-62706E023703}">
                      <ahyp:hlinkClr xmlns:ahyp="http://schemas.microsoft.com/office/drawing/2018/hyperlinkcolor" val="tx"/>
                    </a:ext>
                  </a:extLst>
                </a:hlinkClick>
              </a:rPr>
              <a:t>Microelectronics</a:t>
            </a:r>
            <a:r>
              <a:rPr lang="es-AR" sz="2800" b="1" u="sng" dirty="0">
                <a:solidFill>
                  <a:schemeClr val="tx1"/>
                </a:solidFill>
                <a:hlinkClick r:id="rId3">
                  <a:extLst>
                    <a:ext uri="{A12FA001-AC4F-418D-AE19-62706E023703}">
                      <ahyp:hlinkClr xmlns:ahyp="http://schemas.microsoft.com/office/drawing/2018/hyperlinkcolor" val="tx"/>
                    </a:ext>
                  </a:extLst>
                </a:hlinkClick>
              </a:rPr>
              <a:t> Technologies </a:t>
            </a:r>
            <a:r>
              <a:rPr lang="es-AR" sz="2800" b="1" u="sng" dirty="0" err="1">
                <a:solidFill>
                  <a:schemeClr val="tx1"/>
                </a:solidFill>
                <a:hlinkClick r:id="rId3">
                  <a:extLst>
                    <a:ext uri="{A12FA001-AC4F-418D-AE19-62706E023703}">
                      <ahyp:hlinkClr xmlns:ahyp="http://schemas.microsoft.com/office/drawing/2018/hyperlinkcolor" val="tx"/>
                    </a:ext>
                  </a:extLst>
                </a:hlinkClick>
              </a:rPr>
              <a:t>Enabling</a:t>
            </a:r>
            <a:r>
              <a:rPr lang="es-AR" sz="2800" b="1" u="sng" dirty="0">
                <a:solidFill>
                  <a:schemeClr val="tx1"/>
                </a:solidFill>
                <a:hlinkClick r:id="rId3">
                  <a:extLst>
                    <a:ext uri="{A12FA001-AC4F-418D-AE19-62706E023703}">
                      <ahyp:hlinkClr xmlns:ahyp="http://schemas.microsoft.com/office/drawing/2018/hyperlinkcolor" val="tx"/>
                    </a:ext>
                  </a:extLst>
                </a:hlinkClick>
              </a:rPr>
              <a:t> Wearable AI </a:t>
            </a:r>
            <a:r>
              <a:rPr lang="es-AR" sz="2800" b="1" u="sng" dirty="0" err="1">
                <a:solidFill>
                  <a:schemeClr val="tx1"/>
                </a:solidFill>
                <a:hlinkClick r:id="rId3">
                  <a:extLst>
                    <a:ext uri="{A12FA001-AC4F-418D-AE19-62706E023703}">
                      <ahyp:hlinkClr xmlns:ahyp="http://schemas.microsoft.com/office/drawing/2018/hyperlinkcolor" val="tx"/>
                    </a:ext>
                  </a:extLst>
                </a:hlinkClick>
              </a:rPr>
              <a:t>for</a:t>
            </a:r>
            <a:r>
              <a:rPr lang="es-AR" sz="2800" b="1" u="sng" dirty="0">
                <a:solidFill>
                  <a:schemeClr val="tx1"/>
                </a:solidFill>
                <a:hlinkClick r:id="rId3">
                  <a:extLst>
                    <a:ext uri="{A12FA001-AC4F-418D-AE19-62706E023703}">
                      <ahyp:hlinkClr xmlns:ahyp="http://schemas.microsoft.com/office/drawing/2018/hyperlinkcolor" val="tx"/>
                    </a:ext>
                  </a:extLst>
                </a:hlinkClick>
              </a:rPr>
              <a:t> Digital </a:t>
            </a:r>
            <a:r>
              <a:rPr lang="es-AR" sz="2800" b="1" u="sng" dirty="0" err="1">
                <a:solidFill>
                  <a:schemeClr val="tx1"/>
                </a:solidFill>
                <a:hlinkClick r:id="rId3">
                  <a:extLst>
                    <a:ext uri="{A12FA001-AC4F-418D-AE19-62706E023703}">
                      <ahyp:hlinkClr xmlns:ahyp="http://schemas.microsoft.com/office/drawing/2018/hyperlinkcolor" val="tx"/>
                    </a:ext>
                  </a:extLst>
                </a:hlinkClick>
              </a:rPr>
              <a:t>Health</a:t>
            </a:r>
            <a:endParaRPr lang="es-AR" sz="2800" b="1" u="sng" dirty="0">
              <a:solidFill>
                <a:schemeClr val="tx1"/>
              </a:solidFill>
            </a:endParaRPr>
          </a:p>
          <a:p>
            <a:pPr marL="633413" indent="-633413"/>
            <a:endParaRPr lang="es-AR" sz="2800" b="1" dirty="0">
              <a:solidFill>
                <a:schemeClr val="tx1"/>
              </a:solidFill>
            </a:endParaRPr>
          </a:p>
          <a:p>
            <a:pPr marL="633413" indent="-633413"/>
            <a:r>
              <a:rPr lang="es-AR" sz="2800" b="1" dirty="0">
                <a:solidFill>
                  <a:schemeClr val="tx1"/>
                </a:solidFill>
              </a:rPr>
              <a:t>16. </a:t>
            </a:r>
            <a:r>
              <a:rPr lang="es-AR" sz="2800" b="1" u="sng" dirty="0">
                <a:solidFill>
                  <a:schemeClr val="tx1"/>
                </a:solidFill>
                <a:hlinkClick r:id="rId4">
                  <a:extLst>
                    <a:ext uri="{A12FA001-AC4F-418D-AE19-62706E023703}">
                      <ahyp:hlinkClr xmlns:ahyp="http://schemas.microsoft.com/office/drawing/2018/hyperlinkcolor" val="tx"/>
                    </a:ext>
                  </a:extLst>
                </a:hlinkClick>
              </a:rPr>
              <a:t>A Novel Neural Network </a:t>
            </a:r>
            <a:r>
              <a:rPr lang="es-AR" sz="2800" b="1" u="sng" dirty="0" err="1">
                <a:solidFill>
                  <a:schemeClr val="tx1"/>
                </a:solidFill>
                <a:hlinkClick r:id="rId4">
                  <a:extLst>
                    <a:ext uri="{A12FA001-AC4F-418D-AE19-62706E023703}">
                      <ahyp:hlinkClr xmlns:ahyp="http://schemas.microsoft.com/office/drawing/2018/hyperlinkcolor" val="tx"/>
                    </a:ext>
                  </a:extLst>
                </a:hlinkClick>
              </a:rPr>
              <a:t>for</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Preserving</a:t>
            </a:r>
            <a:r>
              <a:rPr lang="es-AR" sz="2800" b="1" u="sng" dirty="0">
                <a:solidFill>
                  <a:schemeClr val="tx1"/>
                </a:solidFill>
                <a:hlinkClick r:id="rId4">
                  <a:extLst>
                    <a:ext uri="{A12FA001-AC4F-418D-AE19-62706E023703}">
                      <ahyp:hlinkClr xmlns:ahyp="http://schemas.microsoft.com/office/drawing/2018/hyperlinkcolor" val="tx"/>
                    </a:ext>
                  </a:extLst>
                </a:hlinkClick>
              </a:rPr>
              <a:t> Cultural </a:t>
            </a:r>
            <a:r>
              <a:rPr lang="es-AR" sz="2800" b="1" u="sng" dirty="0" err="1">
                <a:solidFill>
                  <a:schemeClr val="tx1"/>
                </a:solidFill>
                <a:hlinkClick r:id="rId4">
                  <a:extLst>
                    <a:ext uri="{A12FA001-AC4F-418D-AE19-62706E023703}">
                      <ahyp:hlinkClr xmlns:ahyp="http://schemas.microsoft.com/office/drawing/2018/hyperlinkcolor" val="tx"/>
                    </a:ext>
                  </a:extLst>
                </a:hlinkClick>
              </a:rPr>
              <a:t>Heritage</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Via</a:t>
            </a:r>
            <a:r>
              <a:rPr lang="es-AR" sz="2800" b="1" u="sng" dirty="0">
                <a:solidFill>
                  <a:schemeClr val="tx1"/>
                </a:solidFill>
                <a:hlinkClick r:id="rId4">
                  <a:extLst>
                    <a:ext uri="{A12FA001-AC4F-418D-AE19-62706E023703}">
                      <ahyp:hlinkClr xmlns:ahyp="http://schemas.microsoft.com/office/drawing/2018/hyperlinkcolor" val="tx"/>
                    </a:ext>
                  </a:extLst>
                </a:hlinkClick>
              </a:rPr>
              <a:t> 3D </a:t>
            </a:r>
            <a:r>
              <a:rPr lang="es-AR" sz="2800" b="1" u="sng" dirty="0" err="1">
                <a:solidFill>
                  <a:schemeClr val="tx1"/>
                </a:solidFill>
                <a:hlinkClick r:id="rId4">
                  <a:extLst>
                    <a:ext uri="{A12FA001-AC4F-418D-AE19-62706E023703}">
                      <ahyp:hlinkClr xmlns:ahyp="http://schemas.microsoft.com/office/drawing/2018/hyperlinkcolor" val="tx"/>
                    </a:ext>
                  </a:extLst>
                </a:hlinkClick>
              </a:rPr>
              <a:t>Image</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Reconstruction</a:t>
            </a:r>
            <a:endParaRPr lang="es-AR" sz="2800" b="1" dirty="0">
              <a:solidFill>
                <a:schemeClr val="tx1"/>
              </a:solidFill>
            </a:endParaRPr>
          </a:p>
          <a:p>
            <a:pPr algn="l">
              <a:lnSpc>
                <a:spcPct val="150000"/>
              </a:lnSpc>
            </a:pPr>
            <a:endParaRPr lang="es-AR" dirty="0"/>
          </a:p>
        </p:txBody>
      </p:sp>
    </p:spTree>
    <p:extLst>
      <p:ext uri="{BB962C8B-B14F-4D97-AF65-F5344CB8AC3E}">
        <p14:creationId xmlns:p14="http://schemas.microsoft.com/office/powerpoint/2010/main" val="26713087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1166B2-87C5-EDD1-3E6A-BA0D531D5685}"/>
              </a:ext>
            </a:extLst>
          </p:cNvPr>
          <p:cNvSpPr>
            <a:spLocks noGrp="1"/>
          </p:cNvSpPr>
          <p:nvPr>
            <p:ph type="title"/>
          </p:nvPr>
        </p:nvSpPr>
        <p:spPr>
          <a:xfrm>
            <a:off x="2592925" y="624110"/>
            <a:ext cx="8911687" cy="45719"/>
          </a:xfrm>
        </p:spPr>
        <p:txBody>
          <a:bodyPr>
            <a:normAutofit fontScale="90000"/>
          </a:bodyPr>
          <a:lstStyle/>
          <a:p>
            <a:endParaRPr lang="es-AR" dirty="0"/>
          </a:p>
        </p:txBody>
      </p:sp>
      <p:sp>
        <p:nvSpPr>
          <p:cNvPr id="3" name="Marcador de contenido 2">
            <a:extLst>
              <a:ext uri="{FF2B5EF4-FFF2-40B4-BE49-F238E27FC236}">
                <a16:creationId xmlns:a16="http://schemas.microsoft.com/office/drawing/2014/main" id="{F9D842C4-8F3D-F395-F4FC-C5FF25FBBBA7}"/>
              </a:ext>
            </a:extLst>
          </p:cNvPr>
          <p:cNvSpPr>
            <a:spLocks noGrp="1"/>
          </p:cNvSpPr>
          <p:nvPr>
            <p:ph idx="1"/>
          </p:nvPr>
        </p:nvSpPr>
        <p:spPr>
          <a:xfrm>
            <a:off x="2589212" y="827384"/>
            <a:ext cx="8915400" cy="5083838"/>
          </a:xfrm>
        </p:spPr>
        <p:txBody>
          <a:bodyPr/>
          <a:lstStyle/>
          <a:p>
            <a:pPr marL="354013" indent="-354013">
              <a:buNone/>
            </a:pPr>
            <a:r>
              <a:rPr lang="es-AR" sz="2800" b="1" dirty="0">
                <a:solidFill>
                  <a:schemeClr val="tx1"/>
                </a:solidFill>
              </a:rPr>
              <a:t>17. </a:t>
            </a:r>
            <a:r>
              <a:rPr lang="es-AR" sz="2800" b="1" u="sng" dirty="0" err="1">
                <a:solidFill>
                  <a:schemeClr val="tx1"/>
                </a:solidFill>
                <a:hlinkClick r:id="rId2">
                  <a:extLst>
                    <a:ext uri="{A12FA001-AC4F-418D-AE19-62706E023703}">
                      <ahyp:hlinkClr xmlns:ahyp="http://schemas.microsoft.com/office/drawing/2018/hyperlinkcolor" val="tx"/>
                    </a:ext>
                  </a:extLst>
                </a:hlinkClick>
              </a:rPr>
              <a:t>Harnessing</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Microwave</a:t>
            </a:r>
            <a:r>
              <a:rPr lang="es-AR" sz="2800" b="1" u="sng" dirty="0">
                <a:solidFill>
                  <a:schemeClr val="tx1"/>
                </a:solidFill>
                <a:hlinkClick r:id="rId2">
                  <a:extLst>
                    <a:ext uri="{A12FA001-AC4F-418D-AE19-62706E023703}">
                      <ahyp:hlinkClr xmlns:ahyp="http://schemas.microsoft.com/office/drawing/2018/hyperlinkcolor" val="tx"/>
                    </a:ext>
                  </a:extLst>
                </a:hlinkClick>
              </a:rPr>
              <a:t> Flow </a:t>
            </a:r>
            <a:r>
              <a:rPr lang="es-AR" sz="2800" b="1" u="sng" dirty="0" err="1">
                <a:solidFill>
                  <a:schemeClr val="tx1"/>
                </a:solidFill>
                <a:hlinkClick r:id="rId2">
                  <a:extLst>
                    <a:ext uri="{A12FA001-AC4F-418D-AE19-62706E023703}">
                      <ahyp:hlinkClr xmlns:ahyp="http://schemas.microsoft.com/office/drawing/2018/hyperlinkcolor" val="tx"/>
                    </a:ext>
                  </a:extLst>
                </a:hlinkClick>
              </a:rPr>
              <a:t>Reaction</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to</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Convert</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Biomass</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Into</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Useful</a:t>
            </a:r>
            <a:r>
              <a:rPr lang="es-AR" sz="2800" b="1" u="sng" dirty="0">
                <a:solidFill>
                  <a:schemeClr val="tx1"/>
                </a:solidFill>
                <a:hlinkClick r:id="rId2">
                  <a:extLst>
                    <a:ext uri="{A12FA001-AC4F-418D-AE19-62706E023703}">
                      <ahyp:hlinkClr xmlns:ahyp="http://schemas.microsoft.com/office/drawing/2018/hyperlinkcolor" val="tx"/>
                    </a:ext>
                  </a:extLst>
                </a:hlinkClick>
              </a:rPr>
              <a:t> </a:t>
            </a:r>
            <a:r>
              <a:rPr lang="es-AR" sz="2800" b="1" u="sng" dirty="0" err="1">
                <a:solidFill>
                  <a:schemeClr val="tx1"/>
                </a:solidFill>
                <a:hlinkClick r:id="rId2">
                  <a:extLst>
                    <a:ext uri="{A12FA001-AC4F-418D-AE19-62706E023703}">
                      <ahyp:hlinkClr xmlns:ahyp="http://schemas.microsoft.com/office/drawing/2018/hyperlinkcolor" val="tx"/>
                    </a:ext>
                  </a:extLst>
                </a:hlinkClick>
              </a:rPr>
              <a:t>Sugars</a:t>
            </a:r>
            <a:endParaRPr lang="es-AR" sz="2800" b="1" u="sng" dirty="0">
              <a:solidFill>
                <a:schemeClr val="tx1"/>
              </a:solidFill>
            </a:endParaRPr>
          </a:p>
          <a:p>
            <a:pPr marL="354013" indent="-354013">
              <a:buNone/>
            </a:pPr>
            <a:endParaRPr lang="es-AR" sz="2800" b="1" dirty="0">
              <a:solidFill>
                <a:schemeClr val="tx1"/>
              </a:solidFill>
            </a:endParaRPr>
          </a:p>
          <a:p>
            <a:pPr marL="354013" indent="-354013">
              <a:buNone/>
            </a:pPr>
            <a:r>
              <a:rPr lang="es-AR" sz="2800" b="1" dirty="0">
                <a:solidFill>
                  <a:schemeClr val="tx1"/>
                </a:solidFill>
              </a:rPr>
              <a:t>18. </a:t>
            </a:r>
            <a:r>
              <a:rPr lang="es-AR" sz="2800" b="1" u="sng" dirty="0" err="1">
                <a:solidFill>
                  <a:schemeClr val="tx1"/>
                </a:solidFill>
                <a:hlinkClick r:id="rId3">
                  <a:extLst>
                    <a:ext uri="{A12FA001-AC4F-418D-AE19-62706E023703}">
                      <ahyp:hlinkClr xmlns:ahyp="http://schemas.microsoft.com/office/drawing/2018/hyperlinkcolor" val="tx"/>
                    </a:ext>
                  </a:extLst>
                </a:hlinkClick>
              </a:rPr>
              <a:t>Revolutionizing</a:t>
            </a:r>
            <a:r>
              <a:rPr lang="es-AR" sz="2800" b="1" u="sng" dirty="0">
                <a:solidFill>
                  <a:schemeClr val="tx1"/>
                </a:solidFill>
                <a:hlinkClick r:id="rId3">
                  <a:extLst>
                    <a:ext uri="{A12FA001-AC4F-418D-AE19-62706E023703}">
                      <ahyp:hlinkClr xmlns:ahyp="http://schemas.microsoft.com/office/drawing/2018/hyperlinkcolor" val="tx"/>
                    </a:ext>
                  </a:extLst>
                </a:hlinkClick>
              </a:rPr>
              <a:t> </a:t>
            </a:r>
            <a:r>
              <a:rPr lang="es-AR" sz="2800" b="1" u="sng" dirty="0" err="1">
                <a:solidFill>
                  <a:schemeClr val="tx1"/>
                </a:solidFill>
                <a:hlinkClick r:id="rId3">
                  <a:extLst>
                    <a:ext uri="{A12FA001-AC4F-418D-AE19-62706E023703}">
                      <ahyp:hlinkClr xmlns:ahyp="http://schemas.microsoft.com/office/drawing/2018/hyperlinkcolor" val="tx"/>
                    </a:ext>
                  </a:extLst>
                </a:hlinkClick>
              </a:rPr>
              <a:t>Heat</a:t>
            </a:r>
            <a:r>
              <a:rPr lang="es-AR" sz="2800" b="1" u="sng" dirty="0">
                <a:solidFill>
                  <a:schemeClr val="tx1"/>
                </a:solidFill>
                <a:hlinkClick r:id="rId3">
                  <a:extLst>
                    <a:ext uri="{A12FA001-AC4F-418D-AE19-62706E023703}">
                      <ahyp:hlinkClr xmlns:ahyp="http://schemas.microsoft.com/office/drawing/2018/hyperlinkcolor" val="tx"/>
                    </a:ext>
                  </a:extLst>
                </a:hlinkClick>
              </a:rPr>
              <a:t> Management </a:t>
            </a:r>
            <a:r>
              <a:rPr lang="es-AR" sz="2800" b="1" u="sng" dirty="0" err="1">
                <a:solidFill>
                  <a:schemeClr val="tx1"/>
                </a:solidFill>
                <a:hlinkClick r:id="rId3">
                  <a:extLst>
                    <a:ext uri="{A12FA001-AC4F-418D-AE19-62706E023703}">
                      <ahyp:hlinkClr xmlns:ahyp="http://schemas.microsoft.com/office/drawing/2018/hyperlinkcolor" val="tx"/>
                    </a:ext>
                  </a:extLst>
                </a:hlinkClick>
              </a:rPr>
              <a:t>With</a:t>
            </a:r>
            <a:r>
              <a:rPr lang="es-AR" sz="2800" b="1" u="sng" dirty="0">
                <a:solidFill>
                  <a:schemeClr val="tx1"/>
                </a:solidFill>
                <a:hlinkClick r:id="rId3">
                  <a:extLst>
                    <a:ext uri="{A12FA001-AC4F-418D-AE19-62706E023703}">
                      <ahyp:hlinkClr xmlns:ahyp="http://schemas.microsoft.com/office/drawing/2018/hyperlinkcolor" val="tx"/>
                    </a:ext>
                  </a:extLst>
                </a:hlinkClick>
              </a:rPr>
              <a:t> High-Performance </a:t>
            </a:r>
            <a:r>
              <a:rPr lang="es-AR" sz="2800" b="1" u="sng" dirty="0" err="1">
                <a:solidFill>
                  <a:schemeClr val="tx1"/>
                </a:solidFill>
                <a:hlinkClick r:id="rId3">
                  <a:extLst>
                    <a:ext uri="{A12FA001-AC4F-418D-AE19-62706E023703}">
                      <ahyp:hlinkClr xmlns:ahyp="http://schemas.microsoft.com/office/drawing/2018/hyperlinkcolor" val="tx"/>
                    </a:ext>
                  </a:extLst>
                </a:hlinkClick>
              </a:rPr>
              <a:t>Cerium</a:t>
            </a:r>
            <a:r>
              <a:rPr lang="es-AR" sz="2800" b="1" u="sng" dirty="0">
                <a:solidFill>
                  <a:schemeClr val="tx1"/>
                </a:solidFill>
                <a:hlinkClick r:id="rId3">
                  <a:extLst>
                    <a:ext uri="{A12FA001-AC4F-418D-AE19-62706E023703}">
                      <ahyp:hlinkClr xmlns:ahyp="http://schemas.microsoft.com/office/drawing/2018/hyperlinkcolor" val="tx"/>
                    </a:ext>
                  </a:extLst>
                </a:hlinkClick>
              </a:rPr>
              <a:t> Oxide </a:t>
            </a:r>
            <a:r>
              <a:rPr lang="es-AR" sz="2800" b="1" u="sng" dirty="0" err="1">
                <a:solidFill>
                  <a:schemeClr val="tx1"/>
                </a:solidFill>
                <a:hlinkClick r:id="rId3">
                  <a:extLst>
                    <a:ext uri="{A12FA001-AC4F-418D-AE19-62706E023703}">
                      <ahyp:hlinkClr xmlns:ahyp="http://schemas.microsoft.com/office/drawing/2018/hyperlinkcolor" val="tx"/>
                    </a:ext>
                  </a:extLst>
                </a:hlinkClick>
              </a:rPr>
              <a:t>Thermal</a:t>
            </a:r>
            <a:r>
              <a:rPr lang="es-AR" sz="2800" b="1" u="sng" dirty="0">
                <a:solidFill>
                  <a:schemeClr val="tx1"/>
                </a:solidFill>
                <a:hlinkClick r:id="rId3">
                  <a:extLst>
                    <a:ext uri="{A12FA001-AC4F-418D-AE19-62706E023703}">
                      <ahyp:hlinkClr xmlns:ahyp="http://schemas.microsoft.com/office/drawing/2018/hyperlinkcolor" val="tx"/>
                    </a:ext>
                  </a:extLst>
                </a:hlinkClick>
              </a:rPr>
              <a:t> Switches</a:t>
            </a:r>
            <a:endParaRPr lang="es-AR" sz="2800" b="1" u="sng" dirty="0">
              <a:solidFill>
                <a:schemeClr val="tx1"/>
              </a:solidFill>
            </a:endParaRPr>
          </a:p>
          <a:p>
            <a:pPr marL="354013" indent="-354013">
              <a:buNone/>
            </a:pPr>
            <a:endParaRPr lang="es-AR" sz="2800" b="1" u="sng" dirty="0">
              <a:solidFill>
                <a:schemeClr val="tx1"/>
              </a:solidFill>
            </a:endParaRPr>
          </a:p>
          <a:p>
            <a:pPr marL="354013" indent="-354013">
              <a:buNone/>
            </a:pPr>
            <a:r>
              <a:rPr lang="es-AR" sz="2800" b="1" dirty="0">
                <a:solidFill>
                  <a:schemeClr val="tx1"/>
                </a:solidFill>
              </a:rPr>
              <a:t>19. </a:t>
            </a:r>
            <a:r>
              <a:rPr lang="es-AR" sz="2800" b="1" u="sng" dirty="0" err="1">
                <a:solidFill>
                  <a:schemeClr val="tx1"/>
                </a:solidFill>
                <a:hlinkClick r:id="rId4">
                  <a:extLst>
                    <a:ext uri="{A12FA001-AC4F-418D-AE19-62706E023703}">
                      <ahyp:hlinkClr xmlns:ahyp="http://schemas.microsoft.com/office/drawing/2018/hyperlinkcolor" val="tx"/>
                    </a:ext>
                  </a:extLst>
                </a:hlinkClick>
              </a:rPr>
              <a:t>Investigation</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on</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the</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mechanism</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of</a:t>
            </a:r>
            <a:r>
              <a:rPr lang="es-AR" sz="2800" b="1" u="sng" dirty="0">
                <a:solidFill>
                  <a:schemeClr val="tx1"/>
                </a:solidFill>
                <a:hlinkClick r:id="rId4">
                  <a:extLst>
                    <a:ext uri="{A12FA001-AC4F-418D-AE19-62706E023703}">
                      <ahyp:hlinkClr xmlns:ahyp="http://schemas.microsoft.com/office/drawing/2018/hyperlinkcolor" val="tx"/>
                    </a:ext>
                  </a:extLst>
                </a:hlinkClick>
              </a:rPr>
              <a:t> </a:t>
            </a:r>
            <a:r>
              <a:rPr lang="es-AR" sz="2800" b="1" u="sng" dirty="0" err="1">
                <a:solidFill>
                  <a:schemeClr val="tx1"/>
                </a:solidFill>
                <a:hlinkClick r:id="rId4">
                  <a:extLst>
                    <a:ext uri="{A12FA001-AC4F-418D-AE19-62706E023703}">
                      <ahyp:hlinkClr xmlns:ahyp="http://schemas.microsoft.com/office/drawing/2018/hyperlinkcolor" val="tx"/>
                    </a:ext>
                  </a:extLst>
                </a:hlinkClick>
              </a:rPr>
              <a:t>the</a:t>
            </a:r>
            <a:r>
              <a:rPr lang="es-AR" sz="2800" b="1" u="sng" dirty="0">
                <a:solidFill>
                  <a:schemeClr val="tx1"/>
                </a:solidFill>
                <a:hlinkClick r:id="rId4">
                  <a:extLst>
                    <a:ext uri="{A12FA001-AC4F-418D-AE19-62706E023703}">
                      <ahyp:hlinkClr xmlns:ahyp="http://schemas.microsoft.com/office/drawing/2018/hyperlinkcolor" val="tx"/>
                    </a:ext>
                  </a:extLst>
                </a:hlinkClick>
              </a:rPr>
              <a:t> load transfer </a:t>
            </a:r>
            <a:r>
              <a:rPr lang="es-AR" sz="2800" b="1" u="sng" dirty="0" err="1">
                <a:solidFill>
                  <a:schemeClr val="tx1"/>
                </a:solidFill>
                <a:hlinkClick r:id="rId4">
                  <a:extLst>
                    <a:ext uri="{A12FA001-AC4F-418D-AE19-62706E023703}">
                      <ahyp:hlinkClr xmlns:ahyp="http://schemas.microsoft.com/office/drawing/2018/hyperlinkcolor" val="tx"/>
                    </a:ext>
                  </a:extLst>
                </a:hlinkClick>
              </a:rPr>
              <a:t>behavior</a:t>
            </a:r>
            <a:r>
              <a:rPr lang="es-AR" sz="2800" b="1" u="sng" dirty="0">
                <a:solidFill>
                  <a:schemeClr val="tx1"/>
                </a:solidFill>
                <a:hlinkClick r:id="rId4">
                  <a:extLst>
                    <a:ext uri="{A12FA001-AC4F-418D-AE19-62706E023703}">
                      <ahyp:hlinkClr xmlns:ahyp="http://schemas.microsoft.com/office/drawing/2018/hyperlinkcolor" val="tx"/>
                    </a:ext>
                  </a:extLst>
                </a:hlinkClick>
              </a:rPr>
              <a:t> in </a:t>
            </a:r>
            <a:r>
              <a:rPr lang="es-AR" sz="2800" b="1" u="sng" dirty="0" err="1">
                <a:solidFill>
                  <a:schemeClr val="tx1"/>
                </a:solidFill>
                <a:hlinkClick r:id="rId4">
                  <a:extLst>
                    <a:ext uri="{A12FA001-AC4F-418D-AE19-62706E023703}">
                      <ahyp:hlinkClr xmlns:ahyp="http://schemas.microsoft.com/office/drawing/2018/hyperlinkcolor" val="tx"/>
                    </a:ext>
                  </a:extLst>
                </a:hlinkClick>
              </a:rPr>
              <a:t>reinforced</a:t>
            </a:r>
            <a:r>
              <a:rPr lang="es-AR" sz="2800" b="1" u="sng" dirty="0">
                <a:solidFill>
                  <a:schemeClr val="tx1"/>
                </a:solidFill>
                <a:hlinkClick r:id="rId4">
                  <a:extLst>
                    <a:ext uri="{A12FA001-AC4F-418D-AE19-62706E023703}">
                      <ahyp:hlinkClr xmlns:ahyp="http://schemas.microsoft.com/office/drawing/2018/hyperlinkcolor" val="tx"/>
                    </a:ext>
                  </a:extLst>
                </a:hlinkClick>
              </a:rPr>
              <a:t> metal </a:t>
            </a:r>
            <a:r>
              <a:rPr lang="es-AR" sz="2800" b="1" u="sng" dirty="0" err="1">
                <a:solidFill>
                  <a:schemeClr val="tx1"/>
                </a:solidFill>
                <a:hlinkClick r:id="rId4">
                  <a:extLst>
                    <a:ext uri="{A12FA001-AC4F-418D-AE19-62706E023703}">
                      <ahyp:hlinkClr xmlns:ahyp="http://schemas.microsoft.com/office/drawing/2018/hyperlinkcolor" val="tx"/>
                    </a:ext>
                  </a:extLst>
                </a:hlinkClick>
              </a:rPr>
              <a:t>matrix</a:t>
            </a:r>
            <a:r>
              <a:rPr lang="es-AR" sz="2800" b="1" u="sng" dirty="0">
                <a:solidFill>
                  <a:schemeClr val="tx1"/>
                </a:solidFill>
                <a:hlinkClick r:id="rId4">
                  <a:extLst>
                    <a:ext uri="{A12FA001-AC4F-418D-AE19-62706E023703}">
                      <ahyp:hlinkClr xmlns:ahyp="http://schemas.microsoft.com/office/drawing/2018/hyperlinkcolor" val="tx"/>
                    </a:ext>
                  </a:extLst>
                </a:hlinkClick>
              </a:rPr>
              <a:t> composites</a:t>
            </a:r>
            <a:endParaRPr lang="es-AR" sz="2800" b="1" dirty="0">
              <a:solidFill>
                <a:schemeClr val="tx1"/>
              </a:solidFill>
            </a:endParaRPr>
          </a:p>
          <a:p>
            <a:pPr marL="450850" indent="-450850">
              <a:lnSpc>
                <a:spcPct val="150000"/>
              </a:lnSpc>
            </a:pPr>
            <a:endParaRPr lang="es-AR" b="1" dirty="0">
              <a:solidFill>
                <a:schemeClr val="tx1"/>
              </a:solidFill>
            </a:endParaRPr>
          </a:p>
          <a:p>
            <a:pPr marL="0" indent="0">
              <a:buNone/>
            </a:pPr>
            <a:endParaRPr lang="es-AR" dirty="0"/>
          </a:p>
        </p:txBody>
      </p:sp>
    </p:spTree>
    <p:extLst>
      <p:ext uri="{BB962C8B-B14F-4D97-AF65-F5344CB8AC3E}">
        <p14:creationId xmlns:p14="http://schemas.microsoft.com/office/powerpoint/2010/main" val="35950462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oAutofit/>
          </a:bodyPr>
          <a:lstStyle/>
          <a:p>
            <a:pPr marL="450850" indent="-450850" algn="l">
              <a:spcAft>
                <a:spcPts val="0"/>
              </a:spcAft>
            </a:pPr>
            <a:r>
              <a:rPr lang="es-AR" sz="2800" b="1" dirty="0">
                <a:solidFill>
                  <a:schemeClr val="tx1"/>
                </a:solidFill>
                <a:ea typeface="Calibri" panose="020F0502020204030204" pitchFamily="34" charset="0"/>
                <a:cs typeface="Times New Roman" panose="02020603050405020304" pitchFamily="18" charset="0"/>
              </a:rPr>
              <a:t>20. </a:t>
            </a:r>
            <a:r>
              <a:rPr lang="es-AR" sz="2800" b="1" dirty="0">
                <a:solidFill>
                  <a:schemeClr val="tx1"/>
                </a:solidFill>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New </a:t>
            </a:r>
            <a:r>
              <a:rPr lang="es-AR" sz="2800" b="1" dirty="0" err="1">
                <a:solidFill>
                  <a:schemeClr val="tx1"/>
                </a:solidFill>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Battery</a:t>
            </a:r>
            <a:r>
              <a:rPr lang="es-AR" sz="2800" b="1" dirty="0">
                <a:solidFill>
                  <a:schemeClr val="tx1"/>
                </a:solidFill>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-Free </a:t>
            </a:r>
            <a:r>
              <a:rPr lang="es-AR" sz="2800" b="1" dirty="0" err="1">
                <a:solidFill>
                  <a:schemeClr val="tx1"/>
                </a:solidFill>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Technology</a:t>
            </a:r>
            <a:r>
              <a:rPr lang="es-AR" sz="2800" b="1" dirty="0">
                <a:solidFill>
                  <a:schemeClr val="tx1"/>
                </a:solidFill>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 to </a:t>
            </a:r>
            <a:r>
              <a:rPr lang="es-AR" sz="2800" b="1" dirty="0" err="1">
                <a:solidFill>
                  <a:schemeClr val="tx1"/>
                </a:solidFill>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Power</a:t>
            </a:r>
            <a:r>
              <a:rPr lang="es-AR" sz="2800" b="1" dirty="0">
                <a:solidFill>
                  <a:schemeClr val="tx1"/>
                </a:solidFill>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 Electronic </a:t>
            </a:r>
            <a:r>
              <a:rPr lang="es-AR" sz="2800" b="1" dirty="0" err="1">
                <a:solidFill>
                  <a:schemeClr val="tx1"/>
                </a:solidFill>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Devices</a:t>
            </a:r>
            <a:r>
              <a:rPr lang="es-AR" sz="2800" b="1" dirty="0">
                <a:solidFill>
                  <a:schemeClr val="tx1"/>
                </a:solidFill>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 </a:t>
            </a:r>
            <a:r>
              <a:rPr lang="es-AR" sz="2800" b="1" dirty="0" err="1">
                <a:solidFill>
                  <a:schemeClr val="tx1"/>
                </a:solidFill>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Using</a:t>
            </a:r>
            <a:r>
              <a:rPr lang="es-AR" sz="2800" b="1" dirty="0">
                <a:solidFill>
                  <a:schemeClr val="tx1"/>
                </a:solidFill>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 </a:t>
            </a:r>
            <a:r>
              <a:rPr lang="es-AR" sz="2800" b="1" dirty="0" err="1">
                <a:solidFill>
                  <a:schemeClr val="tx1"/>
                </a:solidFill>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Ambient</a:t>
            </a:r>
            <a:r>
              <a:rPr lang="es-AR" sz="2800" b="1" dirty="0">
                <a:solidFill>
                  <a:schemeClr val="tx1"/>
                </a:solidFill>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 </a:t>
            </a:r>
            <a:r>
              <a:rPr lang="es-AR" sz="2800" b="1" dirty="0" err="1">
                <a:solidFill>
                  <a:schemeClr val="tx1"/>
                </a:solidFill>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Radiofrequency</a:t>
            </a:r>
            <a:r>
              <a:rPr lang="es-AR" sz="2800" b="1" dirty="0">
                <a:solidFill>
                  <a:schemeClr val="tx1"/>
                </a:solidFill>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 </a:t>
            </a:r>
            <a:r>
              <a:rPr lang="es-AR" sz="2800" b="1" dirty="0" err="1">
                <a:solidFill>
                  <a:schemeClr val="tx1"/>
                </a:solidFill>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Signals</a:t>
            </a:r>
            <a:endParaRPr lang="es-AR" sz="2800" b="1" dirty="0">
              <a:solidFill>
                <a:schemeClr val="tx1"/>
              </a:solidFill>
              <a:ea typeface="Calibri" panose="020F0502020204030204" pitchFamily="34" charset="0"/>
              <a:cs typeface="Times New Roman" panose="02020603050405020304" pitchFamily="18" charset="0"/>
            </a:endParaRPr>
          </a:p>
          <a:p>
            <a:pPr marL="450850" indent="-450850" algn="l">
              <a:spcAft>
                <a:spcPts val="0"/>
              </a:spcAft>
            </a:pPr>
            <a:endParaRPr lang="es-AR" sz="2800" b="1" dirty="0">
              <a:solidFill>
                <a:schemeClr val="tx1"/>
              </a:solidFill>
              <a:ea typeface="Calibri" panose="020F0502020204030204" pitchFamily="34" charset="0"/>
              <a:cs typeface="Times New Roman" panose="02020603050405020304" pitchFamily="18" charset="0"/>
            </a:endParaRPr>
          </a:p>
          <a:p>
            <a:pPr marL="450850" indent="-450850" algn="l">
              <a:spcAft>
                <a:spcPts val="0"/>
              </a:spcAft>
            </a:pPr>
            <a:r>
              <a:rPr lang="es-AR" sz="2800" b="1" dirty="0">
                <a:solidFill>
                  <a:schemeClr val="tx1"/>
                </a:solidFill>
                <a:ea typeface="Calibri" panose="020F0502020204030204" pitchFamily="34" charset="0"/>
                <a:cs typeface="Times New Roman" panose="02020603050405020304" pitchFamily="18" charset="0"/>
              </a:rPr>
              <a:t>21. </a:t>
            </a:r>
            <a:r>
              <a:rPr lang="es-AR" sz="2800" b="1" dirty="0" err="1">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The</a:t>
            </a:r>
            <a:r>
              <a:rPr lang="es-AR" sz="2800" b="1" dirty="0">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 </a:t>
            </a:r>
            <a:r>
              <a:rPr lang="es-AR" sz="2800" b="1" dirty="0" err="1">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Evolution</a:t>
            </a:r>
            <a:r>
              <a:rPr lang="es-AR" sz="2800" b="1" dirty="0">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 of Green </a:t>
            </a:r>
            <a:r>
              <a:rPr lang="es-AR" sz="2800" b="1" dirty="0" err="1">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Energy</a:t>
            </a:r>
            <a:r>
              <a:rPr lang="es-AR" sz="2800" b="1" dirty="0">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 </a:t>
            </a:r>
            <a:r>
              <a:rPr lang="es-AR" sz="2800" b="1" dirty="0" err="1">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Technology</a:t>
            </a:r>
            <a:r>
              <a:rPr lang="es-AR" sz="2800" b="1" dirty="0">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 </a:t>
            </a:r>
            <a:r>
              <a:rPr lang="es-AR" sz="2800" b="1" dirty="0" err="1">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Developing</a:t>
            </a:r>
            <a:r>
              <a:rPr lang="es-AR" sz="2800" b="1" dirty="0">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 </a:t>
            </a:r>
            <a:r>
              <a:rPr lang="es-AR" sz="2800" b="1" dirty="0" err="1">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Three</a:t>
            </a:r>
            <a:r>
              <a:rPr lang="es-AR" sz="2800" b="1" dirty="0">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-Dimensional Smart </a:t>
            </a:r>
            <a:r>
              <a:rPr lang="es-AR" sz="2800" b="1" dirty="0" err="1">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Energy</a:t>
            </a:r>
            <a:r>
              <a:rPr lang="es-AR" sz="2800" b="1" dirty="0">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 </a:t>
            </a:r>
            <a:r>
              <a:rPr lang="es-AR" sz="2800" b="1" dirty="0" err="1">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Devices</a:t>
            </a:r>
            <a:r>
              <a:rPr lang="es-AR" sz="2800" b="1" dirty="0">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 </a:t>
            </a:r>
            <a:r>
              <a:rPr lang="es-AR" sz="2800" b="1" dirty="0" err="1">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With</a:t>
            </a:r>
            <a:r>
              <a:rPr lang="es-AR" sz="2800" b="1" dirty="0">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 </a:t>
            </a:r>
            <a:r>
              <a:rPr lang="es-AR" sz="2800" b="1" dirty="0" err="1">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Radiant</a:t>
            </a:r>
            <a:r>
              <a:rPr lang="es-AR" sz="2800" b="1" dirty="0">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 </a:t>
            </a:r>
            <a:r>
              <a:rPr lang="es-AR" sz="2800" b="1" dirty="0" err="1">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Cooling</a:t>
            </a:r>
            <a:r>
              <a:rPr lang="es-AR" sz="2800" b="1" dirty="0">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 and Solar </a:t>
            </a:r>
            <a:r>
              <a:rPr lang="es-AR" sz="2800" b="1" dirty="0" err="1">
                <a:solidFill>
                  <a:schemeClr val="tx1"/>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Absorptio</a:t>
            </a:r>
            <a:r>
              <a:rPr lang="es-AR" sz="2800" b="1" dirty="0" err="1">
                <a:solidFill>
                  <a:schemeClr val="tx1"/>
                </a:solidFill>
                <a:ea typeface="Calibri" panose="020F0502020204030204" pitchFamily="34" charset="0"/>
                <a:cs typeface="Times New Roman" panose="02020603050405020304" pitchFamily="18" charset="0"/>
              </a:rPr>
              <a:t>n</a:t>
            </a:r>
            <a:endParaRPr lang="es-AR" sz="2800" b="1" dirty="0">
              <a:solidFill>
                <a:schemeClr val="tx1"/>
              </a:solidFill>
            </a:endParaRPr>
          </a:p>
        </p:txBody>
      </p:sp>
      <p:sp>
        <p:nvSpPr>
          <p:cNvPr id="5" name="Rectángulo 4"/>
          <p:cNvSpPr/>
          <p:nvPr/>
        </p:nvSpPr>
        <p:spPr>
          <a:xfrm>
            <a:off x="3048000" y="2345563"/>
            <a:ext cx="6096000" cy="374077"/>
          </a:xfrm>
          <a:prstGeom prst="rect">
            <a:avLst/>
          </a:prstGeom>
        </p:spPr>
        <p:txBody>
          <a:bodyPr>
            <a:spAutoFit/>
          </a:bodyPr>
          <a:lstStyle/>
          <a:p>
            <a:pPr indent="-179705">
              <a:lnSpc>
                <a:spcPct val="107000"/>
              </a:lnSpc>
              <a:spcAft>
                <a:spcPts val="0"/>
              </a:spcAft>
            </a:pPr>
            <a:r>
              <a:rPr lang="es-A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hlinkClick r:id="rId3"/>
              </a:rPr>
              <a:t>n</a:t>
            </a:r>
            <a:endParaRPr lang="es-A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28990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719"/>
          </a:xfrm>
        </p:spPr>
        <p:txBody>
          <a:bodyPr>
            <a:normAutofit fontScale="90000"/>
          </a:bodyPr>
          <a:lstStyle/>
          <a:p>
            <a:endParaRPr lang="es-AR" dirty="0"/>
          </a:p>
        </p:txBody>
      </p:sp>
      <p:sp>
        <p:nvSpPr>
          <p:cNvPr id="3" name="Marcador de contenido 2"/>
          <p:cNvSpPr>
            <a:spLocks noGrp="1"/>
          </p:cNvSpPr>
          <p:nvPr>
            <p:ph idx="1"/>
          </p:nvPr>
        </p:nvSpPr>
        <p:spPr>
          <a:xfrm>
            <a:off x="838200" y="410844"/>
            <a:ext cx="10515600" cy="5766119"/>
          </a:xfrm>
        </p:spPr>
        <p:txBody>
          <a:bodyPr anchor="ctr">
            <a:normAutofit/>
          </a:bodyPr>
          <a:lstStyle/>
          <a:p>
            <a:pPr marL="0" indent="0" algn="ctr">
              <a:buNone/>
            </a:pPr>
            <a:r>
              <a:rPr lang="es-AR" sz="2800" b="1" dirty="0">
                <a:solidFill>
                  <a:srgbClr val="FF0000"/>
                </a:solidFill>
              </a:rPr>
              <a:t>RESUMEN DE DETALLES A TENER EN CUENTA AL TRADUCIR UNA FRASE NOMINAL.</a:t>
            </a:r>
          </a:p>
          <a:p>
            <a:pPr marL="0" indent="0">
              <a:buNone/>
            </a:pPr>
            <a:endParaRPr lang="es-AR" sz="2800" b="1" dirty="0"/>
          </a:p>
          <a:p>
            <a:pPr marL="352425" indent="-352425">
              <a:buNone/>
            </a:pPr>
            <a:r>
              <a:rPr lang="es-AR" sz="2800" dirty="0"/>
              <a:t>1) </a:t>
            </a:r>
            <a:r>
              <a:rPr lang="es-AR" sz="2800" b="1" dirty="0">
                <a:solidFill>
                  <a:srgbClr val="FF0000"/>
                </a:solidFill>
              </a:rPr>
              <a:t>El agregado de –s</a:t>
            </a:r>
            <a:r>
              <a:rPr lang="es-AR" sz="2800" dirty="0"/>
              <a:t>: aunque algunas palabras no llevan </a:t>
            </a:r>
            <a:r>
              <a:rPr lang="es-AR" sz="2800" b="1" dirty="0">
                <a:solidFill>
                  <a:srgbClr val="FF0000"/>
                </a:solidFill>
              </a:rPr>
              <a:t>s</a:t>
            </a:r>
            <a:r>
              <a:rPr lang="es-AR" sz="2800" dirty="0"/>
              <a:t>, porque son adjetivos o sustantivos en función adjetiva, por lo que en inglés no llevan </a:t>
            </a:r>
            <a:r>
              <a:rPr lang="es-AR" sz="2800" dirty="0">
                <a:solidFill>
                  <a:srgbClr val="FF0000"/>
                </a:solidFill>
              </a:rPr>
              <a:t>s</a:t>
            </a:r>
            <a:r>
              <a:rPr lang="es-AR" sz="2800" dirty="0"/>
              <a:t>, en español hay que ponerla, y sería un error de considerable importancia no hacerlo.</a:t>
            </a:r>
          </a:p>
          <a:p>
            <a:pPr marL="352425" indent="-352425">
              <a:buNone/>
            </a:pPr>
            <a:endParaRPr lang="es-AR" sz="2800" dirty="0"/>
          </a:p>
          <a:p>
            <a:pPr marL="0" indent="0">
              <a:buNone/>
            </a:pPr>
            <a:endParaRPr lang="es-AR" dirty="0"/>
          </a:p>
        </p:txBody>
      </p:sp>
    </p:spTree>
    <p:extLst>
      <p:ext uri="{BB962C8B-B14F-4D97-AF65-F5344CB8AC3E}">
        <p14:creationId xmlns:p14="http://schemas.microsoft.com/office/powerpoint/2010/main" val="4607843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16E9DC-4F27-6744-6D94-3B60B3720059}"/>
              </a:ext>
            </a:extLst>
          </p:cNvPr>
          <p:cNvSpPr>
            <a:spLocks noGrp="1"/>
          </p:cNvSpPr>
          <p:nvPr>
            <p:ph type="title"/>
          </p:nvPr>
        </p:nvSpPr>
        <p:spPr>
          <a:xfrm>
            <a:off x="2592925" y="624110"/>
            <a:ext cx="8911687" cy="54316"/>
          </a:xfrm>
        </p:spPr>
        <p:txBody>
          <a:bodyPr>
            <a:normAutofit fontScale="90000"/>
          </a:bodyPr>
          <a:lstStyle/>
          <a:p>
            <a:endParaRPr lang="es-AR" dirty="0"/>
          </a:p>
        </p:txBody>
      </p:sp>
      <p:sp>
        <p:nvSpPr>
          <p:cNvPr id="3" name="Marcador de contenido 2">
            <a:extLst>
              <a:ext uri="{FF2B5EF4-FFF2-40B4-BE49-F238E27FC236}">
                <a16:creationId xmlns:a16="http://schemas.microsoft.com/office/drawing/2014/main" id="{9DCBBD4C-2A93-B463-9D5E-85E92DED9729}"/>
              </a:ext>
            </a:extLst>
          </p:cNvPr>
          <p:cNvSpPr>
            <a:spLocks noGrp="1"/>
          </p:cNvSpPr>
          <p:nvPr>
            <p:ph idx="1"/>
          </p:nvPr>
        </p:nvSpPr>
        <p:spPr>
          <a:xfrm>
            <a:off x="2589212" y="796413"/>
            <a:ext cx="8915400" cy="5114809"/>
          </a:xfrm>
        </p:spPr>
        <p:txBody>
          <a:bodyPr anchor="ctr"/>
          <a:lstStyle/>
          <a:p>
            <a:pPr marL="0" indent="0">
              <a:buNone/>
            </a:pPr>
            <a:r>
              <a:rPr lang="es-AR" sz="2800" dirty="0"/>
              <a:t>2) </a:t>
            </a:r>
            <a:r>
              <a:rPr lang="es-AR" sz="2800" b="1" dirty="0">
                <a:solidFill>
                  <a:srgbClr val="FF0000"/>
                </a:solidFill>
              </a:rPr>
              <a:t>El agregado del artículo</a:t>
            </a:r>
            <a:r>
              <a:rPr lang="es-AR" sz="2800" b="1" dirty="0"/>
              <a:t>:</a:t>
            </a:r>
            <a:r>
              <a:rPr lang="es-AR" sz="2800" dirty="0"/>
              <a:t> al igual que en el caso del plural de los adjetivos, aunque no esté el artículo en español hay que ponerlo, y sería un error de considerable importancia no hacerlo.</a:t>
            </a:r>
          </a:p>
          <a:p>
            <a:endParaRPr lang="es-AR" dirty="0"/>
          </a:p>
        </p:txBody>
      </p:sp>
    </p:spTree>
    <p:extLst>
      <p:ext uri="{BB962C8B-B14F-4D97-AF65-F5344CB8AC3E}">
        <p14:creationId xmlns:p14="http://schemas.microsoft.com/office/powerpoint/2010/main" val="36234035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719"/>
          </a:xfrm>
        </p:spPr>
        <p:txBody>
          <a:bodyPr>
            <a:normAutofit fontScale="90000"/>
          </a:bodyPr>
          <a:lstStyle/>
          <a:p>
            <a:endParaRPr lang="es-AR" dirty="0"/>
          </a:p>
        </p:txBody>
      </p:sp>
      <p:sp>
        <p:nvSpPr>
          <p:cNvPr id="3" name="Marcador de contenido 2"/>
          <p:cNvSpPr>
            <a:spLocks noGrp="1"/>
          </p:cNvSpPr>
          <p:nvPr>
            <p:ph idx="1"/>
          </p:nvPr>
        </p:nvSpPr>
        <p:spPr>
          <a:xfrm>
            <a:off x="838200" y="410844"/>
            <a:ext cx="10515600" cy="5766119"/>
          </a:xfrm>
        </p:spPr>
        <p:txBody>
          <a:bodyPr>
            <a:noAutofit/>
          </a:bodyPr>
          <a:lstStyle/>
          <a:p>
            <a:pPr marL="0" indent="0" algn="ctr">
              <a:buNone/>
            </a:pPr>
            <a:r>
              <a:rPr lang="es-AR" sz="2800" b="1" dirty="0">
                <a:solidFill>
                  <a:srgbClr val="FF0000"/>
                </a:solidFill>
              </a:rPr>
              <a:t>RESUMEN DE DETALLES A TENER EN CUENTA AL TRADUCIR UNA FRASE NOMINAL.</a:t>
            </a:r>
          </a:p>
          <a:p>
            <a:pPr marL="0" indent="0">
              <a:buNone/>
            </a:pPr>
            <a:endParaRPr lang="es-ES" sz="2800" dirty="0"/>
          </a:p>
          <a:p>
            <a:pPr marL="0" indent="0">
              <a:buNone/>
            </a:pPr>
            <a:r>
              <a:rPr lang="es-AR" sz="2800" dirty="0"/>
              <a:t>3) Una vez que detecto el núcleo de la frase nominal, </a:t>
            </a:r>
            <a:r>
              <a:rPr lang="es-AR" sz="2800" b="1" dirty="0">
                <a:solidFill>
                  <a:srgbClr val="FF0000"/>
                </a:solidFill>
              </a:rPr>
              <a:t>la traducción de los modificadores</a:t>
            </a:r>
            <a:r>
              <a:rPr lang="es-AR" sz="2800" dirty="0">
                <a:solidFill>
                  <a:srgbClr val="FF0000"/>
                </a:solidFill>
              </a:rPr>
              <a:t> </a:t>
            </a:r>
            <a:r>
              <a:rPr lang="es-AR" sz="2800" dirty="0"/>
              <a:t>(adjetivos, sustantivos en función de adjetivos, pre modificadores con –</a:t>
            </a:r>
            <a:r>
              <a:rPr lang="es-AR" sz="2800" dirty="0" err="1"/>
              <a:t>ing</a:t>
            </a:r>
            <a:r>
              <a:rPr lang="es-AR" sz="2800" dirty="0"/>
              <a:t> o –</a:t>
            </a:r>
            <a:r>
              <a:rPr lang="es-AR" sz="2800" dirty="0" err="1"/>
              <a:t>ed</a:t>
            </a:r>
            <a:r>
              <a:rPr lang="es-AR" sz="2800" dirty="0"/>
              <a:t>) es, en la mayoría de los casos, hacia atrás ya que éstos están ordenados según la importancia, es decir, los que tienen un nexo más estrecho con el núcleo de la frase nominal están más cerca.</a:t>
            </a:r>
          </a:p>
          <a:p>
            <a:pPr marL="0" indent="0">
              <a:buNone/>
            </a:pPr>
            <a:endParaRPr lang="es-ES" sz="2800" dirty="0"/>
          </a:p>
        </p:txBody>
      </p:sp>
    </p:spTree>
    <p:extLst>
      <p:ext uri="{BB962C8B-B14F-4D97-AF65-F5344CB8AC3E}">
        <p14:creationId xmlns:p14="http://schemas.microsoft.com/office/powerpoint/2010/main" val="11871785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6ADB1B-BF16-E37E-D832-0A05566481D3}"/>
              </a:ext>
            </a:extLst>
          </p:cNvPr>
          <p:cNvSpPr>
            <a:spLocks noGrp="1"/>
          </p:cNvSpPr>
          <p:nvPr>
            <p:ph type="title"/>
          </p:nvPr>
        </p:nvSpPr>
        <p:spPr>
          <a:xfrm>
            <a:off x="2592925" y="624110"/>
            <a:ext cx="8911687" cy="45719"/>
          </a:xfrm>
        </p:spPr>
        <p:txBody>
          <a:bodyPr>
            <a:normAutofit fontScale="90000"/>
          </a:bodyPr>
          <a:lstStyle/>
          <a:p>
            <a:endParaRPr lang="es-AR" dirty="0"/>
          </a:p>
        </p:txBody>
      </p:sp>
      <p:sp>
        <p:nvSpPr>
          <p:cNvPr id="3" name="Marcador de contenido 2">
            <a:extLst>
              <a:ext uri="{FF2B5EF4-FFF2-40B4-BE49-F238E27FC236}">
                <a16:creationId xmlns:a16="http://schemas.microsoft.com/office/drawing/2014/main" id="{619F7028-7EC7-0B8D-8801-0B2AD63F2EB1}"/>
              </a:ext>
            </a:extLst>
          </p:cNvPr>
          <p:cNvSpPr>
            <a:spLocks noGrp="1"/>
          </p:cNvSpPr>
          <p:nvPr>
            <p:ph idx="1"/>
          </p:nvPr>
        </p:nvSpPr>
        <p:spPr>
          <a:xfrm>
            <a:off x="2589212" y="761267"/>
            <a:ext cx="8915400" cy="5149955"/>
          </a:xfrm>
        </p:spPr>
        <p:txBody>
          <a:bodyPr anchor="ctr"/>
          <a:lstStyle/>
          <a:p>
            <a:pPr marL="0" indent="0">
              <a:buNone/>
            </a:pPr>
            <a:r>
              <a:rPr lang="es-AR" sz="2800" dirty="0"/>
              <a:t>4) Cuando a una frase nominal la encabeza </a:t>
            </a:r>
            <a:r>
              <a:rPr lang="es-AR" sz="2800" b="1" dirty="0">
                <a:solidFill>
                  <a:srgbClr val="FF0000"/>
                </a:solidFill>
              </a:rPr>
              <a:t>un adjetivo que tiene una connotación de generalidad</a:t>
            </a:r>
            <a:r>
              <a:rPr lang="es-AR" sz="2800" dirty="0"/>
              <a:t>, como es </a:t>
            </a:r>
            <a:r>
              <a:rPr lang="es-AR" sz="2800" i="1" dirty="0" err="1"/>
              <a:t>rapid</a:t>
            </a:r>
            <a:r>
              <a:rPr lang="es-AR" sz="2800" dirty="0"/>
              <a:t>, generalmente se refieren al núcleo de la frase nominal y, por lo tanto, se traducen a continuación de éste y no a continuación de la palabra siguiente.</a:t>
            </a:r>
          </a:p>
          <a:p>
            <a:pPr marL="0" indent="0">
              <a:buNone/>
            </a:pPr>
            <a:endParaRPr lang="es-AR" dirty="0"/>
          </a:p>
        </p:txBody>
      </p:sp>
    </p:spTree>
    <p:extLst>
      <p:ext uri="{BB962C8B-B14F-4D97-AF65-F5344CB8AC3E}">
        <p14:creationId xmlns:p14="http://schemas.microsoft.com/office/powerpoint/2010/main" val="23762333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lstStyle/>
          <a:p>
            <a:pPr>
              <a:lnSpc>
                <a:spcPct val="150000"/>
              </a:lnSpc>
            </a:pPr>
            <a:r>
              <a:rPr lang="es-AR" sz="3600" b="1" dirty="0">
                <a:solidFill>
                  <a:schemeClr val="accent5">
                    <a:lumMod val="75000"/>
                  </a:schemeClr>
                </a:solidFill>
              </a:rPr>
              <a:t>B. </a:t>
            </a:r>
            <a:r>
              <a:rPr lang="es-AR" sz="3600" b="1" u="sng" dirty="0">
                <a:solidFill>
                  <a:schemeClr val="accent5">
                    <a:lumMod val="75000"/>
                  </a:schemeClr>
                </a:solidFill>
              </a:rPr>
              <a:t>Traduzca las siguientes oraciones que contienen frases nominales complejas</a:t>
            </a:r>
            <a:r>
              <a:rPr lang="es-AR" sz="3600" b="1" dirty="0">
                <a:solidFill>
                  <a:schemeClr val="accent5">
                    <a:lumMod val="75000"/>
                  </a:schemeClr>
                </a:solidFill>
              </a:rPr>
              <a:t>.</a:t>
            </a:r>
            <a:endParaRPr lang="es-AR" sz="3600" dirty="0">
              <a:solidFill>
                <a:schemeClr val="accent5">
                  <a:lumMod val="75000"/>
                </a:schemeClr>
              </a:solidFill>
            </a:endParaRPr>
          </a:p>
          <a:p>
            <a:endParaRPr lang="es-AR" dirty="0"/>
          </a:p>
        </p:txBody>
      </p:sp>
    </p:spTree>
    <p:extLst>
      <p:ext uri="{BB962C8B-B14F-4D97-AF65-F5344CB8AC3E}">
        <p14:creationId xmlns:p14="http://schemas.microsoft.com/office/powerpoint/2010/main" val="32170036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687028"/>
          </a:xfrm>
        </p:spPr>
        <p:txBody>
          <a:bodyPr>
            <a:normAutofit/>
          </a:bodyPr>
          <a:lstStyle/>
          <a:p>
            <a:pPr marL="514350" indent="-514350" algn="l">
              <a:lnSpc>
                <a:spcPct val="120000"/>
              </a:lnSpc>
              <a:buAutoNum type="arabicPeriod"/>
            </a:pPr>
            <a:r>
              <a:rPr lang="es-AR" sz="2800" dirty="0" err="1"/>
              <a:t>Scientists</a:t>
            </a:r>
            <a:r>
              <a:rPr lang="es-AR" sz="2800" dirty="0"/>
              <a:t> </a:t>
            </a:r>
            <a:r>
              <a:rPr lang="es-AR" sz="2800" dirty="0" err="1"/>
              <a:t>have</a:t>
            </a:r>
            <a:r>
              <a:rPr lang="es-AR" sz="2800" dirty="0"/>
              <a:t> </a:t>
            </a:r>
            <a:r>
              <a:rPr lang="es-AR" sz="2800" dirty="0" err="1"/>
              <a:t>developed</a:t>
            </a:r>
            <a:r>
              <a:rPr lang="es-AR" sz="2800" dirty="0"/>
              <a:t> a </a:t>
            </a:r>
            <a:r>
              <a:rPr lang="es-AR" sz="2800" dirty="0" err="1"/>
              <a:t>model</a:t>
            </a:r>
            <a:r>
              <a:rPr lang="es-AR" sz="2800" dirty="0"/>
              <a:t> </a:t>
            </a:r>
            <a:r>
              <a:rPr lang="es-AR" sz="2800" dirty="0" err="1"/>
              <a:t>capable</a:t>
            </a:r>
            <a:r>
              <a:rPr lang="es-AR" sz="2800" dirty="0"/>
              <a:t> of </a:t>
            </a:r>
            <a:r>
              <a:rPr lang="es-AR" sz="2800" dirty="0" err="1"/>
              <a:t>predicting</a:t>
            </a:r>
            <a:r>
              <a:rPr lang="es-AR" sz="2800" dirty="0"/>
              <a:t> </a:t>
            </a:r>
            <a:r>
              <a:rPr lang="es-AR" sz="2800" dirty="0" err="1"/>
              <a:t>the</a:t>
            </a:r>
            <a:r>
              <a:rPr lang="es-AR" sz="2800" dirty="0"/>
              <a:t> </a:t>
            </a:r>
            <a:r>
              <a:rPr lang="es-AR" sz="2800" dirty="0" err="1"/>
              <a:t>live</a:t>
            </a:r>
            <a:r>
              <a:rPr lang="es-AR" sz="2800" dirty="0"/>
              <a:t> </a:t>
            </a:r>
            <a:r>
              <a:rPr lang="es-AR" sz="2800" dirty="0" err="1"/>
              <a:t>cycles</a:t>
            </a:r>
            <a:r>
              <a:rPr lang="es-AR" sz="2800" dirty="0"/>
              <a:t> of </a:t>
            </a:r>
            <a:r>
              <a:rPr lang="es-AR" sz="2800" dirty="0" err="1"/>
              <a:t>high-energy-density</a:t>
            </a:r>
            <a:r>
              <a:rPr lang="es-AR" sz="2800" dirty="0"/>
              <a:t> </a:t>
            </a:r>
            <a:r>
              <a:rPr lang="es-AR" sz="2800" dirty="0" err="1"/>
              <a:t>lithium</a:t>
            </a:r>
            <a:r>
              <a:rPr lang="es-AR" sz="2800" dirty="0"/>
              <a:t>-metal </a:t>
            </a:r>
            <a:r>
              <a:rPr lang="es-AR" sz="2800" dirty="0" err="1"/>
              <a:t>batteries</a:t>
            </a:r>
            <a:r>
              <a:rPr lang="es-AR" sz="2800" dirty="0"/>
              <a:t> </a:t>
            </a:r>
            <a:r>
              <a:rPr lang="es-AR" sz="2800" dirty="0" err="1"/>
              <a:t>by</a:t>
            </a:r>
            <a:r>
              <a:rPr lang="es-AR" sz="2800" dirty="0"/>
              <a:t> </a:t>
            </a:r>
            <a:r>
              <a:rPr lang="es-AR" sz="2800" dirty="0" err="1"/>
              <a:t>applying</a:t>
            </a:r>
            <a:r>
              <a:rPr lang="es-AR" sz="2800" dirty="0"/>
              <a:t> machine </a:t>
            </a:r>
            <a:r>
              <a:rPr lang="es-AR" sz="2800" dirty="0" err="1"/>
              <a:t>learning</a:t>
            </a:r>
            <a:r>
              <a:rPr lang="es-AR" sz="2800" dirty="0"/>
              <a:t> </a:t>
            </a:r>
            <a:r>
              <a:rPr lang="es-AR" sz="2800" dirty="0" err="1"/>
              <a:t>methods</a:t>
            </a:r>
            <a:r>
              <a:rPr lang="es-AR" sz="2800" dirty="0"/>
              <a:t> to </a:t>
            </a:r>
            <a:r>
              <a:rPr lang="es-AR" sz="2800" dirty="0" err="1"/>
              <a:t>battery</a:t>
            </a:r>
            <a:r>
              <a:rPr lang="es-AR" sz="2800" dirty="0"/>
              <a:t> performance data.</a:t>
            </a:r>
          </a:p>
          <a:p>
            <a:pPr marL="514350" indent="-514350" algn="l">
              <a:lnSpc>
                <a:spcPct val="120000"/>
              </a:lnSpc>
              <a:buAutoNum type="arabicPeriod"/>
            </a:pPr>
            <a:endParaRPr lang="es-AR" sz="2800" dirty="0"/>
          </a:p>
          <a:p>
            <a:pPr marL="273050" indent="-273050" algn="l">
              <a:lnSpc>
                <a:spcPct val="120000"/>
              </a:lnSpc>
            </a:pPr>
            <a:r>
              <a:rPr lang="es-AR" sz="2800" dirty="0"/>
              <a:t>2. Artificial </a:t>
            </a:r>
            <a:r>
              <a:rPr lang="es-AR" sz="2800" dirty="0" err="1"/>
              <a:t>Compound</a:t>
            </a:r>
            <a:r>
              <a:rPr lang="es-AR" sz="2800" dirty="0"/>
              <a:t> </a:t>
            </a:r>
            <a:r>
              <a:rPr lang="es-AR" sz="2800" dirty="0" err="1"/>
              <a:t>Eye</a:t>
            </a:r>
            <a:r>
              <a:rPr lang="es-AR" sz="2800" dirty="0"/>
              <a:t> </a:t>
            </a:r>
            <a:r>
              <a:rPr lang="es-AR" sz="2800" dirty="0" err="1"/>
              <a:t>Revolutionizes</a:t>
            </a:r>
            <a:r>
              <a:rPr lang="es-AR" sz="2800" dirty="0"/>
              <a:t> </a:t>
            </a:r>
            <a:r>
              <a:rPr lang="es-AR" sz="2800" dirty="0" err="1"/>
              <a:t>Robotic</a:t>
            </a:r>
            <a:r>
              <a:rPr lang="es-AR" sz="2800" dirty="0"/>
              <a:t> </a:t>
            </a:r>
            <a:r>
              <a:rPr lang="es-AR" sz="2800" dirty="0" err="1"/>
              <a:t>Vision</a:t>
            </a:r>
            <a:r>
              <a:rPr lang="es-AR" sz="2800" dirty="0"/>
              <a:t> at </a:t>
            </a:r>
            <a:r>
              <a:rPr lang="es-AR" sz="2800" dirty="0" err="1"/>
              <a:t>Lower</a:t>
            </a:r>
            <a:r>
              <a:rPr lang="es-AR" sz="2800" dirty="0"/>
              <a:t> </a:t>
            </a:r>
            <a:r>
              <a:rPr lang="es-AR" sz="2800" dirty="0" err="1"/>
              <a:t>Cost</a:t>
            </a:r>
            <a:r>
              <a:rPr lang="es-AR" sz="2800" dirty="0"/>
              <a:t> </a:t>
            </a:r>
            <a:r>
              <a:rPr lang="es-AR" sz="2800" dirty="0" err="1"/>
              <a:t>but</a:t>
            </a:r>
            <a:r>
              <a:rPr lang="es-AR" sz="2800" dirty="0"/>
              <a:t> </a:t>
            </a:r>
            <a:r>
              <a:rPr lang="es-AR" sz="2800" dirty="0" err="1"/>
              <a:t>Higher</a:t>
            </a:r>
            <a:r>
              <a:rPr lang="es-AR" sz="2800" dirty="0"/>
              <a:t> </a:t>
            </a:r>
            <a:r>
              <a:rPr lang="es-AR" sz="2800" dirty="0" err="1"/>
              <a:t>Sensitivity</a:t>
            </a:r>
            <a:r>
              <a:rPr lang="es-AR" sz="2800" dirty="0"/>
              <a:t>.</a:t>
            </a:r>
          </a:p>
          <a:p>
            <a:endParaRPr lang="es-AR" dirty="0"/>
          </a:p>
        </p:txBody>
      </p:sp>
    </p:spTree>
    <p:extLst>
      <p:ext uri="{BB962C8B-B14F-4D97-AF65-F5344CB8AC3E}">
        <p14:creationId xmlns:p14="http://schemas.microsoft.com/office/powerpoint/2010/main" val="3332990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80352"/>
          </a:xfrm>
        </p:spPr>
        <p:txBody>
          <a:bodyPr>
            <a:normAutofit fontScale="90000"/>
          </a:bodyPr>
          <a:lstStyle/>
          <a:p>
            <a:endParaRPr lang="es-AR" dirty="0"/>
          </a:p>
        </p:txBody>
      </p:sp>
      <p:sp>
        <p:nvSpPr>
          <p:cNvPr id="3" name="Marcador de contenido 2"/>
          <p:cNvSpPr>
            <a:spLocks noGrp="1"/>
          </p:cNvSpPr>
          <p:nvPr>
            <p:ph idx="1"/>
          </p:nvPr>
        </p:nvSpPr>
        <p:spPr>
          <a:xfrm>
            <a:off x="838200" y="445478"/>
            <a:ext cx="10515600" cy="5731484"/>
          </a:xfrm>
        </p:spPr>
        <p:txBody>
          <a:bodyPr anchor="ctr"/>
          <a:lstStyle/>
          <a:p>
            <a:pPr marL="0" indent="0">
              <a:buNone/>
            </a:pPr>
            <a:r>
              <a:rPr lang="es-AR" b="1" dirty="0">
                <a:solidFill>
                  <a:schemeClr val="tx1"/>
                </a:solidFill>
              </a:rPr>
              <a:t>Es, por lo tanto,  muy importante reconocer ciertas palabras que son sumamente útiles al momento de traducir, sobre todo las preposiciones, también los nexos, -</a:t>
            </a:r>
            <a:r>
              <a:rPr lang="es-AR" b="1" dirty="0" err="1">
                <a:solidFill>
                  <a:schemeClr val="tx1"/>
                </a:solidFill>
              </a:rPr>
              <a:t>ing</a:t>
            </a:r>
            <a:r>
              <a:rPr lang="es-AR" b="1" dirty="0">
                <a:solidFill>
                  <a:schemeClr val="tx1"/>
                </a:solidFill>
              </a:rPr>
              <a:t> y –</a:t>
            </a:r>
            <a:r>
              <a:rPr lang="es-AR" b="1" dirty="0" err="1">
                <a:solidFill>
                  <a:schemeClr val="tx1"/>
                </a:solidFill>
              </a:rPr>
              <a:t>ed</a:t>
            </a:r>
            <a:r>
              <a:rPr lang="es-AR" b="1" dirty="0">
                <a:solidFill>
                  <a:schemeClr val="tx1"/>
                </a:solidFill>
              </a:rPr>
              <a:t>, ya que me ayudan a identificar el sustantivo núcleo de la frase nominal, de estas palabras las más importantes son las preposiciones que son como “tabiques” en una oración, es decir, debo resolver lo que está antes de la preposición, antes de traducir la preposición y seguir con lo que está después. </a:t>
            </a:r>
            <a:r>
              <a:rPr lang="es-AR" b="1" dirty="0">
                <a:solidFill>
                  <a:srgbClr val="FF0000"/>
                </a:solidFill>
              </a:rPr>
              <a:t>NINGUNA PALABRA QUE ESTÁ ANTES DE UNA PREPOSICIÓN PUEDE SER TRADUCIDA DESPUÉS DE LA MISMA PREPOSICIÓN EN ESPAÑOL,</a:t>
            </a:r>
            <a:r>
              <a:rPr lang="es-AR" dirty="0">
                <a:solidFill>
                  <a:srgbClr val="FF0000"/>
                </a:solidFill>
              </a:rPr>
              <a:t> </a:t>
            </a:r>
            <a:r>
              <a:rPr lang="es-AR" b="1" dirty="0"/>
              <a:t>salvo en algún caso muy excepcional.</a:t>
            </a:r>
          </a:p>
        </p:txBody>
      </p:sp>
    </p:spTree>
    <p:extLst>
      <p:ext uri="{BB962C8B-B14F-4D97-AF65-F5344CB8AC3E}">
        <p14:creationId xmlns:p14="http://schemas.microsoft.com/office/powerpoint/2010/main" val="23504009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0B595C-0209-99D0-01A5-3E294B35519B}"/>
              </a:ext>
            </a:extLst>
          </p:cNvPr>
          <p:cNvSpPr>
            <a:spLocks noGrp="1"/>
          </p:cNvSpPr>
          <p:nvPr>
            <p:ph type="title"/>
          </p:nvPr>
        </p:nvSpPr>
        <p:spPr>
          <a:xfrm>
            <a:off x="2592925" y="624109"/>
            <a:ext cx="8911687" cy="137156"/>
          </a:xfrm>
        </p:spPr>
        <p:txBody>
          <a:bodyPr>
            <a:normAutofit fontScale="90000"/>
          </a:bodyPr>
          <a:lstStyle/>
          <a:p>
            <a:endParaRPr lang="es-AR" dirty="0"/>
          </a:p>
        </p:txBody>
      </p:sp>
      <p:sp>
        <p:nvSpPr>
          <p:cNvPr id="3" name="Marcador de contenido 2">
            <a:extLst>
              <a:ext uri="{FF2B5EF4-FFF2-40B4-BE49-F238E27FC236}">
                <a16:creationId xmlns:a16="http://schemas.microsoft.com/office/drawing/2014/main" id="{AEDD0B5C-6213-CBCC-1EAD-A63907116B9C}"/>
              </a:ext>
            </a:extLst>
          </p:cNvPr>
          <p:cNvSpPr>
            <a:spLocks noGrp="1"/>
          </p:cNvSpPr>
          <p:nvPr>
            <p:ph idx="1"/>
          </p:nvPr>
        </p:nvSpPr>
        <p:spPr>
          <a:xfrm>
            <a:off x="2589212" y="761266"/>
            <a:ext cx="8915400" cy="5149955"/>
          </a:xfrm>
        </p:spPr>
        <p:txBody>
          <a:bodyPr anchor="ctr"/>
          <a:lstStyle/>
          <a:p>
            <a:pPr marL="442913" indent="-442913">
              <a:buNone/>
            </a:pPr>
            <a:r>
              <a:rPr lang="es-AR" sz="2800" dirty="0"/>
              <a:t>3. </a:t>
            </a:r>
            <a:r>
              <a:rPr lang="es-AR" sz="2800" u="sng" dirty="0" err="1"/>
              <a:t>Contamination</a:t>
            </a:r>
            <a:r>
              <a:rPr lang="es-AR" sz="2800" u="sng" dirty="0"/>
              <a:t> </a:t>
            </a:r>
            <a:r>
              <a:rPr lang="es-AR" sz="2800" u="sng" dirty="0" err="1"/>
              <a:t>detection</a:t>
            </a:r>
            <a:r>
              <a:rPr lang="es-AR" sz="2800" u="sng" dirty="0"/>
              <a:t> </a:t>
            </a:r>
            <a:r>
              <a:rPr lang="es-AR" sz="2800" u="sng" dirty="0" err="1"/>
              <a:t>tool</a:t>
            </a:r>
            <a:r>
              <a:rPr lang="es-AR" sz="2800" u="sng" dirty="0"/>
              <a:t> </a:t>
            </a:r>
            <a:r>
              <a:rPr lang="es-AR" sz="2800" u="sng" dirty="0" err="1"/>
              <a:t>merges</a:t>
            </a:r>
            <a:r>
              <a:rPr lang="es-AR" sz="2800" u="sng" dirty="0"/>
              <a:t> </a:t>
            </a:r>
            <a:r>
              <a:rPr lang="es-AR" sz="2800" u="sng" dirty="0" err="1"/>
              <a:t>synthetic</a:t>
            </a:r>
            <a:r>
              <a:rPr lang="es-AR" sz="2800" u="sng" dirty="0"/>
              <a:t> </a:t>
            </a:r>
            <a:r>
              <a:rPr lang="es-AR" sz="2800" u="sng" dirty="0" err="1"/>
              <a:t>biology</a:t>
            </a:r>
            <a:r>
              <a:rPr lang="es-AR" sz="2800" u="sng" dirty="0"/>
              <a:t> and </a:t>
            </a:r>
            <a:r>
              <a:rPr lang="es-AR" sz="2800" u="sng" dirty="0" err="1"/>
              <a:t>nanotech</a:t>
            </a:r>
            <a:r>
              <a:rPr lang="es-AR" sz="2800" u="sng" dirty="0"/>
              <a:t> </a:t>
            </a:r>
            <a:r>
              <a:rPr lang="es-AR" sz="2800" u="sng" dirty="0" err="1"/>
              <a:t>for</a:t>
            </a:r>
            <a:r>
              <a:rPr lang="es-AR" sz="2800" u="sng" dirty="0"/>
              <a:t> </a:t>
            </a:r>
            <a:r>
              <a:rPr lang="es-AR" sz="2800" u="sng" dirty="0" err="1"/>
              <a:t>ultrasensitive</a:t>
            </a:r>
            <a:r>
              <a:rPr lang="es-AR" sz="2800" u="sng" dirty="0"/>
              <a:t> </a:t>
            </a:r>
            <a:r>
              <a:rPr lang="es-AR" sz="2800" u="sng" dirty="0" err="1"/>
              <a:t>water</a:t>
            </a:r>
            <a:r>
              <a:rPr lang="es-AR" sz="2800" u="sng" dirty="0"/>
              <a:t> </a:t>
            </a:r>
            <a:r>
              <a:rPr lang="es-AR" sz="2800" u="sng" dirty="0" err="1"/>
              <a:t>testing</a:t>
            </a:r>
            <a:endParaRPr lang="es-AR" sz="2800" u="sng" dirty="0"/>
          </a:p>
          <a:p>
            <a:pPr marL="442913" indent="-442913">
              <a:buNone/>
            </a:pPr>
            <a:endParaRPr lang="es-AR" sz="2800" dirty="0"/>
          </a:p>
          <a:p>
            <a:pPr marL="442913" indent="-442913">
              <a:buNone/>
            </a:pPr>
            <a:r>
              <a:rPr lang="es-AR" sz="2800" dirty="0"/>
              <a:t>4. </a:t>
            </a:r>
            <a:r>
              <a:rPr lang="es-AR" sz="2800" dirty="0" err="1"/>
              <a:t>Researchers</a:t>
            </a:r>
            <a:r>
              <a:rPr lang="es-AR" sz="2800" dirty="0"/>
              <a:t> </a:t>
            </a:r>
            <a:r>
              <a:rPr lang="es-AR" sz="2800" dirty="0" err="1"/>
              <a:t>used</a:t>
            </a:r>
            <a:r>
              <a:rPr lang="es-AR" sz="2800" dirty="0"/>
              <a:t> </a:t>
            </a:r>
            <a:r>
              <a:rPr lang="es-AR" sz="2800" dirty="0" err="1"/>
              <a:t>robotics</a:t>
            </a:r>
            <a:r>
              <a:rPr lang="es-AR" sz="2800" dirty="0"/>
              <a:t> and </a:t>
            </a:r>
            <a:r>
              <a:rPr lang="es-AR" sz="2800" dirty="0" err="1"/>
              <a:t>additive</a:t>
            </a:r>
            <a:r>
              <a:rPr lang="es-AR" sz="2800" dirty="0"/>
              <a:t> </a:t>
            </a:r>
            <a:r>
              <a:rPr lang="es-AR" sz="2800" dirty="0" err="1"/>
              <a:t>manufacturing</a:t>
            </a:r>
            <a:r>
              <a:rPr lang="es-AR" sz="2800" dirty="0"/>
              <a:t> </a:t>
            </a:r>
            <a:r>
              <a:rPr lang="es-AR" sz="2800" dirty="0" err="1"/>
              <a:t>to</a:t>
            </a:r>
            <a:r>
              <a:rPr lang="es-AR" sz="2800" dirty="0"/>
              <a:t> </a:t>
            </a:r>
            <a:r>
              <a:rPr lang="es-AR" sz="2800" dirty="0" err="1"/>
              <a:t>toughen</a:t>
            </a:r>
            <a:r>
              <a:rPr lang="es-AR" sz="2800" dirty="0"/>
              <a:t> </a:t>
            </a:r>
            <a:r>
              <a:rPr lang="es-AR" sz="2800" dirty="0" err="1"/>
              <a:t>cement-based</a:t>
            </a:r>
            <a:r>
              <a:rPr lang="es-AR" sz="2800" dirty="0"/>
              <a:t> material </a:t>
            </a:r>
            <a:r>
              <a:rPr lang="es-AR" sz="2800" dirty="0" err="1"/>
              <a:t>with</a:t>
            </a:r>
            <a:r>
              <a:rPr lang="es-AR" sz="2800" dirty="0"/>
              <a:t> </a:t>
            </a:r>
            <a:r>
              <a:rPr lang="es-AR" sz="2800" dirty="0" err="1"/>
              <a:t>precisely</a:t>
            </a:r>
            <a:r>
              <a:rPr lang="es-AR" sz="2800" dirty="0"/>
              <a:t> placed </a:t>
            </a:r>
            <a:r>
              <a:rPr lang="es-AR" sz="2800" dirty="0" err="1"/>
              <a:t>hollow</a:t>
            </a:r>
            <a:r>
              <a:rPr lang="es-AR" sz="2800" dirty="0"/>
              <a:t> </a:t>
            </a:r>
            <a:r>
              <a:rPr lang="es-AR" sz="2800" dirty="0" err="1"/>
              <a:t>tubes</a:t>
            </a:r>
            <a:r>
              <a:rPr lang="es-AR" sz="2800" dirty="0"/>
              <a:t>.</a:t>
            </a:r>
          </a:p>
          <a:p>
            <a:pPr marL="0" indent="0">
              <a:buNone/>
            </a:pPr>
            <a:endParaRPr lang="es-AR" dirty="0"/>
          </a:p>
        </p:txBody>
      </p:sp>
    </p:spTree>
    <p:extLst>
      <p:ext uri="{BB962C8B-B14F-4D97-AF65-F5344CB8AC3E}">
        <p14:creationId xmlns:p14="http://schemas.microsoft.com/office/powerpoint/2010/main" val="38029474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marL="355600" indent="-355600" algn="l"/>
            <a:r>
              <a:rPr lang="es-AR" sz="2800" dirty="0"/>
              <a:t>5. </a:t>
            </a:r>
            <a:r>
              <a:rPr lang="es-AR" sz="2800" u="sng" dirty="0"/>
              <a:t>New </a:t>
            </a:r>
            <a:r>
              <a:rPr lang="es-AR" sz="2800" u="sng" dirty="0" err="1"/>
              <a:t>study</a:t>
            </a:r>
            <a:r>
              <a:rPr lang="es-AR" sz="2800" u="sng" dirty="0"/>
              <a:t> </a:t>
            </a:r>
            <a:r>
              <a:rPr lang="es-AR" sz="2800" u="sng" dirty="0" err="1"/>
              <a:t>identifies</a:t>
            </a:r>
            <a:r>
              <a:rPr lang="es-AR" sz="2800" u="sng" dirty="0"/>
              <a:t> </a:t>
            </a:r>
            <a:r>
              <a:rPr lang="es-AR" sz="2800" u="sng" dirty="0" err="1"/>
              <a:t>differences</a:t>
            </a:r>
            <a:r>
              <a:rPr lang="es-AR" sz="2800" u="sng" dirty="0"/>
              <a:t> </a:t>
            </a:r>
            <a:r>
              <a:rPr lang="es-AR" sz="2800" u="sng" dirty="0" err="1"/>
              <a:t>between</a:t>
            </a:r>
            <a:r>
              <a:rPr lang="es-AR" sz="2800" u="sng" dirty="0"/>
              <a:t> human and AI-</a:t>
            </a:r>
            <a:r>
              <a:rPr lang="es-AR" sz="2800" u="sng" dirty="0" err="1"/>
              <a:t>generated</a:t>
            </a:r>
            <a:r>
              <a:rPr lang="es-AR" sz="2800" u="sng" dirty="0"/>
              <a:t> </a:t>
            </a:r>
            <a:r>
              <a:rPr lang="es-AR" sz="2800" u="sng" dirty="0" err="1"/>
              <a:t>text</a:t>
            </a:r>
            <a:r>
              <a:rPr lang="es-AR" sz="2800" u="sng" dirty="0"/>
              <a:t>.</a:t>
            </a:r>
            <a:endParaRPr lang="es-AR" sz="2800" dirty="0"/>
          </a:p>
          <a:p>
            <a:pPr marL="355600" indent="-355600" algn="l"/>
            <a:endParaRPr lang="es-AR" sz="2800" dirty="0"/>
          </a:p>
          <a:p>
            <a:pPr marL="355600" indent="-355600" algn="l"/>
            <a:r>
              <a:rPr lang="es-AR" sz="2800" dirty="0"/>
              <a:t>6. </a:t>
            </a:r>
            <a:r>
              <a:rPr lang="es-AR" sz="2800" dirty="0" err="1"/>
              <a:t>Liquefied</a:t>
            </a:r>
            <a:r>
              <a:rPr lang="es-AR" sz="2800" dirty="0"/>
              <a:t> Natural Gas </a:t>
            </a:r>
            <a:r>
              <a:rPr lang="es-AR" sz="2800" dirty="0" err="1"/>
              <a:t>Carbon</a:t>
            </a:r>
            <a:r>
              <a:rPr lang="es-AR" sz="2800" dirty="0"/>
              <a:t> </a:t>
            </a:r>
            <a:r>
              <a:rPr lang="es-AR" sz="2800" dirty="0" err="1"/>
              <a:t>Footprint</a:t>
            </a:r>
            <a:r>
              <a:rPr lang="es-AR" sz="2800" dirty="0"/>
              <a:t> </a:t>
            </a:r>
            <a:r>
              <a:rPr lang="es-AR" sz="2800" dirty="0" err="1"/>
              <a:t>Is</a:t>
            </a:r>
            <a:r>
              <a:rPr lang="es-AR" sz="2800" dirty="0"/>
              <a:t> </a:t>
            </a:r>
            <a:r>
              <a:rPr lang="es-AR" sz="2800" dirty="0" err="1"/>
              <a:t>Worse</a:t>
            </a:r>
            <a:r>
              <a:rPr lang="es-AR" sz="2800" dirty="0"/>
              <a:t> </a:t>
            </a:r>
            <a:r>
              <a:rPr lang="es-AR" sz="2800" dirty="0" err="1"/>
              <a:t>Than</a:t>
            </a:r>
            <a:r>
              <a:rPr lang="es-AR" sz="2800" dirty="0"/>
              <a:t> Coal.</a:t>
            </a:r>
          </a:p>
        </p:txBody>
      </p:sp>
    </p:spTree>
    <p:extLst>
      <p:ext uri="{BB962C8B-B14F-4D97-AF65-F5344CB8AC3E}">
        <p14:creationId xmlns:p14="http://schemas.microsoft.com/office/powerpoint/2010/main" val="3786285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0062"/>
            <a:ext cx="10515600" cy="45719"/>
          </a:xfrm>
        </p:spPr>
        <p:txBody>
          <a:bodyPr>
            <a:normAutofit fontScale="90000"/>
          </a:bodyPr>
          <a:lstStyle/>
          <a:p>
            <a:endParaRPr lang="es-AR" dirty="0"/>
          </a:p>
        </p:txBody>
      </p:sp>
      <p:sp>
        <p:nvSpPr>
          <p:cNvPr id="3" name="Marcador de contenido 2"/>
          <p:cNvSpPr>
            <a:spLocks noGrp="1"/>
          </p:cNvSpPr>
          <p:nvPr>
            <p:ph idx="1"/>
          </p:nvPr>
        </p:nvSpPr>
        <p:spPr>
          <a:xfrm>
            <a:off x="838200" y="545781"/>
            <a:ext cx="10515600" cy="5631182"/>
          </a:xfrm>
        </p:spPr>
        <p:txBody>
          <a:bodyPr/>
          <a:lstStyle/>
          <a:p>
            <a:pPr marL="0" indent="0">
              <a:buNone/>
            </a:pPr>
            <a:r>
              <a:rPr lang="es-AR" sz="2800" b="1" dirty="0"/>
              <a:t>Con respecto a la traducción de términos, hasta el momento hemos visto, o vamos a ver en el futuro:</a:t>
            </a:r>
          </a:p>
          <a:p>
            <a:pPr marL="0" indent="0">
              <a:buNone/>
            </a:pPr>
            <a:endParaRPr lang="es-ES" sz="2800" b="1" dirty="0"/>
          </a:p>
          <a:p>
            <a:pPr marL="514350" indent="-514350">
              <a:buAutoNum type="arabicPeriod"/>
            </a:pPr>
            <a:r>
              <a:rPr lang="es-AR" sz="2800" b="1" dirty="0">
                <a:solidFill>
                  <a:srgbClr val="FF0000"/>
                </a:solidFill>
              </a:rPr>
              <a:t>Sinónimos:</a:t>
            </a:r>
            <a:r>
              <a:rPr lang="es-AR" sz="2800" dirty="0">
                <a:solidFill>
                  <a:srgbClr val="FF0000"/>
                </a:solidFill>
              </a:rPr>
              <a:t> </a:t>
            </a:r>
            <a:r>
              <a:rPr lang="es-AR" sz="2800" dirty="0"/>
              <a:t>cualquiera de ellos puede ser usado en la traducción, sin alterar el significado.</a:t>
            </a:r>
          </a:p>
          <a:p>
            <a:pPr marL="0" indent="0">
              <a:buNone/>
            </a:pPr>
            <a:endParaRPr lang="es-AR" sz="2800" b="1" dirty="0"/>
          </a:p>
          <a:p>
            <a:pPr marL="890588" indent="-444500">
              <a:buNone/>
            </a:pPr>
            <a:r>
              <a:rPr lang="es-AR" sz="2800" dirty="0"/>
              <a:t>9. </a:t>
            </a:r>
            <a:r>
              <a:rPr lang="es-AR" sz="2800" u="sng" dirty="0" err="1"/>
              <a:t>Electricity</a:t>
            </a:r>
            <a:r>
              <a:rPr lang="es-AR" sz="2800" u="sng" dirty="0"/>
              <a:t> </a:t>
            </a:r>
            <a:r>
              <a:rPr lang="es-AR" sz="2800" u="sng" dirty="0" err="1"/>
              <a:t>Generation</a:t>
            </a:r>
            <a:r>
              <a:rPr lang="es-AR" sz="2800" u="sng" dirty="0"/>
              <a:t> </a:t>
            </a:r>
            <a:r>
              <a:rPr lang="es-AR" sz="2800" u="sng" dirty="0" err="1"/>
              <a:t>by</a:t>
            </a:r>
            <a:r>
              <a:rPr lang="es-AR" sz="2800" u="sng" dirty="0"/>
              <a:t> </a:t>
            </a:r>
            <a:r>
              <a:rPr lang="es-AR" sz="2800" u="sng" dirty="0" err="1"/>
              <a:t>Attaching</a:t>
            </a:r>
            <a:r>
              <a:rPr lang="es-AR" sz="2800" u="sng" dirty="0"/>
              <a:t> </a:t>
            </a:r>
            <a:r>
              <a:rPr lang="es-AR" sz="2800" u="sng" dirty="0" err="1"/>
              <a:t>Device</a:t>
            </a:r>
            <a:r>
              <a:rPr lang="es-AR" sz="2800" u="sng" dirty="0"/>
              <a:t> to </a:t>
            </a:r>
            <a:r>
              <a:rPr lang="es-AR" sz="2800" u="sng" dirty="0" err="1"/>
              <a:t>Your</a:t>
            </a:r>
            <a:r>
              <a:rPr lang="es-AR" sz="2800" u="sng" dirty="0"/>
              <a:t> </a:t>
            </a:r>
            <a:r>
              <a:rPr lang="es-AR" sz="2800" u="sng" dirty="0" err="1"/>
              <a:t>Clothes</a:t>
            </a:r>
            <a:endParaRPr lang="es-AR" sz="2800" dirty="0"/>
          </a:p>
          <a:p>
            <a:pPr marL="890588" indent="0">
              <a:buNone/>
            </a:pPr>
            <a:r>
              <a:rPr lang="es-AR" sz="2800" dirty="0">
                <a:solidFill>
                  <a:srgbClr val="7030A0"/>
                </a:solidFill>
              </a:rPr>
              <a:t>Generación de electricidad sujetando /uniendo /fijando /aplicando/ anexando dispositivo a su ropa.</a:t>
            </a:r>
          </a:p>
          <a:p>
            <a:pPr marL="0" indent="0">
              <a:buNone/>
            </a:pPr>
            <a:endParaRPr lang="es-ES" dirty="0"/>
          </a:p>
          <a:p>
            <a:pPr marL="0" indent="0">
              <a:buNone/>
            </a:pPr>
            <a:endParaRPr lang="es-AR" dirty="0"/>
          </a:p>
        </p:txBody>
      </p:sp>
    </p:spTree>
    <p:extLst>
      <p:ext uri="{BB962C8B-B14F-4D97-AF65-F5344CB8AC3E}">
        <p14:creationId xmlns:p14="http://schemas.microsoft.com/office/powerpoint/2010/main" val="38390102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0062"/>
            <a:ext cx="10515600" cy="45719"/>
          </a:xfrm>
        </p:spPr>
        <p:txBody>
          <a:bodyPr>
            <a:normAutofit fontScale="90000"/>
          </a:bodyPr>
          <a:lstStyle/>
          <a:p>
            <a:endParaRPr lang="es-AR" dirty="0"/>
          </a:p>
        </p:txBody>
      </p:sp>
      <p:sp>
        <p:nvSpPr>
          <p:cNvPr id="3" name="Marcador de contenido 2"/>
          <p:cNvSpPr>
            <a:spLocks noGrp="1"/>
          </p:cNvSpPr>
          <p:nvPr>
            <p:ph idx="1"/>
          </p:nvPr>
        </p:nvSpPr>
        <p:spPr>
          <a:xfrm>
            <a:off x="838200" y="545781"/>
            <a:ext cx="10515600" cy="5631182"/>
          </a:xfrm>
        </p:spPr>
        <p:txBody>
          <a:bodyPr>
            <a:noAutofit/>
          </a:bodyPr>
          <a:lstStyle/>
          <a:p>
            <a:pPr marL="352425" indent="-352425">
              <a:buNone/>
            </a:pPr>
            <a:r>
              <a:rPr lang="es-AR" sz="2400" b="1" dirty="0">
                <a:solidFill>
                  <a:srgbClr val="FF0000"/>
                </a:solidFill>
              </a:rPr>
              <a:t>2. Acepciones:</a:t>
            </a:r>
            <a:r>
              <a:rPr lang="es-AR" sz="2400" dirty="0"/>
              <a:t> palabras que tienen varios significados que se usan en contextos diferentes. No es lo mismo una que otra. Hay que elegir la adecuada o la oración estará mal traducida.</a:t>
            </a:r>
          </a:p>
          <a:p>
            <a:pPr marL="890588" indent="-538163">
              <a:buNone/>
            </a:pPr>
            <a:r>
              <a:rPr lang="es-AR" sz="2400" dirty="0"/>
              <a:t>18. </a:t>
            </a:r>
            <a:r>
              <a:rPr lang="es-AR" sz="2400" u="sng" dirty="0" err="1"/>
              <a:t>Unlocking</a:t>
            </a:r>
            <a:r>
              <a:rPr lang="es-AR" sz="2400" u="sng" dirty="0"/>
              <a:t> New </a:t>
            </a:r>
            <a:r>
              <a:rPr lang="es-AR" sz="2400" u="sng" dirty="0" err="1"/>
              <a:t>Insights</a:t>
            </a:r>
            <a:r>
              <a:rPr lang="es-AR" sz="2400" u="sng" dirty="0"/>
              <a:t> </a:t>
            </a:r>
            <a:r>
              <a:rPr lang="es-AR" sz="2400" u="sng" dirty="0" err="1"/>
              <a:t>Into</a:t>
            </a:r>
            <a:r>
              <a:rPr lang="es-AR" sz="2400" u="sng" dirty="0"/>
              <a:t> in-</a:t>
            </a:r>
            <a:r>
              <a:rPr lang="es-AR" sz="2400" u="sng" dirty="0" err="1"/>
              <a:t>Plane</a:t>
            </a:r>
            <a:r>
              <a:rPr lang="es-AR" sz="2400" u="sng" dirty="0"/>
              <a:t> </a:t>
            </a:r>
            <a:r>
              <a:rPr lang="es-AR" sz="2400" u="sng" dirty="0" err="1"/>
              <a:t>Magnetic</a:t>
            </a:r>
            <a:r>
              <a:rPr lang="es-AR" sz="2400" u="sng" dirty="0"/>
              <a:t> Field-</a:t>
            </a:r>
            <a:r>
              <a:rPr lang="es-AR" sz="2400" u="sng" dirty="0" err="1"/>
              <a:t>Induced</a:t>
            </a:r>
            <a:r>
              <a:rPr lang="es-AR" sz="2400" u="sng" dirty="0"/>
              <a:t> Hall </a:t>
            </a:r>
            <a:r>
              <a:rPr lang="es-AR" sz="2400" u="sng" dirty="0" err="1"/>
              <a:t>Effects</a:t>
            </a:r>
            <a:endParaRPr lang="es-AR" sz="2400" dirty="0"/>
          </a:p>
          <a:p>
            <a:pPr marL="727075" indent="0">
              <a:buNone/>
            </a:pPr>
            <a:r>
              <a:rPr lang="es-AR" sz="2400" dirty="0">
                <a:solidFill>
                  <a:srgbClr val="7030A0"/>
                </a:solidFill>
              </a:rPr>
              <a:t>Cómo descubrir las nuevas perspectivas en/adentro del efecto Hall inducido por un campo magnético in-</a:t>
            </a:r>
            <a:r>
              <a:rPr lang="es-AR" sz="2400" dirty="0" err="1">
                <a:solidFill>
                  <a:srgbClr val="7030A0"/>
                </a:solidFill>
              </a:rPr>
              <a:t>plane</a:t>
            </a:r>
            <a:r>
              <a:rPr lang="es-AR" sz="2400" dirty="0">
                <a:solidFill>
                  <a:srgbClr val="7030A0"/>
                </a:solidFill>
              </a:rPr>
              <a:t>.</a:t>
            </a:r>
          </a:p>
          <a:p>
            <a:pPr marL="0" indent="0">
              <a:buNone/>
            </a:pPr>
            <a:r>
              <a:rPr lang="es-AR" sz="2400" dirty="0">
                <a:solidFill>
                  <a:schemeClr val="accent1"/>
                </a:solidFill>
              </a:rPr>
              <a:t>La palabra </a:t>
            </a:r>
            <a:r>
              <a:rPr lang="es-AR" sz="2400" i="1" dirty="0" err="1">
                <a:solidFill>
                  <a:schemeClr val="accent1"/>
                </a:solidFill>
              </a:rPr>
              <a:t>unlock</a:t>
            </a:r>
            <a:r>
              <a:rPr lang="es-AR" sz="2400" dirty="0">
                <a:solidFill>
                  <a:schemeClr val="accent1"/>
                </a:solidFill>
              </a:rPr>
              <a:t> tiene dos acepciones, por un lado, </a:t>
            </a:r>
            <a:r>
              <a:rPr lang="es-AR" sz="2400" i="1" dirty="0">
                <a:solidFill>
                  <a:schemeClr val="accent1"/>
                </a:solidFill>
              </a:rPr>
              <a:t>abrir, desbloquear, desatar, liberar, destrabar</a:t>
            </a:r>
            <a:r>
              <a:rPr lang="es-AR" sz="2400" dirty="0">
                <a:solidFill>
                  <a:schemeClr val="accent1"/>
                </a:solidFill>
              </a:rPr>
              <a:t> y por otro, </a:t>
            </a:r>
            <a:r>
              <a:rPr lang="es-AR" sz="2400" i="1" dirty="0">
                <a:solidFill>
                  <a:schemeClr val="accent1"/>
                </a:solidFill>
              </a:rPr>
              <a:t>descubrir, develar</a:t>
            </a:r>
            <a:r>
              <a:rPr lang="es-AR" sz="2400" dirty="0">
                <a:solidFill>
                  <a:schemeClr val="accent1"/>
                </a:solidFill>
              </a:rPr>
              <a:t>. </a:t>
            </a:r>
          </a:p>
          <a:p>
            <a:pPr marL="0" indent="0">
              <a:buNone/>
            </a:pPr>
            <a:r>
              <a:rPr lang="es-AR" sz="2400" dirty="0">
                <a:solidFill>
                  <a:schemeClr val="accent1"/>
                </a:solidFill>
              </a:rPr>
              <a:t>Traducir </a:t>
            </a:r>
            <a:r>
              <a:rPr lang="es-AR" sz="2400" i="1" dirty="0">
                <a:solidFill>
                  <a:schemeClr val="accent1"/>
                </a:solidFill>
              </a:rPr>
              <a:t>abrir nuevas perspectivas</a:t>
            </a:r>
            <a:r>
              <a:rPr lang="es-AR" sz="2400" dirty="0">
                <a:solidFill>
                  <a:schemeClr val="accent1"/>
                </a:solidFill>
              </a:rPr>
              <a:t>, </a:t>
            </a:r>
            <a:r>
              <a:rPr lang="es-AR" sz="2400" i="1" dirty="0">
                <a:solidFill>
                  <a:schemeClr val="accent1"/>
                </a:solidFill>
              </a:rPr>
              <a:t>desbloquear nuevas perspectivas, desatar nuevas perspectivas, liberar nuevas perspectivas o </a:t>
            </a:r>
            <a:r>
              <a:rPr lang="es-AR" sz="2400" i="1" dirty="0" err="1">
                <a:solidFill>
                  <a:schemeClr val="accent1"/>
                </a:solidFill>
              </a:rPr>
              <a:t>desbloquer</a:t>
            </a:r>
            <a:r>
              <a:rPr lang="es-AR" sz="2400" i="1" dirty="0">
                <a:solidFill>
                  <a:schemeClr val="accent1"/>
                </a:solidFill>
              </a:rPr>
              <a:t> nuevas perspectivas</a:t>
            </a:r>
            <a:r>
              <a:rPr lang="es-AR" sz="2400" dirty="0">
                <a:solidFill>
                  <a:schemeClr val="accent1"/>
                </a:solidFill>
              </a:rPr>
              <a:t> </a:t>
            </a:r>
            <a:r>
              <a:rPr lang="es-AR" sz="2400" u="sng" dirty="0">
                <a:solidFill>
                  <a:schemeClr val="accent1"/>
                </a:solidFill>
              </a:rPr>
              <a:t>sería totalmente incorrecto</a:t>
            </a:r>
            <a:r>
              <a:rPr lang="es-AR" sz="2400" dirty="0">
                <a:solidFill>
                  <a:schemeClr val="accent1"/>
                </a:solidFill>
              </a:rPr>
              <a:t>, al leer la traducción uno se da cuenta inmediatamente del error en la selección de la acepción.</a:t>
            </a:r>
          </a:p>
        </p:txBody>
      </p:sp>
    </p:spTree>
    <p:extLst>
      <p:ext uri="{BB962C8B-B14F-4D97-AF65-F5344CB8AC3E}">
        <p14:creationId xmlns:p14="http://schemas.microsoft.com/office/powerpoint/2010/main" val="19722139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0062"/>
            <a:ext cx="10515600" cy="45719"/>
          </a:xfrm>
        </p:spPr>
        <p:txBody>
          <a:bodyPr>
            <a:normAutofit fontScale="90000"/>
          </a:bodyPr>
          <a:lstStyle/>
          <a:p>
            <a:endParaRPr lang="es-AR" dirty="0"/>
          </a:p>
        </p:txBody>
      </p:sp>
      <p:sp>
        <p:nvSpPr>
          <p:cNvPr id="3" name="Marcador de contenido 2"/>
          <p:cNvSpPr>
            <a:spLocks noGrp="1"/>
          </p:cNvSpPr>
          <p:nvPr>
            <p:ph idx="1"/>
          </p:nvPr>
        </p:nvSpPr>
        <p:spPr>
          <a:xfrm>
            <a:off x="838200" y="545781"/>
            <a:ext cx="10515600" cy="5631182"/>
          </a:xfrm>
        </p:spPr>
        <p:txBody>
          <a:bodyPr anchor="ctr">
            <a:noAutofit/>
          </a:bodyPr>
          <a:lstStyle/>
          <a:p>
            <a:pPr marL="352425" indent="-352425">
              <a:buNone/>
            </a:pPr>
            <a:r>
              <a:rPr lang="es-AR" sz="2800" b="1" dirty="0">
                <a:solidFill>
                  <a:srgbClr val="FF0000"/>
                </a:solidFill>
              </a:rPr>
              <a:t>3. Adaptación de un término porque el español así lo exige.</a:t>
            </a:r>
            <a:r>
              <a:rPr lang="es-AR" sz="2800" dirty="0">
                <a:solidFill>
                  <a:srgbClr val="FF0000"/>
                </a:solidFill>
              </a:rPr>
              <a:t> </a:t>
            </a:r>
            <a:r>
              <a:rPr lang="es-AR" sz="2800" dirty="0"/>
              <a:t>Esto es muy común en el caso de las preposiciones.</a:t>
            </a:r>
          </a:p>
          <a:p>
            <a:pPr marL="727075" indent="-374650">
              <a:buNone/>
            </a:pPr>
            <a:r>
              <a:rPr lang="es-AR" sz="2800" dirty="0"/>
              <a:t>Big data can be </a:t>
            </a:r>
            <a:r>
              <a:rPr lang="es-AR" sz="2800" dirty="0" err="1"/>
              <a:t>used</a:t>
            </a:r>
            <a:r>
              <a:rPr lang="es-AR" sz="2800" dirty="0"/>
              <a:t> to </a:t>
            </a:r>
            <a:r>
              <a:rPr lang="es-AR" sz="2800" dirty="0" err="1"/>
              <a:t>improve</a:t>
            </a:r>
            <a:r>
              <a:rPr lang="es-AR" sz="2800" dirty="0"/>
              <a:t> </a:t>
            </a:r>
            <a:r>
              <a:rPr lang="es-AR" sz="2800" dirty="0" err="1"/>
              <a:t>efficiency</a:t>
            </a:r>
            <a:r>
              <a:rPr lang="es-AR" sz="2800" dirty="0"/>
              <a:t> and </a:t>
            </a:r>
            <a:r>
              <a:rPr lang="es-AR" sz="2800" dirty="0" err="1"/>
              <a:t>make</a:t>
            </a:r>
            <a:r>
              <a:rPr lang="es-AR" sz="2800" dirty="0"/>
              <a:t> </a:t>
            </a:r>
            <a:r>
              <a:rPr lang="es-AR" sz="2800" dirty="0" err="1"/>
              <a:t>better</a:t>
            </a:r>
            <a:r>
              <a:rPr lang="es-AR" sz="2800" dirty="0"/>
              <a:t> </a:t>
            </a:r>
            <a:r>
              <a:rPr lang="es-AR" sz="2800" dirty="0" err="1"/>
              <a:t>decisions</a:t>
            </a:r>
            <a:r>
              <a:rPr lang="es-AR" sz="2800" dirty="0"/>
              <a:t>.</a:t>
            </a:r>
          </a:p>
          <a:p>
            <a:pPr marL="727075" indent="-374650">
              <a:buNone/>
            </a:pPr>
            <a:r>
              <a:rPr lang="es-AR" sz="2800" dirty="0"/>
              <a:t>Big data/ Los </a:t>
            </a:r>
            <a:r>
              <a:rPr lang="es-AR" sz="2800" dirty="0" err="1"/>
              <a:t>macrodatos</a:t>
            </a:r>
            <a:r>
              <a:rPr lang="es-AR" sz="2800" dirty="0"/>
              <a:t> pueden ser usados para mejorar la eficiencia y tomar mejores decisiones. </a:t>
            </a:r>
          </a:p>
          <a:p>
            <a:pPr marL="727075" indent="-374650">
              <a:buNone/>
            </a:pPr>
            <a:endParaRPr lang="es-ES" sz="2800" dirty="0"/>
          </a:p>
          <a:p>
            <a:pPr marL="727075" indent="-374650">
              <a:buNone/>
              <a:tabLst>
                <a:tab pos="2157413" algn="l"/>
              </a:tabLst>
            </a:pPr>
            <a:r>
              <a:rPr lang="es-AR" sz="2800" dirty="0">
                <a:solidFill>
                  <a:schemeClr val="accent1"/>
                </a:solidFill>
              </a:rPr>
              <a:t>A pesar de que en inglés aparece la palabra </a:t>
            </a:r>
            <a:r>
              <a:rPr lang="es-AR" sz="2800" i="1" dirty="0" err="1">
                <a:solidFill>
                  <a:schemeClr val="accent1"/>
                </a:solidFill>
              </a:rPr>
              <a:t>make</a:t>
            </a:r>
            <a:r>
              <a:rPr lang="es-AR" sz="2800" dirty="0">
                <a:solidFill>
                  <a:schemeClr val="accent1"/>
                </a:solidFill>
              </a:rPr>
              <a:t> (hacer) en español el verbo que acompaña a la palabra </a:t>
            </a:r>
            <a:r>
              <a:rPr lang="es-AR" sz="2800" i="1" dirty="0">
                <a:solidFill>
                  <a:schemeClr val="accent1"/>
                </a:solidFill>
              </a:rPr>
              <a:t>decisión</a:t>
            </a:r>
            <a:r>
              <a:rPr lang="es-AR" sz="2800" dirty="0">
                <a:solidFill>
                  <a:schemeClr val="accent1"/>
                </a:solidFill>
              </a:rPr>
              <a:t> es </a:t>
            </a:r>
            <a:r>
              <a:rPr lang="es-AR" sz="2800" i="1" dirty="0">
                <a:solidFill>
                  <a:schemeClr val="accent1"/>
                </a:solidFill>
              </a:rPr>
              <a:t>tomar, tomar decisiones</a:t>
            </a:r>
            <a:r>
              <a:rPr lang="es-AR" sz="2800" dirty="0">
                <a:solidFill>
                  <a:schemeClr val="accent1"/>
                </a:solidFill>
              </a:rPr>
              <a:t>, por lo que hay que respetar su régimen.</a:t>
            </a:r>
          </a:p>
        </p:txBody>
      </p:sp>
    </p:spTree>
    <p:extLst>
      <p:ext uri="{BB962C8B-B14F-4D97-AF65-F5344CB8AC3E}">
        <p14:creationId xmlns:p14="http://schemas.microsoft.com/office/powerpoint/2010/main" val="14548681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0062"/>
            <a:ext cx="10515600" cy="45719"/>
          </a:xfrm>
        </p:spPr>
        <p:txBody>
          <a:bodyPr>
            <a:normAutofit fontScale="90000"/>
          </a:bodyPr>
          <a:lstStyle/>
          <a:p>
            <a:endParaRPr lang="es-AR" dirty="0"/>
          </a:p>
        </p:txBody>
      </p:sp>
      <p:sp>
        <p:nvSpPr>
          <p:cNvPr id="3" name="Marcador de contenido 2"/>
          <p:cNvSpPr>
            <a:spLocks noGrp="1"/>
          </p:cNvSpPr>
          <p:nvPr>
            <p:ph idx="1"/>
          </p:nvPr>
        </p:nvSpPr>
        <p:spPr>
          <a:xfrm>
            <a:off x="838200" y="545781"/>
            <a:ext cx="10515600" cy="5631182"/>
          </a:xfrm>
        </p:spPr>
        <p:txBody>
          <a:bodyPr anchor="ctr">
            <a:normAutofit/>
          </a:bodyPr>
          <a:lstStyle/>
          <a:p>
            <a:pPr marL="352425" indent="0">
              <a:buNone/>
            </a:pPr>
            <a:r>
              <a:rPr lang="es-AR" sz="2800" dirty="0"/>
              <a:t>Es igual con las preposiciones:</a:t>
            </a:r>
          </a:p>
          <a:p>
            <a:pPr marL="352425" indent="0">
              <a:buNone/>
            </a:pPr>
            <a:r>
              <a:rPr lang="es-AR" sz="2800" dirty="0" err="1"/>
              <a:t>Applications</a:t>
            </a:r>
            <a:r>
              <a:rPr lang="es-AR" sz="2800" dirty="0"/>
              <a:t> of </a:t>
            </a:r>
            <a:r>
              <a:rPr lang="es-AR" sz="2800" dirty="0" err="1"/>
              <a:t>different</a:t>
            </a:r>
            <a:r>
              <a:rPr lang="es-AR" sz="2800" dirty="0"/>
              <a:t> </a:t>
            </a:r>
            <a:r>
              <a:rPr lang="es-AR" sz="2800" dirty="0" err="1"/>
              <a:t>nanoparticles</a:t>
            </a:r>
            <a:r>
              <a:rPr lang="es-AR" sz="2800" dirty="0"/>
              <a:t> </a:t>
            </a:r>
            <a:r>
              <a:rPr lang="es-AR" sz="2800" dirty="0" err="1"/>
              <a:t>depend</a:t>
            </a:r>
            <a:r>
              <a:rPr lang="es-AR" sz="2800" dirty="0"/>
              <a:t> </a:t>
            </a:r>
            <a:r>
              <a:rPr lang="es-AR" sz="2800" dirty="0" err="1"/>
              <a:t>on</a:t>
            </a:r>
            <a:r>
              <a:rPr lang="es-AR" sz="2800" dirty="0"/>
              <a:t> </a:t>
            </a:r>
            <a:r>
              <a:rPr lang="es-AR" sz="2800" dirty="0" err="1"/>
              <a:t>their</a:t>
            </a:r>
            <a:r>
              <a:rPr lang="es-AR" sz="2800" dirty="0"/>
              <a:t> </a:t>
            </a:r>
            <a:r>
              <a:rPr lang="es-AR" sz="2800" dirty="0" err="1"/>
              <a:t>properties</a:t>
            </a:r>
            <a:r>
              <a:rPr lang="es-AR" sz="2800" dirty="0"/>
              <a:t>.</a:t>
            </a:r>
          </a:p>
          <a:p>
            <a:pPr marL="352425" indent="0">
              <a:buNone/>
            </a:pPr>
            <a:r>
              <a:rPr lang="es-AR" sz="2800" dirty="0">
                <a:solidFill>
                  <a:srgbClr val="7030A0"/>
                </a:solidFill>
              </a:rPr>
              <a:t>La aplicación de las diferentes </a:t>
            </a:r>
            <a:r>
              <a:rPr lang="es-AR" sz="2800" dirty="0" err="1">
                <a:solidFill>
                  <a:srgbClr val="7030A0"/>
                </a:solidFill>
              </a:rPr>
              <a:t>nanopartículas</a:t>
            </a:r>
            <a:r>
              <a:rPr lang="es-AR" sz="2800" dirty="0">
                <a:solidFill>
                  <a:srgbClr val="7030A0"/>
                </a:solidFill>
              </a:rPr>
              <a:t> depende de sus propiedades.</a:t>
            </a:r>
          </a:p>
          <a:p>
            <a:pPr marL="352425" indent="0">
              <a:buNone/>
            </a:pPr>
            <a:r>
              <a:rPr lang="es-AR" sz="2800" dirty="0">
                <a:solidFill>
                  <a:schemeClr val="accent1"/>
                </a:solidFill>
              </a:rPr>
              <a:t>En inglés el verbo </a:t>
            </a:r>
            <a:r>
              <a:rPr lang="es-AR" sz="2800" i="1" dirty="0" err="1">
                <a:solidFill>
                  <a:schemeClr val="accent1"/>
                </a:solidFill>
              </a:rPr>
              <a:t>depend</a:t>
            </a:r>
            <a:r>
              <a:rPr lang="es-AR" sz="2800" dirty="0">
                <a:solidFill>
                  <a:schemeClr val="accent1"/>
                </a:solidFill>
              </a:rPr>
              <a:t> va seguido de la preposición </a:t>
            </a:r>
            <a:r>
              <a:rPr lang="es-AR" sz="2800" i="1" dirty="0" err="1">
                <a:solidFill>
                  <a:schemeClr val="accent1"/>
                </a:solidFill>
              </a:rPr>
              <a:t>on</a:t>
            </a:r>
            <a:r>
              <a:rPr lang="es-AR" sz="2800" dirty="0">
                <a:solidFill>
                  <a:schemeClr val="accent1"/>
                </a:solidFill>
              </a:rPr>
              <a:t> pero en español </a:t>
            </a:r>
            <a:r>
              <a:rPr lang="es-AR" sz="2800" i="1" dirty="0">
                <a:solidFill>
                  <a:schemeClr val="accent1"/>
                </a:solidFill>
              </a:rPr>
              <a:t>depender</a:t>
            </a:r>
            <a:r>
              <a:rPr lang="es-AR" sz="2800" dirty="0">
                <a:solidFill>
                  <a:schemeClr val="accent1"/>
                </a:solidFill>
              </a:rPr>
              <a:t> va seguido de la preposición </a:t>
            </a:r>
            <a:r>
              <a:rPr lang="es-AR" sz="2800" i="1" dirty="0">
                <a:solidFill>
                  <a:schemeClr val="accent1"/>
                </a:solidFill>
              </a:rPr>
              <a:t>de</a:t>
            </a:r>
            <a:r>
              <a:rPr lang="es-AR" sz="2800" dirty="0">
                <a:solidFill>
                  <a:schemeClr val="accent1"/>
                </a:solidFill>
              </a:rPr>
              <a:t>.</a:t>
            </a:r>
          </a:p>
        </p:txBody>
      </p:sp>
    </p:spTree>
    <p:extLst>
      <p:ext uri="{BB962C8B-B14F-4D97-AF65-F5344CB8AC3E}">
        <p14:creationId xmlns:p14="http://schemas.microsoft.com/office/powerpoint/2010/main" val="1079329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0062"/>
            <a:ext cx="10515600" cy="45719"/>
          </a:xfrm>
        </p:spPr>
        <p:txBody>
          <a:bodyPr>
            <a:normAutofit fontScale="90000"/>
          </a:bodyPr>
          <a:lstStyle/>
          <a:p>
            <a:endParaRPr lang="es-AR" dirty="0"/>
          </a:p>
        </p:txBody>
      </p:sp>
      <p:sp>
        <p:nvSpPr>
          <p:cNvPr id="3" name="Marcador de contenido 2"/>
          <p:cNvSpPr>
            <a:spLocks noGrp="1"/>
          </p:cNvSpPr>
          <p:nvPr>
            <p:ph idx="1"/>
          </p:nvPr>
        </p:nvSpPr>
        <p:spPr>
          <a:xfrm>
            <a:off x="838200" y="812941"/>
            <a:ext cx="10515600" cy="5631182"/>
          </a:xfrm>
        </p:spPr>
        <p:txBody>
          <a:bodyPr anchor="ctr">
            <a:normAutofit/>
          </a:bodyPr>
          <a:lstStyle/>
          <a:p>
            <a:pPr marL="352425" indent="-352425">
              <a:buNone/>
            </a:pPr>
            <a:r>
              <a:rPr lang="es-AR" sz="2800" b="1" dirty="0">
                <a:solidFill>
                  <a:srgbClr val="FF0000"/>
                </a:solidFill>
              </a:rPr>
              <a:t>4. Términos que deben ser traducidos con más de una palabra porque no existe un término similar en español.</a:t>
            </a:r>
            <a:endParaRPr lang="es-AR" sz="2800" dirty="0">
              <a:solidFill>
                <a:srgbClr val="FF0000"/>
              </a:solidFill>
            </a:endParaRPr>
          </a:p>
          <a:p>
            <a:pPr marL="890588" indent="-538163">
              <a:buNone/>
            </a:pPr>
            <a:r>
              <a:rPr lang="es-AR" sz="2800" dirty="0"/>
              <a:t>30. </a:t>
            </a:r>
            <a:r>
              <a:rPr lang="es-AR" sz="2800" dirty="0" err="1"/>
              <a:t>Pinpointing</a:t>
            </a:r>
            <a:r>
              <a:rPr lang="es-AR" sz="2800" dirty="0"/>
              <a:t> Coal </a:t>
            </a:r>
            <a:r>
              <a:rPr lang="es-AR" sz="2800" dirty="0" err="1"/>
              <a:t>Plants</a:t>
            </a:r>
            <a:r>
              <a:rPr lang="es-AR" sz="2800" dirty="0"/>
              <a:t> to </a:t>
            </a:r>
            <a:r>
              <a:rPr lang="es-AR" sz="2800" dirty="0" err="1"/>
              <a:t>Convert</a:t>
            </a:r>
            <a:r>
              <a:rPr lang="es-AR" sz="2800" dirty="0"/>
              <a:t> to Nuclear </a:t>
            </a:r>
            <a:r>
              <a:rPr lang="es-AR" sz="2800" dirty="0" err="1"/>
              <a:t>Energy</a:t>
            </a:r>
            <a:r>
              <a:rPr lang="es-AR" sz="2800" dirty="0"/>
              <a:t>, </a:t>
            </a:r>
            <a:r>
              <a:rPr lang="es-AR" sz="2800" dirty="0" err="1"/>
              <a:t>Considering</a:t>
            </a:r>
            <a:r>
              <a:rPr lang="es-AR" sz="2800" dirty="0"/>
              <a:t> </a:t>
            </a:r>
            <a:r>
              <a:rPr lang="es-AR" sz="2800" dirty="0" err="1"/>
              <a:t>Both</a:t>
            </a:r>
            <a:r>
              <a:rPr lang="es-AR" sz="2800" dirty="0"/>
              <a:t> </a:t>
            </a:r>
            <a:r>
              <a:rPr lang="es-AR" sz="2800" dirty="0" err="1"/>
              <a:t>Practicality</a:t>
            </a:r>
            <a:r>
              <a:rPr lang="es-AR" sz="2800" dirty="0"/>
              <a:t> and </a:t>
            </a:r>
            <a:r>
              <a:rPr lang="es-AR" sz="2800" dirty="0" err="1"/>
              <a:t>Community</a:t>
            </a:r>
            <a:r>
              <a:rPr lang="es-AR" sz="2800" dirty="0"/>
              <a:t> </a:t>
            </a:r>
            <a:r>
              <a:rPr lang="es-AR" sz="2800" dirty="0" err="1"/>
              <a:t>Support</a:t>
            </a:r>
            <a:endParaRPr lang="es-AR" sz="2800" dirty="0"/>
          </a:p>
          <a:p>
            <a:pPr marL="890588" indent="0">
              <a:buNone/>
            </a:pPr>
            <a:r>
              <a:rPr lang="es-AR" sz="2800" dirty="0"/>
              <a:t>Cómo determinar con precisión las plantas de carbón para convertir a energía nuclear, considerando tanto la practicidad como el apoyo de la comunidad.</a:t>
            </a:r>
          </a:p>
        </p:txBody>
      </p:sp>
      <mc:AlternateContent xmlns:mc="http://schemas.openxmlformats.org/markup-compatibility/2006" xmlns:p14="http://schemas.microsoft.com/office/powerpoint/2010/main">
        <mc:Choice Requires="p14">
          <p:contentPart p14:bwMode="auto" r:id="rId2">
            <p14:nvContentPartPr>
              <p14:cNvPr id="12" name="Entrada de lápiz 11"/>
              <p14:cNvContentPartPr/>
              <p14:nvPr/>
            </p14:nvContentPartPr>
            <p14:xfrm>
              <a:off x="1768387" y="2863152"/>
              <a:ext cx="2115000" cy="631800"/>
            </p14:xfrm>
          </p:contentPart>
        </mc:Choice>
        <mc:Fallback xmlns="">
          <p:pic>
            <p:nvPicPr>
              <p:cNvPr id="12" name="Entrada de lápiz 11"/>
              <p:cNvPicPr/>
              <p:nvPr/>
            </p:nvPicPr>
            <p:blipFill>
              <a:blip r:embed="rId3"/>
              <a:stretch>
                <a:fillRect/>
              </a:stretch>
            </p:blipFill>
            <p:spPr>
              <a:xfrm>
                <a:off x="1726274" y="2779224"/>
                <a:ext cx="2198506" cy="799656"/>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14" name="Entrada de lápiz 13"/>
              <p14:cNvContentPartPr/>
              <p14:nvPr/>
            </p14:nvContentPartPr>
            <p14:xfrm>
              <a:off x="1689286" y="3784901"/>
              <a:ext cx="5625914" cy="551520"/>
            </p14:xfrm>
          </p:contentPart>
        </mc:Choice>
        <mc:Fallback xmlns="">
          <p:pic>
            <p:nvPicPr>
              <p:cNvPr id="14" name="Entrada de lápiz 13"/>
              <p:cNvPicPr/>
              <p:nvPr/>
            </p:nvPicPr>
            <p:blipFill>
              <a:blip r:embed="rId5"/>
              <a:stretch>
                <a:fillRect/>
              </a:stretch>
            </p:blipFill>
            <p:spPr>
              <a:xfrm>
                <a:off x="1647181" y="3701888"/>
                <a:ext cx="5709405" cy="717546"/>
              </a:xfrm>
              <a:prstGeom prst="rect">
                <a:avLst/>
              </a:prstGeom>
            </p:spPr>
          </p:pic>
        </mc:Fallback>
      </mc:AlternateContent>
    </p:spTree>
    <p:extLst>
      <p:ext uri="{BB962C8B-B14F-4D97-AF65-F5344CB8AC3E}">
        <p14:creationId xmlns:p14="http://schemas.microsoft.com/office/powerpoint/2010/main" val="41389687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8" name="Subtítulo 7"/>
          <p:cNvSpPr>
            <a:spLocks noGrp="1"/>
          </p:cNvSpPr>
          <p:nvPr>
            <p:ph type="subTitle" idx="1"/>
          </p:nvPr>
        </p:nvSpPr>
        <p:spPr>
          <a:xfrm>
            <a:off x="1524000" y="1271588"/>
            <a:ext cx="9144000" cy="3986212"/>
          </a:xfrm>
        </p:spPr>
        <p:txBody>
          <a:bodyPr anchor="ctr">
            <a:normAutofit/>
          </a:bodyPr>
          <a:lstStyle/>
          <a:p>
            <a:r>
              <a:rPr lang="es-AR" sz="3200" b="1" u="sng" dirty="0">
                <a:solidFill>
                  <a:schemeClr val="accent5">
                    <a:lumMod val="50000"/>
                  </a:schemeClr>
                </a:solidFill>
              </a:rPr>
              <a:t>Cognados, falsos cognados, términos transparentes</a:t>
            </a:r>
            <a:r>
              <a:rPr lang="es-AR" sz="3200" b="1" dirty="0">
                <a:solidFill>
                  <a:schemeClr val="accent5">
                    <a:lumMod val="50000"/>
                  </a:schemeClr>
                </a:solidFill>
              </a:rPr>
              <a:t>.</a:t>
            </a:r>
            <a:endParaRPr lang="es-AR" sz="3200" dirty="0">
              <a:solidFill>
                <a:schemeClr val="accent5">
                  <a:lumMod val="50000"/>
                </a:schemeClr>
              </a:solidFill>
            </a:endParaRPr>
          </a:p>
        </p:txBody>
      </p:sp>
    </p:spTree>
    <p:extLst>
      <p:ext uri="{BB962C8B-B14F-4D97-AF65-F5344CB8AC3E}">
        <p14:creationId xmlns:p14="http://schemas.microsoft.com/office/powerpoint/2010/main" val="14671385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Autofit/>
          </a:bodyPr>
          <a:lstStyle/>
          <a:p>
            <a:pPr algn="l"/>
            <a:r>
              <a:rPr lang="es-AR" sz="3200" b="1" dirty="0">
                <a:solidFill>
                  <a:schemeClr val="accent5">
                    <a:lumMod val="50000"/>
                  </a:schemeClr>
                </a:solidFill>
                <a:latin typeface="Arial Black" panose="020B0A04020102020204" pitchFamily="34" charset="0"/>
              </a:rPr>
              <a:t>Términos transparentes:</a:t>
            </a:r>
            <a:r>
              <a:rPr lang="es-AR" sz="3200" dirty="0">
                <a:solidFill>
                  <a:schemeClr val="accent5">
                    <a:lumMod val="50000"/>
                  </a:schemeClr>
                </a:solidFill>
                <a:latin typeface="Arial Black" panose="020B0A04020102020204" pitchFamily="34" charset="0"/>
              </a:rPr>
              <a:t> </a:t>
            </a:r>
            <a:r>
              <a:rPr lang="es-AR" sz="3200" dirty="0"/>
              <a:t>se denominan términos transparentes a aquellas palabras entre dos idiomas o dialectos que son exactamente iguales en escritura y significan lo mismo, por ejemplo: natural.</a:t>
            </a:r>
          </a:p>
          <a:p>
            <a:pPr algn="l"/>
            <a:endParaRPr lang="es-AR" sz="3200" dirty="0"/>
          </a:p>
        </p:txBody>
      </p:sp>
    </p:spTree>
    <p:extLst>
      <p:ext uri="{BB962C8B-B14F-4D97-AF65-F5344CB8AC3E}">
        <p14:creationId xmlns:p14="http://schemas.microsoft.com/office/powerpoint/2010/main" val="32100595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45719"/>
          </a:xfrm>
        </p:spPr>
        <p:txBody>
          <a:bodyPr>
            <a:normAutofit fontScale="90000"/>
          </a:bodyPr>
          <a:lstStyle/>
          <a:p>
            <a:endParaRPr lang="es-AR" dirty="0"/>
          </a:p>
        </p:txBody>
      </p:sp>
      <p:sp>
        <p:nvSpPr>
          <p:cNvPr id="3" name="Marcador de contenido 2"/>
          <p:cNvSpPr>
            <a:spLocks noGrp="1"/>
          </p:cNvSpPr>
          <p:nvPr>
            <p:ph idx="1"/>
          </p:nvPr>
        </p:nvSpPr>
        <p:spPr>
          <a:xfrm>
            <a:off x="838200" y="685800"/>
            <a:ext cx="10515600" cy="5491163"/>
          </a:xfrm>
        </p:spPr>
        <p:txBody>
          <a:bodyPr anchor="ctr"/>
          <a:lstStyle/>
          <a:p>
            <a:pPr marL="0" indent="0">
              <a:buNone/>
            </a:pPr>
            <a:r>
              <a:rPr lang="es-AR" sz="3200" b="1" dirty="0">
                <a:solidFill>
                  <a:schemeClr val="accent5">
                    <a:lumMod val="50000"/>
                  </a:schemeClr>
                </a:solidFill>
                <a:latin typeface="Arial Black" panose="020B0A04020102020204" pitchFamily="34" charset="0"/>
              </a:rPr>
              <a:t>Cognados:</a:t>
            </a:r>
            <a:r>
              <a:rPr lang="es-AR" sz="3200" b="1" dirty="0">
                <a:solidFill>
                  <a:schemeClr val="accent5">
                    <a:lumMod val="50000"/>
                  </a:schemeClr>
                </a:solidFill>
              </a:rPr>
              <a:t> </a:t>
            </a:r>
            <a:r>
              <a:rPr lang="es-AR" sz="3200" dirty="0"/>
              <a:t>a los efectos de nuestro trabajo, definiremos cognados a palabras que significan lo mismo, pareciéndose en la escritura, aunque no sean exactamente iguales, permitiéndonos deducir su significado, sin necesidad de recurrir al diccionario por ejemplo: </a:t>
            </a:r>
            <a:r>
              <a:rPr lang="es-AR" sz="3200" i="1" dirty="0" err="1">
                <a:solidFill>
                  <a:schemeClr val="accent1">
                    <a:lumMod val="50000"/>
                  </a:schemeClr>
                </a:solidFill>
              </a:rPr>
              <a:t>article</a:t>
            </a:r>
            <a:r>
              <a:rPr lang="es-AR" sz="3200" i="1" dirty="0">
                <a:solidFill>
                  <a:schemeClr val="accent1">
                    <a:lumMod val="50000"/>
                  </a:schemeClr>
                </a:solidFill>
              </a:rPr>
              <a:t>.</a:t>
            </a:r>
          </a:p>
          <a:p>
            <a:pPr marL="0" indent="0">
              <a:buNone/>
            </a:pPr>
            <a:endParaRPr lang="es-AR" sz="3200" b="1" dirty="0"/>
          </a:p>
          <a:p>
            <a:endParaRPr lang="es-AR" dirty="0"/>
          </a:p>
        </p:txBody>
      </p:sp>
    </p:spTree>
    <p:extLst>
      <p:ext uri="{BB962C8B-B14F-4D97-AF65-F5344CB8AC3E}">
        <p14:creationId xmlns:p14="http://schemas.microsoft.com/office/powerpoint/2010/main" val="3084042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r>
              <a:rPr lang="es-AR" sz="3600" b="1" dirty="0">
                <a:solidFill>
                  <a:schemeClr val="accent5">
                    <a:lumMod val="50000"/>
                  </a:schemeClr>
                </a:solidFill>
              </a:rPr>
              <a:t>Salt </a:t>
            </a:r>
            <a:r>
              <a:rPr lang="es-AR" sz="3600" b="1" dirty="0" err="1">
                <a:solidFill>
                  <a:schemeClr val="accent5">
                    <a:lumMod val="50000"/>
                  </a:schemeClr>
                </a:solidFill>
              </a:rPr>
              <a:t>content</a:t>
            </a:r>
            <a:r>
              <a:rPr lang="es-AR" sz="3600" b="1" dirty="0">
                <a:solidFill>
                  <a:schemeClr val="accent5">
                    <a:lumMod val="50000"/>
                  </a:schemeClr>
                </a:solidFill>
              </a:rPr>
              <a:t> </a:t>
            </a:r>
            <a:r>
              <a:rPr lang="es-AR" sz="3600" b="1" dirty="0" err="1">
                <a:solidFill>
                  <a:schemeClr val="accent5">
                    <a:lumMod val="50000"/>
                  </a:schemeClr>
                </a:solidFill>
              </a:rPr>
              <a:t>dependent</a:t>
            </a:r>
            <a:r>
              <a:rPr lang="es-AR" sz="3600" b="1" dirty="0">
                <a:solidFill>
                  <a:schemeClr val="accent5">
                    <a:lumMod val="50000"/>
                  </a:schemeClr>
                </a:solidFill>
              </a:rPr>
              <a:t> </a:t>
            </a:r>
            <a:r>
              <a:rPr lang="es-AR" sz="3600" b="1" dirty="0" err="1">
                <a:solidFill>
                  <a:schemeClr val="accent5">
                    <a:lumMod val="50000"/>
                  </a:schemeClr>
                </a:solidFill>
              </a:rPr>
              <a:t>dialectric</a:t>
            </a:r>
            <a:r>
              <a:rPr lang="es-AR" sz="3600" b="1" dirty="0">
                <a:solidFill>
                  <a:schemeClr val="accent5">
                    <a:lumMod val="50000"/>
                  </a:schemeClr>
                </a:solidFill>
              </a:rPr>
              <a:t> </a:t>
            </a:r>
            <a:r>
              <a:rPr lang="es-AR" sz="3600" b="1" dirty="0" err="1">
                <a:solidFill>
                  <a:schemeClr val="accent5">
                    <a:lumMod val="50000"/>
                  </a:schemeClr>
                </a:solidFill>
              </a:rPr>
              <a:t>properties</a:t>
            </a:r>
            <a:r>
              <a:rPr lang="es-AR" sz="3600" b="1" dirty="0">
                <a:solidFill>
                  <a:schemeClr val="accent5">
                    <a:lumMod val="50000"/>
                  </a:schemeClr>
                </a:solidFill>
              </a:rPr>
              <a:t> </a:t>
            </a:r>
            <a:r>
              <a:rPr lang="es-AR" sz="3600" b="1" dirty="0">
                <a:solidFill>
                  <a:srgbClr val="FF0000"/>
                </a:solidFill>
                <a:highlight>
                  <a:srgbClr val="FFFF00"/>
                </a:highlight>
              </a:rPr>
              <a:t>of</a:t>
            </a:r>
            <a:r>
              <a:rPr lang="es-AR" sz="3600" b="1" dirty="0">
                <a:solidFill>
                  <a:schemeClr val="accent5">
                    <a:lumMod val="50000"/>
                  </a:schemeClr>
                </a:solidFill>
              </a:rPr>
              <a:t> </a:t>
            </a:r>
            <a:r>
              <a:rPr lang="es-AR" sz="3600" b="1" dirty="0" err="1">
                <a:solidFill>
                  <a:schemeClr val="accent5">
                    <a:lumMod val="50000"/>
                  </a:schemeClr>
                </a:solidFill>
              </a:rPr>
              <a:t>pistacchios</a:t>
            </a:r>
            <a:r>
              <a:rPr lang="es-AR" sz="3600" b="1" dirty="0">
                <a:solidFill>
                  <a:schemeClr val="accent5">
                    <a:lumMod val="50000"/>
                  </a:schemeClr>
                </a:solidFill>
              </a:rPr>
              <a:t> </a:t>
            </a:r>
            <a:r>
              <a:rPr lang="es-AR" sz="3600" b="1" dirty="0" err="1">
                <a:solidFill>
                  <a:schemeClr val="accent5">
                    <a:lumMod val="50000"/>
                  </a:schemeClr>
                </a:solidFill>
              </a:rPr>
              <a:t>relevant</a:t>
            </a:r>
            <a:r>
              <a:rPr lang="es-AR" sz="3600" b="1" dirty="0">
                <a:solidFill>
                  <a:schemeClr val="accent5">
                    <a:lumMod val="50000"/>
                  </a:schemeClr>
                </a:solidFill>
              </a:rPr>
              <a:t> </a:t>
            </a:r>
            <a:endParaRPr lang="es-AR" sz="3600" dirty="0">
              <a:solidFill>
                <a:schemeClr val="accent5">
                  <a:lumMod val="50000"/>
                </a:schemeClr>
              </a:solidFill>
            </a:endParaRPr>
          </a:p>
          <a:p>
            <a:r>
              <a:rPr lang="es-AR" sz="3600" b="1" dirty="0">
                <a:solidFill>
                  <a:schemeClr val="accent5">
                    <a:lumMod val="50000"/>
                  </a:schemeClr>
                </a:solidFill>
                <a:highlight>
                  <a:srgbClr val="FFFF00"/>
                </a:highlight>
              </a:rPr>
              <a:t>to</a:t>
            </a:r>
            <a:r>
              <a:rPr lang="es-AR" sz="3600" b="1" dirty="0">
                <a:solidFill>
                  <a:schemeClr val="accent5">
                    <a:lumMod val="50000"/>
                  </a:schemeClr>
                </a:solidFill>
              </a:rPr>
              <a:t> radio-</a:t>
            </a:r>
            <a:r>
              <a:rPr lang="es-AR" sz="3600" b="1" dirty="0" err="1">
                <a:solidFill>
                  <a:schemeClr val="accent5">
                    <a:lumMod val="50000"/>
                  </a:schemeClr>
                </a:solidFill>
              </a:rPr>
              <a:t>frequency</a:t>
            </a:r>
            <a:r>
              <a:rPr lang="es-AR" sz="3600" b="1" dirty="0">
                <a:solidFill>
                  <a:schemeClr val="accent5">
                    <a:lumMod val="50000"/>
                  </a:schemeClr>
                </a:solidFill>
              </a:rPr>
              <a:t> </a:t>
            </a:r>
            <a:r>
              <a:rPr lang="es-AR" sz="3600" b="1" dirty="0" err="1">
                <a:solidFill>
                  <a:schemeClr val="accent5">
                    <a:lumMod val="50000"/>
                  </a:schemeClr>
                </a:solidFill>
              </a:rPr>
              <a:t>pasteurization</a:t>
            </a:r>
            <a:endParaRPr lang="es-AR" sz="3600" dirty="0">
              <a:solidFill>
                <a:schemeClr val="accent5">
                  <a:lumMod val="50000"/>
                </a:schemeClr>
              </a:solidFill>
            </a:endParaRPr>
          </a:p>
        </p:txBody>
      </p:sp>
    </p:spTree>
    <p:extLst>
      <p:ext uri="{BB962C8B-B14F-4D97-AF65-F5344CB8AC3E}">
        <p14:creationId xmlns:p14="http://schemas.microsoft.com/office/powerpoint/2010/main" val="24163896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414818" y="1168082"/>
            <a:ext cx="9144000" cy="4458208"/>
          </a:xfrm>
        </p:spPr>
        <p:txBody>
          <a:bodyPr anchor="ctr">
            <a:normAutofit fontScale="92500" lnSpcReduction="10000"/>
          </a:bodyPr>
          <a:lstStyle/>
          <a:p>
            <a:pPr algn="l"/>
            <a:r>
              <a:rPr lang="es-AR" sz="3200" b="1" dirty="0">
                <a:solidFill>
                  <a:schemeClr val="accent5">
                    <a:lumMod val="50000"/>
                  </a:schemeClr>
                </a:solidFill>
                <a:latin typeface="Arial Black" panose="020B0A04020102020204" pitchFamily="34" charset="0"/>
              </a:rPr>
              <a:t>Falsos Cognados o Falsos amigos: </a:t>
            </a:r>
            <a:r>
              <a:rPr lang="es-AR" sz="3200" dirty="0"/>
              <a:t>La expresión falsos amigos se emplea para referirse a aquellas palabras que, a pesar de pertenecer a dos lenguas distintas, presentan cierta semejanza en la forma mientras que su significado es considerablemente diferente. Un ejemplo de esto es la palabra </a:t>
            </a:r>
            <a:r>
              <a:rPr lang="es-AR" sz="3200" i="1" dirty="0" err="1">
                <a:solidFill>
                  <a:schemeClr val="accent1">
                    <a:lumMod val="50000"/>
                  </a:schemeClr>
                </a:solidFill>
              </a:rPr>
              <a:t>argument</a:t>
            </a:r>
            <a:r>
              <a:rPr lang="es-AR" sz="3200" dirty="0"/>
              <a:t>, se parece a la palabra en español argumento, sin embargo, en inglés significa, discusión, disputa, pelea.</a:t>
            </a:r>
          </a:p>
        </p:txBody>
      </p:sp>
    </p:spTree>
    <p:extLst>
      <p:ext uri="{BB962C8B-B14F-4D97-AF65-F5344CB8AC3E}">
        <p14:creationId xmlns:p14="http://schemas.microsoft.com/office/powerpoint/2010/main" val="18997075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algn="l"/>
            <a:r>
              <a:rPr lang="es-AR" sz="4000" b="1" dirty="0">
                <a:solidFill>
                  <a:srgbClr val="FF0000"/>
                </a:solidFill>
              </a:rPr>
              <a:t>Hay listas muy completas de falsos cognados en internet.</a:t>
            </a:r>
            <a:endParaRPr lang="es-AR" sz="4000" dirty="0">
              <a:solidFill>
                <a:srgbClr val="FF0000"/>
              </a:solidFill>
            </a:endParaRPr>
          </a:p>
        </p:txBody>
      </p:sp>
    </p:spTree>
    <p:extLst>
      <p:ext uri="{BB962C8B-B14F-4D97-AF65-F5344CB8AC3E}">
        <p14:creationId xmlns:p14="http://schemas.microsoft.com/office/powerpoint/2010/main" val="28918943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algn="l"/>
            <a:r>
              <a:rPr lang="es-AR" sz="3600" b="1" dirty="0">
                <a:solidFill>
                  <a:schemeClr val="accent5">
                    <a:lumMod val="75000"/>
                  </a:schemeClr>
                </a:solidFill>
              </a:rPr>
              <a:t>C. </a:t>
            </a:r>
            <a:r>
              <a:rPr lang="es-AR" sz="3600" b="1" u="sng" dirty="0">
                <a:solidFill>
                  <a:schemeClr val="accent5">
                    <a:lumMod val="75000"/>
                  </a:schemeClr>
                </a:solidFill>
              </a:rPr>
              <a:t>De las siguientes oraciones extraiga cinco cognados, dos términos transparentes y todos los falsos cognados, estos últimos con su significado</a:t>
            </a:r>
            <a:endParaRPr lang="es-AR" sz="3600" dirty="0">
              <a:solidFill>
                <a:schemeClr val="accent5">
                  <a:lumMod val="75000"/>
                </a:schemeClr>
              </a:solidFill>
            </a:endParaRPr>
          </a:p>
        </p:txBody>
      </p:sp>
    </p:spTree>
    <p:extLst>
      <p:ext uri="{BB962C8B-B14F-4D97-AF65-F5344CB8AC3E}">
        <p14:creationId xmlns:p14="http://schemas.microsoft.com/office/powerpoint/2010/main" val="37451476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22363"/>
            <a:ext cx="9144000" cy="4089718"/>
          </a:xfrm>
        </p:spPr>
        <p:txBody>
          <a:bodyPr anchor="ctr">
            <a:noAutofit/>
          </a:bodyPr>
          <a:lstStyle/>
          <a:p>
            <a:pPr marL="257175" indent="-257175" algn="l"/>
            <a:r>
              <a:rPr lang="es-AR" sz="2800" dirty="0"/>
              <a:t>1. </a:t>
            </a:r>
            <a:r>
              <a:rPr lang="es-AR" sz="2800" dirty="0" err="1"/>
              <a:t>The</a:t>
            </a:r>
            <a:r>
              <a:rPr lang="es-AR" sz="2800" dirty="0"/>
              <a:t> </a:t>
            </a:r>
            <a:r>
              <a:rPr lang="es-AR" sz="2800" dirty="0" err="1"/>
              <a:t>fabric</a:t>
            </a:r>
            <a:r>
              <a:rPr lang="es-AR" sz="2800" dirty="0"/>
              <a:t> </a:t>
            </a:r>
            <a:r>
              <a:rPr lang="es-AR" sz="2800" dirty="0" err="1"/>
              <a:t>developed</a:t>
            </a:r>
            <a:r>
              <a:rPr lang="es-AR" sz="2800" dirty="0"/>
              <a:t> at </a:t>
            </a:r>
            <a:r>
              <a:rPr lang="es-AR" sz="2800" dirty="0" err="1"/>
              <a:t>this</a:t>
            </a:r>
            <a:r>
              <a:rPr lang="es-AR" sz="2800" dirty="0"/>
              <a:t> center </a:t>
            </a:r>
            <a:r>
              <a:rPr lang="es-AR" sz="2800" dirty="0" err="1"/>
              <a:t>associated</a:t>
            </a:r>
            <a:r>
              <a:rPr lang="es-AR" sz="2800" dirty="0"/>
              <a:t> </a:t>
            </a:r>
            <a:r>
              <a:rPr lang="es-AR" sz="2800" dirty="0" err="1"/>
              <a:t>with</a:t>
            </a:r>
            <a:r>
              <a:rPr lang="es-AR" sz="2800" dirty="0"/>
              <a:t> </a:t>
            </a:r>
            <a:r>
              <a:rPr lang="es-AR" sz="2800" dirty="0" err="1"/>
              <a:t>the</a:t>
            </a:r>
            <a:r>
              <a:rPr lang="es-AR" sz="2800" dirty="0"/>
              <a:t> </a:t>
            </a:r>
            <a:r>
              <a:rPr lang="es-AR" sz="2800" dirty="0" err="1"/>
              <a:t>University</a:t>
            </a:r>
            <a:r>
              <a:rPr lang="es-AR" sz="2800" dirty="0"/>
              <a:t> of California </a:t>
            </a:r>
            <a:r>
              <a:rPr lang="es-AR" sz="2800" dirty="0" err="1"/>
              <a:t>is</a:t>
            </a:r>
            <a:r>
              <a:rPr lang="es-AR" sz="2800" dirty="0"/>
              <a:t> </a:t>
            </a:r>
            <a:r>
              <a:rPr lang="es-AR" sz="2800" dirty="0" err="1"/>
              <a:t>composed</a:t>
            </a:r>
            <a:r>
              <a:rPr lang="es-AR" sz="2800" dirty="0"/>
              <a:t> of </a:t>
            </a:r>
            <a:r>
              <a:rPr lang="es-AR" sz="2800" dirty="0" err="1"/>
              <a:t>an</a:t>
            </a:r>
            <a:r>
              <a:rPr lang="es-AR" sz="2800" dirty="0"/>
              <a:t> </a:t>
            </a:r>
            <a:r>
              <a:rPr lang="es-AR" sz="2800" dirty="0" err="1"/>
              <a:t>octahedron-shaped</a:t>
            </a:r>
            <a:r>
              <a:rPr lang="es-AR" sz="2800" dirty="0"/>
              <a:t> </a:t>
            </a:r>
            <a:r>
              <a:rPr lang="es-AR" sz="2800" dirty="0" err="1"/>
              <a:t>polymer</a:t>
            </a:r>
            <a:r>
              <a:rPr lang="es-AR" sz="2800" dirty="0"/>
              <a:t> </a:t>
            </a:r>
            <a:r>
              <a:rPr lang="es-AR" sz="2800" dirty="0" err="1"/>
              <a:t>mesh</a:t>
            </a:r>
            <a:r>
              <a:rPr lang="es-AR" sz="2800" dirty="0"/>
              <a:t> </a:t>
            </a:r>
            <a:r>
              <a:rPr lang="es-AR" sz="2800" dirty="0" err="1"/>
              <a:t>obtained</a:t>
            </a:r>
            <a:r>
              <a:rPr lang="es-AR" sz="2800" dirty="0"/>
              <a:t> </a:t>
            </a:r>
            <a:r>
              <a:rPr lang="es-AR" sz="2800" dirty="0" err="1"/>
              <a:t>through</a:t>
            </a:r>
            <a:r>
              <a:rPr lang="es-AR" sz="2800" dirty="0"/>
              <a:t> 3D </a:t>
            </a:r>
            <a:r>
              <a:rPr lang="es-AR" sz="2800" dirty="0" err="1"/>
              <a:t>printing</a:t>
            </a:r>
            <a:r>
              <a:rPr lang="es-AR" sz="2800" dirty="0"/>
              <a:t>. </a:t>
            </a:r>
          </a:p>
          <a:p>
            <a:pPr marL="257175" indent="-257175" algn="l"/>
            <a:endParaRPr lang="es-AR" sz="2800" dirty="0"/>
          </a:p>
          <a:p>
            <a:pPr marL="257175" indent="-257175" algn="l"/>
            <a:r>
              <a:rPr lang="es-AR" sz="2800" dirty="0"/>
              <a:t>2. </a:t>
            </a:r>
            <a:r>
              <a:rPr lang="es-AR" sz="2800" dirty="0" err="1"/>
              <a:t>Early</a:t>
            </a:r>
            <a:r>
              <a:rPr lang="es-AR" sz="2800" dirty="0"/>
              <a:t> </a:t>
            </a:r>
            <a:r>
              <a:rPr lang="es-AR" sz="2800" dirty="0" err="1"/>
              <a:t>compasses</a:t>
            </a:r>
            <a:r>
              <a:rPr lang="es-AR" sz="2800" dirty="0"/>
              <a:t> </a:t>
            </a:r>
            <a:r>
              <a:rPr lang="es-AR" sz="2800" dirty="0" err="1"/>
              <a:t>were</a:t>
            </a:r>
            <a:r>
              <a:rPr lang="es-AR" sz="2800" dirty="0"/>
              <a:t> </a:t>
            </a:r>
            <a:r>
              <a:rPr lang="es-AR" sz="2800" dirty="0" err="1"/>
              <a:t>made</a:t>
            </a:r>
            <a:r>
              <a:rPr lang="es-AR" sz="2800" dirty="0"/>
              <a:t> of a single </a:t>
            </a:r>
            <a:r>
              <a:rPr lang="es-AR" sz="2800" dirty="0" err="1"/>
              <a:t>lodestone</a:t>
            </a:r>
            <a:r>
              <a:rPr lang="es-AR" sz="2800" dirty="0"/>
              <a:t> </a:t>
            </a:r>
            <a:r>
              <a:rPr lang="es-AR" sz="2800" dirty="0" err="1"/>
              <a:t>attached</a:t>
            </a:r>
            <a:r>
              <a:rPr lang="es-AR" sz="2800" dirty="0"/>
              <a:t> to </a:t>
            </a:r>
            <a:r>
              <a:rPr lang="es-AR" sz="2800" dirty="0" err="1"/>
              <a:t>some</a:t>
            </a:r>
            <a:r>
              <a:rPr lang="es-AR" sz="2800" dirty="0"/>
              <a:t> </a:t>
            </a:r>
            <a:r>
              <a:rPr lang="es-AR" sz="2800" dirty="0" err="1"/>
              <a:t>rope</a:t>
            </a:r>
            <a:r>
              <a:rPr lang="es-AR" sz="2800" dirty="0"/>
              <a:t>.</a:t>
            </a:r>
          </a:p>
          <a:p>
            <a:pPr marL="177800" indent="-177800" algn="l"/>
            <a:endParaRPr lang="es-AR" sz="2800" dirty="0"/>
          </a:p>
        </p:txBody>
      </p:sp>
    </p:spTree>
    <p:extLst>
      <p:ext uri="{BB962C8B-B14F-4D97-AF65-F5344CB8AC3E}">
        <p14:creationId xmlns:p14="http://schemas.microsoft.com/office/powerpoint/2010/main" val="23536125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6585B7-DA39-4CF9-524E-B5F02F4F6CC4}"/>
              </a:ext>
            </a:extLst>
          </p:cNvPr>
          <p:cNvSpPr>
            <a:spLocks noGrp="1"/>
          </p:cNvSpPr>
          <p:nvPr>
            <p:ph type="title"/>
          </p:nvPr>
        </p:nvSpPr>
        <p:spPr>
          <a:xfrm>
            <a:off x="2592925" y="624110"/>
            <a:ext cx="8911687" cy="132635"/>
          </a:xfrm>
        </p:spPr>
        <p:txBody>
          <a:bodyPr>
            <a:normAutofit fontScale="90000"/>
          </a:bodyPr>
          <a:lstStyle/>
          <a:p>
            <a:endParaRPr lang="es-AR" dirty="0"/>
          </a:p>
        </p:txBody>
      </p:sp>
      <p:sp>
        <p:nvSpPr>
          <p:cNvPr id="3" name="Marcador de contenido 2">
            <a:extLst>
              <a:ext uri="{FF2B5EF4-FFF2-40B4-BE49-F238E27FC236}">
                <a16:creationId xmlns:a16="http://schemas.microsoft.com/office/drawing/2014/main" id="{0EBDA346-57BE-B4A7-A786-CD355F11FDB8}"/>
              </a:ext>
            </a:extLst>
          </p:cNvPr>
          <p:cNvSpPr>
            <a:spLocks noGrp="1"/>
          </p:cNvSpPr>
          <p:nvPr>
            <p:ph idx="1"/>
          </p:nvPr>
        </p:nvSpPr>
        <p:spPr>
          <a:xfrm>
            <a:off x="2589212" y="977462"/>
            <a:ext cx="8915400" cy="4933760"/>
          </a:xfrm>
        </p:spPr>
        <p:txBody>
          <a:bodyPr/>
          <a:lstStyle/>
          <a:p>
            <a:pPr marL="268288" indent="-268288">
              <a:buNone/>
            </a:pPr>
            <a:r>
              <a:rPr lang="es-AR" sz="2800" dirty="0"/>
              <a:t>3. </a:t>
            </a:r>
            <a:r>
              <a:rPr lang="es-AR" sz="2800" dirty="0" err="1"/>
              <a:t>Utilities</a:t>
            </a:r>
            <a:r>
              <a:rPr lang="es-AR" sz="2800" dirty="0"/>
              <a:t> </a:t>
            </a:r>
            <a:r>
              <a:rPr lang="es-AR" sz="2800" dirty="0" err="1"/>
              <a:t>utilize</a:t>
            </a:r>
            <a:r>
              <a:rPr lang="es-AR" sz="2800" dirty="0"/>
              <a:t> </a:t>
            </a:r>
            <a:r>
              <a:rPr lang="es-AR" sz="2800" dirty="0" err="1"/>
              <a:t>LiDAR</a:t>
            </a:r>
            <a:r>
              <a:rPr lang="es-AR" sz="2800" dirty="0"/>
              <a:t> </a:t>
            </a:r>
            <a:r>
              <a:rPr lang="es-AR" sz="2800" dirty="0" err="1"/>
              <a:t>to</a:t>
            </a:r>
            <a:r>
              <a:rPr lang="es-AR" sz="2800" dirty="0"/>
              <a:t> </a:t>
            </a:r>
            <a:r>
              <a:rPr lang="es-AR" sz="2800" dirty="0" err="1"/>
              <a:t>assist</a:t>
            </a:r>
            <a:r>
              <a:rPr lang="es-AR" sz="2800" dirty="0"/>
              <a:t> in </a:t>
            </a:r>
            <a:r>
              <a:rPr lang="es-AR" sz="2800" dirty="0" err="1"/>
              <a:t>the</a:t>
            </a:r>
            <a:r>
              <a:rPr lang="es-AR" sz="2800" dirty="0"/>
              <a:t> </a:t>
            </a:r>
            <a:r>
              <a:rPr lang="es-AR" sz="2800" dirty="0" err="1"/>
              <a:t>design</a:t>
            </a:r>
            <a:r>
              <a:rPr lang="es-AR" sz="2800" dirty="0"/>
              <a:t>, </a:t>
            </a:r>
            <a:r>
              <a:rPr lang="es-AR" sz="2800" dirty="0" err="1"/>
              <a:t>installation</a:t>
            </a:r>
            <a:r>
              <a:rPr lang="es-AR" sz="2800" dirty="0"/>
              <a:t>, and </a:t>
            </a:r>
            <a:r>
              <a:rPr lang="es-AR" sz="2800" dirty="0" err="1"/>
              <a:t>maintenance</a:t>
            </a:r>
            <a:r>
              <a:rPr lang="es-AR" sz="2800" dirty="0"/>
              <a:t> </a:t>
            </a:r>
            <a:r>
              <a:rPr lang="es-AR" sz="2800" dirty="0" err="1"/>
              <a:t>of</a:t>
            </a:r>
            <a:r>
              <a:rPr lang="es-AR" sz="2800" dirty="0"/>
              <a:t> </a:t>
            </a:r>
            <a:r>
              <a:rPr lang="es-AR" sz="2800" dirty="0" err="1"/>
              <a:t>renewable</a:t>
            </a:r>
            <a:r>
              <a:rPr lang="es-AR" sz="2800" dirty="0"/>
              <a:t> </a:t>
            </a:r>
            <a:r>
              <a:rPr lang="es-AR" sz="2800" dirty="0" err="1"/>
              <a:t>energy</a:t>
            </a:r>
            <a:r>
              <a:rPr lang="es-AR" sz="2800" dirty="0"/>
              <a:t> </a:t>
            </a:r>
            <a:r>
              <a:rPr lang="es-AR" sz="2800" dirty="0" err="1"/>
              <a:t>assets</a:t>
            </a:r>
            <a:r>
              <a:rPr lang="es-AR" sz="2800" dirty="0"/>
              <a:t> </a:t>
            </a:r>
            <a:r>
              <a:rPr lang="es-AR" sz="2800" dirty="0" err="1"/>
              <a:t>such</a:t>
            </a:r>
            <a:r>
              <a:rPr lang="es-AR" sz="2800" dirty="0"/>
              <a:t> as </a:t>
            </a:r>
            <a:r>
              <a:rPr lang="es-AR" sz="2800" dirty="0" err="1"/>
              <a:t>wind</a:t>
            </a:r>
            <a:r>
              <a:rPr lang="es-AR" sz="2800" dirty="0"/>
              <a:t> turbines and solar </a:t>
            </a:r>
            <a:r>
              <a:rPr lang="es-AR" sz="2800" dirty="0" err="1"/>
              <a:t>panels</a:t>
            </a:r>
            <a:r>
              <a:rPr lang="es-AR" sz="2800" dirty="0"/>
              <a:t>.</a:t>
            </a:r>
          </a:p>
          <a:p>
            <a:pPr marL="268288" indent="-268288">
              <a:buNone/>
            </a:pPr>
            <a:endParaRPr lang="es-AR" sz="2800" dirty="0"/>
          </a:p>
          <a:p>
            <a:pPr marL="268288" indent="-268288">
              <a:buNone/>
            </a:pPr>
            <a:r>
              <a:rPr lang="es-AR" sz="2800" dirty="0"/>
              <a:t>4. </a:t>
            </a:r>
            <a:r>
              <a:rPr lang="es-AR" sz="2800" dirty="0" err="1"/>
              <a:t>They</a:t>
            </a:r>
            <a:r>
              <a:rPr lang="es-AR" sz="2800" dirty="0"/>
              <a:t> </a:t>
            </a:r>
            <a:r>
              <a:rPr lang="es-AR" sz="2800" dirty="0" err="1"/>
              <a:t>advocate</a:t>
            </a:r>
            <a:r>
              <a:rPr lang="es-AR" sz="2800" dirty="0"/>
              <a:t> </a:t>
            </a:r>
            <a:r>
              <a:rPr lang="es-AR" sz="2800" dirty="0" err="1"/>
              <a:t>for</a:t>
            </a:r>
            <a:r>
              <a:rPr lang="es-AR" sz="2800" dirty="0"/>
              <a:t> </a:t>
            </a:r>
            <a:r>
              <a:rPr lang="es-AR" sz="2800" dirty="0" err="1"/>
              <a:t>regulatory</a:t>
            </a:r>
            <a:r>
              <a:rPr lang="es-AR" sz="2800" dirty="0"/>
              <a:t> </a:t>
            </a:r>
            <a:r>
              <a:rPr lang="es-AR" sz="2800" dirty="0" err="1"/>
              <a:t>policies</a:t>
            </a:r>
            <a:r>
              <a:rPr lang="es-AR" sz="2800" dirty="0"/>
              <a:t> </a:t>
            </a:r>
            <a:r>
              <a:rPr lang="es-AR" sz="2800" dirty="0" err="1"/>
              <a:t>to</a:t>
            </a:r>
            <a:r>
              <a:rPr lang="es-AR" sz="2800" dirty="0"/>
              <a:t> </a:t>
            </a:r>
            <a:r>
              <a:rPr lang="es-AR" sz="2800" dirty="0" err="1"/>
              <a:t>minimize</a:t>
            </a:r>
            <a:r>
              <a:rPr lang="es-AR" sz="2800" dirty="0"/>
              <a:t> and </a:t>
            </a:r>
            <a:r>
              <a:rPr lang="es-AR" sz="2800" dirty="0" err="1"/>
              <a:t>mitigate</a:t>
            </a:r>
            <a:r>
              <a:rPr lang="es-AR" sz="2800" dirty="0"/>
              <a:t> MNPL </a:t>
            </a:r>
            <a:r>
              <a:rPr lang="es-AR" sz="2800" dirty="0" err="1"/>
              <a:t>contamination</a:t>
            </a:r>
            <a:r>
              <a:rPr lang="es-AR" sz="2800" dirty="0"/>
              <a:t> </a:t>
            </a:r>
            <a:r>
              <a:rPr lang="es-AR" sz="2800" dirty="0" err="1"/>
              <a:t>to</a:t>
            </a:r>
            <a:r>
              <a:rPr lang="es-AR" sz="2800" dirty="0"/>
              <a:t> </a:t>
            </a:r>
            <a:r>
              <a:rPr lang="es-AR" sz="2800" dirty="0" err="1"/>
              <a:t>safeguard</a:t>
            </a:r>
            <a:r>
              <a:rPr lang="es-AR" sz="2800" dirty="0"/>
              <a:t> </a:t>
            </a:r>
            <a:r>
              <a:rPr lang="es-AR" sz="2800" dirty="0" err="1"/>
              <a:t>public</a:t>
            </a:r>
            <a:r>
              <a:rPr lang="es-AR" sz="2800" dirty="0"/>
              <a:t> </a:t>
            </a:r>
            <a:r>
              <a:rPr lang="es-AR" sz="2800" dirty="0" err="1"/>
              <a:t>health</a:t>
            </a:r>
            <a:r>
              <a:rPr lang="es-AR" sz="2800" dirty="0"/>
              <a:t>. (MNPL: micro and </a:t>
            </a:r>
            <a:r>
              <a:rPr lang="es-AR" sz="2800" dirty="0" err="1"/>
              <a:t>nanoplastic</a:t>
            </a:r>
            <a:r>
              <a:rPr lang="es-AR" sz="2800" dirty="0"/>
              <a:t>)</a:t>
            </a:r>
          </a:p>
          <a:p>
            <a:pPr marL="0" indent="0">
              <a:buNone/>
            </a:pPr>
            <a:endParaRPr lang="es-AR" dirty="0"/>
          </a:p>
        </p:txBody>
      </p:sp>
    </p:spTree>
    <p:extLst>
      <p:ext uri="{BB962C8B-B14F-4D97-AF65-F5344CB8AC3E}">
        <p14:creationId xmlns:p14="http://schemas.microsoft.com/office/powerpoint/2010/main" val="2138851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marL="352425" indent="-352425" algn="l"/>
            <a:endParaRPr lang="es-AR" sz="2800" dirty="0"/>
          </a:p>
          <a:p>
            <a:pPr marL="352425" indent="-352425" algn="l"/>
            <a:r>
              <a:rPr lang="es-AR" sz="2800" dirty="0"/>
              <a:t>5. </a:t>
            </a:r>
            <a:r>
              <a:rPr lang="es-AR" sz="2800" dirty="0" err="1"/>
              <a:t>We</a:t>
            </a:r>
            <a:r>
              <a:rPr lang="es-AR" sz="2800" dirty="0"/>
              <a:t> </a:t>
            </a:r>
            <a:r>
              <a:rPr lang="es-AR" sz="2800" dirty="0" err="1"/>
              <a:t>seldom</a:t>
            </a:r>
            <a:r>
              <a:rPr lang="es-AR" sz="2800" dirty="0"/>
              <a:t> </a:t>
            </a:r>
            <a:r>
              <a:rPr lang="es-AR" sz="2800" dirty="0" err="1"/>
              <a:t>consider</a:t>
            </a:r>
            <a:r>
              <a:rPr lang="es-AR" sz="2800" dirty="0"/>
              <a:t> </a:t>
            </a:r>
            <a:r>
              <a:rPr lang="es-AR" sz="2800" dirty="0" err="1"/>
              <a:t>all</a:t>
            </a:r>
            <a:r>
              <a:rPr lang="es-AR" sz="2800" dirty="0"/>
              <a:t> </a:t>
            </a:r>
            <a:r>
              <a:rPr lang="es-AR" sz="2800" dirty="0" err="1"/>
              <a:t>the</a:t>
            </a:r>
            <a:r>
              <a:rPr lang="es-AR" sz="2800" dirty="0"/>
              <a:t> </a:t>
            </a:r>
            <a:r>
              <a:rPr lang="es-AR" sz="2800" dirty="0" err="1"/>
              <a:t>lives</a:t>
            </a:r>
            <a:r>
              <a:rPr lang="es-AR" sz="2800" dirty="0"/>
              <a:t> a </a:t>
            </a:r>
            <a:r>
              <a:rPr lang="es-AR" sz="2800" dirty="0" err="1"/>
              <a:t>building</a:t>
            </a:r>
            <a:r>
              <a:rPr lang="es-AR" sz="2800" dirty="0"/>
              <a:t> and </a:t>
            </a:r>
            <a:r>
              <a:rPr lang="es-AR" sz="2800" dirty="0" err="1"/>
              <a:t>its</a:t>
            </a:r>
            <a:r>
              <a:rPr lang="es-AR" sz="2800" dirty="0"/>
              <a:t> </a:t>
            </a:r>
            <a:r>
              <a:rPr lang="es-AR" sz="2800" dirty="0" err="1"/>
              <a:t>components</a:t>
            </a:r>
            <a:r>
              <a:rPr lang="es-AR" sz="2800" dirty="0"/>
              <a:t> </a:t>
            </a:r>
            <a:r>
              <a:rPr lang="es-AR" sz="2800" dirty="0" err="1"/>
              <a:t>actually</a:t>
            </a:r>
            <a:r>
              <a:rPr lang="es-AR" sz="2800" dirty="0"/>
              <a:t> </a:t>
            </a:r>
            <a:r>
              <a:rPr lang="es-AR" sz="2800" dirty="0" err="1"/>
              <a:t>touch</a:t>
            </a:r>
            <a:r>
              <a:rPr lang="es-AR" sz="2800" dirty="0"/>
              <a:t>.</a:t>
            </a:r>
          </a:p>
          <a:p>
            <a:pPr marL="352425" indent="-352425" algn="l"/>
            <a:endParaRPr lang="es-AR" sz="2800" dirty="0"/>
          </a:p>
          <a:p>
            <a:pPr marL="352425" indent="-352425" algn="l"/>
            <a:r>
              <a:rPr lang="es-AR" sz="2800" dirty="0"/>
              <a:t>6. </a:t>
            </a:r>
            <a:r>
              <a:rPr lang="es-AR" sz="2800" dirty="0" err="1"/>
              <a:t>They</a:t>
            </a:r>
            <a:r>
              <a:rPr lang="es-AR" sz="2800" dirty="0"/>
              <a:t> </a:t>
            </a:r>
            <a:r>
              <a:rPr lang="es-AR" sz="2800" dirty="0" err="1"/>
              <a:t>study</a:t>
            </a:r>
            <a:r>
              <a:rPr lang="es-AR" sz="2800" dirty="0"/>
              <a:t> </a:t>
            </a:r>
            <a:r>
              <a:rPr lang="es-AR" sz="2800" dirty="0" err="1"/>
              <a:t>possible</a:t>
            </a:r>
            <a:r>
              <a:rPr lang="es-AR" sz="2800" dirty="0"/>
              <a:t> </a:t>
            </a:r>
            <a:r>
              <a:rPr lang="es-AR" sz="2800" dirty="0" err="1"/>
              <a:t>crashes</a:t>
            </a:r>
            <a:r>
              <a:rPr lang="es-AR" sz="2800" dirty="0"/>
              <a:t> of drones </a:t>
            </a:r>
            <a:r>
              <a:rPr lang="es-AR" sz="2800" dirty="0" err="1"/>
              <a:t>on</a:t>
            </a:r>
            <a:r>
              <a:rPr lang="es-AR" sz="2800" dirty="0"/>
              <a:t> industrial </a:t>
            </a:r>
            <a:r>
              <a:rPr lang="es-AR" sz="2800" dirty="0" err="1"/>
              <a:t>facilities</a:t>
            </a:r>
            <a:r>
              <a:rPr lang="es-AR" sz="2800" dirty="0"/>
              <a:t>.</a:t>
            </a:r>
          </a:p>
        </p:txBody>
      </p:sp>
    </p:spTree>
    <p:extLst>
      <p:ext uri="{BB962C8B-B14F-4D97-AF65-F5344CB8AC3E}">
        <p14:creationId xmlns:p14="http://schemas.microsoft.com/office/powerpoint/2010/main" val="14621693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algn="l"/>
            <a:endParaRPr lang="es-AR" sz="2800" dirty="0"/>
          </a:p>
        </p:txBody>
      </p:sp>
      <p:graphicFrame>
        <p:nvGraphicFramePr>
          <p:cNvPr id="4" name="Tabla 3"/>
          <p:cNvGraphicFramePr>
            <a:graphicFrameLocks noGrp="1"/>
          </p:cNvGraphicFramePr>
          <p:nvPr>
            <p:extLst>
              <p:ext uri="{D42A27DB-BD31-4B8C-83A1-F6EECF244321}">
                <p14:modId xmlns:p14="http://schemas.microsoft.com/office/powerpoint/2010/main" val="4155596313"/>
              </p:ext>
            </p:extLst>
          </p:nvPr>
        </p:nvGraphicFramePr>
        <p:xfrm>
          <a:off x="1523998" y="1213797"/>
          <a:ext cx="9144003" cy="4385513"/>
        </p:xfrm>
        <a:graphic>
          <a:graphicData uri="http://schemas.openxmlformats.org/drawingml/2006/table">
            <a:tbl>
              <a:tblPr firstRow="1" firstCol="1" bandRow="1">
                <a:tableStyleId>{5C22544A-7EE6-4342-B048-85BDC9FD1C3A}</a:tableStyleId>
              </a:tblPr>
              <a:tblGrid>
                <a:gridCol w="2323414">
                  <a:extLst>
                    <a:ext uri="{9D8B030D-6E8A-4147-A177-3AD203B41FA5}">
                      <a16:colId xmlns:a16="http://schemas.microsoft.com/office/drawing/2014/main" val="887398474"/>
                    </a:ext>
                  </a:extLst>
                </a:gridCol>
                <a:gridCol w="2358943">
                  <a:extLst>
                    <a:ext uri="{9D8B030D-6E8A-4147-A177-3AD203B41FA5}">
                      <a16:colId xmlns:a16="http://schemas.microsoft.com/office/drawing/2014/main" val="1385664107"/>
                    </a:ext>
                  </a:extLst>
                </a:gridCol>
                <a:gridCol w="2230823">
                  <a:extLst>
                    <a:ext uri="{9D8B030D-6E8A-4147-A177-3AD203B41FA5}">
                      <a16:colId xmlns:a16="http://schemas.microsoft.com/office/drawing/2014/main" val="923310136"/>
                    </a:ext>
                  </a:extLst>
                </a:gridCol>
                <a:gridCol w="2230823">
                  <a:extLst>
                    <a:ext uri="{9D8B030D-6E8A-4147-A177-3AD203B41FA5}">
                      <a16:colId xmlns:a16="http://schemas.microsoft.com/office/drawing/2014/main" val="2044537466"/>
                    </a:ext>
                  </a:extLst>
                </a:gridCol>
              </a:tblGrid>
              <a:tr h="402542">
                <a:tc rowSpan="2">
                  <a:txBody>
                    <a:bodyPr/>
                    <a:lstStyle/>
                    <a:p>
                      <a:pPr algn="ctr">
                        <a:lnSpc>
                          <a:spcPct val="107000"/>
                        </a:lnSpc>
                        <a:spcAft>
                          <a:spcPts val="0"/>
                        </a:spcAft>
                      </a:pPr>
                      <a:r>
                        <a:rPr lang="es-AR" sz="2400" dirty="0">
                          <a:effectLst/>
                        </a:rPr>
                        <a:t>Cognados</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algn="ctr">
                        <a:lnSpc>
                          <a:spcPct val="107000"/>
                        </a:lnSpc>
                        <a:spcAft>
                          <a:spcPts val="0"/>
                        </a:spcAft>
                      </a:pPr>
                      <a:r>
                        <a:rPr lang="es-AR" sz="2400" dirty="0">
                          <a:effectLst/>
                        </a:rPr>
                        <a:t>Términos transparentes</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07000"/>
                        </a:lnSpc>
                        <a:spcAft>
                          <a:spcPts val="0"/>
                        </a:spcAft>
                      </a:pPr>
                      <a:r>
                        <a:rPr lang="es-AR" sz="2400" dirty="0">
                          <a:effectLst/>
                        </a:rPr>
                        <a:t>Falsos cognados</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s-AR"/>
                    </a:p>
                  </a:txBody>
                  <a:tcPr/>
                </a:tc>
                <a:extLst>
                  <a:ext uri="{0D108BD9-81ED-4DB2-BD59-A6C34878D82A}">
                    <a16:rowId xmlns:a16="http://schemas.microsoft.com/office/drawing/2014/main" val="3919095980"/>
                  </a:ext>
                </a:extLst>
              </a:tr>
              <a:tr h="421124">
                <a:tc vMerge="1">
                  <a:txBody>
                    <a:bodyPr/>
                    <a:lstStyle/>
                    <a:p>
                      <a:endParaRPr lang="es-AR"/>
                    </a:p>
                  </a:txBody>
                  <a:tcPr/>
                </a:tc>
                <a:tc vMerge="1">
                  <a:txBody>
                    <a:bodyPr/>
                    <a:lstStyle/>
                    <a:p>
                      <a:endParaRPr lang="es-AR"/>
                    </a:p>
                  </a:txBody>
                  <a:tcPr/>
                </a:tc>
                <a:tc>
                  <a:txBody>
                    <a:bodyPr/>
                    <a:lstStyle/>
                    <a:p>
                      <a:pPr algn="ctr">
                        <a:lnSpc>
                          <a:spcPct val="107000"/>
                        </a:lnSpc>
                        <a:spcAft>
                          <a:spcPts val="0"/>
                        </a:spcAft>
                      </a:pPr>
                      <a:r>
                        <a:rPr lang="es-AR" sz="2400" dirty="0">
                          <a:effectLst/>
                        </a:rPr>
                        <a:t>Falso cognado</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AR" sz="2400">
                          <a:effectLst/>
                        </a:rPr>
                        <a:t>significado</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59922845"/>
                  </a:ext>
                </a:extLst>
              </a:tr>
              <a:tr h="402542">
                <a:tc>
                  <a:txBody>
                    <a:bodyPr/>
                    <a:lstStyle/>
                    <a:p>
                      <a:pPr>
                        <a:lnSpc>
                          <a:spcPct val="107000"/>
                        </a:lnSpc>
                        <a:spcAft>
                          <a:spcPts val="0"/>
                        </a:spcAft>
                      </a:pPr>
                      <a:r>
                        <a:rPr lang="es-AR" sz="2400">
                          <a:effectLst/>
                        </a:rPr>
                        <a:t>1.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a:effectLst/>
                        </a:rPr>
                        <a:t>1.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dirty="0">
                          <a:effectLst/>
                        </a:rPr>
                        <a:t>1. </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a:effectLst/>
                        </a:rPr>
                        <a:t>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6521626"/>
                  </a:ext>
                </a:extLst>
              </a:tr>
              <a:tr h="402542">
                <a:tc>
                  <a:txBody>
                    <a:bodyPr/>
                    <a:lstStyle/>
                    <a:p>
                      <a:pPr>
                        <a:lnSpc>
                          <a:spcPct val="107000"/>
                        </a:lnSpc>
                        <a:spcAft>
                          <a:spcPts val="0"/>
                        </a:spcAft>
                      </a:pPr>
                      <a:r>
                        <a:rPr lang="es-AR" sz="2400">
                          <a:effectLst/>
                        </a:rPr>
                        <a:t>2.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a:effectLst/>
                        </a:rPr>
                        <a:t>2.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dirty="0">
                          <a:effectLst/>
                        </a:rPr>
                        <a:t>2. </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a:effectLst/>
                        </a:rPr>
                        <a:t>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40119530"/>
                  </a:ext>
                </a:extLst>
              </a:tr>
              <a:tr h="402542">
                <a:tc>
                  <a:txBody>
                    <a:bodyPr/>
                    <a:lstStyle/>
                    <a:p>
                      <a:pPr>
                        <a:lnSpc>
                          <a:spcPct val="107000"/>
                        </a:lnSpc>
                        <a:spcAft>
                          <a:spcPts val="0"/>
                        </a:spcAft>
                      </a:pPr>
                      <a:r>
                        <a:rPr lang="es-AR" sz="2400">
                          <a:effectLst/>
                        </a:rPr>
                        <a:t>3.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a:effectLst/>
                        </a:rPr>
                        <a:t>3.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dirty="0">
                          <a:effectLst/>
                        </a:rPr>
                        <a:t>3. </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a:effectLst/>
                        </a:rPr>
                        <a:t>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7317311"/>
                  </a:ext>
                </a:extLst>
              </a:tr>
              <a:tr h="402542">
                <a:tc>
                  <a:txBody>
                    <a:bodyPr/>
                    <a:lstStyle/>
                    <a:p>
                      <a:pPr>
                        <a:lnSpc>
                          <a:spcPct val="107000"/>
                        </a:lnSpc>
                        <a:spcAft>
                          <a:spcPts val="0"/>
                        </a:spcAft>
                      </a:pPr>
                      <a:r>
                        <a:rPr lang="es-AR" sz="2400">
                          <a:effectLst/>
                        </a:rPr>
                        <a:t>4.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a:effectLst/>
                        </a:rPr>
                        <a:t>4.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dirty="0">
                          <a:effectLst/>
                        </a:rPr>
                        <a:t>4. </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a:effectLst/>
                        </a:rPr>
                        <a:t>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60966582"/>
                  </a:ext>
                </a:extLst>
              </a:tr>
              <a:tr h="402542">
                <a:tc>
                  <a:txBody>
                    <a:bodyPr/>
                    <a:lstStyle/>
                    <a:p>
                      <a:pPr>
                        <a:lnSpc>
                          <a:spcPct val="107000"/>
                        </a:lnSpc>
                        <a:spcAft>
                          <a:spcPts val="0"/>
                        </a:spcAft>
                      </a:pPr>
                      <a:r>
                        <a:rPr lang="es-AR" sz="2400">
                          <a:effectLst/>
                        </a:rPr>
                        <a:t>5.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a:effectLst/>
                        </a:rPr>
                        <a:t>5.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dirty="0">
                          <a:effectLst/>
                        </a:rPr>
                        <a:t>5. </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a:effectLst/>
                        </a:rPr>
                        <a:t>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3415163"/>
                  </a:ext>
                </a:extLst>
              </a:tr>
              <a:tr h="402542">
                <a:tc>
                  <a:txBody>
                    <a:bodyPr/>
                    <a:lstStyle/>
                    <a:p>
                      <a:pPr>
                        <a:lnSpc>
                          <a:spcPct val="107000"/>
                        </a:lnSpc>
                        <a:spcAft>
                          <a:spcPts val="0"/>
                        </a:spcAft>
                      </a:pPr>
                      <a:r>
                        <a:rPr lang="es-AR" sz="2400">
                          <a:effectLst/>
                        </a:rPr>
                        <a:t>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a:effectLst/>
                        </a:rPr>
                        <a:t>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dirty="0">
                          <a:effectLst/>
                        </a:rPr>
                        <a:t>6. </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a:effectLst/>
                        </a:rPr>
                        <a:t>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42147984"/>
                  </a:ext>
                </a:extLst>
              </a:tr>
              <a:tr h="402542">
                <a:tc>
                  <a:txBody>
                    <a:bodyPr/>
                    <a:lstStyle/>
                    <a:p>
                      <a:pPr>
                        <a:lnSpc>
                          <a:spcPct val="107000"/>
                        </a:lnSpc>
                        <a:spcAft>
                          <a:spcPts val="0"/>
                        </a:spcAft>
                      </a:pPr>
                      <a:r>
                        <a:rPr lang="es-AR" sz="2400">
                          <a:effectLst/>
                        </a:rPr>
                        <a:t>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a:effectLst/>
                        </a:rPr>
                        <a:t>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dirty="0">
                          <a:effectLst/>
                        </a:rPr>
                        <a:t>7.</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dirty="0">
                          <a:effectLst/>
                        </a:rPr>
                        <a:t> </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27160758"/>
                  </a:ext>
                </a:extLst>
              </a:tr>
              <a:tr h="402542">
                <a:tc>
                  <a:txBody>
                    <a:bodyPr/>
                    <a:lstStyle/>
                    <a:p>
                      <a:pPr>
                        <a:lnSpc>
                          <a:spcPct val="107000"/>
                        </a:lnSpc>
                        <a:spcAft>
                          <a:spcPts val="0"/>
                        </a:spcAft>
                      </a:pPr>
                      <a:r>
                        <a:rPr lang="es-AR" sz="2400">
                          <a:effectLst/>
                        </a:rPr>
                        <a:t>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a:effectLst/>
                        </a:rPr>
                        <a:t> </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a:effectLst/>
                        </a:rPr>
                        <a:t>8.</a:t>
                      </a:r>
                      <a:endParaRPr lang="es-A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400" dirty="0">
                          <a:effectLst/>
                        </a:rPr>
                        <a:t> </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73964277"/>
                  </a:ext>
                </a:extLst>
              </a:tr>
            </a:tbl>
          </a:graphicData>
        </a:graphic>
      </p:graphicFrame>
    </p:spTree>
    <p:extLst>
      <p:ext uri="{BB962C8B-B14F-4D97-AF65-F5344CB8AC3E}">
        <p14:creationId xmlns:p14="http://schemas.microsoft.com/office/powerpoint/2010/main" val="32564205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algn="l"/>
            <a:endParaRPr lang="es-AR" sz="2800" dirty="0"/>
          </a:p>
        </p:txBody>
      </p:sp>
      <p:graphicFrame>
        <p:nvGraphicFramePr>
          <p:cNvPr id="4" name="Tabla 3"/>
          <p:cNvGraphicFramePr>
            <a:graphicFrameLocks noGrp="1"/>
          </p:cNvGraphicFramePr>
          <p:nvPr>
            <p:extLst>
              <p:ext uri="{D42A27DB-BD31-4B8C-83A1-F6EECF244321}">
                <p14:modId xmlns:p14="http://schemas.microsoft.com/office/powerpoint/2010/main" val="4034584801"/>
              </p:ext>
            </p:extLst>
          </p:nvPr>
        </p:nvGraphicFramePr>
        <p:xfrm>
          <a:off x="1373873" y="667887"/>
          <a:ext cx="9144003" cy="5277504"/>
        </p:xfrm>
        <a:graphic>
          <a:graphicData uri="http://schemas.openxmlformats.org/drawingml/2006/table">
            <a:tbl>
              <a:tblPr firstRow="1" firstCol="1" bandRow="1">
                <a:tableStyleId>{5C22544A-7EE6-4342-B048-85BDC9FD1C3A}</a:tableStyleId>
              </a:tblPr>
              <a:tblGrid>
                <a:gridCol w="3184480">
                  <a:extLst>
                    <a:ext uri="{9D8B030D-6E8A-4147-A177-3AD203B41FA5}">
                      <a16:colId xmlns:a16="http://schemas.microsoft.com/office/drawing/2014/main" val="887398474"/>
                    </a:ext>
                  </a:extLst>
                </a:gridCol>
                <a:gridCol w="1497877">
                  <a:extLst>
                    <a:ext uri="{9D8B030D-6E8A-4147-A177-3AD203B41FA5}">
                      <a16:colId xmlns:a16="http://schemas.microsoft.com/office/drawing/2014/main" val="1385664107"/>
                    </a:ext>
                  </a:extLst>
                </a:gridCol>
                <a:gridCol w="2230823">
                  <a:extLst>
                    <a:ext uri="{9D8B030D-6E8A-4147-A177-3AD203B41FA5}">
                      <a16:colId xmlns:a16="http://schemas.microsoft.com/office/drawing/2014/main" val="923310136"/>
                    </a:ext>
                  </a:extLst>
                </a:gridCol>
                <a:gridCol w="2230823">
                  <a:extLst>
                    <a:ext uri="{9D8B030D-6E8A-4147-A177-3AD203B41FA5}">
                      <a16:colId xmlns:a16="http://schemas.microsoft.com/office/drawing/2014/main" val="2044537466"/>
                    </a:ext>
                  </a:extLst>
                </a:gridCol>
              </a:tblGrid>
              <a:tr h="402542">
                <a:tc rowSpan="2">
                  <a:txBody>
                    <a:bodyPr/>
                    <a:lstStyle/>
                    <a:p>
                      <a:pPr algn="ctr">
                        <a:lnSpc>
                          <a:spcPct val="107000"/>
                        </a:lnSpc>
                        <a:spcAft>
                          <a:spcPts val="0"/>
                        </a:spcAft>
                      </a:pPr>
                      <a:r>
                        <a:rPr lang="es-AR" sz="2000" dirty="0">
                          <a:effectLst/>
                        </a:rPr>
                        <a:t>Cognados</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algn="ctr">
                        <a:lnSpc>
                          <a:spcPct val="107000"/>
                        </a:lnSpc>
                        <a:spcAft>
                          <a:spcPts val="0"/>
                        </a:spcAft>
                      </a:pPr>
                      <a:r>
                        <a:rPr lang="es-AR" sz="2000" dirty="0">
                          <a:effectLst/>
                        </a:rPr>
                        <a:t>Términos transparentes</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07000"/>
                        </a:lnSpc>
                        <a:spcAft>
                          <a:spcPts val="0"/>
                        </a:spcAft>
                      </a:pPr>
                      <a:r>
                        <a:rPr lang="es-AR" sz="2000" dirty="0">
                          <a:effectLst/>
                        </a:rPr>
                        <a:t>Falsos cognados</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s-AR"/>
                    </a:p>
                  </a:txBody>
                  <a:tcPr/>
                </a:tc>
                <a:extLst>
                  <a:ext uri="{0D108BD9-81ED-4DB2-BD59-A6C34878D82A}">
                    <a16:rowId xmlns:a16="http://schemas.microsoft.com/office/drawing/2014/main" val="3919095980"/>
                  </a:ext>
                </a:extLst>
              </a:tr>
              <a:tr h="421124">
                <a:tc vMerge="1">
                  <a:txBody>
                    <a:bodyPr/>
                    <a:lstStyle/>
                    <a:p>
                      <a:endParaRPr lang="es-AR"/>
                    </a:p>
                  </a:txBody>
                  <a:tcPr/>
                </a:tc>
                <a:tc vMerge="1">
                  <a:txBody>
                    <a:bodyPr/>
                    <a:lstStyle/>
                    <a:p>
                      <a:endParaRPr lang="es-AR"/>
                    </a:p>
                  </a:txBody>
                  <a:tcPr/>
                </a:tc>
                <a:tc>
                  <a:txBody>
                    <a:bodyPr/>
                    <a:lstStyle/>
                    <a:p>
                      <a:pPr algn="ctr">
                        <a:lnSpc>
                          <a:spcPct val="107000"/>
                        </a:lnSpc>
                        <a:spcAft>
                          <a:spcPts val="0"/>
                        </a:spcAft>
                      </a:pPr>
                      <a:r>
                        <a:rPr lang="es-AR" sz="2000" dirty="0">
                          <a:effectLst/>
                        </a:rPr>
                        <a:t>Falso cognado</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AR" sz="2000" dirty="0">
                          <a:effectLst/>
                        </a:rPr>
                        <a:t>significado</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59922845"/>
                  </a:ext>
                </a:extLst>
              </a:tr>
              <a:tr h="391351">
                <a:tc rowSpan="10">
                  <a:txBody>
                    <a:bodyPr/>
                    <a:lstStyle/>
                    <a:p>
                      <a:pPr>
                        <a:lnSpc>
                          <a:spcPct val="107000"/>
                        </a:lnSpc>
                        <a:spcAft>
                          <a:spcPts val="0"/>
                        </a:spcAft>
                      </a:pPr>
                      <a:r>
                        <a:rPr lang="es-AR" sz="2000" dirty="0">
                          <a:effectLst/>
                          <a:latin typeface="+mn-lt"/>
                        </a:rPr>
                        <a:t>1. center, </a:t>
                      </a:r>
                      <a:r>
                        <a:rPr lang="es-AR" sz="2000" dirty="0" err="1">
                          <a:effectLst/>
                          <a:latin typeface="+mn-lt"/>
                        </a:rPr>
                        <a:t>university</a:t>
                      </a:r>
                      <a:r>
                        <a:rPr lang="es-AR" sz="2000" dirty="0">
                          <a:effectLst/>
                          <a:latin typeface="+mn-lt"/>
                        </a:rPr>
                        <a:t>, </a:t>
                      </a:r>
                      <a:r>
                        <a:rPr lang="es-AR" sz="2000" dirty="0" err="1">
                          <a:effectLst/>
                          <a:latin typeface="+mn-lt"/>
                        </a:rPr>
                        <a:t>polymer</a:t>
                      </a:r>
                      <a:endParaRPr lang="es-AR" sz="2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s-AR" sz="2000" dirty="0">
                          <a:effectLst/>
                          <a:latin typeface="+mn-lt"/>
                        </a:rPr>
                        <a:t>3. </a:t>
                      </a:r>
                      <a:r>
                        <a:rPr lang="es-AR" sz="2000" dirty="0" err="1">
                          <a:effectLst/>
                          <a:latin typeface="+mn-lt"/>
                        </a:rPr>
                        <a:t>utilize</a:t>
                      </a:r>
                      <a:r>
                        <a:rPr lang="es-AR" sz="2000" dirty="0">
                          <a:effectLst/>
                          <a:latin typeface="+mn-lt"/>
                        </a:rPr>
                        <a:t>, </a:t>
                      </a:r>
                      <a:r>
                        <a:rPr lang="es-AR" sz="2000" dirty="0" err="1">
                          <a:effectLst/>
                          <a:latin typeface="+mn-lt"/>
                        </a:rPr>
                        <a:t>energy</a:t>
                      </a:r>
                      <a:r>
                        <a:rPr lang="es-AR" sz="2000" dirty="0">
                          <a:effectLst/>
                          <a:latin typeface="+mn-lt"/>
                        </a:rPr>
                        <a:t>, </a:t>
                      </a:r>
                      <a:r>
                        <a:rPr lang="es-AR" sz="2000" dirty="0" err="1">
                          <a:effectLst/>
                          <a:latin typeface="+mn-lt"/>
                        </a:rPr>
                        <a:t>installation</a:t>
                      </a:r>
                      <a:r>
                        <a:rPr lang="es-AR" sz="2000" dirty="0">
                          <a:effectLst/>
                          <a:latin typeface="+mn-lt"/>
                        </a:rPr>
                        <a:t>,</a:t>
                      </a:r>
                      <a:r>
                        <a:rPr lang="es-AR" sz="2000" baseline="0" dirty="0">
                          <a:effectLst/>
                          <a:latin typeface="+mn-lt"/>
                        </a:rPr>
                        <a:t> turbine, </a:t>
                      </a:r>
                      <a:endParaRPr lang="es-AR" sz="2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s-ES" sz="2000" dirty="0">
                          <a:effectLst/>
                          <a:latin typeface="+mn-lt"/>
                          <a:ea typeface="+mn-ea"/>
                          <a:cs typeface="+mn-cs"/>
                        </a:rPr>
                        <a:t>4.</a:t>
                      </a:r>
                      <a:r>
                        <a:rPr lang="es-ES" sz="2000" baseline="0" dirty="0">
                          <a:effectLst/>
                          <a:latin typeface="+mn-lt"/>
                          <a:ea typeface="+mn-ea"/>
                          <a:cs typeface="+mn-cs"/>
                        </a:rPr>
                        <a:t> </a:t>
                      </a:r>
                      <a:r>
                        <a:rPr lang="es-ES" sz="2000" baseline="0" dirty="0" err="1">
                          <a:effectLst/>
                          <a:latin typeface="+mn-lt"/>
                          <a:ea typeface="+mn-ea"/>
                          <a:cs typeface="+mn-cs"/>
                        </a:rPr>
                        <a:t>regulatory</a:t>
                      </a:r>
                      <a:r>
                        <a:rPr lang="es-ES" sz="2000" baseline="0" dirty="0">
                          <a:effectLst/>
                          <a:latin typeface="+mn-lt"/>
                          <a:ea typeface="+mn-ea"/>
                          <a:cs typeface="+mn-cs"/>
                        </a:rPr>
                        <a:t>, </a:t>
                      </a:r>
                      <a:r>
                        <a:rPr lang="es-ES" sz="2000" baseline="0" dirty="0" err="1">
                          <a:effectLst/>
                          <a:latin typeface="+mn-lt"/>
                          <a:ea typeface="+mn-ea"/>
                          <a:cs typeface="+mn-cs"/>
                        </a:rPr>
                        <a:t>minimize</a:t>
                      </a:r>
                      <a:r>
                        <a:rPr lang="es-ES" sz="2000" baseline="0" dirty="0">
                          <a:effectLst/>
                          <a:latin typeface="+mn-lt"/>
                          <a:ea typeface="+mn-ea"/>
                          <a:cs typeface="+mn-cs"/>
                        </a:rPr>
                        <a:t>, </a:t>
                      </a:r>
                      <a:r>
                        <a:rPr lang="es-ES" sz="2000" baseline="0" dirty="0" err="1">
                          <a:effectLst/>
                          <a:latin typeface="+mn-lt"/>
                          <a:ea typeface="+mn-ea"/>
                          <a:cs typeface="+mn-cs"/>
                        </a:rPr>
                        <a:t>mitigate</a:t>
                      </a:r>
                      <a:r>
                        <a:rPr lang="es-ES" sz="2000" baseline="0" dirty="0">
                          <a:effectLst/>
                          <a:latin typeface="+mn-lt"/>
                          <a:ea typeface="+mn-ea"/>
                          <a:cs typeface="+mn-cs"/>
                        </a:rPr>
                        <a:t>, </a:t>
                      </a:r>
                      <a:r>
                        <a:rPr lang="es-ES" sz="2000" baseline="0" dirty="0" err="1">
                          <a:effectLst/>
                          <a:latin typeface="+mn-lt"/>
                          <a:ea typeface="+mn-ea"/>
                          <a:cs typeface="+mn-cs"/>
                        </a:rPr>
                        <a:t>contamination</a:t>
                      </a:r>
                      <a:r>
                        <a:rPr lang="es-ES" sz="2000" baseline="0" dirty="0">
                          <a:effectLst/>
                          <a:latin typeface="+mn-lt"/>
                          <a:ea typeface="+mn-ea"/>
                          <a:cs typeface="+mn-cs"/>
                        </a:rPr>
                        <a:t>, </a:t>
                      </a:r>
                      <a:r>
                        <a:rPr lang="es-ES" sz="2000" baseline="0" dirty="0" err="1">
                          <a:effectLst/>
                          <a:latin typeface="+mn-lt"/>
                          <a:ea typeface="+mn-ea"/>
                          <a:cs typeface="+mn-cs"/>
                        </a:rPr>
                        <a:t>public</a:t>
                      </a:r>
                      <a:endParaRPr lang="es-AR" sz="2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s-AR" sz="2000" dirty="0">
                          <a:effectLst/>
                          <a:latin typeface="+mn-lt"/>
                        </a:rPr>
                        <a:t>5. </a:t>
                      </a:r>
                      <a:r>
                        <a:rPr lang="es-AR" sz="2000" dirty="0" err="1">
                          <a:effectLst/>
                          <a:latin typeface="+mn-lt"/>
                        </a:rPr>
                        <a:t>consider</a:t>
                      </a:r>
                      <a:r>
                        <a:rPr lang="es-AR" sz="2000" dirty="0">
                          <a:effectLst/>
                          <a:latin typeface="+mn-lt"/>
                        </a:rPr>
                        <a:t>, </a:t>
                      </a:r>
                      <a:r>
                        <a:rPr lang="es-AR" sz="2000" dirty="0" err="1">
                          <a:effectLst/>
                          <a:latin typeface="+mn-lt"/>
                        </a:rPr>
                        <a:t>components</a:t>
                      </a:r>
                      <a:endParaRPr lang="es-AR" sz="2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s-AR" sz="2000" dirty="0">
                          <a:effectLst/>
                          <a:latin typeface="+mn-lt"/>
                        </a:rPr>
                        <a:t>6. </a:t>
                      </a:r>
                      <a:r>
                        <a:rPr lang="es-AR" sz="2000" dirty="0" err="1">
                          <a:effectLst/>
                          <a:latin typeface="+mn-lt"/>
                        </a:rPr>
                        <a:t>Study</a:t>
                      </a:r>
                      <a:r>
                        <a:rPr lang="es-AR" sz="2000" dirty="0">
                          <a:effectLst/>
                          <a:latin typeface="+mn-lt"/>
                        </a:rPr>
                        <a:t>,</a:t>
                      </a:r>
                      <a:r>
                        <a:rPr lang="es-AR" sz="2000" baseline="0" dirty="0">
                          <a:effectLst/>
                          <a:latin typeface="+mn-lt"/>
                        </a:rPr>
                        <a:t> </a:t>
                      </a:r>
                      <a:r>
                        <a:rPr lang="es-AR" sz="2000" baseline="0" dirty="0" err="1">
                          <a:effectLst/>
                          <a:latin typeface="+mn-lt"/>
                        </a:rPr>
                        <a:t>possible</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indent="0">
                        <a:lnSpc>
                          <a:spcPct val="107000"/>
                        </a:lnSpc>
                        <a:spcAft>
                          <a:spcPts val="0"/>
                        </a:spcAft>
                        <a:buNone/>
                      </a:pPr>
                      <a:r>
                        <a:rPr lang="es-AR" sz="2000" dirty="0">
                          <a:effectLst/>
                          <a:latin typeface="+mn-lt"/>
                        </a:rPr>
                        <a:t>1. Solar</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000" dirty="0">
                          <a:effectLst/>
                          <a:latin typeface="+mn-lt"/>
                        </a:rPr>
                        <a:t>1. </a:t>
                      </a:r>
                      <a:r>
                        <a:rPr lang="es-AR" sz="2000" dirty="0" err="1">
                          <a:effectLst/>
                          <a:latin typeface="+mn-lt"/>
                        </a:rPr>
                        <a:t>fabric</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000" dirty="0">
                          <a:effectLst/>
                          <a:latin typeface="+mn-lt"/>
                        </a:rPr>
                        <a:t> tela, tejido,</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6521626"/>
                  </a:ext>
                </a:extLst>
              </a:tr>
              <a:tr h="391351">
                <a:tc vMerge="1">
                  <a:txBody>
                    <a:bodyPr/>
                    <a:lstStyle/>
                    <a:p>
                      <a:endParaRPr lang="es-AR"/>
                    </a:p>
                  </a:txBody>
                  <a:tcPr/>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s-AR" sz="2000" dirty="0">
                          <a:effectLst/>
                          <a:latin typeface="+mn-lt"/>
                        </a:rPr>
                        <a:t>2. industrial</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s-AR" sz="2000" dirty="0">
                          <a:effectLst/>
                          <a:latin typeface="+mn-lt"/>
                        </a:rPr>
                        <a:t>2. </a:t>
                      </a:r>
                      <a:r>
                        <a:rPr lang="es-AR" sz="2000" dirty="0" err="1">
                          <a:effectLst/>
                          <a:latin typeface="+mn-lt"/>
                        </a:rPr>
                        <a:t>compass</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ES" sz="2000" dirty="0">
                          <a:effectLst/>
                          <a:latin typeface="+mn-lt"/>
                          <a:ea typeface="Calibri" panose="020F0502020204030204" pitchFamily="34" charset="0"/>
                          <a:cs typeface="Times New Roman" panose="02020603050405020304" pitchFamily="18" charset="0"/>
                        </a:rPr>
                        <a:t>Brújula</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1469667"/>
                  </a:ext>
                </a:extLst>
              </a:tr>
              <a:tr h="391351">
                <a:tc vMerge="1">
                  <a:txBody>
                    <a:bodyPr/>
                    <a:lstStyle/>
                    <a:p>
                      <a:pPr>
                        <a:lnSpc>
                          <a:spcPct val="107000"/>
                        </a:lnSpc>
                        <a:spcAft>
                          <a:spcPts val="0"/>
                        </a:spcAft>
                      </a:pP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s-AR" sz="2000">
                          <a:effectLst/>
                          <a:latin typeface="+mn-lt"/>
                        </a:rPr>
                        <a:t>3. panel</a:t>
                      </a:r>
                      <a:endParaRPr lang="es-AR" sz="20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s-AR" sz="2000" dirty="0">
                          <a:effectLst/>
                          <a:latin typeface="+mn-lt"/>
                        </a:rPr>
                        <a:t>3. </a:t>
                      </a:r>
                      <a:r>
                        <a:rPr lang="es-AR" sz="2000" dirty="0" err="1">
                          <a:effectLst/>
                          <a:latin typeface="+mn-lt"/>
                        </a:rPr>
                        <a:t>rope</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000" dirty="0">
                          <a:effectLst/>
                          <a:latin typeface="+mn-lt"/>
                        </a:rPr>
                        <a:t> cuerda</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40119530"/>
                  </a:ext>
                </a:extLst>
              </a:tr>
              <a:tr h="391351">
                <a:tc vMerge="1">
                  <a:txBody>
                    <a:bodyPr/>
                    <a:lstStyle/>
                    <a:p>
                      <a:endParaRPr lang="es-AR"/>
                    </a:p>
                  </a:txBody>
                  <a:tcPr/>
                </a:tc>
                <a:tc>
                  <a:txBody>
                    <a:bodyPr/>
                    <a:lstStyle/>
                    <a:p>
                      <a:pPr>
                        <a:lnSpc>
                          <a:spcPct val="107000"/>
                        </a:lnSpc>
                        <a:spcAft>
                          <a:spcPts val="0"/>
                        </a:spcAft>
                      </a:pPr>
                      <a:r>
                        <a:rPr lang="es-ES" sz="2000" dirty="0">
                          <a:effectLst/>
                          <a:latin typeface="+mn-lt"/>
                          <a:ea typeface="Calibri" panose="020F0502020204030204" pitchFamily="34" charset="0"/>
                          <a:cs typeface="Times New Roman" panose="02020603050405020304" pitchFamily="18" charset="0"/>
                        </a:rPr>
                        <a:t>4. robot</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s-AR" sz="2000" dirty="0">
                          <a:effectLst/>
                          <a:latin typeface="+mn-lt"/>
                        </a:rPr>
                        <a:t>4. </a:t>
                      </a:r>
                      <a:r>
                        <a:rPr lang="es-AR" sz="2000" dirty="0" err="1">
                          <a:effectLst/>
                          <a:latin typeface="+mn-lt"/>
                        </a:rPr>
                        <a:t>utilities</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ES" sz="2000" dirty="0">
                          <a:effectLst/>
                          <a:latin typeface="+mn-lt"/>
                          <a:ea typeface="Calibri" panose="020F0502020204030204" pitchFamily="34" charset="0"/>
                          <a:cs typeface="Times New Roman" panose="02020603050405020304" pitchFamily="18" charset="0"/>
                        </a:rPr>
                        <a:t>Servicio público</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73888795"/>
                  </a:ext>
                </a:extLst>
              </a:tr>
              <a:tr h="521801">
                <a:tc vMerge="1">
                  <a:txBody>
                    <a:bodyPr/>
                    <a:lstStyle/>
                    <a:p>
                      <a:pPr>
                        <a:lnSpc>
                          <a:spcPct val="107000"/>
                        </a:lnSpc>
                        <a:spcAft>
                          <a:spcPts val="0"/>
                        </a:spcAft>
                      </a:pP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ES" sz="2000" dirty="0">
                          <a:effectLst/>
                          <a:latin typeface="+mn-lt"/>
                          <a:ea typeface="Calibri" panose="020F0502020204030204" pitchFamily="34" charset="0"/>
                          <a:cs typeface="Times New Roman" panose="02020603050405020304" pitchFamily="18" charset="0"/>
                        </a:rPr>
                        <a:t>5.</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000" dirty="0">
                          <a:effectLst/>
                          <a:latin typeface="+mn-lt"/>
                        </a:rPr>
                        <a:t>5. </a:t>
                      </a:r>
                      <a:r>
                        <a:rPr lang="es-AR" sz="2000" dirty="0" err="1">
                          <a:effectLst/>
                          <a:latin typeface="+mn-lt"/>
                        </a:rPr>
                        <a:t>design</a:t>
                      </a:r>
                      <a:r>
                        <a:rPr lang="es-AR" sz="2000" dirty="0">
                          <a:effectLst/>
                          <a:latin typeface="+mn-lt"/>
                        </a:rPr>
                        <a:t> </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000" dirty="0">
                          <a:effectLst/>
                          <a:latin typeface="+mn-lt"/>
                        </a:rPr>
                        <a:t> diseñar</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7317311"/>
                  </a:ext>
                </a:extLst>
              </a:tr>
              <a:tr h="521800">
                <a:tc vMerge="1">
                  <a:txBody>
                    <a:bodyPr/>
                    <a:lstStyle/>
                    <a:p>
                      <a:endParaRPr lang="es-AR"/>
                    </a:p>
                  </a:txBody>
                  <a:tcPr/>
                </a:tc>
                <a:tc>
                  <a:txBody>
                    <a:bodyPr/>
                    <a:lstStyle/>
                    <a:p>
                      <a:pPr>
                        <a:lnSpc>
                          <a:spcPct val="107000"/>
                        </a:lnSpc>
                        <a:spcAft>
                          <a:spcPts val="0"/>
                        </a:spcAft>
                      </a:pP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000" dirty="0">
                          <a:effectLst/>
                          <a:latin typeface="+mn-lt"/>
                        </a:rPr>
                        <a:t>6. </a:t>
                      </a:r>
                      <a:r>
                        <a:rPr lang="es-AR" sz="2000" dirty="0" err="1">
                          <a:effectLst/>
                          <a:latin typeface="+mn-lt"/>
                        </a:rPr>
                        <a:t>policy</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ES" sz="2000" dirty="0">
                          <a:effectLst/>
                          <a:latin typeface="+mn-lt"/>
                          <a:ea typeface="Calibri" panose="020F0502020204030204" pitchFamily="34" charset="0"/>
                          <a:cs typeface="Times New Roman" panose="02020603050405020304" pitchFamily="18" charset="0"/>
                        </a:rPr>
                        <a:t>Política</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9612813"/>
                  </a:ext>
                </a:extLst>
              </a:tr>
              <a:tr h="521801">
                <a:tc vMerge="1">
                  <a:txBody>
                    <a:bodyPr/>
                    <a:lstStyle/>
                    <a:p>
                      <a:endParaRPr lang="es-AR"/>
                    </a:p>
                  </a:txBody>
                  <a:tcPr/>
                </a:tc>
                <a:tc>
                  <a:txBody>
                    <a:bodyPr/>
                    <a:lstStyle/>
                    <a:p>
                      <a:pPr>
                        <a:lnSpc>
                          <a:spcPct val="107000"/>
                        </a:lnSpc>
                        <a:spcAft>
                          <a:spcPts val="0"/>
                        </a:spcAft>
                      </a:pP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AR" sz="2000" dirty="0">
                          <a:effectLst/>
                          <a:latin typeface="+mn-lt"/>
                        </a:rPr>
                        <a:t>7. </a:t>
                      </a:r>
                      <a:r>
                        <a:rPr lang="es-AR" sz="2000" dirty="0" err="1">
                          <a:effectLst/>
                          <a:latin typeface="+mn-lt"/>
                        </a:rPr>
                        <a:t>actually</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ES" sz="2000" dirty="0">
                          <a:effectLst/>
                          <a:latin typeface="+mn-lt"/>
                          <a:ea typeface="Calibri" panose="020F0502020204030204" pitchFamily="34" charset="0"/>
                          <a:cs typeface="Times New Roman" panose="02020603050405020304" pitchFamily="18" charset="0"/>
                        </a:rPr>
                        <a:t>Realmente</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5156366"/>
                  </a:ext>
                </a:extLst>
              </a:tr>
              <a:tr h="391351">
                <a:tc vMerge="1">
                  <a:txBody>
                    <a:bodyPr/>
                    <a:lstStyle/>
                    <a:p>
                      <a:pPr>
                        <a:lnSpc>
                          <a:spcPct val="107000"/>
                        </a:lnSpc>
                        <a:spcAft>
                          <a:spcPts val="0"/>
                        </a:spcAft>
                      </a:pP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s-AR" sz="2000" dirty="0">
                          <a:effectLst/>
                          <a:latin typeface="+mn-lt"/>
                        </a:rPr>
                        <a:t>8.</a:t>
                      </a:r>
                      <a:r>
                        <a:rPr lang="es-AR" sz="2000" baseline="0" dirty="0">
                          <a:effectLst/>
                          <a:latin typeface="+mn-lt"/>
                        </a:rPr>
                        <a:t> </a:t>
                      </a:r>
                      <a:r>
                        <a:rPr lang="es-AR" sz="2000" baseline="0" dirty="0" err="1">
                          <a:effectLst/>
                          <a:latin typeface="+mn-lt"/>
                        </a:rPr>
                        <a:t>facility</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rowSpan="2">
                  <a:txBody>
                    <a:bodyPr/>
                    <a:lstStyle/>
                    <a:p>
                      <a:pPr>
                        <a:lnSpc>
                          <a:spcPct val="107000"/>
                        </a:lnSpc>
                        <a:spcAft>
                          <a:spcPts val="0"/>
                        </a:spcAft>
                      </a:pPr>
                      <a:r>
                        <a:rPr lang="es-AR" sz="2000" dirty="0">
                          <a:effectLst/>
                          <a:latin typeface="+mn-lt"/>
                        </a:rPr>
                        <a:t> instalación</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60966582"/>
                  </a:ext>
                </a:extLst>
              </a:tr>
              <a:tr h="391351">
                <a:tc vMerge="1">
                  <a:txBody>
                    <a:bodyPr/>
                    <a:lstStyle/>
                    <a:p>
                      <a:endParaRPr lang="es-AR"/>
                    </a:p>
                  </a:txBody>
                  <a:tcPr/>
                </a:tc>
                <a:tc>
                  <a:txBody>
                    <a:bodyPr/>
                    <a:lstStyle/>
                    <a:p>
                      <a:pPr>
                        <a:lnSpc>
                          <a:spcPct val="107000"/>
                        </a:lnSpc>
                        <a:spcAft>
                          <a:spcPts val="0"/>
                        </a:spcAft>
                      </a:pP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vMerge="1">
                  <a:txBody>
                    <a:bodyPr/>
                    <a:lstStyle/>
                    <a:p>
                      <a:endParaRPr lang="es-AR"/>
                    </a:p>
                  </a:txBody>
                  <a:tcPr/>
                </a:tc>
                <a:extLst>
                  <a:ext uri="{0D108BD9-81ED-4DB2-BD59-A6C34878D82A}">
                    <a16:rowId xmlns:a16="http://schemas.microsoft.com/office/drawing/2014/main" val="26223535"/>
                  </a:ext>
                </a:extLst>
              </a:tr>
              <a:tr h="402542">
                <a:tc vMerge="1">
                  <a:txBody>
                    <a:bodyPr/>
                    <a:lstStyle/>
                    <a:p>
                      <a:pPr>
                        <a:lnSpc>
                          <a:spcPct val="107000"/>
                        </a:lnSpc>
                        <a:spcAft>
                          <a:spcPts val="0"/>
                        </a:spcAft>
                      </a:pP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endParaRPr lang="es-AR" sz="2000">
                        <a:latin typeface="+mn-lt"/>
                      </a:endParaRPr>
                    </a:p>
                  </a:txBody>
                  <a:tcPr marL="68580" marR="68580" marT="0" marB="0"/>
                </a:tc>
                <a:tc>
                  <a:txBody>
                    <a:bodyPr/>
                    <a:lstStyle/>
                    <a:p>
                      <a:pPr>
                        <a:lnSpc>
                          <a:spcPct val="107000"/>
                        </a:lnSpc>
                        <a:spcAft>
                          <a:spcPts val="0"/>
                        </a:spcAft>
                      </a:pPr>
                      <a:r>
                        <a:rPr lang="es-AR" sz="2000" dirty="0">
                          <a:effectLst/>
                          <a:latin typeface="+mn-lt"/>
                        </a:rPr>
                        <a:t> </a:t>
                      </a:r>
                      <a:endParaRPr lang="es-AR" sz="20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3415163"/>
                  </a:ext>
                </a:extLst>
              </a:tr>
            </a:tbl>
          </a:graphicData>
        </a:graphic>
      </p:graphicFrame>
    </p:spTree>
    <p:extLst>
      <p:ext uri="{BB962C8B-B14F-4D97-AF65-F5344CB8AC3E}">
        <p14:creationId xmlns:p14="http://schemas.microsoft.com/office/powerpoint/2010/main" val="17173214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algn="ctr"/>
            <a:r>
              <a:rPr lang="es-AR" sz="2800" b="1" u="sng" dirty="0">
                <a:solidFill>
                  <a:srgbClr val="0070C0"/>
                </a:solidFill>
                <a:latin typeface="Arial Black" panose="020B0A04020102020204" pitchFamily="34" charset="0"/>
              </a:rPr>
              <a:t>Afijos: funciones y significados sugeridos por los afijos</a:t>
            </a:r>
            <a:endParaRPr lang="es-AR" sz="2800" dirty="0">
              <a:solidFill>
                <a:srgbClr val="0070C0"/>
              </a:solidFill>
              <a:latin typeface="Arial Black" panose="020B0A04020102020204" pitchFamily="34" charset="0"/>
            </a:endParaRPr>
          </a:p>
        </p:txBody>
      </p:sp>
    </p:spTree>
    <p:extLst>
      <p:ext uri="{BB962C8B-B14F-4D97-AF65-F5344CB8AC3E}">
        <p14:creationId xmlns:p14="http://schemas.microsoft.com/office/powerpoint/2010/main" val="50275646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marL="257175" indent="-257175" algn="l"/>
            <a:r>
              <a:rPr lang="es-AR" sz="3200" b="1" dirty="0">
                <a:solidFill>
                  <a:srgbClr val="0070C0"/>
                </a:solidFill>
                <a:latin typeface="Arial Black" panose="020B0A04020102020204" pitchFamily="34" charset="0"/>
              </a:rPr>
              <a:t>D.</a:t>
            </a:r>
            <a:r>
              <a:rPr lang="es-AR" sz="3200" b="1" u="sng" dirty="0">
                <a:solidFill>
                  <a:srgbClr val="0070C0"/>
                </a:solidFill>
                <a:latin typeface="Arial Black" panose="020B0A04020102020204" pitchFamily="34" charset="0"/>
              </a:rPr>
              <a:t> Ordene las siguientes palabras debajo de los títulos según indiquen superioridad, inferioridad, negación, anticipación o repetición.</a:t>
            </a:r>
            <a:endParaRPr lang="es-AR" sz="3200" dirty="0">
              <a:solidFill>
                <a:srgbClr val="0070C0"/>
              </a:solidFill>
              <a:latin typeface="Arial Black" panose="020B0A04020102020204" pitchFamily="34" charset="0"/>
            </a:endParaRPr>
          </a:p>
        </p:txBody>
      </p:sp>
    </p:spTree>
    <p:extLst>
      <p:ext uri="{BB962C8B-B14F-4D97-AF65-F5344CB8AC3E}">
        <p14:creationId xmlns:p14="http://schemas.microsoft.com/office/powerpoint/2010/main" val="3342815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56906"/>
          </a:xfrm>
        </p:spPr>
        <p:txBody>
          <a:bodyPr>
            <a:normAutofit fontScale="90000"/>
          </a:bodyPr>
          <a:lstStyle/>
          <a:p>
            <a:endParaRPr lang="es-AR" dirty="0"/>
          </a:p>
        </p:txBody>
      </p:sp>
      <p:sp>
        <p:nvSpPr>
          <p:cNvPr id="3" name="Marcador de contenido 2"/>
          <p:cNvSpPr>
            <a:spLocks noGrp="1"/>
          </p:cNvSpPr>
          <p:nvPr>
            <p:ph idx="1"/>
          </p:nvPr>
        </p:nvSpPr>
        <p:spPr>
          <a:xfrm>
            <a:off x="838200" y="609600"/>
            <a:ext cx="10515600" cy="5567363"/>
          </a:xfrm>
        </p:spPr>
        <p:txBody>
          <a:bodyPr anchor="ctr"/>
          <a:lstStyle/>
          <a:p>
            <a:pPr marL="0" indent="0" algn="ctr">
              <a:buNone/>
            </a:pPr>
            <a:r>
              <a:rPr lang="es-ES" b="1" dirty="0"/>
              <a:t>Marco las palabras que segmentan la frase nominal y me ayudan a ordenar la traducción: verbos conjugados, preposiciones, signos de puntuación, conjunciones, </a:t>
            </a:r>
            <a:r>
              <a:rPr lang="es-ES" b="1" dirty="0" err="1"/>
              <a:t>etc</a:t>
            </a:r>
            <a:endParaRPr lang="es-AR" b="1" dirty="0"/>
          </a:p>
        </p:txBody>
      </p:sp>
    </p:spTree>
    <p:extLst>
      <p:ext uri="{BB962C8B-B14F-4D97-AF65-F5344CB8AC3E}">
        <p14:creationId xmlns:p14="http://schemas.microsoft.com/office/powerpoint/2010/main" val="393091613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lnSpcReduction="10000"/>
          </a:bodyPr>
          <a:lstStyle/>
          <a:p>
            <a:pPr algn="l"/>
            <a:r>
              <a:rPr lang="en-GB" sz="3600" b="1" dirty="0">
                <a:solidFill>
                  <a:srgbClr val="0070C0"/>
                </a:solidFill>
              </a:rPr>
              <a:t>Palabras: </a:t>
            </a:r>
            <a:r>
              <a:rPr lang="en-GB" sz="3600" dirty="0"/>
              <a:t>inconvenient, surpass, decompression, underground, hyperspace, reconsider, illegal, preprogramed, undo, microwave, foresee, irrelevant, supercomputer, nonstop, antimagnetic, subzone, misaligned, macroeconomics, limitless, hypothermia</a:t>
            </a:r>
            <a:endParaRPr lang="es-AR" sz="3600" dirty="0"/>
          </a:p>
        </p:txBody>
      </p:sp>
    </p:spTree>
    <p:extLst>
      <p:ext uri="{BB962C8B-B14F-4D97-AF65-F5344CB8AC3E}">
        <p14:creationId xmlns:p14="http://schemas.microsoft.com/office/powerpoint/2010/main" val="12667774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657990804"/>
              </p:ext>
            </p:extLst>
          </p:nvPr>
        </p:nvGraphicFramePr>
        <p:xfrm>
          <a:off x="857250" y="857251"/>
          <a:ext cx="10201275" cy="4329604"/>
        </p:xfrm>
        <a:graphic>
          <a:graphicData uri="http://schemas.openxmlformats.org/drawingml/2006/table">
            <a:tbl>
              <a:tblPr firstRow="1" firstCol="1" lastRow="1" lastCol="1" bandRow="1" bandCol="1">
                <a:tableStyleId>{5C22544A-7EE6-4342-B048-85BDC9FD1C3A}</a:tableStyleId>
              </a:tblPr>
              <a:tblGrid>
                <a:gridCol w="2040255">
                  <a:extLst>
                    <a:ext uri="{9D8B030D-6E8A-4147-A177-3AD203B41FA5}">
                      <a16:colId xmlns:a16="http://schemas.microsoft.com/office/drawing/2014/main" val="3239458382"/>
                    </a:ext>
                  </a:extLst>
                </a:gridCol>
                <a:gridCol w="2040255">
                  <a:extLst>
                    <a:ext uri="{9D8B030D-6E8A-4147-A177-3AD203B41FA5}">
                      <a16:colId xmlns:a16="http://schemas.microsoft.com/office/drawing/2014/main" val="1322994395"/>
                    </a:ext>
                  </a:extLst>
                </a:gridCol>
                <a:gridCol w="2040255">
                  <a:extLst>
                    <a:ext uri="{9D8B030D-6E8A-4147-A177-3AD203B41FA5}">
                      <a16:colId xmlns:a16="http://schemas.microsoft.com/office/drawing/2014/main" val="1018467445"/>
                    </a:ext>
                  </a:extLst>
                </a:gridCol>
                <a:gridCol w="2040255">
                  <a:extLst>
                    <a:ext uri="{9D8B030D-6E8A-4147-A177-3AD203B41FA5}">
                      <a16:colId xmlns:a16="http://schemas.microsoft.com/office/drawing/2014/main" val="1858536581"/>
                    </a:ext>
                  </a:extLst>
                </a:gridCol>
                <a:gridCol w="2040255">
                  <a:extLst>
                    <a:ext uri="{9D8B030D-6E8A-4147-A177-3AD203B41FA5}">
                      <a16:colId xmlns:a16="http://schemas.microsoft.com/office/drawing/2014/main" val="3065158821"/>
                    </a:ext>
                  </a:extLst>
                </a:gridCol>
              </a:tblGrid>
              <a:tr h="306459">
                <a:tc>
                  <a:txBody>
                    <a:bodyPr/>
                    <a:lstStyle/>
                    <a:p>
                      <a:pPr algn="ctr">
                        <a:lnSpc>
                          <a:spcPct val="107000"/>
                        </a:lnSpc>
                        <a:spcAft>
                          <a:spcPts val="800"/>
                        </a:spcAft>
                      </a:pPr>
                      <a:r>
                        <a:rPr lang="es-AR" sz="2400" dirty="0">
                          <a:effectLst/>
                        </a:rPr>
                        <a:t>Superioridad</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AR" sz="2400" dirty="0">
                          <a:effectLst/>
                        </a:rPr>
                        <a:t>Inferioridad</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AR" sz="2400" dirty="0">
                          <a:effectLst/>
                        </a:rPr>
                        <a:t>Negación</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AR" sz="2400" dirty="0">
                          <a:effectLst/>
                        </a:rPr>
                        <a:t>Anticipación</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AR" sz="2400" dirty="0">
                          <a:effectLst/>
                        </a:rPr>
                        <a:t>Repetición</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18655912"/>
                  </a:ext>
                </a:extLst>
              </a:tr>
              <a:tr h="3958573">
                <a:tc>
                  <a:txBody>
                    <a:bodyPr/>
                    <a:lstStyle/>
                    <a:p>
                      <a:pPr>
                        <a:lnSpc>
                          <a:spcPct val="107000"/>
                        </a:lnSpc>
                        <a:spcAft>
                          <a:spcPts val="800"/>
                        </a:spcAft>
                      </a:pPr>
                      <a:endParaRPr lang="es-AR" sz="2000" dirty="0">
                        <a:effectLst/>
                      </a:endParaRPr>
                    </a:p>
                  </a:txBody>
                  <a:tcPr marL="68580" marR="68580" marT="0" marB="0"/>
                </a:tc>
                <a:tc>
                  <a:txBody>
                    <a:bodyPr/>
                    <a:lstStyle/>
                    <a:p>
                      <a:pPr>
                        <a:lnSpc>
                          <a:spcPct val="107000"/>
                        </a:lnSpc>
                        <a:spcAft>
                          <a:spcPts val="800"/>
                        </a:spcAft>
                      </a:pP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3782635"/>
                  </a:ext>
                </a:extLst>
              </a:tr>
            </a:tbl>
          </a:graphicData>
        </a:graphic>
      </p:graphicFrame>
    </p:spTree>
    <p:extLst>
      <p:ext uri="{BB962C8B-B14F-4D97-AF65-F5344CB8AC3E}">
        <p14:creationId xmlns:p14="http://schemas.microsoft.com/office/powerpoint/2010/main" val="3239363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4117704728"/>
              </p:ext>
            </p:extLst>
          </p:nvPr>
        </p:nvGraphicFramePr>
        <p:xfrm>
          <a:off x="857250" y="857251"/>
          <a:ext cx="10201275" cy="3315298"/>
        </p:xfrm>
        <a:graphic>
          <a:graphicData uri="http://schemas.openxmlformats.org/drawingml/2006/table">
            <a:tbl>
              <a:tblPr firstRow="1" firstCol="1" lastRow="1" lastCol="1" bandRow="1" bandCol="1">
                <a:tableStyleId>{5C22544A-7EE6-4342-B048-85BDC9FD1C3A}</a:tableStyleId>
              </a:tblPr>
              <a:tblGrid>
                <a:gridCol w="2143858">
                  <a:extLst>
                    <a:ext uri="{9D8B030D-6E8A-4147-A177-3AD203B41FA5}">
                      <a16:colId xmlns:a16="http://schemas.microsoft.com/office/drawing/2014/main" val="3239458382"/>
                    </a:ext>
                  </a:extLst>
                </a:gridCol>
                <a:gridCol w="1936652">
                  <a:extLst>
                    <a:ext uri="{9D8B030D-6E8A-4147-A177-3AD203B41FA5}">
                      <a16:colId xmlns:a16="http://schemas.microsoft.com/office/drawing/2014/main" val="1322994395"/>
                    </a:ext>
                  </a:extLst>
                </a:gridCol>
                <a:gridCol w="2040255">
                  <a:extLst>
                    <a:ext uri="{9D8B030D-6E8A-4147-A177-3AD203B41FA5}">
                      <a16:colId xmlns:a16="http://schemas.microsoft.com/office/drawing/2014/main" val="1018467445"/>
                    </a:ext>
                  </a:extLst>
                </a:gridCol>
                <a:gridCol w="2040255">
                  <a:extLst>
                    <a:ext uri="{9D8B030D-6E8A-4147-A177-3AD203B41FA5}">
                      <a16:colId xmlns:a16="http://schemas.microsoft.com/office/drawing/2014/main" val="1858536581"/>
                    </a:ext>
                  </a:extLst>
                </a:gridCol>
                <a:gridCol w="2040255">
                  <a:extLst>
                    <a:ext uri="{9D8B030D-6E8A-4147-A177-3AD203B41FA5}">
                      <a16:colId xmlns:a16="http://schemas.microsoft.com/office/drawing/2014/main" val="3065158821"/>
                    </a:ext>
                  </a:extLst>
                </a:gridCol>
              </a:tblGrid>
              <a:tr h="306459">
                <a:tc>
                  <a:txBody>
                    <a:bodyPr/>
                    <a:lstStyle/>
                    <a:p>
                      <a:pPr algn="ctr">
                        <a:lnSpc>
                          <a:spcPct val="107000"/>
                        </a:lnSpc>
                        <a:spcAft>
                          <a:spcPts val="800"/>
                        </a:spcAft>
                      </a:pPr>
                      <a:r>
                        <a:rPr lang="es-AR" sz="2400" dirty="0">
                          <a:effectLst/>
                        </a:rPr>
                        <a:t>Superioridad</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AR" sz="2400" dirty="0">
                          <a:effectLst/>
                        </a:rPr>
                        <a:t>Inferioridad</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AR" sz="2400" dirty="0">
                          <a:effectLst/>
                        </a:rPr>
                        <a:t>Negación</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AR" sz="2400" dirty="0">
                          <a:effectLst/>
                        </a:rPr>
                        <a:t>Anticipación</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AR" sz="2400" dirty="0">
                          <a:effectLst/>
                        </a:rPr>
                        <a:t>Repetición</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18655912"/>
                  </a:ext>
                </a:extLst>
              </a:tr>
              <a:tr h="2944267">
                <a:tc>
                  <a:txBody>
                    <a:bodyPr/>
                    <a:lstStyle/>
                    <a:p>
                      <a:pPr>
                        <a:lnSpc>
                          <a:spcPct val="107000"/>
                        </a:lnSpc>
                        <a:spcAft>
                          <a:spcPts val="800"/>
                        </a:spcAft>
                      </a:pPr>
                      <a:r>
                        <a:rPr lang="es-AR" sz="2000" dirty="0" err="1">
                          <a:effectLst/>
                        </a:rPr>
                        <a:t>hyperspace</a:t>
                      </a:r>
                      <a:r>
                        <a:rPr lang="es-AR" sz="2000" dirty="0">
                          <a:effectLst/>
                        </a:rPr>
                        <a:t>, </a:t>
                      </a:r>
                      <a:r>
                        <a:rPr lang="es-AR" sz="2000" dirty="0" err="1">
                          <a:effectLst/>
                        </a:rPr>
                        <a:t>surpass</a:t>
                      </a:r>
                      <a:r>
                        <a:rPr lang="es-AR" sz="2000" dirty="0">
                          <a:effectLst/>
                        </a:rPr>
                        <a:t>, </a:t>
                      </a:r>
                      <a:r>
                        <a:rPr lang="es-AR" sz="2000" dirty="0" err="1">
                          <a:effectLst/>
                        </a:rPr>
                        <a:t>supercomputer</a:t>
                      </a:r>
                      <a:r>
                        <a:rPr lang="es-AR" sz="2000" dirty="0">
                          <a:effectLst/>
                        </a:rPr>
                        <a:t>, </a:t>
                      </a:r>
                      <a:r>
                        <a:rPr lang="es-AR" sz="2000" dirty="0" err="1">
                          <a:effectLst/>
                        </a:rPr>
                        <a:t>macroeconomics</a:t>
                      </a:r>
                      <a:r>
                        <a:rPr lang="es-AR" sz="2000" dirty="0">
                          <a:effectLst/>
                        </a:rPr>
                        <a:t>, </a:t>
                      </a:r>
                    </a:p>
                  </a:txBody>
                  <a:tcPr marL="68580" marR="68580" marT="0" marB="0"/>
                </a:tc>
                <a:tc>
                  <a:txBody>
                    <a:bodyPr/>
                    <a:lstStyle/>
                    <a:p>
                      <a:pPr>
                        <a:lnSpc>
                          <a:spcPct val="107000"/>
                        </a:lnSpc>
                        <a:spcAft>
                          <a:spcPts val="800"/>
                        </a:spcAft>
                      </a:pPr>
                      <a:r>
                        <a:rPr lang="es-AR" sz="2000" dirty="0" err="1">
                          <a:effectLst/>
                        </a:rPr>
                        <a:t>undrground</a:t>
                      </a:r>
                      <a:r>
                        <a:rPr lang="es-AR" sz="2000" dirty="0">
                          <a:effectLst/>
                        </a:rPr>
                        <a:t>, </a:t>
                      </a:r>
                      <a:r>
                        <a:rPr lang="es-AR" sz="2000" dirty="0" err="1">
                          <a:effectLst/>
                        </a:rPr>
                        <a:t>micowave</a:t>
                      </a:r>
                      <a:r>
                        <a:rPr lang="es-AR" sz="2000" dirty="0">
                          <a:effectLst/>
                        </a:rPr>
                        <a:t>, </a:t>
                      </a:r>
                      <a:r>
                        <a:rPr lang="es-AR" sz="2000" dirty="0" err="1">
                          <a:effectLst/>
                        </a:rPr>
                        <a:t>subzone</a:t>
                      </a:r>
                      <a:r>
                        <a:rPr lang="es-AR" sz="2000" dirty="0">
                          <a:effectLst/>
                        </a:rPr>
                        <a:t>, </a:t>
                      </a:r>
                      <a:r>
                        <a:rPr lang="es-AR" sz="2000" dirty="0" err="1">
                          <a:effectLst/>
                        </a:rPr>
                        <a:t>hypothermia</a:t>
                      </a:r>
                      <a:r>
                        <a:rPr lang="es-AR" sz="2000" dirty="0">
                          <a:effectLst/>
                        </a:rPr>
                        <a:t>.</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dirty="0">
                          <a:effectLst/>
                        </a:rPr>
                        <a:t>inconvenient, decompression, illegal, undo, Irrelevant, non-stop, antimagnetic, misaligned, limitless.</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dirty="0">
                          <a:effectLst/>
                        </a:rPr>
                        <a:t>preprogramed, foresee</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dirty="0">
                          <a:effectLst/>
                        </a:rPr>
                        <a:t>reconsider.</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3782635"/>
                  </a:ext>
                </a:extLst>
              </a:tr>
            </a:tbl>
          </a:graphicData>
        </a:graphic>
      </p:graphicFrame>
    </p:spTree>
    <p:extLst>
      <p:ext uri="{BB962C8B-B14F-4D97-AF65-F5344CB8AC3E}">
        <p14:creationId xmlns:p14="http://schemas.microsoft.com/office/powerpoint/2010/main" val="181165186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marL="441325" indent="-441325" algn="l"/>
            <a:r>
              <a:rPr lang="es-AR" sz="3200" b="1" dirty="0">
                <a:solidFill>
                  <a:srgbClr val="0070C0"/>
                </a:solidFill>
                <a:latin typeface="Arial Black" panose="020B0A04020102020204" pitchFamily="34" charset="0"/>
              </a:rPr>
              <a:t>E.</a:t>
            </a:r>
            <a:r>
              <a:rPr lang="es-AR" sz="3200" b="1" u="sng" dirty="0">
                <a:solidFill>
                  <a:srgbClr val="0070C0"/>
                </a:solidFill>
                <a:latin typeface="Arial Black" panose="020B0A04020102020204" pitchFamily="34" charset="0"/>
              </a:rPr>
              <a:t> Ordene las siguientes palabras según su función:</a:t>
            </a:r>
            <a:endParaRPr lang="es-AR" sz="3200" dirty="0">
              <a:solidFill>
                <a:srgbClr val="0070C0"/>
              </a:solidFill>
              <a:latin typeface="Arial Black" panose="020B0A04020102020204" pitchFamily="34" charset="0"/>
            </a:endParaRPr>
          </a:p>
        </p:txBody>
      </p:sp>
    </p:spTree>
    <p:extLst>
      <p:ext uri="{BB962C8B-B14F-4D97-AF65-F5344CB8AC3E}">
        <p14:creationId xmlns:p14="http://schemas.microsoft.com/office/powerpoint/2010/main" val="42295780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771651" y="1828800"/>
            <a:ext cx="8086724" cy="3108543"/>
          </a:xfrm>
          <a:prstGeom prst="rect">
            <a:avLst/>
          </a:prstGeom>
        </p:spPr>
        <p:txBody>
          <a:bodyPr wrap="square">
            <a:spAutoFit/>
          </a:bodyPr>
          <a:lstStyle/>
          <a:p>
            <a:r>
              <a:rPr lang="en-GB" sz="2800" b="1" dirty="0">
                <a:solidFill>
                  <a:srgbClr val="0070C0"/>
                </a:solidFill>
                <a:latin typeface="Century Gothic" panose="020B0502020202020204" pitchFamily="34" charset="0"/>
                <a:ea typeface="Calibri" panose="020F0502020204030204" pitchFamily="34" charset="0"/>
              </a:rPr>
              <a:t>Palabras: </a:t>
            </a:r>
            <a:r>
              <a:rPr lang="en-GB" sz="2800" dirty="0">
                <a:latin typeface="Century Gothic" panose="020B0502020202020204" pitchFamily="34" charset="0"/>
                <a:ea typeface="Calibri" panose="020F0502020204030204" pitchFamily="34" charset="0"/>
              </a:rPr>
              <a:t>stabilize, demonstration, advertiser, professionally, pollinate, unemployment, optional, classify, dependent, moisten, effective, clockwise, programmer, avoidable, assistant, dangerous, package, careful, endless, leadership, upward, denial, preference, refinery</a:t>
            </a:r>
            <a:endParaRPr lang="es-AR" sz="2800" dirty="0">
              <a:latin typeface="Century Gothic" panose="020B0502020202020204" pitchFamily="34" charset="0"/>
            </a:endParaRPr>
          </a:p>
        </p:txBody>
      </p:sp>
    </p:spTree>
    <p:extLst>
      <p:ext uri="{BB962C8B-B14F-4D97-AF65-F5344CB8AC3E}">
        <p14:creationId xmlns:p14="http://schemas.microsoft.com/office/powerpoint/2010/main" val="24915213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algn="l"/>
            <a:endParaRPr lang="es-AR" sz="2800" dirty="0"/>
          </a:p>
        </p:txBody>
      </p:sp>
      <p:graphicFrame>
        <p:nvGraphicFramePr>
          <p:cNvPr id="4" name="Tabla 3"/>
          <p:cNvGraphicFramePr>
            <a:graphicFrameLocks noGrp="1"/>
          </p:cNvGraphicFramePr>
          <p:nvPr>
            <p:extLst>
              <p:ext uri="{D42A27DB-BD31-4B8C-83A1-F6EECF244321}">
                <p14:modId xmlns:p14="http://schemas.microsoft.com/office/powerpoint/2010/main" val="1419704032"/>
              </p:ext>
            </p:extLst>
          </p:nvPr>
        </p:nvGraphicFramePr>
        <p:xfrm>
          <a:off x="1704976" y="1288296"/>
          <a:ext cx="8782048" cy="3843975"/>
        </p:xfrm>
        <a:graphic>
          <a:graphicData uri="http://schemas.openxmlformats.org/drawingml/2006/table">
            <a:tbl>
              <a:tblPr firstRow="1" firstCol="1" lastRow="1" lastCol="1" bandRow="1" bandCol="1">
                <a:tableStyleId>{5C22544A-7EE6-4342-B048-85BDC9FD1C3A}</a:tableStyleId>
              </a:tblPr>
              <a:tblGrid>
                <a:gridCol w="2194753">
                  <a:extLst>
                    <a:ext uri="{9D8B030D-6E8A-4147-A177-3AD203B41FA5}">
                      <a16:colId xmlns:a16="http://schemas.microsoft.com/office/drawing/2014/main" val="4036157697"/>
                    </a:ext>
                  </a:extLst>
                </a:gridCol>
                <a:gridCol w="2195765">
                  <a:extLst>
                    <a:ext uri="{9D8B030D-6E8A-4147-A177-3AD203B41FA5}">
                      <a16:colId xmlns:a16="http://schemas.microsoft.com/office/drawing/2014/main" val="2202524769"/>
                    </a:ext>
                  </a:extLst>
                </a:gridCol>
                <a:gridCol w="2195765">
                  <a:extLst>
                    <a:ext uri="{9D8B030D-6E8A-4147-A177-3AD203B41FA5}">
                      <a16:colId xmlns:a16="http://schemas.microsoft.com/office/drawing/2014/main" val="2695591777"/>
                    </a:ext>
                  </a:extLst>
                </a:gridCol>
                <a:gridCol w="2195765">
                  <a:extLst>
                    <a:ext uri="{9D8B030D-6E8A-4147-A177-3AD203B41FA5}">
                      <a16:colId xmlns:a16="http://schemas.microsoft.com/office/drawing/2014/main" val="4130862340"/>
                    </a:ext>
                  </a:extLst>
                </a:gridCol>
              </a:tblGrid>
              <a:tr h="451250">
                <a:tc>
                  <a:txBody>
                    <a:bodyPr/>
                    <a:lstStyle/>
                    <a:p>
                      <a:pPr algn="ctr">
                        <a:lnSpc>
                          <a:spcPct val="107000"/>
                        </a:lnSpc>
                        <a:spcAft>
                          <a:spcPts val="800"/>
                        </a:spcAft>
                      </a:pPr>
                      <a:r>
                        <a:rPr lang="es-AR" sz="2800" dirty="0">
                          <a:effectLst/>
                        </a:rPr>
                        <a:t>Verbo</a:t>
                      </a:r>
                      <a:endParaRPr lang="es-A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AR" sz="2800" dirty="0">
                          <a:effectLst/>
                        </a:rPr>
                        <a:t>Sustantivo</a:t>
                      </a:r>
                      <a:endParaRPr lang="es-A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AR" sz="2800" dirty="0">
                          <a:effectLst/>
                        </a:rPr>
                        <a:t>Adjetivo</a:t>
                      </a:r>
                      <a:endParaRPr lang="es-A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AR" sz="2800" dirty="0">
                          <a:effectLst/>
                        </a:rPr>
                        <a:t>Adverbio</a:t>
                      </a:r>
                      <a:endParaRPr lang="es-A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34658672"/>
                  </a:ext>
                </a:extLst>
              </a:tr>
              <a:tr h="3392725">
                <a:tc>
                  <a:txBody>
                    <a:bodyPr/>
                    <a:lstStyle/>
                    <a:p>
                      <a:pPr>
                        <a:lnSpc>
                          <a:spcPct val="107000"/>
                        </a:lnSpc>
                        <a:spcAft>
                          <a:spcPts val="800"/>
                        </a:spcAft>
                      </a:pPr>
                      <a:r>
                        <a:rPr lang="es-AR" sz="1100">
                          <a:effectLst/>
                        </a:rPr>
                        <a:t> </a:t>
                      </a:r>
                      <a:endParaRPr lang="es-A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a:effectLst/>
                        </a:rPr>
                        <a:t> </a:t>
                      </a:r>
                      <a:endParaRPr lang="es-A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100" dirty="0">
                          <a:effectLst/>
                        </a:rPr>
                        <a:t> </a:t>
                      </a:r>
                      <a:endParaRPr lang="es-A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AR" sz="1100" dirty="0">
                          <a:effectLst/>
                        </a:rPr>
                        <a:t> </a:t>
                      </a:r>
                      <a:endParaRPr lang="es-A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98159564"/>
                  </a:ext>
                </a:extLst>
              </a:tr>
            </a:tbl>
          </a:graphicData>
        </a:graphic>
      </p:graphicFrame>
    </p:spTree>
    <p:extLst>
      <p:ext uri="{BB962C8B-B14F-4D97-AF65-F5344CB8AC3E}">
        <p14:creationId xmlns:p14="http://schemas.microsoft.com/office/powerpoint/2010/main" val="6971221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algn="l"/>
            <a:endParaRPr lang="es-AR" sz="2800" dirty="0"/>
          </a:p>
        </p:txBody>
      </p:sp>
      <p:graphicFrame>
        <p:nvGraphicFramePr>
          <p:cNvPr id="4" name="Tabla 3"/>
          <p:cNvGraphicFramePr>
            <a:graphicFrameLocks noGrp="1"/>
          </p:cNvGraphicFramePr>
          <p:nvPr>
            <p:extLst>
              <p:ext uri="{D42A27DB-BD31-4B8C-83A1-F6EECF244321}">
                <p14:modId xmlns:p14="http://schemas.microsoft.com/office/powerpoint/2010/main" val="2129212010"/>
              </p:ext>
            </p:extLst>
          </p:nvPr>
        </p:nvGraphicFramePr>
        <p:xfrm>
          <a:off x="1914524" y="1213800"/>
          <a:ext cx="8029575" cy="4021792"/>
        </p:xfrm>
        <a:graphic>
          <a:graphicData uri="http://schemas.openxmlformats.org/drawingml/2006/table">
            <a:tbl>
              <a:tblPr firstRow="1" firstCol="1" lastRow="1" lastCol="1" bandRow="1" bandCol="1">
                <a:tableStyleId>{5C22544A-7EE6-4342-B048-85BDC9FD1C3A}</a:tableStyleId>
              </a:tblPr>
              <a:tblGrid>
                <a:gridCol w="2006700">
                  <a:extLst>
                    <a:ext uri="{9D8B030D-6E8A-4147-A177-3AD203B41FA5}">
                      <a16:colId xmlns:a16="http://schemas.microsoft.com/office/drawing/2014/main" val="4036157697"/>
                    </a:ext>
                  </a:extLst>
                </a:gridCol>
                <a:gridCol w="2007625">
                  <a:extLst>
                    <a:ext uri="{9D8B030D-6E8A-4147-A177-3AD203B41FA5}">
                      <a16:colId xmlns:a16="http://schemas.microsoft.com/office/drawing/2014/main" val="2202524769"/>
                    </a:ext>
                  </a:extLst>
                </a:gridCol>
                <a:gridCol w="2007625">
                  <a:extLst>
                    <a:ext uri="{9D8B030D-6E8A-4147-A177-3AD203B41FA5}">
                      <a16:colId xmlns:a16="http://schemas.microsoft.com/office/drawing/2014/main" val="2695591777"/>
                    </a:ext>
                  </a:extLst>
                </a:gridCol>
                <a:gridCol w="2007625">
                  <a:extLst>
                    <a:ext uri="{9D8B030D-6E8A-4147-A177-3AD203B41FA5}">
                      <a16:colId xmlns:a16="http://schemas.microsoft.com/office/drawing/2014/main" val="4130862340"/>
                    </a:ext>
                  </a:extLst>
                </a:gridCol>
              </a:tblGrid>
              <a:tr h="451250">
                <a:tc>
                  <a:txBody>
                    <a:bodyPr/>
                    <a:lstStyle/>
                    <a:p>
                      <a:pPr algn="ctr">
                        <a:lnSpc>
                          <a:spcPct val="107000"/>
                        </a:lnSpc>
                        <a:spcAft>
                          <a:spcPts val="800"/>
                        </a:spcAft>
                      </a:pPr>
                      <a:r>
                        <a:rPr lang="es-AR" sz="2800" dirty="0">
                          <a:effectLst/>
                        </a:rPr>
                        <a:t>Verbo</a:t>
                      </a:r>
                      <a:endParaRPr lang="es-A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AR" sz="2800" dirty="0">
                          <a:effectLst/>
                        </a:rPr>
                        <a:t>Sustantivo</a:t>
                      </a:r>
                      <a:endParaRPr lang="es-A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AR" sz="2800" dirty="0">
                          <a:effectLst/>
                        </a:rPr>
                        <a:t>Adjetivo</a:t>
                      </a:r>
                      <a:endParaRPr lang="es-A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AR" sz="2800" dirty="0">
                          <a:effectLst/>
                        </a:rPr>
                        <a:t>Adverbio</a:t>
                      </a:r>
                      <a:endParaRPr lang="es-A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34658672"/>
                  </a:ext>
                </a:extLst>
              </a:tr>
              <a:tr h="3392725">
                <a:tc>
                  <a:txBody>
                    <a:bodyPr/>
                    <a:lstStyle/>
                    <a:p>
                      <a:pPr>
                        <a:lnSpc>
                          <a:spcPct val="107000"/>
                        </a:lnSpc>
                        <a:spcAft>
                          <a:spcPts val="800"/>
                        </a:spcAft>
                      </a:pPr>
                      <a:r>
                        <a:rPr lang="es-AR" sz="2000" dirty="0" err="1">
                          <a:effectLst/>
                        </a:rPr>
                        <a:t>stabilize</a:t>
                      </a:r>
                      <a:r>
                        <a:rPr lang="es-AR" sz="2000" dirty="0">
                          <a:effectLst/>
                        </a:rPr>
                        <a:t>, </a:t>
                      </a:r>
                      <a:r>
                        <a:rPr lang="es-AR" sz="2000" dirty="0" err="1">
                          <a:effectLst/>
                        </a:rPr>
                        <a:t>pollinate</a:t>
                      </a:r>
                      <a:r>
                        <a:rPr lang="es-AR" sz="2000" dirty="0">
                          <a:effectLst/>
                        </a:rPr>
                        <a:t>, </a:t>
                      </a:r>
                      <a:r>
                        <a:rPr lang="es-AR" sz="2000" dirty="0" err="1">
                          <a:effectLst/>
                        </a:rPr>
                        <a:t>classify</a:t>
                      </a:r>
                      <a:r>
                        <a:rPr lang="es-AR" sz="2000" dirty="0">
                          <a:effectLst/>
                        </a:rPr>
                        <a:t>, </a:t>
                      </a:r>
                      <a:r>
                        <a:rPr lang="es-AR" sz="2000" dirty="0" err="1">
                          <a:solidFill>
                            <a:srgbClr val="FFC000"/>
                          </a:solidFill>
                          <a:effectLst/>
                        </a:rPr>
                        <a:t>package</a:t>
                      </a:r>
                      <a:r>
                        <a:rPr lang="es-AR" sz="2000" dirty="0">
                          <a:solidFill>
                            <a:srgbClr val="FFC000"/>
                          </a:solidFill>
                          <a:effectLst/>
                        </a:rPr>
                        <a:t>, </a:t>
                      </a:r>
                      <a:r>
                        <a:rPr lang="en-GB" sz="2000" baseline="0" dirty="0">
                          <a:solidFill>
                            <a:srgbClr val="FFC000"/>
                          </a:solidFill>
                          <a:effectLst/>
                        </a:rPr>
                        <a:t>moisten</a:t>
                      </a:r>
                      <a:r>
                        <a:rPr lang="en-GB" sz="2000" baseline="0" dirty="0">
                          <a:solidFill>
                            <a:schemeClr val="lt1"/>
                          </a:solidFill>
                          <a:effectLst/>
                        </a:rPr>
                        <a:t>.</a:t>
                      </a:r>
                      <a:endParaRPr lang="es-AR"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dirty="0">
                          <a:effectLst/>
                        </a:rPr>
                        <a:t>demonstration,</a:t>
                      </a:r>
                      <a:r>
                        <a:rPr lang="en-GB" sz="2000" baseline="0" dirty="0">
                          <a:effectLst/>
                        </a:rPr>
                        <a:t> advertiser, unemployment, programmer, assistant, </a:t>
                      </a:r>
                      <a:r>
                        <a:rPr lang="en-GB" sz="2000" baseline="0" dirty="0">
                          <a:solidFill>
                            <a:srgbClr val="FFC000"/>
                          </a:solidFill>
                          <a:effectLst/>
                        </a:rPr>
                        <a:t>package</a:t>
                      </a:r>
                      <a:r>
                        <a:rPr lang="en-GB" sz="2000" baseline="0" dirty="0">
                          <a:effectLst/>
                        </a:rPr>
                        <a:t>, leadership, </a:t>
                      </a:r>
                      <a:r>
                        <a:rPr lang="en-GB" sz="2000" baseline="0" dirty="0">
                          <a:solidFill>
                            <a:srgbClr val="FFC000"/>
                          </a:solidFill>
                          <a:effectLst/>
                        </a:rPr>
                        <a:t>package</a:t>
                      </a:r>
                      <a:r>
                        <a:rPr lang="en-GB" sz="2000" baseline="0" dirty="0">
                          <a:effectLst/>
                        </a:rPr>
                        <a:t>, denial, preference, refinery.</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dirty="0">
                          <a:effectLst/>
                        </a:rPr>
                        <a:t>optional, dependent, </a:t>
                      </a:r>
                      <a:r>
                        <a:rPr lang="en-GB" sz="2000" dirty="0">
                          <a:solidFill>
                            <a:srgbClr val="FFC000"/>
                          </a:solidFill>
                          <a:effectLst/>
                        </a:rPr>
                        <a:t>moisten</a:t>
                      </a:r>
                      <a:r>
                        <a:rPr lang="en-GB" sz="2000" dirty="0">
                          <a:effectLst/>
                        </a:rPr>
                        <a:t>, effective, clockwise, avoidable, dangerous,</a:t>
                      </a:r>
                      <a:r>
                        <a:rPr lang="en-GB" sz="2000" baseline="0" dirty="0">
                          <a:effectLst/>
                        </a:rPr>
                        <a:t> careful, endless</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AR" sz="2000" dirty="0" err="1">
                          <a:effectLst/>
                        </a:rPr>
                        <a:t>professionally</a:t>
                      </a:r>
                      <a:r>
                        <a:rPr lang="es-AR" sz="2000" dirty="0">
                          <a:effectLst/>
                        </a:rPr>
                        <a:t>, </a:t>
                      </a:r>
                      <a:r>
                        <a:rPr lang="es-AR" sz="2000" dirty="0" err="1">
                          <a:effectLst/>
                        </a:rPr>
                        <a:t>upward</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98159564"/>
                  </a:ext>
                </a:extLst>
              </a:tr>
            </a:tbl>
          </a:graphicData>
        </a:graphic>
      </p:graphicFrame>
    </p:spTree>
    <p:extLst>
      <p:ext uri="{BB962C8B-B14F-4D97-AF65-F5344CB8AC3E}">
        <p14:creationId xmlns:p14="http://schemas.microsoft.com/office/powerpoint/2010/main" val="400992712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343150" y="2171699"/>
            <a:ext cx="7800975" cy="1421928"/>
          </a:xfrm>
          <a:prstGeom prst="rect">
            <a:avLst/>
          </a:prstGeom>
        </p:spPr>
        <p:txBody>
          <a:bodyPr wrap="square">
            <a:spAutoFit/>
          </a:bodyPr>
          <a:lstStyle/>
          <a:p>
            <a:pPr>
              <a:lnSpc>
                <a:spcPct val="120000"/>
              </a:lnSpc>
              <a:spcAft>
                <a:spcPts val="1200"/>
              </a:spcAft>
            </a:pPr>
            <a:r>
              <a:rPr lang="es-AR" sz="3600" b="1" dirty="0">
                <a:solidFill>
                  <a:srgbClr val="2E74B5"/>
                </a:solidFill>
                <a:latin typeface="Arial Black" panose="020B0A04020102020204" pitchFamily="34" charset="0"/>
                <a:ea typeface="Calibri" panose="020F0502020204030204" pitchFamily="34" charset="0"/>
              </a:rPr>
              <a:t>FUNCIONES DE </a:t>
            </a:r>
            <a:r>
              <a:rPr lang="es-AR" sz="3600" b="1" i="1" dirty="0">
                <a:solidFill>
                  <a:srgbClr val="2E74B5"/>
                </a:solidFill>
                <a:latin typeface="Arial Black" panose="020B0A04020102020204" pitchFamily="34" charset="0"/>
                <a:ea typeface="Calibri" panose="020F0502020204030204" pitchFamily="34" charset="0"/>
              </a:rPr>
              <a:t>–ING</a:t>
            </a:r>
            <a:r>
              <a:rPr lang="es-AR" sz="3600" b="1" dirty="0">
                <a:solidFill>
                  <a:srgbClr val="2E74B5"/>
                </a:solidFill>
                <a:latin typeface="Arial Black" panose="020B0A04020102020204" pitchFamily="34" charset="0"/>
                <a:ea typeface="Calibri" panose="020F0502020204030204" pitchFamily="34" charset="0"/>
              </a:rPr>
              <a:t>  E INFINITIVO CON </a:t>
            </a:r>
            <a:r>
              <a:rPr lang="es-AR" sz="3600" b="1" i="1" dirty="0">
                <a:solidFill>
                  <a:srgbClr val="2E74B5"/>
                </a:solidFill>
                <a:latin typeface="Arial Black" panose="020B0A04020102020204" pitchFamily="34" charset="0"/>
                <a:ea typeface="Calibri" panose="020F0502020204030204" pitchFamily="34" charset="0"/>
              </a:rPr>
              <a:t>TO </a:t>
            </a:r>
            <a:endParaRPr lang="es-AR" sz="36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89549423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r>
              <a:rPr lang="es-AR" sz="3600" dirty="0">
                <a:solidFill>
                  <a:srgbClr val="0070C0"/>
                </a:solidFill>
                <a:latin typeface="Arial Black" panose="020B0A04020102020204" pitchFamily="34" charset="0"/>
              </a:rPr>
              <a:t>USOS DEL INFINITIVO CON “TO” (</a:t>
            </a:r>
            <a:r>
              <a:rPr lang="es-AR" sz="3600" b="1" i="1" dirty="0">
                <a:solidFill>
                  <a:srgbClr val="2E74B5"/>
                </a:solidFill>
                <a:latin typeface="Arial Black" panose="020B0A04020102020204" pitchFamily="34" charset="0"/>
                <a:ea typeface="Calibri" panose="020F0502020204030204" pitchFamily="34" charset="0"/>
              </a:rPr>
              <a:t>pág. 77)</a:t>
            </a:r>
            <a:endParaRPr lang="es-AR" sz="3600" dirty="0">
              <a:latin typeface="Times New Roman" panose="02020603050405020304" pitchFamily="18" charset="0"/>
              <a:ea typeface="Calibri" panose="020F0502020204030204" pitchFamily="34" charset="0"/>
            </a:endParaRPr>
          </a:p>
          <a:p>
            <a:r>
              <a:rPr lang="es-AR" sz="3600" dirty="0">
                <a:solidFill>
                  <a:srgbClr val="0070C0"/>
                </a:solidFill>
                <a:latin typeface="Arial Black" panose="020B0A04020102020204" pitchFamily="34" charset="0"/>
              </a:rPr>
              <a:t> </a:t>
            </a:r>
          </a:p>
        </p:txBody>
      </p:sp>
    </p:spTree>
    <p:extLst>
      <p:ext uri="{BB962C8B-B14F-4D97-AF65-F5344CB8AC3E}">
        <p14:creationId xmlns:p14="http://schemas.microsoft.com/office/powerpoint/2010/main" val="193486205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0BD2B4-EAA7-C119-B805-81B37009499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2E5D94D7-6BF4-D2C5-7A83-03F48751D036}"/>
              </a:ext>
            </a:extLst>
          </p:cNvPr>
          <p:cNvSpPr>
            <a:spLocks noGrp="1"/>
          </p:cNvSpPr>
          <p:nvPr>
            <p:ph type="ctrTitle"/>
          </p:nvPr>
        </p:nvSpPr>
        <p:spPr>
          <a:xfrm>
            <a:off x="1524000" y="1122363"/>
            <a:ext cx="9144000" cy="105936"/>
          </a:xfrm>
        </p:spPr>
        <p:txBody>
          <a:bodyPr>
            <a:normAutofit fontScale="90000"/>
          </a:bodyPr>
          <a:lstStyle/>
          <a:p>
            <a:endParaRPr lang="es-AR" dirty="0"/>
          </a:p>
        </p:txBody>
      </p:sp>
      <p:sp>
        <p:nvSpPr>
          <p:cNvPr id="3" name="Subtítulo 2">
            <a:extLst>
              <a:ext uri="{FF2B5EF4-FFF2-40B4-BE49-F238E27FC236}">
                <a16:creationId xmlns:a16="http://schemas.microsoft.com/office/drawing/2014/main" id="{120D6EDE-F707-606A-9E6F-3E09AD5840DC}"/>
              </a:ext>
            </a:extLst>
          </p:cNvPr>
          <p:cNvSpPr>
            <a:spLocks noGrp="1"/>
          </p:cNvSpPr>
          <p:nvPr>
            <p:ph type="subTitle" idx="1"/>
          </p:nvPr>
        </p:nvSpPr>
        <p:spPr>
          <a:xfrm>
            <a:off x="1524000" y="1351128"/>
            <a:ext cx="9144000" cy="3906672"/>
          </a:xfrm>
        </p:spPr>
        <p:txBody>
          <a:bodyPr>
            <a:normAutofit/>
          </a:bodyPr>
          <a:lstStyle/>
          <a:p>
            <a:endParaRPr lang="es-ES" sz="2800" dirty="0">
              <a:solidFill>
                <a:srgbClr val="FF0000"/>
              </a:solidFill>
              <a:latin typeface="Arial Black" panose="020B0A04020102020204" pitchFamily="34" charset="0"/>
            </a:endParaRPr>
          </a:p>
          <a:p>
            <a:endParaRPr lang="es-ES" sz="2800" dirty="0">
              <a:solidFill>
                <a:srgbClr val="FF0000"/>
              </a:solidFill>
              <a:latin typeface="Arial Black" panose="020B0A04020102020204" pitchFamily="34" charset="0"/>
            </a:endParaRPr>
          </a:p>
          <a:p>
            <a:endParaRPr lang="es-ES" sz="2800"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2673353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r>
              <a:rPr lang="es-AR" sz="3600" b="1" dirty="0">
                <a:solidFill>
                  <a:schemeClr val="accent5">
                    <a:lumMod val="50000"/>
                  </a:schemeClr>
                </a:solidFill>
              </a:rPr>
              <a:t>Salt </a:t>
            </a:r>
            <a:r>
              <a:rPr lang="es-AR" sz="3600" b="1" dirty="0" err="1">
                <a:solidFill>
                  <a:schemeClr val="accent5">
                    <a:lumMod val="50000"/>
                  </a:schemeClr>
                </a:solidFill>
              </a:rPr>
              <a:t>content</a:t>
            </a:r>
            <a:r>
              <a:rPr lang="es-AR" sz="3600" b="1" dirty="0">
                <a:solidFill>
                  <a:schemeClr val="accent5">
                    <a:lumMod val="50000"/>
                  </a:schemeClr>
                </a:solidFill>
              </a:rPr>
              <a:t> </a:t>
            </a:r>
            <a:r>
              <a:rPr lang="es-AR" sz="3600" b="1" dirty="0" err="1">
                <a:solidFill>
                  <a:schemeClr val="accent5">
                    <a:lumMod val="50000"/>
                  </a:schemeClr>
                </a:solidFill>
              </a:rPr>
              <a:t>dependent</a:t>
            </a:r>
            <a:r>
              <a:rPr lang="es-AR" sz="3600" b="1" dirty="0">
                <a:solidFill>
                  <a:schemeClr val="accent5">
                    <a:lumMod val="50000"/>
                  </a:schemeClr>
                </a:solidFill>
              </a:rPr>
              <a:t> </a:t>
            </a:r>
            <a:r>
              <a:rPr lang="es-AR" sz="3600" b="1" dirty="0" err="1">
                <a:solidFill>
                  <a:schemeClr val="accent5">
                    <a:lumMod val="50000"/>
                  </a:schemeClr>
                </a:solidFill>
              </a:rPr>
              <a:t>dialectric</a:t>
            </a:r>
            <a:r>
              <a:rPr lang="es-AR" sz="3600" b="1" dirty="0">
                <a:solidFill>
                  <a:schemeClr val="accent5">
                    <a:lumMod val="50000"/>
                  </a:schemeClr>
                </a:solidFill>
              </a:rPr>
              <a:t> </a:t>
            </a:r>
            <a:r>
              <a:rPr lang="es-AR" sz="3600" b="1" dirty="0" err="1">
                <a:solidFill>
                  <a:schemeClr val="accent5">
                    <a:lumMod val="50000"/>
                  </a:schemeClr>
                </a:solidFill>
              </a:rPr>
              <a:t>properties</a:t>
            </a:r>
            <a:r>
              <a:rPr lang="es-AR" sz="3600" b="1" dirty="0">
                <a:solidFill>
                  <a:schemeClr val="accent5">
                    <a:lumMod val="50000"/>
                  </a:schemeClr>
                </a:solidFill>
              </a:rPr>
              <a:t> </a:t>
            </a:r>
            <a:r>
              <a:rPr lang="es-AR" sz="3600" b="1" dirty="0">
                <a:solidFill>
                  <a:srgbClr val="FF0000"/>
                </a:solidFill>
              </a:rPr>
              <a:t>of</a:t>
            </a:r>
            <a:r>
              <a:rPr lang="es-AR" sz="3600" b="1" dirty="0">
                <a:solidFill>
                  <a:schemeClr val="accent5">
                    <a:lumMod val="50000"/>
                  </a:schemeClr>
                </a:solidFill>
              </a:rPr>
              <a:t> </a:t>
            </a:r>
            <a:r>
              <a:rPr lang="es-AR" sz="3600" b="1" dirty="0" err="1">
                <a:solidFill>
                  <a:schemeClr val="accent5">
                    <a:lumMod val="50000"/>
                  </a:schemeClr>
                </a:solidFill>
              </a:rPr>
              <a:t>pistacchios</a:t>
            </a:r>
            <a:r>
              <a:rPr lang="es-AR" sz="3600" b="1" dirty="0">
                <a:solidFill>
                  <a:schemeClr val="accent5">
                    <a:lumMod val="50000"/>
                  </a:schemeClr>
                </a:solidFill>
              </a:rPr>
              <a:t> </a:t>
            </a:r>
            <a:r>
              <a:rPr lang="es-AR" sz="3600" b="1" dirty="0" err="1">
                <a:solidFill>
                  <a:schemeClr val="accent5">
                    <a:lumMod val="50000"/>
                  </a:schemeClr>
                </a:solidFill>
              </a:rPr>
              <a:t>relevant</a:t>
            </a:r>
            <a:r>
              <a:rPr lang="es-AR" sz="3600" b="1" dirty="0">
                <a:solidFill>
                  <a:schemeClr val="accent5">
                    <a:lumMod val="50000"/>
                  </a:schemeClr>
                </a:solidFill>
              </a:rPr>
              <a:t> </a:t>
            </a:r>
            <a:endParaRPr lang="es-AR" sz="3600" dirty="0">
              <a:solidFill>
                <a:schemeClr val="accent5">
                  <a:lumMod val="50000"/>
                </a:schemeClr>
              </a:solidFill>
            </a:endParaRPr>
          </a:p>
          <a:p>
            <a:r>
              <a:rPr lang="es-AR" sz="3600" b="1" dirty="0">
                <a:solidFill>
                  <a:srgbClr val="FF0000"/>
                </a:solidFill>
              </a:rPr>
              <a:t>to</a:t>
            </a:r>
            <a:r>
              <a:rPr lang="es-AR" sz="3600" b="1" dirty="0">
                <a:solidFill>
                  <a:schemeClr val="accent5">
                    <a:lumMod val="50000"/>
                  </a:schemeClr>
                </a:solidFill>
              </a:rPr>
              <a:t> radio-</a:t>
            </a:r>
            <a:r>
              <a:rPr lang="es-AR" sz="3600" b="1" dirty="0" err="1">
                <a:solidFill>
                  <a:schemeClr val="accent5">
                    <a:lumMod val="50000"/>
                  </a:schemeClr>
                </a:solidFill>
              </a:rPr>
              <a:t>frequency</a:t>
            </a:r>
            <a:r>
              <a:rPr lang="es-AR" sz="3600" b="1" dirty="0">
                <a:solidFill>
                  <a:schemeClr val="accent5">
                    <a:lumMod val="50000"/>
                  </a:schemeClr>
                </a:solidFill>
              </a:rPr>
              <a:t> </a:t>
            </a:r>
            <a:r>
              <a:rPr lang="es-AR" sz="3600" b="1" dirty="0" err="1">
                <a:solidFill>
                  <a:schemeClr val="accent5">
                    <a:lumMod val="50000"/>
                  </a:schemeClr>
                </a:solidFill>
              </a:rPr>
              <a:t>pasteurization</a:t>
            </a:r>
            <a:endParaRPr lang="es-AR" sz="3600" dirty="0">
              <a:solidFill>
                <a:schemeClr val="accent5">
                  <a:lumMod val="50000"/>
                </a:schemeClr>
              </a:solidFill>
            </a:endParaRPr>
          </a:p>
        </p:txBody>
      </p:sp>
    </p:spTree>
    <p:extLst>
      <p:ext uri="{BB962C8B-B14F-4D97-AF65-F5344CB8AC3E}">
        <p14:creationId xmlns:p14="http://schemas.microsoft.com/office/powerpoint/2010/main" val="190499291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105936"/>
          </a:xfrm>
        </p:spPr>
        <p:txBody>
          <a:bodyPr>
            <a:normAutofit fontScale="90000"/>
          </a:bodyPr>
          <a:lstStyle/>
          <a:p>
            <a:endParaRPr lang="es-AR" dirty="0"/>
          </a:p>
        </p:txBody>
      </p:sp>
      <p:sp>
        <p:nvSpPr>
          <p:cNvPr id="3" name="Subtítulo 2"/>
          <p:cNvSpPr>
            <a:spLocks noGrp="1"/>
          </p:cNvSpPr>
          <p:nvPr>
            <p:ph type="subTitle" idx="1"/>
          </p:nvPr>
        </p:nvSpPr>
        <p:spPr>
          <a:xfrm>
            <a:off x="1524000" y="1351128"/>
            <a:ext cx="9144000" cy="3906672"/>
          </a:xfrm>
        </p:spPr>
        <p:txBody>
          <a:bodyPr>
            <a:normAutofit/>
          </a:bodyPr>
          <a:lstStyle/>
          <a:p>
            <a:endParaRPr lang="es-ES" sz="2800" dirty="0">
              <a:solidFill>
                <a:srgbClr val="FF0000"/>
              </a:solidFill>
              <a:latin typeface="Arial Black" panose="020B0A04020102020204" pitchFamily="34" charset="0"/>
            </a:endParaRPr>
          </a:p>
          <a:p>
            <a:endParaRPr lang="es-ES" sz="2800" dirty="0">
              <a:solidFill>
                <a:srgbClr val="FF0000"/>
              </a:solidFill>
              <a:latin typeface="Arial Black" panose="020B0A04020102020204" pitchFamily="34" charset="0"/>
            </a:endParaRPr>
          </a:p>
          <a:p>
            <a:endParaRPr lang="es-ES" sz="2800" dirty="0">
              <a:solidFill>
                <a:srgbClr val="FF0000"/>
              </a:solidFill>
              <a:latin typeface="Arial Black" panose="020B0A04020102020204" pitchFamily="34" charset="0"/>
            </a:endParaRPr>
          </a:p>
          <a:p>
            <a:r>
              <a:rPr lang="es-ES" sz="2800" dirty="0">
                <a:solidFill>
                  <a:srgbClr val="FF0000"/>
                </a:solidFill>
                <a:latin typeface="Arial Black" panose="020B0A04020102020204" pitchFamily="34" charset="0"/>
              </a:rPr>
              <a:t>VERBOS MODALES CON TO+ INFINITIVO</a:t>
            </a:r>
            <a:endParaRPr lang="es-AR" sz="2800"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71538592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algn="l"/>
            <a:r>
              <a:rPr lang="es-AR" sz="4400" dirty="0">
                <a:solidFill>
                  <a:srgbClr val="FF0000"/>
                </a:solidFill>
                <a:latin typeface="Arial Black" panose="020B0A04020102020204" pitchFamily="34" charset="0"/>
              </a:rPr>
              <a:t>6</a:t>
            </a:r>
            <a:r>
              <a:rPr lang="es-AR" sz="2800" dirty="0"/>
              <a:t> Después de verbo BE indicando obligación futura. Be + to </a:t>
            </a:r>
            <a:r>
              <a:rPr lang="es-AR" sz="2800" dirty="0" err="1"/>
              <a:t>infinitive</a:t>
            </a:r>
            <a:r>
              <a:rPr lang="es-AR" sz="2800" dirty="0"/>
              <a:t> </a:t>
            </a:r>
          </a:p>
          <a:p>
            <a:pPr algn="l"/>
            <a:r>
              <a:rPr lang="es-AR" sz="2800" dirty="0">
                <a:solidFill>
                  <a:srgbClr val="FF0000"/>
                </a:solidFill>
              </a:rPr>
              <a:t>Ir a/ tener que/ haber de</a:t>
            </a:r>
          </a:p>
          <a:p>
            <a:pPr algn="l"/>
            <a:endParaRPr lang="es-AR" sz="2800" dirty="0">
              <a:solidFill>
                <a:srgbClr val="FF0000"/>
              </a:solidFill>
            </a:endParaRPr>
          </a:p>
          <a:p>
            <a:pPr algn="l"/>
            <a:r>
              <a:rPr lang="es-AR" sz="2800" dirty="0"/>
              <a:t>12. </a:t>
            </a:r>
            <a:r>
              <a:rPr lang="es-AR" sz="2800" dirty="0" err="1"/>
              <a:t>They</a:t>
            </a:r>
            <a:r>
              <a:rPr lang="es-AR" sz="2800" dirty="0"/>
              <a:t> are to </a:t>
            </a:r>
            <a:r>
              <a:rPr lang="es-AR" sz="2800" dirty="0" err="1"/>
              <a:t>build</a:t>
            </a:r>
            <a:r>
              <a:rPr lang="es-AR" sz="2800" dirty="0"/>
              <a:t> new </a:t>
            </a:r>
            <a:r>
              <a:rPr lang="es-AR" sz="2800" dirty="0" err="1"/>
              <a:t>schools</a:t>
            </a:r>
            <a:r>
              <a:rPr lang="es-AR" sz="2800" dirty="0"/>
              <a:t>. </a:t>
            </a:r>
            <a:r>
              <a:rPr lang="es-AR" sz="2800" dirty="0">
                <a:solidFill>
                  <a:srgbClr val="0070C0"/>
                </a:solidFill>
              </a:rPr>
              <a:t>Van a construir nuevas escuelas. / Han de construir nuevas escuelas. minutes. </a:t>
            </a:r>
          </a:p>
          <a:p>
            <a:pPr algn="l"/>
            <a:endParaRPr lang="es-AR" sz="2800" dirty="0"/>
          </a:p>
        </p:txBody>
      </p:sp>
    </p:spTree>
    <p:extLst>
      <p:ext uri="{BB962C8B-B14F-4D97-AF65-F5344CB8AC3E}">
        <p14:creationId xmlns:p14="http://schemas.microsoft.com/office/powerpoint/2010/main" val="353859856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286603"/>
            <a:ext cx="9144000" cy="54591"/>
          </a:xfrm>
        </p:spPr>
        <p:txBody>
          <a:bodyPr>
            <a:normAutofit fontScale="90000"/>
          </a:bodyPr>
          <a:lstStyle/>
          <a:p>
            <a:endParaRPr lang="es-AR" dirty="0"/>
          </a:p>
        </p:txBody>
      </p:sp>
      <p:sp>
        <p:nvSpPr>
          <p:cNvPr id="3" name="Subtítulo 2"/>
          <p:cNvSpPr>
            <a:spLocks noGrp="1"/>
          </p:cNvSpPr>
          <p:nvPr>
            <p:ph type="subTitle" idx="1"/>
          </p:nvPr>
        </p:nvSpPr>
        <p:spPr>
          <a:xfrm>
            <a:off x="791570" y="436729"/>
            <a:ext cx="10617958" cy="6073254"/>
          </a:xfrm>
        </p:spPr>
        <p:txBody>
          <a:bodyPr>
            <a:noAutofit/>
          </a:bodyPr>
          <a:lstStyle/>
          <a:p>
            <a:pPr algn="l"/>
            <a:r>
              <a:rPr lang="es-ES" sz="2000" b="1" dirty="0">
                <a:solidFill>
                  <a:srgbClr val="FF0000"/>
                </a:solidFill>
              </a:rPr>
              <a:t>HAVE TO: </a:t>
            </a:r>
            <a:r>
              <a:rPr lang="es-ES" sz="2000" dirty="0"/>
              <a:t>tener que, haber de</a:t>
            </a:r>
          </a:p>
          <a:p>
            <a:pPr marL="900113" indent="-900113" algn="l"/>
            <a:r>
              <a:rPr lang="es-AR" sz="2000" dirty="0"/>
              <a:t>	</a:t>
            </a:r>
            <a:r>
              <a:rPr lang="es-AR" sz="2000" dirty="0" err="1"/>
              <a:t>Thousands</a:t>
            </a:r>
            <a:r>
              <a:rPr lang="es-AR" sz="2000" dirty="0"/>
              <a:t> of </a:t>
            </a:r>
            <a:r>
              <a:rPr lang="es-AR" sz="2000" dirty="0" err="1"/>
              <a:t>people</a:t>
            </a:r>
            <a:r>
              <a:rPr lang="es-AR" sz="2000" dirty="0"/>
              <a:t> </a:t>
            </a:r>
            <a:r>
              <a:rPr lang="es-AR" sz="2000" dirty="0" err="1"/>
              <a:t>had</a:t>
            </a:r>
            <a:r>
              <a:rPr lang="es-AR" sz="2000" dirty="0"/>
              <a:t> to </a:t>
            </a:r>
            <a:r>
              <a:rPr lang="es-AR" sz="2000" dirty="0" err="1"/>
              <a:t>evacuate</a:t>
            </a:r>
            <a:r>
              <a:rPr lang="es-AR" sz="2000" dirty="0"/>
              <a:t> </a:t>
            </a:r>
            <a:r>
              <a:rPr lang="es-AR" sz="2000" dirty="0" err="1"/>
              <a:t>due</a:t>
            </a:r>
            <a:r>
              <a:rPr lang="es-AR" sz="2000" dirty="0"/>
              <a:t> to a </a:t>
            </a:r>
            <a:r>
              <a:rPr lang="es-AR" sz="2000" dirty="0" err="1"/>
              <a:t>malfunction</a:t>
            </a:r>
            <a:r>
              <a:rPr lang="es-AR" sz="2000" dirty="0"/>
              <a:t> and human error.  </a:t>
            </a:r>
            <a:r>
              <a:rPr lang="es-AR" sz="2000" dirty="0">
                <a:solidFill>
                  <a:srgbClr val="0070C0"/>
                </a:solidFill>
              </a:rPr>
              <a:t>Miles de personas tuvieron que evacuar debido a un mal funcionamiento y error humano.</a:t>
            </a:r>
            <a:endParaRPr lang="es-ES" sz="2000" dirty="0">
              <a:solidFill>
                <a:srgbClr val="0070C0"/>
              </a:solidFill>
            </a:endParaRPr>
          </a:p>
          <a:p>
            <a:pPr algn="l"/>
            <a:r>
              <a:rPr lang="es-ES" sz="2000" b="1" dirty="0">
                <a:solidFill>
                  <a:srgbClr val="FF0000"/>
                </a:solidFill>
              </a:rPr>
              <a:t>BE TO: </a:t>
            </a:r>
            <a:r>
              <a:rPr lang="es-ES" sz="2000" dirty="0"/>
              <a:t>(ver diapositiva anterior)</a:t>
            </a:r>
          </a:p>
          <a:p>
            <a:pPr algn="l"/>
            <a:r>
              <a:rPr lang="es-ES" sz="2000" b="1" dirty="0">
                <a:solidFill>
                  <a:srgbClr val="FF0000"/>
                </a:solidFill>
              </a:rPr>
              <a:t>BE ABOUT TO: </a:t>
            </a:r>
            <a:r>
              <a:rPr lang="es-ES" sz="2000" dirty="0"/>
              <a:t>estar a punto de, estar por, ir a</a:t>
            </a:r>
          </a:p>
          <a:p>
            <a:pPr marL="890588" algn="l"/>
            <a:r>
              <a:rPr lang="es-AR" sz="2000" dirty="0"/>
              <a:t>13. </a:t>
            </a:r>
            <a:r>
              <a:rPr lang="es-AR" sz="2000" dirty="0" err="1"/>
              <a:t>It</a:t>
            </a:r>
            <a:r>
              <a:rPr lang="es-AR" sz="2000" dirty="0"/>
              <a:t> </a:t>
            </a:r>
            <a:r>
              <a:rPr lang="es-AR" sz="2000" dirty="0" err="1"/>
              <a:t>is</a:t>
            </a:r>
            <a:r>
              <a:rPr lang="es-AR" sz="2000" dirty="0"/>
              <a:t> </a:t>
            </a:r>
            <a:r>
              <a:rPr lang="es-AR" sz="2000" dirty="0" err="1"/>
              <a:t>about</a:t>
            </a:r>
            <a:r>
              <a:rPr lang="es-AR" sz="2000" dirty="0"/>
              <a:t> to </a:t>
            </a:r>
            <a:r>
              <a:rPr lang="es-AR" sz="2000" dirty="0" err="1"/>
              <a:t>boil</a:t>
            </a:r>
            <a:r>
              <a:rPr lang="es-AR" sz="2000" dirty="0"/>
              <a:t>. </a:t>
            </a:r>
            <a:r>
              <a:rPr lang="es-AR" sz="2000" dirty="0" err="1"/>
              <a:t>It</a:t>
            </a:r>
            <a:r>
              <a:rPr lang="es-AR" sz="2000" dirty="0"/>
              <a:t> </a:t>
            </a:r>
            <a:r>
              <a:rPr lang="es-AR" sz="2000" dirty="0" err="1"/>
              <a:t>is</a:t>
            </a:r>
            <a:r>
              <a:rPr lang="es-AR" sz="2000" dirty="0"/>
              <a:t> to </a:t>
            </a:r>
            <a:r>
              <a:rPr lang="es-AR" sz="2000" dirty="0" err="1"/>
              <a:t>boil</a:t>
            </a:r>
            <a:r>
              <a:rPr lang="es-AR" sz="2000" dirty="0"/>
              <a:t> in </a:t>
            </a:r>
            <a:r>
              <a:rPr lang="es-AR" sz="2000" dirty="0" err="1"/>
              <a:t>five</a:t>
            </a:r>
            <a:r>
              <a:rPr lang="es-AR" sz="2000" dirty="0"/>
              <a:t> </a:t>
            </a:r>
            <a:r>
              <a:rPr lang="es-AR" sz="2000" dirty="0">
                <a:solidFill>
                  <a:srgbClr val="0070C0"/>
                </a:solidFill>
              </a:rPr>
              <a:t>Está a punto de hervir. Va a hervir en cinco minutos</a:t>
            </a:r>
          </a:p>
          <a:p>
            <a:pPr lvl="2" algn="l"/>
            <a:r>
              <a:rPr lang="es-AR" sz="2000" dirty="0" err="1"/>
              <a:t>What</a:t>
            </a:r>
            <a:r>
              <a:rPr lang="es-AR" sz="2000" dirty="0"/>
              <a:t> are </a:t>
            </a:r>
            <a:r>
              <a:rPr lang="es-AR" sz="2000" dirty="0" err="1"/>
              <a:t>the</a:t>
            </a:r>
            <a:r>
              <a:rPr lang="es-AR" sz="2000" dirty="0"/>
              <a:t> </a:t>
            </a:r>
            <a:r>
              <a:rPr lang="es-AR" sz="2000" dirty="0" err="1"/>
              <a:t>undesirable</a:t>
            </a:r>
            <a:r>
              <a:rPr lang="es-AR" sz="2000" dirty="0"/>
              <a:t> </a:t>
            </a:r>
            <a:r>
              <a:rPr lang="es-AR" sz="2000" dirty="0" err="1"/>
              <a:t>phenomena</a:t>
            </a:r>
            <a:r>
              <a:rPr lang="es-AR" sz="2000" dirty="0"/>
              <a:t> </a:t>
            </a:r>
            <a:r>
              <a:rPr lang="es-AR" sz="2000" dirty="0" err="1"/>
              <a:t>that</a:t>
            </a:r>
            <a:r>
              <a:rPr lang="es-AR" sz="2000" dirty="0"/>
              <a:t> </a:t>
            </a:r>
            <a:r>
              <a:rPr lang="es-AR" sz="2000" dirty="0" err="1"/>
              <a:t>occur</a:t>
            </a:r>
            <a:r>
              <a:rPr lang="es-AR" sz="2000" dirty="0"/>
              <a:t> </a:t>
            </a:r>
            <a:r>
              <a:rPr lang="es-AR" sz="2000" dirty="0" err="1"/>
              <a:t>when</a:t>
            </a:r>
            <a:r>
              <a:rPr lang="es-AR" sz="2000" dirty="0"/>
              <a:t> </a:t>
            </a:r>
            <a:r>
              <a:rPr lang="es-AR" sz="2000" dirty="0" err="1"/>
              <a:t>the</a:t>
            </a:r>
            <a:r>
              <a:rPr lang="es-AR" sz="2000" dirty="0"/>
              <a:t> </a:t>
            </a:r>
            <a:r>
              <a:rPr lang="es-AR" sz="2000" dirty="0" err="1"/>
              <a:t>hole</a:t>
            </a:r>
            <a:r>
              <a:rPr lang="es-AR" sz="2000" dirty="0"/>
              <a:t> </a:t>
            </a:r>
            <a:r>
              <a:rPr lang="es-AR" sz="2000" dirty="0" err="1"/>
              <a:t>is</a:t>
            </a:r>
            <a:r>
              <a:rPr lang="es-AR" sz="2000" dirty="0"/>
              <a:t> </a:t>
            </a:r>
            <a:r>
              <a:rPr lang="es-AR" sz="2000" dirty="0" err="1"/>
              <a:t>about</a:t>
            </a:r>
            <a:r>
              <a:rPr lang="es-AR" sz="2000" dirty="0"/>
              <a:t> to be </a:t>
            </a:r>
            <a:r>
              <a:rPr lang="es-AR" sz="2000" dirty="0" err="1"/>
              <a:t>drilled</a:t>
            </a:r>
            <a:r>
              <a:rPr lang="es-AR" sz="2000" dirty="0"/>
              <a:t>? </a:t>
            </a:r>
            <a:r>
              <a:rPr lang="es-AR" sz="2000" dirty="0">
                <a:solidFill>
                  <a:srgbClr val="0070C0"/>
                </a:solidFill>
              </a:rPr>
              <a:t>¿Cuáles son los fenómenos no deseados que ocurren cuando se está a punto de taladrar un agujero?</a:t>
            </a:r>
          </a:p>
        </p:txBody>
      </p:sp>
    </p:spTree>
    <p:extLst>
      <p:ext uri="{BB962C8B-B14F-4D97-AF65-F5344CB8AC3E}">
        <p14:creationId xmlns:p14="http://schemas.microsoft.com/office/powerpoint/2010/main" val="279261410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4EE377-90B5-E028-D223-6E321FAD907B}"/>
              </a:ext>
            </a:extLst>
          </p:cNvPr>
          <p:cNvSpPr>
            <a:spLocks noGrp="1"/>
          </p:cNvSpPr>
          <p:nvPr>
            <p:ph type="title"/>
          </p:nvPr>
        </p:nvSpPr>
        <p:spPr>
          <a:xfrm>
            <a:off x="2592925" y="624110"/>
            <a:ext cx="8911687" cy="148400"/>
          </a:xfrm>
        </p:spPr>
        <p:txBody>
          <a:bodyPr>
            <a:normAutofit fontScale="90000"/>
          </a:bodyPr>
          <a:lstStyle/>
          <a:p>
            <a:endParaRPr lang="es-AR" dirty="0"/>
          </a:p>
        </p:txBody>
      </p:sp>
      <p:sp>
        <p:nvSpPr>
          <p:cNvPr id="3" name="Marcador de contenido 2">
            <a:extLst>
              <a:ext uri="{FF2B5EF4-FFF2-40B4-BE49-F238E27FC236}">
                <a16:creationId xmlns:a16="http://schemas.microsoft.com/office/drawing/2014/main" id="{5C1CB3D3-CCE0-22DE-5032-B10CA2679C30}"/>
              </a:ext>
            </a:extLst>
          </p:cNvPr>
          <p:cNvSpPr>
            <a:spLocks noGrp="1"/>
          </p:cNvSpPr>
          <p:nvPr>
            <p:ph idx="1"/>
          </p:nvPr>
        </p:nvSpPr>
        <p:spPr>
          <a:xfrm>
            <a:off x="2592925" y="1072055"/>
            <a:ext cx="8915400" cy="4839167"/>
          </a:xfrm>
        </p:spPr>
        <p:txBody>
          <a:bodyPr/>
          <a:lstStyle/>
          <a:p>
            <a:pPr marL="0" indent="0">
              <a:buNone/>
            </a:pPr>
            <a:endParaRPr lang="es-AR" dirty="0"/>
          </a:p>
        </p:txBody>
      </p:sp>
      <p:sp>
        <p:nvSpPr>
          <p:cNvPr id="5" name="CuadroTexto 4">
            <a:extLst>
              <a:ext uri="{FF2B5EF4-FFF2-40B4-BE49-F238E27FC236}">
                <a16:creationId xmlns:a16="http://schemas.microsoft.com/office/drawing/2014/main" id="{49070FDD-856F-68FB-403C-3B6E419BD3A4}"/>
              </a:ext>
            </a:extLst>
          </p:cNvPr>
          <p:cNvSpPr txBox="1"/>
          <p:nvPr/>
        </p:nvSpPr>
        <p:spPr>
          <a:xfrm>
            <a:off x="2592925" y="928504"/>
            <a:ext cx="8774013" cy="4893647"/>
          </a:xfrm>
          <a:prstGeom prst="rect">
            <a:avLst/>
          </a:prstGeom>
          <a:noFill/>
        </p:spPr>
        <p:txBody>
          <a:bodyPr wrap="square">
            <a:spAutoFit/>
          </a:bodyPr>
          <a:lstStyle/>
          <a:p>
            <a:pPr algn="l"/>
            <a:r>
              <a:rPr lang="es-ES" sz="2400" b="1" dirty="0">
                <a:solidFill>
                  <a:srgbClr val="FF0000"/>
                </a:solidFill>
              </a:rPr>
              <a:t>OUGHT TO: </a:t>
            </a:r>
            <a:r>
              <a:rPr lang="es-ES" sz="2400" dirty="0"/>
              <a:t>debería</a:t>
            </a:r>
          </a:p>
          <a:p>
            <a:pPr marL="441325" indent="-441325" algn="l"/>
            <a:r>
              <a:rPr lang="es-ES" sz="2400" dirty="0"/>
              <a:t>	</a:t>
            </a:r>
            <a:r>
              <a:rPr lang="en-US" sz="2400" dirty="0"/>
              <a:t>He ought to be home by seven o'clock. </a:t>
            </a:r>
            <a:r>
              <a:rPr lang="en-US" sz="2400" dirty="0" err="1">
                <a:solidFill>
                  <a:srgbClr val="0070C0"/>
                </a:solidFill>
              </a:rPr>
              <a:t>Debería</a:t>
            </a:r>
            <a:r>
              <a:rPr lang="en-US" sz="2400" dirty="0">
                <a:solidFill>
                  <a:srgbClr val="0070C0"/>
                </a:solidFill>
              </a:rPr>
              <a:t> </a:t>
            </a:r>
            <a:r>
              <a:rPr lang="en-US" sz="2400" dirty="0" err="1">
                <a:solidFill>
                  <a:srgbClr val="0070C0"/>
                </a:solidFill>
              </a:rPr>
              <a:t>estar</a:t>
            </a:r>
            <a:r>
              <a:rPr lang="en-US" sz="2400" dirty="0">
                <a:solidFill>
                  <a:srgbClr val="0070C0"/>
                </a:solidFill>
              </a:rPr>
              <a:t> </a:t>
            </a:r>
            <a:r>
              <a:rPr lang="en-US" sz="2400" dirty="0" err="1">
                <a:solidFill>
                  <a:srgbClr val="0070C0"/>
                </a:solidFill>
              </a:rPr>
              <a:t>en</a:t>
            </a:r>
            <a:r>
              <a:rPr lang="en-US" sz="2400" dirty="0">
                <a:solidFill>
                  <a:srgbClr val="0070C0"/>
                </a:solidFill>
              </a:rPr>
              <a:t> casa para las </a:t>
            </a:r>
            <a:r>
              <a:rPr lang="en-US" sz="2400" dirty="0" err="1">
                <a:solidFill>
                  <a:srgbClr val="0070C0"/>
                </a:solidFill>
              </a:rPr>
              <a:t>siete</a:t>
            </a:r>
            <a:r>
              <a:rPr lang="en-US" sz="2400" dirty="0">
                <a:solidFill>
                  <a:srgbClr val="0070C0"/>
                </a:solidFill>
              </a:rPr>
              <a:t> </a:t>
            </a:r>
            <a:r>
              <a:rPr lang="en-US" sz="2400" dirty="0" err="1">
                <a:solidFill>
                  <a:srgbClr val="0070C0"/>
                </a:solidFill>
              </a:rPr>
              <a:t>en</a:t>
            </a:r>
            <a:r>
              <a:rPr lang="en-US" sz="2400" dirty="0">
                <a:solidFill>
                  <a:srgbClr val="0070C0"/>
                </a:solidFill>
              </a:rPr>
              <a:t> punto.</a:t>
            </a:r>
          </a:p>
          <a:p>
            <a:pPr algn="l"/>
            <a:r>
              <a:rPr lang="en-US" sz="2400" b="1" dirty="0">
                <a:solidFill>
                  <a:srgbClr val="FF0000"/>
                </a:solidFill>
              </a:rPr>
              <a:t>BE ABLE TO: </a:t>
            </a:r>
            <a:r>
              <a:rPr lang="en-US" sz="2400" dirty="0" err="1"/>
              <a:t>poder</a:t>
            </a:r>
            <a:r>
              <a:rPr lang="en-US" sz="2400" dirty="0"/>
              <a:t>, ser </a:t>
            </a:r>
            <a:r>
              <a:rPr lang="en-US" sz="2400" dirty="0" err="1"/>
              <a:t>capaz</a:t>
            </a:r>
            <a:r>
              <a:rPr lang="en-US" sz="2400" dirty="0"/>
              <a:t> de (rara </a:t>
            </a:r>
            <a:r>
              <a:rPr lang="en-US" sz="2400" dirty="0" err="1"/>
              <a:t>vez</a:t>
            </a:r>
            <a:r>
              <a:rPr lang="en-US" sz="2400" dirty="0"/>
              <a:t> con </a:t>
            </a:r>
            <a:r>
              <a:rPr lang="en-US" sz="2400" dirty="0" err="1"/>
              <a:t>objetos</a:t>
            </a:r>
            <a:r>
              <a:rPr lang="en-US" sz="2400" dirty="0"/>
              <a:t> </a:t>
            </a:r>
            <a:r>
              <a:rPr lang="en-US" sz="2400" dirty="0" err="1"/>
              <a:t>inanimados</a:t>
            </a:r>
            <a:r>
              <a:rPr lang="en-US" sz="2400" dirty="0"/>
              <a:t>)</a:t>
            </a:r>
          </a:p>
          <a:p>
            <a:pPr marL="900113" indent="-900113" algn="l"/>
            <a:r>
              <a:rPr lang="en-US" sz="2400" dirty="0"/>
              <a:t>	</a:t>
            </a:r>
            <a:r>
              <a:rPr lang="es-AR" sz="2400" dirty="0" err="1"/>
              <a:t>We</a:t>
            </a:r>
            <a:r>
              <a:rPr lang="es-AR" sz="2400" dirty="0"/>
              <a:t> are </a:t>
            </a:r>
            <a:r>
              <a:rPr lang="es-AR" sz="2400" dirty="0" err="1"/>
              <a:t>not</a:t>
            </a:r>
            <a:r>
              <a:rPr lang="es-AR" sz="2400" dirty="0"/>
              <a:t> </a:t>
            </a:r>
            <a:r>
              <a:rPr lang="es-AR" sz="2400" dirty="0" err="1"/>
              <a:t>able</a:t>
            </a:r>
            <a:r>
              <a:rPr lang="es-AR" sz="2400" dirty="0"/>
              <a:t> </a:t>
            </a:r>
            <a:r>
              <a:rPr lang="es-AR" sz="2400" dirty="0" err="1"/>
              <a:t>to</a:t>
            </a:r>
            <a:r>
              <a:rPr lang="es-AR" sz="2400" dirty="0"/>
              <a:t> </a:t>
            </a:r>
            <a:r>
              <a:rPr lang="es-AR" sz="2400" dirty="0" err="1"/>
              <a:t>respond</a:t>
            </a:r>
            <a:r>
              <a:rPr lang="es-AR" sz="2400" dirty="0"/>
              <a:t> </a:t>
            </a:r>
            <a:r>
              <a:rPr lang="es-AR" sz="2400" dirty="0" err="1"/>
              <a:t>to</a:t>
            </a:r>
            <a:r>
              <a:rPr lang="es-AR" sz="2400" dirty="0"/>
              <a:t> </a:t>
            </a:r>
            <a:r>
              <a:rPr lang="es-AR" sz="2400" dirty="0" err="1"/>
              <a:t>some</a:t>
            </a:r>
            <a:r>
              <a:rPr lang="es-AR" sz="2400" dirty="0"/>
              <a:t> </a:t>
            </a:r>
            <a:r>
              <a:rPr lang="es-AR" sz="2400" dirty="0" err="1"/>
              <a:t>of</a:t>
            </a:r>
            <a:r>
              <a:rPr lang="es-AR" sz="2400" dirty="0"/>
              <a:t> </a:t>
            </a:r>
            <a:r>
              <a:rPr lang="es-AR" sz="2400" dirty="0" err="1"/>
              <a:t>your</a:t>
            </a:r>
            <a:r>
              <a:rPr lang="es-AR" sz="2400" dirty="0"/>
              <a:t> </a:t>
            </a:r>
            <a:r>
              <a:rPr lang="es-AR" sz="2400" dirty="0" err="1"/>
              <a:t>questions</a:t>
            </a:r>
            <a:r>
              <a:rPr lang="es-AR" sz="2400" dirty="0"/>
              <a:t>. </a:t>
            </a:r>
            <a:r>
              <a:rPr lang="es-AR" sz="2400" dirty="0">
                <a:solidFill>
                  <a:srgbClr val="0070C0"/>
                </a:solidFill>
              </a:rPr>
              <a:t>No podemos responder sus preguntas.</a:t>
            </a:r>
            <a:endParaRPr lang="en-US" sz="2400" dirty="0">
              <a:solidFill>
                <a:srgbClr val="0070C0"/>
              </a:solidFill>
            </a:endParaRPr>
          </a:p>
          <a:p>
            <a:pPr algn="l"/>
            <a:r>
              <a:rPr lang="en-US" sz="2400" b="1" dirty="0">
                <a:solidFill>
                  <a:srgbClr val="FF0000"/>
                </a:solidFill>
              </a:rPr>
              <a:t>BE GOING TO: </a:t>
            </a:r>
            <a:r>
              <a:rPr lang="en-US" sz="2400" dirty="0" err="1"/>
              <a:t>ir</a:t>
            </a:r>
            <a:r>
              <a:rPr lang="en-US" sz="2400" dirty="0"/>
              <a:t> a.</a:t>
            </a:r>
          </a:p>
          <a:p>
            <a:pPr lvl="2" algn="l"/>
            <a:r>
              <a:rPr lang="es-AR" sz="2400" dirty="0" err="1"/>
              <a:t>The</a:t>
            </a:r>
            <a:r>
              <a:rPr lang="es-AR" sz="2400" dirty="0"/>
              <a:t> use </a:t>
            </a:r>
            <a:r>
              <a:rPr lang="es-AR" sz="2400" dirty="0" err="1"/>
              <a:t>of</a:t>
            </a:r>
            <a:r>
              <a:rPr lang="es-AR" sz="2400" dirty="0"/>
              <a:t> </a:t>
            </a:r>
            <a:r>
              <a:rPr lang="es-AR" sz="2400" dirty="0" err="1"/>
              <a:t>this</a:t>
            </a:r>
            <a:r>
              <a:rPr lang="es-AR" sz="2400" dirty="0"/>
              <a:t> </a:t>
            </a:r>
            <a:r>
              <a:rPr lang="es-AR" sz="2400" dirty="0" err="1"/>
              <a:t>ultra-lightweight</a:t>
            </a:r>
            <a:r>
              <a:rPr lang="es-AR" sz="2400" dirty="0"/>
              <a:t> material </a:t>
            </a:r>
            <a:r>
              <a:rPr lang="es-AR" sz="2400" dirty="0" err="1"/>
              <a:t>is</a:t>
            </a:r>
            <a:r>
              <a:rPr lang="es-AR" sz="2400" dirty="0"/>
              <a:t> </a:t>
            </a:r>
            <a:r>
              <a:rPr lang="es-AR" sz="2400" dirty="0" err="1"/>
              <a:t>going</a:t>
            </a:r>
            <a:r>
              <a:rPr lang="es-AR" sz="2400" dirty="0"/>
              <a:t> </a:t>
            </a:r>
            <a:r>
              <a:rPr lang="es-AR" sz="2400" dirty="0" err="1"/>
              <a:t>to</a:t>
            </a:r>
            <a:r>
              <a:rPr lang="es-AR" sz="2400" dirty="0"/>
              <a:t> be </a:t>
            </a:r>
            <a:r>
              <a:rPr lang="es-AR" sz="2400" dirty="0" err="1"/>
              <a:t>seen</a:t>
            </a:r>
            <a:r>
              <a:rPr lang="es-AR" sz="2400" dirty="0"/>
              <a:t> </a:t>
            </a:r>
            <a:r>
              <a:rPr lang="es-AR" sz="2400" dirty="0" err="1"/>
              <a:t>most</a:t>
            </a:r>
            <a:r>
              <a:rPr lang="es-AR" sz="2400" dirty="0"/>
              <a:t> </a:t>
            </a:r>
            <a:r>
              <a:rPr lang="es-AR" sz="2400" dirty="0" err="1"/>
              <a:t>frequently</a:t>
            </a:r>
            <a:r>
              <a:rPr lang="es-AR" sz="2400" dirty="0"/>
              <a:t> in </a:t>
            </a:r>
            <a:r>
              <a:rPr lang="es-AR" sz="2400" dirty="0" err="1"/>
              <a:t>the</a:t>
            </a:r>
            <a:r>
              <a:rPr lang="es-AR" sz="2400" dirty="0"/>
              <a:t> </a:t>
            </a:r>
            <a:r>
              <a:rPr lang="es-AR" sz="2400" dirty="0" err="1"/>
              <a:t>realm</a:t>
            </a:r>
            <a:r>
              <a:rPr lang="es-AR" sz="2400" dirty="0"/>
              <a:t> </a:t>
            </a:r>
            <a:r>
              <a:rPr lang="es-AR" sz="2400" dirty="0" err="1"/>
              <a:t>of</a:t>
            </a:r>
            <a:r>
              <a:rPr lang="es-AR" sz="2400" dirty="0"/>
              <a:t> </a:t>
            </a:r>
            <a:r>
              <a:rPr lang="es-AR" sz="2400" dirty="0" err="1"/>
              <a:t>space</a:t>
            </a:r>
            <a:r>
              <a:rPr lang="es-AR" sz="2400" dirty="0"/>
              <a:t> </a:t>
            </a:r>
            <a:r>
              <a:rPr lang="es-AR" sz="2400" dirty="0" err="1"/>
              <a:t>study</a:t>
            </a:r>
            <a:r>
              <a:rPr lang="es-AR" sz="2400" dirty="0"/>
              <a:t> and </a:t>
            </a:r>
            <a:r>
              <a:rPr lang="es-AR" sz="2400" dirty="0" err="1"/>
              <a:t>travel</a:t>
            </a:r>
            <a:r>
              <a:rPr lang="es-AR" sz="2400" dirty="0"/>
              <a:t>. </a:t>
            </a:r>
            <a:r>
              <a:rPr lang="es-AR" sz="2400" dirty="0">
                <a:solidFill>
                  <a:srgbClr val="0070C0"/>
                </a:solidFill>
              </a:rPr>
              <a:t>El uso de este material ultra liviano va a ser visto muy frecuentemente en el campo (reino) de los viajes e investigación espacial</a:t>
            </a:r>
          </a:p>
        </p:txBody>
      </p:sp>
    </p:spTree>
    <p:extLst>
      <p:ext uri="{BB962C8B-B14F-4D97-AF65-F5344CB8AC3E}">
        <p14:creationId xmlns:p14="http://schemas.microsoft.com/office/powerpoint/2010/main" val="425308835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657475" y="2571749"/>
            <a:ext cx="7486649" cy="655885"/>
          </a:xfrm>
          <a:prstGeom prst="rect">
            <a:avLst/>
          </a:prstGeom>
        </p:spPr>
        <p:txBody>
          <a:bodyPr wrap="square">
            <a:spAutoFit/>
          </a:bodyPr>
          <a:lstStyle/>
          <a:p>
            <a:pPr>
              <a:lnSpc>
                <a:spcPct val="107000"/>
              </a:lnSpc>
              <a:spcBef>
                <a:spcPts val="1200"/>
              </a:spcBef>
              <a:spcAft>
                <a:spcPts val="0"/>
              </a:spcAft>
            </a:pPr>
            <a:r>
              <a:rPr lang="es-AR" sz="3600" b="1" kern="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 </a:t>
            </a:r>
            <a:r>
              <a:rPr lang="es-AR" sz="3600" b="1" u="sng" kern="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Traduzca las siguientes oraciones.</a:t>
            </a:r>
            <a:endParaRPr lang="es-AR" sz="3600" b="1" kern="0" dirty="0">
              <a:solidFill>
                <a:srgbClr val="0070C0"/>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710388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algn="l"/>
            <a:endParaRPr lang="es-AR" sz="2800" dirty="0"/>
          </a:p>
        </p:txBody>
      </p:sp>
      <p:sp>
        <p:nvSpPr>
          <p:cNvPr id="4" name="Rectángulo 3"/>
          <p:cNvSpPr/>
          <p:nvPr/>
        </p:nvSpPr>
        <p:spPr>
          <a:xfrm>
            <a:off x="1524000" y="1122362"/>
            <a:ext cx="9144000" cy="3283912"/>
          </a:xfrm>
          <a:prstGeom prst="rect">
            <a:avLst/>
          </a:prstGeom>
        </p:spPr>
        <p:txBody>
          <a:bodyPr wrap="square">
            <a:spAutoFit/>
          </a:bodyPr>
          <a:lstStyle/>
          <a:p>
            <a:pPr marL="352425" indent="-352425">
              <a:lnSpc>
                <a:spcPct val="107000"/>
              </a:lnSpc>
              <a:spcAft>
                <a:spcPts val="0"/>
              </a:spcAft>
            </a:pPr>
            <a:r>
              <a:rPr lang="es-AR" sz="2800" dirty="0">
                <a:solidFill>
                  <a:srgbClr val="000000"/>
                </a:solidFill>
                <a:ea typeface="Calibri" panose="020F0502020204030204" pitchFamily="34" charset="0"/>
                <a:cs typeface="Times New Roman" panose="02020603050405020304" pitchFamily="18" charset="0"/>
              </a:rPr>
              <a:t>1. </a:t>
            </a:r>
            <a:r>
              <a:rPr lang="es-AR" sz="2800" dirty="0" err="1">
                <a:solidFill>
                  <a:srgbClr val="000000"/>
                </a:solidFill>
                <a:ea typeface="Calibri" panose="020F0502020204030204" pitchFamily="34" charset="0"/>
                <a:cs typeface="Times New Roman" panose="02020603050405020304" pitchFamily="18" charset="0"/>
              </a:rPr>
              <a:t>WiredWorkers</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offers</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cobot</a:t>
            </a:r>
            <a:r>
              <a:rPr lang="es-AR" sz="2800" dirty="0">
                <a:solidFill>
                  <a:srgbClr val="000000"/>
                </a:solidFill>
                <a:ea typeface="Calibri" panose="020F0502020204030204" pitchFamily="34" charset="0"/>
                <a:cs typeface="Times New Roman" panose="02020603050405020304" pitchFamily="18" charset="0"/>
              </a:rPr>
              <a:t> training in-</a:t>
            </a:r>
            <a:r>
              <a:rPr lang="es-AR" sz="2800" dirty="0" err="1">
                <a:solidFill>
                  <a:srgbClr val="000000"/>
                </a:solidFill>
                <a:ea typeface="Calibri" panose="020F0502020204030204" pitchFamily="34" charset="0"/>
                <a:cs typeface="Times New Roman" panose="02020603050405020304" pitchFamily="18" charset="0"/>
              </a:rPr>
              <a:t>house</a:t>
            </a:r>
            <a:r>
              <a:rPr lang="es-AR" sz="2800" dirty="0">
                <a:solidFill>
                  <a:srgbClr val="000000"/>
                </a:solidFill>
                <a:ea typeface="Calibri" panose="020F0502020204030204" pitchFamily="34" charset="0"/>
                <a:cs typeface="Times New Roman" panose="02020603050405020304" pitchFamily="18" charset="0"/>
              </a:rPr>
              <a:t> and </a:t>
            </a:r>
            <a:r>
              <a:rPr lang="es-AR" sz="2800" dirty="0" err="1">
                <a:solidFill>
                  <a:srgbClr val="000000"/>
                </a:solidFill>
                <a:ea typeface="Calibri" panose="020F0502020204030204" pitchFamily="34" charset="0"/>
                <a:cs typeface="Times New Roman" panose="02020603050405020304" pitchFamily="18" charset="0"/>
              </a:rPr>
              <a:t>on</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location</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This</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is</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perfect</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for</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companies</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that</a:t>
            </a:r>
            <a:r>
              <a:rPr lang="es-AR" sz="2800" dirty="0">
                <a:solidFill>
                  <a:srgbClr val="000000"/>
                </a:solidFill>
                <a:ea typeface="Calibri" panose="020F0502020204030204" pitchFamily="34" charset="0"/>
                <a:cs typeface="Times New Roman" panose="02020603050405020304" pitchFamily="18" charset="0"/>
              </a:rPr>
              <a:t> are </a:t>
            </a:r>
            <a:r>
              <a:rPr lang="es-AR" sz="2800" dirty="0" err="1">
                <a:solidFill>
                  <a:srgbClr val="000000"/>
                </a:solidFill>
                <a:ea typeface="Calibri" panose="020F0502020204030204" pitchFamily="34" charset="0"/>
                <a:cs typeface="Times New Roman" panose="02020603050405020304" pitchFamily="18" charset="0"/>
              </a:rPr>
              <a:t>about</a:t>
            </a:r>
            <a:r>
              <a:rPr lang="es-AR" sz="2800" dirty="0">
                <a:solidFill>
                  <a:srgbClr val="000000"/>
                </a:solidFill>
                <a:ea typeface="Calibri" panose="020F0502020204030204" pitchFamily="34" charset="0"/>
                <a:cs typeface="Times New Roman" panose="02020603050405020304" pitchFamily="18" charset="0"/>
              </a:rPr>
              <a:t> to </a:t>
            </a:r>
            <a:r>
              <a:rPr lang="es-AR" sz="2800" dirty="0" err="1">
                <a:solidFill>
                  <a:srgbClr val="000000"/>
                </a:solidFill>
                <a:ea typeface="Calibri" panose="020F0502020204030204" pitchFamily="34" charset="0"/>
                <a:cs typeface="Times New Roman" panose="02020603050405020304" pitchFamily="18" charset="0"/>
              </a:rPr>
              <a:t>start</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with</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automation</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or</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want</a:t>
            </a:r>
            <a:r>
              <a:rPr lang="es-AR" sz="2800" dirty="0">
                <a:solidFill>
                  <a:srgbClr val="000000"/>
                </a:solidFill>
                <a:ea typeface="Calibri" panose="020F0502020204030204" pitchFamily="34" charset="0"/>
                <a:cs typeface="Times New Roman" panose="02020603050405020304" pitchFamily="18" charset="0"/>
              </a:rPr>
              <a:t> to </a:t>
            </a:r>
            <a:r>
              <a:rPr lang="es-AR" sz="2800" dirty="0" err="1">
                <a:solidFill>
                  <a:srgbClr val="000000"/>
                </a:solidFill>
                <a:ea typeface="Calibri" panose="020F0502020204030204" pitchFamily="34" charset="0"/>
                <a:cs typeface="Times New Roman" panose="02020603050405020304" pitchFamily="18" charset="0"/>
              </a:rPr>
              <a:t>know</a:t>
            </a:r>
            <a:r>
              <a:rPr lang="es-AR" sz="2800" dirty="0">
                <a:solidFill>
                  <a:srgbClr val="000000"/>
                </a:solidFill>
                <a:ea typeface="Calibri" panose="020F0502020204030204" pitchFamily="34" charset="0"/>
                <a:cs typeface="Times New Roman" panose="02020603050405020304" pitchFamily="18" charset="0"/>
              </a:rPr>
              <a:t> more </a:t>
            </a:r>
            <a:r>
              <a:rPr lang="es-AR" sz="2800" dirty="0" err="1">
                <a:solidFill>
                  <a:srgbClr val="000000"/>
                </a:solidFill>
                <a:ea typeface="Calibri" panose="020F0502020204030204" pitchFamily="34" charset="0"/>
                <a:cs typeface="Times New Roman" panose="02020603050405020304" pitchFamily="18" charset="0"/>
              </a:rPr>
              <a:t>about</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this</a:t>
            </a:r>
            <a:r>
              <a:rPr lang="es-AR" sz="2800" dirty="0">
                <a:solidFill>
                  <a:srgbClr val="000000"/>
                </a:solidFill>
                <a:ea typeface="Calibri" panose="020F0502020204030204" pitchFamily="34" charset="0"/>
                <a:cs typeface="Times New Roman" panose="02020603050405020304" pitchFamily="18" charset="0"/>
              </a:rPr>
              <a:t> new </a:t>
            </a:r>
            <a:r>
              <a:rPr lang="es-AR" sz="2800" dirty="0" err="1">
                <a:solidFill>
                  <a:srgbClr val="000000"/>
                </a:solidFill>
                <a:ea typeface="Calibri" panose="020F0502020204030204" pitchFamily="34" charset="0"/>
                <a:cs typeface="Times New Roman" panose="02020603050405020304" pitchFamily="18" charset="0"/>
              </a:rPr>
              <a:t>technique</a:t>
            </a:r>
            <a:r>
              <a:rPr lang="es-AR" sz="2800" dirty="0">
                <a:solidFill>
                  <a:srgbClr val="000000"/>
                </a:solidFill>
                <a:ea typeface="Calibri" panose="020F0502020204030204" pitchFamily="34" charset="0"/>
                <a:cs typeface="Times New Roman" panose="02020603050405020304" pitchFamily="18" charset="0"/>
              </a:rPr>
              <a:t> in </a:t>
            </a:r>
            <a:r>
              <a:rPr lang="es-AR" sz="2800" dirty="0" err="1">
                <a:solidFill>
                  <a:srgbClr val="000000"/>
                </a:solidFill>
                <a:ea typeface="Calibri" panose="020F0502020204030204" pitchFamily="34" charset="0"/>
                <a:cs typeface="Times New Roman" panose="02020603050405020304" pitchFamily="18" charset="0"/>
              </a:rPr>
              <a:t>robotics</a:t>
            </a:r>
            <a:r>
              <a:rPr lang="es-AR" sz="2800" dirty="0">
                <a:solidFill>
                  <a:srgbClr val="000000"/>
                </a:solidFill>
                <a:ea typeface="Calibri" panose="020F0502020204030204" pitchFamily="34" charset="0"/>
                <a:cs typeface="Times New Roman" panose="02020603050405020304" pitchFamily="18" charset="0"/>
              </a:rPr>
              <a:t>.</a:t>
            </a:r>
          </a:p>
          <a:p>
            <a:pPr marL="352425" indent="-352425">
              <a:lnSpc>
                <a:spcPct val="107000"/>
              </a:lnSpc>
              <a:spcAft>
                <a:spcPts val="0"/>
              </a:spcAft>
              <a:buAutoNum type="arabicPeriod"/>
            </a:pPr>
            <a:endParaRPr lang="es-AR" sz="2800" dirty="0">
              <a:ea typeface="Calibri" panose="020F0502020204030204" pitchFamily="34" charset="0"/>
              <a:cs typeface="Times New Roman" panose="02020603050405020304" pitchFamily="18" charset="0"/>
            </a:endParaRPr>
          </a:p>
          <a:p>
            <a:pPr marL="352425" indent="-352425">
              <a:lnSpc>
                <a:spcPct val="107000"/>
              </a:lnSpc>
              <a:spcAft>
                <a:spcPts val="0"/>
              </a:spcAft>
            </a:pPr>
            <a:r>
              <a:rPr lang="es-AR" sz="2800" dirty="0">
                <a:solidFill>
                  <a:srgbClr val="000000"/>
                </a:solidFill>
                <a:ea typeface="Calibri" panose="020F0502020204030204" pitchFamily="34" charset="0"/>
                <a:cs typeface="Times New Roman" panose="02020603050405020304" pitchFamily="18" charset="0"/>
              </a:rPr>
              <a:t>2. </a:t>
            </a:r>
            <a:r>
              <a:rPr lang="es-AR" sz="2800" dirty="0" err="1">
                <a:solidFill>
                  <a:srgbClr val="000000"/>
                </a:solidFill>
                <a:ea typeface="Calibri" panose="020F0502020204030204" pitchFamily="34" charset="0"/>
                <a:cs typeface="Times New Roman" panose="02020603050405020304" pitchFamily="18" charset="0"/>
              </a:rPr>
              <a:t>Making</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electricity</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using</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microbes</a:t>
            </a:r>
            <a:r>
              <a:rPr lang="es-AR" sz="2800" dirty="0">
                <a:solidFill>
                  <a:srgbClr val="000000"/>
                </a:solidFill>
                <a:ea typeface="Calibri" panose="020F0502020204030204" pitchFamily="34" charset="0"/>
                <a:cs typeface="Times New Roman" panose="02020603050405020304" pitchFamily="18" charset="0"/>
              </a:rPr>
              <a:t>. (título)</a:t>
            </a:r>
          </a:p>
          <a:p>
            <a:pPr marL="352425" indent="-352425">
              <a:lnSpc>
                <a:spcPct val="107000"/>
              </a:lnSpc>
              <a:spcAft>
                <a:spcPts val="0"/>
              </a:spcAft>
            </a:pPr>
            <a:endParaRPr lang="es-AR" sz="28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860228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36CAE3-FE63-C8F9-3928-7E6D57D4B810}"/>
              </a:ext>
            </a:extLst>
          </p:cNvPr>
          <p:cNvSpPr>
            <a:spLocks noGrp="1"/>
          </p:cNvSpPr>
          <p:nvPr>
            <p:ph type="title"/>
          </p:nvPr>
        </p:nvSpPr>
        <p:spPr>
          <a:xfrm>
            <a:off x="2592925" y="624110"/>
            <a:ext cx="8911687" cy="116869"/>
          </a:xfrm>
        </p:spPr>
        <p:txBody>
          <a:bodyPr>
            <a:normAutofit fontScale="90000"/>
          </a:bodyPr>
          <a:lstStyle/>
          <a:p>
            <a:endParaRPr lang="es-AR" dirty="0"/>
          </a:p>
        </p:txBody>
      </p:sp>
      <p:sp>
        <p:nvSpPr>
          <p:cNvPr id="3" name="Marcador de contenido 2">
            <a:extLst>
              <a:ext uri="{FF2B5EF4-FFF2-40B4-BE49-F238E27FC236}">
                <a16:creationId xmlns:a16="http://schemas.microsoft.com/office/drawing/2014/main" id="{42B50CC6-6374-3CBE-D5D5-8FD257014FDB}"/>
              </a:ext>
            </a:extLst>
          </p:cNvPr>
          <p:cNvSpPr>
            <a:spLocks noGrp="1"/>
          </p:cNvSpPr>
          <p:nvPr>
            <p:ph idx="1"/>
          </p:nvPr>
        </p:nvSpPr>
        <p:spPr>
          <a:xfrm>
            <a:off x="2589212" y="740979"/>
            <a:ext cx="8915400" cy="5170243"/>
          </a:xfrm>
        </p:spPr>
        <p:txBody>
          <a:bodyPr anchor="ctr"/>
          <a:lstStyle/>
          <a:p>
            <a:pPr marL="0" indent="0">
              <a:buNone/>
            </a:pPr>
            <a:r>
              <a:rPr lang="es-AR" sz="2800" spc="10" dirty="0">
                <a:solidFill>
                  <a:srgbClr val="000000"/>
                </a:solidFill>
                <a:ea typeface="Calibri" panose="020F0502020204030204" pitchFamily="34" charset="0"/>
                <a:cs typeface="Times New Roman" panose="02020603050405020304" pitchFamily="18" charset="0"/>
              </a:rPr>
              <a:t>3. </a:t>
            </a:r>
            <a:r>
              <a:rPr lang="es-AR" sz="2800" spc="10" dirty="0" err="1">
                <a:solidFill>
                  <a:srgbClr val="000000"/>
                </a:solidFill>
                <a:ea typeface="Calibri" panose="020F0502020204030204" pitchFamily="34" charset="0"/>
                <a:cs typeface="Times New Roman" panose="02020603050405020304" pitchFamily="18" charset="0"/>
              </a:rPr>
              <a:t>Combining</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advanced</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robotics</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with</a:t>
            </a:r>
            <a:r>
              <a:rPr lang="es-AR" sz="2800" spc="10" dirty="0">
                <a:solidFill>
                  <a:srgbClr val="000000"/>
                </a:solidFill>
                <a:ea typeface="Calibri" panose="020F0502020204030204" pitchFamily="34" charset="0"/>
                <a:cs typeface="Times New Roman" panose="02020603050405020304" pitchFamily="18" charset="0"/>
              </a:rPr>
              <a:t> a </a:t>
            </a:r>
            <a:r>
              <a:rPr lang="es-AR" sz="2800" spc="10" dirty="0" err="1">
                <a:solidFill>
                  <a:srgbClr val="000000"/>
                </a:solidFill>
                <a:ea typeface="Calibri" panose="020F0502020204030204" pitchFamily="34" charset="0"/>
                <a:cs typeface="Times New Roman" panose="02020603050405020304" pitchFamily="18" charset="0"/>
              </a:rPr>
              <a:t>heartwarming</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design</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AnAn</a:t>
            </a:r>
            <a:r>
              <a:rPr lang="es-AR" sz="2800" spc="10" dirty="0">
                <a:solidFill>
                  <a:srgbClr val="000000"/>
                </a:solidFill>
                <a:ea typeface="Calibri" panose="020F0502020204030204" pitchFamily="34" charset="0"/>
                <a:cs typeface="Times New Roman" panose="02020603050405020304" pitchFamily="18" charset="0"/>
              </a:rPr>
              <a:t> sets a new standard </a:t>
            </a:r>
            <a:r>
              <a:rPr lang="es-AR" sz="2800" spc="10" dirty="0" err="1">
                <a:solidFill>
                  <a:srgbClr val="000000"/>
                </a:solidFill>
                <a:ea typeface="Calibri" panose="020F0502020204030204" pitchFamily="34" charset="0"/>
                <a:cs typeface="Times New Roman" panose="02020603050405020304" pitchFamily="18" charset="0"/>
              </a:rPr>
              <a:t>for</a:t>
            </a:r>
            <a:r>
              <a:rPr lang="es-AR" sz="2800" spc="10" dirty="0">
                <a:solidFill>
                  <a:srgbClr val="000000"/>
                </a:solidFill>
                <a:ea typeface="Calibri" panose="020F0502020204030204" pitchFamily="34" charset="0"/>
                <a:cs typeface="Times New Roman" panose="02020603050405020304" pitchFamily="18" charset="0"/>
              </a:rPr>
              <a:t> interactive AI </a:t>
            </a:r>
            <a:r>
              <a:rPr lang="es-AR" sz="2800" spc="10" dirty="0" err="1">
                <a:solidFill>
                  <a:srgbClr val="000000"/>
                </a:solidFill>
                <a:ea typeface="Calibri" panose="020F0502020204030204" pitchFamily="34" charset="0"/>
                <a:cs typeface="Times New Roman" panose="02020603050405020304" pitchFamily="18" charset="0"/>
              </a:rPr>
              <a:t>companions</a:t>
            </a:r>
            <a:r>
              <a:rPr lang="es-AR" sz="2800" spc="10" dirty="0">
                <a:solidFill>
                  <a:srgbClr val="000000"/>
                </a:solidFill>
                <a:ea typeface="Calibri" panose="020F0502020204030204" pitchFamily="34" charset="0"/>
                <a:cs typeface="Times New Roman" panose="02020603050405020304" pitchFamily="18" charset="0"/>
              </a:rPr>
              <a:t>.</a:t>
            </a:r>
          </a:p>
          <a:p>
            <a:pPr marL="0" indent="0">
              <a:buNone/>
            </a:pPr>
            <a:endParaRPr lang="es-AR" sz="2800" spc="10" dirty="0">
              <a:solidFill>
                <a:srgbClr val="000000"/>
              </a:solidFill>
              <a:ea typeface="Calibri" panose="020F0502020204030204" pitchFamily="34" charset="0"/>
              <a:cs typeface="Times New Roman" panose="02020603050405020304" pitchFamily="18" charset="0"/>
            </a:endParaRPr>
          </a:p>
          <a:p>
            <a:pPr marL="0" indent="0">
              <a:buNone/>
            </a:pPr>
            <a:r>
              <a:rPr lang="es-AR" sz="2800" dirty="0">
                <a:solidFill>
                  <a:srgbClr val="000000"/>
                </a:solidFill>
                <a:ea typeface="Calibri" panose="020F0502020204030204" pitchFamily="34" charset="0"/>
                <a:cs typeface="Times New Roman" panose="02020603050405020304" pitchFamily="18" charset="0"/>
              </a:rPr>
              <a:t>4. </a:t>
            </a:r>
            <a:r>
              <a:rPr lang="es-AR" sz="2800" dirty="0" err="1">
                <a:solidFill>
                  <a:srgbClr val="000000"/>
                </a:solidFill>
                <a:ea typeface="Calibri" panose="020F0502020204030204" pitchFamily="34" charset="0"/>
                <a:cs typeface="Times New Roman" panose="02020603050405020304" pitchFamily="18" charset="0"/>
              </a:rPr>
              <a:t>One</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of</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the</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possibilities</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would</a:t>
            </a:r>
            <a:r>
              <a:rPr lang="es-AR" sz="2800" dirty="0">
                <a:solidFill>
                  <a:srgbClr val="000000"/>
                </a:solidFill>
                <a:ea typeface="Calibri" panose="020F0502020204030204" pitchFamily="34" charset="0"/>
                <a:cs typeface="Times New Roman" panose="02020603050405020304" pitchFamily="18" charset="0"/>
              </a:rPr>
              <a:t> be </a:t>
            </a:r>
            <a:r>
              <a:rPr lang="es-AR" sz="2800" dirty="0" err="1">
                <a:solidFill>
                  <a:srgbClr val="000000"/>
                </a:solidFill>
                <a:ea typeface="Calibri" panose="020F0502020204030204" pitchFamily="34" charset="0"/>
                <a:cs typeface="Times New Roman" panose="02020603050405020304" pitchFamily="18" charset="0"/>
              </a:rPr>
              <a:t>to</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harness</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metasurfaces</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to</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convert</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any</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surface</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into</a:t>
            </a:r>
            <a:r>
              <a:rPr lang="es-AR" sz="2800" dirty="0">
                <a:solidFill>
                  <a:srgbClr val="000000"/>
                </a:solidFill>
                <a:ea typeface="Calibri" panose="020F0502020204030204" pitchFamily="34" charset="0"/>
                <a:cs typeface="Times New Roman" panose="02020603050405020304" pitchFamily="18" charset="0"/>
              </a:rPr>
              <a:t> a </a:t>
            </a:r>
            <a:r>
              <a:rPr lang="es-AR" sz="2800" dirty="0" err="1">
                <a:solidFill>
                  <a:srgbClr val="000000"/>
                </a:solidFill>
                <a:ea typeface="Calibri" panose="020F0502020204030204" pitchFamily="34" charset="0"/>
                <a:cs typeface="Times New Roman" panose="02020603050405020304" pitchFamily="18" charset="0"/>
              </a:rPr>
              <a:t>high-resolution</a:t>
            </a:r>
            <a:r>
              <a:rPr lang="es-AR" sz="2800" dirty="0">
                <a:solidFill>
                  <a:srgbClr val="000000"/>
                </a:solidFill>
                <a:ea typeface="Calibri" panose="020F0502020204030204" pitchFamily="34" charset="0"/>
                <a:cs typeface="Times New Roman" panose="02020603050405020304" pitchFamily="18" charset="0"/>
              </a:rPr>
              <a:t> sensor.</a:t>
            </a:r>
          </a:p>
          <a:p>
            <a:pPr marL="0" indent="0">
              <a:buNone/>
            </a:pPr>
            <a:endParaRPr lang="es-AR" sz="2800" dirty="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134573703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257300" y="714375"/>
            <a:ext cx="10115550" cy="3839769"/>
          </a:xfrm>
          <a:prstGeom prst="rect">
            <a:avLst/>
          </a:prstGeom>
        </p:spPr>
        <p:txBody>
          <a:bodyPr wrap="square">
            <a:spAutoFit/>
          </a:bodyPr>
          <a:lstStyle/>
          <a:p>
            <a:pPr marL="352425" indent="-352425">
              <a:lnSpc>
                <a:spcPct val="107000"/>
              </a:lnSpc>
              <a:spcAft>
                <a:spcPts val="0"/>
              </a:spcAft>
            </a:pPr>
            <a:endParaRPr lang="es-AR" sz="2800" dirty="0">
              <a:ea typeface="Calibri" panose="020F0502020204030204" pitchFamily="34" charset="0"/>
              <a:cs typeface="Times New Roman" panose="02020603050405020304" pitchFamily="18" charset="0"/>
            </a:endParaRPr>
          </a:p>
          <a:p>
            <a:pPr marL="352425" indent="-352425">
              <a:lnSpc>
                <a:spcPct val="107000"/>
              </a:lnSpc>
              <a:spcAft>
                <a:spcPts val="0"/>
              </a:spcAft>
            </a:pPr>
            <a:r>
              <a:rPr lang="es-AR" sz="2800" dirty="0">
                <a:solidFill>
                  <a:srgbClr val="000000"/>
                </a:solidFill>
                <a:ea typeface="Calibri" panose="020F0502020204030204" pitchFamily="34" charset="0"/>
                <a:cs typeface="Times New Roman" panose="02020603050405020304" pitchFamily="18" charset="0"/>
              </a:rPr>
              <a:t>5. </a:t>
            </a:r>
            <a:r>
              <a:rPr lang="es-AR" sz="2800" dirty="0" err="1">
                <a:solidFill>
                  <a:srgbClr val="000000"/>
                </a:solidFill>
                <a:ea typeface="Calibri" panose="020F0502020204030204" pitchFamily="34" charset="0"/>
                <a:cs typeface="Times New Roman" panose="02020603050405020304" pitchFamily="18" charset="0"/>
              </a:rPr>
              <a:t>Activities</a:t>
            </a:r>
            <a:r>
              <a:rPr lang="es-AR" sz="2800" dirty="0">
                <a:solidFill>
                  <a:srgbClr val="000000"/>
                </a:solidFill>
                <a:ea typeface="Calibri" panose="020F0502020204030204" pitchFamily="34" charset="0"/>
                <a:cs typeface="Times New Roman" panose="02020603050405020304" pitchFamily="18" charset="0"/>
              </a:rPr>
              <a:t> are </a:t>
            </a:r>
            <a:r>
              <a:rPr lang="es-AR" sz="2800" dirty="0" err="1">
                <a:solidFill>
                  <a:srgbClr val="000000"/>
                </a:solidFill>
                <a:ea typeface="Calibri" panose="020F0502020204030204" pitchFamily="34" charset="0"/>
                <a:cs typeface="Times New Roman" panose="02020603050405020304" pitchFamily="18" charset="0"/>
              </a:rPr>
              <a:t>the</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reasons</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why</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people</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visit</a:t>
            </a:r>
            <a:r>
              <a:rPr lang="es-AR" sz="2800" dirty="0">
                <a:solidFill>
                  <a:srgbClr val="000000"/>
                </a:solidFill>
                <a:ea typeface="Calibri" panose="020F0502020204030204" pitchFamily="34" charset="0"/>
                <a:cs typeface="Times New Roman" panose="02020603050405020304" pitchFamily="18" charset="0"/>
              </a:rPr>
              <a:t> a place and </a:t>
            </a:r>
            <a:r>
              <a:rPr lang="es-AR" sz="2800" dirty="0" err="1">
                <a:solidFill>
                  <a:srgbClr val="000000"/>
                </a:solidFill>
                <a:ea typeface="Calibri" panose="020F0502020204030204" pitchFamily="34" charset="0"/>
                <a:cs typeface="Times New Roman" panose="02020603050405020304" pitchFamily="18" charset="0"/>
              </a:rPr>
              <a:t>why</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they</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continue</a:t>
            </a:r>
            <a:r>
              <a:rPr lang="es-AR" sz="2800" dirty="0">
                <a:solidFill>
                  <a:srgbClr val="000000"/>
                </a:solidFill>
                <a:ea typeface="Calibri" panose="020F0502020204030204" pitchFamily="34" charset="0"/>
                <a:cs typeface="Times New Roman" panose="02020603050405020304" pitchFamily="18" charset="0"/>
              </a:rPr>
              <a:t> to </a:t>
            </a:r>
            <a:r>
              <a:rPr lang="es-AR" sz="2800" dirty="0" err="1">
                <a:solidFill>
                  <a:srgbClr val="000000"/>
                </a:solidFill>
                <a:ea typeface="Calibri" panose="020F0502020204030204" pitchFamily="34" charset="0"/>
                <a:cs typeface="Times New Roman" panose="02020603050405020304" pitchFamily="18" charset="0"/>
              </a:rPr>
              <a:t>return</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If</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there</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is</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nothing</a:t>
            </a:r>
            <a:r>
              <a:rPr lang="es-AR" sz="2800" dirty="0">
                <a:solidFill>
                  <a:srgbClr val="000000"/>
                </a:solidFill>
                <a:ea typeface="Calibri" panose="020F0502020204030204" pitchFamily="34" charset="0"/>
                <a:cs typeface="Times New Roman" panose="02020603050405020304" pitchFamily="18" charset="0"/>
              </a:rPr>
              <a:t> to do in a place, </a:t>
            </a:r>
            <a:r>
              <a:rPr lang="es-AR" sz="2800" dirty="0" err="1">
                <a:solidFill>
                  <a:srgbClr val="222222"/>
                </a:solidFill>
                <a:ea typeface="Calibri" panose="020F0502020204030204" pitchFamily="34" charset="0"/>
                <a:cs typeface="Times New Roman" panose="02020603050405020304" pitchFamily="18" charset="0"/>
              </a:rPr>
              <a:t>it</a:t>
            </a:r>
            <a:r>
              <a:rPr lang="es-AR" sz="2800" dirty="0">
                <a:solidFill>
                  <a:srgbClr val="222222"/>
                </a:solidFill>
                <a:ea typeface="Calibri" panose="020F0502020204030204" pitchFamily="34" charset="0"/>
                <a:cs typeface="Times New Roman" panose="02020603050405020304" pitchFamily="18" charset="0"/>
              </a:rPr>
              <a:t> </a:t>
            </a:r>
            <a:r>
              <a:rPr lang="es-AR" sz="2800" dirty="0" err="1">
                <a:solidFill>
                  <a:srgbClr val="222222"/>
                </a:solidFill>
                <a:ea typeface="Calibri" panose="020F0502020204030204" pitchFamily="34" charset="0"/>
                <a:cs typeface="Times New Roman" panose="02020603050405020304" pitchFamily="18" charset="0"/>
              </a:rPr>
              <a:t>will</a:t>
            </a:r>
            <a:r>
              <a:rPr lang="es-AR" sz="2800" dirty="0">
                <a:solidFill>
                  <a:srgbClr val="222222"/>
                </a:solidFill>
                <a:ea typeface="Calibri" panose="020F0502020204030204" pitchFamily="34" charset="0"/>
                <a:cs typeface="Times New Roman" panose="02020603050405020304" pitchFamily="18" charset="0"/>
              </a:rPr>
              <a:t> </a:t>
            </a:r>
            <a:r>
              <a:rPr lang="es-AR" sz="2800" dirty="0" err="1">
                <a:solidFill>
                  <a:srgbClr val="222222"/>
                </a:solidFill>
                <a:ea typeface="Calibri" panose="020F0502020204030204" pitchFamily="34" charset="0"/>
                <a:cs typeface="Times New Roman" panose="02020603050405020304" pitchFamily="18" charset="0"/>
              </a:rPr>
              <a:t>sit</a:t>
            </a:r>
            <a:r>
              <a:rPr lang="es-AR" sz="2800" dirty="0">
                <a:solidFill>
                  <a:srgbClr val="222222"/>
                </a:solidFill>
                <a:ea typeface="Calibri" panose="020F0502020204030204" pitchFamily="34" charset="0"/>
                <a:cs typeface="Times New Roman" panose="02020603050405020304" pitchFamily="18" charset="0"/>
              </a:rPr>
              <a:t> </a:t>
            </a:r>
            <a:r>
              <a:rPr lang="es-AR" sz="2800" dirty="0" err="1">
                <a:solidFill>
                  <a:srgbClr val="222222"/>
                </a:solidFill>
                <a:ea typeface="Calibri" panose="020F0502020204030204" pitchFamily="34" charset="0"/>
                <a:cs typeface="Times New Roman" panose="02020603050405020304" pitchFamily="18" charset="0"/>
              </a:rPr>
              <a:t>empty</a:t>
            </a:r>
            <a:r>
              <a:rPr lang="es-AR" sz="2800" dirty="0">
                <a:solidFill>
                  <a:srgbClr val="000000"/>
                </a:solidFill>
                <a:ea typeface="Calibri" panose="020F0502020204030204" pitchFamily="34" charset="0"/>
                <a:cs typeface="Times New Roman" panose="02020603050405020304" pitchFamily="18" charset="0"/>
              </a:rPr>
              <a:t>.</a:t>
            </a:r>
          </a:p>
          <a:p>
            <a:pPr marL="352425" indent="-352425">
              <a:lnSpc>
                <a:spcPct val="107000"/>
              </a:lnSpc>
              <a:spcAft>
                <a:spcPts val="0"/>
              </a:spcAft>
            </a:pPr>
            <a:endParaRPr lang="es-AR" sz="2800" dirty="0">
              <a:ea typeface="Calibri" panose="020F0502020204030204" pitchFamily="34" charset="0"/>
              <a:cs typeface="Times New Roman" panose="02020603050405020304" pitchFamily="18" charset="0"/>
            </a:endParaRPr>
          </a:p>
          <a:p>
            <a:pPr marL="352425" indent="-352425">
              <a:lnSpc>
                <a:spcPct val="115000"/>
              </a:lnSpc>
              <a:spcAft>
                <a:spcPts val="0"/>
              </a:spcAft>
            </a:pPr>
            <a:r>
              <a:rPr lang="es-AR" sz="2800" spc="10" dirty="0">
                <a:solidFill>
                  <a:srgbClr val="000000"/>
                </a:solidFill>
                <a:ea typeface="Calibri" panose="020F0502020204030204" pitchFamily="34" charset="0"/>
                <a:cs typeface="Times New Roman" panose="02020603050405020304" pitchFamily="18" charset="0"/>
              </a:rPr>
              <a:t>6. </a:t>
            </a:r>
            <a:r>
              <a:rPr lang="es-AR" sz="2800" spc="10" dirty="0" err="1">
                <a:solidFill>
                  <a:srgbClr val="000000"/>
                </a:solidFill>
                <a:ea typeface="Calibri" panose="020F0502020204030204" pitchFamily="34" charset="0"/>
                <a:cs typeface="Times New Roman" panose="02020603050405020304" pitchFamily="18" charset="0"/>
              </a:rPr>
              <a:t>The</a:t>
            </a:r>
            <a:r>
              <a:rPr lang="es-AR" sz="2800" spc="10" dirty="0">
                <a:solidFill>
                  <a:srgbClr val="000000"/>
                </a:solidFill>
                <a:ea typeface="Calibri" panose="020F0502020204030204" pitchFamily="34" charset="0"/>
                <a:cs typeface="Times New Roman" panose="02020603050405020304" pitchFamily="18" charset="0"/>
              </a:rPr>
              <a:t> EQUSPACE </a:t>
            </a:r>
            <a:r>
              <a:rPr lang="es-AR" sz="2800" spc="10" dirty="0" err="1">
                <a:solidFill>
                  <a:srgbClr val="000000"/>
                </a:solidFill>
                <a:ea typeface="Calibri" panose="020F0502020204030204" pitchFamily="34" charset="0"/>
                <a:cs typeface="Times New Roman" panose="02020603050405020304" pitchFamily="18" charset="0"/>
              </a:rPr>
              <a:t>consortium</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Enabling</a:t>
            </a:r>
            <a:r>
              <a:rPr lang="es-AR" sz="2800" spc="10" dirty="0">
                <a:solidFill>
                  <a:srgbClr val="000000"/>
                </a:solidFill>
                <a:ea typeface="Calibri" panose="020F0502020204030204" pitchFamily="34" charset="0"/>
                <a:cs typeface="Times New Roman" panose="02020603050405020304" pitchFamily="18" charset="0"/>
              </a:rPr>
              <a:t> New Quantum </a:t>
            </a:r>
            <a:r>
              <a:rPr lang="es-AR" sz="2800" spc="10" dirty="0" err="1">
                <a:solidFill>
                  <a:srgbClr val="000000"/>
                </a:solidFill>
                <a:ea typeface="Calibri" panose="020F0502020204030204" pitchFamily="34" charset="0"/>
                <a:cs typeface="Times New Roman" panose="02020603050405020304" pitchFamily="18" charset="0"/>
              </a:rPr>
              <a:t>Frontiers</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with</a:t>
            </a:r>
            <a:r>
              <a:rPr lang="es-AR" sz="2800" spc="10" dirty="0">
                <a:solidFill>
                  <a:srgbClr val="000000"/>
                </a:solidFill>
                <a:ea typeface="Calibri" panose="020F0502020204030204" pitchFamily="34" charset="0"/>
                <a:cs typeface="Times New Roman" panose="02020603050405020304" pitchFamily="18" charset="0"/>
              </a:rPr>
              <a:t> Spin </a:t>
            </a:r>
            <a:r>
              <a:rPr lang="es-AR" sz="2800" spc="10" dirty="0" err="1">
                <a:solidFill>
                  <a:srgbClr val="000000"/>
                </a:solidFill>
                <a:ea typeface="Calibri" panose="020F0502020204030204" pitchFamily="34" charset="0"/>
                <a:cs typeface="Times New Roman" panose="02020603050405020304" pitchFamily="18" charset="0"/>
              </a:rPr>
              <a:t>Acoustics</a:t>
            </a:r>
            <a:r>
              <a:rPr lang="es-AR" sz="2800" spc="10" dirty="0">
                <a:solidFill>
                  <a:srgbClr val="000000"/>
                </a:solidFill>
                <a:ea typeface="Calibri" panose="020F0502020204030204" pitchFamily="34" charset="0"/>
                <a:cs typeface="Times New Roman" panose="02020603050405020304" pitchFamily="18" charset="0"/>
              </a:rPr>
              <a:t> in </a:t>
            </a:r>
            <a:r>
              <a:rPr lang="es-AR" sz="2800" spc="10" dirty="0" err="1">
                <a:solidFill>
                  <a:srgbClr val="000000"/>
                </a:solidFill>
                <a:ea typeface="Calibri" panose="020F0502020204030204" pitchFamily="34" charset="0"/>
                <a:cs typeface="Times New Roman" panose="02020603050405020304" pitchFamily="18" charset="0"/>
              </a:rPr>
              <a:t>Silicon</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is</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securing</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the</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future</a:t>
            </a:r>
            <a:r>
              <a:rPr lang="es-AR" sz="2800" spc="10" dirty="0">
                <a:solidFill>
                  <a:srgbClr val="000000"/>
                </a:solidFill>
                <a:ea typeface="Calibri" panose="020F0502020204030204" pitchFamily="34" charset="0"/>
                <a:cs typeface="Times New Roman" panose="02020603050405020304" pitchFamily="18" charset="0"/>
              </a:rPr>
              <a:t> of quantum </a:t>
            </a:r>
            <a:r>
              <a:rPr lang="es-AR" sz="2800" spc="10" dirty="0" err="1">
                <a:solidFill>
                  <a:srgbClr val="000000"/>
                </a:solidFill>
                <a:ea typeface="Calibri" panose="020F0502020204030204" pitchFamily="34" charset="0"/>
                <a:cs typeface="Times New Roman" panose="02020603050405020304" pitchFamily="18" charset="0"/>
              </a:rPr>
              <a:t>computing</a:t>
            </a:r>
            <a:r>
              <a:rPr lang="es-AR" sz="2800" spc="10" dirty="0">
                <a:solidFill>
                  <a:srgbClr val="000000"/>
                </a:solidFill>
                <a:ea typeface="Calibri" panose="020F0502020204030204" pitchFamily="34" charset="0"/>
                <a:cs typeface="Times New Roman" panose="02020603050405020304" pitchFamily="18" charset="0"/>
              </a:rPr>
              <a:t> in </a:t>
            </a:r>
            <a:r>
              <a:rPr lang="es-AR" sz="2800" spc="10" dirty="0" err="1">
                <a:solidFill>
                  <a:srgbClr val="000000"/>
                </a:solidFill>
                <a:ea typeface="Calibri" panose="020F0502020204030204" pitchFamily="34" charset="0"/>
                <a:cs typeface="Times New Roman" panose="02020603050405020304" pitchFamily="18" charset="0"/>
              </a:rPr>
              <a:t>Europe</a:t>
            </a:r>
            <a:r>
              <a:rPr lang="es-AR" sz="2800" spc="10" dirty="0">
                <a:solidFill>
                  <a:srgbClr val="000000"/>
                </a:solidFill>
                <a:ea typeface="Calibri" panose="020F0502020204030204" pitchFamily="34" charset="0"/>
                <a:cs typeface="Times New Roman" panose="02020603050405020304" pitchFamily="18" charset="0"/>
              </a:rPr>
              <a:t>.</a:t>
            </a:r>
            <a:endParaRPr lang="es-AR" sz="28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7384973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marL="257175" indent="-257175">
              <a:lnSpc>
                <a:spcPct val="107000"/>
              </a:lnSpc>
            </a:pPr>
            <a:r>
              <a:rPr lang="es-AR" sz="2800" spc="10" dirty="0">
                <a:solidFill>
                  <a:srgbClr val="000000"/>
                </a:solidFill>
                <a:ea typeface="Calibri" panose="020F0502020204030204" pitchFamily="34" charset="0"/>
                <a:cs typeface="Times New Roman" panose="02020603050405020304" pitchFamily="18" charset="0"/>
              </a:rPr>
              <a:t>7. </a:t>
            </a:r>
            <a:r>
              <a:rPr lang="es-AR" sz="2800" dirty="0" err="1">
                <a:solidFill>
                  <a:srgbClr val="000000"/>
                </a:solidFill>
                <a:ea typeface="Calibri" panose="020F0502020204030204" pitchFamily="34" charset="0"/>
                <a:cs typeface="Times New Roman" panose="02020603050405020304" pitchFamily="18" charset="0"/>
              </a:rPr>
              <a:t>The</a:t>
            </a:r>
            <a:r>
              <a:rPr lang="es-AR" sz="2800" dirty="0">
                <a:solidFill>
                  <a:srgbClr val="000000"/>
                </a:solidFill>
                <a:ea typeface="Calibri" panose="020F0502020204030204" pitchFamily="34" charset="0"/>
                <a:cs typeface="Times New Roman" panose="02020603050405020304" pitchFamily="18" charset="0"/>
              </a:rPr>
              <a:t> chips </a:t>
            </a:r>
            <a:r>
              <a:rPr lang="es-AR" sz="2800" dirty="0" err="1">
                <a:solidFill>
                  <a:srgbClr val="000000"/>
                </a:solidFill>
                <a:ea typeface="Calibri" panose="020F0502020204030204" pitchFamily="34" charset="0"/>
                <a:cs typeface="Times New Roman" panose="02020603050405020304" pitchFamily="18" charset="0"/>
              </a:rPr>
              <a:t>have</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had</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to</a:t>
            </a:r>
            <a:r>
              <a:rPr lang="es-AR" sz="2800" dirty="0">
                <a:solidFill>
                  <a:srgbClr val="000000"/>
                </a:solidFill>
                <a:ea typeface="Calibri" panose="020F0502020204030204" pitchFamily="34" charset="0"/>
                <a:cs typeface="Times New Roman" panose="02020603050405020304" pitchFamily="18" charset="0"/>
              </a:rPr>
              <a:t> be </a:t>
            </a:r>
            <a:r>
              <a:rPr lang="es-AR" sz="2800" dirty="0" err="1">
                <a:solidFill>
                  <a:srgbClr val="000000"/>
                </a:solidFill>
                <a:ea typeface="Calibri" panose="020F0502020204030204" pitchFamily="34" charset="0"/>
                <a:cs typeface="Times New Roman" panose="02020603050405020304" pitchFamily="18" charset="0"/>
              </a:rPr>
              <a:t>custom-designed</a:t>
            </a:r>
            <a:r>
              <a:rPr lang="es-AR" sz="2800" dirty="0">
                <a:solidFill>
                  <a:srgbClr val="000000"/>
                </a:solidFill>
                <a:ea typeface="Calibri" panose="020F0502020204030204" pitchFamily="34" charset="0"/>
                <a:cs typeface="Times New Roman" panose="02020603050405020304" pitchFamily="18" charset="0"/>
              </a:rPr>
              <a:t> and </a:t>
            </a:r>
            <a:r>
              <a:rPr lang="es-AR" sz="2800" dirty="0" err="1">
                <a:solidFill>
                  <a:srgbClr val="000000"/>
                </a:solidFill>
                <a:ea typeface="Calibri" panose="020F0502020204030204" pitchFamily="34" charset="0"/>
                <a:cs typeface="Times New Roman" panose="02020603050405020304" pitchFamily="18" charset="0"/>
              </a:rPr>
              <a:t>manufactured</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for</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each</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specific</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application</a:t>
            </a:r>
            <a:r>
              <a:rPr lang="es-AR" sz="2800" dirty="0">
                <a:solidFill>
                  <a:srgbClr val="000000"/>
                </a:solidFill>
                <a:ea typeface="Calibri" panose="020F0502020204030204" pitchFamily="34" charset="0"/>
                <a:cs typeface="Times New Roman" panose="02020603050405020304" pitchFamily="18" charset="0"/>
              </a:rPr>
              <a:t>.</a:t>
            </a:r>
          </a:p>
          <a:p>
            <a:pPr marL="257175" indent="-257175">
              <a:lnSpc>
                <a:spcPct val="107000"/>
              </a:lnSpc>
            </a:pPr>
            <a:endParaRPr lang="es-AR" sz="1200" dirty="0">
              <a:solidFill>
                <a:srgbClr val="000000"/>
              </a:solidFill>
              <a:ea typeface="Calibri" panose="020F0502020204030204" pitchFamily="34" charset="0"/>
              <a:cs typeface="Times New Roman" panose="02020603050405020304" pitchFamily="18" charset="0"/>
            </a:endParaRPr>
          </a:p>
          <a:p>
            <a:pPr marL="257175" indent="-257175">
              <a:lnSpc>
                <a:spcPct val="107000"/>
              </a:lnSpc>
            </a:pPr>
            <a:endParaRPr lang="es-AR" sz="1200" dirty="0">
              <a:ea typeface="Calibri" panose="020F0502020204030204" pitchFamily="34" charset="0"/>
              <a:cs typeface="Times New Roman" panose="02020603050405020304" pitchFamily="18" charset="0"/>
            </a:endParaRPr>
          </a:p>
          <a:p>
            <a:pPr marL="257175" indent="-257175">
              <a:lnSpc>
                <a:spcPct val="107000"/>
              </a:lnSpc>
            </a:pPr>
            <a:r>
              <a:rPr lang="es-AR" sz="2800" spc="10" dirty="0">
                <a:solidFill>
                  <a:srgbClr val="000000"/>
                </a:solidFill>
                <a:ea typeface="Calibri" panose="020F0502020204030204" pitchFamily="34" charset="0"/>
                <a:cs typeface="Times New Roman" panose="02020603050405020304" pitchFamily="18" charset="0"/>
              </a:rPr>
              <a:t>8. </a:t>
            </a:r>
            <a:r>
              <a:rPr lang="es-AR" sz="2800" spc="10" dirty="0" err="1">
                <a:solidFill>
                  <a:srgbClr val="000000"/>
                </a:solidFill>
                <a:ea typeface="Calibri" panose="020F0502020204030204" pitchFamily="34" charset="0"/>
                <a:cs typeface="Times New Roman" panose="02020603050405020304" pitchFamily="18" charset="0"/>
              </a:rPr>
              <a:t>To</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increase</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energy</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density</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is</a:t>
            </a:r>
            <a:r>
              <a:rPr lang="es-AR" sz="2800" spc="10" dirty="0">
                <a:solidFill>
                  <a:srgbClr val="000000"/>
                </a:solidFill>
                <a:ea typeface="Calibri" panose="020F0502020204030204" pitchFamily="34" charset="0"/>
                <a:cs typeface="Times New Roman" panose="02020603050405020304" pitchFamily="18" charset="0"/>
              </a:rPr>
              <a:t> vital </a:t>
            </a:r>
            <a:r>
              <a:rPr lang="es-AR" sz="2800" spc="10" dirty="0" err="1">
                <a:solidFill>
                  <a:srgbClr val="000000"/>
                </a:solidFill>
                <a:ea typeface="Calibri" panose="020F0502020204030204" pitchFamily="34" charset="0"/>
                <a:cs typeface="Times New Roman" panose="02020603050405020304" pitchFamily="18" charset="0"/>
              </a:rPr>
              <a:t>to</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operate</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them</a:t>
            </a:r>
            <a:r>
              <a:rPr lang="es-AR" sz="2800" spc="10" dirty="0">
                <a:solidFill>
                  <a:srgbClr val="000000"/>
                </a:solidFill>
                <a:ea typeface="Calibri" panose="020F0502020204030204" pitchFamily="34" charset="0"/>
                <a:cs typeface="Times New Roman" panose="02020603050405020304" pitchFamily="18" charset="0"/>
              </a:rPr>
              <a:t> at </a:t>
            </a:r>
            <a:r>
              <a:rPr lang="es-AR" sz="2800" spc="10" dirty="0" err="1">
                <a:solidFill>
                  <a:srgbClr val="000000"/>
                </a:solidFill>
                <a:ea typeface="Calibri" panose="020F0502020204030204" pitchFamily="34" charset="0"/>
                <a:cs typeface="Times New Roman" panose="02020603050405020304" pitchFamily="18" charset="0"/>
              </a:rPr>
              <a:t>higher</a:t>
            </a:r>
            <a:r>
              <a:rPr lang="es-AR" sz="2800" spc="10" dirty="0">
                <a:solidFill>
                  <a:srgbClr val="000000"/>
                </a:solidFill>
                <a:ea typeface="Calibri" panose="020F0502020204030204" pitchFamily="34" charset="0"/>
                <a:cs typeface="Times New Roman" panose="02020603050405020304" pitchFamily="18" charset="0"/>
              </a:rPr>
              <a:t> </a:t>
            </a:r>
            <a:r>
              <a:rPr lang="es-AR" sz="2800" spc="10" dirty="0" err="1">
                <a:solidFill>
                  <a:srgbClr val="000000"/>
                </a:solidFill>
                <a:ea typeface="Calibri" panose="020F0502020204030204" pitchFamily="34" charset="0"/>
                <a:cs typeface="Times New Roman" panose="02020603050405020304" pitchFamily="18" charset="0"/>
              </a:rPr>
              <a:t>voltages</a:t>
            </a:r>
            <a:r>
              <a:rPr lang="es-AR" sz="1050" spc="10" dirty="0">
                <a:solidFill>
                  <a:srgbClr val="000000"/>
                </a:solidFill>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68259260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384E5-BA1D-8713-8E77-D34336646E4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C3E4474-B90A-2208-1335-4176C288840C}"/>
              </a:ext>
            </a:extLst>
          </p:cNvPr>
          <p:cNvSpPr>
            <a:spLocks noGrp="1"/>
          </p:cNvSpPr>
          <p:nvPr>
            <p:ph type="title"/>
          </p:nvPr>
        </p:nvSpPr>
        <p:spPr>
          <a:xfrm>
            <a:off x="2592925" y="624110"/>
            <a:ext cx="8911687" cy="116869"/>
          </a:xfrm>
        </p:spPr>
        <p:txBody>
          <a:bodyPr>
            <a:normAutofit fontScale="90000"/>
          </a:bodyPr>
          <a:lstStyle/>
          <a:p>
            <a:endParaRPr lang="es-AR" dirty="0"/>
          </a:p>
        </p:txBody>
      </p:sp>
      <p:sp>
        <p:nvSpPr>
          <p:cNvPr id="3" name="Marcador de contenido 2">
            <a:extLst>
              <a:ext uri="{FF2B5EF4-FFF2-40B4-BE49-F238E27FC236}">
                <a16:creationId xmlns:a16="http://schemas.microsoft.com/office/drawing/2014/main" id="{1446C316-0076-06D7-9DC9-3B0183CA577A}"/>
              </a:ext>
            </a:extLst>
          </p:cNvPr>
          <p:cNvSpPr>
            <a:spLocks noGrp="1"/>
          </p:cNvSpPr>
          <p:nvPr>
            <p:ph idx="1"/>
          </p:nvPr>
        </p:nvSpPr>
        <p:spPr>
          <a:xfrm>
            <a:off x="2589212" y="740979"/>
            <a:ext cx="8915400" cy="5170243"/>
          </a:xfrm>
        </p:spPr>
        <p:txBody>
          <a:bodyPr anchor="ctr"/>
          <a:lstStyle/>
          <a:p>
            <a:pPr marL="0" indent="0">
              <a:buNone/>
            </a:pPr>
            <a:r>
              <a:rPr lang="es-AR" sz="2800" dirty="0">
                <a:solidFill>
                  <a:srgbClr val="000000"/>
                </a:solidFill>
                <a:ea typeface="Calibri" panose="020F0502020204030204" pitchFamily="34" charset="0"/>
                <a:cs typeface="Times New Roman" panose="02020603050405020304" pitchFamily="18" charset="0"/>
              </a:rPr>
              <a:t>9. </a:t>
            </a:r>
            <a:r>
              <a:rPr lang="es-AR" sz="2800" dirty="0" err="1">
                <a:solidFill>
                  <a:srgbClr val="000000"/>
                </a:solidFill>
                <a:ea typeface="Calibri" panose="020F0502020204030204" pitchFamily="34" charset="0"/>
                <a:cs typeface="Times New Roman" panose="02020603050405020304" pitchFamily="18" charset="0"/>
              </a:rPr>
              <a:t>Combining</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the</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energy</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harvester</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with</a:t>
            </a:r>
            <a:r>
              <a:rPr lang="es-AR" sz="2800" dirty="0">
                <a:solidFill>
                  <a:srgbClr val="000000"/>
                </a:solidFill>
                <a:ea typeface="Calibri" panose="020F0502020204030204" pitchFamily="34" charset="0"/>
                <a:cs typeface="Times New Roman" panose="02020603050405020304" pitchFamily="18" charset="0"/>
              </a:rPr>
              <a:t> a solar </a:t>
            </a:r>
            <a:r>
              <a:rPr lang="es-AR" sz="2800" dirty="0" err="1">
                <a:solidFill>
                  <a:srgbClr val="000000"/>
                </a:solidFill>
                <a:ea typeface="Calibri" panose="020F0502020204030204" pitchFamily="34" charset="0"/>
                <a:cs typeface="Times New Roman" panose="02020603050405020304" pitchFamily="18" charset="0"/>
              </a:rPr>
              <a:t>cell</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significantly</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boosted</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the</a:t>
            </a:r>
            <a:r>
              <a:rPr lang="es-AR" sz="2800" dirty="0">
                <a:solidFill>
                  <a:srgbClr val="000000"/>
                </a:solidFill>
                <a:ea typeface="Calibri" panose="020F0502020204030204" pitchFamily="34" charset="0"/>
                <a:cs typeface="Times New Roman" panose="02020603050405020304" pitchFamily="18" charset="0"/>
              </a:rPr>
              <a:t> solar </a:t>
            </a:r>
            <a:r>
              <a:rPr lang="es-AR" sz="2800" dirty="0" err="1">
                <a:solidFill>
                  <a:srgbClr val="000000"/>
                </a:solidFill>
                <a:ea typeface="Calibri" panose="020F0502020204030204" pitchFamily="34" charset="0"/>
                <a:cs typeface="Times New Roman" panose="02020603050405020304" pitchFamily="18" charset="0"/>
              </a:rPr>
              <a:t>cell’s</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power</a:t>
            </a:r>
            <a:r>
              <a:rPr lang="es-AR" sz="2800" dirty="0">
                <a:solidFill>
                  <a:srgbClr val="000000"/>
                </a:solidFill>
                <a:ea typeface="Calibri" panose="020F0502020204030204" pitchFamily="34" charset="0"/>
                <a:cs typeface="Times New Roman" panose="02020603050405020304" pitchFamily="18" charset="0"/>
              </a:rPr>
              <a:t> output, </a:t>
            </a:r>
            <a:r>
              <a:rPr lang="es-AR" sz="2800" dirty="0" err="1">
                <a:solidFill>
                  <a:srgbClr val="000000"/>
                </a:solidFill>
                <a:ea typeface="Calibri" panose="020F0502020204030204" pitchFamily="34" charset="0"/>
                <a:cs typeface="Times New Roman" panose="02020603050405020304" pitchFamily="18" charset="0"/>
              </a:rPr>
              <a:t>showcasing</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the</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benefits</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of</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harnessing</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both</a:t>
            </a:r>
            <a:r>
              <a:rPr lang="es-AR" sz="2800" dirty="0">
                <a:solidFill>
                  <a:srgbClr val="000000"/>
                </a:solidFill>
                <a:ea typeface="Calibri" panose="020F0502020204030204" pitchFamily="34" charset="0"/>
                <a:cs typeface="Times New Roman" panose="02020603050405020304" pitchFamily="18" charset="0"/>
              </a:rPr>
              <a:t> radio </a:t>
            </a:r>
            <a:r>
              <a:rPr lang="es-AR" sz="2800" dirty="0" err="1">
                <a:solidFill>
                  <a:srgbClr val="000000"/>
                </a:solidFill>
                <a:ea typeface="Calibri" panose="020F0502020204030204" pitchFamily="34" charset="0"/>
                <a:cs typeface="Times New Roman" panose="02020603050405020304" pitchFamily="18" charset="0"/>
              </a:rPr>
              <a:t>waves</a:t>
            </a:r>
            <a:r>
              <a:rPr lang="es-AR" sz="2800" dirty="0">
                <a:solidFill>
                  <a:srgbClr val="000000"/>
                </a:solidFill>
                <a:ea typeface="Calibri" panose="020F0502020204030204" pitchFamily="34" charset="0"/>
                <a:cs typeface="Times New Roman" panose="02020603050405020304" pitchFamily="18" charset="0"/>
              </a:rPr>
              <a:t> and </a:t>
            </a:r>
            <a:r>
              <a:rPr lang="es-AR" sz="2800" dirty="0" err="1">
                <a:solidFill>
                  <a:srgbClr val="000000"/>
                </a:solidFill>
                <a:ea typeface="Calibri" panose="020F0502020204030204" pitchFamily="34" charset="0"/>
                <a:cs typeface="Times New Roman" panose="02020603050405020304" pitchFamily="18" charset="0"/>
              </a:rPr>
              <a:t>sunlight</a:t>
            </a:r>
            <a:r>
              <a:rPr lang="es-AR" sz="2800" dirty="0">
                <a:solidFill>
                  <a:srgbClr val="000000"/>
                </a:solidFill>
                <a:ea typeface="Calibri" panose="020F0502020204030204" pitchFamily="34" charset="0"/>
                <a:cs typeface="Times New Roman" panose="02020603050405020304" pitchFamily="18" charset="0"/>
              </a:rPr>
              <a:t>.</a:t>
            </a:r>
          </a:p>
          <a:p>
            <a:pPr marL="257175" indent="-257175"/>
            <a:endParaRPr lang="es-AR" sz="2800" dirty="0">
              <a:ea typeface="Calibri" panose="020F0502020204030204" pitchFamily="34" charset="0"/>
              <a:cs typeface="Times New Roman" panose="02020603050405020304" pitchFamily="18" charset="0"/>
            </a:endParaRPr>
          </a:p>
          <a:p>
            <a:pPr marL="0" indent="0">
              <a:buNone/>
            </a:pPr>
            <a:r>
              <a:rPr lang="es-AR" sz="2800" dirty="0">
                <a:solidFill>
                  <a:srgbClr val="000000"/>
                </a:solidFill>
                <a:ea typeface="Calibri" panose="020F0502020204030204" pitchFamily="34" charset="0"/>
                <a:cs typeface="Times New Roman" panose="02020603050405020304" pitchFamily="18" charset="0"/>
              </a:rPr>
              <a:t>10. </a:t>
            </a:r>
            <a:r>
              <a:rPr lang="es-AR" sz="2800" dirty="0" err="1">
                <a:solidFill>
                  <a:srgbClr val="000000"/>
                </a:solidFill>
                <a:ea typeface="Calibri" panose="020F0502020204030204" pitchFamily="34" charset="0"/>
                <a:cs typeface="Times New Roman" panose="02020603050405020304" pitchFamily="18" charset="0"/>
              </a:rPr>
              <a:t>Cellulose</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was</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too</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brittle</a:t>
            </a:r>
            <a:r>
              <a:rPr lang="es-AR" sz="2800" dirty="0">
                <a:solidFill>
                  <a:srgbClr val="000000"/>
                </a:solidFill>
                <a:ea typeface="Calibri" panose="020F0502020204030204" pitchFamily="34" charset="0"/>
                <a:cs typeface="Times New Roman" panose="02020603050405020304" pitchFamily="18" charset="0"/>
              </a:rPr>
              <a:t> </a:t>
            </a:r>
            <a:r>
              <a:rPr lang="es-AR" sz="2800" dirty="0" err="1">
                <a:solidFill>
                  <a:srgbClr val="000000"/>
                </a:solidFill>
                <a:ea typeface="Calibri" panose="020F0502020204030204" pitchFamily="34" charset="0"/>
                <a:cs typeface="Times New Roman" panose="02020603050405020304" pitchFamily="18" charset="0"/>
              </a:rPr>
              <a:t>to</a:t>
            </a:r>
            <a:r>
              <a:rPr lang="es-AR" sz="2800" dirty="0">
                <a:solidFill>
                  <a:srgbClr val="000000"/>
                </a:solidFill>
                <a:ea typeface="Calibri" panose="020F0502020204030204" pitchFamily="34" charset="0"/>
                <a:cs typeface="Times New Roman" panose="02020603050405020304" pitchFamily="18" charset="0"/>
              </a:rPr>
              <a:t> be </a:t>
            </a:r>
            <a:r>
              <a:rPr lang="es-AR" sz="2800" dirty="0" err="1">
                <a:solidFill>
                  <a:srgbClr val="000000"/>
                </a:solidFill>
                <a:ea typeface="Calibri" panose="020F0502020204030204" pitchFamily="34" charset="0"/>
                <a:cs typeface="Times New Roman" panose="02020603050405020304" pitchFamily="18" charset="0"/>
              </a:rPr>
              <a:t>used</a:t>
            </a:r>
            <a:r>
              <a:rPr lang="es-AR" sz="2800" dirty="0">
                <a:solidFill>
                  <a:srgbClr val="000000"/>
                </a:solidFill>
                <a:ea typeface="Calibri" panose="020F0502020204030204" pitchFamily="34" charset="0"/>
                <a:cs typeface="Times New Roman" panose="02020603050405020304" pitchFamily="18" charset="0"/>
              </a:rPr>
              <a:t> as </a:t>
            </a:r>
            <a:r>
              <a:rPr lang="es-AR" sz="2800" dirty="0" err="1">
                <a:solidFill>
                  <a:srgbClr val="000000"/>
                </a:solidFill>
                <a:ea typeface="Calibri" panose="020F0502020204030204" pitchFamily="34" charset="0"/>
                <a:cs typeface="Times New Roman" panose="02020603050405020304" pitchFamily="18" charset="0"/>
              </a:rPr>
              <a:t>an</a:t>
            </a:r>
            <a:r>
              <a:rPr lang="es-AR" sz="2800" dirty="0">
                <a:solidFill>
                  <a:srgbClr val="000000"/>
                </a:solidFill>
                <a:ea typeface="Calibri" panose="020F0502020204030204" pitchFamily="34" charset="0"/>
                <a:cs typeface="Times New Roman" panose="02020603050405020304" pitchFamily="18" charset="0"/>
              </a:rPr>
              <a:t> adhesive.</a:t>
            </a:r>
            <a:endParaRPr lang="es-AR" sz="2800" dirty="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52349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56906"/>
          </a:xfrm>
        </p:spPr>
        <p:txBody>
          <a:bodyPr>
            <a:normAutofit fontScale="90000"/>
          </a:bodyPr>
          <a:lstStyle/>
          <a:p>
            <a:endParaRPr lang="es-AR" dirty="0"/>
          </a:p>
        </p:txBody>
      </p:sp>
      <p:sp>
        <p:nvSpPr>
          <p:cNvPr id="3" name="Marcador de contenido 2"/>
          <p:cNvSpPr>
            <a:spLocks noGrp="1"/>
          </p:cNvSpPr>
          <p:nvPr>
            <p:ph idx="1"/>
          </p:nvPr>
        </p:nvSpPr>
        <p:spPr>
          <a:xfrm>
            <a:off x="838200" y="609600"/>
            <a:ext cx="10515600" cy="5567363"/>
          </a:xfrm>
        </p:spPr>
        <p:txBody>
          <a:bodyPr anchor="ctr"/>
          <a:lstStyle/>
          <a:p>
            <a:pPr marL="0" indent="0" algn="ctr">
              <a:buNone/>
            </a:pPr>
            <a:r>
              <a:rPr lang="es-ES" b="1" dirty="0"/>
              <a:t>Esto me permite separar las frases nominales en segmentos más cortos de más fácil resolución. Estos segmentos son, en realidad frases nominales.</a:t>
            </a:r>
            <a:endParaRPr lang="es-AR" b="1" dirty="0"/>
          </a:p>
        </p:txBody>
      </p:sp>
    </p:spTree>
    <p:extLst>
      <p:ext uri="{BB962C8B-B14F-4D97-AF65-F5344CB8AC3E}">
        <p14:creationId xmlns:p14="http://schemas.microsoft.com/office/powerpoint/2010/main" val="422902624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103798"/>
          </a:xfrm>
        </p:spPr>
        <p:txBody>
          <a:bodyPr>
            <a:normAutofit fontScale="90000"/>
          </a:bodyPr>
          <a:lstStyle/>
          <a:p>
            <a:endParaRPr lang="es-AR" dirty="0"/>
          </a:p>
        </p:txBody>
      </p:sp>
      <p:sp>
        <p:nvSpPr>
          <p:cNvPr id="3" name="Marcador de contenido 2"/>
          <p:cNvSpPr>
            <a:spLocks noGrp="1"/>
          </p:cNvSpPr>
          <p:nvPr>
            <p:ph idx="1"/>
          </p:nvPr>
        </p:nvSpPr>
        <p:spPr>
          <a:xfrm>
            <a:off x="838200" y="656492"/>
            <a:ext cx="10515600" cy="5520471"/>
          </a:xfrm>
        </p:spPr>
        <p:txBody>
          <a:bodyPr>
            <a:normAutofit/>
          </a:bodyPr>
          <a:lstStyle/>
          <a:p>
            <a:pPr marL="0" indent="0">
              <a:buNone/>
            </a:pPr>
            <a:r>
              <a:rPr lang="en-US" sz="2800" dirty="0"/>
              <a:t>11. In addition, the technology is being used to produce carbon nanotube wires that will significantly reduce resistance thereby reducing power loss during transmissions.</a:t>
            </a:r>
          </a:p>
          <a:p>
            <a:pPr marL="0" indent="0">
              <a:buNone/>
            </a:pPr>
            <a:endParaRPr lang="en-US" sz="2800" dirty="0"/>
          </a:p>
          <a:p>
            <a:pPr marL="0" indent="0">
              <a:buNone/>
            </a:pPr>
            <a:r>
              <a:rPr lang="en-US" sz="2800" dirty="0"/>
              <a:t>12. In order to move forward, we have to be able to miniaturize and scale these systems. 13. This connection emphasizes our commitment to creating a vehicle that harmonizes with its environment. </a:t>
            </a:r>
          </a:p>
          <a:p>
            <a:pPr marL="0" indent="0">
              <a:buNone/>
            </a:pPr>
            <a:endParaRPr lang="en-US" sz="2800" dirty="0"/>
          </a:p>
          <a:p>
            <a:pPr marL="0" indent="0">
              <a:buNone/>
            </a:pPr>
            <a:r>
              <a:rPr lang="en-US" sz="2800" dirty="0"/>
              <a:t>13. This connection emphasizes our commitment to creating a vehicle that harmonizes with its environment. </a:t>
            </a:r>
            <a:endParaRPr lang="es-AR" sz="2800" dirty="0"/>
          </a:p>
        </p:txBody>
      </p:sp>
    </p:spTree>
    <p:extLst>
      <p:ext uri="{BB962C8B-B14F-4D97-AF65-F5344CB8AC3E}">
        <p14:creationId xmlns:p14="http://schemas.microsoft.com/office/powerpoint/2010/main" val="264618501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1122363"/>
            <a:ext cx="9144000" cy="4135437"/>
          </a:xfrm>
        </p:spPr>
        <p:txBody>
          <a:bodyPr anchor="ctr">
            <a:normAutofit/>
          </a:bodyPr>
          <a:lstStyle/>
          <a:p>
            <a:pPr algn="ctr"/>
            <a:r>
              <a:rPr lang="es-ES" sz="4800" dirty="0">
                <a:solidFill>
                  <a:schemeClr val="accent5"/>
                </a:solidFill>
                <a:latin typeface="Arial Black" panose="020B0A04020102020204" pitchFamily="34" charset="0"/>
              </a:rPr>
              <a:t>BE TO</a:t>
            </a:r>
            <a:endParaRPr lang="es-AR" sz="4800" dirty="0">
              <a:solidFill>
                <a:schemeClr val="accent5"/>
              </a:solidFill>
              <a:latin typeface="Arial Black" panose="020B0A04020102020204" pitchFamily="34" charset="0"/>
            </a:endParaRPr>
          </a:p>
          <a:p>
            <a:endParaRPr lang="es-AR" sz="4800" dirty="0">
              <a:solidFill>
                <a:schemeClr val="accent5"/>
              </a:solidFill>
              <a:latin typeface="Arial Black" panose="020B0A04020102020204" pitchFamily="34" charset="0"/>
            </a:endParaRPr>
          </a:p>
        </p:txBody>
      </p:sp>
    </p:spTree>
    <p:extLst>
      <p:ext uri="{BB962C8B-B14F-4D97-AF65-F5344CB8AC3E}">
        <p14:creationId xmlns:p14="http://schemas.microsoft.com/office/powerpoint/2010/main" val="220986862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4"/>
            <a:ext cx="10515600" cy="455491"/>
          </a:xfrm>
        </p:spPr>
        <p:txBody>
          <a:bodyPr>
            <a:noAutofit/>
          </a:bodyPr>
          <a:lstStyle/>
          <a:p>
            <a:r>
              <a:rPr lang="es-AR" sz="2400" dirty="0">
                <a:solidFill>
                  <a:srgbClr val="FF0000"/>
                </a:solidFill>
                <a:latin typeface="Arial Black" panose="020B0A04020102020204" pitchFamily="34" charset="0"/>
              </a:rPr>
              <a:t>Podemos encontrar dos usos de be + to seguido de infinitivo:</a:t>
            </a:r>
            <a:endParaRPr lang="es-AR" sz="2400" dirty="0">
              <a:solidFill>
                <a:srgbClr val="0070C0"/>
              </a:solidFill>
              <a:latin typeface="Arial Black" panose="020B0A04020102020204" pitchFamily="34" charset="0"/>
            </a:endParaRPr>
          </a:p>
        </p:txBody>
      </p:sp>
      <p:sp>
        <p:nvSpPr>
          <p:cNvPr id="3" name="Marcador de contenido 2"/>
          <p:cNvSpPr>
            <a:spLocks noGrp="1"/>
          </p:cNvSpPr>
          <p:nvPr>
            <p:ph idx="1"/>
          </p:nvPr>
        </p:nvSpPr>
        <p:spPr>
          <a:xfrm>
            <a:off x="838200" y="820615"/>
            <a:ext cx="10515600" cy="5356347"/>
          </a:xfrm>
        </p:spPr>
        <p:txBody>
          <a:bodyPr>
            <a:normAutofit/>
          </a:bodyPr>
          <a:lstStyle/>
          <a:p>
            <a:pPr marL="0" indent="0">
              <a:buNone/>
            </a:pPr>
            <a:r>
              <a:rPr lang="es-AR" sz="3000" b="1" dirty="0">
                <a:solidFill>
                  <a:srgbClr val="0070C0"/>
                </a:solidFill>
              </a:rPr>
              <a:t>1) el verbo modal: como en los verbos modales, las palabras forman un solo bloque</a:t>
            </a:r>
          </a:p>
          <a:p>
            <a:pPr marL="0" indent="0">
              <a:buNone/>
            </a:pPr>
            <a:r>
              <a:rPr lang="es-AR" dirty="0"/>
              <a:t>Puede tener referencia futura para expresar por una parte para expresar planes y preparativos futuros y por otra parte obligaciones requerimientos y decisiones formales, instrucciones u órdenes y se traduce como </a:t>
            </a:r>
            <a:r>
              <a:rPr lang="es-AR" b="1" dirty="0">
                <a:solidFill>
                  <a:srgbClr val="FF0000"/>
                </a:solidFill>
              </a:rPr>
              <a:t>tener que, haber de, ir a</a:t>
            </a:r>
            <a:r>
              <a:rPr lang="es-AR" dirty="0">
                <a:solidFill>
                  <a:srgbClr val="FF0000"/>
                </a:solidFill>
              </a:rPr>
              <a:t>.</a:t>
            </a:r>
          </a:p>
          <a:p>
            <a:r>
              <a:rPr lang="es-AR" dirty="0" err="1"/>
              <a:t>We</a:t>
            </a:r>
            <a:r>
              <a:rPr lang="es-AR" dirty="0"/>
              <a:t> are to </a:t>
            </a:r>
            <a:r>
              <a:rPr lang="es-AR" dirty="0" err="1"/>
              <a:t>start</a:t>
            </a:r>
            <a:r>
              <a:rPr lang="es-AR" dirty="0"/>
              <a:t> at </a:t>
            </a:r>
            <a:r>
              <a:rPr lang="es-AR" dirty="0" err="1"/>
              <a:t>five</a:t>
            </a:r>
            <a:r>
              <a:rPr lang="es-AR" dirty="0"/>
              <a:t>. </a:t>
            </a:r>
            <a:r>
              <a:rPr lang="es-AR" dirty="0">
                <a:solidFill>
                  <a:srgbClr val="7030A0"/>
                </a:solidFill>
              </a:rPr>
              <a:t>Tenemos que empezar a las cinco/vamos a empezar a las 5.</a:t>
            </a:r>
          </a:p>
          <a:p>
            <a:r>
              <a:rPr lang="es-AR" dirty="0" err="1"/>
              <a:t>You</a:t>
            </a:r>
            <a:r>
              <a:rPr lang="es-AR" dirty="0"/>
              <a:t> are to </a:t>
            </a:r>
            <a:r>
              <a:rPr lang="es-AR" dirty="0" err="1"/>
              <a:t>finish</a:t>
            </a:r>
            <a:r>
              <a:rPr lang="es-AR" dirty="0"/>
              <a:t> </a:t>
            </a:r>
            <a:r>
              <a:rPr lang="es-AR" dirty="0" err="1"/>
              <a:t>this</a:t>
            </a:r>
            <a:r>
              <a:rPr lang="es-AR" dirty="0"/>
              <a:t> Project </a:t>
            </a:r>
            <a:r>
              <a:rPr lang="es-AR" dirty="0" err="1"/>
              <a:t>on</a:t>
            </a:r>
            <a:r>
              <a:rPr lang="es-AR" dirty="0"/>
              <a:t> time. </a:t>
            </a:r>
            <a:r>
              <a:rPr lang="es-AR" dirty="0">
                <a:solidFill>
                  <a:srgbClr val="7030A0"/>
                </a:solidFill>
              </a:rPr>
              <a:t>Tienes que/has de terminar a las cinco</a:t>
            </a:r>
            <a:r>
              <a:rPr lang="es-AR" dirty="0"/>
              <a:t>.</a:t>
            </a:r>
          </a:p>
          <a:p>
            <a:r>
              <a:rPr lang="es-AR" dirty="0" err="1"/>
              <a:t>The</a:t>
            </a:r>
            <a:r>
              <a:rPr lang="es-AR" dirty="0"/>
              <a:t> </a:t>
            </a:r>
            <a:r>
              <a:rPr lang="es-AR" dirty="0" err="1"/>
              <a:t>orders</a:t>
            </a:r>
            <a:r>
              <a:rPr lang="es-AR" dirty="0"/>
              <a:t> are to be </a:t>
            </a:r>
            <a:r>
              <a:rPr lang="es-AR" dirty="0" err="1"/>
              <a:t>carried</a:t>
            </a:r>
            <a:r>
              <a:rPr lang="es-AR" dirty="0"/>
              <a:t> </a:t>
            </a:r>
            <a:r>
              <a:rPr lang="es-AR" dirty="0" err="1"/>
              <a:t>out</a:t>
            </a:r>
            <a:r>
              <a:rPr lang="es-AR" dirty="0"/>
              <a:t> </a:t>
            </a:r>
            <a:r>
              <a:rPr lang="es-AR" dirty="0" err="1"/>
              <a:t>without</a:t>
            </a:r>
            <a:r>
              <a:rPr lang="es-AR" dirty="0"/>
              <a:t> </a:t>
            </a:r>
            <a:r>
              <a:rPr lang="es-AR" dirty="0" err="1"/>
              <a:t>delay</a:t>
            </a:r>
            <a:r>
              <a:rPr lang="es-AR" dirty="0"/>
              <a:t>. </a:t>
            </a:r>
            <a:r>
              <a:rPr lang="es-AR" dirty="0">
                <a:solidFill>
                  <a:srgbClr val="7030A0"/>
                </a:solidFill>
              </a:rPr>
              <a:t>Se debe llevar a cabo las órdenes sin demora /Las órdenes deben ser llevadas a cabo sin demora.</a:t>
            </a:r>
          </a:p>
          <a:p>
            <a:r>
              <a:rPr lang="es-AR" dirty="0" err="1"/>
              <a:t>This</a:t>
            </a:r>
            <a:r>
              <a:rPr lang="es-AR" dirty="0"/>
              <a:t> </a:t>
            </a:r>
            <a:r>
              <a:rPr lang="es-AR" dirty="0" err="1"/>
              <a:t>door</a:t>
            </a:r>
            <a:r>
              <a:rPr lang="es-AR" dirty="0"/>
              <a:t> </a:t>
            </a:r>
            <a:r>
              <a:rPr lang="es-AR" dirty="0" err="1"/>
              <a:t>is</a:t>
            </a:r>
            <a:r>
              <a:rPr lang="es-AR" dirty="0"/>
              <a:t> to </a:t>
            </a:r>
            <a:r>
              <a:rPr lang="es-AR" dirty="0" err="1"/>
              <a:t>remain</a:t>
            </a:r>
            <a:r>
              <a:rPr lang="es-AR" dirty="0"/>
              <a:t> </a:t>
            </a:r>
            <a:r>
              <a:rPr lang="es-AR" dirty="0" err="1"/>
              <a:t>closed</a:t>
            </a:r>
            <a:r>
              <a:rPr lang="es-AR" dirty="0"/>
              <a:t> at </a:t>
            </a:r>
            <a:r>
              <a:rPr lang="es-AR" dirty="0" err="1"/>
              <a:t>all</a:t>
            </a:r>
            <a:r>
              <a:rPr lang="es-AR" dirty="0"/>
              <a:t> times. </a:t>
            </a:r>
            <a:r>
              <a:rPr lang="es-AR" dirty="0">
                <a:solidFill>
                  <a:srgbClr val="7030A0"/>
                </a:solidFill>
              </a:rPr>
              <a:t>Esta puerta se tiene que/se ha de mantener cerrada en todo momento.</a:t>
            </a:r>
          </a:p>
          <a:p>
            <a:r>
              <a:rPr lang="es-AR" dirty="0" err="1"/>
              <a:t>The</a:t>
            </a:r>
            <a:r>
              <a:rPr lang="es-AR" dirty="0"/>
              <a:t> </a:t>
            </a:r>
            <a:r>
              <a:rPr lang="es-AR" dirty="0" err="1"/>
              <a:t>personnel</a:t>
            </a:r>
            <a:r>
              <a:rPr lang="es-AR" dirty="0"/>
              <a:t> manager </a:t>
            </a:r>
            <a:r>
              <a:rPr lang="es-AR" dirty="0" err="1"/>
              <a:t>is</a:t>
            </a:r>
            <a:r>
              <a:rPr lang="es-AR" dirty="0"/>
              <a:t> to come back late. </a:t>
            </a:r>
            <a:r>
              <a:rPr lang="es-AR" dirty="0">
                <a:solidFill>
                  <a:srgbClr val="7030A0"/>
                </a:solidFill>
              </a:rPr>
              <a:t>El/La gerente de personal va a regresar tarde.</a:t>
            </a:r>
          </a:p>
          <a:p>
            <a:pPr marL="0" indent="0">
              <a:buNone/>
            </a:pPr>
            <a:endParaRPr lang="es-AR" dirty="0">
              <a:solidFill>
                <a:srgbClr val="FF0000"/>
              </a:solidFill>
            </a:endParaRPr>
          </a:p>
        </p:txBody>
      </p:sp>
    </p:spTree>
    <p:extLst>
      <p:ext uri="{BB962C8B-B14F-4D97-AF65-F5344CB8AC3E}">
        <p14:creationId xmlns:p14="http://schemas.microsoft.com/office/powerpoint/2010/main" val="1791817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163512"/>
          </a:xfrm>
        </p:spPr>
        <p:txBody>
          <a:bodyPr>
            <a:normAutofit fontScale="90000"/>
          </a:bodyPr>
          <a:lstStyle/>
          <a:p>
            <a:endParaRPr lang="es-AR" dirty="0"/>
          </a:p>
        </p:txBody>
      </p:sp>
      <p:sp>
        <p:nvSpPr>
          <p:cNvPr id="3" name="Subtítulo 2"/>
          <p:cNvSpPr>
            <a:spLocks noGrp="1"/>
          </p:cNvSpPr>
          <p:nvPr>
            <p:ph type="subTitle" idx="1"/>
          </p:nvPr>
        </p:nvSpPr>
        <p:spPr>
          <a:xfrm>
            <a:off x="1524000" y="1285875"/>
            <a:ext cx="9144000" cy="5057775"/>
          </a:xfrm>
        </p:spPr>
        <p:txBody>
          <a:bodyPr>
            <a:noAutofit/>
          </a:bodyPr>
          <a:lstStyle/>
          <a:p>
            <a:pPr algn="l"/>
            <a:r>
              <a:rPr lang="es-AR" sz="2800" b="1" dirty="0">
                <a:solidFill>
                  <a:srgbClr val="0070C0"/>
                </a:solidFill>
              </a:rPr>
              <a:t>2) be + to seguido de un infinitivo explicativo. Se traduce el verbo be seguido de una frase infinitiva</a:t>
            </a:r>
            <a:endParaRPr lang="es-AR" sz="2800" dirty="0">
              <a:solidFill>
                <a:srgbClr val="0070C0"/>
              </a:solidFill>
            </a:endParaRPr>
          </a:p>
          <a:p>
            <a:pPr algn="l"/>
            <a:r>
              <a:rPr lang="es-AR" sz="2800" b="1" dirty="0">
                <a:solidFill>
                  <a:schemeClr val="accent5"/>
                </a:solidFill>
              </a:rPr>
              <a:t>Be</a:t>
            </a:r>
            <a:r>
              <a:rPr lang="es-AR" sz="2800" dirty="0"/>
              <a:t> es el verbo y </a:t>
            </a:r>
            <a:r>
              <a:rPr lang="es-AR" sz="2800" b="1" dirty="0">
                <a:solidFill>
                  <a:schemeClr val="accent5"/>
                </a:solidFill>
              </a:rPr>
              <a:t>to seguido de un infinitivo</a:t>
            </a:r>
            <a:r>
              <a:rPr lang="es-AR" sz="2800" dirty="0"/>
              <a:t> es el núcleo de una frase nominal que amplia alguna idea planteada en el sujeto, es muy frecuente después de frases que </a:t>
            </a:r>
            <a:r>
              <a:rPr lang="es-AR" sz="2800" dirty="0" err="1"/>
              <a:t>continen</a:t>
            </a:r>
            <a:r>
              <a:rPr lang="es-AR" sz="2800" dirty="0"/>
              <a:t> palabras como</a:t>
            </a:r>
            <a:r>
              <a:rPr lang="es-AR" sz="2800" b="1" dirty="0"/>
              <a:t> </a:t>
            </a:r>
            <a:r>
              <a:rPr lang="es-AR" sz="2800" b="1" dirty="0" err="1">
                <a:solidFill>
                  <a:srgbClr val="FF0000"/>
                </a:solidFill>
              </a:rPr>
              <a:t>aim</a:t>
            </a:r>
            <a:r>
              <a:rPr lang="es-AR" sz="2800" b="1" dirty="0">
                <a:solidFill>
                  <a:srgbClr val="FF0000"/>
                </a:solidFill>
              </a:rPr>
              <a:t>, </a:t>
            </a:r>
            <a:r>
              <a:rPr lang="es-AR" sz="2800" b="1" dirty="0" err="1">
                <a:solidFill>
                  <a:srgbClr val="FF0000"/>
                </a:solidFill>
              </a:rPr>
              <a:t>objective</a:t>
            </a:r>
            <a:r>
              <a:rPr lang="es-AR" sz="2800" b="1" dirty="0">
                <a:solidFill>
                  <a:srgbClr val="FF0000"/>
                </a:solidFill>
              </a:rPr>
              <a:t>, concept, </a:t>
            </a:r>
            <a:r>
              <a:rPr lang="es-AR" sz="2800" b="1" dirty="0" err="1">
                <a:solidFill>
                  <a:srgbClr val="FF0000"/>
                </a:solidFill>
              </a:rPr>
              <a:t>step</a:t>
            </a:r>
            <a:r>
              <a:rPr lang="es-AR" sz="2800" b="1" dirty="0">
                <a:solidFill>
                  <a:srgbClr val="FF0000"/>
                </a:solidFill>
              </a:rPr>
              <a:t>, etc.</a:t>
            </a:r>
          </a:p>
          <a:p>
            <a:endParaRPr lang="es-AR" sz="2800" dirty="0"/>
          </a:p>
          <a:p>
            <a:r>
              <a:rPr lang="es-AR" sz="2800" dirty="0" err="1"/>
              <a:t>The</a:t>
            </a:r>
            <a:r>
              <a:rPr lang="es-AR" sz="2800" dirty="0"/>
              <a:t> </a:t>
            </a:r>
            <a:r>
              <a:rPr lang="es-AR" sz="2800" dirty="0" err="1"/>
              <a:t>purpose</a:t>
            </a:r>
            <a:r>
              <a:rPr lang="es-AR" sz="2800" dirty="0"/>
              <a:t> of </a:t>
            </a:r>
            <a:r>
              <a:rPr lang="es-AR" sz="2800" dirty="0" err="1"/>
              <a:t>placing</a:t>
            </a:r>
            <a:r>
              <a:rPr lang="es-AR" sz="2800" dirty="0"/>
              <a:t> </a:t>
            </a:r>
            <a:r>
              <a:rPr lang="es-AR" sz="2800" dirty="0" err="1"/>
              <a:t>the</a:t>
            </a:r>
            <a:r>
              <a:rPr lang="es-AR" sz="2800" dirty="0"/>
              <a:t> </a:t>
            </a:r>
            <a:r>
              <a:rPr lang="es-AR" sz="2800" dirty="0" err="1"/>
              <a:t>insulation</a:t>
            </a:r>
            <a:r>
              <a:rPr lang="es-AR" sz="2800" dirty="0"/>
              <a:t> </a:t>
            </a:r>
            <a:r>
              <a:rPr lang="es-AR" sz="2800" dirty="0" err="1"/>
              <a:t>on</a:t>
            </a:r>
            <a:r>
              <a:rPr lang="es-AR" sz="2800" dirty="0"/>
              <a:t> top </a:t>
            </a:r>
            <a:r>
              <a:rPr lang="es-AR" sz="2800" dirty="0" err="1"/>
              <a:t>is</a:t>
            </a:r>
            <a:r>
              <a:rPr lang="es-AR" sz="2800" dirty="0"/>
              <a:t> </a:t>
            </a:r>
          </a:p>
          <a:p>
            <a:r>
              <a:rPr lang="es-AR" sz="2800" dirty="0" err="1"/>
              <a:t>to</a:t>
            </a:r>
            <a:r>
              <a:rPr lang="es-AR" sz="2800" dirty="0"/>
              <a:t> </a:t>
            </a:r>
            <a:r>
              <a:rPr lang="es-AR" sz="2800" dirty="0" err="1"/>
              <a:t>protect</a:t>
            </a:r>
            <a:r>
              <a:rPr lang="es-AR" sz="2800" dirty="0"/>
              <a:t> </a:t>
            </a:r>
            <a:r>
              <a:rPr lang="es-AR" sz="2800" dirty="0" err="1"/>
              <a:t>the</a:t>
            </a:r>
            <a:r>
              <a:rPr lang="es-AR" sz="2800" dirty="0"/>
              <a:t> </a:t>
            </a:r>
            <a:r>
              <a:rPr lang="es-AR" sz="2800" dirty="0" err="1"/>
              <a:t>membrane</a:t>
            </a:r>
            <a:r>
              <a:rPr lang="es-AR" sz="2800" dirty="0"/>
              <a:t> </a:t>
            </a:r>
            <a:r>
              <a:rPr lang="es-AR" sz="2800" dirty="0" err="1"/>
              <a:t>from</a:t>
            </a:r>
            <a:r>
              <a:rPr lang="es-AR" sz="2800" dirty="0"/>
              <a:t> </a:t>
            </a:r>
            <a:r>
              <a:rPr lang="es-AR" sz="2800" dirty="0" err="1"/>
              <a:t>physical</a:t>
            </a:r>
            <a:r>
              <a:rPr lang="es-AR" sz="2800" dirty="0"/>
              <a:t> </a:t>
            </a:r>
            <a:r>
              <a:rPr lang="es-AR" sz="2800" dirty="0" err="1"/>
              <a:t>damage</a:t>
            </a:r>
            <a:r>
              <a:rPr lang="es-AR" sz="2800" dirty="0"/>
              <a:t> and </a:t>
            </a:r>
            <a:r>
              <a:rPr lang="es-AR" sz="2800" dirty="0" err="1"/>
              <a:t>ultraviolet</a:t>
            </a:r>
            <a:r>
              <a:rPr lang="es-AR" sz="2800" dirty="0"/>
              <a:t> </a:t>
            </a:r>
            <a:r>
              <a:rPr lang="es-AR" sz="2800" dirty="0" err="1"/>
              <a:t>degradation</a:t>
            </a:r>
            <a:r>
              <a:rPr lang="es-AR" sz="2800" dirty="0"/>
              <a:t>.</a:t>
            </a:r>
          </a:p>
          <a:p>
            <a:r>
              <a:rPr lang="es-AR" sz="2800" dirty="0">
                <a:solidFill>
                  <a:srgbClr val="0070C0"/>
                </a:solidFill>
              </a:rPr>
              <a:t>El propósito de colocar el aislamiento en la parte superior es proteger la membrana del daño físico y de la degradación ultra violeta.</a:t>
            </a:r>
          </a:p>
          <a:p>
            <a:pPr algn="l"/>
            <a:endParaRPr lang="es-AR" sz="2800" dirty="0"/>
          </a:p>
        </p:txBody>
      </p:sp>
      <p:sp>
        <p:nvSpPr>
          <p:cNvPr id="11" name="Flecha curvada hacia abajo 10"/>
          <p:cNvSpPr/>
          <p:nvPr/>
        </p:nvSpPr>
        <p:spPr>
          <a:xfrm>
            <a:off x="3008434" y="4263192"/>
            <a:ext cx="6175131" cy="249572"/>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AR"/>
          </a:p>
        </p:txBody>
      </p:sp>
      <mc:AlternateContent xmlns:mc="http://schemas.openxmlformats.org/markup-compatibility/2006" xmlns:p14="http://schemas.microsoft.com/office/powerpoint/2010/main">
        <mc:Choice Requires="p14">
          <p:contentPart p14:bwMode="auto" r:id="rId2">
            <p14:nvContentPartPr>
              <p14:cNvPr id="4" name="Entrada de lápiz 3"/>
              <p14:cNvContentPartPr/>
              <p14:nvPr/>
            </p14:nvContentPartPr>
            <p14:xfrm>
              <a:off x="2555714" y="3938852"/>
              <a:ext cx="360" cy="360"/>
            </p14:xfrm>
          </p:contentPart>
        </mc:Choice>
        <mc:Fallback xmlns="">
          <p:pic>
            <p:nvPicPr>
              <p:cNvPr id="4" name="Entrada de lápiz 3"/>
              <p:cNvPicPr/>
              <p:nvPr/>
            </p:nvPicPr>
            <p:blipFill>
              <a:blip r:embed="rId3"/>
              <a:stretch>
                <a:fillRect/>
              </a:stretch>
            </p:blipFill>
            <p:spPr>
              <a:xfrm>
                <a:off x="2513594" y="3854972"/>
                <a:ext cx="84240" cy="16848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Entrada de lápiz 4"/>
              <p14:cNvContentPartPr/>
              <p14:nvPr/>
            </p14:nvContentPartPr>
            <p14:xfrm>
              <a:off x="2220934" y="5130045"/>
              <a:ext cx="1575000" cy="442080"/>
            </p14:xfrm>
          </p:contentPart>
        </mc:Choice>
        <mc:Fallback xmlns="">
          <p:pic>
            <p:nvPicPr>
              <p:cNvPr id="5" name="Entrada de lápiz 4"/>
              <p:cNvPicPr/>
              <p:nvPr/>
            </p:nvPicPr>
            <p:blipFill>
              <a:blip r:embed="rId5"/>
              <a:stretch>
                <a:fillRect/>
              </a:stretch>
            </p:blipFill>
            <p:spPr>
              <a:xfrm>
                <a:off x="2178833" y="5046097"/>
                <a:ext cx="1658482" cy="609977"/>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7" name="Entrada de lápiz 6"/>
              <p14:cNvContentPartPr/>
              <p14:nvPr/>
            </p14:nvContentPartPr>
            <p14:xfrm>
              <a:off x="1443874" y="5458259"/>
              <a:ext cx="1945712" cy="636120"/>
            </p14:xfrm>
          </p:contentPart>
        </mc:Choice>
        <mc:Fallback xmlns="">
          <p:pic>
            <p:nvPicPr>
              <p:cNvPr id="7" name="Entrada de lápiz 6"/>
              <p:cNvPicPr/>
              <p:nvPr/>
            </p:nvPicPr>
            <p:blipFill>
              <a:blip r:embed="rId7"/>
              <a:stretch>
                <a:fillRect/>
              </a:stretch>
            </p:blipFill>
            <p:spPr>
              <a:xfrm>
                <a:off x="1401733" y="5375178"/>
                <a:ext cx="2029275" cy="802281"/>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8" name="Entrada de lápiz 7"/>
              <p14:cNvContentPartPr/>
              <p14:nvPr/>
            </p14:nvContentPartPr>
            <p14:xfrm>
              <a:off x="8393834" y="4478132"/>
              <a:ext cx="360" cy="360"/>
            </p14:xfrm>
          </p:contentPart>
        </mc:Choice>
        <mc:Fallback xmlns="">
          <p:pic>
            <p:nvPicPr>
              <p:cNvPr id="8" name="Entrada de lápiz 7"/>
              <p:cNvPicPr/>
              <p:nvPr/>
            </p:nvPicPr>
            <p:blipFill>
              <a:blip r:embed="rId3"/>
              <a:stretch>
                <a:fillRect/>
              </a:stretch>
            </p:blipFill>
            <p:spPr>
              <a:xfrm>
                <a:off x="8351714" y="4394252"/>
                <a:ext cx="84240" cy="1684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9" name="Entrada de lápiz 8"/>
              <p14:cNvContentPartPr/>
              <p14:nvPr/>
            </p14:nvContentPartPr>
            <p14:xfrm>
              <a:off x="8393834" y="4478132"/>
              <a:ext cx="360" cy="360"/>
            </p14:xfrm>
          </p:contentPart>
        </mc:Choice>
        <mc:Fallback xmlns="">
          <p:pic>
            <p:nvPicPr>
              <p:cNvPr id="9" name="Entrada de lápiz 8"/>
              <p:cNvPicPr/>
              <p:nvPr/>
            </p:nvPicPr>
            <p:blipFill>
              <a:blip r:embed="rId3"/>
              <a:stretch>
                <a:fillRect/>
              </a:stretch>
            </p:blipFill>
            <p:spPr>
              <a:xfrm>
                <a:off x="8351714" y="4394252"/>
                <a:ext cx="84240" cy="1684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0" name="Entrada de lápiz 9"/>
              <p14:cNvContentPartPr/>
              <p14:nvPr/>
            </p14:nvContentPartPr>
            <p14:xfrm>
              <a:off x="8393834" y="4478132"/>
              <a:ext cx="360" cy="360"/>
            </p14:xfrm>
          </p:contentPart>
        </mc:Choice>
        <mc:Fallback xmlns="">
          <p:pic>
            <p:nvPicPr>
              <p:cNvPr id="10" name="Entrada de lápiz 9"/>
              <p:cNvPicPr/>
              <p:nvPr/>
            </p:nvPicPr>
            <p:blipFill>
              <a:blip r:embed="rId3"/>
              <a:stretch>
                <a:fillRect/>
              </a:stretch>
            </p:blipFill>
            <p:spPr>
              <a:xfrm>
                <a:off x="8351714" y="4394252"/>
                <a:ext cx="84240" cy="16848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2" name="Entrada de lápiz 11"/>
              <p14:cNvContentPartPr/>
              <p14:nvPr/>
            </p14:nvContentPartPr>
            <p14:xfrm>
              <a:off x="3610874" y="4595492"/>
              <a:ext cx="360" cy="360"/>
            </p14:xfrm>
          </p:contentPart>
        </mc:Choice>
        <mc:Fallback xmlns="">
          <p:pic>
            <p:nvPicPr>
              <p:cNvPr id="12" name="Entrada de lápiz 11"/>
              <p:cNvPicPr/>
              <p:nvPr/>
            </p:nvPicPr>
            <p:blipFill>
              <a:blip r:embed="rId12"/>
              <a:stretch>
                <a:fillRect/>
              </a:stretch>
            </p:blipFill>
            <p:spPr>
              <a:xfrm>
                <a:off x="3568754" y="4511612"/>
                <a:ext cx="84240" cy="16812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3" name="Entrada de lápiz 12"/>
              <p14:cNvContentPartPr/>
              <p14:nvPr/>
            </p14:nvContentPartPr>
            <p14:xfrm>
              <a:off x="3610874" y="4595492"/>
              <a:ext cx="360" cy="360"/>
            </p14:xfrm>
          </p:contentPart>
        </mc:Choice>
        <mc:Fallback xmlns="">
          <p:pic>
            <p:nvPicPr>
              <p:cNvPr id="13" name="Entrada de lápiz 12"/>
              <p:cNvPicPr/>
              <p:nvPr/>
            </p:nvPicPr>
            <p:blipFill>
              <a:blip r:embed="rId12"/>
              <a:stretch>
                <a:fillRect/>
              </a:stretch>
            </p:blipFill>
            <p:spPr>
              <a:xfrm>
                <a:off x="3568754" y="4511612"/>
                <a:ext cx="84240" cy="168120"/>
              </a:xfrm>
              <a:prstGeom prst="rect">
                <a:avLst/>
              </a:prstGeom>
            </p:spPr>
          </p:pic>
        </mc:Fallback>
      </mc:AlternateContent>
    </p:spTree>
    <p:extLst>
      <p:ext uri="{BB962C8B-B14F-4D97-AF65-F5344CB8AC3E}">
        <p14:creationId xmlns:p14="http://schemas.microsoft.com/office/powerpoint/2010/main" val="105151307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algn="l"/>
            <a:endParaRPr lang="es-AR" dirty="0"/>
          </a:p>
          <a:p>
            <a:pPr algn="l"/>
            <a:r>
              <a:rPr lang="es-AR" dirty="0"/>
              <a:t>A simple </a:t>
            </a:r>
            <a:r>
              <a:rPr lang="es-AR" dirty="0" err="1"/>
              <a:t>example</a:t>
            </a:r>
            <a:r>
              <a:rPr lang="es-AR" dirty="0"/>
              <a:t> of </a:t>
            </a:r>
            <a:r>
              <a:rPr lang="es-AR" dirty="0" err="1"/>
              <a:t>the</a:t>
            </a:r>
            <a:r>
              <a:rPr lang="es-AR" dirty="0"/>
              <a:t> use of Monte Carlo </a:t>
            </a:r>
            <a:r>
              <a:rPr lang="es-AR" dirty="0" err="1"/>
              <a:t>simulation</a:t>
            </a:r>
            <a:r>
              <a:rPr lang="es-AR" dirty="0"/>
              <a:t> </a:t>
            </a:r>
            <a:r>
              <a:rPr lang="es-AR" dirty="0" err="1"/>
              <a:t>would</a:t>
            </a:r>
            <a:r>
              <a:rPr lang="es-AR" dirty="0"/>
              <a:t> be to use </a:t>
            </a:r>
            <a:r>
              <a:rPr lang="es-AR" dirty="0" err="1"/>
              <a:t>the</a:t>
            </a:r>
            <a:r>
              <a:rPr lang="es-AR" dirty="0"/>
              <a:t> </a:t>
            </a:r>
            <a:r>
              <a:rPr lang="es-AR" dirty="0" err="1"/>
              <a:t>hyperbolic</a:t>
            </a:r>
            <a:r>
              <a:rPr lang="es-AR" dirty="0"/>
              <a:t> decline </a:t>
            </a:r>
            <a:r>
              <a:rPr lang="es-AR" dirty="0" err="1"/>
              <a:t>equation</a:t>
            </a:r>
            <a:r>
              <a:rPr lang="es-AR" dirty="0"/>
              <a:t> to </a:t>
            </a:r>
            <a:r>
              <a:rPr lang="es-AR" dirty="0" err="1"/>
              <a:t>calculate</a:t>
            </a:r>
            <a:r>
              <a:rPr lang="es-AR" dirty="0"/>
              <a:t> </a:t>
            </a:r>
            <a:r>
              <a:rPr lang="es-AR" dirty="0" err="1"/>
              <a:t>remaining</a:t>
            </a:r>
            <a:r>
              <a:rPr lang="es-AR" dirty="0"/>
              <a:t> reserves.</a:t>
            </a:r>
          </a:p>
          <a:p>
            <a:pPr algn="l"/>
            <a:r>
              <a:rPr lang="es-AR" dirty="0">
                <a:solidFill>
                  <a:srgbClr val="0070C0"/>
                </a:solidFill>
              </a:rPr>
              <a:t>Un ejemplo simple del uso de la simulación Monte Carlo sería usar la ecuación de declive/descenso/reducción hiperbólica para calcular las reservas restantes.</a:t>
            </a:r>
          </a:p>
          <a:p>
            <a:pPr algn="l"/>
            <a:endParaRPr lang="es-AR" dirty="0"/>
          </a:p>
          <a:p>
            <a:pPr algn="l"/>
            <a:r>
              <a:rPr lang="es-AR" dirty="0" err="1"/>
              <a:t>Our</a:t>
            </a:r>
            <a:r>
              <a:rPr lang="es-AR" dirty="0"/>
              <a:t> </a:t>
            </a:r>
            <a:r>
              <a:rPr lang="es-AR" dirty="0" err="1"/>
              <a:t>policy</a:t>
            </a:r>
            <a:r>
              <a:rPr lang="es-AR" dirty="0"/>
              <a:t> </a:t>
            </a:r>
            <a:r>
              <a:rPr lang="es-AR" dirty="0" err="1"/>
              <a:t>could</a:t>
            </a:r>
            <a:r>
              <a:rPr lang="es-AR" dirty="0"/>
              <a:t> be to </a:t>
            </a:r>
            <a:r>
              <a:rPr lang="es-AR" dirty="0" err="1"/>
              <a:t>keep</a:t>
            </a:r>
            <a:r>
              <a:rPr lang="es-AR" dirty="0"/>
              <a:t> </a:t>
            </a:r>
            <a:r>
              <a:rPr lang="es-AR" dirty="0" err="1"/>
              <a:t>duplicate</a:t>
            </a:r>
            <a:r>
              <a:rPr lang="es-AR" dirty="0"/>
              <a:t> </a:t>
            </a:r>
            <a:r>
              <a:rPr lang="es-AR" dirty="0" err="1"/>
              <a:t>samples</a:t>
            </a:r>
            <a:r>
              <a:rPr lang="es-AR" dirty="0"/>
              <a:t>.</a:t>
            </a:r>
          </a:p>
          <a:p>
            <a:pPr algn="l"/>
            <a:r>
              <a:rPr lang="es-AR" dirty="0">
                <a:solidFill>
                  <a:srgbClr val="0070C0"/>
                </a:solidFill>
              </a:rPr>
              <a:t>Nuestra política podría ser mantener/tener/conservar muestras duplicadas</a:t>
            </a:r>
            <a:r>
              <a:rPr lang="es-AR" dirty="0"/>
              <a:t>.</a:t>
            </a:r>
          </a:p>
          <a:p>
            <a:pPr algn="l"/>
            <a:endParaRPr lang="es-AR" sz="2800" dirty="0">
              <a:solidFill>
                <a:srgbClr val="0070C0"/>
              </a:solidFill>
            </a:endParaRPr>
          </a:p>
        </p:txBody>
      </p:sp>
      <p:sp>
        <p:nvSpPr>
          <p:cNvPr id="4" name="Flecha curvada hacia abajo 3"/>
          <p:cNvSpPr/>
          <p:nvPr/>
        </p:nvSpPr>
        <p:spPr>
          <a:xfrm>
            <a:off x="3119551" y="1543682"/>
            <a:ext cx="5882560" cy="354806"/>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AR"/>
          </a:p>
        </p:txBody>
      </p:sp>
      <p:sp>
        <p:nvSpPr>
          <p:cNvPr id="5" name="Flecha curvada hacia abajo 4"/>
          <p:cNvSpPr/>
          <p:nvPr/>
        </p:nvSpPr>
        <p:spPr>
          <a:xfrm>
            <a:off x="2457120" y="3251597"/>
            <a:ext cx="2047875" cy="354806"/>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AR"/>
          </a:p>
        </p:txBody>
      </p:sp>
    </p:spTree>
    <p:extLst>
      <p:ext uri="{BB962C8B-B14F-4D97-AF65-F5344CB8AC3E}">
        <p14:creationId xmlns:p14="http://schemas.microsoft.com/office/powerpoint/2010/main" val="265009688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228724" y="2600325"/>
            <a:ext cx="10229851" cy="1146211"/>
          </a:xfrm>
          <a:prstGeom prst="rect">
            <a:avLst/>
          </a:prstGeom>
        </p:spPr>
        <p:txBody>
          <a:bodyPr wrap="square">
            <a:spAutoFit/>
          </a:bodyPr>
          <a:lstStyle/>
          <a:p>
            <a:pPr>
              <a:lnSpc>
                <a:spcPct val="107000"/>
              </a:lnSpc>
              <a:spcAft>
                <a:spcPts val="0"/>
              </a:spcAft>
            </a:pPr>
            <a:r>
              <a:rPr lang="es-AR" sz="3200" b="1" dirty="0">
                <a:solidFill>
                  <a:srgbClr val="0070C0"/>
                </a:solidFill>
                <a:latin typeface="Arial Black" panose="020B0A04020102020204" pitchFamily="34" charset="0"/>
                <a:ea typeface="Calibri" panose="020F0502020204030204" pitchFamily="34" charset="0"/>
                <a:cs typeface="Times New Roman" panose="02020603050405020304" pitchFamily="18" charset="0"/>
              </a:rPr>
              <a:t>H. </a:t>
            </a:r>
            <a:r>
              <a:rPr lang="es-AR" sz="3200" b="1" u="sng" dirty="0">
                <a:solidFill>
                  <a:srgbClr val="0070C0"/>
                </a:solidFill>
                <a:latin typeface="Arial Black" panose="020B0A04020102020204" pitchFamily="34" charset="0"/>
                <a:ea typeface="Calibri" panose="020F0502020204030204" pitchFamily="34" charset="0"/>
                <a:cs typeface="Times New Roman" panose="02020603050405020304" pitchFamily="18" charset="0"/>
              </a:rPr>
              <a:t>Traduzca las siguientes oraciones con BE+TO</a:t>
            </a:r>
            <a:r>
              <a:rPr lang="es-AR"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t>
            </a:r>
            <a:endParaRPr lang="es-AR" sz="1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783124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fontScale="92500" lnSpcReduction="20000"/>
          </a:bodyPr>
          <a:lstStyle/>
          <a:p>
            <a:pPr marL="352425" indent="-352425" algn="l"/>
            <a:r>
              <a:rPr lang="es-AR" sz="2800" dirty="0"/>
              <a:t>1. </a:t>
            </a:r>
            <a:r>
              <a:rPr lang="es-AR" sz="2800" dirty="0" err="1"/>
              <a:t>However</a:t>
            </a:r>
            <a:r>
              <a:rPr lang="es-AR" sz="2800" dirty="0"/>
              <a:t>, </a:t>
            </a:r>
            <a:r>
              <a:rPr lang="es-AR" sz="2800" dirty="0" err="1"/>
              <a:t>our</a:t>
            </a:r>
            <a:r>
              <a:rPr lang="es-AR" sz="2800" dirty="0"/>
              <a:t> </a:t>
            </a:r>
            <a:r>
              <a:rPr lang="es-AR" sz="2800" dirty="0" err="1"/>
              <a:t>main</a:t>
            </a:r>
            <a:r>
              <a:rPr lang="es-AR" sz="2800" dirty="0"/>
              <a:t> </a:t>
            </a:r>
            <a:r>
              <a:rPr lang="es-AR" sz="2800" dirty="0" err="1"/>
              <a:t>objective</a:t>
            </a:r>
            <a:r>
              <a:rPr lang="es-AR" sz="2800" dirty="0"/>
              <a:t> </a:t>
            </a:r>
            <a:r>
              <a:rPr lang="es-AR" sz="2800" dirty="0" err="1"/>
              <a:t>is</a:t>
            </a:r>
            <a:r>
              <a:rPr lang="es-AR" sz="2800" dirty="0"/>
              <a:t> to </a:t>
            </a:r>
            <a:r>
              <a:rPr lang="es-AR" sz="2800" dirty="0" err="1"/>
              <a:t>demonstrate</a:t>
            </a:r>
            <a:r>
              <a:rPr lang="es-AR" sz="2800" dirty="0"/>
              <a:t> </a:t>
            </a:r>
            <a:r>
              <a:rPr lang="es-AR" sz="2800" dirty="0" err="1"/>
              <a:t>what’s</a:t>
            </a:r>
            <a:r>
              <a:rPr lang="es-AR" sz="2800" dirty="0"/>
              <a:t> </a:t>
            </a:r>
            <a:r>
              <a:rPr lang="es-AR" sz="2800" dirty="0" err="1"/>
              <a:t>possible</a:t>
            </a:r>
            <a:r>
              <a:rPr lang="es-AR" sz="2800" dirty="0"/>
              <a:t> </a:t>
            </a:r>
            <a:r>
              <a:rPr lang="es-AR" sz="2800" dirty="0" err="1"/>
              <a:t>with</a:t>
            </a:r>
            <a:r>
              <a:rPr lang="es-AR" sz="2800" dirty="0"/>
              <a:t> </a:t>
            </a:r>
            <a:r>
              <a:rPr lang="es-AR" sz="2800" dirty="0" err="1"/>
              <a:t>our</a:t>
            </a:r>
            <a:r>
              <a:rPr lang="es-AR" sz="2800" dirty="0"/>
              <a:t> </a:t>
            </a:r>
            <a:r>
              <a:rPr lang="es-AR" sz="2800" dirty="0" err="1"/>
              <a:t>technology</a:t>
            </a:r>
            <a:r>
              <a:rPr lang="es-AR" sz="2800" dirty="0"/>
              <a:t> and </a:t>
            </a:r>
            <a:r>
              <a:rPr lang="es-AR" sz="2800" dirty="0" err="1"/>
              <a:t>design</a:t>
            </a:r>
            <a:r>
              <a:rPr lang="es-AR" sz="2800" dirty="0"/>
              <a:t> </a:t>
            </a:r>
            <a:r>
              <a:rPr lang="es-AR" sz="2800" dirty="0" err="1"/>
              <a:t>expertise</a:t>
            </a:r>
            <a:r>
              <a:rPr lang="es-AR" sz="2800" dirty="0"/>
              <a:t>.</a:t>
            </a:r>
          </a:p>
          <a:p>
            <a:pPr marL="352425" algn="l"/>
            <a:r>
              <a:rPr lang="es-AR" sz="2800" dirty="0">
                <a:solidFill>
                  <a:srgbClr val="7030A0"/>
                </a:solidFill>
              </a:rPr>
              <a:t>Sin embargo, nuestro principal objetivo es demostrar lo que es posible con nuestra tecnología y experiencia de diseño/experiencia de diseño y tecnología.</a:t>
            </a:r>
          </a:p>
          <a:p>
            <a:pPr marL="352425" indent="-352425" algn="l"/>
            <a:r>
              <a:rPr lang="es-AR" sz="2800" dirty="0"/>
              <a:t>2. In </a:t>
            </a:r>
            <a:r>
              <a:rPr lang="es-AR" sz="2800" dirty="0" err="1"/>
              <a:t>the</a:t>
            </a:r>
            <a:r>
              <a:rPr lang="es-AR" sz="2800" dirty="0"/>
              <a:t> </a:t>
            </a:r>
            <a:r>
              <a:rPr lang="es-AR" sz="2800" dirty="0" err="1"/>
              <a:t>task-based</a:t>
            </a:r>
            <a:r>
              <a:rPr lang="es-AR" sz="2800" dirty="0"/>
              <a:t> test, </a:t>
            </a:r>
            <a:r>
              <a:rPr lang="es-AR" sz="2800" dirty="0" err="1"/>
              <a:t>the</a:t>
            </a:r>
            <a:r>
              <a:rPr lang="es-AR" sz="2800" dirty="0"/>
              <a:t> robot </a:t>
            </a:r>
            <a:r>
              <a:rPr lang="es-AR" sz="2800" dirty="0" err="1"/>
              <a:t>was</a:t>
            </a:r>
            <a:r>
              <a:rPr lang="es-AR" sz="2800" dirty="0"/>
              <a:t> to </a:t>
            </a:r>
            <a:r>
              <a:rPr lang="es-AR" sz="2800" dirty="0" err="1"/>
              <a:t>perform</a:t>
            </a:r>
            <a:r>
              <a:rPr lang="es-AR" sz="2800" dirty="0"/>
              <a:t> a series of </a:t>
            </a:r>
            <a:r>
              <a:rPr lang="es-AR" sz="2800" dirty="0" err="1"/>
              <a:t>tasks</a:t>
            </a:r>
            <a:r>
              <a:rPr lang="es-AR" sz="2800" dirty="0"/>
              <a:t> in </a:t>
            </a:r>
            <a:r>
              <a:rPr lang="es-AR" sz="2800" dirty="0" err="1"/>
              <a:t>order</a:t>
            </a:r>
            <a:r>
              <a:rPr lang="es-AR" sz="2800" dirty="0"/>
              <a:t>.</a:t>
            </a:r>
          </a:p>
          <a:p>
            <a:pPr marL="352425" algn="l"/>
            <a:r>
              <a:rPr lang="es-AR" sz="2800" dirty="0">
                <a:solidFill>
                  <a:srgbClr val="7030A0"/>
                </a:solidFill>
              </a:rPr>
              <a:t>En la prueba basada en tareas, el robot tenía que realizar una serie de tareas en orden.</a:t>
            </a:r>
          </a:p>
        </p:txBody>
      </p:sp>
    </p:spTree>
    <p:extLst>
      <p:ext uri="{BB962C8B-B14F-4D97-AF65-F5344CB8AC3E}">
        <p14:creationId xmlns:p14="http://schemas.microsoft.com/office/powerpoint/2010/main" val="83122288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103798"/>
          </a:xfrm>
        </p:spPr>
        <p:txBody>
          <a:bodyPr>
            <a:normAutofit fontScale="90000"/>
          </a:bodyPr>
          <a:lstStyle/>
          <a:p>
            <a:endParaRPr lang="es-AR" dirty="0"/>
          </a:p>
        </p:txBody>
      </p:sp>
      <p:sp>
        <p:nvSpPr>
          <p:cNvPr id="3" name="Marcador de contenido 2"/>
          <p:cNvSpPr>
            <a:spLocks noGrp="1"/>
          </p:cNvSpPr>
          <p:nvPr>
            <p:ph idx="1"/>
          </p:nvPr>
        </p:nvSpPr>
        <p:spPr>
          <a:xfrm>
            <a:off x="838200" y="468924"/>
            <a:ext cx="10515600" cy="5708039"/>
          </a:xfrm>
        </p:spPr>
        <p:txBody>
          <a:bodyPr/>
          <a:lstStyle/>
          <a:p>
            <a:pPr marL="352425" indent="-352425">
              <a:buNone/>
            </a:pPr>
            <a:r>
              <a:rPr lang="es-AR" dirty="0"/>
              <a:t>3. </a:t>
            </a:r>
            <a:r>
              <a:rPr lang="es-AR" dirty="0" err="1"/>
              <a:t>However</a:t>
            </a:r>
            <a:r>
              <a:rPr lang="es-AR" dirty="0"/>
              <a:t>, </a:t>
            </a:r>
            <a:r>
              <a:rPr lang="es-AR" dirty="0" err="1"/>
              <a:t>with</a:t>
            </a:r>
            <a:r>
              <a:rPr lang="es-AR" dirty="0"/>
              <a:t> </a:t>
            </a:r>
            <a:r>
              <a:rPr lang="es-AR" dirty="0" err="1"/>
              <a:t>increasing</a:t>
            </a:r>
            <a:r>
              <a:rPr lang="es-AR" dirty="0"/>
              <a:t> </a:t>
            </a:r>
            <a:r>
              <a:rPr lang="es-AR" dirty="0" err="1"/>
              <a:t>concern</a:t>
            </a:r>
            <a:r>
              <a:rPr lang="es-AR" dirty="0"/>
              <a:t> </a:t>
            </a:r>
            <a:r>
              <a:rPr lang="es-AR" dirty="0" err="1"/>
              <a:t>over</a:t>
            </a:r>
            <a:r>
              <a:rPr lang="es-AR" dirty="0"/>
              <a:t> </a:t>
            </a:r>
            <a:r>
              <a:rPr lang="es-AR" dirty="0" err="1"/>
              <a:t>textile</a:t>
            </a:r>
            <a:r>
              <a:rPr lang="es-AR" dirty="0"/>
              <a:t> </a:t>
            </a:r>
            <a:r>
              <a:rPr lang="es-AR" dirty="0" err="1"/>
              <a:t>waste</a:t>
            </a:r>
            <a:r>
              <a:rPr lang="es-AR" dirty="0"/>
              <a:t>, </a:t>
            </a:r>
            <a:r>
              <a:rPr lang="es-AR" dirty="0" err="1"/>
              <a:t>the</a:t>
            </a:r>
            <a:r>
              <a:rPr lang="es-AR" dirty="0"/>
              <a:t> </a:t>
            </a:r>
            <a:r>
              <a:rPr lang="es-AR" dirty="0" err="1"/>
              <a:t>challenge</a:t>
            </a:r>
            <a:r>
              <a:rPr lang="es-AR" dirty="0"/>
              <a:t> has </a:t>
            </a:r>
            <a:r>
              <a:rPr lang="es-AR" dirty="0" err="1"/>
              <a:t>been</a:t>
            </a:r>
            <a:r>
              <a:rPr lang="es-AR" dirty="0"/>
              <a:t> to </a:t>
            </a:r>
            <a:r>
              <a:rPr lang="es-AR" dirty="0" err="1"/>
              <a:t>develop</a:t>
            </a:r>
            <a:r>
              <a:rPr lang="es-AR" dirty="0"/>
              <a:t> e-textiles </a:t>
            </a:r>
            <a:r>
              <a:rPr lang="es-AR" dirty="0" err="1"/>
              <a:t>that</a:t>
            </a:r>
            <a:r>
              <a:rPr lang="es-AR" dirty="0"/>
              <a:t> are durable, </a:t>
            </a:r>
            <a:r>
              <a:rPr lang="es-AR" dirty="0" err="1"/>
              <a:t>comfortable</a:t>
            </a:r>
            <a:r>
              <a:rPr lang="es-AR" dirty="0"/>
              <a:t>, and </a:t>
            </a:r>
            <a:r>
              <a:rPr lang="es-AR" dirty="0" err="1"/>
              <a:t>environmentally</a:t>
            </a:r>
            <a:r>
              <a:rPr lang="es-AR" dirty="0"/>
              <a:t> </a:t>
            </a:r>
            <a:r>
              <a:rPr lang="es-AR" dirty="0" err="1"/>
              <a:t>friendly</a:t>
            </a:r>
            <a:r>
              <a:rPr lang="es-AR" dirty="0"/>
              <a:t>.</a:t>
            </a:r>
          </a:p>
          <a:p>
            <a:pPr marL="352425" indent="0">
              <a:buNone/>
            </a:pPr>
            <a:r>
              <a:rPr lang="es-AR" dirty="0">
                <a:solidFill>
                  <a:srgbClr val="7030A0"/>
                </a:solidFill>
              </a:rPr>
              <a:t>Sin embargo, </a:t>
            </a:r>
            <a:r>
              <a:rPr lang="es-AR" dirty="0" err="1">
                <a:solidFill>
                  <a:srgbClr val="7030A0"/>
                </a:solidFill>
              </a:rPr>
              <a:t>conla</a:t>
            </a:r>
            <a:r>
              <a:rPr lang="es-AR" dirty="0">
                <a:solidFill>
                  <a:srgbClr val="7030A0"/>
                </a:solidFill>
              </a:rPr>
              <a:t> creciente preocupación sobre los desechos textiles, el desafío ha sido desarrollar e-textiles o textiles electrónicos/tejidos inteligentes que son/sean durables/duraderos, cómodos y amigables con el medioambiente.</a:t>
            </a:r>
          </a:p>
          <a:p>
            <a:pPr marL="352425" indent="-352425">
              <a:lnSpc>
                <a:spcPct val="107000"/>
              </a:lnSpc>
              <a:spcAft>
                <a:spcPts val="0"/>
              </a:spcAft>
              <a:buNone/>
            </a:pPr>
            <a:r>
              <a:rPr lang="es-AR" dirty="0">
                <a:solidFill>
                  <a:srgbClr val="000000"/>
                </a:solidFill>
                <a:ea typeface="Calibri" panose="020F0502020204030204" pitchFamily="34" charset="0"/>
                <a:cs typeface="Calibri" panose="020F0502020204030204" pitchFamily="34" charset="0"/>
              </a:rPr>
              <a:t>4. </a:t>
            </a:r>
            <a:r>
              <a:rPr lang="es-AR" dirty="0" err="1">
                <a:solidFill>
                  <a:srgbClr val="000000"/>
                </a:solidFill>
                <a:ea typeface="Calibri" panose="020F0502020204030204" pitchFamily="34" charset="0"/>
                <a:cs typeface="Calibri" panose="020F0502020204030204" pitchFamily="34" charset="0"/>
              </a:rPr>
              <a:t>Another</a:t>
            </a:r>
            <a:r>
              <a:rPr lang="es-AR" dirty="0">
                <a:solidFill>
                  <a:srgbClr val="000000"/>
                </a:solidFill>
                <a:ea typeface="Calibri" panose="020F0502020204030204" pitchFamily="34" charset="0"/>
                <a:cs typeface="Calibri" panose="020F0502020204030204" pitchFamily="34" charset="0"/>
              </a:rPr>
              <a:t> </a:t>
            </a:r>
            <a:r>
              <a:rPr lang="es-AR" dirty="0" err="1">
                <a:solidFill>
                  <a:srgbClr val="000000"/>
                </a:solidFill>
                <a:ea typeface="Calibri" panose="020F0502020204030204" pitchFamily="34" charset="0"/>
                <a:cs typeface="Calibri" panose="020F0502020204030204" pitchFamily="34" charset="0"/>
              </a:rPr>
              <a:t>interesting</a:t>
            </a:r>
            <a:r>
              <a:rPr lang="es-AR" dirty="0">
                <a:solidFill>
                  <a:srgbClr val="000000"/>
                </a:solidFill>
                <a:ea typeface="Calibri" panose="020F0502020204030204" pitchFamily="34" charset="0"/>
                <a:cs typeface="Calibri" panose="020F0502020204030204" pitchFamily="34" charset="0"/>
              </a:rPr>
              <a:t> </a:t>
            </a:r>
            <a:r>
              <a:rPr lang="es-AR" dirty="0" err="1">
                <a:solidFill>
                  <a:srgbClr val="000000"/>
                </a:solidFill>
                <a:ea typeface="Calibri" panose="020F0502020204030204" pitchFamily="34" charset="0"/>
                <a:cs typeface="Calibri" panose="020F0502020204030204" pitchFamily="34" charset="0"/>
              </a:rPr>
              <a:t>perspective</a:t>
            </a:r>
            <a:r>
              <a:rPr lang="es-AR" dirty="0">
                <a:solidFill>
                  <a:srgbClr val="000000"/>
                </a:solidFill>
                <a:ea typeface="Calibri" panose="020F0502020204030204" pitchFamily="34" charset="0"/>
                <a:cs typeface="Calibri" panose="020F0502020204030204" pitchFamily="34" charset="0"/>
              </a:rPr>
              <a:t> </a:t>
            </a:r>
            <a:r>
              <a:rPr lang="es-AR" dirty="0" err="1">
                <a:solidFill>
                  <a:srgbClr val="000000"/>
                </a:solidFill>
                <a:ea typeface="Calibri" panose="020F0502020204030204" pitchFamily="34" charset="0"/>
                <a:cs typeface="Calibri" panose="020F0502020204030204" pitchFamily="34" charset="0"/>
              </a:rPr>
              <a:t>for</a:t>
            </a:r>
            <a:r>
              <a:rPr lang="es-AR" dirty="0">
                <a:solidFill>
                  <a:srgbClr val="000000"/>
                </a:solidFill>
                <a:ea typeface="Calibri" panose="020F0502020204030204" pitchFamily="34" charset="0"/>
                <a:cs typeface="Calibri" panose="020F0502020204030204" pitchFamily="34" charset="0"/>
              </a:rPr>
              <a:t> </a:t>
            </a:r>
            <a:r>
              <a:rPr lang="es-AR" dirty="0" err="1">
                <a:solidFill>
                  <a:srgbClr val="000000"/>
                </a:solidFill>
                <a:ea typeface="Calibri" panose="020F0502020204030204" pitchFamily="34" charset="0"/>
                <a:cs typeface="Calibri" panose="020F0502020204030204" pitchFamily="34" charset="0"/>
              </a:rPr>
              <a:t>this</a:t>
            </a:r>
            <a:r>
              <a:rPr lang="es-AR" dirty="0">
                <a:solidFill>
                  <a:srgbClr val="000000"/>
                </a:solidFill>
                <a:ea typeface="Calibri" panose="020F0502020204030204" pitchFamily="34" charset="0"/>
                <a:cs typeface="Calibri" panose="020F0502020204030204" pitchFamily="34" charset="0"/>
              </a:rPr>
              <a:t> </a:t>
            </a:r>
            <a:r>
              <a:rPr lang="es-AR" dirty="0" err="1">
                <a:solidFill>
                  <a:srgbClr val="000000"/>
                </a:solidFill>
                <a:ea typeface="Calibri" panose="020F0502020204030204" pitchFamily="34" charset="0"/>
                <a:cs typeface="Calibri" panose="020F0502020204030204" pitchFamily="34" charset="0"/>
              </a:rPr>
              <a:t>work</a:t>
            </a:r>
            <a:r>
              <a:rPr lang="es-AR" dirty="0">
                <a:solidFill>
                  <a:srgbClr val="000000"/>
                </a:solidFill>
                <a:ea typeface="Calibri" panose="020F0502020204030204" pitchFamily="34" charset="0"/>
                <a:cs typeface="Calibri" panose="020F0502020204030204" pitchFamily="34" charset="0"/>
              </a:rPr>
              <a:t> </a:t>
            </a:r>
            <a:r>
              <a:rPr lang="es-AR" dirty="0" err="1">
                <a:solidFill>
                  <a:srgbClr val="000000"/>
                </a:solidFill>
                <a:ea typeface="Calibri" panose="020F0502020204030204" pitchFamily="34" charset="0"/>
                <a:cs typeface="Calibri" panose="020F0502020204030204" pitchFamily="34" charset="0"/>
              </a:rPr>
              <a:t>would</a:t>
            </a:r>
            <a:r>
              <a:rPr lang="es-AR" dirty="0">
                <a:solidFill>
                  <a:srgbClr val="000000"/>
                </a:solidFill>
                <a:ea typeface="Calibri" panose="020F0502020204030204" pitchFamily="34" charset="0"/>
                <a:cs typeface="Calibri" panose="020F0502020204030204" pitchFamily="34" charset="0"/>
              </a:rPr>
              <a:t> be to </a:t>
            </a:r>
            <a:r>
              <a:rPr lang="es-AR" dirty="0" err="1">
                <a:solidFill>
                  <a:srgbClr val="000000"/>
                </a:solidFill>
                <a:ea typeface="Calibri" panose="020F0502020204030204" pitchFamily="34" charset="0"/>
                <a:cs typeface="Calibri" panose="020F0502020204030204" pitchFamily="34" charset="0"/>
              </a:rPr>
              <a:t>include</a:t>
            </a:r>
            <a:r>
              <a:rPr lang="es-AR" dirty="0">
                <a:solidFill>
                  <a:srgbClr val="000000"/>
                </a:solidFill>
                <a:ea typeface="Calibri" panose="020F0502020204030204" pitchFamily="34" charset="0"/>
                <a:cs typeface="Calibri" panose="020F0502020204030204" pitchFamily="34" charset="0"/>
              </a:rPr>
              <a:t> data </a:t>
            </a:r>
            <a:r>
              <a:rPr lang="es-AR" dirty="0" err="1">
                <a:solidFill>
                  <a:srgbClr val="000000"/>
                </a:solidFill>
                <a:ea typeface="Calibri" panose="020F0502020204030204" pitchFamily="34" charset="0"/>
                <a:cs typeface="Calibri" panose="020F0502020204030204" pitchFamily="34" charset="0"/>
              </a:rPr>
              <a:t>relating</a:t>
            </a:r>
            <a:r>
              <a:rPr lang="es-AR" dirty="0">
                <a:solidFill>
                  <a:srgbClr val="000000"/>
                </a:solidFill>
                <a:ea typeface="Calibri" panose="020F0502020204030204" pitchFamily="34" charset="0"/>
                <a:cs typeface="Calibri" panose="020F0502020204030204" pitchFamily="34" charset="0"/>
              </a:rPr>
              <a:t> to </a:t>
            </a:r>
            <a:r>
              <a:rPr lang="es-AR" dirty="0" err="1">
                <a:solidFill>
                  <a:srgbClr val="000000"/>
                </a:solidFill>
                <a:ea typeface="Calibri" panose="020F0502020204030204" pitchFamily="34" charset="0"/>
                <a:cs typeface="Calibri" panose="020F0502020204030204" pitchFamily="34" charset="0"/>
              </a:rPr>
              <a:t>other</a:t>
            </a:r>
            <a:r>
              <a:rPr lang="es-AR" dirty="0">
                <a:solidFill>
                  <a:srgbClr val="000000"/>
                </a:solidFill>
                <a:ea typeface="Calibri" panose="020F0502020204030204" pitchFamily="34" charset="0"/>
                <a:cs typeface="Calibri" panose="020F0502020204030204" pitchFamily="34" charset="0"/>
              </a:rPr>
              <a:t> </a:t>
            </a:r>
            <a:r>
              <a:rPr lang="es-AR" dirty="0" err="1">
                <a:solidFill>
                  <a:srgbClr val="000000"/>
                </a:solidFill>
                <a:ea typeface="Calibri" panose="020F0502020204030204" pitchFamily="34" charset="0"/>
                <a:cs typeface="Calibri" panose="020F0502020204030204" pitchFamily="34" charset="0"/>
              </a:rPr>
              <a:t>sensory</a:t>
            </a:r>
            <a:r>
              <a:rPr lang="es-AR" dirty="0">
                <a:solidFill>
                  <a:srgbClr val="000000"/>
                </a:solidFill>
                <a:ea typeface="Calibri" panose="020F0502020204030204" pitchFamily="34" charset="0"/>
                <a:cs typeface="Calibri" panose="020F0502020204030204" pitchFamily="34" charset="0"/>
              </a:rPr>
              <a:t> </a:t>
            </a:r>
            <a:r>
              <a:rPr lang="es-AR" dirty="0" err="1">
                <a:solidFill>
                  <a:srgbClr val="000000"/>
                </a:solidFill>
                <a:ea typeface="Calibri" panose="020F0502020204030204" pitchFamily="34" charset="0"/>
                <a:cs typeface="Calibri" panose="020F0502020204030204" pitchFamily="34" charset="0"/>
              </a:rPr>
              <a:t>modalities</a:t>
            </a:r>
            <a:r>
              <a:rPr lang="es-AR" dirty="0">
                <a:solidFill>
                  <a:srgbClr val="000000"/>
                </a:solidFill>
                <a:ea typeface="Calibri" panose="020F0502020204030204" pitchFamily="34" charset="0"/>
                <a:cs typeface="Calibri" panose="020F0502020204030204" pitchFamily="34" charset="0"/>
              </a:rPr>
              <a:t> in </a:t>
            </a:r>
            <a:r>
              <a:rPr lang="es-AR" dirty="0" err="1">
                <a:solidFill>
                  <a:srgbClr val="000000"/>
                </a:solidFill>
                <a:ea typeface="Calibri" panose="020F0502020204030204" pitchFamily="34" charset="0"/>
                <a:cs typeface="Calibri" panose="020F0502020204030204" pitchFamily="34" charset="0"/>
              </a:rPr>
              <a:t>the</a:t>
            </a:r>
            <a:r>
              <a:rPr lang="es-AR" dirty="0">
                <a:solidFill>
                  <a:srgbClr val="000000"/>
                </a:solidFill>
                <a:ea typeface="Calibri" panose="020F0502020204030204" pitchFamily="34" charset="0"/>
                <a:cs typeface="Calibri" panose="020F0502020204030204" pitchFamily="34" charset="0"/>
              </a:rPr>
              <a:t> </a:t>
            </a:r>
            <a:r>
              <a:rPr lang="es-AR" dirty="0" err="1">
                <a:solidFill>
                  <a:srgbClr val="000000"/>
                </a:solidFill>
                <a:ea typeface="Calibri" panose="020F0502020204030204" pitchFamily="34" charset="0"/>
                <a:cs typeface="Calibri" panose="020F0502020204030204" pitchFamily="34" charset="0"/>
              </a:rPr>
              <a:t>evaluation</a:t>
            </a:r>
            <a:r>
              <a:rPr lang="es-AR" dirty="0">
                <a:solidFill>
                  <a:srgbClr val="000000"/>
                </a:solidFill>
                <a:ea typeface="Calibri" panose="020F0502020204030204" pitchFamily="34" charset="0"/>
                <a:cs typeface="Calibri" panose="020F0502020204030204" pitchFamily="34" charset="0"/>
              </a:rPr>
              <a:t>.</a:t>
            </a:r>
          </a:p>
          <a:p>
            <a:pPr marL="352425" indent="0">
              <a:lnSpc>
                <a:spcPct val="107000"/>
              </a:lnSpc>
              <a:spcAft>
                <a:spcPts val="0"/>
              </a:spcAft>
              <a:buNone/>
            </a:pPr>
            <a:r>
              <a:rPr lang="es-AR" dirty="0">
                <a:solidFill>
                  <a:srgbClr val="7030A0"/>
                </a:solidFill>
              </a:rPr>
              <a:t>Otra perspectiva interesante para este trabajo sería incluir información/datos relacionados con otras modalidades sensoriales en la evaluación.</a:t>
            </a:r>
            <a:endParaRPr lang="es-AR" dirty="0">
              <a:solidFill>
                <a:srgbClr val="7030A0"/>
              </a:solidFill>
              <a:ea typeface="Calibri" panose="020F0502020204030204" pitchFamily="34" charset="0"/>
              <a:cs typeface="Calibri" panose="020F0502020204030204" pitchFamily="34" charset="0"/>
            </a:endParaRPr>
          </a:p>
          <a:p>
            <a:pPr marL="0" indent="0">
              <a:buNone/>
            </a:pPr>
            <a:endParaRPr lang="es-AR" dirty="0"/>
          </a:p>
          <a:p>
            <a:pPr marL="0" indent="0">
              <a:buNone/>
            </a:pPr>
            <a:endParaRPr lang="es-AR" dirty="0"/>
          </a:p>
        </p:txBody>
      </p:sp>
    </p:spTree>
    <p:extLst>
      <p:ext uri="{BB962C8B-B14F-4D97-AF65-F5344CB8AC3E}">
        <p14:creationId xmlns:p14="http://schemas.microsoft.com/office/powerpoint/2010/main" val="192221407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257299" y="1028700"/>
            <a:ext cx="9801225" cy="4241546"/>
          </a:xfrm>
          <a:prstGeom prst="rect">
            <a:avLst/>
          </a:prstGeom>
        </p:spPr>
        <p:txBody>
          <a:bodyPr wrap="square">
            <a:spAutoFit/>
          </a:bodyPr>
          <a:lstStyle/>
          <a:p>
            <a:pPr marL="352425" indent="-352425">
              <a:lnSpc>
                <a:spcPct val="107000"/>
              </a:lnSpc>
              <a:spcAft>
                <a:spcPts val="0"/>
              </a:spcAft>
            </a:pPr>
            <a:r>
              <a:rPr lang="es-AR" sz="2800" spc="15" dirty="0">
                <a:solidFill>
                  <a:srgbClr val="000000"/>
                </a:solidFill>
                <a:ea typeface="Calibri" panose="020F0502020204030204" pitchFamily="34" charset="0"/>
                <a:cs typeface="Calibri" panose="020F0502020204030204" pitchFamily="34" charset="0"/>
              </a:rPr>
              <a:t>5. </a:t>
            </a:r>
            <a:r>
              <a:rPr lang="es-AR" sz="2800" spc="15" dirty="0" err="1">
                <a:solidFill>
                  <a:srgbClr val="000000"/>
                </a:solidFill>
                <a:ea typeface="Calibri" panose="020F0502020204030204" pitchFamily="34" charset="0"/>
                <a:cs typeface="Calibri" panose="020F0502020204030204" pitchFamily="34" charset="0"/>
              </a:rPr>
              <a:t>Another</a:t>
            </a:r>
            <a:r>
              <a:rPr lang="es-AR" sz="2800" spc="15" dirty="0">
                <a:solidFill>
                  <a:srgbClr val="000000"/>
                </a:solidFill>
                <a:ea typeface="Calibri" panose="020F0502020204030204" pitchFamily="34" charset="0"/>
                <a:cs typeface="Calibri" panose="020F0502020204030204" pitchFamily="34" charset="0"/>
              </a:rPr>
              <a:t> </a:t>
            </a:r>
            <a:r>
              <a:rPr lang="es-AR" sz="2800" spc="15" dirty="0" err="1">
                <a:solidFill>
                  <a:srgbClr val="000000"/>
                </a:solidFill>
                <a:ea typeface="Calibri" panose="020F0502020204030204" pitchFamily="34" charset="0"/>
                <a:cs typeface="Calibri" panose="020F0502020204030204" pitchFamily="34" charset="0"/>
              </a:rPr>
              <a:t>option</a:t>
            </a:r>
            <a:r>
              <a:rPr lang="es-AR" sz="2800" spc="15" dirty="0">
                <a:solidFill>
                  <a:srgbClr val="000000"/>
                </a:solidFill>
                <a:ea typeface="Calibri" panose="020F0502020204030204" pitchFamily="34" charset="0"/>
                <a:cs typeface="Calibri" panose="020F0502020204030204" pitchFamily="34" charset="0"/>
              </a:rPr>
              <a:t> </a:t>
            </a:r>
            <a:r>
              <a:rPr lang="es-AR" sz="2800" spc="15" dirty="0" err="1">
                <a:solidFill>
                  <a:srgbClr val="000000"/>
                </a:solidFill>
                <a:ea typeface="Calibri" panose="020F0502020204030204" pitchFamily="34" charset="0"/>
                <a:cs typeface="Calibri" panose="020F0502020204030204" pitchFamily="34" charset="0"/>
              </a:rPr>
              <a:t>would</a:t>
            </a:r>
            <a:r>
              <a:rPr lang="es-AR" sz="2800" spc="15" dirty="0">
                <a:solidFill>
                  <a:srgbClr val="000000"/>
                </a:solidFill>
                <a:ea typeface="Calibri" panose="020F0502020204030204" pitchFamily="34" charset="0"/>
                <a:cs typeface="Calibri" panose="020F0502020204030204" pitchFamily="34" charset="0"/>
              </a:rPr>
              <a:t> be to use </a:t>
            </a:r>
            <a:r>
              <a:rPr lang="es-AR" sz="2800" spc="15" dirty="0" err="1">
                <a:solidFill>
                  <a:srgbClr val="000000"/>
                </a:solidFill>
                <a:ea typeface="Calibri" panose="020F0502020204030204" pitchFamily="34" charset="0"/>
                <a:cs typeface="Calibri" panose="020F0502020204030204" pitchFamily="34" charset="0"/>
              </a:rPr>
              <a:t>the</a:t>
            </a:r>
            <a:r>
              <a:rPr lang="es-AR" sz="2800" spc="15" dirty="0">
                <a:solidFill>
                  <a:srgbClr val="000000"/>
                </a:solidFill>
                <a:ea typeface="Calibri" panose="020F0502020204030204" pitchFamily="34" charset="0"/>
                <a:cs typeface="Calibri" panose="020F0502020204030204" pitchFamily="34" charset="0"/>
              </a:rPr>
              <a:t> data to 3D </a:t>
            </a:r>
            <a:r>
              <a:rPr lang="es-AR" sz="2800" spc="15" dirty="0" err="1">
                <a:solidFill>
                  <a:srgbClr val="000000"/>
                </a:solidFill>
                <a:ea typeface="Calibri" panose="020F0502020204030204" pitchFamily="34" charset="0"/>
                <a:cs typeface="Calibri" panose="020F0502020204030204" pitchFamily="34" charset="0"/>
              </a:rPr>
              <a:t>print</a:t>
            </a:r>
            <a:r>
              <a:rPr lang="es-AR" sz="2800" spc="15" dirty="0">
                <a:solidFill>
                  <a:srgbClr val="000000"/>
                </a:solidFill>
                <a:ea typeface="Calibri" panose="020F0502020204030204" pitchFamily="34" charset="0"/>
                <a:cs typeface="Calibri" panose="020F0502020204030204" pitchFamily="34" charset="0"/>
              </a:rPr>
              <a:t> a </a:t>
            </a:r>
            <a:r>
              <a:rPr lang="es-AR" sz="2800" spc="15" dirty="0" err="1">
                <a:solidFill>
                  <a:srgbClr val="000000"/>
                </a:solidFill>
                <a:ea typeface="Calibri" panose="020F0502020204030204" pitchFamily="34" charset="0"/>
                <a:cs typeface="Calibri" panose="020F0502020204030204" pitchFamily="34" charset="0"/>
              </a:rPr>
              <a:t>scaled</a:t>
            </a:r>
            <a:r>
              <a:rPr lang="es-AR" sz="2800" spc="15" dirty="0">
                <a:solidFill>
                  <a:srgbClr val="000000"/>
                </a:solidFill>
                <a:ea typeface="Calibri" panose="020F0502020204030204" pitchFamily="34" charset="0"/>
                <a:cs typeface="Calibri" panose="020F0502020204030204" pitchFamily="34" charset="0"/>
              </a:rPr>
              <a:t> </a:t>
            </a:r>
            <a:r>
              <a:rPr lang="es-AR" sz="2800" spc="15" dirty="0" err="1">
                <a:solidFill>
                  <a:srgbClr val="000000"/>
                </a:solidFill>
                <a:ea typeface="Calibri" panose="020F0502020204030204" pitchFamily="34" charset="0"/>
                <a:cs typeface="Calibri" panose="020F0502020204030204" pitchFamily="34" charset="0"/>
              </a:rPr>
              <a:t>model</a:t>
            </a:r>
            <a:r>
              <a:rPr lang="es-AR" sz="2800" spc="15" dirty="0">
                <a:solidFill>
                  <a:srgbClr val="000000"/>
                </a:solidFill>
                <a:ea typeface="Calibri" panose="020F0502020204030204" pitchFamily="34" charset="0"/>
                <a:cs typeface="Calibri" panose="020F0502020204030204" pitchFamily="34" charset="0"/>
              </a:rPr>
              <a:t> of </a:t>
            </a:r>
            <a:r>
              <a:rPr lang="es-AR" sz="2800" spc="15" dirty="0" err="1">
                <a:solidFill>
                  <a:srgbClr val="000000"/>
                </a:solidFill>
                <a:ea typeface="Calibri" panose="020F0502020204030204" pitchFamily="34" charset="0"/>
                <a:cs typeface="Calibri" panose="020F0502020204030204" pitchFamily="34" charset="0"/>
              </a:rPr>
              <a:t>the</a:t>
            </a:r>
            <a:r>
              <a:rPr lang="es-AR" sz="2800" spc="15" dirty="0">
                <a:solidFill>
                  <a:srgbClr val="000000"/>
                </a:solidFill>
                <a:ea typeface="Calibri" panose="020F0502020204030204" pitchFamily="34" charset="0"/>
                <a:cs typeface="Calibri" panose="020F0502020204030204" pitchFamily="34" charset="0"/>
              </a:rPr>
              <a:t> </a:t>
            </a:r>
            <a:r>
              <a:rPr lang="es-AR" sz="2800" spc="15" dirty="0" err="1">
                <a:solidFill>
                  <a:srgbClr val="000000"/>
                </a:solidFill>
                <a:ea typeface="Calibri" panose="020F0502020204030204" pitchFamily="34" charset="0"/>
                <a:cs typeface="Calibri" panose="020F0502020204030204" pitchFamily="34" charset="0"/>
              </a:rPr>
              <a:t>scene</a:t>
            </a:r>
            <a:r>
              <a:rPr lang="es-AR" sz="2800" spc="15" dirty="0">
                <a:solidFill>
                  <a:srgbClr val="000000"/>
                </a:solidFill>
                <a:ea typeface="Calibri" panose="020F0502020204030204" pitchFamily="34" charset="0"/>
                <a:cs typeface="Calibri" panose="020F0502020204030204" pitchFamily="34" charset="0"/>
              </a:rPr>
              <a:t>.</a:t>
            </a:r>
          </a:p>
          <a:p>
            <a:pPr marL="352425">
              <a:lnSpc>
                <a:spcPct val="107000"/>
              </a:lnSpc>
              <a:spcAft>
                <a:spcPts val="0"/>
              </a:spcAft>
            </a:pPr>
            <a:r>
              <a:rPr lang="es-AR" sz="2800" dirty="0">
                <a:solidFill>
                  <a:srgbClr val="7030A0"/>
                </a:solidFill>
              </a:rPr>
              <a:t>Otra opción sería usar </a:t>
            </a:r>
            <a:r>
              <a:rPr lang="es-AR" sz="2800" dirty="0" err="1">
                <a:solidFill>
                  <a:srgbClr val="7030A0"/>
                </a:solidFill>
              </a:rPr>
              <a:t>lainformación</a:t>
            </a:r>
            <a:r>
              <a:rPr lang="es-AR" sz="2800" dirty="0">
                <a:solidFill>
                  <a:srgbClr val="7030A0"/>
                </a:solidFill>
              </a:rPr>
              <a:t> para imprimir en 3D un modelo a escala de la escena.</a:t>
            </a:r>
            <a:endParaRPr lang="es-AR" sz="2800" dirty="0">
              <a:solidFill>
                <a:srgbClr val="7030A0"/>
              </a:solidFill>
              <a:ea typeface="Calibri" panose="020F0502020204030204" pitchFamily="34" charset="0"/>
              <a:cs typeface="Calibri" panose="020F0502020204030204" pitchFamily="34" charset="0"/>
            </a:endParaRPr>
          </a:p>
          <a:p>
            <a:pPr marL="352425" indent="-352425">
              <a:lnSpc>
                <a:spcPct val="107000"/>
              </a:lnSpc>
              <a:spcAft>
                <a:spcPts val="0"/>
              </a:spcAft>
            </a:pPr>
            <a:endParaRPr lang="es-AR" sz="2800" dirty="0">
              <a:solidFill>
                <a:srgbClr val="000000"/>
              </a:solidFill>
              <a:ea typeface="Calibri" panose="020F0502020204030204" pitchFamily="34" charset="0"/>
              <a:cs typeface="Calibri" panose="020F0502020204030204" pitchFamily="34" charset="0"/>
            </a:endParaRPr>
          </a:p>
          <a:p>
            <a:pPr marL="352425" indent="-352425">
              <a:lnSpc>
                <a:spcPct val="107000"/>
              </a:lnSpc>
              <a:spcAft>
                <a:spcPts val="0"/>
              </a:spcAft>
            </a:pPr>
            <a:r>
              <a:rPr lang="es-AR" sz="2800" dirty="0">
                <a:solidFill>
                  <a:srgbClr val="000000"/>
                </a:solidFill>
                <a:ea typeface="Calibri" panose="020F0502020204030204" pitchFamily="34" charset="0"/>
                <a:cs typeface="Calibri" panose="020F0502020204030204" pitchFamily="34" charset="0"/>
              </a:rPr>
              <a:t>6. </a:t>
            </a:r>
            <a:r>
              <a:rPr lang="es-AR" sz="2800" dirty="0" err="1">
                <a:solidFill>
                  <a:srgbClr val="000000"/>
                </a:solidFill>
                <a:ea typeface="Calibri" panose="020F0502020204030204" pitchFamily="34" charset="0"/>
                <a:cs typeface="Calibri" panose="020F0502020204030204" pitchFamily="34" charset="0"/>
              </a:rPr>
              <a:t>The</a:t>
            </a:r>
            <a:r>
              <a:rPr lang="es-AR" sz="2800" dirty="0">
                <a:solidFill>
                  <a:srgbClr val="000000"/>
                </a:solidFill>
                <a:ea typeface="Calibri" panose="020F0502020204030204" pitchFamily="34" charset="0"/>
                <a:cs typeface="Calibri" panose="020F0502020204030204" pitchFamily="34" charset="0"/>
              </a:rPr>
              <a:t> </a:t>
            </a:r>
            <a:r>
              <a:rPr lang="es-AR" sz="2800" dirty="0" err="1">
                <a:solidFill>
                  <a:srgbClr val="000000"/>
                </a:solidFill>
                <a:ea typeface="Calibri" panose="020F0502020204030204" pitchFamily="34" charset="0"/>
                <a:cs typeface="Calibri" panose="020F0502020204030204" pitchFamily="34" charset="0"/>
              </a:rPr>
              <a:t>way</a:t>
            </a:r>
            <a:r>
              <a:rPr lang="es-AR" sz="2800" dirty="0">
                <a:solidFill>
                  <a:srgbClr val="000000"/>
                </a:solidFill>
                <a:ea typeface="Calibri" panose="020F0502020204030204" pitchFamily="34" charset="0"/>
                <a:cs typeface="Calibri" panose="020F0502020204030204" pitchFamily="34" charset="0"/>
              </a:rPr>
              <a:t> in </a:t>
            </a:r>
            <a:r>
              <a:rPr lang="es-AR" sz="2800" dirty="0" err="1">
                <a:solidFill>
                  <a:srgbClr val="000000"/>
                </a:solidFill>
                <a:ea typeface="Calibri" panose="020F0502020204030204" pitchFamily="34" charset="0"/>
                <a:cs typeface="Calibri" panose="020F0502020204030204" pitchFamily="34" charset="0"/>
              </a:rPr>
              <a:t>which</a:t>
            </a:r>
            <a:r>
              <a:rPr lang="es-AR" sz="2800" dirty="0">
                <a:solidFill>
                  <a:srgbClr val="000000"/>
                </a:solidFill>
                <a:ea typeface="Calibri" panose="020F0502020204030204" pitchFamily="34" charset="0"/>
                <a:cs typeface="Calibri" panose="020F0502020204030204" pitchFamily="34" charset="0"/>
              </a:rPr>
              <a:t> </a:t>
            </a:r>
            <a:r>
              <a:rPr lang="es-AR" sz="2800" dirty="0" err="1">
                <a:solidFill>
                  <a:srgbClr val="000000"/>
                </a:solidFill>
                <a:ea typeface="Calibri" panose="020F0502020204030204" pitchFamily="34" charset="0"/>
                <a:cs typeface="Calibri" panose="020F0502020204030204" pitchFamily="34" charset="0"/>
              </a:rPr>
              <a:t>objects</a:t>
            </a:r>
            <a:r>
              <a:rPr lang="es-AR" sz="2800" dirty="0">
                <a:solidFill>
                  <a:srgbClr val="000000"/>
                </a:solidFill>
                <a:ea typeface="Calibri" panose="020F0502020204030204" pitchFamily="34" charset="0"/>
                <a:cs typeface="Calibri" panose="020F0502020204030204" pitchFamily="34" charset="0"/>
              </a:rPr>
              <a:t> are to be </a:t>
            </a:r>
            <a:r>
              <a:rPr lang="es-AR" sz="2800" dirty="0" err="1">
                <a:solidFill>
                  <a:srgbClr val="000000"/>
                </a:solidFill>
                <a:ea typeface="Calibri" panose="020F0502020204030204" pitchFamily="34" charset="0"/>
                <a:cs typeface="Calibri" panose="020F0502020204030204" pitchFamily="34" charset="0"/>
              </a:rPr>
              <a:t>stored</a:t>
            </a:r>
            <a:r>
              <a:rPr lang="es-AR" sz="2800" dirty="0">
                <a:solidFill>
                  <a:srgbClr val="000000"/>
                </a:solidFill>
                <a:ea typeface="Calibri" panose="020F0502020204030204" pitchFamily="34" charset="0"/>
                <a:cs typeface="Calibri" panose="020F0502020204030204" pitchFamily="34" charset="0"/>
              </a:rPr>
              <a:t> has a </a:t>
            </a:r>
            <a:r>
              <a:rPr lang="es-AR" sz="2800" dirty="0" err="1">
                <a:solidFill>
                  <a:srgbClr val="000000"/>
                </a:solidFill>
                <a:ea typeface="Calibri" panose="020F0502020204030204" pitchFamily="34" charset="0"/>
                <a:cs typeface="Calibri" panose="020F0502020204030204" pitchFamily="34" charset="0"/>
              </a:rPr>
              <a:t>major</a:t>
            </a:r>
            <a:r>
              <a:rPr lang="es-AR" sz="2800" dirty="0">
                <a:solidFill>
                  <a:srgbClr val="000000"/>
                </a:solidFill>
                <a:ea typeface="Calibri" panose="020F0502020204030204" pitchFamily="34" charset="0"/>
                <a:cs typeface="Calibri" panose="020F0502020204030204" pitchFamily="34" charset="0"/>
              </a:rPr>
              <a:t> </a:t>
            </a:r>
            <a:r>
              <a:rPr lang="es-AR" sz="2800" dirty="0" err="1">
                <a:solidFill>
                  <a:srgbClr val="000000"/>
                </a:solidFill>
                <a:ea typeface="Calibri" panose="020F0502020204030204" pitchFamily="34" charset="0"/>
                <a:cs typeface="Calibri" panose="020F0502020204030204" pitchFamily="34" charset="0"/>
              </a:rPr>
              <a:t>impact</a:t>
            </a:r>
            <a:r>
              <a:rPr lang="es-AR" sz="2800" dirty="0">
                <a:solidFill>
                  <a:srgbClr val="000000"/>
                </a:solidFill>
                <a:ea typeface="Calibri" panose="020F0502020204030204" pitchFamily="34" charset="0"/>
                <a:cs typeface="Calibri" panose="020F0502020204030204" pitchFamily="34" charset="0"/>
              </a:rPr>
              <a:t> </a:t>
            </a:r>
            <a:r>
              <a:rPr lang="es-AR" sz="2800" dirty="0" err="1">
                <a:solidFill>
                  <a:srgbClr val="000000"/>
                </a:solidFill>
                <a:ea typeface="Calibri" panose="020F0502020204030204" pitchFamily="34" charset="0"/>
                <a:cs typeface="Calibri" panose="020F0502020204030204" pitchFamily="34" charset="0"/>
              </a:rPr>
              <a:t>on</a:t>
            </a:r>
            <a:r>
              <a:rPr lang="es-AR" sz="2800" dirty="0">
                <a:solidFill>
                  <a:srgbClr val="000000"/>
                </a:solidFill>
                <a:ea typeface="Calibri" panose="020F0502020204030204" pitchFamily="34" charset="0"/>
                <a:cs typeface="Calibri" panose="020F0502020204030204" pitchFamily="34" charset="0"/>
              </a:rPr>
              <a:t> </a:t>
            </a:r>
            <a:r>
              <a:rPr lang="es-AR" sz="2800" dirty="0" err="1">
                <a:solidFill>
                  <a:srgbClr val="000000"/>
                </a:solidFill>
                <a:ea typeface="Calibri" panose="020F0502020204030204" pitchFamily="34" charset="0"/>
                <a:cs typeface="Calibri" panose="020F0502020204030204" pitchFamily="34" charset="0"/>
              </a:rPr>
              <a:t>the</a:t>
            </a:r>
            <a:r>
              <a:rPr lang="es-AR" sz="2800" dirty="0">
                <a:solidFill>
                  <a:srgbClr val="000000"/>
                </a:solidFill>
                <a:ea typeface="Calibri" panose="020F0502020204030204" pitchFamily="34" charset="0"/>
                <a:cs typeface="Calibri" panose="020F0502020204030204" pitchFamily="34" charset="0"/>
              </a:rPr>
              <a:t> </a:t>
            </a:r>
            <a:r>
              <a:rPr lang="es-AR" sz="2800" dirty="0" err="1">
                <a:solidFill>
                  <a:srgbClr val="000000"/>
                </a:solidFill>
                <a:ea typeface="Calibri" panose="020F0502020204030204" pitchFamily="34" charset="0"/>
                <a:cs typeface="Calibri" panose="020F0502020204030204" pitchFamily="34" charset="0"/>
              </a:rPr>
              <a:t>design</a:t>
            </a:r>
            <a:r>
              <a:rPr lang="es-AR" sz="2800" dirty="0">
                <a:solidFill>
                  <a:srgbClr val="000000"/>
                </a:solidFill>
                <a:ea typeface="Calibri" panose="020F0502020204030204" pitchFamily="34" charset="0"/>
                <a:cs typeface="Calibri" panose="020F0502020204030204" pitchFamily="34" charset="0"/>
              </a:rPr>
              <a:t>.</a:t>
            </a:r>
          </a:p>
          <a:p>
            <a:pPr marL="352425">
              <a:lnSpc>
                <a:spcPct val="107000"/>
              </a:lnSpc>
              <a:spcAft>
                <a:spcPts val="0"/>
              </a:spcAft>
            </a:pPr>
            <a:r>
              <a:rPr lang="es-AR" sz="2800" dirty="0">
                <a:solidFill>
                  <a:srgbClr val="7030A0"/>
                </a:solidFill>
              </a:rPr>
              <a:t>El modo en que los objetos tienen que ser almacenados tiene un gran/importante impacto en el diseño.</a:t>
            </a:r>
            <a:endParaRPr lang="es-AR" sz="2800" dirty="0">
              <a:solidFill>
                <a:srgbClr val="7030A0"/>
              </a:solidFill>
              <a:effectLs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9593344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2"/>
            <a:ext cx="9144000" cy="4089718"/>
          </a:xfrm>
        </p:spPr>
        <p:txBody>
          <a:bodyPr anchor="ctr">
            <a:normAutofit/>
          </a:bodyPr>
          <a:lstStyle/>
          <a:p>
            <a:pPr algn="l"/>
            <a:r>
              <a:rPr lang="es-AR" sz="3200" b="1" dirty="0">
                <a:solidFill>
                  <a:srgbClr val="0070C0"/>
                </a:solidFill>
                <a:latin typeface="Arial Black" panose="020B0A04020102020204" pitchFamily="34" charset="0"/>
              </a:rPr>
              <a:t>I. </a:t>
            </a:r>
            <a:r>
              <a:rPr lang="es-AR" sz="3200" b="1" u="sng" dirty="0">
                <a:solidFill>
                  <a:srgbClr val="0070C0"/>
                </a:solidFill>
                <a:latin typeface="Arial Black" panose="020B0A04020102020204" pitchFamily="34" charset="0"/>
              </a:rPr>
              <a:t>Lea el </a:t>
            </a:r>
            <a:r>
              <a:rPr lang="es-AR" sz="3200" b="1" u="sng" dirty="0" err="1">
                <a:solidFill>
                  <a:srgbClr val="0070C0"/>
                </a:solidFill>
                <a:latin typeface="Arial Black" panose="020B0A04020102020204" pitchFamily="34" charset="0"/>
              </a:rPr>
              <a:t>siguiene</a:t>
            </a:r>
            <a:r>
              <a:rPr lang="es-AR" sz="3200" b="1" u="sng" dirty="0">
                <a:solidFill>
                  <a:srgbClr val="0070C0"/>
                </a:solidFill>
                <a:latin typeface="Arial Black" panose="020B0A04020102020204" pitchFamily="34" charset="0"/>
              </a:rPr>
              <a:t> texto y luego resuma en pocas líneas las características de los </a:t>
            </a:r>
            <a:r>
              <a:rPr lang="es-AR" sz="3200" b="1" u="sng" dirty="0" err="1">
                <a:solidFill>
                  <a:srgbClr val="0070C0"/>
                </a:solidFill>
                <a:latin typeface="Arial Black" panose="020B0A04020102020204" pitchFamily="34" charset="0"/>
              </a:rPr>
              <a:t>exoeskeletons</a:t>
            </a:r>
            <a:r>
              <a:rPr lang="es-AR" sz="3200" b="1" u="sng" dirty="0">
                <a:solidFill>
                  <a:srgbClr val="0070C0"/>
                </a:solidFill>
                <a:latin typeface="Arial Black" panose="020B0A04020102020204" pitchFamily="34" charset="0"/>
              </a:rPr>
              <a:t>.</a:t>
            </a:r>
            <a:endParaRPr lang="es-AR" sz="3200" dirty="0">
              <a:solidFill>
                <a:srgbClr val="0070C0"/>
              </a:solidFill>
              <a:latin typeface="Arial Black" panose="020B0A04020102020204" pitchFamily="34" charset="0"/>
            </a:endParaRPr>
          </a:p>
        </p:txBody>
      </p:sp>
    </p:spTree>
    <p:extLst>
      <p:ext uri="{BB962C8B-B14F-4D97-AF65-F5344CB8AC3E}">
        <p14:creationId xmlns:p14="http://schemas.microsoft.com/office/powerpoint/2010/main" val="3092369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45719"/>
          </a:xfrm>
        </p:spPr>
        <p:txBody>
          <a:bodyPr>
            <a:normAutofit fontScale="90000"/>
          </a:bodyPr>
          <a:lstStyle/>
          <a:p>
            <a:endParaRPr lang="es-AR" dirty="0"/>
          </a:p>
        </p:txBody>
      </p:sp>
      <p:sp>
        <p:nvSpPr>
          <p:cNvPr id="3" name="Subtítulo 2"/>
          <p:cNvSpPr>
            <a:spLocks noGrp="1"/>
          </p:cNvSpPr>
          <p:nvPr>
            <p:ph type="subTitle" idx="1"/>
          </p:nvPr>
        </p:nvSpPr>
        <p:spPr>
          <a:xfrm>
            <a:off x="1524000" y="1168081"/>
            <a:ext cx="9144000" cy="5123267"/>
          </a:xfrm>
        </p:spPr>
        <p:txBody>
          <a:bodyPr anchor="ctr">
            <a:normAutofit/>
          </a:bodyPr>
          <a:lstStyle/>
          <a:p>
            <a:r>
              <a:rPr lang="es-AR" sz="3200" b="1" dirty="0">
                <a:solidFill>
                  <a:schemeClr val="accent5">
                    <a:lumMod val="50000"/>
                  </a:schemeClr>
                </a:solidFill>
              </a:rPr>
              <a:t>Salt </a:t>
            </a:r>
            <a:r>
              <a:rPr lang="es-AR" sz="3200" b="1" dirty="0" err="1">
                <a:solidFill>
                  <a:schemeClr val="accent5">
                    <a:lumMod val="50000"/>
                  </a:schemeClr>
                </a:solidFill>
              </a:rPr>
              <a:t>content</a:t>
            </a:r>
            <a:r>
              <a:rPr lang="es-AR" sz="3200" b="1" dirty="0">
                <a:solidFill>
                  <a:schemeClr val="accent5">
                    <a:lumMod val="50000"/>
                  </a:schemeClr>
                </a:solidFill>
              </a:rPr>
              <a:t> </a:t>
            </a:r>
            <a:r>
              <a:rPr lang="es-AR" sz="3200" b="1" dirty="0" err="1">
                <a:solidFill>
                  <a:schemeClr val="accent5">
                    <a:lumMod val="50000"/>
                  </a:schemeClr>
                </a:solidFill>
              </a:rPr>
              <a:t>dependent</a:t>
            </a:r>
            <a:r>
              <a:rPr lang="es-AR" sz="3200" b="1" dirty="0">
                <a:solidFill>
                  <a:schemeClr val="accent5">
                    <a:lumMod val="50000"/>
                  </a:schemeClr>
                </a:solidFill>
              </a:rPr>
              <a:t> </a:t>
            </a:r>
            <a:r>
              <a:rPr lang="es-AR" sz="3200" b="1" dirty="0" err="1">
                <a:solidFill>
                  <a:schemeClr val="accent5">
                    <a:lumMod val="50000"/>
                  </a:schemeClr>
                </a:solidFill>
              </a:rPr>
              <a:t>dialectric</a:t>
            </a:r>
            <a:r>
              <a:rPr lang="es-AR" sz="3200" b="1" dirty="0">
                <a:solidFill>
                  <a:schemeClr val="accent5">
                    <a:lumMod val="50000"/>
                  </a:schemeClr>
                </a:solidFill>
              </a:rPr>
              <a:t> </a:t>
            </a:r>
            <a:r>
              <a:rPr lang="es-AR" sz="3200" b="1" dirty="0" err="1">
                <a:solidFill>
                  <a:schemeClr val="accent5">
                    <a:lumMod val="50000"/>
                  </a:schemeClr>
                </a:solidFill>
              </a:rPr>
              <a:t>properties</a:t>
            </a:r>
            <a:endParaRPr lang="es-AR" sz="3200" b="1" dirty="0">
              <a:solidFill>
                <a:schemeClr val="accent5">
                  <a:lumMod val="50000"/>
                </a:schemeClr>
              </a:solidFill>
            </a:endParaRPr>
          </a:p>
          <a:p>
            <a:r>
              <a:rPr lang="es-AR" sz="3600" b="1" dirty="0">
                <a:solidFill>
                  <a:schemeClr val="accent5">
                    <a:lumMod val="50000"/>
                  </a:schemeClr>
                </a:solidFill>
              </a:rPr>
              <a:t> </a:t>
            </a:r>
          </a:p>
          <a:p>
            <a:r>
              <a:rPr lang="es-AR" sz="3600" b="1" dirty="0">
                <a:solidFill>
                  <a:srgbClr val="FF0000"/>
                </a:solidFill>
              </a:rPr>
              <a:t>of</a:t>
            </a:r>
            <a:r>
              <a:rPr lang="es-AR" sz="3600" b="1" dirty="0">
                <a:solidFill>
                  <a:schemeClr val="accent5">
                    <a:lumMod val="50000"/>
                  </a:schemeClr>
                </a:solidFill>
              </a:rPr>
              <a:t> </a:t>
            </a:r>
            <a:r>
              <a:rPr lang="es-AR" sz="3600" b="1" dirty="0" err="1">
                <a:solidFill>
                  <a:schemeClr val="accent5">
                    <a:lumMod val="50000"/>
                  </a:schemeClr>
                </a:solidFill>
              </a:rPr>
              <a:t>pistacchios</a:t>
            </a:r>
            <a:r>
              <a:rPr lang="es-AR" sz="3600" b="1" dirty="0">
                <a:solidFill>
                  <a:schemeClr val="accent5">
                    <a:lumMod val="50000"/>
                  </a:schemeClr>
                </a:solidFill>
              </a:rPr>
              <a:t> </a:t>
            </a:r>
            <a:r>
              <a:rPr lang="es-AR" sz="3600" b="1" dirty="0" err="1">
                <a:solidFill>
                  <a:srgbClr val="FF0000"/>
                </a:solidFill>
              </a:rPr>
              <a:t>relevant</a:t>
            </a:r>
            <a:r>
              <a:rPr lang="es-AR" sz="3600" b="1" dirty="0">
                <a:solidFill>
                  <a:schemeClr val="accent5">
                    <a:lumMod val="50000"/>
                  </a:schemeClr>
                </a:solidFill>
              </a:rPr>
              <a:t> </a:t>
            </a:r>
          </a:p>
          <a:p>
            <a:endParaRPr lang="es-AR" sz="3600" dirty="0">
              <a:solidFill>
                <a:schemeClr val="accent5">
                  <a:lumMod val="50000"/>
                </a:schemeClr>
              </a:solidFill>
            </a:endParaRPr>
          </a:p>
          <a:p>
            <a:r>
              <a:rPr lang="es-AR" sz="3600" b="1" dirty="0">
                <a:solidFill>
                  <a:srgbClr val="FF0000"/>
                </a:solidFill>
              </a:rPr>
              <a:t>to</a:t>
            </a:r>
            <a:r>
              <a:rPr lang="es-AR" sz="3600" b="1" dirty="0">
                <a:solidFill>
                  <a:schemeClr val="accent5">
                    <a:lumMod val="50000"/>
                  </a:schemeClr>
                </a:solidFill>
              </a:rPr>
              <a:t> radio-</a:t>
            </a:r>
            <a:r>
              <a:rPr lang="es-AR" sz="3600" b="1" dirty="0" err="1">
                <a:solidFill>
                  <a:schemeClr val="accent5">
                    <a:lumMod val="50000"/>
                  </a:schemeClr>
                </a:solidFill>
              </a:rPr>
              <a:t>frequency</a:t>
            </a:r>
            <a:r>
              <a:rPr lang="es-AR" sz="3600" b="1" dirty="0">
                <a:solidFill>
                  <a:schemeClr val="accent5">
                    <a:lumMod val="50000"/>
                  </a:schemeClr>
                </a:solidFill>
              </a:rPr>
              <a:t> </a:t>
            </a:r>
            <a:r>
              <a:rPr lang="es-AR" sz="3600" b="1" dirty="0" err="1">
                <a:solidFill>
                  <a:schemeClr val="accent5">
                    <a:lumMod val="50000"/>
                  </a:schemeClr>
                </a:solidFill>
              </a:rPr>
              <a:t>pasteurization</a:t>
            </a:r>
            <a:endParaRPr lang="es-AR" sz="3600" dirty="0">
              <a:solidFill>
                <a:schemeClr val="accent5">
                  <a:lumMod val="50000"/>
                </a:schemeClr>
              </a:solidFill>
            </a:endParaRPr>
          </a:p>
        </p:txBody>
      </p:sp>
      <p:sp>
        <p:nvSpPr>
          <p:cNvPr id="8" name="Cerrar corchete 7"/>
          <p:cNvSpPr/>
          <p:nvPr/>
        </p:nvSpPr>
        <p:spPr>
          <a:xfrm rot="5400000" flipH="1">
            <a:off x="5528153" y="-1876839"/>
            <a:ext cx="237619" cy="7326584"/>
          </a:xfrm>
          <a:prstGeom prst="rightBracket">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9" name="Cerrar corchete 8"/>
          <p:cNvSpPr/>
          <p:nvPr/>
        </p:nvSpPr>
        <p:spPr>
          <a:xfrm rot="5400000" flipH="1">
            <a:off x="3769905" y="1335666"/>
            <a:ext cx="237619" cy="4121834"/>
          </a:xfrm>
          <a:prstGeom prst="rightBracket">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10" name="Cerrar corchete 9"/>
          <p:cNvSpPr/>
          <p:nvPr/>
        </p:nvSpPr>
        <p:spPr>
          <a:xfrm rot="5400000" flipH="1">
            <a:off x="4740263" y="1407289"/>
            <a:ext cx="303828" cy="6128761"/>
          </a:xfrm>
          <a:prstGeom prst="rightBracket">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Tree>
    <p:extLst>
      <p:ext uri="{BB962C8B-B14F-4D97-AF65-F5344CB8AC3E}">
        <p14:creationId xmlns:p14="http://schemas.microsoft.com/office/powerpoint/2010/main" val="187761861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Industry sector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3999" y="873457"/>
            <a:ext cx="9039367" cy="5049671"/>
          </a:xfrm>
          <a:prstGeom prst="rect">
            <a:avLst/>
          </a:prstGeom>
          <a:noFill/>
          <a:ln>
            <a:noFill/>
          </a:ln>
        </p:spPr>
      </p:pic>
    </p:spTree>
    <p:extLst>
      <p:ext uri="{BB962C8B-B14F-4D97-AF65-F5344CB8AC3E}">
        <p14:creationId xmlns:p14="http://schemas.microsoft.com/office/powerpoint/2010/main" val="230641876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106362"/>
          </a:xfrm>
        </p:spPr>
        <p:txBody>
          <a:bodyPr>
            <a:normAutofit fontScale="90000"/>
          </a:bodyPr>
          <a:lstStyle/>
          <a:p>
            <a:endParaRPr lang="es-AR" dirty="0"/>
          </a:p>
        </p:txBody>
      </p:sp>
      <p:sp>
        <p:nvSpPr>
          <p:cNvPr id="3" name="Subtítulo 2"/>
          <p:cNvSpPr>
            <a:spLocks noGrp="1"/>
          </p:cNvSpPr>
          <p:nvPr>
            <p:ph type="subTitle" idx="1"/>
          </p:nvPr>
        </p:nvSpPr>
        <p:spPr>
          <a:xfrm>
            <a:off x="1524000" y="1228725"/>
            <a:ext cx="9144000" cy="4651813"/>
          </a:xfrm>
        </p:spPr>
        <p:txBody>
          <a:bodyPr>
            <a:normAutofit/>
          </a:bodyPr>
          <a:lstStyle/>
          <a:p>
            <a:pPr algn="l"/>
            <a:r>
              <a:rPr lang="es-AR" sz="2000" b="1" dirty="0" err="1"/>
              <a:t>Exoskeletons</a:t>
            </a:r>
            <a:r>
              <a:rPr lang="es-AR" sz="2000" b="1" dirty="0"/>
              <a:t> </a:t>
            </a:r>
            <a:r>
              <a:rPr lang="es-AR" sz="2000" b="1" dirty="0" err="1"/>
              <a:t>for</a:t>
            </a:r>
            <a:r>
              <a:rPr lang="es-AR" sz="2000" b="1" dirty="0"/>
              <a:t> </a:t>
            </a:r>
            <a:r>
              <a:rPr lang="es-AR" sz="2000" b="1" dirty="0" err="1"/>
              <a:t>industry</a:t>
            </a:r>
            <a:endParaRPr lang="es-AR" sz="2000" b="1" dirty="0"/>
          </a:p>
          <a:p>
            <a:pPr algn="l"/>
            <a:r>
              <a:rPr lang="es-AR" sz="2000" dirty="0" err="1"/>
              <a:t>Exoskeletons</a:t>
            </a:r>
            <a:r>
              <a:rPr lang="es-AR" sz="2000" dirty="0"/>
              <a:t> in </a:t>
            </a:r>
            <a:r>
              <a:rPr lang="es-AR" sz="2000" dirty="0" err="1"/>
              <a:t>industry</a:t>
            </a:r>
            <a:r>
              <a:rPr lang="es-AR" sz="2000" dirty="0"/>
              <a:t> </a:t>
            </a:r>
            <a:r>
              <a:rPr lang="es-AR" sz="2000" dirty="0" err="1"/>
              <a:t>often</a:t>
            </a:r>
            <a:r>
              <a:rPr lang="es-AR" sz="2000" dirty="0"/>
              <a:t> </a:t>
            </a:r>
            <a:r>
              <a:rPr lang="es-AR" sz="2000" dirty="0" err="1"/>
              <a:t>go</a:t>
            </a:r>
            <a:r>
              <a:rPr lang="es-AR" sz="2000" dirty="0"/>
              <a:t> </a:t>
            </a:r>
            <a:r>
              <a:rPr lang="es-AR" sz="2000" dirty="0" err="1"/>
              <a:t>hand</a:t>
            </a:r>
            <a:r>
              <a:rPr lang="es-AR" sz="2000" dirty="0"/>
              <a:t> in </a:t>
            </a:r>
            <a:r>
              <a:rPr lang="es-AR" sz="2000" dirty="0" err="1"/>
              <a:t>hand</a:t>
            </a:r>
            <a:r>
              <a:rPr lang="es-AR" sz="2000" dirty="0"/>
              <a:t> </a:t>
            </a:r>
            <a:r>
              <a:rPr lang="es-AR" sz="2000" dirty="0" err="1"/>
              <a:t>with</a:t>
            </a:r>
            <a:r>
              <a:rPr lang="es-AR" sz="2000" dirty="0"/>
              <a:t> </a:t>
            </a:r>
            <a:r>
              <a:rPr lang="es-AR" sz="2000" dirty="0" err="1"/>
              <a:t>Industry</a:t>
            </a:r>
            <a:r>
              <a:rPr lang="es-AR" sz="2000" dirty="0"/>
              <a:t> 4.0. In </a:t>
            </a:r>
            <a:r>
              <a:rPr lang="es-AR" sz="2000" dirty="0" err="1"/>
              <a:t>practically</a:t>
            </a:r>
            <a:r>
              <a:rPr lang="es-AR" sz="2000" dirty="0"/>
              <a:t> </a:t>
            </a:r>
            <a:r>
              <a:rPr lang="es-AR" sz="2000" dirty="0" err="1"/>
              <a:t>all</a:t>
            </a:r>
            <a:r>
              <a:rPr lang="es-AR" sz="2000" dirty="0"/>
              <a:t> </a:t>
            </a:r>
            <a:r>
              <a:rPr lang="es-AR" sz="2000" dirty="0" err="1"/>
              <a:t>manufacturing</a:t>
            </a:r>
            <a:r>
              <a:rPr lang="es-AR" sz="2000" dirty="0"/>
              <a:t> </a:t>
            </a:r>
            <a:r>
              <a:rPr lang="es-AR" sz="2000" dirty="0" err="1"/>
              <a:t>companies</a:t>
            </a:r>
            <a:r>
              <a:rPr lang="es-AR" sz="2000" dirty="0"/>
              <a:t>, </a:t>
            </a:r>
            <a:r>
              <a:rPr lang="es-AR" sz="2000" dirty="0" err="1"/>
              <a:t>the</a:t>
            </a:r>
            <a:r>
              <a:rPr lang="es-AR" sz="2000" dirty="0"/>
              <a:t> </a:t>
            </a:r>
            <a:r>
              <a:rPr lang="es-AR" sz="2000" dirty="0" err="1"/>
              <a:t>limits</a:t>
            </a:r>
            <a:r>
              <a:rPr lang="es-AR" sz="2000" dirty="0"/>
              <a:t> of </a:t>
            </a:r>
            <a:r>
              <a:rPr lang="es-AR" sz="2000" dirty="0" err="1"/>
              <a:t>automation</a:t>
            </a:r>
            <a:r>
              <a:rPr lang="es-AR" sz="2000" dirty="0"/>
              <a:t> are </a:t>
            </a:r>
            <a:r>
              <a:rPr lang="es-AR" sz="2000" dirty="0" err="1"/>
              <a:t>being</a:t>
            </a:r>
            <a:r>
              <a:rPr lang="es-AR" sz="2000" dirty="0"/>
              <a:t> </a:t>
            </a:r>
            <a:r>
              <a:rPr lang="es-AR" sz="2000" dirty="0" err="1"/>
              <a:t>reached</a:t>
            </a:r>
            <a:r>
              <a:rPr lang="es-AR" sz="2000" dirty="0"/>
              <a:t> in </a:t>
            </a:r>
            <a:r>
              <a:rPr lang="es-AR" sz="2000" dirty="0" err="1"/>
              <a:t>some</a:t>
            </a:r>
            <a:r>
              <a:rPr lang="es-AR" sz="2000" dirty="0"/>
              <a:t> </a:t>
            </a:r>
            <a:r>
              <a:rPr lang="es-AR" sz="2000" dirty="0" err="1"/>
              <a:t>workplaces</a:t>
            </a:r>
            <a:r>
              <a:rPr lang="es-AR" sz="2000" dirty="0"/>
              <a:t>. </a:t>
            </a:r>
            <a:r>
              <a:rPr lang="es-AR" sz="2000" dirty="0" err="1"/>
              <a:t>Exoskeletons</a:t>
            </a:r>
            <a:r>
              <a:rPr lang="es-AR" sz="2000" dirty="0"/>
              <a:t> can </a:t>
            </a:r>
            <a:r>
              <a:rPr lang="es-AR" sz="2000" dirty="0" err="1"/>
              <a:t>provide</a:t>
            </a:r>
            <a:r>
              <a:rPr lang="es-AR" sz="2000" dirty="0"/>
              <a:t> </a:t>
            </a:r>
            <a:r>
              <a:rPr lang="es-AR" sz="2000" dirty="0" err="1"/>
              <a:t>good</a:t>
            </a:r>
            <a:r>
              <a:rPr lang="es-AR" sz="2000" dirty="0"/>
              <a:t> </a:t>
            </a:r>
            <a:r>
              <a:rPr lang="es-AR" sz="2000" dirty="0" err="1"/>
              <a:t>relief</a:t>
            </a:r>
            <a:r>
              <a:rPr lang="es-AR" sz="2000" dirty="0"/>
              <a:t> </a:t>
            </a:r>
            <a:r>
              <a:rPr lang="es-AR" sz="2000" dirty="0" err="1"/>
              <a:t>where</a:t>
            </a:r>
            <a:r>
              <a:rPr lang="es-AR" sz="2000" dirty="0"/>
              <a:t> </a:t>
            </a:r>
            <a:r>
              <a:rPr lang="es-AR" sz="2000" dirty="0" err="1"/>
              <a:t>employees</a:t>
            </a:r>
            <a:r>
              <a:rPr lang="es-AR" sz="2000" dirty="0"/>
              <a:t> are </a:t>
            </a:r>
            <a:r>
              <a:rPr lang="es-AR" sz="2000" dirty="0" err="1"/>
              <a:t>subject</a:t>
            </a:r>
            <a:r>
              <a:rPr lang="es-AR" sz="2000" dirty="0"/>
              <a:t> to </a:t>
            </a:r>
            <a:r>
              <a:rPr lang="es-AR" sz="2000" dirty="0" err="1"/>
              <a:t>high</a:t>
            </a:r>
            <a:r>
              <a:rPr lang="es-AR" sz="2000" dirty="0"/>
              <a:t> </a:t>
            </a:r>
            <a:r>
              <a:rPr lang="es-AR" sz="2000" dirty="0" err="1"/>
              <a:t>physical</a:t>
            </a:r>
            <a:r>
              <a:rPr lang="es-AR" sz="2000" dirty="0"/>
              <a:t> </a:t>
            </a:r>
            <a:r>
              <a:rPr lang="es-AR" sz="2000" dirty="0" err="1"/>
              <a:t>strain</a:t>
            </a:r>
            <a:r>
              <a:rPr lang="es-AR" sz="2000" dirty="0"/>
              <a:t>. </a:t>
            </a:r>
            <a:r>
              <a:rPr lang="es-AR" sz="2000" dirty="0" err="1"/>
              <a:t>The</a:t>
            </a:r>
            <a:r>
              <a:rPr lang="es-AR" sz="2000" dirty="0"/>
              <a:t> </a:t>
            </a:r>
            <a:r>
              <a:rPr lang="es-AR" sz="2000" dirty="0" err="1"/>
              <a:t>future</a:t>
            </a:r>
            <a:r>
              <a:rPr lang="es-AR" sz="2000" dirty="0"/>
              <a:t> </a:t>
            </a:r>
            <a:r>
              <a:rPr lang="es-AR" sz="2000" dirty="0" err="1"/>
              <a:t>will</a:t>
            </a:r>
            <a:r>
              <a:rPr lang="es-AR" sz="2000" dirty="0"/>
              <a:t> </a:t>
            </a:r>
            <a:r>
              <a:rPr lang="es-AR" sz="2000" dirty="0" err="1"/>
              <a:t>bring</a:t>
            </a:r>
            <a:r>
              <a:rPr lang="es-AR" sz="2000" dirty="0"/>
              <a:t> </a:t>
            </a:r>
            <a:r>
              <a:rPr lang="es-AR" sz="2000" dirty="0" err="1"/>
              <a:t>further</a:t>
            </a:r>
            <a:r>
              <a:rPr lang="es-AR" sz="2000" dirty="0"/>
              <a:t> </a:t>
            </a:r>
            <a:r>
              <a:rPr lang="es-AR" sz="2000" dirty="0" err="1"/>
              <a:t>possible</a:t>
            </a:r>
            <a:r>
              <a:rPr lang="es-AR" sz="2000" dirty="0"/>
              <a:t> </a:t>
            </a:r>
            <a:r>
              <a:rPr lang="es-AR" sz="2000" dirty="0" err="1"/>
              <a:t>applications</a:t>
            </a:r>
            <a:r>
              <a:rPr lang="es-AR" sz="2000" dirty="0"/>
              <a:t> </a:t>
            </a:r>
            <a:r>
              <a:rPr lang="es-AR" sz="2000" dirty="0" err="1"/>
              <a:t>for</a:t>
            </a:r>
            <a:r>
              <a:rPr lang="es-AR" sz="2000" dirty="0"/>
              <a:t> </a:t>
            </a:r>
            <a:r>
              <a:rPr lang="es-AR" sz="2000" dirty="0" err="1"/>
              <a:t>exoskeletons</a:t>
            </a:r>
            <a:r>
              <a:rPr lang="es-AR" sz="2000" dirty="0"/>
              <a:t>. </a:t>
            </a:r>
            <a:r>
              <a:rPr lang="es-AR" sz="2000" dirty="0" err="1"/>
              <a:t>Here</a:t>
            </a:r>
            <a:r>
              <a:rPr lang="es-AR" sz="2000" dirty="0"/>
              <a:t> </a:t>
            </a:r>
            <a:r>
              <a:rPr lang="es-AR" sz="2000" dirty="0" err="1"/>
              <a:t>you</a:t>
            </a:r>
            <a:r>
              <a:rPr lang="es-AR" sz="2000" dirty="0"/>
              <a:t> can </a:t>
            </a:r>
            <a:r>
              <a:rPr lang="es-AR" sz="2000" dirty="0" err="1"/>
              <a:t>find</a:t>
            </a:r>
            <a:r>
              <a:rPr lang="es-AR" sz="2000" dirty="0"/>
              <a:t> </a:t>
            </a:r>
            <a:r>
              <a:rPr lang="es-AR" sz="2000" dirty="0" err="1"/>
              <a:t>out</a:t>
            </a:r>
            <a:r>
              <a:rPr lang="es-AR" sz="2000" dirty="0"/>
              <a:t> </a:t>
            </a:r>
            <a:r>
              <a:rPr lang="es-AR" sz="2000" dirty="0" err="1"/>
              <a:t>all</a:t>
            </a:r>
            <a:r>
              <a:rPr lang="es-AR" sz="2000" dirty="0"/>
              <a:t> </a:t>
            </a:r>
            <a:r>
              <a:rPr lang="es-AR" sz="2000" dirty="0" err="1"/>
              <a:t>about</a:t>
            </a:r>
            <a:r>
              <a:rPr lang="es-AR" sz="2000" dirty="0"/>
              <a:t> </a:t>
            </a:r>
            <a:r>
              <a:rPr lang="es-AR" sz="2000" dirty="0" err="1"/>
              <a:t>exoskeletons</a:t>
            </a:r>
            <a:r>
              <a:rPr lang="es-AR" sz="2000" dirty="0"/>
              <a:t> in </a:t>
            </a:r>
            <a:r>
              <a:rPr lang="es-AR" sz="2000" dirty="0" err="1"/>
              <a:t>industry</a:t>
            </a:r>
            <a:r>
              <a:rPr lang="es-AR" sz="2000" dirty="0"/>
              <a:t> and </a:t>
            </a:r>
            <a:r>
              <a:rPr lang="es-AR" sz="2000" dirty="0" err="1"/>
              <a:t>why</a:t>
            </a:r>
            <a:r>
              <a:rPr lang="es-AR" sz="2000" dirty="0"/>
              <a:t> </a:t>
            </a:r>
            <a:r>
              <a:rPr lang="es-AR" sz="2000" dirty="0" err="1"/>
              <a:t>they</a:t>
            </a:r>
            <a:r>
              <a:rPr lang="es-AR" sz="2000" dirty="0"/>
              <a:t> </a:t>
            </a:r>
            <a:r>
              <a:rPr lang="es-AR" sz="2000" dirty="0" err="1"/>
              <a:t>have</a:t>
            </a:r>
            <a:r>
              <a:rPr lang="es-AR" sz="2000" dirty="0"/>
              <a:t> a </a:t>
            </a:r>
            <a:r>
              <a:rPr lang="es-AR" sz="2000" dirty="0" err="1"/>
              <a:t>bright</a:t>
            </a:r>
            <a:r>
              <a:rPr lang="es-AR" sz="2000" dirty="0"/>
              <a:t> </a:t>
            </a:r>
            <a:r>
              <a:rPr lang="es-AR" sz="2000" dirty="0" err="1"/>
              <a:t>future</a:t>
            </a:r>
            <a:r>
              <a:rPr lang="es-AR" sz="2000" dirty="0"/>
              <a:t>. </a:t>
            </a:r>
          </a:p>
          <a:p>
            <a:pPr algn="l"/>
            <a:r>
              <a:rPr lang="es-AR" sz="2000" b="1" dirty="0" err="1"/>
              <a:t>How</a:t>
            </a:r>
            <a:r>
              <a:rPr lang="es-AR" sz="2000" b="1" dirty="0"/>
              <a:t> can </a:t>
            </a:r>
            <a:r>
              <a:rPr lang="es-AR" sz="2000" b="1" dirty="0" err="1"/>
              <a:t>exoskeletons</a:t>
            </a:r>
            <a:r>
              <a:rPr lang="es-AR" sz="2000" b="1" dirty="0"/>
              <a:t> </a:t>
            </a:r>
            <a:r>
              <a:rPr lang="es-AR" sz="2000" b="1" dirty="0" err="1"/>
              <a:t>help</a:t>
            </a:r>
            <a:r>
              <a:rPr lang="es-AR" sz="2000" b="1" dirty="0"/>
              <a:t>?</a:t>
            </a:r>
            <a:endParaRPr lang="es-AR" sz="2000" dirty="0"/>
          </a:p>
          <a:p>
            <a:pPr algn="l"/>
            <a:r>
              <a:rPr lang="es-AR" sz="2000" dirty="0" err="1"/>
              <a:t>Exoskeletons</a:t>
            </a:r>
            <a:r>
              <a:rPr lang="es-AR" sz="2000" dirty="0"/>
              <a:t> are a </a:t>
            </a:r>
            <a:r>
              <a:rPr lang="es-AR" sz="2000" dirty="0" err="1"/>
              <a:t>relatively</a:t>
            </a:r>
            <a:r>
              <a:rPr lang="es-AR" sz="2000" dirty="0"/>
              <a:t> new </a:t>
            </a:r>
            <a:r>
              <a:rPr lang="es-AR" sz="2000" dirty="0" err="1"/>
              <a:t>technology</a:t>
            </a:r>
            <a:r>
              <a:rPr lang="es-AR" sz="2000" dirty="0"/>
              <a:t> </a:t>
            </a:r>
            <a:r>
              <a:rPr lang="es-AR" sz="2000" dirty="0" err="1"/>
              <a:t>that</a:t>
            </a:r>
            <a:r>
              <a:rPr lang="es-AR" sz="2000" dirty="0"/>
              <a:t> </a:t>
            </a:r>
            <a:r>
              <a:rPr lang="es-AR" sz="2000" dirty="0" err="1"/>
              <a:t>is</a:t>
            </a:r>
            <a:r>
              <a:rPr lang="es-AR" sz="2000" dirty="0"/>
              <a:t> </a:t>
            </a:r>
            <a:r>
              <a:rPr lang="es-AR" sz="2000" dirty="0" err="1"/>
              <a:t>increasingly</a:t>
            </a:r>
            <a:r>
              <a:rPr lang="es-AR" sz="2000" dirty="0"/>
              <a:t> </a:t>
            </a:r>
            <a:r>
              <a:rPr lang="es-AR" sz="2000" dirty="0" err="1"/>
              <a:t>appearing</a:t>
            </a:r>
            <a:r>
              <a:rPr lang="es-AR" sz="2000" dirty="0"/>
              <a:t> in </a:t>
            </a:r>
            <a:r>
              <a:rPr lang="es-AR" sz="2000" dirty="0" err="1"/>
              <a:t>our</a:t>
            </a:r>
            <a:r>
              <a:rPr lang="es-AR" sz="2000" dirty="0"/>
              <a:t> </a:t>
            </a:r>
            <a:r>
              <a:rPr lang="es-AR" sz="2000" dirty="0" err="1"/>
              <a:t>everyday</a:t>
            </a:r>
            <a:r>
              <a:rPr lang="es-AR" sz="2000" dirty="0"/>
              <a:t> </a:t>
            </a:r>
            <a:r>
              <a:rPr lang="es-AR" sz="2000" dirty="0" err="1"/>
              <a:t>lives</a:t>
            </a:r>
            <a:r>
              <a:rPr lang="es-AR" sz="2000" dirty="0"/>
              <a:t>. </a:t>
            </a:r>
            <a:r>
              <a:rPr lang="es-AR" sz="2000" dirty="0" err="1"/>
              <a:t>These</a:t>
            </a:r>
            <a:r>
              <a:rPr lang="es-AR" sz="2000" dirty="0"/>
              <a:t> </a:t>
            </a:r>
            <a:r>
              <a:rPr lang="es-AR" sz="2000" dirty="0" err="1"/>
              <a:t>mechanical</a:t>
            </a:r>
            <a:r>
              <a:rPr lang="es-AR" sz="2000" dirty="0"/>
              <a:t> </a:t>
            </a:r>
            <a:r>
              <a:rPr lang="es-AR" sz="2000" dirty="0" err="1"/>
              <a:t>devices</a:t>
            </a:r>
            <a:r>
              <a:rPr lang="es-AR" sz="2000" dirty="0"/>
              <a:t> are </a:t>
            </a:r>
            <a:r>
              <a:rPr lang="es-AR" sz="2000" dirty="0" err="1"/>
              <a:t>worn</a:t>
            </a:r>
            <a:r>
              <a:rPr lang="es-AR" sz="2000" dirty="0"/>
              <a:t> </a:t>
            </a:r>
            <a:r>
              <a:rPr lang="es-AR" sz="2000" dirty="0" err="1"/>
              <a:t>over</a:t>
            </a:r>
            <a:r>
              <a:rPr lang="es-AR" sz="2000" dirty="0"/>
              <a:t> </a:t>
            </a:r>
            <a:r>
              <a:rPr lang="es-AR" sz="2000" dirty="0" err="1"/>
              <a:t>clothing</a:t>
            </a:r>
            <a:r>
              <a:rPr lang="es-AR" sz="2000" dirty="0"/>
              <a:t> and </a:t>
            </a:r>
            <a:r>
              <a:rPr lang="es-AR" sz="2000" dirty="0" err="1"/>
              <a:t>expand</a:t>
            </a:r>
            <a:r>
              <a:rPr lang="es-AR" sz="2000" dirty="0"/>
              <a:t> </a:t>
            </a:r>
            <a:r>
              <a:rPr lang="es-AR" sz="2000" dirty="0" err="1"/>
              <a:t>the</a:t>
            </a:r>
            <a:r>
              <a:rPr lang="es-AR" sz="2000" dirty="0"/>
              <a:t> natural </a:t>
            </a:r>
            <a:r>
              <a:rPr lang="es-AR" sz="2000" dirty="0" err="1"/>
              <a:t>powers</a:t>
            </a:r>
            <a:r>
              <a:rPr lang="es-AR" sz="2000" dirty="0"/>
              <a:t> and </a:t>
            </a:r>
            <a:r>
              <a:rPr lang="es-AR" sz="2000" dirty="0" err="1"/>
              <a:t>abilities</a:t>
            </a:r>
            <a:r>
              <a:rPr lang="es-AR" sz="2000" dirty="0"/>
              <a:t> of </a:t>
            </a:r>
            <a:r>
              <a:rPr lang="es-AR" sz="2000" dirty="0" err="1"/>
              <a:t>the</a:t>
            </a:r>
            <a:r>
              <a:rPr lang="es-AR" sz="2000" dirty="0"/>
              <a:t> human </a:t>
            </a:r>
            <a:r>
              <a:rPr lang="es-AR" sz="2000" dirty="0" err="1"/>
              <a:t>body</a:t>
            </a:r>
            <a:r>
              <a:rPr lang="es-AR" sz="2000" dirty="0"/>
              <a:t>. </a:t>
            </a:r>
          </a:p>
        </p:txBody>
      </p:sp>
    </p:spTree>
    <p:extLst>
      <p:ext uri="{BB962C8B-B14F-4D97-AF65-F5344CB8AC3E}">
        <p14:creationId xmlns:p14="http://schemas.microsoft.com/office/powerpoint/2010/main" val="355097590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428750" y="942975"/>
            <a:ext cx="9601200" cy="3667864"/>
          </a:xfrm>
          <a:prstGeom prst="rect">
            <a:avLst/>
          </a:prstGeom>
        </p:spPr>
        <p:txBody>
          <a:bodyPr wrap="square">
            <a:spAutoFit/>
          </a:bodyPr>
          <a:lstStyle/>
          <a:p>
            <a:pPr>
              <a:lnSpc>
                <a:spcPct val="107000"/>
              </a:lnSpc>
              <a:spcAft>
                <a:spcPts val="800"/>
              </a:spcAft>
            </a:pPr>
            <a:r>
              <a:rPr lang="es-AR" sz="2400" b="1" dirty="0" err="1">
                <a:ea typeface="Calibri" panose="020F0502020204030204" pitchFamily="34" charset="0"/>
                <a:cs typeface="Times New Roman" panose="02020603050405020304" pitchFamily="18" charset="0"/>
              </a:rPr>
              <a:t>How</a:t>
            </a:r>
            <a:r>
              <a:rPr lang="es-AR" sz="2400" b="1" dirty="0">
                <a:ea typeface="Calibri" panose="020F0502020204030204" pitchFamily="34" charset="0"/>
                <a:cs typeface="Times New Roman" panose="02020603050405020304" pitchFamily="18" charset="0"/>
              </a:rPr>
              <a:t> can </a:t>
            </a:r>
            <a:r>
              <a:rPr lang="es-AR" sz="2400" b="1" dirty="0" err="1">
                <a:ea typeface="Calibri" panose="020F0502020204030204" pitchFamily="34" charset="0"/>
                <a:cs typeface="Times New Roman" panose="02020603050405020304" pitchFamily="18" charset="0"/>
              </a:rPr>
              <a:t>exoskeletons</a:t>
            </a:r>
            <a:r>
              <a:rPr lang="es-AR" sz="2400" b="1" dirty="0">
                <a:ea typeface="Calibri" panose="020F0502020204030204" pitchFamily="34" charset="0"/>
                <a:cs typeface="Times New Roman" panose="02020603050405020304" pitchFamily="18" charset="0"/>
              </a:rPr>
              <a:t> </a:t>
            </a:r>
            <a:r>
              <a:rPr lang="es-AR" sz="2400" b="1" dirty="0" err="1">
                <a:ea typeface="Calibri" panose="020F0502020204030204" pitchFamily="34" charset="0"/>
                <a:cs typeface="Times New Roman" panose="02020603050405020304" pitchFamily="18" charset="0"/>
              </a:rPr>
              <a:t>help</a:t>
            </a:r>
            <a:r>
              <a:rPr lang="es-AR" sz="2400" b="1" dirty="0">
                <a:ea typeface="Calibri" panose="020F0502020204030204" pitchFamily="34" charset="0"/>
                <a:cs typeface="Times New Roman" panose="02020603050405020304" pitchFamily="18" charset="0"/>
              </a:rPr>
              <a:t> to </a:t>
            </a:r>
            <a:r>
              <a:rPr lang="es-AR" sz="2400" b="1" dirty="0" err="1">
                <a:ea typeface="Calibri" panose="020F0502020204030204" pitchFamily="34" charset="0"/>
                <a:cs typeface="Times New Roman" panose="02020603050405020304" pitchFamily="18" charset="0"/>
              </a:rPr>
              <a:t>increase</a:t>
            </a:r>
            <a:r>
              <a:rPr lang="es-AR" sz="2400" b="1" dirty="0">
                <a:ea typeface="Calibri" panose="020F0502020204030204" pitchFamily="34" charset="0"/>
                <a:cs typeface="Times New Roman" panose="02020603050405020304" pitchFamily="18" charset="0"/>
              </a:rPr>
              <a:t> </a:t>
            </a:r>
            <a:r>
              <a:rPr lang="es-AR" sz="2400" b="1" dirty="0" err="1">
                <a:ea typeface="Calibri" panose="020F0502020204030204" pitchFamily="34" charset="0"/>
                <a:cs typeface="Times New Roman" panose="02020603050405020304" pitchFamily="18" charset="0"/>
              </a:rPr>
              <a:t>productivity</a:t>
            </a:r>
            <a:r>
              <a:rPr lang="es-AR" sz="2400" b="1" dirty="0">
                <a:ea typeface="Calibri" panose="020F0502020204030204" pitchFamily="34" charset="0"/>
                <a:cs typeface="Times New Roman" panose="02020603050405020304" pitchFamily="18" charset="0"/>
              </a:rPr>
              <a:t>?</a:t>
            </a:r>
            <a:endParaRPr lang="es-AR" sz="2400" dirty="0">
              <a:ea typeface="Calibri" panose="020F0502020204030204" pitchFamily="34" charset="0"/>
              <a:cs typeface="Times New Roman" panose="02020603050405020304" pitchFamily="18" charset="0"/>
            </a:endParaRPr>
          </a:p>
          <a:p>
            <a:r>
              <a:rPr lang="es-AR" sz="2000" dirty="0" err="1">
                <a:ea typeface="Calibri" panose="020F0502020204030204" pitchFamily="34" charset="0"/>
                <a:cs typeface="Times New Roman" panose="02020603050405020304" pitchFamily="18" charset="0"/>
              </a:rPr>
              <a:t>Exoskeletons</a:t>
            </a:r>
            <a:r>
              <a:rPr lang="es-AR" sz="2000" dirty="0">
                <a:ea typeface="Calibri" panose="020F0502020204030204" pitchFamily="34" charset="0"/>
                <a:cs typeface="Times New Roman" panose="02020603050405020304" pitchFamily="18" charset="0"/>
              </a:rPr>
              <a:t> can be </a:t>
            </a:r>
            <a:r>
              <a:rPr lang="es-AR" sz="2000" dirty="0" err="1">
                <a:ea typeface="Calibri" panose="020F0502020204030204" pitchFamily="34" charset="0"/>
                <a:cs typeface="Times New Roman" panose="02020603050405020304" pitchFamily="18" charset="0"/>
              </a:rPr>
              <a:t>an</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essential</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part</a:t>
            </a:r>
            <a:r>
              <a:rPr lang="es-AR" sz="2000" dirty="0">
                <a:ea typeface="Calibri" panose="020F0502020204030204" pitchFamily="34" charset="0"/>
                <a:cs typeface="Times New Roman" panose="02020603050405020304" pitchFamily="18" charset="0"/>
              </a:rPr>
              <a:t> of </a:t>
            </a:r>
            <a:r>
              <a:rPr lang="es-AR" sz="2000" dirty="0" err="1">
                <a:ea typeface="Calibri" panose="020F0502020204030204" pitchFamily="34" charset="0"/>
                <a:cs typeface="Times New Roman" panose="02020603050405020304" pitchFamily="18" charset="0"/>
              </a:rPr>
              <a:t>Industry</a:t>
            </a:r>
            <a:r>
              <a:rPr lang="es-AR" sz="2000" dirty="0">
                <a:ea typeface="Calibri" panose="020F0502020204030204" pitchFamily="34" charset="0"/>
                <a:cs typeface="Times New Roman" panose="02020603050405020304" pitchFamily="18" charset="0"/>
              </a:rPr>
              <a:t> 4.0. </a:t>
            </a:r>
            <a:r>
              <a:rPr lang="es-AR" sz="2000" dirty="0" err="1">
                <a:ea typeface="Calibri" panose="020F0502020204030204" pitchFamily="34" charset="0"/>
                <a:cs typeface="Times New Roman" panose="02020603050405020304" pitchFamily="18" charset="0"/>
              </a:rPr>
              <a:t>They</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offer</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the</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opportunity</a:t>
            </a:r>
            <a:r>
              <a:rPr lang="es-AR" sz="2000" dirty="0">
                <a:ea typeface="Calibri" panose="020F0502020204030204" pitchFamily="34" charset="0"/>
                <a:cs typeface="Times New Roman" panose="02020603050405020304" pitchFamily="18" charset="0"/>
              </a:rPr>
              <a:t> to </a:t>
            </a:r>
            <a:r>
              <a:rPr lang="es-AR" sz="2000" dirty="0" err="1">
                <a:ea typeface="Calibri" panose="020F0502020204030204" pitchFamily="34" charset="0"/>
                <a:cs typeface="Times New Roman" panose="02020603050405020304" pitchFamily="18" charset="0"/>
              </a:rPr>
              <a:t>increase</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productivity</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by</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reducing</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physical</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strain</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for</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those</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involved</a:t>
            </a:r>
            <a:r>
              <a:rPr lang="es-AR" sz="2000" dirty="0">
                <a:ea typeface="Calibri" panose="020F0502020204030204" pitchFamily="34" charset="0"/>
                <a:cs typeface="Times New Roman" panose="02020603050405020304" pitchFamily="18" charset="0"/>
              </a:rPr>
              <a:t> in manual </a:t>
            </a:r>
            <a:r>
              <a:rPr lang="es-AR" sz="2000" dirty="0" err="1">
                <a:ea typeface="Calibri" panose="020F0502020204030204" pitchFamily="34" charset="0"/>
                <a:cs typeface="Times New Roman" panose="02020603050405020304" pitchFamily="18" charset="0"/>
              </a:rPr>
              <a:t>labour</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By</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supporting</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the</a:t>
            </a:r>
            <a:r>
              <a:rPr lang="es-AR" sz="2000" dirty="0">
                <a:ea typeface="Calibri" panose="020F0502020204030204" pitchFamily="34" charset="0"/>
                <a:cs typeface="Times New Roman" panose="02020603050405020304" pitchFamily="18" charset="0"/>
              </a:rPr>
              <a:t> muscular </a:t>
            </a:r>
            <a:r>
              <a:rPr lang="es-AR" sz="2000" dirty="0" err="1">
                <a:ea typeface="Calibri" panose="020F0502020204030204" pitchFamily="34" charset="0"/>
                <a:cs typeface="Times New Roman" panose="02020603050405020304" pitchFamily="18" charset="0"/>
              </a:rPr>
              <a:t>strength</a:t>
            </a:r>
            <a:r>
              <a:rPr lang="es-AR" sz="2000" dirty="0">
                <a:ea typeface="Calibri" panose="020F0502020204030204" pitchFamily="34" charset="0"/>
                <a:cs typeface="Times New Roman" panose="02020603050405020304" pitchFamily="18" charset="0"/>
              </a:rPr>
              <a:t> of </a:t>
            </a:r>
            <a:r>
              <a:rPr lang="es-AR" sz="2000" dirty="0" err="1">
                <a:ea typeface="Calibri" panose="020F0502020204030204" pitchFamily="34" charset="0"/>
                <a:cs typeface="Times New Roman" panose="02020603050405020304" pitchFamily="18" charset="0"/>
              </a:rPr>
              <a:t>users</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exoskeletons</a:t>
            </a:r>
            <a:r>
              <a:rPr lang="es-AR" sz="2000" dirty="0">
                <a:ea typeface="Calibri" panose="020F0502020204030204" pitchFamily="34" charset="0"/>
                <a:cs typeface="Times New Roman" panose="02020603050405020304" pitchFamily="18" charset="0"/>
              </a:rPr>
              <a:t> can </a:t>
            </a:r>
            <a:r>
              <a:rPr lang="es-AR" sz="2000" dirty="0" err="1">
                <a:ea typeface="Calibri" panose="020F0502020204030204" pitchFamily="34" charset="0"/>
                <a:cs typeface="Times New Roman" panose="02020603050405020304" pitchFamily="18" charset="0"/>
              </a:rPr>
              <a:t>help</a:t>
            </a:r>
            <a:r>
              <a:rPr lang="es-AR" sz="2000" dirty="0">
                <a:ea typeface="Calibri" panose="020F0502020204030204" pitchFamily="34" charset="0"/>
                <a:cs typeface="Times New Roman" panose="02020603050405020304" pitchFamily="18" charset="0"/>
              </a:rPr>
              <a:t> reduce fatigue and </a:t>
            </a:r>
            <a:r>
              <a:rPr lang="es-AR" sz="2000" dirty="0" err="1">
                <a:ea typeface="Calibri" panose="020F0502020204030204" pitchFamily="34" charset="0"/>
                <a:cs typeface="Times New Roman" panose="02020603050405020304" pitchFamily="18" charset="0"/>
              </a:rPr>
              <a:t>improve</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health</a:t>
            </a:r>
            <a:r>
              <a:rPr lang="es-AR" sz="2000" dirty="0">
                <a:ea typeface="Calibri" panose="020F0502020204030204" pitchFamily="34" charset="0"/>
                <a:cs typeface="Times New Roman" panose="02020603050405020304" pitchFamily="18" charset="0"/>
              </a:rPr>
              <a:t> and safety in </a:t>
            </a:r>
            <a:r>
              <a:rPr lang="es-AR" sz="2000" dirty="0" err="1">
                <a:ea typeface="Calibri" panose="020F0502020204030204" pitchFamily="34" charset="0"/>
                <a:cs typeface="Times New Roman" panose="02020603050405020304" pitchFamily="18" charset="0"/>
              </a:rPr>
              <a:t>the</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workplace</a:t>
            </a:r>
            <a:r>
              <a:rPr lang="es-AR" sz="2000" dirty="0">
                <a:ea typeface="Calibri" panose="020F0502020204030204" pitchFamily="34" charset="0"/>
                <a:cs typeface="Times New Roman" panose="02020603050405020304" pitchFamily="18" charset="0"/>
              </a:rPr>
              <a:t>. In </a:t>
            </a:r>
            <a:r>
              <a:rPr lang="es-AR" sz="2000" dirty="0" err="1">
                <a:ea typeface="Calibri" panose="020F0502020204030204" pitchFamily="34" charset="0"/>
                <a:cs typeface="Times New Roman" panose="02020603050405020304" pitchFamily="18" charset="0"/>
              </a:rPr>
              <a:t>addition</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exoskeletons</a:t>
            </a:r>
            <a:r>
              <a:rPr lang="es-AR" sz="2000" dirty="0">
                <a:ea typeface="Calibri" panose="020F0502020204030204" pitchFamily="34" charset="0"/>
                <a:cs typeface="Times New Roman" panose="02020603050405020304" pitchFamily="18" charset="0"/>
              </a:rPr>
              <a:t> can be </a:t>
            </a:r>
            <a:r>
              <a:rPr lang="es-AR" sz="2000" dirty="0" err="1">
                <a:ea typeface="Calibri" panose="020F0502020204030204" pitchFamily="34" charset="0"/>
                <a:cs typeface="Times New Roman" panose="02020603050405020304" pitchFamily="18" charset="0"/>
              </a:rPr>
              <a:t>used</a:t>
            </a:r>
            <a:r>
              <a:rPr lang="es-AR" sz="2000" dirty="0">
                <a:ea typeface="Calibri" panose="020F0502020204030204" pitchFamily="34" charset="0"/>
                <a:cs typeface="Times New Roman" panose="02020603050405020304" pitchFamily="18" charset="0"/>
              </a:rPr>
              <a:t> to </a:t>
            </a:r>
            <a:r>
              <a:rPr lang="es-AR" sz="2000" dirty="0" err="1">
                <a:ea typeface="Calibri" panose="020F0502020204030204" pitchFamily="34" charset="0"/>
                <a:cs typeface="Times New Roman" panose="02020603050405020304" pitchFamily="18" charset="0"/>
              </a:rPr>
              <a:t>facilitate</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the</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repetitive</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movements</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required</a:t>
            </a:r>
            <a:r>
              <a:rPr lang="es-AR" sz="2000" dirty="0">
                <a:ea typeface="Calibri" panose="020F0502020204030204" pitchFamily="34" charset="0"/>
                <a:cs typeface="Times New Roman" panose="02020603050405020304" pitchFamily="18" charset="0"/>
              </a:rPr>
              <a:t> in </a:t>
            </a:r>
            <a:r>
              <a:rPr lang="es-AR" sz="2000" dirty="0" err="1">
                <a:ea typeface="Calibri" panose="020F0502020204030204" pitchFamily="34" charset="0"/>
                <a:cs typeface="Times New Roman" panose="02020603050405020304" pitchFamily="18" charset="0"/>
              </a:rPr>
              <a:t>Industry</a:t>
            </a:r>
            <a:r>
              <a:rPr lang="es-AR" sz="2000" dirty="0">
                <a:ea typeface="Calibri" panose="020F0502020204030204" pitchFamily="34" charset="0"/>
                <a:cs typeface="Times New Roman" panose="02020603050405020304" pitchFamily="18" charset="0"/>
              </a:rPr>
              <a:t> 4.0. </a:t>
            </a:r>
            <a:r>
              <a:rPr lang="es-AR" sz="2000" dirty="0" err="1">
                <a:ea typeface="Calibri" panose="020F0502020204030204" pitchFamily="34" charset="0"/>
                <a:cs typeface="Times New Roman" panose="02020603050405020304" pitchFamily="18" charset="0"/>
              </a:rPr>
              <a:t>This</a:t>
            </a:r>
            <a:r>
              <a:rPr lang="es-AR" sz="2000" dirty="0">
                <a:ea typeface="Calibri" panose="020F0502020204030204" pitchFamily="34" charset="0"/>
                <a:cs typeface="Times New Roman" panose="02020603050405020304" pitchFamily="18" charset="0"/>
              </a:rPr>
              <a:t> can </a:t>
            </a:r>
            <a:r>
              <a:rPr lang="es-AR" sz="2000" dirty="0" err="1">
                <a:ea typeface="Calibri" panose="020F0502020204030204" pitchFamily="34" charset="0"/>
                <a:cs typeface="Times New Roman" panose="02020603050405020304" pitchFamily="18" charset="0"/>
              </a:rPr>
              <a:t>play</a:t>
            </a:r>
            <a:r>
              <a:rPr lang="es-AR" sz="2000" dirty="0">
                <a:ea typeface="Calibri" panose="020F0502020204030204" pitchFamily="34" charset="0"/>
                <a:cs typeface="Times New Roman" panose="02020603050405020304" pitchFamily="18" charset="0"/>
              </a:rPr>
              <a:t> a </a:t>
            </a:r>
            <a:r>
              <a:rPr lang="es-AR" sz="2000" dirty="0" err="1">
                <a:ea typeface="Calibri" panose="020F0502020204030204" pitchFamily="34" charset="0"/>
                <a:cs typeface="Times New Roman" panose="02020603050405020304" pitchFamily="18" charset="0"/>
              </a:rPr>
              <a:t>valuable</a:t>
            </a:r>
            <a:r>
              <a:rPr lang="es-AR" sz="2000" dirty="0">
                <a:ea typeface="Calibri" panose="020F0502020204030204" pitchFamily="34" charset="0"/>
                <a:cs typeface="Times New Roman" panose="02020603050405020304" pitchFamily="18" charset="0"/>
              </a:rPr>
              <a:t> role in </a:t>
            </a:r>
            <a:r>
              <a:rPr lang="es-AR" sz="2000" dirty="0" err="1">
                <a:ea typeface="Calibri" panose="020F0502020204030204" pitchFamily="34" charset="0"/>
                <a:cs typeface="Times New Roman" panose="02020603050405020304" pitchFamily="18" charset="0"/>
              </a:rPr>
              <a:t>the</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maintenance</a:t>
            </a:r>
            <a:r>
              <a:rPr lang="es-AR" sz="2000" dirty="0">
                <a:ea typeface="Calibri" panose="020F0502020204030204" pitchFamily="34" charset="0"/>
                <a:cs typeface="Times New Roman" panose="02020603050405020304" pitchFamily="18" charset="0"/>
              </a:rPr>
              <a:t> and </a:t>
            </a:r>
            <a:r>
              <a:rPr lang="es-AR" sz="2000" dirty="0" err="1">
                <a:ea typeface="Calibri" panose="020F0502020204030204" pitchFamily="34" charset="0"/>
                <a:cs typeface="Times New Roman" panose="02020603050405020304" pitchFamily="18" charset="0"/>
              </a:rPr>
              <a:t>servicing</a:t>
            </a:r>
            <a:r>
              <a:rPr lang="es-AR" sz="2000" dirty="0">
                <a:ea typeface="Calibri" panose="020F0502020204030204" pitchFamily="34" charset="0"/>
                <a:cs typeface="Times New Roman" panose="02020603050405020304" pitchFamily="18" charset="0"/>
              </a:rPr>
              <a:t> of </a:t>
            </a:r>
            <a:r>
              <a:rPr lang="es-AR" sz="2000" dirty="0" err="1">
                <a:ea typeface="Calibri" panose="020F0502020204030204" pitchFamily="34" charset="0"/>
                <a:cs typeface="Times New Roman" panose="02020603050405020304" pitchFamily="18" charset="0"/>
              </a:rPr>
              <a:t>production</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facilities</a:t>
            </a:r>
            <a:r>
              <a:rPr lang="es-AR" sz="2000" dirty="0">
                <a:ea typeface="Calibri" panose="020F0502020204030204" pitchFamily="34" charset="0"/>
                <a:cs typeface="Times New Roman" panose="02020603050405020304" pitchFamily="18" charset="0"/>
              </a:rPr>
              <a:t> as </a:t>
            </a:r>
            <a:r>
              <a:rPr lang="es-AR" sz="2000" dirty="0" err="1">
                <a:ea typeface="Calibri" panose="020F0502020204030204" pitchFamily="34" charset="0"/>
                <a:cs typeface="Times New Roman" panose="02020603050405020304" pitchFamily="18" charset="0"/>
              </a:rPr>
              <a:t>well</a:t>
            </a:r>
            <a:r>
              <a:rPr lang="es-AR" sz="2000" dirty="0">
                <a:ea typeface="Calibri" panose="020F0502020204030204" pitchFamily="34" charset="0"/>
                <a:cs typeface="Times New Roman" panose="02020603050405020304" pitchFamily="18" charset="0"/>
              </a:rPr>
              <a:t> as in </a:t>
            </a:r>
            <a:r>
              <a:rPr lang="es-AR" sz="2000" dirty="0" err="1">
                <a:ea typeface="Calibri" panose="020F0502020204030204" pitchFamily="34" charset="0"/>
                <a:cs typeface="Times New Roman" panose="02020603050405020304" pitchFamily="18" charset="0"/>
              </a:rPr>
              <a:t>the</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handling</a:t>
            </a:r>
            <a:r>
              <a:rPr lang="es-AR" sz="2000" dirty="0">
                <a:ea typeface="Calibri" panose="020F0502020204030204" pitchFamily="34" charset="0"/>
                <a:cs typeface="Times New Roman" panose="02020603050405020304" pitchFamily="18" charset="0"/>
              </a:rPr>
              <a:t> of heavy </a:t>
            </a:r>
            <a:r>
              <a:rPr lang="es-AR" sz="2000" dirty="0" err="1">
                <a:ea typeface="Calibri" panose="020F0502020204030204" pitchFamily="34" charset="0"/>
                <a:cs typeface="Times New Roman" panose="02020603050405020304" pitchFamily="18" charset="0"/>
              </a:rPr>
              <a:t>loads</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found</a:t>
            </a:r>
            <a:r>
              <a:rPr lang="es-AR" sz="2000" dirty="0">
                <a:ea typeface="Calibri" panose="020F0502020204030204" pitchFamily="34" charset="0"/>
                <a:cs typeface="Times New Roman" panose="02020603050405020304" pitchFamily="18" charset="0"/>
              </a:rPr>
              <a:t> in </a:t>
            </a:r>
            <a:r>
              <a:rPr lang="es-AR" sz="2000" dirty="0" err="1">
                <a:ea typeface="Calibri" panose="020F0502020204030204" pitchFamily="34" charset="0"/>
                <a:cs typeface="Times New Roman" panose="02020603050405020304" pitchFamily="18" charset="0"/>
              </a:rPr>
              <a:t>many</a:t>
            </a:r>
            <a:r>
              <a:rPr lang="es-AR" sz="2000" dirty="0">
                <a:ea typeface="Calibri" panose="020F0502020204030204" pitchFamily="34" charset="0"/>
                <a:cs typeface="Times New Roman" panose="02020603050405020304" pitchFamily="18" charset="0"/>
              </a:rPr>
              <a:t> industries. </a:t>
            </a:r>
            <a:r>
              <a:rPr lang="es-AR" sz="2000" dirty="0" err="1">
                <a:ea typeface="Calibri" panose="020F0502020204030204" pitchFamily="34" charset="0"/>
                <a:cs typeface="Times New Roman" panose="02020603050405020304" pitchFamily="18" charset="0"/>
              </a:rPr>
              <a:t>Overall</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exoskeletons</a:t>
            </a:r>
            <a:r>
              <a:rPr lang="es-AR" sz="2000" dirty="0">
                <a:ea typeface="Calibri" panose="020F0502020204030204" pitchFamily="34" charset="0"/>
                <a:cs typeface="Times New Roman" panose="02020603050405020304" pitchFamily="18" charset="0"/>
              </a:rPr>
              <a:t> can </a:t>
            </a:r>
            <a:r>
              <a:rPr lang="es-AR" sz="2000" dirty="0" err="1">
                <a:ea typeface="Calibri" panose="020F0502020204030204" pitchFamily="34" charset="0"/>
                <a:cs typeface="Times New Roman" panose="02020603050405020304" pitchFamily="18" charset="0"/>
              </a:rPr>
              <a:t>contribute</a:t>
            </a:r>
            <a:r>
              <a:rPr lang="es-AR" sz="2000" dirty="0">
                <a:ea typeface="Calibri" panose="020F0502020204030204" pitchFamily="34" charset="0"/>
                <a:cs typeface="Times New Roman" panose="02020603050405020304" pitchFamily="18" charset="0"/>
              </a:rPr>
              <a:t> to </a:t>
            </a:r>
            <a:r>
              <a:rPr lang="es-AR" sz="2000" dirty="0" err="1">
                <a:ea typeface="Calibri" panose="020F0502020204030204" pitchFamily="34" charset="0"/>
                <a:cs typeface="Times New Roman" panose="02020603050405020304" pitchFamily="18" charset="0"/>
              </a:rPr>
              <a:t>increasing</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productivity</a:t>
            </a:r>
            <a:r>
              <a:rPr lang="es-AR" sz="2000" dirty="0">
                <a:ea typeface="Calibri" panose="020F0502020204030204" pitchFamily="34" charset="0"/>
                <a:cs typeface="Times New Roman" panose="02020603050405020304" pitchFamily="18" charset="0"/>
              </a:rPr>
              <a:t> and </a:t>
            </a:r>
            <a:r>
              <a:rPr lang="es-AR" sz="2000" dirty="0" err="1">
                <a:ea typeface="Calibri" panose="020F0502020204030204" pitchFamily="34" charset="0"/>
                <a:cs typeface="Times New Roman" panose="02020603050405020304" pitchFamily="18" charset="0"/>
              </a:rPr>
              <a:t>efficiency</a:t>
            </a:r>
            <a:r>
              <a:rPr lang="es-AR" sz="2000" dirty="0">
                <a:ea typeface="Calibri" panose="020F0502020204030204" pitchFamily="34" charset="0"/>
                <a:cs typeface="Times New Roman" panose="02020603050405020304" pitchFamily="18" charset="0"/>
              </a:rPr>
              <a:t> in </a:t>
            </a:r>
            <a:r>
              <a:rPr lang="es-AR" sz="2000" dirty="0" err="1">
                <a:ea typeface="Calibri" panose="020F0502020204030204" pitchFamily="34" charset="0"/>
                <a:cs typeface="Times New Roman" panose="02020603050405020304" pitchFamily="18" charset="0"/>
              </a:rPr>
              <a:t>Industry</a:t>
            </a:r>
            <a:r>
              <a:rPr lang="es-AR" sz="2000" dirty="0">
                <a:ea typeface="Calibri" panose="020F0502020204030204" pitchFamily="34" charset="0"/>
                <a:cs typeface="Times New Roman" panose="02020603050405020304" pitchFamily="18" charset="0"/>
              </a:rPr>
              <a:t> 4.0, </a:t>
            </a:r>
            <a:r>
              <a:rPr lang="es-AR" sz="2000" dirty="0" err="1">
                <a:ea typeface="Calibri" panose="020F0502020204030204" pitchFamily="34" charset="0"/>
                <a:cs typeface="Times New Roman" panose="02020603050405020304" pitchFamily="18" charset="0"/>
              </a:rPr>
              <a:t>helping</a:t>
            </a:r>
            <a:r>
              <a:rPr lang="es-AR" sz="2000" dirty="0">
                <a:ea typeface="Calibri" panose="020F0502020204030204" pitchFamily="34" charset="0"/>
                <a:cs typeface="Times New Roman" panose="02020603050405020304" pitchFamily="18" charset="0"/>
              </a:rPr>
              <a:t> to reduce </a:t>
            </a:r>
            <a:r>
              <a:rPr lang="es-AR" sz="2000" dirty="0" err="1">
                <a:ea typeface="Calibri" panose="020F0502020204030204" pitchFamily="34" charset="0"/>
                <a:cs typeface="Times New Roman" panose="02020603050405020304" pitchFamily="18" charset="0"/>
              </a:rPr>
              <a:t>costs</a:t>
            </a:r>
            <a:r>
              <a:rPr lang="es-AR" sz="2000" dirty="0">
                <a:ea typeface="Calibri" panose="020F0502020204030204" pitchFamily="34" charset="0"/>
                <a:cs typeface="Times New Roman" panose="02020603050405020304" pitchFamily="18" charset="0"/>
              </a:rPr>
              <a:t> and </a:t>
            </a:r>
            <a:r>
              <a:rPr lang="es-AR" sz="2000" dirty="0" err="1">
                <a:ea typeface="Calibri" panose="020F0502020204030204" pitchFamily="34" charset="0"/>
                <a:cs typeface="Times New Roman" panose="02020603050405020304" pitchFamily="18" charset="0"/>
              </a:rPr>
              <a:t>increase</a:t>
            </a:r>
            <a:r>
              <a:rPr lang="es-AR" sz="2000" dirty="0">
                <a:ea typeface="Calibri" panose="020F0502020204030204" pitchFamily="34" charset="0"/>
                <a:cs typeface="Times New Roman" panose="02020603050405020304" pitchFamily="18" charset="0"/>
              </a:rPr>
              <a:t> </a:t>
            </a:r>
            <a:r>
              <a:rPr lang="es-AR" sz="2000" dirty="0" err="1">
                <a:ea typeface="Calibri" panose="020F0502020204030204" pitchFamily="34" charset="0"/>
                <a:cs typeface="Times New Roman" panose="02020603050405020304" pitchFamily="18" charset="0"/>
              </a:rPr>
              <a:t>production</a:t>
            </a:r>
            <a:r>
              <a:rPr lang="es-AR" sz="2000" dirty="0">
                <a:ea typeface="Calibri" panose="020F0502020204030204" pitchFamily="34" charset="0"/>
                <a:cs typeface="Times New Roman" panose="02020603050405020304" pitchFamily="18" charset="0"/>
              </a:rPr>
              <a:t>.</a:t>
            </a:r>
            <a:endParaRPr lang="es-AR" sz="2000" dirty="0"/>
          </a:p>
        </p:txBody>
      </p:sp>
    </p:spTree>
    <p:extLst>
      <p:ext uri="{BB962C8B-B14F-4D97-AF65-F5344CB8AC3E}">
        <p14:creationId xmlns:p14="http://schemas.microsoft.com/office/powerpoint/2010/main" val="338971669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56906"/>
          </a:xfrm>
        </p:spPr>
        <p:txBody>
          <a:bodyPr>
            <a:normAutofit fontScale="90000"/>
          </a:bodyPr>
          <a:lstStyle/>
          <a:p>
            <a:endParaRPr lang="es-AR" dirty="0"/>
          </a:p>
        </p:txBody>
      </p:sp>
      <p:sp>
        <p:nvSpPr>
          <p:cNvPr id="3" name="Marcador de contenido 2"/>
          <p:cNvSpPr>
            <a:spLocks noGrp="1"/>
          </p:cNvSpPr>
          <p:nvPr>
            <p:ph idx="1"/>
          </p:nvPr>
        </p:nvSpPr>
        <p:spPr>
          <a:xfrm>
            <a:off x="838200" y="422032"/>
            <a:ext cx="10515600" cy="5754931"/>
          </a:xfrm>
        </p:spPr>
        <p:txBody>
          <a:bodyPr anchor="ctr"/>
          <a:lstStyle/>
          <a:p>
            <a:pPr>
              <a:lnSpc>
                <a:spcPct val="107000"/>
              </a:lnSpc>
              <a:spcBef>
                <a:spcPts val="1200"/>
              </a:spcBef>
              <a:spcAft>
                <a:spcPts val="0"/>
              </a:spcAft>
            </a:pPr>
            <a:r>
              <a:rPr lang="es-AR" b="1" kern="0" dirty="0">
                <a:solidFill>
                  <a:srgbClr val="2E74B5"/>
                </a:solidFill>
                <a:latin typeface="Arial Black" panose="020B0A04020102020204" pitchFamily="34" charset="0"/>
                <a:ea typeface="Times New Roman" panose="02020603050405020304" pitchFamily="18" charset="0"/>
                <a:cs typeface="Times New Roman" panose="02020603050405020304" pitchFamily="18" charset="0"/>
              </a:rPr>
              <a:t>PARTE B: Clase virtual asincrónica: </a:t>
            </a:r>
            <a:endParaRPr lang="es-AR" sz="3200" b="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Bef>
                <a:spcPts val="1200"/>
              </a:spcBef>
              <a:spcAft>
                <a:spcPts val="0"/>
              </a:spcAft>
            </a:pPr>
            <a:r>
              <a:rPr lang="es-AR" sz="2400" b="1" kern="0" dirty="0">
                <a:solidFill>
                  <a:srgbClr val="2E74B5"/>
                </a:solidFill>
                <a:latin typeface="Arial Black" panose="020B0A04020102020204" pitchFamily="34" charset="0"/>
                <a:ea typeface="Times New Roman" panose="02020603050405020304" pitchFamily="18" charset="0"/>
                <a:cs typeface="Times New Roman" panose="02020603050405020304" pitchFamily="18" charset="0"/>
              </a:rPr>
              <a:t>Comprensión de textos: Aviso de ofrecimiento de empleo 1.</a:t>
            </a:r>
            <a:endParaRPr lang="es-AR" sz="3200" b="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s-A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En el Aula Virtual lea el texto y realice las actividades propuestas, recuerde que dispone de un tiempo limitado para realizarlas.</a:t>
            </a:r>
            <a:endParaRPr lang="es-AR" sz="20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1526250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56906"/>
          </a:xfrm>
        </p:spPr>
        <p:txBody>
          <a:bodyPr>
            <a:normAutofit fontScale="90000"/>
          </a:bodyPr>
          <a:lstStyle/>
          <a:p>
            <a:endParaRPr lang="es-AR" dirty="0"/>
          </a:p>
        </p:txBody>
      </p:sp>
      <p:sp>
        <p:nvSpPr>
          <p:cNvPr id="3" name="Marcador de contenido 2"/>
          <p:cNvSpPr>
            <a:spLocks noGrp="1"/>
          </p:cNvSpPr>
          <p:nvPr>
            <p:ph idx="1"/>
          </p:nvPr>
        </p:nvSpPr>
        <p:spPr>
          <a:xfrm>
            <a:off x="838200" y="609600"/>
            <a:ext cx="10515600" cy="5567363"/>
          </a:xfrm>
        </p:spPr>
        <p:txBody>
          <a:bodyPr anchor="ctr"/>
          <a:lstStyle/>
          <a:p>
            <a:pPr marL="0" indent="0" algn="ctr">
              <a:buNone/>
            </a:pPr>
            <a:r>
              <a:rPr lang="es-ES" dirty="0"/>
              <a:t> </a:t>
            </a:r>
            <a:r>
              <a:rPr lang="es-ES" sz="2800" b="1" dirty="0"/>
              <a:t>Comienzo a resolver cada segmento. </a:t>
            </a:r>
          </a:p>
          <a:p>
            <a:pPr marL="0" indent="0" algn="ctr">
              <a:buNone/>
            </a:pPr>
            <a:endParaRPr lang="es-ES" sz="2800" b="1" dirty="0"/>
          </a:p>
          <a:p>
            <a:pPr marL="0" indent="0" algn="ctr">
              <a:buNone/>
            </a:pPr>
            <a:r>
              <a:rPr lang="es-ES" sz="2800" b="1" dirty="0"/>
              <a:t>Busco el núcleo de la frase nominal (generalmente la palabra 	antes del verbo, proposición etc.)</a:t>
            </a:r>
          </a:p>
          <a:p>
            <a:pPr marL="0" indent="0" algn="ctr">
              <a:buNone/>
            </a:pPr>
            <a:endParaRPr lang="es-ES" sz="2800" b="1" dirty="0"/>
          </a:p>
          <a:p>
            <a:pPr marL="0" indent="0" algn="ctr">
              <a:buNone/>
            </a:pPr>
            <a:r>
              <a:rPr lang="es-AR" sz="2800" b="1" dirty="0">
                <a:solidFill>
                  <a:schemeClr val="accent5">
                    <a:lumMod val="50000"/>
                  </a:schemeClr>
                </a:solidFill>
              </a:rPr>
              <a:t>Salt </a:t>
            </a:r>
            <a:r>
              <a:rPr lang="es-AR" sz="2800" b="1" dirty="0" err="1">
                <a:solidFill>
                  <a:schemeClr val="accent5">
                    <a:lumMod val="50000"/>
                  </a:schemeClr>
                </a:solidFill>
              </a:rPr>
              <a:t>content</a:t>
            </a:r>
            <a:r>
              <a:rPr lang="es-AR" sz="2800" b="1" dirty="0">
                <a:solidFill>
                  <a:schemeClr val="accent5">
                    <a:lumMod val="50000"/>
                  </a:schemeClr>
                </a:solidFill>
              </a:rPr>
              <a:t> </a:t>
            </a:r>
            <a:r>
              <a:rPr lang="es-AR" sz="2800" b="1" dirty="0" err="1">
                <a:solidFill>
                  <a:schemeClr val="accent5">
                    <a:lumMod val="50000"/>
                  </a:schemeClr>
                </a:solidFill>
              </a:rPr>
              <a:t>dependent</a:t>
            </a:r>
            <a:r>
              <a:rPr lang="es-AR" sz="2800" b="1" dirty="0">
                <a:solidFill>
                  <a:schemeClr val="accent5">
                    <a:lumMod val="50000"/>
                  </a:schemeClr>
                </a:solidFill>
              </a:rPr>
              <a:t> </a:t>
            </a:r>
            <a:r>
              <a:rPr lang="es-AR" sz="2800" b="1" dirty="0" err="1">
                <a:solidFill>
                  <a:schemeClr val="accent5">
                    <a:lumMod val="50000"/>
                  </a:schemeClr>
                </a:solidFill>
              </a:rPr>
              <a:t>dialectric</a:t>
            </a:r>
            <a:r>
              <a:rPr lang="es-AR" sz="2800" b="1" dirty="0">
                <a:solidFill>
                  <a:schemeClr val="accent5">
                    <a:lumMod val="50000"/>
                  </a:schemeClr>
                </a:solidFill>
              </a:rPr>
              <a:t> </a:t>
            </a:r>
            <a:r>
              <a:rPr lang="es-AR" sz="2800" b="1" dirty="0" err="1">
                <a:solidFill>
                  <a:schemeClr val="accent5">
                    <a:lumMod val="50000"/>
                  </a:schemeClr>
                </a:solidFill>
              </a:rPr>
              <a:t>properties</a:t>
            </a:r>
            <a:endParaRPr lang="es-AR" sz="2800" b="1" dirty="0">
              <a:solidFill>
                <a:schemeClr val="accent5">
                  <a:lumMod val="50000"/>
                </a:schemeClr>
              </a:solidFill>
            </a:endParaRPr>
          </a:p>
          <a:p>
            <a:pPr marL="0" indent="0" algn="ctr">
              <a:buNone/>
            </a:pPr>
            <a:r>
              <a:rPr lang="es-AR" sz="2800" b="1" dirty="0">
                <a:solidFill>
                  <a:srgbClr val="FF0000"/>
                </a:solidFill>
                <a:sym typeface="Wingdings 2" panose="05020102010507070707" pitchFamily="18" charset="2"/>
              </a:rPr>
              <a:t>                                                        </a:t>
            </a:r>
            <a:r>
              <a:rPr lang="es-AR" sz="4000" b="1" dirty="0">
                <a:solidFill>
                  <a:srgbClr val="FF0000"/>
                </a:solidFill>
                <a:sym typeface="Wingdings 2" panose="05020102010507070707" pitchFamily="18" charset="2"/>
              </a:rPr>
              <a:t></a:t>
            </a:r>
          </a:p>
          <a:p>
            <a:pPr marL="0" indent="0" algn="ctr">
              <a:buNone/>
            </a:pPr>
            <a:r>
              <a:rPr lang="es-ES" sz="2800" b="1" dirty="0">
                <a:solidFill>
                  <a:srgbClr val="FF0000"/>
                </a:solidFill>
                <a:sym typeface="Wingdings 2" panose="05020102010507070707" pitchFamily="18" charset="2"/>
              </a:rPr>
              <a:t>(Las) propiedades dieléctricas dependientes del 			contenido de sal/salino</a:t>
            </a:r>
            <a:endParaRPr lang="es-ES" sz="2800" b="1" dirty="0">
              <a:solidFill>
                <a:srgbClr val="FF0000"/>
              </a:solidFill>
            </a:endParaRPr>
          </a:p>
          <a:p>
            <a:endParaRPr lang="es-AR" dirty="0"/>
          </a:p>
        </p:txBody>
      </p:sp>
    </p:spTree>
    <p:extLst>
      <p:ext uri="{BB962C8B-B14F-4D97-AF65-F5344CB8AC3E}">
        <p14:creationId xmlns:p14="http://schemas.microsoft.com/office/powerpoint/2010/main" val="534290681"/>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709</TotalTime>
  <Words>3984</Words>
  <Application>Microsoft Office PowerPoint</Application>
  <PresentationFormat>Panorámica</PresentationFormat>
  <Paragraphs>376</Paragraphs>
  <Slides>83</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83</vt:i4>
      </vt:variant>
    </vt:vector>
  </HeadingPairs>
  <TitlesOfParts>
    <vt:vector size="92" baseType="lpstr">
      <vt:lpstr>Arial</vt:lpstr>
      <vt:lpstr>Arial Black</vt:lpstr>
      <vt:lpstr>Calibri</vt:lpstr>
      <vt:lpstr>Calibri Light</vt:lpstr>
      <vt:lpstr>Century Gothic</vt:lpstr>
      <vt:lpstr>Times New Roman</vt:lpstr>
      <vt:lpstr>Wingdings 2</vt:lpstr>
      <vt:lpstr>Wingdings 3</vt:lpstr>
      <vt:lpstr>Espiral</vt:lpstr>
      <vt:lpstr>TRABAJO PRÁCTICO N° 1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Podemos encontrar dos usos de be + to seguido de infinitivo: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TRABAJO PRÁCTICO N° 1</dc:title>
  <dc:creator>Stella Pellicer</dc:creator>
  <cp:lastModifiedBy>Stella Pellicer</cp:lastModifiedBy>
  <cp:revision>68</cp:revision>
  <dcterms:created xsi:type="dcterms:W3CDTF">2025-03-13T04:37:24Z</dcterms:created>
  <dcterms:modified xsi:type="dcterms:W3CDTF">2025-08-28T14:55:56Z</dcterms:modified>
</cp:coreProperties>
</file>