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1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4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505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189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724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1825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69013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4469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0697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74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858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634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449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81750-306A-4CA0-8955-8A4587FBB223}" type="datetimeFigureOut">
              <a:rPr lang="es-AR" smtClean="0"/>
              <a:t>12/3/2023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7931F-DB30-4FAC-A418-C43FD511F64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3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SISTEMAS INTEGRADOS DE GESTIÓN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Los LÍDERES de una organización tienen objetivos que cumplir (delegados por las Empresas), junto a su equipo de trabajo, como pueden ser objetivos de seguridad de las personas, objetivos de seguridad ambiental, objetivos económicos, de producción, etc.</a:t>
            </a:r>
          </a:p>
          <a:p>
            <a:r>
              <a:rPr lang="es-ES" dirty="0"/>
              <a:t>Los líderes pueden gestionar cada objetivo en forma particular o integrar todos ellos dentro de la misma Gestión, con el mismo equipo y de esa manera nacen los Sistemas Integrados de Gestión (SIG).</a:t>
            </a:r>
          </a:p>
          <a:p>
            <a:r>
              <a:rPr lang="es-ES" dirty="0"/>
              <a:t>O sea, un SIG es un trabajo común, de un equipo de trabajo, liderado por una persona, para cumplir todos los objetivos que la Empresa les solicita, en forma conjunta.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79161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</a:t>
            </a:r>
            <a:r>
              <a:rPr lang="es-ES" altLang="es-AR" b="1" dirty="0"/>
              <a:t>RESPONSABILIDAD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r>
              <a:rPr lang="es-ES" altLang="es-AR" sz="2000" u="sng" dirty="0"/>
              <a:t>Principios de la responsabilidad:</a:t>
            </a:r>
          </a:p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endParaRPr lang="es-ES" altLang="es-AR" sz="2000" u="sng" dirty="0"/>
          </a:p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r>
              <a:rPr lang="es-ES" altLang="es-AR" sz="2000" b="1" dirty="0"/>
              <a:t>LA RESPONSABILIDAD ES INDELEGABLE. </a:t>
            </a:r>
            <a:r>
              <a:rPr lang="es-ES" altLang="es-AR" sz="2000" dirty="0"/>
              <a:t>Puedo delegar el trabajo, pero no la Responsabilidad</a:t>
            </a:r>
            <a:endParaRPr lang="es-ES" altLang="es-AR" sz="2000" b="1" dirty="0"/>
          </a:p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endParaRPr lang="es-ES" altLang="es-AR" sz="2000" b="1" dirty="0"/>
          </a:p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r>
              <a:rPr lang="es-ES" altLang="es-AR" sz="2000" dirty="0"/>
              <a:t>Además :</a:t>
            </a:r>
          </a:p>
          <a:p>
            <a:pPr lvl="1" eaLnBrk="1" hangingPunct="1">
              <a:lnSpc>
                <a:spcPct val="80000"/>
              </a:lnSpc>
              <a:buFont typeface="Tahoma" panose="020B0604030504040204" pitchFamily="34" charset="0"/>
              <a:buNone/>
              <a:defRPr/>
            </a:pPr>
            <a:endParaRPr lang="es-ES" altLang="es-AR" sz="20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Reconocer y responder a las inquietudes propias y ajenas.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Mejorar siempre los rendimientos de las acciones del cargo que se ejerce.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Reportar siempre en tiempo y forma las anomalías generadas por la acción.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Planear en tiempo y forma las diferentes acciones que conforman la actividad.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Asumir con prestancia las consecuencias de los errores.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altLang="es-AR" sz="1800" dirty="0"/>
              <a:t>Promover principios y prácticas saludables para producir, manejar y usar las herramientas y materiales 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s-ES" altLang="es-AR" sz="1800" dirty="0"/>
              <a:t>    propias del cargo.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altLang="es-AR" sz="1800" dirty="0"/>
          </a:p>
        </p:txBody>
      </p:sp>
    </p:spTree>
    <p:extLst>
      <p:ext uri="{BB962C8B-B14F-4D97-AF65-F5344CB8AC3E}">
        <p14:creationId xmlns:p14="http://schemas.microsoft.com/office/powerpoint/2010/main" val="1957969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COMPROMISO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/>
              <a:t>Es el grado en que un empleado se identifica con una organización y sus metas.</a:t>
            </a:r>
          </a:p>
          <a:p>
            <a:pPr eaLnBrk="1" hangingPunct="1">
              <a:defRPr/>
            </a:pPr>
            <a:r>
              <a:rPr lang="es-ES" altLang="es-AR"/>
              <a:t>Es la creencia en las metas y valores organizacionales, aceptándolas y ejerciendo la voluntad de esforzarse por lograrlos en beneficio de la organización.</a:t>
            </a:r>
          </a:p>
          <a:p>
            <a:pPr eaLnBrk="1" hangingPunct="1">
              <a:defRPr/>
            </a:pPr>
            <a:r>
              <a:rPr lang="es-ES" altLang="es-AR"/>
              <a:t>Según el modelo de Meyer y Allen (1991), el compromiso se divide en tres componentes:</a:t>
            </a:r>
          </a:p>
          <a:p>
            <a:pPr eaLnBrk="1" hangingPunct="1">
              <a:defRPr/>
            </a:pPr>
            <a:endParaRPr lang="es-ES" altLang="es-AR"/>
          </a:p>
        </p:txBody>
      </p:sp>
    </p:spTree>
    <p:extLst>
      <p:ext uri="{BB962C8B-B14F-4D97-AF65-F5344CB8AC3E}">
        <p14:creationId xmlns:p14="http://schemas.microsoft.com/office/powerpoint/2010/main" val="600611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COMPROMISO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b="1" dirty="0"/>
              <a:t>Compromiso afectivo</a:t>
            </a:r>
            <a:r>
              <a:rPr lang="es-ES" altLang="es-AR" dirty="0"/>
              <a:t>:</a:t>
            </a:r>
            <a:r>
              <a:rPr lang="es-ES" altLang="es-AR" b="1" dirty="0"/>
              <a:t> </a:t>
            </a:r>
            <a:r>
              <a:rPr lang="es-ES" altLang="es-AR" dirty="0"/>
              <a:t>implica la adhesión emocional del empleado hacia la organización.</a:t>
            </a:r>
          </a:p>
          <a:p>
            <a:pPr eaLnBrk="1" hangingPunct="1">
              <a:defRPr/>
            </a:pPr>
            <a:r>
              <a:rPr lang="es-ES" altLang="es-AR" b="1" dirty="0"/>
              <a:t>Compromiso de continuación</a:t>
            </a:r>
            <a:r>
              <a:rPr lang="es-ES" altLang="es-AR" dirty="0"/>
              <a:t>: que implica la necesidad del trabajador de continuar trabajando para no perder el tiempo invertido</a:t>
            </a:r>
          </a:p>
          <a:p>
            <a:pPr eaLnBrk="1" hangingPunct="1">
              <a:defRPr/>
            </a:pPr>
            <a:r>
              <a:rPr lang="es-ES" altLang="es-AR" b="1" dirty="0"/>
              <a:t>Compromiso normativo</a:t>
            </a:r>
            <a:r>
              <a:rPr lang="es-ES" altLang="es-AR" dirty="0"/>
              <a:t>: deber moral o gratitud del empleado hacia la empresa que siempre lo trato bien y le brindo beneficios.</a:t>
            </a:r>
          </a:p>
          <a:p>
            <a:pPr eaLnBrk="1" hangingPunct="1">
              <a:buFontTx/>
              <a:buNone/>
              <a:defRPr/>
            </a:pPr>
            <a:endParaRPr lang="es-ES" altLang="es-AR" dirty="0"/>
          </a:p>
          <a:p>
            <a:pPr eaLnBrk="1" hangingPunct="1"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11973937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7096"/>
          </a:xfrm>
        </p:spPr>
        <p:txBody>
          <a:bodyPr/>
          <a:lstStyle/>
          <a:p>
            <a:r>
              <a:rPr lang="es-ES" dirty="0"/>
              <a:t>CONCLUSIÓN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70205"/>
            <a:ext cx="9144000" cy="3657600"/>
          </a:xfrm>
        </p:spPr>
        <p:txBody>
          <a:bodyPr>
            <a:normAutofit/>
          </a:bodyPr>
          <a:lstStyle/>
          <a:p>
            <a:pPr algn="l"/>
            <a:r>
              <a:rPr lang="es-ES" sz="3600" dirty="0"/>
              <a:t>Cada equipo de trabajo obtendrá los resultados, de los distintos objetivos que deba cumplir, en forma particular o a través de un SIG, en la medida que se comprometan con los mismos, cumplan con los roles asignados y se hagan responsables de los mismos. 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344825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SISTEMAS INTEGRADOS DE GESTIÓN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b="1" dirty="0"/>
              <a:t>	</a:t>
            </a:r>
          </a:p>
          <a:p>
            <a:r>
              <a:rPr lang="es-AR" dirty="0"/>
              <a:t>La </a:t>
            </a:r>
            <a:r>
              <a:rPr lang="es-AR" b="1" dirty="0"/>
              <a:t>integración de sistemas</a:t>
            </a:r>
            <a:r>
              <a:rPr lang="es-AR" dirty="0"/>
              <a:t> más común es la de los relativos a calidad, medio ambiente, seguridad y salud en el trabajo y seguridad de la información según </a:t>
            </a:r>
            <a:r>
              <a:rPr lang="es-AR" b="1" dirty="0"/>
              <a:t>ISO 9001</a:t>
            </a:r>
            <a:r>
              <a:rPr lang="es-AR" dirty="0"/>
              <a:t>, </a:t>
            </a:r>
            <a:r>
              <a:rPr lang="es-AR" b="1" dirty="0"/>
              <a:t>ISO 14001</a:t>
            </a:r>
            <a:r>
              <a:rPr lang="es-AR" dirty="0"/>
              <a:t>, </a:t>
            </a:r>
            <a:r>
              <a:rPr lang="es-AR" b="1" dirty="0"/>
              <a:t>ISO 45000,</a:t>
            </a:r>
            <a:r>
              <a:rPr lang="es-AR" dirty="0"/>
              <a:t> </a:t>
            </a:r>
            <a:r>
              <a:rPr lang="es-AR" b="1" dirty="0"/>
              <a:t>ISO 27001</a:t>
            </a:r>
            <a:r>
              <a:rPr lang="es-AR" dirty="0"/>
              <a:t> respectivamente, pero no es la única.</a:t>
            </a:r>
          </a:p>
          <a:p>
            <a:r>
              <a:rPr lang="es-AR" dirty="0"/>
              <a:t>El alcance de la </a:t>
            </a:r>
            <a:r>
              <a:rPr lang="es-AR" b="1" dirty="0"/>
              <a:t>integración de los sistemas de gestión</a:t>
            </a:r>
            <a:r>
              <a:rPr lang="es-AR" dirty="0"/>
              <a:t> puede depender de los intereses de una organización, aunque ya hemos visto lo que es más habitual, podemos encontrar sectores a los que se les exige otras normas internacionales más rigurosas y estrictas para su desempeño.</a:t>
            </a:r>
          </a:p>
          <a:p>
            <a:r>
              <a:rPr lang="es-AR" dirty="0"/>
              <a:t>Puede darse el caso de que la integración sea parcial, es decir que la </a:t>
            </a:r>
            <a:r>
              <a:rPr lang="es-AR" b="1" dirty="0"/>
              <a:t>integración de sistemas</a:t>
            </a:r>
            <a:r>
              <a:rPr lang="es-AR" dirty="0"/>
              <a:t> esté formada solo por dos de los sistemas de gestión que hablábamos al principio.</a:t>
            </a:r>
          </a:p>
          <a:p>
            <a:r>
              <a:rPr lang="es-AR" dirty="0"/>
              <a:t>Con el paso del tiempo van surgiendo nuevas normas internacionales, como la relativa a Responsabilidad Social Corporativa de ISO 26000, que puede formar parte también de un </a:t>
            </a:r>
            <a:r>
              <a:rPr lang="es-AR" b="1" dirty="0"/>
              <a:t>SIG</a:t>
            </a:r>
            <a:r>
              <a:rPr lang="es-AR" dirty="0"/>
              <a:t>, por lo que el alcance de los </a:t>
            </a:r>
            <a:r>
              <a:rPr lang="es-AR" b="1" dirty="0"/>
              <a:t>Sistemas Integrados</a:t>
            </a:r>
            <a:r>
              <a:rPr lang="es-AR" dirty="0"/>
              <a:t> se podría ampliar o, como mencionábamos antes, reducir.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6292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-211046"/>
            <a:ext cx="10515600" cy="1325563"/>
          </a:xfrm>
        </p:spPr>
        <p:txBody>
          <a:bodyPr/>
          <a:lstStyle/>
          <a:p>
            <a:pPr algn="ctr"/>
            <a:r>
              <a:rPr lang="es-ES" b="1" dirty="0"/>
              <a:t>SISTEMAS INTEGRADOS DE GESTIÓN</a:t>
            </a:r>
            <a:endParaRPr lang="es-AR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1623" y="871630"/>
            <a:ext cx="10515600" cy="58577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1600" b="1" dirty="0"/>
              <a:t>	</a:t>
            </a:r>
            <a:r>
              <a:rPr lang="es-AR" sz="1800" b="1" dirty="0"/>
              <a:t>Estructura de los Sistemas Integrados</a:t>
            </a:r>
          </a:p>
          <a:p>
            <a:pPr marL="0" indent="0">
              <a:buNone/>
            </a:pPr>
            <a:endParaRPr lang="es-AR" sz="1600" b="1" dirty="0"/>
          </a:p>
          <a:p>
            <a:pPr marL="0" indent="0">
              <a:buNone/>
            </a:pPr>
            <a:r>
              <a:rPr lang="es-AR" sz="1600" dirty="0"/>
              <a:t>La estructura de los </a:t>
            </a:r>
            <a:r>
              <a:rPr lang="es-AR" sz="1600" b="1" dirty="0"/>
              <a:t>Sistemas Integrados</a:t>
            </a:r>
            <a:r>
              <a:rPr lang="es-AR" sz="1600" dirty="0"/>
              <a:t> está formada por un tronco y tantas ramas como sistemas estén integrados.</a:t>
            </a:r>
          </a:p>
          <a:p>
            <a:pPr marL="0" indent="0">
              <a:buNone/>
            </a:pPr>
            <a:r>
              <a:rPr lang="es-AR" sz="1600" dirty="0"/>
              <a:t>El tronco corresponde con el sistema de gestión común de las áreas a integrar, por ejemplo de calidad, medio ambiente y seguridad laboral y, quedarán incluidos la política, recursos, planificación, control de las actuaciones, auditoría y revisión del sistema (Herramientas de Gestión )</a:t>
            </a:r>
          </a:p>
          <a:p>
            <a:pPr marL="0" indent="0">
              <a:buNone/>
            </a:pPr>
            <a:r>
              <a:rPr lang="es-AR" sz="1600" dirty="0"/>
              <a:t>Cada rama acogerá los elementos particulares de cada uno de los sistemas que se quieren implantar.</a:t>
            </a:r>
            <a:br>
              <a:rPr lang="es-AR" sz="1600" dirty="0"/>
            </a:br>
            <a:r>
              <a:rPr lang="es-AR" sz="1600" dirty="0"/>
              <a:t>Normalmente, un </a:t>
            </a:r>
            <a:r>
              <a:rPr lang="es-AR" sz="1600" b="1" dirty="0"/>
              <a:t>Sistema de Gestión Integrado</a:t>
            </a:r>
            <a:r>
              <a:rPr lang="es-AR" sz="1600" dirty="0"/>
              <a:t> se compone de la siguiente estructura:</a:t>
            </a:r>
          </a:p>
          <a:p>
            <a:r>
              <a:rPr lang="es-AR" sz="1600" dirty="0"/>
              <a:t>Política de gestión integrada.</a:t>
            </a:r>
          </a:p>
          <a:p>
            <a:r>
              <a:rPr lang="es-AR" sz="1600" dirty="0"/>
              <a:t>Organización.</a:t>
            </a:r>
          </a:p>
          <a:p>
            <a:r>
              <a:rPr lang="es-AR" sz="1600" dirty="0"/>
              <a:t>Planificación.</a:t>
            </a:r>
          </a:p>
          <a:p>
            <a:r>
              <a:rPr lang="es-AR" sz="1600" dirty="0"/>
              <a:t>Sistema de gestión integrada.</a:t>
            </a:r>
          </a:p>
          <a:p>
            <a:r>
              <a:rPr lang="es-AR" sz="1600" dirty="0"/>
              <a:t>Capacitación y cualificación.</a:t>
            </a:r>
          </a:p>
          <a:p>
            <a:r>
              <a:rPr lang="es-AR" sz="1600" dirty="0"/>
              <a:t>Documentación del sistema y control.</a:t>
            </a:r>
          </a:p>
          <a:p>
            <a:r>
              <a:rPr lang="es-AR" sz="1600" dirty="0"/>
              <a:t>Implantación.</a:t>
            </a:r>
          </a:p>
          <a:p>
            <a:r>
              <a:rPr lang="es-AR" sz="1600" dirty="0"/>
              <a:t>Evaluación y control del sistema integrado.</a:t>
            </a:r>
          </a:p>
          <a:p>
            <a:r>
              <a:rPr lang="es-AR" sz="1600" dirty="0"/>
              <a:t>Mejora del sistema.</a:t>
            </a:r>
          </a:p>
          <a:p>
            <a:r>
              <a:rPr lang="es-AR" sz="1600" dirty="0"/>
              <a:t>Comunicación.</a:t>
            </a:r>
          </a:p>
          <a:p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96462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GESTIÓN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" altLang="es-AR" dirty="0"/>
              <a:t>   ¿Qué dice el Plan de Estudios sobre las competencias del Ingeniero de Petróleos?:</a:t>
            </a:r>
          </a:p>
          <a:p>
            <a:pPr eaLnBrk="1" hangingPunct="1">
              <a:buFontTx/>
              <a:buNone/>
              <a:defRPr/>
            </a:pPr>
            <a:endParaRPr lang="es-ES" altLang="es-AR" dirty="0"/>
          </a:p>
          <a:p>
            <a:pPr algn="ctr" eaLnBrk="1" hangingPunct="1">
              <a:buFontTx/>
              <a:buNone/>
              <a:defRPr/>
            </a:pPr>
            <a:r>
              <a:rPr lang="es-ES" altLang="es-AR" dirty="0"/>
              <a:t>	</a:t>
            </a:r>
            <a:r>
              <a:rPr lang="es-ES" altLang="es-AR" b="1" dirty="0"/>
              <a:t>“El Ingeniero de Petróleos será capaz de liderar equipos multidisciplinarios de trabajo, con Responsabilidad y Compromiso”</a:t>
            </a:r>
          </a:p>
          <a:p>
            <a:pPr marL="0" indent="0">
              <a:buNone/>
              <a:defRPr/>
            </a:pPr>
            <a:r>
              <a:rPr lang="es-ES" altLang="es-AR" sz="3600" dirty="0"/>
              <a:t> </a:t>
            </a:r>
          </a:p>
          <a:p>
            <a:pPr eaLnBrk="1" hangingPunct="1"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3171100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GESTIÓN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" altLang="es-AR" dirty="0"/>
              <a:t>	Es decir, será el líder de un grupo de personas, con distintas especialidades, en busca de objetivos comunes. </a:t>
            </a:r>
          </a:p>
          <a:p>
            <a:pPr eaLnBrk="1" hangingPunct="1">
              <a:buFontTx/>
              <a:buNone/>
              <a:defRPr/>
            </a:pPr>
            <a:r>
              <a:rPr lang="es-ES" altLang="es-AR" dirty="0"/>
              <a:t>	Para lograr los objetivos, el líder buscará los caminos, junto con su equipo. Buscar esos caminos significa </a:t>
            </a:r>
            <a:r>
              <a:rPr lang="es-ES" altLang="es-AR" u="sng" dirty="0"/>
              <a:t>gestionar.</a:t>
            </a:r>
          </a:p>
          <a:p>
            <a:pPr eaLnBrk="1" hangingPunct="1">
              <a:buFontTx/>
              <a:buNone/>
              <a:defRPr/>
            </a:pPr>
            <a:r>
              <a:rPr lang="es-ES" altLang="es-AR" dirty="0"/>
              <a:t>	Gestionar un objetivo significa usar las herramientas adecuadas para lograr que el mismo se cumpla.</a:t>
            </a:r>
          </a:p>
          <a:p>
            <a:pPr eaLnBrk="1" hangingPunct="1">
              <a:buFontTx/>
              <a:buNone/>
              <a:defRPr/>
            </a:pPr>
            <a:r>
              <a:rPr lang="es-ES" altLang="es-AR" dirty="0"/>
              <a:t>	Un objetivo de gestión puede ser “ No tener accidentes “</a:t>
            </a:r>
          </a:p>
          <a:p>
            <a:pPr>
              <a:buNone/>
              <a:defRPr/>
            </a:pPr>
            <a:r>
              <a:rPr lang="es-ES" altLang="es-AR" dirty="0"/>
              <a:t>	Gestionar el mismo significa, por ejemplo, educar, controlar, ordenar el lugar, etc., para que los empleados trabajen seguro.</a:t>
            </a:r>
          </a:p>
          <a:p>
            <a:pPr eaLnBrk="1" hangingPunct="1"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2283663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GESTIÓN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" altLang="es-AR" dirty="0"/>
              <a:t>Las bases para una gestión exitosa están basadas en tres principios, que son :</a:t>
            </a:r>
          </a:p>
          <a:p>
            <a:pPr eaLnBrk="1" hangingPunct="1">
              <a:buFontTx/>
              <a:buNone/>
              <a:defRPr/>
            </a:pPr>
            <a:endParaRPr lang="es-ES" altLang="es-AR" b="1" dirty="0"/>
          </a:p>
          <a:p>
            <a:pPr lvl="4" eaLnBrk="1" hangingPunct="1">
              <a:defRPr/>
            </a:pPr>
            <a:r>
              <a:rPr lang="es-ES" altLang="es-AR" sz="3600" b="1" dirty="0"/>
              <a:t>LIDERAZGO</a:t>
            </a:r>
          </a:p>
          <a:p>
            <a:pPr lvl="4" eaLnBrk="1" hangingPunct="1">
              <a:defRPr/>
            </a:pPr>
            <a:r>
              <a:rPr lang="es-ES" altLang="es-AR" sz="3600" b="1" dirty="0"/>
              <a:t>RESPONSABILIDAD</a:t>
            </a:r>
          </a:p>
          <a:p>
            <a:pPr lvl="4" eaLnBrk="1" hangingPunct="1">
              <a:defRPr/>
            </a:pPr>
            <a:r>
              <a:rPr lang="es-ES" altLang="es-AR" sz="3600" b="1" dirty="0"/>
              <a:t>COMPROMISO</a:t>
            </a:r>
          </a:p>
          <a:p>
            <a:pPr eaLnBrk="1" hangingPunct="1">
              <a:defRPr/>
            </a:pPr>
            <a:endParaRPr lang="es-ES" altLang="es-AR" sz="3600" dirty="0"/>
          </a:p>
          <a:p>
            <a:pPr eaLnBrk="1" hangingPunct="1"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3424346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LIDERAZGO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Conjunto de habilidades que tiene un individuo para lograr que un empleado o grupo de estos trabajen con entusiasmo en el logro de metas u objetivos comunes.</a:t>
            </a:r>
          </a:p>
          <a:p>
            <a:pPr eaLnBrk="1" hangingPunct="1">
              <a:defRPr/>
            </a:pPr>
            <a:r>
              <a:rPr lang="es-ES" altLang="es-AR" dirty="0"/>
              <a:t>También se refiere a la “persona capaz de inspirar y asociar a otros en la concreción de un sueño”</a:t>
            </a:r>
          </a:p>
          <a:p>
            <a:pPr eaLnBrk="1" hangingPunct="1"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4026628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LIDERAZGO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s-ES" altLang="es-AR" dirty="0"/>
              <a:t>Existen muchas formas de clasificar los distintos tipos de liderazgo, pero nos quedamos con la siguiente:</a:t>
            </a:r>
          </a:p>
          <a:p>
            <a:pPr eaLnBrk="1" hangingPunct="1">
              <a:defRPr/>
            </a:pPr>
            <a:r>
              <a:rPr lang="es-ES" altLang="es-AR" b="1" dirty="0"/>
              <a:t>Líder formal</a:t>
            </a:r>
            <a:r>
              <a:rPr lang="es-ES" altLang="es-AR" dirty="0"/>
              <a:t>: preestablecido por la organización.</a:t>
            </a:r>
          </a:p>
          <a:p>
            <a:pPr eaLnBrk="1" hangingPunct="1">
              <a:defRPr/>
            </a:pPr>
            <a:r>
              <a:rPr lang="es-ES" altLang="es-AR" b="1" dirty="0"/>
              <a:t>Líder informal</a:t>
            </a:r>
            <a:r>
              <a:rPr lang="es-ES" altLang="es-AR" dirty="0"/>
              <a:t>: elegido libremente por el grupo de trabajo.</a:t>
            </a:r>
            <a:endParaRPr lang="es-ES" altLang="es-AR" sz="4000" dirty="0"/>
          </a:p>
          <a:p>
            <a:pPr marL="0" indent="0" eaLnBrk="1" hangingPunct="1">
              <a:buNone/>
              <a:defRPr/>
            </a:pPr>
            <a:r>
              <a:rPr lang="es-ES" altLang="es-AR" dirty="0"/>
              <a:t>No siempre coinciden.</a:t>
            </a:r>
          </a:p>
        </p:txBody>
      </p:sp>
    </p:spTree>
    <p:extLst>
      <p:ext uri="{BB962C8B-B14F-4D97-AF65-F5344CB8AC3E}">
        <p14:creationId xmlns:p14="http://schemas.microsoft.com/office/powerpoint/2010/main" val="3949802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				</a:t>
            </a:r>
            <a:r>
              <a:rPr lang="es-ES" altLang="es-AR" b="1" dirty="0"/>
              <a:t>RESPONSABILIDAD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" altLang="es-AR" dirty="0"/>
              <a:t>Valor de la conducta de las personas que le permite medir las consecuencias de sus actos.</a:t>
            </a:r>
          </a:p>
          <a:p>
            <a:pPr eaLnBrk="1" hangingPunct="1">
              <a:defRPr/>
            </a:pPr>
            <a:r>
              <a:rPr lang="es-ES" altLang="es-AR" dirty="0"/>
              <a:t>Obrar de tal modo que las consecuencias de tus actos sea compatible con sus valores.</a:t>
            </a:r>
          </a:p>
          <a:p>
            <a:pPr eaLnBrk="1" hangingPunct="1">
              <a:defRPr/>
            </a:pPr>
            <a:r>
              <a:rPr lang="es-ES" altLang="es-AR" dirty="0"/>
              <a:t>Valores son los principios inculcados, que nos permiten actuar de determinada manera.</a:t>
            </a:r>
          </a:p>
          <a:p>
            <a:pPr marL="0" indent="0" eaLnBrk="1" hangingPunct="1">
              <a:buNone/>
              <a:defRPr/>
            </a:pPr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1135747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1057</Words>
  <Application>Microsoft Office PowerPoint</Application>
  <PresentationFormat>Panorámica</PresentationFormat>
  <Paragraphs>79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Tema de Office</vt:lpstr>
      <vt:lpstr>SISTEMAS INTEGRADOS DE GESTIÓN</vt:lpstr>
      <vt:lpstr>SISTEMAS INTEGRADOS DE GESTIÓN</vt:lpstr>
      <vt:lpstr>SISTEMAS INTEGRADOS DE GESTIÓN</vt:lpstr>
      <vt:lpstr>    GESTIÓN</vt:lpstr>
      <vt:lpstr>    GESTIÓN</vt:lpstr>
      <vt:lpstr>    GESTIÓN</vt:lpstr>
      <vt:lpstr>    LIDERAZGO</vt:lpstr>
      <vt:lpstr>    LIDERAZGO</vt:lpstr>
      <vt:lpstr>    RESPONSABILIDAD</vt:lpstr>
      <vt:lpstr>   RESPONSABILIDAD</vt:lpstr>
      <vt:lpstr>    COMPROMISO</vt:lpstr>
      <vt:lpstr>    COMPROMISO</vt:lpstr>
      <vt:lpstr>CONCLUSIÓN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en Seguridad, Medio Ambiente y Salud</dc:title>
  <dc:creator>mcsanchez@uncu.edu.ar</dc:creator>
  <cp:lastModifiedBy>Evelina Haist</cp:lastModifiedBy>
  <cp:revision>20</cp:revision>
  <dcterms:created xsi:type="dcterms:W3CDTF">2019-03-07T20:12:32Z</dcterms:created>
  <dcterms:modified xsi:type="dcterms:W3CDTF">2023-03-12T04:07:33Z</dcterms:modified>
</cp:coreProperties>
</file>