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77" r:id="rId25"/>
    <p:sldId id="281" r:id="rId26"/>
    <p:sldId id="282" r:id="rId2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3366"/>
    <a:srgbClr val="CBB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21248C-56C9-419C-98DC-E66DBCDE4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F995A1-8ABF-431E-9789-943ADA8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60FD13-A661-476A-A79D-A30A727A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8CFFB7-918E-436D-AA3E-63CF8DAB0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2D4090E-8A9F-4049-87DE-7C23DC36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015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F3EE8C-1FD0-4AF8-B398-5DFD545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4C798C0-4FC7-4B9C-986E-2BABB237D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3BC059-7ED7-46B6-A08B-0142692F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1ED131E-1673-4018-A490-27B0FEAA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31D36D-6D8E-4E62-AF1F-07EA594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042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B1F4D52-580C-4F76-AF9B-65E5675E6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0F0E4E-0C80-48CC-B28E-668867766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CA03D2-9D3E-4D80-8047-AFD0E94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E0BE19-854D-4AB3-B47A-F336B5E5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9220E5-FEB8-4B75-A568-0879A5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66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49CC8-E0CF-4BC7-84FA-699E9EAC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78A7E0-3FBA-4C6C-8AA5-DC81F228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C75E85-4054-4B9E-91CE-7CBD8363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0D2E556-8B03-4AF3-B9BC-60F0646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778620-2B03-4F07-9CDC-30FAC49B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525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BB86B9-1839-4D9A-845C-2855BF62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2A9E63-AAA2-4F72-A863-E818108A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980ABD-E633-44B5-B473-FD244E00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A19B71-CDDC-45DE-8D55-EAAC03B5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22C8A1-1188-4055-B8E6-A4D2D8BB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358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7D9E3E-EAD9-4FFC-967B-61DBF59A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C894A9D-5095-43AA-9A0C-9760EFD79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692CF39-C827-43A8-872B-9F59DE35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7C4DEC2-9921-415C-B46C-36471DBB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0E574F-9F33-46D7-B2F3-99CB3E91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DF8A5E0-00E0-49ED-91C5-39B6C5D2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925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CEE29-96CE-420C-8222-4036584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1679430-6AB3-4A31-8043-1AD59F7F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6C1B57C-6B97-4B7B-84A6-39E7E7637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9693B66-2091-4DFA-8ED7-1F201D79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E3143A2-F605-4C97-A00D-A0198322E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D35F054-A23F-4F74-8861-B37EDB54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02D03D1-4061-4392-A5B3-C20973F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8F4032-E37D-428D-BE5B-F444E573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068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259293-C221-447B-9C61-E2E67DC0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83828D5-3EC3-434A-9CAF-60DBD739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F34D287-2186-4DCB-8160-642F3986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ECCB65D-5652-40BD-B2B2-D554BC5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86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DECC14C-AC0F-413E-B0D4-9876A8C1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7CD3620-DDAA-45C3-B328-07E82F47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4F8C22-C6FF-41E7-B194-738DC592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83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BCFD3E-35A8-43F0-9001-3B67FD76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CB9D98-A569-44BF-B827-4E3AD172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F8F9B3-C279-48A7-9793-F8A677D4E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D8561D1-B59E-49A8-B5CF-ADB63C3B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D77A6A-D986-4A97-AAEE-28C3D7BA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55F8DF6-B8CE-4975-AACD-C6380639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534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D5B84A-976C-41AB-86E4-54FC6C70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E19654B-75DB-4967-8ED7-F3D69AC52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E0A081A-83B3-481E-8B4D-AB634BAD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A4A9E3D-7CDD-4B1B-9445-5326869A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F04C76-CBD0-4E89-9FDA-ACBCE29F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905E686-430A-4792-A28F-8F33A47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597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AC8BB9E-E1E0-4034-98EA-E43001DB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2AB6FF4-B171-4990-8389-2159DF4A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71406D9-6C22-4AB6-84A4-39EC9E5F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A9C3-6214-466F-9C93-EE4A6F9DB882}" type="datetimeFigureOut">
              <a:rPr lang="es-AR" smtClean="0"/>
              <a:t>15/8/2023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2068B6-A7BE-4ADA-A1AB-50205B9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45F60C-0027-4B98-95D8-40BABE93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74F7-2CF0-40AC-A3DC-2D8DCC69F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300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10.mp3"/><Relationship Id="rId7" Type="http://schemas.openxmlformats.org/officeDocument/2006/relationships/image" Target="../media/image1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50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2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55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12" Type="http://schemas.openxmlformats.org/officeDocument/2006/relationships/image" Target="../media/image2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DA8EB5-F02F-41BF-BFBA-5AACA0BCD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2A</a:t>
            </a:r>
            <a:endParaRPr lang="es-A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2A30F62-38D3-4BA3-9945-B5CF3325C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MX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SPEND  OR  SAVE?</a:t>
            </a:r>
            <a:endParaRPr lang="es-A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51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9232" y="350109"/>
            <a:ext cx="1140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4</a:t>
            </a:r>
            <a:r>
              <a:rPr lang="en-US" sz="2400" dirty="0" smtClean="0">
                <a:solidFill>
                  <a:srgbClr val="CC0000"/>
                </a:solidFill>
              </a:rPr>
              <a:t>. </a:t>
            </a:r>
            <a:r>
              <a:rPr lang="en-US" sz="2400" b="1" dirty="0" smtClean="0">
                <a:solidFill>
                  <a:srgbClr val="CC0000"/>
                </a:solidFill>
              </a:rPr>
              <a:t>That's </a:t>
            </a:r>
            <a:r>
              <a:rPr lang="en-US" sz="2400" b="1" dirty="0">
                <a:solidFill>
                  <a:srgbClr val="CC0000"/>
                </a:solidFill>
              </a:rPr>
              <a:t>difficult to </a:t>
            </a:r>
            <a:r>
              <a:rPr lang="en-US" sz="2400" b="1" dirty="0" smtClean="0">
                <a:solidFill>
                  <a:srgbClr val="CC0000"/>
                </a:solidFill>
              </a:rPr>
              <a:t>say</a:t>
            </a:r>
            <a:r>
              <a:rPr lang="en-US" sz="2400" dirty="0">
                <a:solidFill>
                  <a:srgbClr val="CC0000"/>
                </a:solidFill>
              </a:rPr>
              <a:t>. I </a:t>
            </a:r>
            <a:r>
              <a:rPr lang="en-US" sz="2400" b="1" dirty="0">
                <a:solidFill>
                  <a:srgbClr val="CC0000"/>
                </a:solidFill>
              </a:rPr>
              <a:t>can save </a:t>
            </a:r>
            <a:r>
              <a:rPr lang="en-US" sz="2400" dirty="0">
                <a:solidFill>
                  <a:srgbClr val="CC0000"/>
                </a:solidFill>
              </a:rPr>
              <a:t>money if </a:t>
            </a:r>
            <a:r>
              <a:rPr lang="en-US" sz="2400" dirty="0" smtClean="0">
                <a:solidFill>
                  <a:srgbClr val="CC0000"/>
                </a:solidFill>
              </a:rPr>
              <a:t>there's something </a:t>
            </a:r>
            <a:r>
              <a:rPr lang="en-US" sz="2400" dirty="0">
                <a:solidFill>
                  <a:srgbClr val="CC0000"/>
                </a:solidFill>
              </a:rPr>
              <a:t>I </a:t>
            </a:r>
            <a:r>
              <a:rPr lang="en-US" sz="2400" dirty="0" smtClean="0">
                <a:solidFill>
                  <a:srgbClr val="CC0000"/>
                </a:solidFill>
              </a:rPr>
              <a:t>really, really want,  but </a:t>
            </a:r>
            <a:r>
              <a:rPr lang="en-US" sz="2400" dirty="0">
                <a:solidFill>
                  <a:srgbClr val="CC0000"/>
                </a:solidFill>
              </a:rPr>
              <a:t>usually </a:t>
            </a:r>
            <a:r>
              <a:rPr lang="en-US" sz="2400" dirty="0" smtClean="0">
                <a:solidFill>
                  <a:srgbClr val="CC0000"/>
                </a:solidFill>
              </a:rPr>
              <a:t>m</a:t>
            </a:r>
            <a:r>
              <a:rPr lang="en-US" sz="2400" dirty="0">
                <a:solidFill>
                  <a:srgbClr val="CC0000"/>
                </a:solidFill>
              </a:rPr>
              <a:t>y</a:t>
            </a:r>
            <a:r>
              <a:rPr lang="en-US" sz="2400" dirty="0" smtClean="0">
                <a:solidFill>
                  <a:srgbClr val="CC0000"/>
                </a:solidFill>
              </a:rPr>
              <a:t> money </a:t>
            </a:r>
            <a:r>
              <a:rPr lang="en-US" sz="2400" dirty="0">
                <a:solidFill>
                  <a:srgbClr val="CC0000"/>
                </a:solidFill>
              </a:rPr>
              <a:t>disappears </a:t>
            </a:r>
            <a:r>
              <a:rPr lang="en-US" sz="2400" b="1" dirty="0">
                <a:solidFill>
                  <a:srgbClr val="CC0000"/>
                </a:solidFill>
              </a:rPr>
              <a:t>as soon as </a:t>
            </a:r>
            <a:r>
              <a:rPr lang="en-US" sz="2400" dirty="0">
                <a:solidFill>
                  <a:srgbClr val="CC0000"/>
                </a:solidFill>
              </a:rPr>
              <a:t>I </a:t>
            </a:r>
            <a:r>
              <a:rPr lang="en-US" sz="2400" dirty="0" smtClean="0">
                <a:solidFill>
                  <a:srgbClr val="CC0000"/>
                </a:solidFill>
              </a:rPr>
              <a:t>get it. </a:t>
            </a:r>
            <a:r>
              <a:rPr lang="en-US" sz="2400" dirty="0">
                <a:solidFill>
                  <a:srgbClr val="CC0000"/>
                </a:solidFill>
              </a:rPr>
              <a:t>I get </a:t>
            </a:r>
            <a:r>
              <a:rPr lang="en-US" sz="2400" dirty="0" smtClean="0">
                <a:solidFill>
                  <a:srgbClr val="CC0000"/>
                </a:solidFill>
              </a:rPr>
              <a:t>some </a:t>
            </a:r>
            <a:r>
              <a:rPr lang="en-US" sz="2400" dirty="0">
                <a:solidFill>
                  <a:srgbClr val="CC0000"/>
                </a:solidFill>
              </a:rPr>
              <a:t>m</a:t>
            </a:r>
            <a:r>
              <a:rPr lang="en-US" sz="2400" dirty="0" smtClean="0">
                <a:solidFill>
                  <a:srgbClr val="CC0000"/>
                </a:solidFill>
              </a:rPr>
              <a:t>oney from </a:t>
            </a:r>
            <a:r>
              <a:rPr lang="en-US" sz="2400" dirty="0">
                <a:solidFill>
                  <a:srgbClr val="CC0000"/>
                </a:solidFill>
              </a:rPr>
              <a:t>my </a:t>
            </a:r>
            <a:r>
              <a:rPr lang="en-US" sz="2400" dirty="0" smtClean="0">
                <a:solidFill>
                  <a:srgbClr val="CC0000"/>
                </a:solidFill>
              </a:rPr>
              <a:t>parents every week, so </a:t>
            </a:r>
            <a:r>
              <a:rPr lang="en-US" sz="2400" dirty="0">
                <a:solidFill>
                  <a:srgbClr val="CC0000"/>
                </a:solidFill>
              </a:rPr>
              <a:t>I </a:t>
            </a:r>
            <a:r>
              <a:rPr lang="en-US" sz="2400" dirty="0" smtClean="0">
                <a:solidFill>
                  <a:srgbClr val="CC0000"/>
                </a:solidFill>
              </a:rPr>
              <a:t>have just </a:t>
            </a:r>
            <a:r>
              <a:rPr lang="en-US" sz="2400" dirty="0">
                <a:solidFill>
                  <a:srgbClr val="CC0000"/>
                </a:solidFill>
              </a:rPr>
              <a:t>enough m</a:t>
            </a:r>
            <a:r>
              <a:rPr lang="en-US" sz="2400" dirty="0" smtClean="0">
                <a:solidFill>
                  <a:srgbClr val="CC0000"/>
                </a:solidFill>
              </a:rPr>
              <a:t>oney </a:t>
            </a:r>
            <a:r>
              <a:rPr lang="en-US" sz="2400" dirty="0">
                <a:solidFill>
                  <a:srgbClr val="CC0000"/>
                </a:solidFill>
              </a:rPr>
              <a:t>t</a:t>
            </a:r>
            <a:r>
              <a:rPr lang="en-US" sz="2400" dirty="0" smtClean="0">
                <a:solidFill>
                  <a:srgbClr val="CC0000"/>
                </a:solidFill>
              </a:rPr>
              <a:t>o </a:t>
            </a:r>
            <a:r>
              <a:rPr lang="en-US" sz="2400" dirty="0">
                <a:solidFill>
                  <a:srgbClr val="CC0000"/>
                </a:solidFill>
              </a:rPr>
              <a:t>go to the </a:t>
            </a:r>
            <a:r>
              <a:rPr lang="en-US" sz="2400" dirty="0" smtClean="0">
                <a:solidFill>
                  <a:srgbClr val="CC0000"/>
                </a:solidFill>
              </a:rPr>
              <a:t>cinema with my friends </a:t>
            </a:r>
            <a:r>
              <a:rPr lang="en-US" sz="2400" dirty="0">
                <a:solidFill>
                  <a:srgbClr val="CC0000"/>
                </a:solidFill>
              </a:rPr>
              <a:t>and to buy </a:t>
            </a:r>
            <a:r>
              <a:rPr lang="en-US" sz="2400" dirty="0" smtClean="0">
                <a:solidFill>
                  <a:srgbClr val="CC0000"/>
                </a:solidFill>
              </a:rPr>
              <a:t>something </a:t>
            </a:r>
            <a:r>
              <a:rPr lang="en-US" sz="2400" dirty="0">
                <a:solidFill>
                  <a:srgbClr val="CC0000"/>
                </a:solidFill>
              </a:rPr>
              <a:t>for </a:t>
            </a:r>
            <a:r>
              <a:rPr lang="en-US" sz="2400" dirty="0" smtClean="0">
                <a:solidFill>
                  <a:srgbClr val="CC0000"/>
                </a:solidFill>
              </a:rPr>
              <a:t>myself,  maybe a </a:t>
            </a:r>
            <a:r>
              <a:rPr lang="en-US" sz="2400" dirty="0">
                <a:solidFill>
                  <a:srgbClr val="CC0000"/>
                </a:solidFill>
              </a:rPr>
              <a:t>book or a DVD </a:t>
            </a:r>
            <a:r>
              <a:rPr lang="en-US" sz="2400" dirty="0" smtClean="0">
                <a:solidFill>
                  <a:srgbClr val="CC0000"/>
                </a:solidFill>
              </a:rPr>
              <a:t>or </a:t>
            </a:r>
            <a:r>
              <a:rPr lang="en-US" sz="2400" dirty="0">
                <a:solidFill>
                  <a:srgbClr val="CC0000"/>
                </a:solidFill>
              </a:rPr>
              <a:t>some </a:t>
            </a:r>
            <a:r>
              <a:rPr lang="en-US" sz="2400" dirty="0" smtClean="0">
                <a:solidFill>
                  <a:srgbClr val="CC0000"/>
                </a:solidFill>
              </a:rPr>
              <a:t>make-up </a:t>
            </a:r>
            <a:r>
              <a:rPr lang="en-US" sz="2400" dirty="0">
                <a:solidFill>
                  <a:srgbClr val="CC0000"/>
                </a:solidFill>
              </a:rPr>
              <a:t>... l usually </a:t>
            </a:r>
            <a:r>
              <a:rPr lang="en-US" sz="2400" b="1" dirty="0" smtClean="0">
                <a:solidFill>
                  <a:srgbClr val="CC0000"/>
                </a:solidFill>
              </a:rPr>
              <a:t>end up </a:t>
            </a:r>
            <a:r>
              <a:rPr lang="en-US" sz="2400" b="1" dirty="0">
                <a:solidFill>
                  <a:srgbClr val="CC0000"/>
                </a:solidFill>
              </a:rPr>
              <a:t>buying </a:t>
            </a:r>
            <a:r>
              <a:rPr lang="en-US" sz="2400" dirty="0" smtClean="0">
                <a:solidFill>
                  <a:srgbClr val="CC0000"/>
                </a:solidFill>
              </a:rPr>
              <a:t>something</a:t>
            </a:r>
            <a:r>
              <a:rPr lang="en-US" sz="2400" dirty="0">
                <a:solidFill>
                  <a:srgbClr val="CC0000"/>
                </a:solidFill>
              </a:rPr>
              <a:t>. </a:t>
            </a:r>
            <a:r>
              <a:rPr lang="en-US" sz="2400" dirty="0" smtClean="0">
                <a:solidFill>
                  <a:srgbClr val="CC0000"/>
                </a:solidFill>
              </a:rPr>
              <a:t>But,  for example,  if l </a:t>
            </a:r>
            <a:r>
              <a:rPr lang="en-US" sz="2400" b="1" dirty="0" smtClean="0">
                <a:solidFill>
                  <a:srgbClr val="CC0000"/>
                </a:solidFill>
              </a:rPr>
              <a:t>want to </a:t>
            </a:r>
            <a:r>
              <a:rPr lang="en-US" sz="2400" b="1" dirty="0">
                <a:solidFill>
                  <a:srgbClr val="CC0000"/>
                </a:solidFill>
              </a:rPr>
              <a:t>go </a:t>
            </a:r>
            <a:r>
              <a:rPr lang="en-US" sz="2400" dirty="0">
                <a:solidFill>
                  <a:srgbClr val="CC0000"/>
                </a:solidFill>
              </a:rPr>
              <a:t>on a trip with my </a:t>
            </a:r>
            <a:r>
              <a:rPr lang="en-US" sz="2400" dirty="0" smtClean="0">
                <a:solidFill>
                  <a:srgbClr val="CC0000"/>
                </a:solidFill>
              </a:rPr>
              <a:t>friends</a:t>
            </a:r>
            <a:r>
              <a:rPr lang="en-US" sz="2400" dirty="0">
                <a:solidFill>
                  <a:srgbClr val="CC0000"/>
                </a:solidFill>
              </a:rPr>
              <a:t>,</a:t>
            </a:r>
            <a:r>
              <a:rPr lang="en-US" sz="2400" dirty="0" smtClean="0">
                <a:solidFill>
                  <a:srgbClr val="CC0000"/>
                </a:solidFill>
              </a:rPr>
              <a:t> </a:t>
            </a:r>
            <a:r>
              <a:rPr lang="en-US" sz="2400" dirty="0">
                <a:solidFill>
                  <a:srgbClr val="CC0000"/>
                </a:solidFill>
              </a:rPr>
              <a:t>then I can </a:t>
            </a:r>
            <a:r>
              <a:rPr lang="en-US" sz="2400" dirty="0" smtClean="0">
                <a:solidFill>
                  <a:srgbClr val="CC0000"/>
                </a:solidFill>
              </a:rPr>
              <a:t>make an </a:t>
            </a:r>
            <a:r>
              <a:rPr lang="en-US" sz="2400" dirty="0">
                <a:solidFill>
                  <a:srgbClr val="CC0000"/>
                </a:solidFill>
              </a:rPr>
              <a:t>effort and save some money for a few weeks.</a:t>
            </a:r>
            <a:endParaRPr lang="es-AR" sz="2400" dirty="0">
              <a:solidFill>
                <a:srgbClr val="CC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57464" y="2671011"/>
            <a:ext cx="11317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3366"/>
                </a:solidFill>
              </a:rPr>
              <a:t>5. Since </a:t>
            </a:r>
            <a:r>
              <a:rPr lang="en-US" sz="2400" dirty="0">
                <a:solidFill>
                  <a:srgbClr val="003366"/>
                </a:solidFill>
              </a:rPr>
              <a:t>I was </a:t>
            </a:r>
            <a:r>
              <a:rPr lang="en-US" sz="2400" dirty="0" smtClean="0">
                <a:solidFill>
                  <a:srgbClr val="003366"/>
                </a:solidFill>
              </a:rPr>
              <a:t>very small,  </a:t>
            </a:r>
            <a:r>
              <a:rPr lang="en-US" sz="2400" b="1" dirty="0">
                <a:solidFill>
                  <a:srgbClr val="003366"/>
                </a:solidFill>
              </a:rPr>
              <a:t>I've </a:t>
            </a:r>
            <a:r>
              <a:rPr lang="en-US" sz="2400" b="1" dirty="0" smtClean="0">
                <a:solidFill>
                  <a:srgbClr val="003366"/>
                </a:solidFill>
              </a:rPr>
              <a:t>always saved </a:t>
            </a:r>
            <a:r>
              <a:rPr lang="en-US" sz="2400" dirty="0" smtClean="0">
                <a:solidFill>
                  <a:srgbClr val="003366"/>
                </a:solidFill>
              </a:rPr>
              <a:t>about a third of the money I get</a:t>
            </a:r>
            <a:r>
              <a:rPr lang="en-US" sz="2400" dirty="0">
                <a:solidFill>
                  <a:srgbClr val="003366"/>
                </a:solidFill>
              </a:rPr>
              <a:t>. I would never </a:t>
            </a:r>
            <a:r>
              <a:rPr lang="en-US" sz="2400" b="1" dirty="0">
                <a:solidFill>
                  <a:srgbClr val="003366"/>
                </a:solidFill>
              </a:rPr>
              <a:t>think </a:t>
            </a:r>
            <a:r>
              <a:rPr lang="en-US" sz="2400" b="1" dirty="0" smtClean="0">
                <a:solidFill>
                  <a:srgbClr val="003366"/>
                </a:solidFill>
              </a:rPr>
              <a:t>of spending </a:t>
            </a:r>
            <a:r>
              <a:rPr lang="en-US" sz="2400" dirty="0">
                <a:solidFill>
                  <a:srgbClr val="003366"/>
                </a:solidFill>
              </a:rPr>
              <a:t>all </a:t>
            </a:r>
            <a:r>
              <a:rPr lang="en-US" sz="2400" dirty="0" smtClean="0">
                <a:solidFill>
                  <a:srgbClr val="003366"/>
                </a:solidFill>
              </a:rPr>
              <a:t>the money </a:t>
            </a:r>
            <a:r>
              <a:rPr lang="en-US" sz="2400" dirty="0">
                <a:solidFill>
                  <a:srgbClr val="003366"/>
                </a:solidFill>
              </a:rPr>
              <a:t>I </a:t>
            </a:r>
            <a:r>
              <a:rPr lang="en-US" sz="2400" dirty="0" smtClean="0">
                <a:solidFill>
                  <a:srgbClr val="003366"/>
                </a:solidFill>
              </a:rPr>
              <a:t>have. </a:t>
            </a:r>
            <a:r>
              <a:rPr lang="en-US" sz="2400" dirty="0">
                <a:solidFill>
                  <a:srgbClr val="003366"/>
                </a:solidFill>
              </a:rPr>
              <a:t>You </a:t>
            </a:r>
            <a:r>
              <a:rPr lang="en-US" sz="2400" b="1" dirty="0">
                <a:solidFill>
                  <a:srgbClr val="003366"/>
                </a:solidFill>
              </a:rPr>
              <a:t>could </a:t>
            </a:r>
            <a:r>
              <a:rPr lang="en-US" sz="2400" b="1" dirty="0" smtClean="0">
                <a:solidFill>
                  <a:srgbClr val="003366"/>
                </a:solidFill>
              </a:rPr>
              <a:t>say </a:t>
            </a:r>
            <a:r>
              <a:rPr lang="en-US" sz="2400" dirty="0" smtClean="0">
                <a:solidFill>
                  <a:srgbClr val="003366"/>
                </a:solidFill>
              </a:rPr>
              <a:t>that I</a:t>
            </a:r>
            <a:r>
              <a:rPr lang="en-US" sz="2400" dirty="0">
                <a:solidFill>
                  <a:srgbClr val="003366"/>
                </a:solidFill>
              </a:rPr>
              <a:t>' m</a:t>
            </a:r>
            <a:r>
              <a:rPr lang="en-US" sz="2400" dirty="0" smtClean="0">
                <a:solidFill>
                  <a:srgbClr val="003366"/>
                </a:solidFill>
              </a:rPr>
              <a:t> </a:t>
            </a:r>
            <a:r>
              <a:rPr lang="en-US" sz="2400" dirty="0">
                <a:solidFill>
                  <a:srgbClr val="003366"/>
                </a:solidFill>
              </a:rPr>
              <a:t>careful </a:t>
            </a:r>
            <a:r>
              <a:rPr lang="en-US" sz="2400" b="1" dirty="0" smtClean="0">
                <a:solidFill>
                  <a:srgbClr val="003366"/>
                </a:solidFill>
              </a:rPr>
              <a:t>about </a:t>
            </a:r>
            <a:r>
              <a:rPr lang="en-US" sz="2400" dirty="0" smtClean="0">
                <a:solidFill>
                  <a:srgbClr val="003366"/>
                </a:solidFill>
              </a:rPr>
              <a:t>money. When </a:t>
            </a:r>
            <a:r>
              <a:rPr lang="en-US" sz="2400" dirty="0">
                <a:solidFill>
                  <a:srgbClr val="003366"/>
                </a:solidFill>
              </a:rPr>
              <a:t>I </a:t>
            </a:r>
            <a:r>
              <a:rPr lang="en-US" sz="2400" b="1" dirty="0">
                <a:solidFill>
                  <a:srgbClr val="003366"/>
                </a:solidFill>
              </a:rPr>
              <a:t>want to </a:t>
            </a:r>
            <a:r>
              <a:rPr lang="en-US" sz="2400" b="1" dirty="0" smtClean="0">
                <a:solidFill>
                  <a:srgbClr val="003366"/>
                </a:solidFill>
              </a:rPr>
              <a:t>buy </a:t>
            </a:r>
            <a:r>
              <a:rPr lang="it-IT" sz="2400" dirty="0" smtClean="0">
                <a:solidFill>
                  <a:srgbClr val="003366"/>
                </a:solidFill>
              </a:rPr>
              <a:t>something </a:t>
            </a:r>
            <a:r>
              <a:rPr lang="it-IT" sz="2400" dirty="0">
                <a:solidFill>
                  <a:srgbClr val="003366"/>
                </a:solidFill>
              </a:rPr>
              <a:t>w</a:t>
            </a:r>
            <a:r>
              <a:rPr lang="it-IT" sz="2400" dirty="0" smtClean="0">
                <a:solidFill>
                  <a:srgbClr val="003366"/>
                </a:solidFill>
              </a:rPr>
              <a:t>hich is expensive </a:t>
            </a:r>
            <a:r>
              <a:rPr lang="it-IT" sz="2400" dirty="0">
                <a:solidFill>
                  <a:srgbClr val="003366"/>
                </a:solidFill>
              </a:rPr>
              <a:t>I don't </a:t>
            </a:r>
            <a:r>
              <a:rPr lang="it-IT" sz="2400" dirty="0" smtClean="0">
                <a:solidFill>
                  <a:srgbClr val="003366"/>
                </a:solidFill>
              </a:rPr>
              <a:t>use </a:t>
            </a:r>
            <a:r>
              <a:rPr lang="it-IT" sz="2400" dirty="0">
                <a:solidFill>
                  <a:srgbClr val="003366"/>
                </a:solidFill>
              </a:rPr>
              <a:t>a </a:t>
            </a:r>
            <a:r>
              <a:rPr lang="it-IT" sz="2400" dirty="0" smtClean="0">
                <a:solidFill>
                  <a:srgbClr val="003366"/>
                </a:solidFill>
              </a:rPr>
              <a:t>credit </a:t>
            </a:r>
            <a:r>
              <a:rPr lang="en-US" sz="2400" dirty="0" smtClean="0">
                <a:solidFill>
                  <a:srgbClr val="003366"/>
                </a:solidFill>
              </a:rPr>
              <a:t>card</a:t>
            </a:r>
            <a:r>
              <a:rPr lang="en-US" sz="2400" dirty="0">
                <a:solidFill>
                  <a:srgbClr val="003366"/>
                </a:solidFill>
              </a:rPr>
              <a:t>. </a:t>
            </a:r>
            <a:r>
              <a:rPr lang="en-US" sz="2400" u="sng" dirty="0">
                <a:solidFill>
                  <a:srgbClr val="003366"/>
                </a:solidFill>
              </a:rPr>
              <a:t>I </a:t>
            </a:r>
            <a:r>
              <a:rPr lang="en-US" sz="2400" b="1" u="sng" dirty="0">
                <a:solidFill>
                  <a:srgbClr val="003366"/>
                </a:solidFill>
              </a:rPr>
              <a:t>take</a:t>
            </a:r>
            <a:r>
              <a:rPr lang="en-US" sz="2400" u="sng" dirty="0">
                <a:solidFill>
                  <a:srgbClr val="003366"/>
                </a:solidFill>
              </a:rPr>
              <a:t> the </a:t>
            </a:r>
            <a:r>
              <a:rPr lang="en-US" sz="2400" u="sng" dirty="0" smtClean="0">
                <a:solidFill>
                  <a:srgbClr val="003366"/>
                </a:solidFill>
              </a:rPr>
              <a:t>money </a:t>
            </a:r>
            <a:r>
              <a:rPr lang="en-US" sz="2400" b="1" u="sng" dirty="0" smtClean="0">
                <a:solidFill>
                  <a:srgbClr val="003366"/>
                </a:solidFill>
              </a:rPr>
              <a:t>out </a:t>
            </a:r>
            <a:r>
              <a:rPr lang="en-US" sz="2400" b="1" u="sng" dirty="0">
                <a:solidFill>
                  <a:srgbClr val="003366"/>
                </a:solidFill>
              </a:rPr>
              <a:t>of </a:t>
            </a:r>
            <a:r>
              <a:rPr lang="en-US" sz="2400" u="sng" dirty="0">
                <a:solidFill>
                  <a:srgbClr val="003366"/>
                </a:solidFill>
              </a:rPr>
              <a:t>t</a:t>
            </a:r>
            <a:r>
              <a:rPr lang="en-US" sz="2400" u="sng" dirty="0" smtClean="0">
                <a:solidFill>
                  <a:srgbClr val="003366"/>
                </a:solidFill>
              </a:rPr>
              <a:t>he </a:t>
            </a:r>
            <a:r>
              <a:rPr lang="en-US" sz="2400" u="sng" dirty="0">
                <a:solidFill>
                  <a:srgbClr val="003366"/>
                </a:solidFill>
              </a:rPr>
              <a:t>bank</a:t>
            </a:r>
            <a:r>
              <a:rPr lang="en-US" sz="2400" dirty="0">
                <a:solidFill>
                  <a:srgbClr val="003366"/>
                </a:solidFill>
              </a:rPr>
              <a:t> and so </a:t>
            </a:r>
            <a:r>
              <a:rPr lang="en-US" sz="2400" dirty="0" smtClean="0">
                <a:solidFill>
                  <a:srgbClr val="003366"/>
                </a:solidFill>
              </a:rPr>
              <a:t>I  never </a:t>
            </a:r>
            <a:r>
              <a:rPr lang="en-US" sz="2400" b="1" dirty="0" smtClean="0">
                <a:solidFill>
                  <a:srgbClr val="003366"/>
                </a:solidFill>
              </a:rPr>
              <a:t>have </a:t>
            </a:r>
            <a:r>
              <a:rPr lang="en-US" sz="2400" b="1" dirty="0">
                <a:solidFill>
                  <a:srgbClr val="003366"/>
                </a:solidFill>
              </a:rPr>
              <a:t>t</a:t>
            </a:r>
            <a:r>
              <a:rPr lang="en-US" sz="2400" b="1" dirty="0" smtClean="0">
                <a:solidFill>
                  <a:srgbClr val="003366"/>
                </a:solidFill>
              </a:rPr>
              <a:t>o </a:t>
            </a:r>
            <a:r>
              <a:rPr lang="en-US" sz="2400" b="1" dirty="0">
                <a:solidFill>
                  <a:srgbClr val="003366"/>
                </a:solidFill>
              </a:rPr>
              <a:t>worry </a:t>
            </a:r>
            <a:r>
              <a:rPr lang="en-US" sz="2400" u="sng" dirty="0" smtClean="0">
                <a:solidFill>
                  <a:srgbClr val="003366"/>
                </a:solidFill>
              </a:rPr>
              <a:t>about</a:t>
            </a:r>
            <a:r>
              <a:rPr lang="en-US" sz="2400" dirty="0" smtClean="0">
                <a:solidFill>
                  <a:srgbClr val="003366"/>
                </a:solidFill>
              </a:rPr>
              <a:t> </a:t>
            </a:r>
            <a:r>
              <a:rPr lang="en-US" sz="2400" b="1" dirty="0" smtClean="0">
                <a:solidFill>
                  <a:srgbClr val="003366"/>
                </a:solidFill>
              </a:rPr>
              <a:t>getting into debt</a:t>
            </a:r>
            <a:r>
              <a:rPr lang="en-US" sz="2400" dirty="0" smtClean="0">
                <a:solidFill>
                  <a:srgbClr val="003366"/>
                </a:solidFill>
              </a:rPr>
              <a:t>.</a:t>
            </a:r>
            <a:endParaRPr lang="es-AR" sz="2400" dirty="0">
              <a:solidFill>
                <a:srgbClr val="003366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57464" y="4331614"/>
            <a:ext cx="111933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6. I'd </a:t>
            </a:r>
            <a:r>
              <a:rPr lang="en-US" sz="2400" dirty="0"/>
              <a:t>say a saver, definitely. I </a:t>
            </a:r>
            <a:r>
              <a:rPr lang="en-US" sz="2400" b="1" dirty="0"/>
              <a:t>like having </a:t>
            </a:r>
            <a:r>
              <a:rPr lang="en-US" sz="2400" dirty="0" smtClean="0"/>
              <a:t>some money saved in case I have an emergency.</a:t>
            </a:r>
            <a:r>
              <a:rPr lang="pt-BR" sz="2400" dirty="0" smtClean="0"/>
              <a:t> </a:t>
            </a:r>
            <a:r>
              <a:rPr lang="pt-BR" sz="2400" dirty="0"/>
              <a:t>I </a:t>
            </a:r>
            <a:r>
              <a:rPr lang="pt-BR" sz="2400" dirty="0" err="1" smtClean="0"/>
              <a:t>also</a:t>
            </a:r>
            <a:r>
              <a:rPr lang="pt-BR" sz="2400" b="1" dirty="0" smtClean="0"/>
              <a:t> </a:t>
            </a:r>
            <a:r>
              <a:rPr lang="en-US" sz="2400" dirty="0" smtClean="0"/>
              <a:t>think very carefully before </a:t>
            </a:r>
            <a:r>
              <a:rPr lang="en-US" sz="2400" dirty="0"/>
              <a:t>l buy </a:t>
            </a:r>
            <a:r>
              <a:rPr lang="en-US" sz="2400" dirty="0" smtClean="0"/>
              <a:t>something and I </a:t>
            </a:r>
            <a:r>
              <a:rPr lang="en-US" sz="2400" dirty="0"/>
              <a:t>always </a:t>
            </a:r>
            <a:r>
              <a:rPr lang="en-US" sz="2400" dirty="0" smtClean="0"/>
              <a:t>make </a:t>
            </a:r>
            <a:r>
              <a:rPr lang="en-US" sz="2400" dirty="0"/>
              <a:t>sure </a:t>
            </a:r>
            <a:r>
              <a:rPr lang="en-US" sz="2400" dirty="0" smtClean="0"/>
              <a:t>it</a:t>
            </a:r>
            <a:r>
              <a:rPr lang="en-US" sz="2400" i="1" dirty="0" smtClean="0"/>
              <a:t>'s </a:t>
            </a:r>
            <a:r>
              <a:rPr lang="en-US" sz="2400" dirty="0" smtClean="0"/>
              <a:t>the </a:t>
            </a:r>
            <a:r>
              <a:rPr lang="en-US" sz="2400" dirty="0"/>
              <a:t>best I can buy </a:t>
            </a:r>
            <a:r>
              <a:rPr lang="en-US" sz="2400" b="1" dirty="0"/>
              <a:t>for</a:t>
            </a:r>
            <a:r>
              <a:rPr lang="en-US" sz="2400" dirty="0"/>
              <a:t> </a:t>
            </a:r>
            <a:r>
              <a:rPr lang="en-US" sz="2400" dirty="0" smtClean="0"/>
              <a:t>that price</a:t>
            </a:r>
            <a:r>
              <a:rPr lang="en-US" sz="2400" dirty="0"/>
              <a:t>. </a:t>
            </a:r>
            <a:r>
              <a:rPr lang="en-US" sz="2400" dirty="0" smtClean="0"/>
              <a:t>But </a:t>
            </a:r>
            <a:r>
              <a:rPr lang="en-US" sz="2400" dirty="0"/>
              <a:t>I </a:t>
            </a:r>
            <a:r>
              <a:rPr lang="en-US" sz="2400" b="1" dirty="0" smtClean="0"/>
              <a:t>wouldn‘t describe </a:t>
            </a:r>
            <a:r>
              <a:rPr lang="en-US" sz="2400" dirty="0" smtClean="0"/>
              <a:t>myself </a:t>
            </a:r>
            <a:r>
              <a:rPr lang="en-US" sz="2400" dirty="0"/>
              <a:t>as </a:t>
            </a:r>
            <a:r>
              <a:rPr lang="en-US" sz="2400" b="1" dirty="0"/>
              <a:t>m</a:t>
            </a:r>
            <a:r>
              <a:rPr lang="en-US" sz="2400" b="1" dirty="0" smtClean="0"/>
              <a:t>ean</a:t>
            </a:r>
            <a:r>
              <a:rPr lang="en-US" sz="2400" b="1" dirty="0"/>
              <a:t>.</a:t>
            </a:r>
            <a:r>
              <a:rPr lang="en-US" sz="2400" dirty="0"/>
              <a:t> </a:t>
            </a:r>
            <a:r>
              <a:rPr lang="en-US" sz="2400" dirty="0" smtClean="0"/>
              <a:t>I </a:t>
            </a:r>
            <a:r>
              <a:rPr lang="en-US" sz="2400" b="1" dirty="0" smtClean="0"/>
              <a:t>love </a:t>
            </a:r>
            <a:r>
              <a:rPr lang="en-US" sz="2400" b="1" dirty="0"/>
              <a:t>buying </a:t>
            </a:r>
            <a:r>
              <a:rPr lang="en-US" sz="2400" dirty="0" smtClean="0"/>
              <a:t>presents </a:t>
            </a:r>
            <a:r>
              <a:rPr lang="en-US" sz="2400" dirty="0"/>
              <a:t>for </a:t>
            </a:r>
            <a:r>
              <a:rPr lang="en-US" sz="2400" dirty="0" smtClean="0"/>
              <a:t>people, </a:t>
            </a:r>
            <a:r>
              <a:rPr lang="en-US" sz="2400" dirty="0"/>
              <a:t>and when I </a:t>
            </a:r>
            <a:r>
              <a:rPr lang="en-US" sz="2400" b="1" dirty="0" smtClean="0"/>
              <a:t>do spend </a:t>
            </a:r>
            <a:r>
              <a:rPr lang="en-US" sz="2400" dirty="0" smtClean="0"/>
              <a:t>m</a:t>
            </a:r>
            <a:r>
              <a:rPr lang="en-US" sz="2400" dirty="0"/>
              <a:t>y</a:t>
            </a:r>
            <a:r>
              <a:rPr lang="en-US" sz="2400" dirty="0" smtClean="0"/>
              <a:t> mone</a:t>
            </a:r>
            <a:r>
              <a:rPr lang="en-US" sz="2400" dirty="0"/>
              <a:t>y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b="1" dirty="0"/>
              <a:t>like to </a:t>
            </a:r>
            <a:r>
              <a:rPr lang="en-US" sz="2400" b="1" dirty="0" smtClean="0"/>
              <a:t>buy </a:t>
            </a:r>
            <a:r>
              <a:rPr lang="en-US" sz="2400" dirty="0" smtClean="0"/>
              <a:t>nice things,  even if </a:t>
            </a:r>
            <a:r>
              <a:rPr lang="es-AR" sz="2400" dirty="0" err="1" smtClean="0"/>
              <a:t>they're</a:t>
            </a:r>
            <a:r>
              <a:rPr lang="es-AR" sz="2400" dirty="0" smtClean="0"/>
              <a:t> more </a:t>
            </a:r>
            <a:r>
              <a:rPr lang="es-AR" sz="2400" dirty="0" err="1" smtClean="0"/>
              <a:t>expensive</a:t>
            </a:r>
            <a:r>
              <a:rPr lang="es-AR" sz="2400" dirty="0" smtClean="0"/>
              <a:t>.</a:t>
            </a:r>
            <a:endParaRPr lang="es-AR" sz="2400" dirty="0"/>
          </a:p>
        </p:txBody>
      </p:sp>
      <p:pic>
        <p:nvPicPr>
          <p:cNvPr id="7" name="2A 1.40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65568" y="5731588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9216190" y="6220326"/>
            <a:ext cx="69783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1.11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51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04" y="782052"/>
            <a:ext cx="8980415" cy="530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691060" y="3664230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03091" y="4124416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03093" y="4528454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703093" y="4990119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703091" y="5443309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687050" y="3217216"/>
            <a:ext cx="45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656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624263" y="577516"/>
            <a:ext cx="91560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/>
              <a:t>WHAT ABOUT YOU?</a:t>
            </a:r>
          </a:p>
          <a:p>
            <a:endParaRPr lang="es-MX" sz="3200" dirty="0"/>
          </a:p>
          <a:p>
            <a:r>
              <a:rPr lang="es-MX" sz="3200" dirty="0" smtClean="0">
                <a:solidFill>
                  <a:srgbClr val="FF0000"/>
                </a:solidFill>
              </a:rPr>
              <a:t>ARE YOU </a:t>
            </a: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SPENDER </a:t>
            </a:r>
            <a:r>
              <a:rPr lang="es-MX" sz="3200" dirty="0" smtClean="0">
                <a:solidFill>
                  <a:srgbClr val="FF0000"/>
                </a:solidFill>
              </a:rPr>
              <a:t>OR </a:t>
            </a: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SAVER?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2000" b="1" dirty="0" smtClean="0"/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Are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an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organized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person</a:t>
            </a:r>
            <a:r>
              <a:rPr lang="es-MX" sz="2000" b="1" dirty="0" smtClean="0"/>
              <a:t> in </a:t>
            </a:r>
            <a:r>
              <a:rPr lang="es-MX" sz="2000" b="1" dirty="0" err="1" smtClean="0"/>
              <a:t>relation</a:t>
            </a:r>
            <a:r>
              <a:rPr lang="es-MX" sz="2000" b="1" dirty="0" smtClean="0"/>
              <a:t> to </a:t>
            </a:r>
            <a:r>
              <a:rPr lang="es-MX" sz="2000" b="1" dirty="0" err="1" smtClean="0"/>
              <a:t>managing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Do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have</a:t>
            </a:r>
            <a:r>
              <a:rPr lang="es-MX" sz="2000" b="1" dirty="0" smtClean="0"/>
              <a:t> a </a:t>
            </a:r>
            <a:r>
              <a:rPr lang="es-MX" sz="2000" b="1" dirty="0" err="1" smtClean="0"/>
              <a:t>weekly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or</a:t>
            </a:r>
            <a:r>
              <a:rPr lang="es-MX" sz="2000" b="1" dirty="0" smtClean="0"/>
              <a:t> a </a:t>
            </a:r>
            <a:r>
              <a:rPr lang="es-MX" sz="2000" b="1" dirty="0" err="1" smtClean="0"/>
              <a:t>monthly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budget</a:t>
            </a:r>
            <a:r>
              <a:rPr lang="es-MX" sz="2000" b="1" dirty="0" smtClean="0"/>
              <a:t>?  Do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keep</a:t>
            </a:r>
            <a:r>
              <a:rPr lang="es-MX" sz="2000" b="1" dirty="0" smtClean="0"/>
              <a:t> to </a:t>
            </a:r>
            <a:r>
              <a:rPr lang="es-MX" sz="2000" b="1" dirty="0" err="1" smtClean="0"/>
              <a:t>it</a:t>
            </a:r>
            <a:r>
              <a:rPr lang="es-MX" sz="2000" b="1" dirty="0" smtClean="0"/>
              <a:t>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Are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given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an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allowance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by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parents</a:t>
            </a:r>
            <a:r>
              <a:rPr lang="es-MX" sz="2000" b="1" dirty="0" smtClean="0"/>
              <a:t>?</a:t>
            </a:r>
            <a:r>
              <a:rPr lang="es-MX" sz="2000" b="1" dirty="0" smtClean="0"/>
              <a:t> </a:t>
            </a:r>
            <a:endParaRPr lang="es-MX" sz="2000" b="1" dirty="0" smtClean="0"/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Do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keep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track</a:t>
            </a:r>
            <a:r>
              <a:rPr lang="es-MX" sz="2000" b="1" dirty="0" smtClean="0"/>
              <a:t> of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spending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or</a:t>
            </a:r>
            <a:r>
              <a:rPr lang="es-MX" sz="2000" b="1" dirty="0" smtClean="0"/>
              <a:t> of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saving</a:t>
            </a:r>
            <a:r>
              <a:rPr lang="es-MX" sz="2000" b="1" dirty="0" smtClean="0"/>
              <a:t>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Do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parents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help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to </a:t>
            </a:r>
            <a:r>
              <a:rPr lang="es-MX" sz="2000" b="1" dirty="0" err="1" smtClean="0"/>
              <a:t>manage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finances</a:t>
            </a:r>
            <a:r>
              <a:rPr lang="es-MX" sz="2000" b="1" dirty="0" smtClean="0"/>
              <a:t>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Do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know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how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much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have</a:t>
            </a:r>
            <a:r>
              <a:rPr lang="es-MX" sz="2000" b="1" dirty="0" smtClean="0"/>
              <a:t> and </a:t>
            </a:r>
            <a:r>
              <a:rPr lang="es-MX" sz="2000" b="1" dirty="0" err="1" smtClean="0"/>
              <a:t>how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much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owe</a:t>
            </a:r>
            <a:r>
              <a:rPr lang="es-MX" sz="2000" b="1" dirty="0" smtClean="0"/>
              <a:t>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err="1" smtClean="0"/>
              <a:t>Have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ever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borrowed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from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friends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family</a:t>
            </a:r>
            <a:r>
              <a:rPr lang="es-MX" sz="2000" b="1" dirty="0" smtClean="0"/>
              <a:t>? 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err="1" smtClean="0"/>
              <a:t>Were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able</a:t>
            </a:r>
            <a:r>
              <a:rPr lang="es-MX" sz="2000" b="1" dirty="0" smtClean="0"/>
              <a:t> to </a:t>
            </a:r>
            <a:r>
              <a:rPr lang="es-MX" sz="2000" b="1" dirty="0" err="1" smtClean="0"/>
              <a:t>pay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the</a:t>
            </a:r>
            <a:r>
              <a:rPr lang="es-MX" sz="2000" b="1" dirty="0" smtClean="0"/>
              <a:t> loan back? 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err="1" smtClean="0"/>
              <a:t>Have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ever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lent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to a </a:t>
            </a:r>
            <a:r>
              <a:rPr lang="es-MX" sz="2000" b="1" dirty="0" err="1" smtClean="0"/>
              <a:t>friend</a:t>
            </a:r>
            <a:r>
              <a:rPr lang="es-MX" sz="2000" b="1" dirty="0" smtClean="0"/>
              <a:t>? 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smtClean="0"/>
              <a:t>Has he </a:t>
            </a:r>
            <a:r>
              <a:rPr lang="es-MX" sz="2000" b="1" dirty="0" err="1" smtClean="0"/>
              <a:t>or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she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paid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the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back?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s-MX" sz="2000" b="1" dirty="0" err="1" smtClean="0"/>
              <a:t>Have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you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ever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saved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money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for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some</a:t>
            </a:r>
            <a:r>
              <a:rPr lang="es-MX" sz="2000" b="1" dirty="0" smtClean="0"/>
              <a:t> time to </a:t>
            </a:r>
            <a:r>
              <a:rPr lang="es-MX" sz="2000" b="1" dirty="0" err="1" smtClean="0"/>
              <a:t>buy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something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very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expensive</a:t>
            </a:r>
            <a:r>
              <a:rPr lang="es-MX" sz="2000" b="1" dirty="0" smtClean="0"/>
              <a:t>? </a:t>
            </a:r>
            <a:endParaRPr lang="es-MX" sz="2000" b="1" dirty="0"/>
          </a:p>
          <a:p>
            <a:pPr>
              <a:lnSpc>
                <a:spcPts val="2800"/>
              </a:lnSpc>
            </a:pPr>
            <a:endParaRPr lang="es-MX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28707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65" y="288758"/>
            <a:ext cx="5421014" cy="133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73" y="1985211"/>
            <a:ext cx="4482180" cy="4657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36" y="1335506"/>
            <a:ext cx="6403591" cy="513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260305" y="1709687"/>
            <a:ext cx="58954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8839199" y="1992028"/>
            <a:ext cx="58954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0692215" y="4314149"/>
            <a:ext cx="108083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11554479" y="4618922"/>
            <a:ext cx="33272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10914800" y="4883217"/>
            <a:ext cx="85825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Elipse"/>
          <p:cNvSpPr/>
          <p:nvPr/>
        </p:nvSpPr>
        <p:spPr>
          <a:xfrm>
            <a:off x="11887200" y="3597442"/>
            <a:ext cx="204537" cy="15641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14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19" y="986589"/>
            <a:ext cx="5004799" cy="493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765" y="802607"/>
            <a:ext cx="6453282" cy="512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41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4727" y="20904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725653" y="1106906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‘ve </a:t>
            </a:r>
            <a:r>
              <a:rPr lang="es-MX" dirty="0" err="1" smtClean="0"/>
              <a:t>just</a:t>
            </a:r>
            <a:r>
              <a:rPr lang="es-MX" dirty="0" smtClean="0"/>
              <a:t> </a:t>
            </a:r>
            <a:r>
              <a:rPr lang="es-MX" dirty="0" err="1" smtClean="0"/>
              <a:t>bought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7924553" y="1407878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did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9749590" y="1411706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cost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7660105" y="1637023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were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746958" y="2859870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seen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923548" y="2867527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Have</a:t>
            </a:r>
            <a:r>
              <a:rPr lang="es-MX" dirty="0" smtClean="0"/>
              <a:t> 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611979" y="3456071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arrived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705600" y="3657601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h</a:t>
            </a:r>
            <a:r>
              <a:rPr lang="es-MX" dirty="0" err="1" smtClean="0"/>
              <a:t>aven’t</a:t>
            </a:r>
            <a:r>
              <a:rPr lang="es-MX" dirty="0" smtClean="0"/>
              <a:t> </a:t>
            </a:r>
            <a:r>
              <a:rPr lang="es-MX" dirty="0" err="1" smtClean="0"/>
              <a:t>paid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726905" y="4010527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bought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066301" y="4885732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worked</a:t>
            </a:r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400800" y="4628148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idn’t</a:t>
            </a:r>
            <a:r>
              <a:rPr lang="es-MX" dirty="0" smtClean="0"/>
              <a:t> </a:t>
            </a:r>
            <a:r>
              <a:rPr lang="es-MX" dirty="0" err="1" smtClean="0"/>
              <a:t>need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6501063" y="5117433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needed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725653" y="5450306"/>
            <a:ext cx="15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needed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6705600" y="2574758"/>
            <a:ext cx="1924806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17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21" y="352425"/>
            <a:ext cx="39814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2213813"/>
            <a:ext cx="54387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42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81600" y="898859"/>
            <a:ext cx="609600" cy="60960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52" y="1733608"/>
            <a:ext cx="5945188" cy="96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70" y="2899610"/>
            <a:ext cx="55911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031079" y="242796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7293142" y="241112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4295274" y="3370438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3765132"/>
            <a:ext cx="6002338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9357645" y="395597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10122569" y="3984440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134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32" y="710298"/>
            <a:ext cx="5615906" cy="254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4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8220" y="3449053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3052119" y="1668162"/>
            <a:ext cx="77847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4106562" y="1981933"/>
            <a:ext cx="121919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3207185" y="2810955"/>
            <a:ext cx="219126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94" y="564580"/>
            <a:ext cx="5683084" cy="542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2A 1.44 Grammar Ban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5752" y="1724178"/>
            <a:ext cx="609600" cy="609600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6535271" y="5323496"/>
            <a:ext cx="487001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7453791" y="4450284"/>
            <a:ext cx="309887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544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1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58" y="364457"/>
            <a:ext cx="40576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09" y="2228428"/>
            <a:ext cx="1808079" cy="177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06" y="430130"/>
            <a:ext cx="7213461" cy="634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233737" y="1022685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590547" y="6317719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had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653462" y="1010653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ever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628021" y="1010653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booked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394158" y="5358063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234988" y="6317719"/>
            <a:ext cx="152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already</a:t>
            </a:r>
            <a:r>
              <a:rPr lang="es-MX" sz="2000" b="1" dirty="0" smtClean="0"/>
              <a:t>/</a:t>
            </a:r>
            <a:r>
              <a:rPr lang="es-MX" sz="2000" b="1" dirty="0" err="1" smtClean="0"/>
              <a:t>just</a:t>
            </a:r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533147" y="6349804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380749" y="5366586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already</a:t>
            </a:r>
            <a:endParaRPr lang="es-AR" sz="20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6593305" y="4067038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515729" y="4748463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won</a:t>
            </a:r>
            <a:endParaRPr lang="es-AR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599947" y="4090919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never</a:t>
            </a:r>
            <a:endParaRPr lang="es-AR" sz="20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574506" y="4067220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463590" y="3079721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1" name="20 CuadroTexto"/>
          <p:cNvSpPr txBox="1"/>
          <p:nvPr/>
        </p:nvSpPr>
        <p:spPr>
          <a:xfrm>
            <a:off x="7331242" y="314425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2" name="21 CuadroTexto"/>
          <p:cNvSpPr txBox="1"/>
          <p:nvPr/>
        </p:nvSpPr>
        <p:spPr>
          <a:xfrm>
            <a:off x="7483642" y="329665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3" name="22 CuadroTexto"/>
          <p:cNvSpPr txBox="1"/>
          <p:nvPr/>
        </p:nvSpPr>
        <p:spPr>
          <a:xfrm>
            <a:off x="9456822" y="2426369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4" name="23 CuadroTexto"/>
          <p:cNvSpPr txBox="1"/>
          <p:nvPr/>
        </p:nvSpPr>
        <p:spPr>
          <a:xfrm>
            <a:off x="8470232" y="3108522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lent</a:t>
            </a:r>
            <a:endParaRPr lang="es-AR" sz="2000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940842" y="3753853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26" name="25 CuadroTexto"/>
          <p:cNvSpPr txBox="1"/>
          <p:nvPr/>
        </p:nvSpPr>
        <p:spPr>
          <a:xfrm>
            <a:off x="5165558" y="3079721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8365958" y="4088332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used</a:t>
            </a:r>
            <a:endParaRPr lang="es-AR" sz="2000" b="1" dirty="0"/>
          </a:p>
        </p:txBody>
      </p:sp>
      <p:sp>
        <p:nvSpPr>
          <p:cNvPr id="28" name="27 CuadroTexto"/>
          <p:cNvSpPr txBox="1"/>
          <p:nvPr/>
        </p:nvSpPr>
        <p:spPr>
          <a:xfrm>
            <a:off x="7487653" y="3104512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ever</a:t>
            </a:r>
            <a:endParaRPr lang="es-AR" sz="2000" b="1" dirty="0"/>
          </a:p>
        </p:txBody>
      </p:sp>
      <p:sp>
        <p:nvSpPr>
          <p:cNvPr id="29" name="28 CuadroTexto"/>
          <p:cNvSpPr txBox="1"/>
          <p:nvPr/>
        </p:nvSpPr>
        <p:spPr>
          <a:xfrm>
            <a:off x="6882065" y="2085111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already</a:t>
            </a:r>
            <a:endParaRPr lang="es-AR" sz="2000" b="1" dirty="0"/>
          </a:p>
        </p:txBody>
      </p:sp>
      <p:sp>
        <p:nvSpPr>
          <p:cNvPr id="30" name="29 CuadroTexto"/>
          <p:cNvSpPr txBox="1"/>
          <p:nvPr/>
        </p:nvSpPr>
        <p:spPr>
          <a:xfrm>
            <a:off x="5903496" y="2084747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31" name="30 CuadroTexto"/>
          <p:cNvSpPr txBox="1"/>
          <p:nvPr/>
        </p:nvSpPr>
        <p:spPr>
          <a:xfrm>
            <a:off x="7940842" y="2057037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saved</a:t>
            </a:r>
            <a:endParaRPr lang="es-AR" sz="2000" b="1" dirty="0"/>
          </a:p>
        </p:txBody>
      </p:sp>
      <p:sp>
        <p:nvSpPr>
          <p:cNvPr id="32" name="31 CuadroTexto"/>
          <p:cNvSpPr txBox="1"/>
          <p:nvPr/>
        </p:nvSpPr>
        <p:spPr>
          <a:xfrm>
            <a:off x="5165558" y="2434027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33" name="32 CuadroTexto"/>
          <p:cNvSpPr txBox="1"/>
          <p:nvPr/>
        </p:nvSpPr>
        <p:spPr>
          <a:xfrm>
            <a:off x="6553201" y="2434027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paid</a:t>
            </a:r>
            <a:endParaRPr lang="es-AR" sz="2000" b="1" dirty="0"/>
          </a:p>
        </p:txBody>
      </p:sp>
      <p:sp>
        <p:nvSpPr>
          <p:cNvPr id="34" name="33 CuadroTexto"/>
          <p:cNvSpPr txBox="1"/>
          <p:nvPr/>
        </p:nvSpPr>
        <p:spPr>
          <a:xfrm>
            <a:off x="9456822" y="2434027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yet</a:t>
            </a:r>
            <a:endParaRPr lang="es-AR" sz="2000" b="1" dirty="0"/>
          </a:p>
        </p:txBody>
      </p:sp>
      <p:sp>
        <p:nvSpPr>
          <p:cNvPr id="35" name="34 CuadroTexto"/>
          <p:cNvSpPr txBox="1"/>
          <p:nvPr/>
        </p:nvSpPr>
        <p:spPr>
          <a:xfrm>
            <a:off x="6629402" y="4744271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just</a:t>
            </a:r>
            <a:endParaRPr lang="es-AR" sz="2000" b="1" dirty="0"/>
          </a:p>
        </p:txBody>
      </p:sp>
      <p:sp>
        <p:nvSpPr>
          <p:cNvPr id="36" name="35 CuadroTexto"/>
          <p:cNvSpPr txBox="1"/>
          <p:nvPr/>
        </p:nvSpPr>
        <p:spPr>
          <a:xfrm>
            <a:off x="5518486" y="4756302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have</a:t>
            </a:r>
            <a:endParaRPr lang="es-AR" sz="2000" b="1" dirty="0"/>
          </a:p>
        </p:txBody>
      </p:sp>
      <p:sp>
        <p:nvSpPr>
          <p:cNvPr id="37" name="36 CuadroTexto"/>
          <p:cNvSpPr txBox="1"/>
          <p:nvPr/>
        </p:nvSpPr>
        <p:spPr>
          <a:xfrm>
            <a:off x="7331242" y="5397364"/>
            <a:ext cx="98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spent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72113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53" y="306223"/>
            <a:ext cx="5778500" cy="207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874" y="90941"/>
            <a:ext cx="5494227" cy="641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887" y="634416"/>
            <a:ext cx="285750" cy="295275"/>
          </a:xfrm>
          <a:prstGeom prst="rect">
            <a:avLst/>
          </a:prstGeom>
          <a:solidFill>
            <a:srgbClr val="00B0F0"/>
          </a:solidFill>
          <a:ln w="19050">
            <a:solidFill>
              <a:srgbClr val="00B0F0"/>
            </a:solidFill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760" y="897028"/>
            <a:ext cx="347829" cy="44720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226" y="1472616"/>
            <a:ext cx="285750" cy="295275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010" y="3152375"/>
            <a:ext cx="285750" cy="295275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411" y="4047374"/>
            <a:ext cx="285750" cy="295275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226" y="5250532"/>
            <a:ext cx="285750" cy="295275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052" y="1899659"/>
            <a:ext cx="347829" cy="44720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684" y="2738712"/>
            <a:ext cx="347829" cy="413663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987" y="4803323"/>
            <a:ext cx="347829" cy="44720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513" y="6061876"/>
            <a:ext cx="347829" cy="44720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1334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7" y="452845"/>
            <a:ext cx="8049126" cy="558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Track4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1326" y="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8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36" y="527384"/>
            <a:ext cx="555307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424" y="713121"/>
            <a:ext cx="30289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911" y="1063539"/>
            <a:ext cx="28289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36" y="1727032"/>
            <a:ext cx="6000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50" y="1727032"/>
            <a:ext cx="18573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896" y="1727032"/>
            <a:ext cx="14001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4" y="3059201"/>
            <a:ext cx="5767306" cy="119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080" y="3123447"/>
            <a:ext cx="5711355" cy="104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773" y="4983079"/>
            <a:ext cx="3604627" cy="106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0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ck4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43674" y="339683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432758" y="457200"/>
            <a:ext cx="794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0.55</a:t>
            </a:r>
            <a:endParaRPr lang="es-A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9" y="641866"/>
            <a:ext cx="7872246" cy="586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27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385012"/>
            <a:ext cx="7655694" cy="634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Track4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3674" y="339683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9553074" y="517358"/>
            <a:ext cx="69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2.06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0786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92" y="874796"/>
            <a:ext cx="6562000" cy="954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92" y="1828800"/>
            <a:ext cx="6260404" cy="474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Track4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2547" y="569996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8217568" y="565484"/>
            <a:ext cx="67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3.33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4483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68" y="628194"/>
            <a:ext cx="6917741" cy="5951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Track4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3674" y="339683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9071811" y="421105"/>
            <a:ext cx="105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5.05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5767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ck4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43674" y="339683"/>
            <a:ext cx="609600" cy="609600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66" y="818147"/>
            <a:ext cx="7549073" cy="517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156032" y="481263"/>
            <a:ext cx="86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6.33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4386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72" y="421357"/>
            <a:ext cx="38766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75" y="199484"/>
            <a:ext cx="4775868" cy="646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04" y="2598820"/>
            <a:ext cx="3924300" cy="371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61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130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3" y="842211"/>
            <a:ext cx="11658600" cy="415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33" y="5429749"/>
            <a:ext cx="9955588" cy="95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351295" y="1070810"/>
            <a:ext cx="79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save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9160042" y="1423265"/>
            <a:ext cx="79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lend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0178715" y="695704"/>
            <a:ext cx="1335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inherit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960895" y="1680410"/>
            <a:ext cx="1086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borrow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900737" y="2032865"/>
            <a:ext cx="946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waste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218947" y="2385320"/>
            <a:ext cx="107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 </a:t>
            </a:r>
            <a:r>
              <a:rPr lang="es-MX" sz="1400" b="1" dirty="0" err="1" smtClean="0"/>
              <a:t>can’t</a:t>
            </a:r>
            <a:r>
              <a:rPr lang="es-MX" sz="1400" b="1" dirty="0" smtClean="0"/>
              <a:t> </a:t>
            </a:r>
            <a:r>
              <a:rPr lang="es-MX" sz="1400" b="1" dirty="0" err="1" smtClean="0"/>
              <a:t>afford</a:t>
            </a:r>
            <a:endParaRPr lang="es-AR" sz="1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480258" y="2640703"/>
            <a:ext cx="94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charges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720263" y="3041756"/>
            <a:ext cx="790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cost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218947" y="3272589"/>
            <a:ext cx="104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 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owe</a:t>
            </a:r>
            <a:endParaRPr lang="es-AR" sz="20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053137" y="3569368"/>
            <a:ext cx="79408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 smtClean="0"/>
              <a:t>invest</a:t>
            </a:r>
            <a:endParaRPr lang="es-AR" sz="19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411453" y="3873225"/>
            <a:ext cx="79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earn</a:t>
            </a:r>
            <a:endParaRPr lang="es-AR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900737" y="4223084"/>
            <a:ext cx="1159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  </a:t>
            </a:r>
            <a:r>
              <a:rPr lang="es-MX" sz="2000" b="1" dirty="0" err="1" smtClean="0"/>
              <a:t>i</a:t>
            </a:r>
            <a:r>
              <a:rPr lang="es-MX" sz="1900" b="1" dirty="0" err="1" smtClean="0"/>
              <a:t>s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worth</a:t>
            </a:r>
            <a:endParaRPr lang="es-MX" sz="19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253663" y="4507831"/>
            <a:ext cx="79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raise</a:t>
            </a:r>
            <a:endParaRPr lang="es-AR" sz="2000" b="1" dirty="0"/>
          </a:p>
        </p:txBody>
      </p:sp>
      <p:pic>
        <p:nvPicPr>
          <p:cNvPr id="5" name="2A 1.35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6585" y="116061"/>
            <a:ext cx="609600" cy="609600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69" y="116061"/>
            <a:ext cx="2255378" cy="66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47" y="400337"/>
            <a:ext cx="4573254" cy="471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2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6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92" y="204862"/>
            <a:ext cx="9481339" cy="650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36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2899" y="55778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535905" y="862589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212305" y="786715"/>
            <a:ext cx="573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by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26267" y="5436003"/>
            <a:ext cx="741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back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21704" y="3612781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to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997114" y="4035240"/>
            <a:ext cx="906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from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791326" y="5836113"/>
            <a:ext cx="8181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into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997241" y="1590092"/>
            <a:ext cx="5895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for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999874" y="2405353"/>
            <a:ext cx="489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on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12305" y="2839778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393531" y="4562055"/>
            <a:ext cx="5895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for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928811" y="1805535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/>
              <a:t>for</a:t>
            </a:r>
            <a:endParaRPr lang="es-AR" sz="2800" b="1" i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928811" y="2359186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/>
              <a:t>on</a:t>
            </a:r>
            <a:endParaRPr lang="es-AR" sz="2800" b="1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7928811" y="3065164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/>
              <a:t>in</a:t>
            </a:r>
            <a:endParaRPr lang="es-AR" sz="2800" b="1" i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980948" y="3566614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/>
              <a:t>to</a:t>
            </a:r>
            <a:endParaRPr lang="es-AR" sz="2800" b="1" i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7928811" y="4043668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/>
              <a:t>from</a:t>
            </a:r>
            <a:endParaRPr lang="es-AR" sz="2800" b="1" i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7980948" y="4515888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/>
              <a:t>for</a:t>
            </a:r>
            <a:endParaRPr lang="es-AR" sz="2800" b="1" i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980948" y="5174393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/>
              <a:t>back</a:t>
            </a:r>
            <a:endParaRPr lang="es-AR" sz="2800" b="1" i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8073190" y="6005390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/>
              <a:t>into</a:t>
            </a:r>
            <a:endParaRPr lang="es-AR" sz="2800" b="1" i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64" y="204862"/>
            <a:ext cx="4438707" cy="58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05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92" y="204862"/>
            <a:ext cx="9481339" cy="650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36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2899" y="55778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535905" y="862589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212305" y="786715"/>
            <a:ext cx="5735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by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26267" y="5436003"/>
            <a:ext cx="741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back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21704" y="3612781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to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997114" y="4035240"/>
            <a:ext cx="906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from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791326" y="5836113"/>
            <a:ext cx="8181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into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997241" y="1590092"/>
            <a:ext cx="5895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for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999874" y="2405353"/>
            <a:ext cx="489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on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12305" y="2839778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393531" y="4562055"/>
            <a:ext cx="5895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for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928811" y="1805535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prstClr val="black"/>
                </a:solidFill>
              </a:rPr>
              <a:t>for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928811" y="2359186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prstClr val="black"/>
                </a:solidFill>
              </a:rPr>
              <a:t>on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928811" y="3065164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prstClr val="black"/>
                </a:solidFill>
              </a:rPr>
              <a:t>in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980948" y="3566614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prstClr val="black"/>
                </a:solidFill>
              </a:rPr>
              <a:t>to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928811" y="4043668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prstClr val="black"/>
                </a:solidFill>
              </a:rPr>
              <a:t>from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980948" y="4515888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prstClr val="black"/>
                </a:solidFill>
              </a:rPr>
              <a:t>for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7980948" y="5174393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smtClean="0">
                <a:solidFill>
                  <a:prstClr val="black"/>
                </a:solidFill>
              </a:rPr>
              <a:t>back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8073190" y="6005390"/>
            <a:ext cx="1419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i="1" dirty="0" err="1" smtClean="0">
                <a:solidFill>
                  <a:prstClr val="black"/>
                </a:solidFill>
              </a:rPr>
              <a:t>into</a:t>
            </a:r>
            <a:endParaRPr lang="es-AR" sz="2800" b="1" i="1" dirty="0">
              <a:solidFill>
                <a:prstClr val="black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64" y="204862"/>
            <a:ext cx="4438707" cy="58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26" y="240957"/>
            <a:ext cx="2394285" cy="647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87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4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02" y="481514"/>
            <a:ext cx="6201192" cy="131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227" y="2033232"/>
            <a:ext cx="8655635" cy="436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752601" y="3019926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bill</a:t>
            </a:r>
            <a:endParaRPr lang="es-AR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752601" y="2558261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coin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780674" y="3950783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salary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1780674" y="4412448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tax</a:t>
            </a:r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752601" y="4874113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loan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542674" y="3288632"/>
            <a:ext cx="125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676400" y="5369640"/>
            <a:ext cx="1507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mortgage</a:t>
            </a:r>
            <a:endParaRPr lang="es-AR" sz="2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588168" y="5831305"/>
            <a:ext cx="1748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c</a:t>
            </a:r>
            <a:r>
              <a:rPr lang="es-MX" sz="2200" dirty="0" smtClean="0"/>
              <a:t>ash machine</a:t>
            </a:r>
            <a:endParaRPr lang="es-AR" sz="2200" dirty="0"/>
          </a:p>
        </p:txBody>
      </p:sp>
      <p:pic>
        <p:nvPicPr>
          <p:cNvPr id="5" name="2A 1.37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411" y="814137"/>
            <a:ext cx="609600" cy="60960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100" y="800851"/>
            <a:ext cx="2688245" cy="62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75" y="2241078"/>
            <a:ext cx="1580083" cy="402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00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340" y="1467853"/>
            <a:ext cx="8497795" cy="343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463716" y="2442411"/>
            <a:ext cx="553452" cy="481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8345906" y="2418348"/>
            <a:ext cx="553452" cy="481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5325979" y="3164306"/>
            <a:ext cx="553452" cy="481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4130843" y="3180348"/>
            <a:ext cx="553452" cy="481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09473" y="3561348"/>
            <a:ext cx="77002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853989" y="4327359"/>
            <a:ext cx="78606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77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233" y="2186500"/>
            <a:ext cx="5811252" cy="2907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38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25126" y="257146"/>
            <a:ext cx="609600" cy="609600"/>
          </a:xfrm>
          <a:prstGeom prst="rect">
            <a:avLst/>
          </a:prstGeom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735" y="292867"/>
            <a:ext cx="882193" cy="70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399735" y="1160911"/>
            <a:ext cx="11107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Up</a:t>
            </a:r>
          </a:p>
          <a:p>
            <a:endParaRPr lang="es-MX" b="1" dirty="0" smtClean="0"/>
          </a:p>
          <a:p>
            <a:r>
              <a:rPr lang="es-MX" b="1" dirty="0" smtClean="0"/>
              <a:t>Done</a:t>
            </a:r>
          </a:p>
          <a:p>
            <a:r>
              <a:rPr lang="es-MX" b="1" dirty="0" smtClean="0"/>
              <a:t>Money</a:t>
            </a:r>
          </a:p>
          <a:p>
            <a:r>
              <a:rPr lang="es-MX" b="1" dirty="0" err="1" smtClean="0"/>
              <a:t>Nothing</a:t>
            </a:r>
            <a:endParaRPr lang="es-MX" b="1" dirty="0" smtClean="0"/>
          </a:p>
          <a:p>
            <a:r>
              <a:rPr lang="es-MX" b="1" dirty="0" err="1" smtClean="0"/>
              <a:t>Some</a:t>
            </a:r>
            <a:endParaRPr lang="es-MX" b="1" dirty="0" smtClean="0"/>
          </a:p>
          <a:p>
            <a:r>
              <a:rPr lang="es-MX" b="1" dirty="0" smtClean="0"/>
              <a:t>Won</a:t>
            </a:r>
          </a:p>
          <a:p>
            <a:r>
              <a:rPr lang="es-MX" b="1" dirty="0" err="1" smtClean="0"/>
              <a:t>worry</a:t>
            </a:r>
            <a:endParaRPr lang="es-AR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264485" y="1102143"/>
            <a:ext cx="14840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Clock</a:t>
            </a:r>
            <a:endParaRPr lang="es-MX" b="1" dirty="0" smtClean="0">
              <a:solidFill>
                <a:srgbClr val="FF0000"/>
              </a:solidFill>
            </a:endParaRPr>
          </a:p>
          <a:p>
            <a:endParaRPr lang="es-MX" b="1" dirty="0" smtClean="0">
              <a:solidFill>
                <a:srgbClr val="FF0000"/>
              </a:solidFill>
            </a:endParaRPr>
          </a:p>
          <a:p>
            <a:r>
              <a:rPr lang="es-MX" b="1" dirty="0" err="1" smtClean="0">
                <a:solidFill>
                  <a:srgbClr val="FF0000"/>
                </a:solidFill>
              </a:rPr>
              <a:t>Cost</a:t>
            </a:r>
            <a:endParaRPr lang="es-MX" b="1" dirty="0" smtClean="0">
              <a:solidFill>
                <a:srgbClr val="FF0000"/>
              </a:solidFill>
            </a:endParaRPr>
          </a:p>
          <a:p>
            <a:r>
              <a:rPr lang="es-MX" b="1" dirty="0" err="1" smtClean="0">
                <a:solidFill>
                  <a:srgbClr val="FF0000"/>
                </a:solidFill>
              </a:rPr>
              <a:t>Dollar</a:t>
            </a:r>
            <a:endParaRPr lang="es-MX" b="1" dirty="0" smtClean="0">
              <a:solidFill>
                <a:srgbClr val="FF0000"/>
              </a:solidFill>
            </a:endParaRPr>
          </a:p>
          <a:p>
            <a:r>
              <a:rPr lang="es-MX" b="1" dirty="0" err="1" smtClean="0">
                <a:solidFill>
                  <a:srgbClr val="FF0000"/>
                </a:solidFill>
              </a:rPr>
              <a:t>Honest</a:t>
            </a:r>
            <a:endParaRPr lang="es-MX" b="1" dirty="0" smtClean="0">
              <a:solidFill>
                <a:srgbClr val="FF0000"/>
              </a:solidFill>
            </a:endParaRPr>
          </a:p>
          <a:p>
            <a:r>
              <a:rPr lang="es-MX" b="1" dirty="0" smtClean="0">
                <a:solidFill>
                  <a:srgbClr val="FF0000"/>
                </a:solidFill>
              </a:rPr>
              <a:t>shopping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86" y="300936"/>
            <a:ext cx="850314" cy="759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799" y="257146"/>
            <a:ext cx="904085" cy="77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147799" y="1102143"/>
            <a:ext cx="1228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0070C0"/>
                </a:solidFill>
              </a:rPr>
              <a:t>Phone</a:t>
            </a:r>
            <a:endParaRPr lang="es-MX" b="1" dirty="0" smtClean="0">
              <a:solidFill>
                <a:srgbClr val="0070C0"/>
              </a:solidFill>
            </a:endParaRPr>
          </a:p>
          <a:p>
            <a:endParaRPr lang="es-MX" b="1" dirty="0" smtClean="0">
              <a:solidFill>
                <a:srgbClr val="0070C0"/>
              </a:solidFill>
            </a:endParaRPr>
          </a:p>
          <a:p>
            <a:r>
              <a:rPr lang="es-MX" b="1" dirty="0" err="1" smtClean="0">
                <a:solidFill>
                  <a:srgbClr val="0070C0"/>
                </a:solidFill>
              </a:rPr>
              <a:t>Clothes</a:t>
            </a:r>
            <a:endParaRPr lang="es-MX" b="1" dirty="0" smtClean="0">
              <a:solidFill>
                <a:srgbClr val="0070C0"/>
              </a:solidFill>
            </a:endParaRPr>
          </a:p>
          <a:p>
            <a:r>
              <a:rPr lang="es-MX" b="1" dirty="0" smtClean="0">
                <a:solidFill>
                  <a:srgbClr val="0070C0"/>
                </a:solidFill>
              </a:rPr>
              <a:t>Loan</a:t>
            </a:r>
          </a:p>
          <a:p>
            <a:r>
              <a:rPr lang="es-MX" b="1" dirty="0" smtClean="0">
                <a:solidFill>
                  <a:srgbClr val="0070C0"/>
                </a:solidFill>
              </a:rPr>
              <a:t>Note</a:t>
            </a:r>
          </a:p>
          <a:p>
            <a:r>
              <a:rPr lang="es-MX" b="1" dirty="0" err="1" smtClean="0">
                <a:solidFill>
                  <a:srgbClr val="0070C0"/>
                </a:solidFill>
              </a:rPr>
              <a:t>Owe</a:t>
            </a:r>
            <a:endParaRPr lang="es-MX" b="1" dirty="0" smtClean="0">
              <a:solidFill>
                <a:srgbClr val="0070C0"/>
              </a:solidFill>
            </a:endParaRPr>
          </a:p>
          <a:p>
            <a:r>
              <a:rPr lang="es-MX" b="1" dirty="0" err="1" smtClean="0">
                <a:solidFill>
                  <a:srgbClr val="0070C0"/>
                </a:solidFill>
              </a:rPr>
              <a:t>sold</a:t>
            </a:r>
            <a:endParaRPr lang="es-AR" b="1" dirty="0">
              <a:solidFill>
                <a:srgbClr val="0070C0"/>
              </a:solidFill>
            </a:endParaRPr>
          </a:p>
        </p:txBody>
      </p:sp>
      <p:pic>
        <p:nvPicPr>
          <p:cNvPr id="9" name="2A 1.39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1231" y="4707741"/>
            <a:ext cx="609600" cy="609600"/>
          </a:xfrm>
          <a:prstGeom prst="rect">
            <a:avLst/>
          </a:prstGeom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49" y="5686939"/>
            <a:ext cx="7250734" cy="64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052" y="4707741"/>
            <a:ext cx="881743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39" y="4713547"/>
            <a:ext cx="912346" cy="76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10 Conector recto de flecha"/>
          <p:cNvCxnSpPr/>
          <p:nvPr/>
        </p:nvCxnSpPr>
        <p:spPr>
          <a:xfrm flipH="1">
            <a:off x="974559" y="5209674"/>
            <a:ext cx="2715084" cy="60157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H="1">
            <a:off x="1772653" y="5325362"/>
            <a:ext cx="1916990" cy="4939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>
            <a:off x="4006516" y="5317341"/>
            <a:ext cx="1" cy="4939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>
            <a:off x="4006516" y="5317341"/>
            <a:ext cx="998621" cy="4635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223085" y="5317341"/>
            <a:ext cx="2069431" cy="4939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H="1">
            <a:off x="2731148" y="5325362"/>
            <a:ext cx="2683064" cy="4939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5943601" y="5325362"/>
            <a:ext cx="1106904" cy="4555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0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2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13609" y="548443"/>
            <a:ext cx="106720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1. I ‘m </a:t>
            </a:r>
            <a:r>
              <a:rPr lang="en-US" sz="2400" dirty="0"/>
              <a:t>a spender, I </a:t>
            </a:r>
            <a:r>
              <a:rPr lang="en-US" sz="2400" dirty="0" smtClean="0"/>
              <a:t>think</a:t>
            </a:r>
            <a:r>
              <a:rPr lang="en-US" sz="2400" dirty="0"/>
              <a:t>. I </a:t>
            </a:r>
            <a:r>
              <a:rPr lang="en-US" sz="2400" b="1" dirty="0"/>
              <a:t>t</a:t>
            </a:r>
            <a:r>
              <a:rPr lang="en-US" sz="2400" b="1" dirty="0" smtClean="0"/>
              <a:t>ry </a:t>
            </a:r>
            <a:r>
              <a:rPr lang="en-US" sz="2400" b="1" dirty="0"/>
              <a:t>to save</a:t>
            </a:r>
            <a:r>
              <a:rPr lang="en-US" sz="2400" dirty="0"/>
              <a:t>, </a:t>
            </a:r>
            <a:r>
              <a:rPr lang="en-US" sz="2400" dirty="0" smtClean="0"/>
              <a:t>but something always seems </a:t>
            </a:r>
            <a:r>
              <a:rPr lang="en-US" sz="2400" dirty="0"/>
              <a:t>to </a:t>
            </a:r>
            <a:r>
              <a:rPr lang="en-US" sz="2400" b="1" dirty="0" smtClean="0"/>
              <a:t>come </a:t>
            </a:r>
            <a:r>
              <a:rPr lang="en-US" sz="2400" b="1" dirty="0" err="1" smtClean="0"/>
              <a:t>aIong</a:t>
            </a:r>
            <a:r>
              <a:rPr lang="en-US" sz="2400" b="1" dirty="0" smtClean="0"/>
              <a:t> </a:t>
            </a:r>
            <a:r>
              <a:rPr lang="en-US" sz="2400" dirty="0" smtClean="0"/>
              <a:t>that I </a:t>
            </a:r>
            <a:r>
              <a:rPr lang="en-US" sz="2400" b="1" dirty="0" smtClean="0"/>
              <a:t>need </a:t>
            </a:r>
            <a:r>
              <a:rPr lang="en-US" sz="2400" b="1" dirty="0"/>
              <a:t>t</a:t>
            </a:r>
            <a:r>
              <a:rPr lang="en-US" sz="2400" b="1" dirty="0" smtClean="0"/>
              <a:t>o buy</a:t>
            </a:r>
            <a:r>
              <a:rPr lang="en-US" sz="2400" dirty="0" smtClean="0"/>
              <a:t>, </a:t>
            </a:r>
            <a:r>
              <a:rPr lang="en-US" sz="2400" dirty="0"/>
              <a:t>and I </a:t>
            </a:r>
            <a:r>
              <a:rPr lang="en-US" sz="2400" b="1" dirty="0" smtClean="0"/>
              <a:t>finish up </a:t>
            </a:r>
            <a:r>
              <a:rPr lang="en-US" sz="2400" b="1" dirty="0"/>
              <a:t>broke</a:t>
            </a:r>
            <a:r>
              <a:rPr lang="en-US" sz="2400" dirty="0"/>
              <a:t>. I can </a:t>
            </a:r>
            <a:r>
              <a:rPr lang="en-US" sz="2400" b="1" dirty="0"/>
              <a:t>get </a:t>
            </a:r>
            <a:r>
              <a:rPr lang="en-US" sz="2400" b="1" dirty="0" smtClean="0"/>
              <a:t>by </a:t>
            </a:r>
            <a:r>
              <a:rPr lang="en-US" sz="2400" dirty="0" smtClean="0"/>
              <a:t>with very little money </a:t>
            </a:r>
            <a:r>
              <a:rPr lang="en-US" sz="2400" dirty="0"/>
              <a:t>for </a:t>
            </a:r>
            <a:r>
              <a:rPr lang="en-US" sz="2400" dirty="0" smtClean="0"/>
              <a:t>myself when </a:t>
            </a:r>
            <a:r>
              <a:rPr lang="en-US" sz="2400" dirty="0"/>
              <a:t>I </a:t>
            </a:r>
            <a:r>
              <a:rPr lang="en-US" sz="2400" dirty="0" smtClean="0"/>
              <a:t>need to,  </a:t>
            </a:r>
            <a:r>
              <a:rPr lang="en-US" sz="2400" dirty="0"/>
              <a:t>but I </a:t>
            </a:r>
            <a:r>
              <a:rPr lang="en-US" sz="2400" dirty="0" smtClean="0"/>
              <a:t>don’t seem </a:t>
            </a:r>
            <a:r>
              <a:rPr lang="en-US" sz="2400" dirty="0"/>
              <a:t>to be good at </a:t>
            </a:r>
            <a:r>
              <a:rPr lang="en-US" sz="2400" b="1" dirty="0"/>
              <a:t>holding on </a:t>
            </a:r>
            <a:r>
              <a:rPr lang="en-US" sz="2400" b="1" dirty="0" smtClean="0"/>
              <a:t>to it</a:t>
            </a:r>
            <a:r>
              <a:rPr lang="en-US" sz="2400" dirty="0"/>
              <a:t>. </a:t>
            </a:r>
            <a:r>
              <a:rPr lang="en-US" sz="2400" dirty="0" smtClean="0"/>
              <a:t>Also</a:t>
            </a:r>
            <a:r>
              <a:rPr lang="en-US" sz="2400" dirty="0"/>
              <a:t>,</a:t>
            </a:r>
            <a:r>
              <a:rPr lang="en-US" sz="2400" dirty="0" smtClean="0"/>
              <a:t> </a:t>
            </a:r>
            <a:r>
              <a:rPr lang="en-US" sz="2400" dirty="0"/>
              <a:t>if m</a:t>
            </a:r>
            <a:r>
              <a:rPr lang="en-US" sz="2400" dirty="0" smtClean="0"/>
              <a:t>y kids </a:t>
            </a:r>
            <a:r>
              <a:rPr lang="en-US" sz="2400" b="1" dirty="0" smtClean="0"/>
              <a:t>ask </a:t>
            </a:r>
            <a:r>
              <a:rPr lang="en-US" sz="2400" b="1" dirty="0"/>
              <a:t>t</a:t>
            </a:r>
            <a:r>
              <a:rPr lang="en-US" sz="2400" b="1" dirty="0" smtClean="0"/>
              <a:t>o </a:t>
            </a:r>
            <a:r>
              <a:rPr lang="en-US" sz="2400" b="1" dirty="0"/>
              <a:t>borrow </a:t>
            </a:r>
            <a:r>
              <a:rPr lang="en-US" sz="2400" dirty="0" smtClean="0"/>
              <a:t>some money,  I </a:t>
            </a:r>
            <a:r>
              <a:rPr lang="es-AR" sz="2400" dirty="0" err="1" smtClean="0"/>
              <a:t>always</a:t>
            </a:r>
            <a:r>
              <a:rPr lang="es-AR" sz="2400" dirty="0" smtClean="0"/>
              <a:t> </a:t>
            </a:r>
            <a:r>
              <a:rPr lang="es-AR" sz="2400" dirty="0" err="1" smtClean="0"/>
              <a:t>say</a:t>
            </a:r>
            <a:r>
              <a:rPr lang="es-AR" sz="2400" dirty="0" smtClean="0"/>
              <a:t> </a:t>
            </a:r>
            <a:r>
              <a:rPr lang="es-AR" sz="2400" dirty="0"/>
              <a:t>yes.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51973" y="2518027"/>
            <a:ext cx="105476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2. I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would say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that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I'm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a spender.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 spend money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things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like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concerts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or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trips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because I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like having 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the experience and </a:t>
            </a: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US" sz="2400" u="sng" dirty="0" smtClean="0">
                <a:solidFill>
                  <a:schemeClr val="accent6">
                    <a:lumMod val="75000"/>
                  </a:schemeClr>
                </a:solidFill>
              </a:rPr>
              <a:t>memories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. I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know that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should s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pend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my money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things that last, or save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for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future,  but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don't want 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o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miss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aII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those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good t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hings that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are happening right now.</a:t>
            </a:r>
            <a:endParaRPr lang="es-A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66010" y="4374485"/>
            <a:ext cx="105196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3. I consider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myself a spender. I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don‘t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have m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uch money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but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when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I do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have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some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there is always something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need or want to spend it on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. I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love computers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and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computer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games, so I often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buy things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o make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sure m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y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computer is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always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up to date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. I know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it's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not very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sensible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but it‘s </a:t>
            </a:r>
            <a:r>
              <a:rPr lang="es-AR" sz="2400" dirty="0" err="1" smtClean="0">
                <a:solidFill>
                  <a:schemeClr val="accent5">
                    <a:lumMod val="75000"/>
                  </a:schemeClr>
                </a:solidFill>
              </a:rPr>
              <a:t>important</a:t>
            </a:r>
            <a:r>
              <a:rPr lang="es-AR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AR" sz="2400" dirty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s-AR" sz="2400" dirty="0" smtClean="0">
                <a:solidFill>
                  <a:schemeClr val="accent5">
                    <a:lumMod val="75000"/>
                  </a:schemeClr>
                </a:solidFill>
              </a:rPr>
              <a:t>o </a:t>
            </a:r>
            <a:r>
              <a:rPr lang="es-AR" sz="2400" dirty="0">
                <a:solidFill>
                  <a:schemeClr val="accent5">
                    <a:lumMod val="75000"/>
                  </a:schemeClr>
                </a:solidFill>
              </a:rPr>
              <a:t>me.</a:t>
            </a:r>
          </a:p>
        </p:txBody>
      </p:sp>
      <p:pic>
        <p:nvPicPr>
          <p:cNvPr id="7" name="2A 1.40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0820" y="5402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760</Words>
  <Application>Microsoft Office PowerPoint</Application>
  <PresentationFormat>Personalizado</PresentationFormat>
  <Paragraphs>150</Paragraphs>
  <Slides>26</Slides>
  <Notes>0</Notes>
  <HiddenSlides>0</HiddenSlides>
  <MMClips>18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2A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C</dc:title>
  <dc:creator>Gladys</dc:creator>
  <cp:lastModifiedBy>gladysmaba@outlook.com</cp:lastModifiedBy>
  <cp:revision>66</cp:revision>
  <dcterms:created xsi:type="dcterms:W3CDTF">2020-03-21T19:10:07Z</dcterms:created>
  <dcterms:modified xsi:type="dcterms:W3CDTF">2023-08-15T13:34:42Z</dcterms:modified>
</cp:coreProperties>
</file>