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3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12/9/2023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6.png"/><Relationship Id="rId5" Type="http://schemas.microsoft.com/office/2007/relationships/media" Target="../media/media8.mp3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8800" dirty="0" smtClean="0"/>
              <a:t>STEREOTYPES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13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38" y="434139"/>
            <a:ext cx="6437062" cy="351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38" y="4094559"/>
            <a:ext cx="6742261" cy="214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 2.18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1779" y="82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7" y="517358"/>
            <a:ext cx="8779550" cy="58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 2.19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242" y="549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" y="513349"/>
            <a:ext cx="5824450" cy="514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25" y="733926"/>
            <a:ext cx="5601705" cy="496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3519237" y="2713120"/>
            <a:ext cx="884322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1542048" y="2378243"/>
            <a:ext cx="1610226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705726" y="3523245"/>
            <a:ext cx="1102895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2404310" y="3218446"/>
            <a:ext cx="1301416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2787315" y="3990474"/>
            <a:ext cx="1231232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2109538" y="4840706"/>
            <a:ext cx="778042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7928811" y="3270581"/>
            <a:ext cx="1097673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8680367" y="2907632"/>
            <a:ext cx="692234" cy="445168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10291011" y="2077452"/>
            <a:ext cx="850231" cy="352928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9372600" y="1548063"/>
            <a:ext cx="1600200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Elipse"/>
          <p:cNvSpPr/>
          <p:nvPr/>
        </p:nvSpPr>
        <p:spPr>
          <a:xfrm>
            <a:off x="6709611" y="1159042"/>
            <a:ext cx="1664368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9179677" y="741947"/>
            <a:ext cx="998621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Elipse"/>
          <p:cNvSpPr/>
          <p:nvPr/>
        </p:nvSpPr>
        <p:spPr>
          <a:xfrm>
            <a:off x="782052" y="1884949"/>
            <a:ext cx="1505952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Elipse"/>
          <p:cNvSpPr/>
          <p:nvPr/>
        </p:nvSpPr>
        <p:spPr>
          <a:xfrm>
            <a:off x="2288004" y="1548063"/>
            <a:ext cx="998621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Elipse"/>
          <p:cNvSpPr/>
          <p:nvPr/>
        </p:nvSpPr>
        <p:spPr>
          <a:xfrm>
            <a:off x="8542421" y="4969042"/>
            <a:ext cx="998621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Elipse"/>
          <p:cNvSpPr/>
          <p:nvPr/>
        </p:nvSpPr>
        <p:spPr>
          <a:xfrm>
            <a:off x="7541795" y="4576009"/>
            <a:ext cx="1241257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8373979" y="4080708"/>
            <a:ext cx="1167063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8783052" y="3799970"/>
            <a:ext cx="895935" cy="47525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3519236" y="5233736"/>
            <a:ext cx="1534027" cy="52938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29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6" y="302669"/>
            <a:ext cx="6484686" cy="464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2" y="2323348"/>
            <a:ext cx="5830888" cy="345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498555" y="1243723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63517" y="1007579"/>
            <a:ext cx="57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19726" y="1643833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257923" y="1923238"/>
            <a:ext cx="60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729789" y="2323348"/>
            <a:ext cx="2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896853" y="2323348"/>
            <a:ext cx="565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299411" y="2623824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739186" y="2852890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729789" y="2893932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507956" y="3229400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628271" y="3629510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9350" y="3629510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450432" y="3936668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387055" y="4330157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962521" y="4544869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943013" y="2323348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8532560" y="2693877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0643932" y="2701898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8063328" y="3029345"/>
            <a:ext cx="2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7810664" y="3294042"/>
            <a:ext cx="2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908297" y="3694152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8643013" y="4022091"/>
            <a:ext cx="2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</a:t>
            </a:r>
            <a:endParaRPr lang="es-AR" sz="2000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8532560" y="4330157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1588582" y="4366723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7638208" y="4965032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8338209" y="5365142"/>
            <a:ext cx="54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the</a:t>
            </a:r>
            <a:endParaRPr lang="es-AR" sz="2000" b="1" dirty="0"/>
          </a:p>
        </p:txBody>
      </p:sp>
      <p:sp>
        <p:nvSpPr>
          <p:cNvPr id="37" name="36 CuadroTexto"/>
          <p:cNvSpPr txBox="1"/>
          <p:nvPr/>
        </p:nvSpPr>
        <p:spPr>
          <a:xfrm>
            <a:off x="9663529" y="5365142"/>
            <a:ext cx="48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--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5666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B 2.20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6611" y="345157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6" y="1557475"/>
            <a:ext cx="7754939" cy="300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3B 2.21 Pronunci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6339" y="2363590"/>
            <a:ext cx="609600" cy="609600"/>
          </a:xfrm>
          <a:prstGeom prst="rect">
            <a:avLst/>
          </a:prstGeom>
        </p:spPr>
      </p:pic>
      <p:pic>
        <p:nvPicPr>
          <p:cNvPr id="6" name="3B 2.22 Pronunciatio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5271" y="3969703"/>
            <a:ext cx="609600" cy="609600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293271"/>
            <a:ext cx="47148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31" y="431383"/>
            <a:ext cx="47434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4740104"/>
            <a:ext cx="7463086" cy="70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36" y="5535827"/>
            <a:ext cx="7361296" cy="102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9" y="491289"/>
            <a:ext cx="45815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 2.24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5989" y="204536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93" y="204536"/>
            <a:ext cx="7153551" cy="639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2705" y="1696453"/>
            <a:ext cx="99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speaking</a:t>
            </a:r>
            <a:endParaRPr lang="es-AR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445794" y="2187407"/>
            <a:ext cx="99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tend</a:t>
            </a:r>
            <a:endParaRPr lang="es-AR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416968" y="2673680"/>
            <a:ext cx="99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usually</a:t>
            </a:r>
            <a:endParaRPr lang="es-AR" sz="16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306678" y="3077072"/>
            <a:ext cx="99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general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30918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27" y="222682"/>
            <a:ext cx="8772264" cy="337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502823" y="2399907"/>
            <a:ext cx="72167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about</a:t>
            </a:r>
            <a:endParaRPr lang="es-ES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33374" y="2836021"/>
            <a:ext cx="3677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at</a:t>
            </a:r>
            <a:endParaRPr lang="es-ES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152094" y="3248072"/>
            <a:ext cx="35137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</a:t>
            </a:r>
            <a:endParaRPr lang="es-ES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42970" y="5442201"/>
            <a:ext cx="5719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</a:rPr>
              <a:t>be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</a:rPr>
              <a:t>interested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</a:rPr>
              <a:t> in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</a:rPr>
              <a:t>sth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56859" y="4472565"/>
            <a:ext cx="6040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good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at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doing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sth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9763" y="3907286"/>
            <a:ext cx="554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t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o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worry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about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</a:rPr>
              <a:t>sth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1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4" y="388771"/>
            <a:ext cx="6335712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4" y="1252538"/>
            <a:ext cx="43910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918158" y="2550695"/>
            <a:ext cx="335681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 VERBS</a:t>
            </a:r>
            <a:endParaRPr lang="es-A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918157" y="4086726"/>
            <a:ext cx="4211053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 ADJECTIVES</a:t>
            </a:r>
            <a:endParaRPr lang="es-A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4" y="4733057"/>
            <a:ext cx="47244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6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529388"/>
            <a:ext cx="10515600" cy="59315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 He </a:t>
            </a:r>
            <a:r>
              <a:rPr lang="en-US" dirty="0" smtClean="0"/>
              <a:t>apologized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policeman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dirty="0" smtClean="0"/>
              <a:t> </a:t>
            </a:r>
            <a:r>
              <a:rPr lang="en-US" dirty="0"/>
              <a:t>driving fast.</a:t>
            </a:r>
          </a:p>
          <a:p>
            <a:pPr marL="0" indent="0">
              <a:buNone/>
            </a:pPr>
            <a:r>
              <a:rPr lang="en-US" dirty="0"/>
              <a:t>2 We're </a:t>
            </a:r>
            <a:r>
              <a:rPr lang="en-US" dirty="0" smtClean="0"/>
              <a:t>arriving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dirty="0" smtClean="0"/>
              <a:t> </a:t>
            </a:r>
            <a:r>
              <a:rPr lang="en-US" dirty="0"/>
              <a:t>Milan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dirty="0"/>
              <a:t> Sunday.</a:t>
            </a:r>
          </a:p>
          <a:p>
            <a:pPr marL="0" indent="0">
              <a:buNone/>
            </a:pPr>
            <a:r>
              <a:rPr lang="es-AR" dirty="0"/>
              <a:t>3 </a:t>
            </a:r>
            <a:r>
              <a:rPr lang="es-AR" dirty="0" err="1"/>
              <a:t>We're</a:t>
            </a:r>
            <a:r>
              <a:rPr lang="es-AR" dirty="0"/>
              <a:t> </a:t>
            </a:r>
            <a:r>
              <a:rPr lang="es-AR" dirty="0" err="1"/>
              <a:t>arriving</a:t>
            </a:r>
            <a:r>
              <a:rPr lang="es-AR" dirty="0"/>
              <a:t> 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s-AR" dirty="0" err="1" smtClean="0"/>
              <a:t>Malpensa</a:t>
            </a:r>
            <a:r>
              <a:rPr lang="es-AR" dirty="0" smtClean="0"/>
              <a:t> </a:t>
            </a:r>
            <a:r>
              <a:rPr lang="es-AR" dirty="0" err="1"/>
              <a:t>airport</a:t>
            </a:r>
            <a:r>
              <a:rPr lang="es-AR" dirty="0"/>
              <a:t>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s-AR" dirty="0"/>
              <a:t> 3.45.</a:t>
            </a:r>
          </a:p>
          <a:p>
            <a:pPr marL="0" indent="0">
              <a:buNone/>
            </a:pPr>
            <a:r>
              <a:rPr lang="en-US" dirty="0"/>
              <a:t>4 Who does </a:t>
            </a:r>
            <a:r>
              <a:rPr lang="en-US" dirty="0" smtClean="0"/>
              <a:t>this </a:t>
            </a:r>
            <a:r>
              <a:rPr lang="en-US" dirty="0"/>
              <a:t>book </a:t>
            </a:r>
            <a:r>
              <a:rPr lang="en-US" dirty="0" smtClean="0"/>
              <a:t>belong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dirty="0" smtClean="0"/>
              <a:t> 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5 I never argue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dirty="0" smtClean="0"/>
              <a:t>my husband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n-US" dirty="0" smtClean="0"/>
              <a:t> </a:t>
            </a:r>
            <a:r>
              <a:rPr lang="en-US" dirty="0"/>
              <a:t>money.</a:t>
            </a:r>
          </a:p>
          <a:p>
            <a:pPr marL="0" indent="0">
              <a:buNone/>
            </a:pPr>
            <a:r>
              <a:rPr lang="en-US" dirty="0"/>
              <a:t>6 Could you ask the </a:t>
            </a:r>
            <a:r>
              <a:rPr lang="en-US" dirty="0" smtClean="0"/>
              <a:t>waiter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dirty="0" smtClean="0"/>
              <a:t> </a:t>
            </a:r>
            <a:r>
              <a:rPr lang="en-US" dirty="0"/>
              <a:t>the bill?</a:t>
            </a:r>
          </a:p>
          <a:p>
            <a:pPr marL="0" indent="0">
              <a:buNone/>
            </a:pPr>
            <a:r>
              <a:rPr lang="en-US" dirty="0"/>
              <a:t>7 Do you </a:t>
            </a:r>
            <a:r>
              <a:rPr lang="en-US" dirty="0" smtClean="0"/>
              <a:t>believe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dirty="0" smtClean="0"/>
              <a:t> </a:t>
            </a:r>
            <a:r>
              <a:rPr lang="en-US" dirty="0"/>
              <a:t>ghosts?</a:t>
            </a:r>
          </a:p>
          <a:p>
            <a:pPr marL="0" indent="0">
              <a:buNone/>
            </a:pPr>
            <a:r>
              <a:rPr lang="en-US" dirty="0"/>
              <a:t>8 I can't </a:t>
            </a:r>
            <a:r>
              <a:rPr lang="en-US" dirty="0" smtClean="0"/>
              <a:t>choose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en-US" dirty="0" smtClean="0"/>
              <a:t> </a:t>
            </a:r>
            <a:r>
              <a:rPr lang="en-US" dirty="0"/>
              <a:t>these two bags.</a:t>
            </a:r>
          </a:p>
          <a:p>
            <a:pPr marL="0" indent="0">
              <a:buNone/>
            </a:pPr>
            <a:r>
              <a:rPr lang="en-US" dirty="0"/>
              <a:t>9 We might go out. It </a:t>
            </a:r>
            <a:r>
              <a:rPr lang="en-US" dirty="0" smtClean="0"/>
              <a:t>depends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dirty="0" smtClean="0"/>
              <a:t> </a:t>
            </a:r>
            <a:r>
              <a:rPr lang="en-US" dirty="0"/>
              <a:t>the weather.</a:t>
            </a:r>
          </a:p>
          <a:p>
            <a:pPr marL="0" indent="0">
              <a:buNone/>
            </a:pPr>
            <a:r>
              <a:rPr lang="en-US" dirty="0"/>
              <a:t>10 I </a:t>
            </a:r>
            <a:r>
              <a:rPr lang="en-US" dirty="0" smtClean="0"/>
              <a:t>dreamt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n-US" dirty="0" smtClean="0"/>
              <a:t> </a:t>
            </a:r>
            <a:r>
              <a:rPr lang="en-US" dirty="0"/>
              <a:t>my childhood last night.</a:t>
            </a:r>
          </a:p>
          <a:p>
            <a:pPr marL="0" indent="0">
              <a:buNone/>
            </a:pPr>
            <a:r>
              <a:rPr lang="en-US" b="1" dirty="0"/>
              <a:t>11 </a:t>
            </a:r>
            <a:r>
              <a:rPr lang="en-US" dirty="0"/>
              <a:t>Don't </a:t>
            </a:r>
            <a:r>
              <a:rPr lang="en-US" dirty="0" smtClean="0"/>
              <a:t>laugh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dirty="0"/>
              <a:t>me! I'm doing my best!</a:t>
            </a:r>
          </a:p>
          <a:p>
            <a:pPr marL="0" indent="0">
              <a:buNone/>
            </a:pPr>
            <a:r>
              <a:rPr lang="en-US" dirty="0"/>
              <a:t>12 I'm really looking </a:t>
            </a:r>
            <a:r>
              <a:rPr lang="en-US" dirty="0" smtClean="0"/>
              <a:t>forward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dirty="0"/>
              <a:t>the party.</a:t>
            </a:r>
          </a:p>
          <a:p>
            <a:pPr marL="0" indent="0">
              <a:buNone/>
            </a:pPr>
            <a:r>
              <a:rPr lang="en-US" dirty="0"/>
              <a:t>13 lf I </a:t>
            </a:r>
            <a:r>
              <a:rPr lang="en-US" dirty="0" smtClean="0"/>
              <a:t>pay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dirty="0" smtClean="0"/>
              <a:t> </a:t>
            </a:r>
            <a:r>
              <a:rPr lang="en-US" dirty="0"/>
              <a:t>the meal, can you get the drinks?</a:t>
            </a:r>
          </a:p>
          <a:p>
            <a:pPr marL="0" indent="0">
              <a:buNone/>
            </a:pPr>
            <a:r>
              <a:rPr lang="en-US" dirty="0"/>
              <a:t>14 This music reminds me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dirty="0" smtClean="0"/>
              <a:t> </a:t>
            </a:r>
            <a:r>
              <a:rPr lang="en-US" dirty="0"/>
              <a:t>our honeymoon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dirty="0"/>
              <a:t> Italy.</a:t>
            </a:r>
          </a:p>
          <a:p>
            <a:pPr marL="0" indent="0">
              <a:buNone/>
            </a:pPr>
            <a:r>
              <a:rPr lang="en-US" dirty="0"/>
              <a:t>15 I don't spend a lot of </a:t>
            </a:r>
            <a:r>
              <a:rPr lang="en-US" dirty="0" smtClean="0"/>
              <a:t>money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dirty="0" smtClean="0"/>
              <a:t> </a:t>
            </a:r>
            <a:r>
              <a:rPr lang="en-US" dirty="0"/>
              <a:t>clothes.</a:t>
            </a:r>
            <a:endParaRPr lang="es-AR" dirty="0"/>
          </a:p>
        </p:txBody>
      </p:sp>
      <p:pic>
        <p:nvPicPr>
          <p:cNvPr id="4" name="3B 2.25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1127" y="52537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168942" y="3019926"/>
            <a:ext cx="335681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 VERBS</a:t>
            </a:r>
            <a:endParaRPr lang="es-A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27" y="2181977"/>
            <a:ext cx="24098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1511968" y="842210"/>
            <a:ext cx="1664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856006" y="1249658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895353" y="1636837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687679" y="2036372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5001885" y="2358189"/>
            <a:ext cx="941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2130971" y="2413361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445663" y="2777777"/>
            <a:ext cx="2113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2093386" y="3164955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040058" y="3539777"/>
            <a:ext cx="19882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638306" y="3914599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557927" y="4301777"/>
            <a:ext cx="1618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089810" y="4688956"/>
            <a:ext cx="9746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494547" y="5076134"/>
            <a:ext cx="2287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1629953" y="5438599"/>
            <a:ext cx="10020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2775176" y="5825777"/>
            <a:ext cx="16856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2197877" y="6225312"/>
            <a:ext cx="29796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4092579" y="1249658"/>
            <a:ext cx="368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5261810" y="872668"/>
            <a:ext cx="422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9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5" y="363666"/>
            <a:ext cx="3488322" cy="215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46" y="391964"/>
            <a:ext cx="2540835" cy="167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68" y="837133"/>
            <a:ext cx="3840206" cy="192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7" y="2514137"/>
            <a:ext cx="2345322" cy="185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53" y="4521856"/>
            <a:ext cx="2376511" cy="18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08" y="2190565"/>
            <a:ext cx="2692307" cy="19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53" y="4144879"/>
            <a:ext cx="2447262" cy="220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681" y="4451183"/>
            <a:ext cx="2762880" cy="18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3" y="4546933"/>
            <a:ext cx="2843491" cy="180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45168" y="252663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apologize</a:t>
            </a:r>
            <a:endParaRPr lang="es-AR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570602" y="206519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ask</a:t>
            </a:r>
            <a:endParaRPr lang="es-AR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9865542" y="589729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arrive</a:t>
            </a:r>
            <a:endParaRPr lang="es-AR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300185" y="22039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arrive</a:t>
            </a:r>
            <a:endParaRPr lang="es-AR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09720" y="436226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depend</a:t>
            </a:r>
            <a:endParaRPr lang="es-AR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086655" y="3098510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belong</a:t>
            </a:r>
            <a:endParaRPr lang="es-AR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765884" y="426651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argue</a:t>
            </a:r>
            <a:endParaRPr lang="es-AR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509751" y="3889311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believe</a:t>
            </a:r>
            <a:endParaRPr lang="es-AR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0645403" y="4194111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choose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2710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58" y="500564"/>
            <a:ext cx="85550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81" y="1738313"/>
            <a:ext cx="7529153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47657" y="2966519"/>
            <a:ext cx="97823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 err="1"/>
              <a:t>ln</a:t>
            </a:r>
            <a:r>
              <a:rPr lang="es-AR" sz="2800" b="1" dirty="0"/>
              <a:t> </a:t>
            </a:r>
            <a:r>
              <a:rPr lang="es-AR" sz="2800" b="1" dirty="0" err="1"/>
              <a:t>pairs</a:t>
            </a:r>
            <a:r>
              <a:rPr lang="es-AR" sz="2800" b="1" dirty="0"/>
              <a:t>, </a:t>
            </a:r>
            <a:r>
              <a:rPr lang="es-AR" sz="2800" b="1" dirty="0" err="1" smtClean="0"/>
              <a:t>ask</a:t>
            </a:r>
            <a:r>
              <a:rPr lang="es-AR" sz="2800" b="1" dirty="0" smtClean="0"/>
              <a:t> and </a:t>
            </a:r>
            <a:r>
              <a:rPr lang="es-AR" sz="2800" b="1" dirty="0" err="1" smtClean="0"/>
              <a:t>answer</a:t>
            </a:r>
            <a:r>
              <a:rPr lang="es-AR" sz="2800" b="1" dirty="0" smtClean="0"/>
              <a:t> </a:t>
            </a:r>
            <a:r>
              <a:rPr lang="es-AR" sz="2800" b="1" dirty="0" err="1" smtClean="0"/>
              <a:t>these</a:t>
            </a:r>
            <a:r>
              <a:rPr lang="es-AR" sz="2800" b="1" dirty="0" smtClean="0"/>
              <a:t> </a:t>
            </a:r>
            <a:r>
              <a:rPr lang="es-AR" sz="2800" b="1" dirty="0" err="1" smtClean="0"/>
              <a:t>questions</a:t>
            </a:r>
            <a:r>
              <a:rPr lang="es-AR" sz="2800" b="1" dirty="0" smtClean="0"/>
              <a:t>. </a:t>
            </a:r>
            <a:r>
              <a:rPr lang="es-AR" sz="2800" b="1" dirty="0" err="1" smtClean="0"/>
              <a:t>Report</a:t>
            </a:r>
            <a:endParaRPr lang="es-AR" sz="2800" b="1" dirty="0"/>
          </a:p>
          <a:p>
            <a:r>
              <a:rPr lang="en-US" sz="2400" dirty="0" smtClean="0"/>
              <a:t>1 Are </a:t>
            </a:r>
            <a:r>
              <a:rPr lang="en-US" sz="2400" dirty="0"/>
              <a:t>you a </a:t>
            </a:r>
            <a:r>
              <a:rPr lang="en-US" sz="2400" dirty="0" smtClean="0"/>
              <a:t>talkative </a:t>
            </a:r>
            <a:r>
              <a:rPr lang="en-US" sz="2400" dirty="0"/>
              <a:t>or a quiet person?</a:t>
            </a:r>
          </a:p>
          <a:p>
            <a:r>
              <a:rPr lang="es-AR" sz="2400" dirty="0"/>
              <a:t>2 </a:t>
            </a:r>
            <a:r>
              <a:rPr lang="es-AR" sz="2400" dirty="0" err="1" smtClean="0"/>
              <a:t>Who</a:t>
            </a:r>
            <a:r>
              <a:rPr lang="es-AR" sz="2400" dirty="0" smtClean="0"/>
              <a:t>  </a:t>
            </a:r>
            <a:r>
              <a:rPr lang="es-AR" sz="2400" dirty="0" err="1" smtClean="0"/>
              <a:t>is</a:t>
            </a:r>
            <a:r>
              <a:rPr lang="es-AR" sz="2400" dirty="0" smtClean="0"/>
              <a:t> </a:t>
            </a:r>
            <a:r>
              <a:rPr lang="es-AR" sz="2400" dirty="0"/>
              <a:t>... ?</a:t>
            </a:r>
          </a:p>
          <a:p>
            <a:r>
              <a:rPr lang="en-US" sz="2400" dirty="0" smtClean="0"/>
              <a:t>                          a </a:t>
            </a:r>
            <a:r>
              <a:rPr lang="en-US" sz="2400" dirty="0"/>
              <a:t>the </a:t>
            </a:r>
            <a:r>
              <a:rPr lang="en-US" sz="2400" dirty="0" smtClean="0"/>
              <a:t>most </a:t>
            </a:r>
            <a:r>
              <a:rPr lang="en-US" sz="2400" dirty="0"/>
              <a:t>talkative person in your </a:t>
            </a:r>
            <a:r>
              <a:rPr lang="en-US" sz="2400" dirty="0" smtClean="0"/>
              <a:t>family</a:t>
            </a:r>
            <a:endParaRPr lang="en-US" sz="2400" dirty="0"/>
          </a:p>
          <a:p>
            <a:r>
              <a:rPr lang="en-US" sz="2400" dirty="0" smtClean="0"/>
              <a:t>                          b </a:t>
            </a:r>
            <a:r>
              <a:rPr lang="en-US" sz="2400" dirty="0"/>
              <a:t>the </a:t>
            </a:r>
            <a:r>
              <a:rPr lang="en-US" sz="2400" dirty="0" smtClean="0"/>
              <a:t>most </a:t>
            </a:r>
            <a:r>
              <a:rPr lang="en-US" sz="2400" dirty="0"/>
              <a:t>talkative person you </a:t>
            </a:r>
            <a:r>
              <a:rPr lang="en-US" sz="2400" dirty="0" smtClean="0"/>
              <a:t>kno</a:t>
            </a:r>
            <a:r>
              <a:rPr lang="en-US" sz="2400" dirty="0"/>
              <a:t>w</a:t>
            </a:r>
          </a:p>
          <a:p>
            <a:r>
              <a:rPr lang="en-US" sz="2400" dirty="0"/>
              <a:t>3 Do you </a:t>
            </a:r>
            <a:r>
              <a:rPr lang="en-US" sz="2400" dirty="0" smtClean="0"/>
              <a:t>thi</a:t>
            </a:r>
            <a:r>
              <a:rPr lang="en-US" sz="2400" dirty="0"/>
              <a:t>n</a:t>
            </a:r>
            <a:r>
              <a:rPr lang="en-US" sz="2400" dirty="0" smtClean="0"/>
              <a:t>k </a:t>
            </a:r>
            <a:r>
              <a:rPr lang="en-US" sz="2400" dirty="0"/>
              <a:t>that, generally speaking, w</a:t>
            </a:r>
            <a:r>
              <a:rPr lang="en-US" sz="2400" dirty="0" smtClean="0"/>
              <a:t>omen are</a:t>
            </a:r>
            <a:r>
              <a:rPr lang="en-US" sz="2400" dirty="0"/>
              <a:t> </a:t>
            </a:r>
            <a:r>
              <a:rPr lang="en-US" sz="2400" dirty="0" smtClean="0"/>
              <a:t>m</a:t>
            </a:r>
            <a:r>
              <a:rPr lang="es-AR" sz="2400" dirty="0" smtClean="0"/>
              <a:t>ore </a:t>
            </a:r>
            <a:r>
              <a:rPr lang="es-AR" sz="2400" dirty="0" err="1" smtClean="0"/>
              <a:t>talkative</a:t>
            </a:r>
            <a:r>
              <a:rPr lang="es-AR" sz="2400" dirty="0" smtClean="0"/>
              <a:t> </a:t>
            </a:r>
            <a:r>
              <a:rPr lang="es-AR" sz="2400" dirty="0" err="1"/>
              <a:t>than</a:t>
            </a:r>
            <a:r>
              <a:rPr lang="es-AR" sz="2400" dirty="0"/>
              <a:t> </a:t>
            </a:r>
            <a:r>
              <a:rPr lang="es-AR" sz="2400" dirty="0" err="1"/>
              <a:t>men</a:t>
            </a:r>
            <a:r>
              <a:rPr lang="es-AR" sz="2400" dirty="0"/>
              <a:t>?</a:t>
            </a:r>
          </a:p>
          <a:p>
            <a:r>
              <a:rPr lang="en-US" sz="2400" dirty="0"/>
              <a:t>4 What topics do a) </a:t>
            </a:r>
            <a:r>
              <a:rPr lang="en-US" sz="2400" dirty="0" smtClean="0"/>
              <a:t>men </a:t>
            </a:r>
            <a:r>
              <a:rPr lang="en-US" sz="2400" dirty="0"/>
              <a:t>talk about m</a:t>
            </a:r>
            <a:r>
              <a:rPr lang="en-US" sz="2400" dirty="0" smtClean="0"/>
              <a:t>ore </a:t>
            </a:r>
            <a:r>
              <a:rPr lang="en-US" sz="2400" dirty="0"/>
              <a:t>than </a:t>
            </a:r>
            <a:r>
              <a:rPr lang="en-US" sz="2400" dirty="0" smtClean="0"/>
              <a:t>women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                                b</a:t>
            </a:r>
            <a:r>
              <a:rPr lang="en-US" sz="2400" dirty="0"/>
              <a:t>) w</a:t>
            </a:r>
            <a:r>
              <a:rPr lang="en-US" sz="2400" dirty="0" smtClean="0"/>
              <a:t>omen </a:t>
            </a:r>
            <a:r>
              <a:rPr lang="en-US" sz="2400" dirty="0"/>
              <a:t>talk about </a:t>
            </a:r>
            <a:r>
              <a:rPr lang="en-US" sz="2400" dirty="0" smtClean="0"/>
              <a:t>more </a:t>
            </a:r>
            <a:r>
              <a:rPr lang="en-US" sz="2400" dirty="0"/>
              <a:t>than </a:t>
            </a:r>
            <a:r>
              <a:rPr lang="en-US" sz="2400" dirty="0" smtClean="0"/>
              <a:t>men</a:t>
            </a:r>
            <a:r>
              <a:rPr lang="en-US" sz="2400" dirty="0"/>
              <a:t>?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493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9" y="4475747"/>
            <a:ext cx="3687398" cy="15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70" y="3834697"/>
            <a:ext cx="3327284" cy="221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08" y="3823858"/>
            <a:ext cx="2130508" cy="222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16" y="850733"/>
            <a:ext cx="2484179" cy="226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64" y="850733"/>
            <a:ext cx="2411922" cy="23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31" y="976172"/>
            <a:ext cx="2820741" cy="266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491537" y="698377"/>
            <a:ext cx="120315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Look forward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697579" y="66606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laugh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310016" y="2494547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dream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54722" y="4126831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pay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019907" y="3639192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remind</a:t>
            </a:r>
            <a:endParaRPr lang="es-AR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9160042" y="3639192"/>
            <a:ext cx="1203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spend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626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94" y="1610978"/>
            <a:ext cx="43529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871410" y="820468"/>
            <a:ext cx="4211053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 ADJECTIVES</a:t>
            </a:r>
            <a:endParaRPr lang="es-A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0" y="516606"/>
            <a:ext cx="31908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57" y="4116053"/>
            <a:ext cx="47244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6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70283" y="161524"/>
            <a:ext cx="1037924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1 </a:t>
            </a:r>
            <a:r>
              <a:rPr lang="en-US" sz="2200" dirty="0" smtClean="0"/>
              <a:t>   My </a:t>
            </a:r>
            <a:r>
              <a:rPr lang="en-US" sz="2200" dirty="0"/>
              <a:t>brother is </a:t>
            </a:r>
            <a:r>
              <a:rPr lang="en-US" sz="2200" dirty="0" smtClean="0"/>
              <a:t>afraid</a:t>
            </a:r>
            <a:r>
              <a:rPr lang="en-US" sz="2200" dirty="0"/>
              <a:t>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200" dirty="0" smtClean="0"/>
              <a:t>/is frightened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200" b="1" dirty="0" smtClean="0"/>
              <a:t>/</a:t>
            </a:r>
            <a:r>
              <a:rPr lang="en-US" sz="2200" dirty="0" smtClean="0"/>
              <a:t> is scared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200" dirty="0" smtClean="0"/>
              <a:t>  </a:t>
            </a:r>
            <a:r>
              <a:rPr lang="en-US" sz="2200" dirty="0"/>
              <a:t>bats.</a:t>
            </a:r>
          </a:p>
          <a:p>
            <a:r>
              <a:rPr lang="en-US" sz="2200" dirty="0"/>
              <a:t>2 </a:t>
            </a:r>
            <a:r>
              <a:rPr lang="en-US" sz="2200" dirty="0" smtClean="0"/>
              <a:t>   She's </a:t>
            </a:r>
            <a:r>
              <a:rPr lang="en-US" sz="2200" dirty="0"/>
              <a:t>really </a:t>
            </a:r>
            <a:r>
              <a:rPr lang="en-US" sz="2200" dirty="0" smtClean="0"/>
              <a:t>angry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sz="2200" dirty="0" smtClean="0"/>
              <a:t> </a:t>
            </a:r>
            <a:r>
              <a:rPr lang="en-US" sz="2200" dirty="0"/>
              <a:t>her </a:t>
            </a:r>
            <a:r>
              <a:rPr lang="en-US" sz="2200" dirty="0" smtClean="0"/>
              <a:t>boyfriend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n-US" sz="2200" dirty="0" smtClean="0"/>
              <a:t> </a:t>
            </a:r>
            <a:r>
              <a:rPr lang="en-US" sz="2200" dirty="0"/>
              <a:t>last night .</a:t>
            </a:r>
          </a:p>
          <a:p>
            <a:r>
              <a:rPr lang="en-US" sz="2200" dirty="0"/>
              <a:t>3 </a:t>
            </a:r>
            <a:r>
              <a:rPr lang="en-US" sz="2200" dirty="0" smtClean="0"/>
              <a:t>   I've </a:t>
            </a:r>
            <a:r>
              <a:rPr lang="en-US" sz="2200" dirty="0"/>
              <a:t>never been </a:t>
            </a:r>
            <a:r>
              <a:rPr lang="en-US" sz="2200" dirty="0" smtClean="0"/>
              <a:t>good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n-US" sz="2200" dirty="0" smtClean="0"/>
              <a:t> </a:t>
            </a:r>
            <a:r>
              <a:rPr lang="en-US" sz="2200" dirty="0"/>
              <a:t>sport.</a:t>
            </a:r>
          </a:p>
          <a:p>
            <a:r>
              <a:rPr lang="en-US" sz="2200" dirty="0"/>
              <a:t>4 </a:t>
            </a:r>
            <a:r>
              <a:rPr lang="en-US" sz="2200" dirty="0" smtClean="0"/>
              <a:t>   Eat </a:t>
            </a:r>
            <a:r>
              <a:rPr lang="en-US" sz="2200" dirty="0"/>
              <a:t>your vegetables. They're </a:t>
            </a:r>
            <a:r>
              <a:rPr lang="en-US" sz="2200" dirty="0" smtClean="0"/>
              <a:t>good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200" dirty="0" smtClean="0"/>
              <a:t> </a:t>
            </a:r>
            <a:r>
              <a:rPr lang="en-US" sz="2200" dirty="0"/>
              <a:t>you.</a:t>
            </a:r>
          </a:p>
          <a:p>
            <a:r>
              <a:rPr lang="en-US" sz="2200" dirty="0"/>
              <a:t>5 </a:t>
            </a:r>
            <a:r>
              <a:rPr lang="en-US" sz="2200" dirty="0" smtClean="0"/>
              <a:t>   I'm </a:t>
            </a:r>
            <a:r>
              <a:rPr lang="en-US" sz="2200" dirty="0"/>
              <a:t>very </a:t>
            </a:r>
            <a:r>
              <a:rPr lang="en-US" sz="2200" dirty="0" smtClean="0"/>
              <a:t>close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200" dirty="0" smtClean="0"/>
              <a:t> </a:t>
            </a:r>
            <a:r>
              <a:rPr lang="en-US" sz="2200" dirty="0"/>
              <a:t>my elder sister.</a:t>
            </a:r>
          </a:p>
          <a:p>
            <a:r>
              <a:rPr lang="en-US" sz="2200" dirty="0"/>
              <a:t>6 </a:t>
            </a:r>
            <a:r>
              <a:rPr lang="en-US" sz="2200" dirty="0" smtClean="0"/>
              <a:t>   This </a:t>
            </a:r>
            <a:r>
              <a:rPr lang="en-US" sz="2200" dirty="0"/>
              <a:t>exercise isn't very different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n-US" sz="2200" dirty="0" smtClean="0"/>
              <a:t> the </a:t>
            </a:r>
            <a:r>
              <a:rPr lang="en-US" sz="2200" dirty="0"/>
              <a:t>last one.</a:t>
            </a:r>
          </a:p>
          <a:p>
            <a:r>
              <a:rPr lang="en-US" sz="2200" dirty="0"/>
              <a:t>7 </a:t>
            </a:r>
            <a:r>
              <a:rPr lang="en-US" sz="2200" dirty="0" smtClean="0"/>
              <a:t>   We're </a:t>
            </a:r>
            <a:r>
              <a:rPr lang="en-US" sz="2200" dirty="0"/>
              <a:t>really </a:t>
            </a:r>
            <a:r>
              <a:rPr lang="en-US" sz="2200" dirty="0" smtClean="0"/>
              <a:t>excited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n-US" sz="2200" dirty="0" smtClean="0"/>
              <a:t> </a:t>
            </a:r>
            <a:r>
              <a:rPr lang="en-US" sz="2200" dirty="0"/>
              <a:t>going to Brazil.</a:t>
            </a:r>
          </a:p>
          <a:p>
            <a:r>
              <a:rPr lang="en-US" sz="2200" dirty="0"/>
              <a:t>8 </a:t>
            </a:r>
            <a:r>
              <a:rPr lang="en-US" sz="2200" dirty="0" smtClean="0"/>
              <a:t>   I'm </a:t>
            </a:r>
            <a:r>
              <a:rPr lang="en-US" sz="2200" dirty="0"/>
              <a:t>fed </a:t>
            </a:r>
            <a:r>
              <a:rPr lang="en-US" sz="2200" dirty="0" smtClean="0"/>
              <a:t>up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sz="2200" dirty="0" smtClean="0"/>
              <a:t> </a:t>
            </a:r>
            <a:r>
              <a:rPr lang="en-US" sz="2200" dirty="0"/>
              <a:t>listening to you complaining.</a:t>
            </a:r>
          </a:p>
          <a:p>
            <a:r>
              <a:rPr lang="en-US" sz="2200" dirty="0"/>
              <a:t>9 </a:t>
            </a:r>
            <a:r>
              <a:rPr lang="en-US" sz="2200" dirty="0" smtClean="0"/>
              <a:t>   Krakow </a:t>
            </a:r>
            <a:r>
              <a:rPr lang="en-US" sz="2200" dirty="0"/>
              <a:t>is </a:t>
            </a:r>
            <a:r>
              <a:rPr lang="en-US" sz="2200" dirty="0" smtClean="0"/>
              <a:t>famous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200" dirty="0" smtClean="0"/>
              <a:t> </a:t>
            </a:r>
            <a:r>
              <a:rPr lang="en-US" sz="2200" dirty="0"/>
              <a:t>its main square.</a:t>
            </a:r>
          </a:p>
          <a:p>
            <a:r>
              <a:rPr lang="en-US" sz="2200" dirty="0"/>
              <a:t>10 </a:t>
            </a:r>
            <a:r>
              <a:rPr lang="en-US" sz="2200" dirty="0" smtClean="0"/>
              <a:t> My </a:t>
            </a:r>
            <a:r>
              <a:rPr lang="en-US" sz="2200" dirty="0"/>
              <a:t>sister is very </a:t>
            </a:r>
            <a:r>
              <a:rPr lang="en-US" sz="2200" dirty="0" smtClean="0"/>
              <a:t>interested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2200" dirty="0" smtClean="0"/>
              <a:t> </a:t>
            </a:r>
            <a:r>
              <a:rPr lang="en-US" sz="2200" dirty="0"/>
              <a:t>astrology.</a:t>
            </a:r>
          </a:p>
          <a:p>
            <a:r>
              <a:rPr lang="en-US" sz="2200" dirty="0"/>
              <a:t>11 </a:t>
            </a:r>
            <a:r>
              <a:rPr lang="en-US" sz="2200" dirty="0" smtClean="0"/>
              <a:t> I'm </a:t>
            </a:r>
            <a:r>
              <a:rPr lang="en-US" sz="2200" dirty="0"/>
              <a:t>very fond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200" dirty="0" smtClean="0"/>
              <a:t>my </a:t>
            </a:r>
            <a:r>
              <a:rPr lang="en-US" sz="2200" dirty="0"/>
              <a:t>little nephew. He's adorable.</a:t>
            </a:r>
          </a:p>
          <a:p>
            <a:r>
              <a:rPr lang="en-US" sz="2200" dirty="0"/>
              <a:t>12 </a:t>
            </a:r>
            <a:r>
              <a:rPr lang="en-US" sz="2200" dirty="0" smtClean="0"/>
              <a:t> She's </a:t>
            </a:r>
            <a:r>
              <a:rPr lang="en-US" sz="2200" dirty="0"/>
              <a:t>very </a:t>
            </a:r>
            <a:r>
              <a:rPr lang="en-US" sz="2200" dirty="0" smtClean="0"/>
              <a:t>keen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sz="2200" dirty="0" smtClean="0"/>
              <a:t> </a:t>
            </a:r>
            <a:r>
              <a:rPr lang="en-US" sz="2200" dirty="0"/>
              <a:t>cycling. She does about </a:t>
            </a:r>
            <a:r>
              <a:rPr lang="en-US" sz="2200" dirty="0" smtClean="0"/>
              <a:t>50  </a:t>
            </a:r>
            <a:r>
              <a:rPr lang="es-AR" sz="2200" dirty="0" smtClean="0"/>
              <a:t>kilometres </a:t>
            </a:r>
            <a:r>
              <a:rPr lang="es-AR" sz="2200" dirty="0" err="1"/>
              <a:t>every</a:t>
            </a:r>
            <a:r>
              <a:rPr lang="es-AR" sz="2200" dirty="0"/>
              <a:t> </a:t>
            </a:r>
            <a:r>
              <a:rPr lang="es-AR" sz="2200" dirty="0" err="1"/>
              <a:t>weekend</a:t>
            </a:r>
            <a:r>
              <a:rPr lang="es-AR" sz="2200" dirty="0"/>
              <a:t>.</a:t>
            </a:r>
          </a:p>
          <a:p>
            <a:r>
              <a:rPr lang="en-US" sz="2200" dirty="0"/>
              <a:t>13 </a:t>
            </a:r>
            <a:r>
              <a:rPr lang="en-US" sz="2200" dirty="0" smtClean="0"/>
              <a:t> I </a:t>
            </a:r>
            <a:r>
              <a:rPr lang="en-US" sz="2200" dirty="0"/>
              <a:t>don't like people who aren't </a:t>
            </a:r>
            <a:r>
              <a:rPr lang="en-US" sz="2200" dirty="0" smtClean="0"/>
              <a:t>kind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200" dirty="0" smtClean="0"/>
              <a:t> </a:t>
            </a:r>
            <a:r>
              <a:rPr lang="en-US" sz="2200" dirty="0"/>
              <a:t>animals.</a:t>
            </a:r>
          </a:p>
          <a:p>
            <a:r>
              <a:rPr lang="en-US" sz="2200" dirty="0"/>
              <a:t>14 </a:t>
            </a:r>
            <a:r>
              <a:rPr lang="en-US" sz="2200" dirty="0" smtClean="0"/>
              <a:t> She </a:t>
            </a:r>
            <a:r>
              <a:rPr lang="en-US" sz="2200" dirty="0"/>
              <a:t>used to be </a:t>
            </a:r>
            <a:r>
              <a:rPr lang="en-US" sz="2200" dirty="0" smtClean="0"/>
              <a:t>married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200" dirty="0" smtClean="0"/>
              <a:t> </a:t>
            </a:r>
            <a:r>
              <a:rPr lang="en-US" sz="2200" dirty="0"/>
              <a:t>a pop star.</a:t>
            </a:r>
          </a:p>
          <a:p>
            <a:r>
              <a:rPr lang="en-US" sz="2200" dirty="0"/>
              <a:t>15 </a:t>
            </a:r>
            <a:r>
              <a:rPr lang="en-US" sz="2200" dirty="0" smtClean="0"/>
              <a:t> I'm </a:t>
            </a:r>
            <a:r>
              <a:rPr lang="en-US" sz="2200" dirty="0"/>
              <a:t>really </a:t>
            </a:r>
            <a:r>
              <a:rPr lang="en-US" sz="2200" dirty="0" smtClean="0"/>
              <a:t>pleased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sz="2200" dirty="0" smtClean="0"/>
              <a:t> </a:t>
            </a:r>
            <a:r>
              <a:rPr lang="en-US" sz="2200" dirty="0"/>
              <a:t>my new motorbike.</a:t>
            </a:r>
          </a:p>
          <a:p>
            <a:r>
              <a:rPr lang="en-US" sz="2200" dirty="0"/>
              <a:t>16 </a:t>
            </a:r>
            <a:r>
              <a:rPr lang="en-US" sz="2200" dirty="0" smtClean="0"/>
              <a:t> My </a:t>
            </a:r>
            <a:r>
              <a:rPr lang="en-US" sz="2200" dirty="0"/>
              <a:t>dad was very </a:t>
            </a:r>
            <a:r>
              <a:rPr lang="en-US" sz="2200" dirty="0" smtClean="0"/>
              <a:t>proud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200" dirty="0" smtClean="0"/>
              <a:t> </a:t>
            </a:r>
            <a:r>
              <a:rPr lang="en-US" sz="2200" dirty="0"/>
              <a:t>learning to ski.</a:t>
            </a:r>
          </a:p>
          <a:p>
            <a:r>
              <a:rPr lang="en-US" sz="2200" dirty="0"/>
              <a:t>17 </a:t>
            </a:r>
            <a:r>
              <a:rPr lang="en-US" sz="2200" dirty="0" smtClean="0"/>
              <a:t> Why </a:t>
            </a:r>
            <a:r>
              <a:rPr lang="en-US" sz="2200" dirty="0"/>
              <a:t>are you always </a:t>
            </a:r>
            <a:r>
              <a:rPr lang="en-US" sz="2200" dirty="0" smtClean="0"/>
              <a:t>rude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200" dirty="0" smtClean="0"/>
              <a:t> </a:t>
            </a:r>
            <a:r>
              <a:rPr lang="en-US" sz="2200" dirty="0"/>
              <a:t>waiters and </a:t>
            </a:r>
            <a:r>
              <a:rPr lang="en-US" sz="2200" dirty="0" smtClean="0"/>
              <a:t>shop </a:t>
            </a:r>
            <a:r>
              <a:rPr lang="es-AR" sz="2200" dirty="0" err="1" smtClean="0"/>
              <a:t>assistants</a:t>
            </a:r>
            <a:r>
              <a:rPr lang="es-AR" sz="2200" dirty="0"/>
              <a:t>?</a:t>
            </a:r>
          </a:p>
          <a:p>
            <a:r>
              <a:rPr lang="en-US" sz="2200" dirty="0"/>
              <a:t>18 </a:t>
            </a:r>
            <a:r>
              <a:rPr lang="en-US" sz="2200" dirty="0" smtClean="0"/>
              <a:t> Rachel </a:t>
            </a:r>
            <a:r>
              <a:rPr lang="en-US" sz="2200" dirty="0"/>
              <a:t>is </a:t>
            </a:r>
            <a:r>
              <a:rPr lang="en-US" sz="2200" dirty="0" smtClean="0"/>
              <a:t>worried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n-US" sz="2200" dirty="0" smtClean="0"/>
              <a:t> </a:t>
            </a:r>
            <a:r>
              <a:rPr lang="en-US" sz="2200" dirty="0"/>
              <a:t>losing her job.</a:t>
            </a:r>
          </a:p>
          <a:p>
            <a:r>
              <a:rPr lang="en-US" sz="2200" dirty="0"/>
              <a:t>19 </a:t>
            </a:r>
            <a:r>
              <a:rPr lang="en-US" sz="2200" dirty="0" smtClean="0"/>
              <a:t> I'm tired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200" dirty="0" smtClean="0"/>
              <a:t>walking</a:t>
            </a:r>
            <a:r>
              <a:rPr lang="en-US" sz="2200" dirty="0"/>
              <a:t>. Let's </a:t>
            </a:r>
            <a:r>
              <a:rPr lang="en-US" sz="2200" dirty="0" smtClean="0"/>
              <a:t>stop </a:t>
            </a:r>
            <a:r>
              <a:rPr lang="en-US" sz="2200" dirty="0"/>
              <a:t>and have a rest.</a:t>
            </a:r>
            <a:endParaRPr lang="es-AR" sz="2200" dirty="0"/>
          </a:p>
        </p:txBody>
      </p:sp>
      <p:pic>
        <p:nvPicPr>
          <p:cNvPr id="5" name="3B 2.26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758" y="838200"/>
            <a:ext cx="609600" cy="609600"/>
          </a:xfrm>
          <a:prstGeom prst="rect">
            <a:avLst/>
          </a:prstGeom>
        </p:spPr>
      </p:pic>
      <p:cxnSp>
        <p:nvCxnSpPr>
          <p:cNvPr id="3" name="2 Conector recto"/>
          <p:cNvCxnSpPr/>
          <p:nvPr/>
        </p:nvCxnSpPr>
        <p:spPr>
          <a:xfrm>
            <a:off x="2983832" y="541421"/>
            <a:ext cx="120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2753226" y="2550695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784683" y="2883568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446421" y="3240505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3304673" y="3573379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2388268" y="3894221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622883" y="4251158"/>
            <a:ext cx="1050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696325" y="4559968"/>
            <a:ext cx="9103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3148262" y="4892842"/>
            <a:ext cx="12071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466473" y="5249778"/>
            <a:ext cx="1519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304673" y="5582653"/>
            <a:ext cx="1050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3673642" y="5915527"/>
            <a:ext cx="8863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622884" y="6236368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1752600" y="6590135"/>
            <a:ext cx="870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5406188" y="910389"/>
            <a:ext cx="954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2747210" y="870284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3134226" y="1183105"/>
            <a:ext cx="982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4559968" y="1552073"/>
            <a:ext cx="1499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2374230" y="1884948"/>
            <a:ext cx="930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4030579" y="2217821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2877552" y="541421"/>
            <a:ext cx="115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4269204" y="537410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6164179" y="537410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1" y="2338862"/>
            <a:ext cx="2844797" cy="19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11" y="201915"/>
            <a:ext cx="3027320" cy="198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47" y="245766"/>
            <a:ext cx="2498267" cy="190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48" y="268966"/>
            <a:ext cx="3446518" cy="177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58" y="4690556"/>
            <a:ext cx="1195427" cy="178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78" y="2658103"/>
            <a:ext cx="3178258" cy="19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43" y="2569192"/>
            <a:ext cx="4216267" cy="199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76" y="4842896"/>
            <a:ext cx="3132137" cy="19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3184" y="2011772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afraid</a:t>
            </a:r>
            <a:endParaRPr lang="es-AR" sz="22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213059" y="30322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angry</a:t>
            </a:r>
            <a:endParaRPr lang="es-AR" sz="22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472863" y="53523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good</a:t>
            </a:r>
            <a:endParaRPr lang="es-AR" sz="22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8399214" y="2227216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/>
              <a:t>f</a:t>
            </a:r>
            <a:r>
              <a:rPr lang="es-MX" sz="2200" b="1" dirty="0" err="1" smtClean="0"/>
              <a:t>ed</a:t>
            </a:r>
            <a:r>
              <a:rPr lang="es-MX" sz="2200" b="1" dirty="0" smtClean="0"/>
              <a:t> up</a:t>
            </a:r>
            <a:endParaRPr lang="es-AR" sz="22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192419" y="2442659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excited</a:t>
            </a:r>
            <a:endParaRPr lang="es-AR" sz="2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147093" y="5135727"/>
            <a:ext cx="1223962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different</a:t>
            </a:r>
            <a:endParaRPr lang="es-AR" sz="22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062330" y="4714495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famous</a:t>
            </a:r>
            <a:endParaRPr lang="es-AR" sz="22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9470777" y="245766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good</a:t>
            </a:r>
            <a:endParaRPr lang="es-AR" sz="2200" b="1" dirty="0"/>
          </a:p>
        </p:txBody>
      </p:sp>
    </p:spTree>
    <p:extLst>
      <p:ext uri="{BB962C8B-B14F-4D97-AF65-F5344CB8AC3E}">
        <p14:creationId xmlns:p14="http://schemas.microsoft.com/office/powerpoint/2010/main" val="33198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7" y="1066684"/>
            <a:ext cx="2573385" cy="23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32518" y="851239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keen</a:t>
            </a:r>
            <a:endParaRPr lang="es-AR" sz="2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79" y="1066684"/>
            <a:ext cx="2246813" cy="23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53" y="1066683"/>
            <a:ext cx="4199689" cy="244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7" y="3874169"/>
            <a:ext cx="3596283" cy="202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03" y="3921230"/>
            <a:ext cx="2553233" cy="19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555" y="3874169"/>
            <a:ext cx="3269524" cy="197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9041397" y="749249"/>
            <a:ext cx="1402014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married</a:t>
            </a:r>
            <a:endParaRPr lang="es-AR" sz="2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808329" y="749249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kind</a:t>
            </a:r>
            <a:endParaRPr lang="es-AR" sz="22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107865" y="3658724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keen</a:t>
            </a:r>
            <a:endParaRPr lang="es-AR" sz="22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053932" y="3705786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proud</a:t>
            </a:r>
            <a:endParaRPr lang="es-AR" sz="22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8724036" y="3658725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rude</a:t>
            </a:r>
            <a:endParaRPr lang="es-AR" sz="2200" b="1" dirty="0"/>
          </a:p>
        </p:txBody>
      </p:sp>
    </p:spTree>
    <p:extLst>
      <p:ext uri="{BB962C8B-B14F-4D97-AF65-F5344CB8AC3E}">
        <p14:creationId xmlns:p14="http://schemas.microsoft.com/office/powerpoint/2010/main" val="1155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78" y="3449103"/>
            <a:ext cx="2314742" cy="267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58" y="3449103"/>
            <a:ext cx="3115593" cy="254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13" y="3428187"/>
            <a:ext cx="2379934" cy="270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18" y="801707"/>
            <a:ext cx="3266239" cy="218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02" y="801707"/>
            <a:ext cx="3250979" cy="184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34655" y="586263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close</a:t>
            </a:r>
            <a:endParaRPr lang="es-AR" sz="2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647782" y="575356"/>
            <a:ext cx="1532312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interested</a:t>
            </a:r>
            <a:endParaRPr lang="es-AR" sz="2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37318" y="3566083"/>
            <a:ext cx="10715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fond</a:t>
            </a:r>
            <a:endParaRPr lang="es-AR" sz="2200" b="1" dirty="0"/>
          </a:p>
        </p:txBody>
      </p:sp>
    </p:spTree>
    <p:extLst>
      <p:ext uri="{BB962C8B-B14F-4D97-AF65-F5344CB8AC3E}">
        <p14:creationId xmlns:p14="http://schemas.microsoft.com/office/powerpoint/2010/main" val="18349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60948"/>
            <a:ext cx="5723451" cy="24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7042" y="2900208"/>
            <a:ext cx="114660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1 When you're w</a:t>
            </a:r>
            <a:r>
              <a:rPr lang="en-US" sz="2800" dirty="0" smtClean="0"/>
              <a:t>ith </a:t>
            </a:r>
            <a:r>
              <a:rPr lang="en-US" sz="2800" dirty="0"/>
              <a:t>friends of </a:t>
            </a:r>
            <a:r>
              <a:rPr lang="en-US" sz="2800" dirty="0" smtClean="0"/>
              <a:t>the same </a:t>
            </a:r>
            <a:r>
              <a:rPr lang="en-US" sz="2800" dirty="0"/>
              <a:t>sex, w</a:t>
            </a:r>
            <a:r>
              <a:rPr lang="en-US" sz="2800" dirty="0" smtClean="0"/>
              <a:t>hat </a:t>
            </a:r>
            <a:r>
              <a:rPr lang="en-US" sz="2800" dirty="0"/>
              <a:t>do you </a:t>
            </a:r>
            <a:r>
              <a:rPr lang="en-US" sz="2800" dirty="0" smtClean="0"/>
              <a:t>usually </a:t>
            </a:r>
            <a:r>
              <a:rPr lang="es-AR" sz="2800" dirty="0" err="1" smtClean="0"/>
              <a:t>talk</a:t>
            </a:r>
            <a:r>
              <a:rPr lang="es-AR" sz="2800" dirty="0" smtClean="0"/>
              <a:t>              ?</a:t>
            </a:r>
            <a:endParaRPr lang="es-AR" sz="2800" dirty="0"/>
          </a:p>
          <a:p>
            <a:r>
              <a:rPr lang="en-US" sz="2800" dirty="0"/>
              <a:t>2 </a:t>
            </a:r>
            <a:r>
              <a:rPr lang="en-US" sz="2800" dirty="0" smtClean="0"/>
              <a:t>Are </a:t>
            </a:r>
            <a:r>
              <a:rPr lang="en-US" sz="2800" dirty="0"/>
              <a:t>there any sports or games that you're good </a:t>
            </a:r>
            <a:r>
              <a:rPr lang="en-US" sz="2800" dirty="0" smtClean="0"/>
              <a:t>         </a:t>
            </a:r>
            <a:r>
              <a:rPr lang="en-US" sz="2800" dirty="0"/>
              <a:t>?</a:t>
            </a:r>
          </a:p>
          <a:p>
            <a:r>
              <a:rPr lang="en-US" sz="2800" dirty="0"/>
              <a:t>3 I</a:t>
            </a:r>
            <a:r>
              <a:rPr lang="en-US" sz="2800" dirty="0" smtClean="0"/>
              <a:t>s </a:t>
            </a:r>
            <a:r>
              <a:rPr lang="en-US" sz="2800" dirty="0"/>
              <a:t>there anything you're really looking </a:t>
            </a:r>
            <a:r>
              <a:rPr lang="en-US" sz="2800" dirty="0" smtClean="0"/>
              <a:t>forward      ?</a:t>
            </a:r>
            <a:endParaRPr lang="en-US" sz="2800" dirty="0"/>
          </a:p>
          <a:p>
            <a:r>
              <a:rPr lang="en-US" sz="2800" dirty="0"/>
              <a:t>4 W</a:t>
            </a:r>
            <a:r>
              <a:rPr lang="en-US" sz="2800" dirty="0" smtClean="0"/>
              <a:t>ho </a:t>
            </a:r>
            <a:r>
              <a:rPr lang="en-US" sz="2800" dirty="0"/>
              <a:t>in </a:t>
            </a:r>
            <a:r>
              <a:rPr lang="en-US" sz="2800" dirty="0" smtClean="0"/>
              <a:t>your </a:t>
            </a:r>
            <a:r>
              <a:rPr lang="en-US" sz="2800" dirty="0"/>
              <a:t>family </a:t>
            </a:r>
            <a:r>
              <a:rPr lang="en-US" sz="2800" dirty="0" smtClean="0"/>
              <a:t>are you closest       ?</a:t>
            </a:r>
            <a:endParaRPr lang="en-US" sz="2800" dirty="0"/>
          </a:p>
          <a:p>
            <a:r>
              <a:rPr lang="en-US" sz="2800" i="1" dirty="0"/>
              <a:t>5 </a:t>
            </a:r>
            <a:r>
              <a:rPr lang="en-US" sz="2800" dirty="0" smtClean="0"/>
              <a:t>What </a:t>
            </a:r>
            <a:r>
              <a:rPr lang="en-US" sz="2800" dirty="0"/>
              <a:t>kind of films are y</a:t>
            </a:r>
            <a:r>
              <a:rPr lang="en-US" sz="2800" dirty="0" smtClean="0"/>
              <a:t>ou </a:t>
            </a:r>
            <a:r>
              <a:rPr lang="en-US" sz="2800" dirty="0"/>
              <a:t>keen </a:t>
            </a:r>
            <a:r>
              <a:rPr lang="en-US" sz="2800" dirty="0" smtClean="0"/>
              <a:t>      ?</a:t>
            </a:r>
            <a:endParaRPr lang="en-US" sz="2800" dirty="0"/>
          </a:p>
          <a:p>
            <a:r>
              <a:rPr lang="en-US" sz="2800" dirty="0"/>
              <a:t>6 </a:t>
            </a:r>
            <a:r>
              <a:rPr lang="en-US" sz="2800" dirty="0" smtClean="0"/>
              <a:t>Are </a:t>
            </a:r>
            <a:r>
              <a:rPr lang="en-US" sz="2800" dirty="0"/>
              <a:t>there any </a:t>
            </a:r>
            <a:r>
              <a:rPr lang="en-US" sz="2800" dirty="0" smtClean="0"/>
              <a:t>animals </a:t>
            </a:r>
            <a:r>
              <a:rPr lang="en-US" sz="2800" dirty="0"/>
              <a:t>or insects that you're </a:t>
            </a:r>
            <a:r>
              <a:rPr lang="en-US" sz="2800" dirty="0" smtClean="0"/>
              <a:t>afraid      ?</a:t>
            </a:r>
            <a:endParaRPr lang="en-US" sz="2800" dirty="0"/>
          </a:p>
          <a:p>
            <a:r>
              <a:rPr lang="es-AR" sz="2800" dirty="0"/>
              <a:t>7 </a:t>
            </a:r>
            <a:r>
              <a:rPr lang="es-AR" sz="2800" dirty="0" err="1"/>
              <a:t>W</a:t>
            </a:r>
            <a:r>
              <a:rPr lang="es-AR" sz="2800" dirty="0" err="1" smtClean="0"/>
              <a:t>hat</a:t>
            </a:r>
            <a:r>
              <a:rPr lang="es-AR" sz="2800" dirty="0"/>
              <a:t>' </a:t>
            </a:r>
            <a:r>
              <a:rPr lang="es-AR" sz="2800" dirty="0" err="1" smtClean="0"/>
              <a:t>your</a:t>
            </a:r>
            <a:r>
              <a:rPr lang="es-AR" sz="2800" dirty="0" smtClean="0"/>
              <a:t> </a:t>
            </a:r>
            <a:r>
              <a:rPr lang="es-AR" sz="2800" dirty="0" err="1" smtClean="0"/>
              <a:t>town</a:t>
            </a:r>
            <a:r>
              <a:rPr lang="es-AR" sz="2800" dirty="0" smtClean="0"/>
              <a:t> </a:t>
            </a:r>
            <a:r>
              <a:rPr lang="es-AR" sz="2800" dirty="0" err="1" smtClean="0"/>
              <a:t>famous</a:t>
            </a:r>
            <a:r>
              <a:rPr lang="es-AR" sz="2800" dirty="0" smtClean="0"/>
              <a:t>       ? </a:t>
            </a:r>
            <a:endParaRPr lang="es-AR" sz="2800" dirty="0"/>
          </a:p>
          <a:p>
            <a:r>
              <a:rPr lang="en-US" sz="2800" dirty="0"/>
              <a:t>8 </a:t>
            </a:r>
            <a:r>
              <a:rPr lang="en-US" sz="2800" dirty="0" smtClean="0"/>
              <a:t>Are </a:t>
            </a:r>
            <a:r>
              <a:rPr lang="en-US" sz="2800" dirty="0"/>
              <a:t>there any superstitions that you believe </a:t>
            </a:r>
            <a:r>
              <a:rPr lang="en-US" sz="2800" dirty="0" smtClean="0"/>
              <a:t>       ?</a:t>
            </a:r>
            <a:endParaRPr lang="es-AR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0503568" y="2927339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507705" y="3399747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at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412456" y="3815426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09246" y="4195068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58062" y="4625955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940842" y="5056842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1420" y="5487729"/>
            <a:ext cx="90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86864" y="5918616"/>
            <a:ext cx="451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endParaRPr lang="es-A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3B 2.27 Vocabul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874" y="741947"/>
            <a:ext cx="609600" cy="609600"/>
          </a:xfrm>
          <a:prstGeom prst="rect">
            <a:avLst/>
          </a:prstGeom>
        </p:spPr>
      </p:pic>
      <p:cxnSp>
        <p:nvCxnSpPr>
          <p:cNvPr id="15" name="14 Conector recto"/>
          <p:cNvCxnSpPr/>
          <p:nvPr/>
        </p:nvCxnSpPr>
        <p:spPr>
          <a:xfrm>
            <a:off x="10018295" y="3430416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endCxn id="8" idx="2"/>
          </p:cNvCxnSpPr>
          <p:nvPr/>
        </p:nvCxnSpPr>
        <p:spPr>
          <a:xfrm>
            <a:off x="6505074" y="3815426"/>
            <a:ext cx="1453815" cy="15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195636" y="4235173"/>
            <a:ext cx="25527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824662" y="4650018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4676272" y="5076895"/>
            <a:ext cx="1363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6825915" y="5487729"/>
            <a:ext cx="1488909" cy="28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3292642" y="5918616"/>
            <a:ext cx="15099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6130089" y="6349503"/>
            <a:ext cx="1493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0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5" y="1479884"/>
            <a:ext cx="11351776" cy="3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3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4852" y="240411"/>
            <a:ext cx="116826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</a:t>
            </a: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</a:t>
            </a: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</a:t>
            </a: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s-A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s-A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really be true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300" dirty="0" smtClean="0"/>
              <a:t>   Research </a:t>
            </a:r>
            <a:r>
              <a:rPr lang="en-US" sz="2300" dirty="0"/>
              <a:t>by psychologists at the University </a:t>
            </a:r>
            <a:r>
              <a:rPr lang="en-US" sz="2300" dirty="0" smtClean="0"/>
              <a:t>of Arizona </a:t>
            </a:r>
            <a:r>
              <a:rPr lang="en-US" sz="2300" dirty="0"/>
              <a:t>has shown that the stereotype </a:t>
            </a:r>
            <a:r>
              <a:rPr lang="en-US" sz="2300" dirty="0" smtClean="0"/>
              <a:t>that women </a:t>
            </a:r>
            <a:r>
              <a:rPr lang="en-US" sz="2300" dirty="0"/>
              <a:t>talk more than men may not be true. </a:t>
            </a:r>
            <a:r>
              <a:rPr lang="en-US" sz="2300" dirty="0" smtClean="0"/>
              <a:t>In the </a:t>
            </a:r>
            <a:r>
              <a:rPr lang="en-US" sz="2300" dirty="0"/>
              <a:t>study, hundreds of university </a:t>
            </a:r>
            <a:r>
              <a:rPr lang="en-US" sz="2300" dirty="0" smtClean="0"/>
              <a:t>students were fitted with </a:t>
            </a:r>
            <a:r>
              <a:rPr lang="en-US" sz="2300" dirty="0"/>
              <a:t>recorders and the total number of words </a:t>
            </a:r>
            <a:r>
              <a:rPr lang="en-US" sz="2300" dirty="0" smtClean="0"/>
              <a:t>they used </a:t>
            </a:r>
            <a:r>
              <a:rPr lang="en-US" sz="2300" dirty="0"/>
              <a:t>during the day was then counted</a:t>
            </a:r>
            <a:r>
              <a:rPr lang="en-US" sz="2300" dirty="0" smtClean="0"/>
              <a:t>.</a:t>
            </a:r>
          </a:p>
          <a:p>
            <a:pPr>
              <a:lnSpc>
                <a:spcPts val="600"/>
              </a:lnSpc>
            </a:pPr>
            <a:endParaRPr lang="en-US" sz="2300" dirty="0"/>
          </a:p>
          <a:p>
            <a:r>
              <a:rPr lang="en-US" sz="2300" dirty="0" smtClean="0"/>
              <a:t>   The </a:t>
            </a:r>
            <a:r>
              <a:rPr lang="en-US" sz="2300" dirty="0"/>
              <a:t>results, published in the New Scientist, showed </a:t>
            </a:r>
            <a:r>
              <a:rPr lang="en-US" sz="2300" dirty="0" smtClean="0"/>
              <a:t>that women </a:t>
            </a:r>
            <a:r>
              <a:rPr lang="en-US" sz="2300" dirty="0"/>
              <a:t>speak about 16,000 words a day and men </a:t>
            </a:r>
            <a:r>
              <a:rPr lang="en-US" sz="2300" dirty="0" smtClean="0"/>
              <a:t>speak only </a:t>
            </a:r>
            <a:r>
              <a:rPr lang="en-US" sz="2300" dirty="0"/>
              <a:t>slightly fewer. In fact, the four most talkative </a:t>
            </a:r>
            <a:r>
              <a:rPr lang="en-US" sz="2300" dirty="0" smtClean="0"/>
              <a:t>people in </a:t>
            </a:r>
            <a:r>
              <a:rPr lang="en-US" sz="2300" dirty="0"/>
              <a:t>the study were all men</a:t>
            </a:r>
            <a:r>
              <a:rPr lang="en-US" sz="2300" dirty="0" smtClean="0"/>
              <a:t>.</a:t>
            </a:r>
          </a:p>
          <a:p>
            <a:pPr>
              <a:lnSpc>
                <a:spcPts val="600"/>
              </a:lnSpc>
            </a:pPr>
            <a:endParaRPr lang="en-US" sz="2300" dirty="0"/>
          </a:p>
          <a:p>
            <a:r>
              <a:rPr lang="en-US" sz="2300" dirty="0" smtClean="0"/>
              <a:t>   Professor </a:t>
            </a:r>
            <a:r>
              <a:rPr lang="en-US" sz="2300" dirty="0"/>
              <a:t>Matthias </a:t>
            </a:r>
            <a:r>
              <a:rPr lang="en-US" sz="2300" dirty="0" err="1" smtClean="0"/>
              <a:t>Mehl</a:t>
            </a:r>
            <a:r>
              <a:rPr lang="en-US" sz="2300" dirty="0"/>
              <a:t>, who was in charge of </a:t>
            </a:r>
            <a:r>
              <a:rPr lang="en-US" sz="2300" dirty="0" smtClean="0"/>
              <a:t>the research</a:t>
            </a:r>
            <a:r>
              <a:rPr lang="en-US" sz="2300" dirty="0"/>
              <a:t>, said that he and his colleagues had expected </a:t>
            </a:r>
            <a:r>
              <a:rPr lang="en-US" sz="2300" dirty="0" smtClean="0"/>
              <a:t>to find </a:t>
            </a:r>
            <a:r>
              <a:rPr lang="en-US" sz="2300" dirty="0"/>
              <a:t>that women w</a:t>
            </a:r>
            <a:r>
              <a:rPr lang="en-US" sz="2300" dirty="0" smtClean="0"/>
              <a:t>ere </a:t>
            </a:r>
            <a:r>
              <a:rPr lang="en-US" sz="2300" dirty="0"/>
              <a:t>more </a:t>
            </a:r>
            <a:r>
              <a:rPr lang="en-US" sz="2300" dirty="0" smtClean="0"/>
              <a:t>talkative. However</a:t>
            </a:r>
            <a:r>
              <a:rPr lang="en-US" sz="2300" dirty="0"/>
              <a:t>, they had been </a:t>
            </a:r>
            <a:r>
              <a:rPr lang="en-US" sz="2300" dirty="0" err="1" smtClean="0"/>
              <a:t>sceptical</a:t>
            </a:r>
            <a:r>
              <a:rPr lang="en-US" sz="2300" dirty="0" smtClean="0"/>
              <a:t> </a:t>
            </a:r>
            <a:r>
              <a:rPr lang="en-US" sz="2300" dirty="0"/>
              <a:t>of </a:t>
            </a:r>
            <a:r>
              <a:rPr lang="en-US" sz="2300" dirty="0" smtClean="0"/>
              <a:t>the common </a:t>
            </a:r>
            <a:r>
              <a:rPr lang="en-US" sz="2300" dirty="0"/>
              <a:t>belief that women use three times </a:t>
            </a:r>
            <a:r>
              <a:rPr lang="en-US" sz="2300" dirty="0" smtClean="0"/>
              <a:t>as many </a:t>
            </a:r>
            <a:r>
              <a:rPr lang="en-US" sz="2300" dirty="0"/>
              <a:t>words as men. This idea became </a:t>
            </a:r>
            <a:r>
              <a:rPr lang="en-US" sz="2300" dirty="0" smtClean="0"/>
              <a:t>popular after </a:t>
            </a:r>
            <a:r>
              <a:rPr lang="en-US" sz="2300" dirty="0"/>
              <a:t>the publication of a book called </a:t>
            </a:r>
            <a:r>
              <a:rPr lang="en-US" sz="2300" i="1" dirty="0" smtClean="0"/>
              <a:t>The Female </a:t>
            </a:r>
            <a:r>
              <a:rPr lang="en-US" sz="2300" i="1" dirty="0"/>
              <a:t>Brain </a:t>
            </a:r>
            <a:r>
              <a:rPr lang="en-US" sz="2300" dirty="0"/>
              <a:t>(</a:t>
            </a:r>
            <a:r>
              <a:rPr lang="en-US" sz="2300" dirty="0" smtClean="0"/>
              <a:t>2006) whose </a:t>
            </a:r>
            <a:r>
              <a:rPr lang="en-US" sz="2300" dirty="0"/>
              <a:t>author, </a:t>
            </a:r>
            <a:r>
              <a:rPr lang="en-US" sz="2300" dirty="0" err="1" smtClean="0"/>
              <a:t>Louann</a:t>
            </a:r>
            <a:r>
              <a:rPr lang="en-US" sz="2300" dirty="0"/>
              <a:t> </a:t>
            </a:r>
            <a:r>
              <a:rPr lang="en-US" sz="2300" dirty="0" err="1" smtClean="0"/>
              <a:t>Brizendine</a:t>
            </a:r>
            <a:r>
              <a:rPr lang="en-US" sz="2300" dirty="0"/>
              <a:t>, claimed that 'a woman uses </a:t>
            </a:r>
            <a:r>
              <a:rPr lang="en-US" sz="2300" dirty="0" smtClean="0"/>
              <a:t>about 20,000 </a:t>
            </a:r>
            <a:r>
              <a:rPr lang="en-US" sz="2300" dirty="0"/>
              <a:t>words per day, whereas a man </a:t>
            </a:r>
            <a:r>
              <a:rPr lang="en-US" sz="2300" dirty="0" smtClean="0"/>
              <a:t>uses </a:t>
            </a:r>
            <a:r>
              <a:rPr lang="es-AR" sz="2300" dirty="0" err="1" smtClean="0"/>
              <a:t>about</a:t>
            </a:r>
            <a:r>
              <a:rPr lang="es-AR" sz="2300" dirty="0" smtClean="0"/>
              <a:t> </a:t>
            </a:r>
            <a:r>
              <a:rPr lang="es-AR" sz="2300" dirty="0"/>
              <a:t>7,000</a:t>
            </a:r>
            <a:r>
              <a:rPr lang="es-AR" sz="2300" dirty="0" smtClean="0"/>
              <a:t>.‘ </a:t>
            </a:r>
          </a:p>
          <a:p>
            <a:pPr>
              <a:lnSpc>
                <a:spcPts val="600"/>
              </a:lnSpc>
            </a:pPr>
            <a:endParaRPr lang="es-AR" sz="2300" dirty="0"/>
          </a:p>
          <a:p>
            <a:r>
              <a:rPr lang="en-US" sz="2300" dirty="0" smtClean="0"/>
              <a:t>   Professor </a:t>
            </a:r>
            <a:r>
              <a:rPr lang="en-US" sz="2300" dirty="0" err="1"/>
              <a:t>Mehl</a:t>
            </a:r>
            <a:r>
              <a:rPr lang="en-US" sz="2300" dirty="0"/>
              <a:t> accepts that many people </a:t>
            </a:r>
            <a:r>
              <a:rPr lang="en-US" sz="2300" dirty="0" smtClean="0"/>
              <a:t>will find </a:t>
            </a:r>
            <a:r>
              <a:rPr lang="en-US" sz="2300" dirty="0"/>
              <a:t>the results difficult to believe. However, </a:t>
            </a:r>
            <a:r>
              <a:rPr lang="en-US" sz="2300" dirty="0" smtClean="0"/>
              <a:t>he thinks </a:t>
            </a:r>
            <a:r>
              <a:rPr lang="en-US" sz="2300" dirty="0"/>
              <a:t>that this research is important </a:t>
            </a:r>
            <a:r>
              <a:rPr lang="en-US" sz="2300" dirty="0" smtClean="0"/>
              <a:t>because the </a:t>
            </a:r>
            <a:r>
              <a:rPr lang="en-US" sz="2300" dirty="0"/>
              <a:t>stereotype, that women talk too much </a:t>
            </a:r>
            <a:r>
              <a:rPr lang="en-US" sz="2300" dirty="0" smtClean="0"/>
              <a:t>and men </a:t>
            </a:r>
            <a:r>
              <a:rPr lang="en-US" sz="2300" dirty="0"/>
              <a:t>keep quiet, is bad not only for women </a:t>
            </a:r>
            <a:r>
              <a:rPr lang="en-US" sz="2300" dirty="0" smtClean="0"/>
              <a:t>but also </a:t>
            </a:r>
            <a:r>
              <a:rPr lang="en-US" sz="2300" dirty="0"/>
              <a:t>for men. 'It says that to be a good male, </a:t>
            </a:r>
            <a:r>
              <a:rPr lang="en-US" sz="2300" dirty="0" smtClean="0"/>
              <a:t>it's better </a:t>
            </a:r>
            <a:r>
              <a:rPr lang="en-US" sz="2300" dirty="0"/>
              <a:t>not to talk - that silence is golden.'</a:t>
            </a:r>
            <a:endParaRPr lang="es-AR" sz="2300" dirty="0"/>
          </a:p>
        </p:txBody>
      </p:sp>
      <p:pic>
        <p:nvPicPr>
          <p:cNvPr id="6" name="3B Reading 1b_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9927" y="5998809"/>
            <a:ext cx="609600" cy="609600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>
            <a:off x="8470232" y="1022684"/>
            <a:ext cx="28996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453190" y="1403684"/>
            <a:ext cx="3288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1249527" y="1403684"/>
            <a:ext cx="757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324852" y="1760621"/>
            <a:ext cx="757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9637295" y="1760621"/>
            <a:ext cx="565484" cy="280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10870532" y="1760621"/>
            <a:ext cx="908384" cy="140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402306" y="2181726"/>
            <a:ext cx="757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4343400" y="3970421"/>
            <a:ext cx="4126832" cy="721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960896" y="5502441"/>
            <a:ext cx="3288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72453" y="5887453"/>
            <a:ext cx="2229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2594811" y="6227408"/>
            <a:ext cx="4126832" cy="721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854242"/>
            <a:ext cx="11000874" cy="534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1 W</a:t>
            </a:r>
            <a:r>
              <a:rPr lang="en-US" sz="4000" dirty="0" smtClean="0"/>
              <a:t>hat </a:t>
            </a:r>
            <a:r>
              <a:rPr lang="en-US" sz="4000" dirty="0"/>
              <a:t>w</a:t>
            </a:r>
            <a:r>
              <a:rPr lang="en-US" sz="4000" dirty="0" smtClean="0"/>
              <a:t>as </a:t>
            </a:r>
            <a:r>
              <a:rPr lang="en-US" sz="4000" dirty="0"/>
              <a:t>the stereotype that the researchers </a:t>
            </a:r>
            <a:r>
              <a:rPr lang="en-US" sz="4000" dirty="0" smtClean="0"/>
              <a:t>wanted</a:t>
            </a:r>
            <a:r>
              <a:rPr lang="en-US" sz="4000" dirty="0"/>
              <a:t> </a:t>
            </a:r>
            <a:r>
              <a:rPr lang="es-AR" sz="4000" dirty="0" smtClean="0"/>
              <a:t>to </a:t>
            </a:r>
            <a:r>
              <a:rPr lang="es-AR" sz="4000" dirty="0" err="1"/>
              <a:t>investigate</a:t>
            </a:r>
            <a:r>
              <a:rPr lang="es-AR" sz="4000" dirty="0" smtClean="0"/>
              <a:t>?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r>
              <a:rPr lang="en-US" sz="4000" dirty="0"/>
              <a:t>2 Where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4000" dirty="0" smtClean="0"/>
              <a:t> </a:t>
            </a:r>
            <a:r>
              <a:rPr lang="en-US" sz="4000" dirty="0"/>
              <a:t>the research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3 </a:t>
            </a:r>
            <a:r>
              <a:rPr lang="en-US" sz="4000" dirty="0" smtClean="0"/>
              <a:t>How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4000" dirty="0" smtClean="0"/>
              <a:t> </a:t>
            </a:r>
            <a:r>
              <a:rPr lang="en-US" sz="4000" dirty="0"/>
              <a:t>the research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4 W</a:t>
            </a:r>
            <a:r>
              <a:rPr lang="en-US" sz="4000" dirty="0" smtClean="0"/>
              <a:t>hat </a:t>
            </a:r>
            <a:r>
              <a:rPr lang="en-US" sz="4000" dirty="0"/>
              <a:t>did the research </a:t>
            </a:r>
            <a:r>
              <a:rPr lang="en-US" sz="4000" dirty="0" smtClean="0"/>
              <a:t>sho</a:t>
            </a:r>
            <a:r>
              <a:rPr lang="en-US" sz="4000" dirty="0"/>
              <a:t>w</a:t>
            </a:r>
            <a:r>
              <a:rPr lang="en-US" sz="4000" dirty="0" smtClean="0"/>
              <a:t>?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40443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8917" y="468466"/>
            <a:ext cx="11670630" cy="595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GOSSIP WITH </a:t>
            </a:r>
            <a:r>
              <a:rPr lang="es-A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GIRLS</a:t>
            </a:r>
            <a:r>
              <a:rPr lang="es-A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A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JUST </a:t>
            </a:r>
            <a:r>
              <a:rPr lang="es-A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</a:t>
            </a:r>
            <a:r>
              <a:rPr lang="es-A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ONE </a:t>
            </a:r>
            <a:r>
              <a:rPr lang="es-A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FORTY SUBJECTS</a:t>
            </a:r>
          </a:p>
          <a:p>
            <a:r>
              <a:rPr lang="en-US" sz="2400" i="1" dirty="0" smtClean="0"/>
              <a:t>Women </a:t>
            </a:r>
            <a:r>
              <a:rPr lang="en-US" sz="2400" i="1" dirty="0"/>
              <a:t>are experts at gossiping - and they </a:t>
            </a:r>
            <a:r>
              <a:rPr lang="en-US" sz="2400" i="1" dirty="0" smtClean="0"/>
              <a:t>often talk </a:t>
            </a:r>
            <a:r>
              <a:rPr lang="en-US" sz="2400" i="1" dirty="0"/>
              <a:t>about trivial things</a:t>
            </a:r>
            <a:r>
              <a:rPr lang="en-US" sz="2400" dirty="0"/>
              <a:t>, or at </a:t>
            </a:r>
            <a:r>
              <a:rPr lang="en-US" sz="2400" dirty="0" smtClean="0"/>
              <a:t>least that's what men </a:t>
            </a:r>
            <a:r>
              <a:rPr lang="en-US" sz="2400" dirty="0"/>
              <a:t>have always thought. However according </a:t>
            </a:r>
            <a:r>
              <a:rPr lang="en-US" sz="2400" dirty="0" smtClean="0"/>
              <a:t>to research </a:t>
            </a:r>
            <a:r>
              <a:rPr lang="en-US" sz="2400" dirty="0"/>
              <a:t>carried out by Professor Petra Boynton, </a:t>
            </a:r>
            <a:r>
              <a:rPr lang="en-US" sz="2400" dirty="0" smtClean="0"/>
              <a:t>a </a:t>
            </a:r>
            <a:r>
              <a:rPr lang="es-AR" sz="2400" dirty="0" err="1" smtClean="0"/>
              <a:t>psychologist</a:t>
            </a:r>
            <a:r>
              <a:rPr lang="es-AR" sz="2400" dirty="0" smtClean="0"/>
              <a:t> </a:t>
            </a:r>
            <a:r>
              <a:rPr lang="es-AR" sz="2400" dirty="0"/>
              <a:t>at </a:t>
            </a:r>
            <a:r>
              <a:rPr lang="es-AR" sz="2400" dirty="0" err="1"/>
              <a:t>University</a:t>
            </a:r>
            <a:r>
              <a:rPr lang="es-AR" sz="2400" dirty="0"/>
              <a:t> </a:t>
            </a:r>
            <a:r>
              <a:rPr lang="es-AR" sz="2400" dirty="0" err="1" smtClean="0"/>
              <a:t>College</a:t>
            </a:r>
            <a:r>
              <a:rPr lang="es-AR" sz="2400" dirty="0"/>
              <a:t> </a:t>
            </a:r>
            <a:r>
              <a:rPr lang="en-US" sz="2400" dirty="0" smtClean="0"/>
              <a:t>London</a:t>
            </a:r>
            <a:r>
              <a:rPr lang="en-US" sz="2400" dirty="0"/>
              <a:t>, when women talk to women</a:t>
            </a:r>
          </a:p>
          <a:p>
            <a:r>
              <a:rPr lang="en-US" sz="2400" dirty="0"/>
              <a:t>their conversations are not trivial at </a:t>
            </a:r>
            <a:r>
              <a:rPr lang="en-US" sz="2400" dirty="0" smtClean="0"/>
              <a:t>all, and </a:t>
            </a:r>
            <a:r>
              <a:rPr lang="en-US" sz="2400" dirty="0"/>
              <a:t>cover many more topics (up to </a:t>
            </a:r>
            <a:r>
              <a:rPr lang="en-US" sz="2400" dirty="0" smtClean="0"/>
              <a:t>40) than </a:t>
            </a:r>
            <a:r>
              <a:rPr lang="en-US" sz="2400" dirty="0"/>
              <a:t>when men </a:t>
            </a:r>
            <a:r>
              <a:rPr lang="en-US" sz="2400" dirty="0" smtClean="0"/>
              <a:t>talk </a:t>
            </a:r>
            <a:r>
              <a:rPr lang="en-US" sz="2400" dirty="0"/>
              <a:t>to other men</a:t>
            </a:r>
            <a:r>
              <a:rPr lang="en-US" sz="2400" dirty="0" smtClean="0"/>
              <a:t>.</a:t>
            </a:r>
          </a:p>
          <a:p>
            <a:pPr>
              <a:lnSpc>
                <a:spcPts val="1000"/>
              </a:lnSpc>
            </a:pPr>
            <a:endParaRPr lang="en-US" sz="2400" dirty="0"/>
          </a:p>
          <a:p>
            <a:r>
              <a:rPr lang="es-AR" sz="2400" dirty="0" err="1"/>
              <a:t>Women's</a:t>
            </a:r>
            <a:r>
              <a:rPr lang="es-AR" sz="2400" dirty="0"/>
              <a:t> </a:t>
            </a:r>
            <a:r>
              <a:rPr lang="es-AR" sz="2400" dirty="0" err="1"/>
              <a:t>conversations</a:t>
            </a:r>
            <a:r>
              <a:rPr lang="es-AR" sz="2400" dirty="0"/>
              <a:t> </a:t>
            </a:r>
            <a:r>
              <a:rPr lang="es-AR" sz="2400" dirty="0" err="1"/>
              <a:t>range</a:t>
            </a:r>
            <a:r>
              <a:rPr lang="es-AR" sz="2400" dirty="0"/>
              <a:t> </a:t>
            </a:r>
            <a:r>
              <a:rPr lang="es-AR" sz="2400" dirty="0" err="1" smtClean="0"/>
              <a:t>from</a:t>
            </a:r>
            <a:r>
              <a:rPr lang="es-AR" sz="2400" dirty="0"/>
              <a:t> </a:t>
            </a:r>
            <a:r>
              <a:rPr lang="en-US" sz="2400" dirty="0" smtClean="0"/>
              <a:t>health </a:t>
            </a:r>
            <a:r>
              <a:rPr lang="en-US" sz="2400" dirty="0"/>
              <a:t>to their houses, from </a:t>
            </a:r>
            <a:r>
              <a:rPr lang="en-US" sz="2400" dirty="0" smtClean="0"/>
              <a:t>politics to </a:t>
            </a:r>
            <a:r>
              <a:rPr lang="en-US" sz="2400" dirty="0"/>
              <a:t>fashion, from films to family, </a:t>
            </a:r>
            <a:r>
              <a:rPr lang="en-US" sz="2400" dirty="0" smtClean="0"/>
              <a:t>from </a:t>
            </a:r>
            <a:r>
              <a:rPr lang="es-AR" sz="2400" dirty="0" err="1" smtClean="0"/>
              <a:t>education</a:t>
            </a:r>
            <a:r>
              <a:rPr lang="es-AR" sz="2400" dirty="0" smtClean="0"/>
              <a:t> </a:t>
            </a:r>
            <a:r>
              <a:rPr lang="es-AR" sz="2400" dirty="0"/>
              <a:t>to </a:t>
            </a:r>
            <a:r>
              <a:rPr lang="es-AR" sz="2400" dirty="0" err="1"/>
              <a:t>relationship</a:t>
            </a:r>
            <a:r>
              <a:rPr lang="es-AR" sz="2400" dirty="0"/>
              <a:t> </a:t>
            </a:r>
            <a:r>
              <a:rPr lang="es-AR" sz="2400" dirty="0" err="1" smtClean="0"/>
              <a:t>problems</a:t>
            </a:r>
            <a:r>
              <a:rPr lang="es-AR" sz="2400" dirty="0" smtClean="0"/>
              <a:t>. </a:t>
            </a:r>
            <a:r>
              <a:rPr lang="en-US" sz="2400" dirty="0" smtClean="0"/>
              <a:t>Almost </a:t>
            </a:r>
            <a:r>
              <a:rPr lang="en-US" sz="2400" dirty="0"/>
              <a:t>everything, in fact, except</a:t>
            </a:r>
          </a:p>
          <a:p>
            <a:r>
              <a:rPr lang="en-US" sz="2400" dirty="0"/>
              <a:t>football. Men tend to talk about </a:t>
            </a:r>
            <a:r>
              <a:rPr lang="en-US" sz="2400" dirty="0" smtClean="0"/>
              <a:t>fewer subjects</a:t>
            </a:r>
            <a:r>
              <a:rPr lang="en-US" sz="2400" dirty="0"/>
              <a:t>, the most popular being </a:t>
            </a:r>
            <a:r>
              <a:rPr lang="en-US" sz="2400" dirty="0" smtClean="0"/>
              <a:t>work, sport</a:t>
            </a:r>
            <a:r>
              <a:rPr lang="en-US" sz="2400" dirty="0"/>
              <a:t>, jokes, cars, and women</a:t>
            </a:r>
            <a:r>
              <a:rPr lang="en-US" sz="2400" dirty="0" smtClean="0"/>
              <a:t>.</a:t>
            </a:r>
          </a:p>
          <a:p>
            <a:pPr>
              <a:lnSpc>
                <a:spcPts val="1000"/>
              </a:lnSpc>
            </a:pPr>
            <a:endParaRPr lang="en-US" sz="2400" dirty="0" smtClean="0"/>
          </a:p>
          <a:p>
            <a:r>
              <a:rPr lang="en-US" sz="2400" dirty="0"/>
              <a:t>Professor Boynton interviewed over </a:t>
            </a:r>
            <a:r>
              <a:rPr lang="en-US" sz="2400" dirty="0" smtClean="0"/>
              <a:t>1,000 women </a:t>
            </a:r>
            <a:r>
              <a:rPr lang="en-US" sz="2400" dirty="0"/>
              <a:t>for her study. She also found that women</a:t>
            </a:r>
          </a:p>
          <a:p>
            <a:r>
              <a:rPr lang="en-US" sz="2400" dirty="0"/>
              <a:t>move quickly from one subject to another </a:t>
            </a:r>
            <a:r>
              <a:rPr lang="en-US" sz="2400" dirty="0" smtClean="0"/>
              <a:t>in conversation</a:t>
            </a:r>
            <a:r>
              <a:rPr lang="en-US" sz="2400" dirty="0"/>
              <a:t>, whereas men usually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 to </a:t>
            </a:r>
            <a:r>
              <a:rPr lang="en-US" sz="2400" dirty="0"/>
              <a:t>one</a:t>
            </a:r>
          </a:p>
          <a:p>
            <a:r>
              <a:rPr lang="en-US" sz="2400" dirty="0"/>
              <a:t>subject for longer periods of </a:t>
            </a:r>
            <a:r>
              <a:rPr lang="en-US" sz="2400" dirty="0" smtClean="0"/>
              <a:t>time. Professor </a:t>
            </a:r>
            <a:r>
              <a:rPr lang="en-US" sz="2400" dirty="0"/>
              <a:t>Boynton also says that men and </a:t>
            </a:r>
            <a:r>
              <a:rPr lang="en-US" sz="2400" dirty="0" smtClean="0"/>
              <a:t>women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different reasons</a:t>
            </a:r>
            <a:r>
              <a:rPr lang="en-US" sz="2400" dirty="0"/>
              <a:t>. In social </a:t>
            </a:r>
            <a:r>
              <a:rPr lang="en-US" sz="2400" dirty="0" smtClean="0"/>
              <a:t>situations women </a:t>
            </a:r>
            <a:r>
              <a:rPr lang="en-US" sz="2400" dirty="0"/>
              <a:t>use conversation to solve problems </a:t>
            </a:r>
            <a:r>
              <a:rPr lang="en-US" sz="2400" dirty="0" smtClean="0"/>
              <a:t>and reduce </a:t>
            </a:r>
            <a:r>
              <a:rPr lang="en-US" sz="2400" dirty="0"/>
              <a:t>stress, while men chat with each other </a:t>
            </a:r>
            <a:r>
              <a:rPr lang="en-US" sz="2400" dirty="0" smtClean="0"/>
              <a:t>to have </a:t>
            </a:r>
            <a:r>
              <a:rPr lang="en-US" sz="2400" dirty="0"/>
              <a:t>a laugh or to swap opinions.</a:t>
            </a:r>
            <a:endParaRPr lang="es-AR" sz="2400" dirty="0"/>
          </a:p>
        </p:txBody>
      </p:sp>
      <p:pic>
        <p:nvPicPr>
          <p:cNvPr id="5" name="3B Reading 1b_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621" y="163666"/>
            <a:ext cx="609600" cy="609600"/>
          </a:xfrm>
          <a:prstGeom prst="rect">
            <a:avLst/>
          </a:prstGeom>
        </p:spPr>
      </p:pic>
      <p:cxnSp>
        <p:nvCxnSpPr>
          <p:cNvPr id="3" name="2 Conector recto"/>
          <p:cNvCxnSpPr/>
          <p:nvPr/>
        </p:nvCxnSpPr>
        <p:spPr>
          <a:xfrm>
            <a:off x="7904747" y="2021305"/>
            <a:ext cx="3477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441158" y="2402305"/>
            <a:ext cx="11073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441158" y="2763252"/>
            <a:ext cx="3477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4898858" y="3256547"/>
            <a:ext cx="76801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667250" y="3605461"/>
            <a:ext cx="259982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989847" y="3589419"/>
            <a:ext cx="118511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411705" y="3577388"/>
            <a:ext cx="76801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48917" y="3577388"/>
            <a:ext cx="76801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9799721" y="3252536"/>
            <a:ext cx="76801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8436142" y="3252536"/>
            <a:ext cx="76801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063916" y="3252536"/>
            <a:ext cx="1456823" cy="401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20739" y="3573378"/>
            <a:ext cx="212257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514850" y="4034589"/>
            <a:ext cx="166938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9373100" y="4010526"/>
            <a:ext cx="540419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10183729" y="4010526"/>
            <a:ext cx="540419" cy="80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flipV="1">
            <a:off x="10973802" y="4018547"/>
            <a:ext cx="540419" cy="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1585160" y="4363452"/>
            <a:ext cx="965535" cy="1203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387016" y="4339389"/>
            <a:ext cx="540419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8301789" y="5907505"/>
            <a:ext cx="2009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10311063" y="5907505"/>
            <a:ext cx="1708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36859" y="6312568"/>
            <a:ext cx="1274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5257800" y="6330019"/>
            <a:ext cx="2009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8049816" y="6335113"/>
            <a:ext cx="2009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348917" y="5233736"/>
            <a:ext cx="166938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10453938" y="5245768"/>
            <a:ext cx="166938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8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854242"/>
            <a:ext cx="11000874" cy="58232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/>
              <a:t>1 W</a:t>
            </a:r>
            <a:r>
              <a:rPr lang="en-US" sz="4000" dirty="0" smtClean="0"/>
              <a:t>hat </a:t>
            </a:r>
            <a:r>
              <a:rPr lang="en-US" sz="4000" dirty="0"/>
              <a:t>w</a:t>
            </a:r>
            <a:r>
              <a:rPr lang="en-US" sz="4000" dirty="0" smtClean="0"/>
              <a:t>as </a:t>
            </a:r>
            <a:r>
              <a:rPr lang="en-US" sz="4000" dirty="0"/>
              <a:t>the stereotype that the researchers </a:t>
            </a:r>
            <a:r>
              <a:rPr lang="en-US" sz="4000" dirty="0" smtClean="0"/>
              <a:t>wanted</a:t>
            </a:r>
            <a:r>
              <a:rPr lang="en-US" sz="4000" dirty="0"/>
              <a:t> </a:t>
            </a:r>
            <a:r>
              <a:rPr lang="es-AR" sz="4000" dirty="0" smtClean="0"/>
              <a:t>to </a:t>
            </a:r>
            <a:r>
              <a:rPr lang="es-AR" sz="4000" dirty="0" err="1"/>
              <a:t>investigate</a:t>
            </a:r>
            <a:r>
              <a:rPr lang="es-AR" sz="4000" dirty="0" smtClean="0"/>
              <a:t>?</a:t>
            </a:r>
            <a:endParaRPr lang="es-AR" sz="4000" dirty="0"/>
          </a:p>
          <a:p>
            <a:pPr marL="0" indent="0">
              <a:buNone/>
            </a:pPr>
            <a:r>
              <a:rPr lang="en-US" sz="4000" dirty="0"/>
              <a:t>2 Where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4000" dirty="0" smtClean="0"/>
              <a:t> </a:t>
            </a:r>
            <a:r>
              <a:rPr lang="en-US" sz="4000" dirty="0"/>
              <a:t>the research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en-US" sz="4000" dirty="0" smtClean="0"/>
              <a:t>?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3 </a:t>
            </a:r>
            <a:r>
              <a:rPr lang="en-US" sz="4000" dirty="0" smtClean="0"/>
              <a:t>How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4000" dirty="0" smtClean="0"/>
              <a:t> </a:t>
            </a:r>
            <a:r>
              <a:rPr lang="en-US" sz="4000" dirty="0"/>
              <a:t>the research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en-US" sz="4000" dirty="0" smtClean="0"/>
              <a:t>?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4 </a:t>
            </a:r>
            <a:r>
              <a:rPr lang="en-US" sz="4000" dirty="0" smtClean="0"/>
              <a:t>What </a:t>
            </a:r>
            <a:r>
              <a:rPr lang="en-US" sz="4000" dirty="0"/>
              <a:t>did the research </a:t>
            </a:r>
            <a:r>
              <a:rPr lang="en-US" sz="4000" dirty="0" smtClean="0"/>
              <a:t>sho</a:t>
            </a:r>
            <a:r>
              <a:rPr lang="en-US" sz="4000" dirty="0"/>
              <a:t>w</a:t>
            </a:r>
            <a:r>
              <a:rPr lang="en-US" sz="4000" dirty="0" smtClean="0"/>
              <a:t>?</a:t>
            </a:r>
          </a:p>
          <a:p>
            <a:pPr marL="0" indent="0">
              <a:lnSpc>
                <a:spcPts val="3100"/>
              </a:lnSpc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</a:t>
            </a:r>
            <a:r>
              <a:rPr lang="en-US" sz="4000" dirty="0" smtClean="0"/>
              <a:t>hich </a:t>
            </a:r>
            <a:r>
              <a:rPr lang="en-US" sz="4000" dirty="0"/>
              <a:t>of t</a:t>
            </a:r>
            <a:r>
              <a:rPr lang="en-US" sz="4000" dirty="0" smtClean="0"/>
              <a:t>he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pieces of research </a:t>
            </a:r>
            <a:r>
              <a:rPr lang="en-US" sz="4000" dirty="0"/>
              <a:t>do you think is ... ?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</a:rPr>
              <a:t>1</a:t>
            </a:r>
            <a:r>
              <a:rPr lang="it-IT" sz="4000" dirty="0"/>
              <a:t>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credible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AR" sz="4000" dirty="0" smtClean="0">
                <a:solidFill>
                  <a:srgbClr val="FF0000"/>
                </a:solidFill>
              </a:rPr>
              <a:t>2</a:t>
            </a:r>
            <a:r>
              <a:rPr lang="es-AR" sz="4000" dirty="0" smtClean="0"/>
              <a:t> </a:t>
            </a: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s-A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sz="4000" dirty="0">
                <a:solidFill>
                  <a:srgbClr val="FF0000"/>
                </a:solidFill>
              </a:rPr>
              <a:t>3</a:t>
            </a:r>
            <a:r>
              <a:rPr lang="it-IT" sz="4000" dirty="0"/>
              <a:t>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 surprising</a:t>
            </a:r>
          </a:p>
          <a:p>
            <a:pPr marL="0" indent="0">
              <a:buNone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  <a:r>
              <a:rPr lang="it-IT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it-IT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7247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5693" y="842210"/>
            <a:ext cx="10190747" cy="581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</a:t>
            </a:r>
            <a:r>
              <a:rPr lang="es-AR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1- 4 </a:t>
            </a:r>
            <a:r>
              <a:rPr lang="es-AR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AR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</a:t>
            </a:r>
            <a:r>
              <a:rPr lang="es-AR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a/ </a:t>
            </a:r>
            <a:r>
              <a:rPr lang="es-AR" sz="2800" b="1" i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sz="2800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8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sz="2800" b="1" i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8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s-AR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( no </a:t>
            </a:r>
            <a:r>
              <a:rPr lang="es-AR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</a:t>
            </a:r>
            <a:r>
              <a:rPr lang="es-AR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>
              <a:lnSpc>
                <a:spcPts val="1800"/>
              </a:lnSpc>
            </a:pPr>
            <a:endParaRPr lang="es-AR" sz="2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/>
              <a:t>1</a:t>
            </a:r>
            <a:r>
              <a:rPr lang="en-US" sz="2800" dirty="0" smtClean="0"/>
              <a:t> </a:t>
            </a:r>
            <a:r>
              <a:rPr lang="en-US" sz="2800" dirty="0"/>
              <a:t>'Have you heard </a:t>
            </a:r>
            <a:r>
              <a:rPr lang="en-US" sz="2800" dirty="0" smtClean="0"/>
              <a:t>this </a:t>
            </a:r>
            <a:r>
              <a:rPr lang="en-US" sz="2800" dirty="0"/>
              <a:t>joke? </a:t>
            </a:r>
            <a:endParaRPr lang="en-US" sz="2800" dirty="0" smtClean="0"/>
          </a:p>
          <a:p>
            <a:r>
              <a:rPr lang="en-US" sz="2800" dirty="0" smtClean="0"/>
              <a:t>        man with         dog walks into          bar.</a:t>
            </a:r>
            <a:r>
              <a:rPr lang="en-US" sz="2800" dirty="0"/>
              <a:t>  </a:t>
            </a:r>
            <a:r>
              <a:rPr lang="en-US" sz="2800" dirty="0" smtClean="0"/>
              <a:t>        man </a:t>
            </a:r>
            <a:r>
              <a:rPr lang="en-US" sz="2800" dirty="0"/>
              <a:t>says </a:t>
            </a:r>
            <a:r>
              <a:rPr lang="en-US" sz="2800" dirty="0" smtClean="0"/>
              <a:t>to         barman</a:t>
            </a:r>
            <a:r>
              <a:rPr lang="en-US" sz="2800" dirty="0"/>
              <a:t>, "Can l </a:t>
            </a:r>
            <a:r>
              <a:rPr lang="en-US" sz="2800" dirty="0" smtClean="0"/>
              <a:t>have          </a:t>
            </a:r>
            <a:r>
              <a:rPr lang="en-US" sz="2800" dirty="0"/>
              <a:t>beer </a:t>
            </a:r>
            <a:r>
              <a:rPr lang="en-US" sz="2800" dirty="0" smtClean="0"/>
              <a:t>and          </a:t>
            </a:r>
            <a:r>
              <a:rPr lang="es-AR" sz="2800" dirty="0" smtClean="0"/>
              <a:t>whisky </a:t>
            </a:r>
            <a:r>
              <a:rPr lang="es-AR" sz="2800" dirty="0" err="1"/>
              <a:t>for</a:t>
            </a:r>
            <a:r>
              <a:rPr lang="es-AR" sz="2800" dirty="0"/>
              <a:t> </a:t>
            </a:r>
            <a:r>
              <a:rPr lang="es-AR" sz="2800" dirty="0" err="1"/>
              <a:t>m</a:t>
            </a:r>
            <a:r>
              <a:rPr lang="es-AR" sz="2800" dirty="0" err="1" smtClean="0"/>
              <a:t>y</a:t>
            </a:r>
            <a:r>
              <a:rPr lang="es-AR" sz="2800" dirty="0" smtClean="0"/>
              <a:t> </a:t>
            </a:r>
            <a:r>
              <a:rPr lang="es-AR" sz="2800" dirty="0" err="1"/>
              <a:t>dog</a:t>
            </a:r>
            <a:r>
              <a:rPr lang="es-AR" sz="2800" dirty="0"/>
              <a:t> ... </a:t>
            </a:r>
            <a:r>
              <a:rPr lang="es-AR" sz="2800" dirty="0" smtClean="0"/>
              <a:t>?'“</a:t>
            </a:r>
          </a:p>
          <a:p>
            <a:endParaRPr lang="es-AR" sz="2800" dirty="0"/>
          </a:p>
          <a:p>
            <a:r>
              <a:rPr lang="en-US" sz="2800" dirty="0"/>
              <a:t>2 ' I've just read </a:t>
            </a:r>
            <a:r>
              <a:rPr lang="en-US" sz="2800" dirty="0" smtClean="0"/>
              <a:t>         article on          </a:t>
            </a:r>
            <a:r>
              <a:rPr lang="en-US" sz="2800" dirty="0"/>
              <a:t>internet about </a:t>
            </a:r>
            <a:r>
              <a:rPr lang="en-US" sz="2800" dirty="0" smtClean="0"/>
              <a:t>ho</a:t>
            </a:r>
            <a:r>
              <a:rPr lang="en-US" sz="2800" dirty="0"/>
              <a:t>w</a:t>
            </a:r>
            <a:r>
              <a:rPr lang="en-US" sz="2800" dirty="0" smtClean="0"/>
              <a:t> eating        </a:t>
            </a:r>
            <a:endParaRPr lang="en-US" sz="2800" dirty="0"/>
          </a:p>
          <a:p>
            <a:r>
              <a:rPr lang="en-US" sz="2800" dirty="0" smtClean="0"/>
              <a:t>strawberries makes </a:t>
            </a:r>
            <a:r>
              <a:rPr lang="en-US" sz="2800" dirty="0"/>
              <a:t>you look younger ... </a:t>
            </a:r>
            <a:r>
              <a:rPr lang="en-US" sz="2800" dirty="0" smtClean="0"/>
              <a:t>‘</a:t>
            </a:r>
          </a:p>
          <a:p>
            <a:pPr>
              <a:lnSpc>
                <a:spcPts val="2500"/>
              </a:lnSpc>
            </a:pPr>
            <a:endParaRPr lang="en-US" sz="2800" dirty="0"/>
          </a:p>
          <a:p>
            <a:r>
              <a:rPr lang="en-US" sz="2800" dirty="0"/>
              <a:t>3 ' </a:t>
            </a:r>
            <a:r>
              <a:rPr lang="en-US" sz="2800" dirty="0" err="1" smtClean="0"/>
              <a:t>l‘m</a:t>
            </a:r>
            <a:r>
              <a:rPr lang="en-US" sz="2800" dirty="0" smtClean="0"/>
              <a:t> </a:t>
            </a:r>
            <a:r>
              <a:rPr lang="en-US" sz="2800" dirty="0"/>
              <a:t>sure there's </a:t>
            </a:r>
            <a:r>
              <a:rPr lang="en-US" sz="2800" dirty="0" smtClean="0"/>
              <a:t> something  wrong between </a:t>
            </a:r>
            <a:r>
              <a:rPr lang="en-US" sz="2800" dirty="0"/>
              <a:t>us because w</a:t>
            </a:r>
            <a:r>
              <a:rPr lang="en-US" sz="2800" dirty="0" smtClean="0"/>
              <a:t>e </a:t>
            </a:r>
            <a:r>
              <a:rPr lang="en-US" sz="2800" dirty="0"/>
              <a:t>never</a:t>
            </a:r>
          </a:p>
          <a:p>
            <a:r>
              <a:rPr lang="en-US" sz="2800" dirty="0"/>
              <a:t>go </a:t>
            </a:r>
            <a:r>
              <a:rPr lang="en-US" sz="2800" dirty="0" smtClean="0"/>
              <a:t>out to         </a:t>
            </a:r>
            <a:r>
              <a:rPr lang="en-US" sz="2800" dirty="0"/>
              <a:t>dinner or </a:t>
            </a:r>
            <a:r>
              <a:rPr lang="en-US" sz="2800" dirty="0" smtClean="0"/>
              <a:t>to          </a:t>
            </a:r>
            <a:r>
              <a:rPr lang="en-US" sz="2800" dirty="0"/>
              <a:t>cinema any more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/>
              <a:t>4 'Did you </a:t>
            </a:r>
            <a:r>
              <a:rPr lang="en-US" sz="2800" dirty="0" smtClean="0"/>
              <a:t>watch             </a:t>
            </a:r>
            <a:r>
              <a:rPr lang="en-US" sz="2800" dirty="0"/>
              <a:t>m</a:t>
            </a:r>
            <a:r>
              <a:rPr lang="en-US" sz="2800" dirty="0" smtClean="0"/>
              <a:t>atch </a:t>
            </a:r>
            <a:r>
              <a:rPr lang="en-US" sz="2800" dirty="0"/>
              <a:t>last night? </a:t>
            </a:r>
            <a:r>
              <a:rPr lang="en-US" sz="2800" dirty="0" smtClean="0"/>
              <a:t>I </a:t>
            </a:r>
            <a:r>
              <a:rPr lang="en-US" sz="2800" dirty="0"/>
              <a:t>can't believe </a:t>
            </a:r>
            <a:r>
              <a:rPr lang="en-US" sz="2800" dirty="0" smtClean="0"/>
              <a:t>that  </a:t>
            </a:r>
            <a:endParaRPr lang="en-US" sz="2800" dirty="0"/>
          </a:p>
          <a:p>
            <a:r>
              <a:rPr lang="en-US" sz="2800" dirty="0" smtClean="0"/>
              <a:t>referee </a:t>
            </a:r>
            <a:r>
              <a:rPr lang="en-US" sz="2800" dirty="0"/>
              <a:t>didn't see that it </a:t>
            </a:r>
            <a:r>
              <a:rPr lang="en-US" sz="2800" dirty="0" smtClean="0"/>
              <a:t>was         </a:t>
            </a:r>
            <a:r>
              <a:rPr lang="en-US" sz="2800" dirty="0"/>
              <a:t>penalty .. .'</a:t>
            </a:r>
            <a:endParaRPr lang="es-AR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701716" y="2403664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573126" y="1907232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5693" y="1985665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99347" y="1941999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610726" y="1941999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420726" y="1371600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573126" y="1524000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990347" y="1927731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983705" y="2423293"/>
            <a:ext cx="46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108158" y="3206164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37747" y="3206163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576010" y="4839059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9793705" y="3287751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053389" y="4799719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00399" y="5655277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444789" y="5640427"/>
            <a:ext cx="7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03131" y="6102092"/>
            <a:ext cx="46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endParaRPr lang="es-AR" sz="2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0098505" y="348916"/>
            <a:ext cx="73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Page 29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085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844842" y="2052935"/>
            <a:ext cx="8273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According to the </a:t>
            </a:r>
            <a:r>
              <a:rPr lang="en-US" sz="3600" b="1" dirty="0" smtClean="0"/>
              <a:t>article </a:t>
            </a:r>
            <a:r>
              <a:rPr lang="en-US" sz="3600" b="1" i="1" dirty="0"/>
              <a:t>A </a:t>
            </a:r>
            <a:r>
              <a:rPr lang="en-US" sz="3600" b="1" i="1" dirty="0" smtClean="0"/>
              <a:t>Gossip with </a:t>
            </a:r>
            <a:r>
              <a:rPr lang="en-US" sz="3600" b="1" i="1" dirty="0"/>
              <a:t>the G</a:t>
            </a:r>
            <a:r>
              <a:rPr lang="en-US" sz="3600" b="1" i="1" dirty="0" smtClean="0"/>
              <a:t>irls</a:t>
            </a:r>
            <a:r>
              <a:rPr lang="en-US" sz="3600" b="1" i="1" dirty="0"/>
              <a:t>?, </a:t>
            </a:r>
            <a:r>
              <a:rPr lang="en-US" sz="3600" b="1" dirty="0"/>
              <a:t>w</a:t>
            </a:r>
            <a:r>
              <a:rPr lang="en-US" sz="3600" b="1" dirty="0" smtClean="0"/>
              <a:t>ho </a:t>
            </a:r>
            <a:r>
              <a:rPr lang="en-US" sz="3600" b="1" dirty="0"/>
              <a:t>do you </a:t>
            </a:r>
            <a:r>
              <a:rPr lang="en-US" sz="3600" b="1" dirty="0" smtClean="0"/>
              <a:t>think</a:t>
            </a:r>
            <a:r>
              <a:rPr lang="en-US" sz="3600" b="1" dirty="0"/>
              <a:t> </a:t>
            </a:r>
            <a:r>
              <a:rPr lang="en-US" sz="3600" b="1" dirty="0" smtClean="0"/>
              <a:t>would </a:t>
            </a:r>
            <a:r>
              <a:rPr lang="en-US" sz="3600" b="1" dirty="0"/>
              <a:t>probably say 1- 4, a m</a:t>
            </a:r>
            <a:r>
              <a:rPr lang="en-US" sz="3600" b="1" dirty="0" smtClean="0"/>
              <a:t>an </a:t>
            </a:r>
            <a:r>
              <a:rPr lang="en-US" sz="3600" b="1" dirty="0"/>
              <a:t>or a </a:t>
            </a:r>
            <a:r>
              <a:rPr lang="en-US" sz="3600" b="1" dirty="0" smtClean="0"/>
              <a:t>woman?   Why?</a:t>
            </a:r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12683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4" y="626394"/>
            <a:ext cx="9810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38" y="805774"/>
            <a:ext cx="7392246" cy="53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B 2.17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9453" y="50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1356</Words>
  <Application>Microsoft Office PowerPoint</Application>
  <PresentationFormat>Personalizado</PresentationFormat>
  <Paragraphs>196</Paragraphs>
  <Slides>27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3 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75</cp:revision>
  <dcterms:created xsi:type="dcterms:W3CDTF">2020-04-08T01:26:02Z</dcterms:created>
  <dcterms:modified xsi:type="dcterms:W3CDTF">2023-09-12T13:40:44Z</dcterms:modified>
</cp:coreProperties>
</file>