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0" r:id="rId3"/>
    <p:sldId id="258" r:id="rId4"/>
    <p:sldId id="408" r:id="rId5"/>
    <p:sldId id="411" r:id="rId6"/>
    <p:sldId id="413" r:id="rId7"/>
    <p:sldId id="259" r:id="rId8"/>
    <p:sldId id="407" r:id="rId9"/>
    <p:sldId id="432" r:id="rId10"/>
    <p:sldId id="414" r:id="rId11"/>
    <p:sldId id="433" r:id="rId12"/>
    <p:sldId id="415" r:id="rId13"/>
    <p:sldId id="434" r:id="rId14"/>
    <p:sldId id="416" r:id="rId15"/>
    <p:sldId id="435" r:id="rId16"/>
    <p:sldId id="419" r:id="rId17"/>
    <p:sldId id="420" r:id="rId18"/>
    <p:sldId id="436" r:id="rId19"/>
    <p:sldId id="423" r:id="rId20"/>
    <p:sldId id="424" r:id="rId21"/>
    <p:sldId id="421" r:id="rId22"/>
    <p:sldId id="437" r:id="rId23"/>
    <p:sldId id="425" r:id="rId24"/>
    <p:sldId id="426" r:id="rId25"/>
    <p:sldId id="429" r:id="rId26"/>
    <p:sldId id="430" r:id="rId27"/>
    <p:sldId id="427" r:id="rId28"/>
    <p:sldId id="428" r:id="rId29"/>
    <p:sldId id="422" r:id="rId30"/>
    <p:sldId id="431" r:id="rId31"/>
    <p:sldId id="440" r:id="rId32"/>
    <p:sldId id="441" r:id="rId33"/>
    <p:sldId id="458" r:id="rId34"/>
    <p:sldId id="459" r:id="rId35"/>
    <p:sldId id="442" r:id="rId36"/>
    <p:sldId id="443" r:id="rId37"/>
    <p:sldId id="444" r:id="rId38"/>
    <p:sldId id="445" r:id="rId39"/>
    <p:sldId id="446" r:id="rId40"/>
    <p:sldId id="447" r:id="rId41"/>
    <p:sldId id="448" r:id="rId42"/>
    <p:sldId id="449" r:id="rId43"/>
    <p:sldId id="450" r:id="rId44"/>
    <p:sldId id="451" r:id="rId45"/>
    <p:sldId id="452" r:id="rId46"/>
    <p:sldId id="453" r:id="rId47"/>
    <p:sldId id="454" r:id="rId48"/>
    <p:sldId id="438" r:id="rId49"/>
    <p:sldId id="439" r:id="rId50"/>
  </p:sldIdLst>
  <p:sldSz cx="9144000" cy="6858000" type="screen4x3"/>
  <p:notesSz cx="6858000" cy="9144000"/>
  <p:defaultTextStyle>
    <a:defPPr>
      <a:defRPr lang="es-ES"/>
    </a:defPPr>
    <a:lvl1pPr algn="l" rtl="0" fontAlgn="base">
      <a:spcBef>
        <a:spcPct val="0"/>
      </a:spcBef>
      <a:spcAft>
        <a:spcPct val="0"/>
      </a:spcAft>
      <a:defRPr sz="28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9" autoAdjust="0"/>
    <p:restoredTop sz="94679" autoAdjust="0"/>
  </p:normalViewPr>
  <p:slideViewPr>
    <p:cSldViewPr>
      <p:cViewPr varScale="1">
        <p:scale>
          <a:sx n="70" d="100"/>
          <a:sy n="70" d="100"/>
        </p:scale>
        <p:origin x="916"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lvl1pPr>
              <a:defRPr/>
            </a:lvl1pPr>
          </a:lstStyle>
          <a:p>
            <a:endParaRPr lang="es-ES" altLang="es-AR"/>
          </a:p>
        </p:txBody>
      </p:sp>
      <p:sp>
        <p:nvSpPr>
          <p:cNvPr id="5" name="Marcador de pie de página 4"/>
          <p:cNvSpPr>
            <a:spLocks noGrp="1"/>
          </p:cNvSpPr>
          <p:nvPr>
            <p:ph type="ftr" sz="quarter" idx="11"/>
          </p:nvPr>
        </p:nvSpPr>
        <p:spPr/>
        <p:txBody>
          <a:bodyPr/>
          <a:lstStyle>
            <a:lvl1pPr>
              <a:defRPr/>
            </a:lvl1pPr>
          </a:lstStyle>
          <a:p>
            <a:endParaRPr lang="es-ES" altLang="es-AR"/>
          </a:p>
        </p:txBody>
      </p:sp>
      <p:sp>
        <p:nvSpPr>
          <p:cNvPr id="6" name="Marcador de número de diapositiva 5"/>
          <p:cNvSpPr>
            <a:spLocks noGrp="1"/>
          </p:cNvSpPr>
          <p:nvPr>
            <p:ph type="sldNum" sz="quarter" idx="12"/>
          </p:nvPr>
        </p:nvSpPr>
        <p:spPr/>
        <p:txBody>
          <a:bodyPr/>
          <a:lstStyle>
            <a:lvl1pPr>
              <a:defRPr/>
            </a:lvl1pPr>
          </a:lstStyle>
          <a:p>
            <a:fld id="{2EBDD30D-9199-4BC5-B9D9-469EDAAAA6F7}" type="slidenum">
              <a:rPr lang="es-ES" altLang="es-AR"/>
              <a:pPr/>
              <a:t>‹Nº›</a:t>
            </a:fld>
            <a:endParaRPr lang="es-ES" altLang="es-AR"/>
          </a:p>
        </p:txBody>
      </p:sp>
    </p:spTree>
    <p:extLst>
      <p:ext uri="{BB962C8B-B14F-4D97-AF65-F5344CB8AC3E}">
        <p14:creationId xmlns:p14="http://schemas.microsoft.com/office/powerpoint/2010/main" val="386178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lvl1pPr>
              <a:defRPr/>
            </a:lvl1pPr>
          </a:lstStyle>
          <a:p>
            <a:endParaRPr lang="es-ES" altLang="es-AR"/>
          </a:p>
        </p:txBody>
      </p:sp>
      <p:sp>
        <p:nvSpPr>
          <p:cNvPr id="5" name="Marcador de pie de página 4"/>
          <p:cNvSpPr>
            <a:spLocks noGrp="1"/>
          </p:cNvSpPr>
          <p:nvPr>
            <p:ph type="ftr" sz="quarter" idx="11"/>
          </p:nvPr>
        </p:nvSpPr>
        <p:spPr/>
        <p:txBody>
          <a:bodyPr/>
          <a:lstStyle>
            <a:lvl1pPr>
              <a:defRPr/>
            </a:lvl1pPr>
          </a:lstStyle>
          <a:p>
            <a:endParaRPr lang="es-ES" altLang="es-AR"/>
          </a:p>
        </p:txBody>
      </p:sp>
      <p:sp>
        <p:nvSpPr>
          <p:cNvPr id="6" name="Marcador de número de diapositiva 5"/>
          <p:cNvSpPr>
            <a:spLocks noGrp="1"/>
          </p:cNvSpPr>
          <p:nvPr>
            <p:ph type="sldNum" sz="quarter" idx="12"/>
          </p:nvPr>
        </p:nvSpPr>
        <p:spPr/>
        <p:txBody>
          <a:bodyPr/>
          <a:lstStyle>
            <a:lvl1pPr>
              <a:defRPr/>
            </a:lvl1pPr>
          </a:lstStyle>
          <a:p>
            <a:fld id="{14C549D8-9446-48AC-8702-1CE90770A437}" type="slidenum">
              <a:rPr lang="es-ES" altLang="es-AR"/>
              <a:pPr/>
              <a:t>‹Nº›</a:t>
            </a:fld>
            <a:endParaRPr lang="es-ES" altLang="es-AR"/>
          </a:p>
        </p:txBody>
      </p:sp>
    </p:spTree>
    <p:extLst>
      <p:ext uri="{BB962C8B-B14F-4D97-AF65-F5344CB8AC3E}">
        <p14:creationId xmlns:p14="http://schemas.microsoft.com/office/powerpoint/2010/main" val="162997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lvl1pPr>
              <a:defRPr/>
            </a:lvl1pPr>
          </a:lstStyle>
          <a:p>
            <a:endParaRPr lang="es-ES" altLang="es-AR"/>
          </a:p>
        </p:txBody>
      </p:sp>
      <p:sp>
        <p:nvSpPr>
          <p:cNvPr id="5" name="Marcador de pie de página 4"/>
          <p:cNvSpPr>
            <a:spLocks noGrp="1"/>
          </p:cNvSpPr>
          <p:nvPr>
            <p:ph type="ftr" sz="quarter" idx="11"/>
          </p:nvPr>
        </p:nvSpPr>
        <p:spPr/>
        <p:txBody>
          <a:bodyPr/>
          <a:lstStyle>
            <a:lvl1pPr>
              <a:defRPr/>
            </a:lvl1pPr>
          </a:lstStyle>
          <a:p>
            <a:endParaRPr lang="es-ES" altLang="es-AR"/>
          </a:p>
        </p:txBody>
      </p:sp>
      <p:sp>
        <p:nvSpPr>
          <p:cNvPr id="6" name="Marcador de número de diapositiva 5"/>
          <p:cNvSpPr>
            <a:spLocks noGrp="1"/>
          </p:cNvSpPr>
          <p:nvPr>
            <p:ph type="sldNum" sz="quarter" idx="12"/>
          </p:nvPr>
        </p:nvSpPr>
        <p:spPr/>
        <p:txBody>
          <a:bodyPr/>
          <a:lstStyle>
            <a:lvl1pPr>
              <a:defRPr/>
            </a:lvl1pPr>
          </a:lstStyle>
          <a:p>
            <a:fld id="{CFF46E9B-1A88-4B2E-A3E4-8689521178E1}" type="slidenum">
              <a:rPr lang="es-ES" altLang="es-AR"/>
              <a:pPr/>
              <a:t>‹Nº›</a:t>
            </a:fld>
            <a:endParaRPr lang="es-ES" altLang="es-AR"/>
          </a:p>
        </p:txBody>
      </p:sp>
    </p:spTree>
    <p:extLst>
      <p:ext uri="{BB962C8B-B14F-4D97-AF65-F5344CB8AC3E}">
        <p14:creationId xmlns:p14="http://schemas.microsoft.com/office/powerpoint/2010/main" val="4232168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457200" y="1600200"/>
            <a:ext cx="4038600" cy="45259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quarter" idx="2"/>
          </p:nvPr>
        </p:nvSpPr>
        <p:spPr>
          <a:xfrm>
            <a:off x="4648200" y="1600200"/>
            <a:ext cx="4038600" cy="21859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contenido 4"/>
          <p:cNvSpPr>
            <a:spLocks noGrp="1"/>
          </p:cNvSpPr>
          <p:nvPr>
            <p:ph sz="quarter" idx="3"/>
          </p:nvPr>
        </p:nvSpPr>
        <p:spPr>
          <a:xfrm>
            <a:off x="4648200" y="3938588"/>
            <a:ext cx="4038600" cy="21875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fecha 5"/>
          <p:cNvSpPr>
            <a:spLocks noGrp="1"/>
          </p:cNvSpPr>
          <p:nvPr>
            <p:ph type="dt" sz="half" idx="10"/>
          </p:nvPr>
        </p:nvSpPr>
        <p:spPr>
          <a:xfrm>
            <a:off x="457200" y="6245225"/>
            <a:ext cx="2133600" cy="476250"/>
          </a:xfrm>
        </p:spPr>
        <p:txBody>
          <a:bodyPr/>
          <a:lstStyle>
            <a:lvl1pPr>
              <a:defRPr/>
            </a:lvl1pPr>
          </a:lstStyle>
          <a:p>
            <a:endParaRPr lang="es-ES" altLang="es-AR"/>
          </a:p>
        </p:txBody>
      </p:sp>
      <p:sp>
        <p:nvSpPr>
          <p:cNvPr id="7" name="Marcador de pie de página 6"/>
          <p:cNvSpPr>
            <a:spLocks noGrp="1"/>
          </p:cNvSpPr>
          <p:nvPr>
            <p:ph type="ftr" sz="quarter" idx="11"/>
          </p:nvPr>
        </p:nvSpPr>
        <p:spPr>
          <a:xfrm>
            <a:off x="3124200" y="6245225"/>
            <a:ext cx="2895600" cy="476250"/>
          </a:xfrm>
        </p:spPr>
        <p:txBody>
          <a:bodyPr/>
          <a:lstStyle>
            <a:lvl1pPr>
              <a:defRPr/>
            </a:lvl1pPr>
          </a:lstStyle>
          <a:p>
            <a:endParaRPr lang="es-ES" altLang="es-AR"/>
          </a:p>
        </p:txBody>
      </p:sp>
      <p:sp>
        <p:nvSpPr>
          <p:cNvPr id="8" name="Marcador de número de diapositiva 7"/>
          <p:cNvSpPr>
            <a:spLocks noGrp="1"/>
          </p:cNvSpPr>
          <p:nvPr>
            <p:ph type="sldNum" sz="quarter" idx="12"/>
          </p:nvPr>
        </p:nvSpPr>
        <p:spPr>
          <a:xfrm>
            <a:off x="6553200" y="6245225"/>
            <a:ext cx="2133600" cy="476250"/>
          </a:xfrm>
        </p:spPr>
        <p:txBody>
          <a:bodyPr/>
          <a:lstStyle>
            <a:lvl1pPr>
              <a:defRPr/>
            </a:lvl1pPr>
          </a:lstStyle>
          <a:p>
            <a:fld id="{283AF38E-F270-46B4-9DC7-844AF723750E}" type="slidenum">
              <a:rPr lang="es-ES" altLang="es-AR"/>
              <a:pPr/>
              <a:t>‹Nº›</a:t>
            </a:fld>
            <a:endParaRPr lang="es-ES" altLang="es-AR"/>
          </a:p>
        </p:txBody>
      </p:sp>
    </p:spTree>
    <p:extLst>
      <p:ext uri="{BB962C8B-B14F-4D97-AF65-F5344CB8AC3E}">
        <p14:creationId xmlns:p14="http://schemas.microsoft.com/office/powerpoint/2010/main" val="848027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4638"/>
            <a:ext cx="8229600" cy="1143000"/>
          </a:xfrm>
        </p:spPr>
        <p:txBody>
          <a:bodyPr/>
          <a:lstStyle/>
          <a:p>
            <a:r>
              <a:rPr lang="es-ES"/>
              <a:t>Haga clic para modificar el estilo de título del patrón</a:t>
            </a:r>
            <a:endParaRPr lang="es-AR"/>
          </a:p>
        </p:txBody>
      </p:sp>
      <p:sp>
        <p:nvSpPr>
          <p:cNvPr id="3" name="Marcador de contenido 2"/>
          <p:cNvSpPr>
            <a:spLocks noGrp="1"/>
          </p:cNvSpPr>
          <p:nvPr>
            <p:ph sz="quarter" idx="1"/>
          </p:nvPr>
        </p:nvSpPr>
        <p:spPr>
          <a:xfrm>
            <a:off x="457200" y="1600200"/>
            <a:ext cx="4038600" cy="21859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quarter" idx="2"/>
          </p:nvPr>
        </p:nvSpPr>
        <p:spPr>
          <a:xfrm>
            <a:off x="4648200" y="1600200"/>
            <a:ext cx="4038600" cy="21859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contenido 4"/>
          <p:cNvSpPr>
            <a:spLocks noGrp="1"/>
          </p:cNvSpPr>
          <p:nvPr>
            <p:ph sz="quarter" idx="3"/>
          </p:nvPr>
        </p:nvSpPr>
        <p:spPr>
          <a:xfrm>
            <a:off x="457200" y="3938588"/>
            <a:ext cx="4038600" cy="21875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contenido 5"/>
          <p:cNvSpPr>
            <a:spLocks noGrp="1"/>
          </p:cNvSpPr>
          <p:nvPr>
            <p:ph sz="quarter" idx="4"/>
          </p:nvPr>
        </p:nvSpPr>
        <p:spPr>
          <a:xfrm>
            <a:off x="4648200" y="3938588"/>
            <a:ext cx="4038600" cy="21875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457200" y="6245225"/>
            <a:ext cx="2133600" cy="476250"/>
          </a:xfrm>
        </p:spPr>
        <p:txBody>
          <a:bodyPr/>
          <a:lstStyle>
            <a:lvl1pPr>
              <a:defRPr/>
            </a:lvl1pPr>
          </a:lstStyle>
          <a:p>
            <a:endParaRPr lang="es-ES" altLang="es-AR"/>
          </a:p>
        </p:txBody>
      </p:sp>
      <p:sp>
        <p:nvSpPr>
          <p:cNvPr id="8" name="Marcador de pie de página 7"/>
          <p:cNvSpPr>
            <a:spLocks noGrp="1"/>
          </p:cNvSpPr>
          <p:nvPr>
            <p:ph type="ftr" sz="quarter" idx="11"/>
          </p:nvPr>
        </p:nvSpPr>
        <p:spPr>
          <a:xfrm>
            <a:off x="3124200" y="6245225"/>
            <a:ext cx="2895600" cy="476250"/>
          </a:xfrm>
        </p:spPr>
        <p:txBody>
          <a:bodyPr/>
          <a:lstStyle>
            <a:lvl1pPr>
              <a:defRPr/>
            </a:lvl1pPr>
          </a:lstStyle>
          <a:p>
            <a:endParaRPr lang="es-ES" altLang="es-AR"/>
          </a:p>
        </p:txBody>
      </p:sp>
      <p:sp>
        <p:nvSpPr>
          <p:cNvPr id="9" name="Marcador de número de diapositiva 8"/>
          <p:cNvSpPr>
            <a:spLocks noGrp="1"/>
          </p:cNvSpPr>
          <p:nvPr>
            <p:ph type="sldNum" sz="quarter" idx="12"/>
          </p:nvPr>
        </p:nvSpPr>
        <p:spPr>
          <a:xfrm>
            <a:off x="6553200" y="6245225"/>
            <a:ext cx="2133600" cy="476250"/>
          </a:xfrm>
        </p:spPr>
        <p:txBody>
          <a:bodyPr/>
          <a:lstStyle>
            <a:lvl1pPr>
              <a:defRPr/>
            </a:lvl1pPr>
          </a:lstStyle>
          <a:p>
            <a:fld id="{6CC32A99-0170-4C48-83C1-A51D2B2CA7D3}" type="slidenum">
              <a:rPr lang="es-ES" altLang="es-AR"/>
              <a:pPr/>
              <a:t>‹Nº›</a:t>
            </a:fld>
            <a:endParaRPr lang="es-ES" altLang="es-AR"/>
          </a:p>
        </p:txBody>
      </p:sp>
    </p:spTree>
    <p:extLst>
      <p:ext uri="{BB962C8B-B14F-4D97-AF65-F5344CB8AC3E}">
        <p14:creationId xmlns:p14="http://schemas.microsoft.com/office/powerpoint/2010/main" val="165290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74638"/>
            <a:ext cx="8229600" cy="5851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3" name="Marcador de fecha 2"/>
          <p:cNvSpPr>
            <a:spLocks noGrp="1"/>
          </p:cNvSpPr>
          <p:nvPr>
            <p:ph type="dt" sz="half" idx="10"/>
          </p:nvPr>
        </p:nvSpPr>
        <p:spPr>
          <a:xfrm>
            <a:off x="457200" y="6245225"/>
            <a:ext cx="2133600" cy="476250"/>
          </a:xfrm>
        </p:spPr>
        <p:txBody>
          <a:bodyPr/>
          <a:lstStyle>
            <a:lvl1pPr>
              <a:defRPr/>
            </a:lvl1pPr>
          </a:lstStyle>
          <a:p>
            <a:endParaRPr lang="es-ES" altLang="es-AR"/>
          </a:p>
        </p:txBody>
      </p:sp>
      <p:sp>
        <p:nvSpPr>
          <p:cNvPr id="4" name="Marcador de pie de página 3"/>
          <p:cNvSpPr>
            <a:spLocks noGrp="1"/>
          </p:cNvSpPr>
          <p:nvPr>
            <p:ph type="ftr" sz="quarter" idx="11"/>
          </p:nvPr>
        </p:nvSpPr>
        <p:spPr>
          <a:xfrm>
            <a:off x="3124200" y="6245225"/>
            <a:ext cx="2895600" cy="476250"/>
          </a:xfrm>
        </p:spPr>
        <p:txBody>
          <a:bodyPr/>
          <a:lstStyle>
            <a:lvl1pPr>
              <a:defRPr/>
            </a:lvl1pPr>
          </a:lstStyle>
          <a:p>
            <a:endParaRPr lang="es-ES" altLang="es-AR"/>
          </a:p>
        </p:txBody>
      </p:sp>
      <p:sp>
        <p:nvSpPr>
          <p:cNvPr id="5" name="Marcador de número de diapositiva 4"/>
          <p:cNvSpPr>
            <a:spLocks noGrp="1"/>
          </p:cNvSpPr>
          <p:nvPr>
            <p:ph type="sldNum" sz="quarter" idx="12"/>
          </p:nvPr>
        </p:nvSpPr>
        <p:spPr>
          <a:xfrm>
            <a:off x="6553200" y="6245225"/>
            <a:ext cx="2133600" cy="476250"/>
          </a:xfrm>
        </p:spPr>
        <p:txBody>
          <a:bodyPr/>
          <a:lstStyle>
            <a:lvl1pPr>
              <a:defRPr/>
            </a:lvl1pPr>
          </a:lstStyle>
          <a:p>
            <a:fld id="{C5F04F32-B003-4BA7-9F87-AF171FFD5212}" type="slidenum">
              <a:rPr lang="es-ES" altLang="es-AR"/>
              <a:pPr/>
              <a:t>‹Nº›</a:t>
            </a:fld>
            <a:endParaRPr lang="es-ES" altLang="es-AR"/>
          </a:p>
        </p:txBody>
      </p:sp>
    </p:spTree>
    <p:extLst>
      <p:ext uri="{BB962C8B-B14F-4D97-AF65-F5344CB8AC3E}">
        <p14:creationId xmlns:p14="http://schemas.microsoft.com/office/powerpoint/2010/main" val="287522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lvl1pPr>
              <a:defRPr/>
            </a:lvl1pPr>
          </a:lstStyle>
          <a:p>
            <a:endParaRPr lang="es-ES" altLang="es-AR"/>
          </a:p>
        </p:txBody>
      </p:sp>
      <p:sp>
        <p:nvSpPr>
          <p:cNvPr id="5" name="Marcador de pie de página 4"/>
          <p:cNvSpPr>
            <a:spLocks noGrp="1"/>
          </p:cNvSpPr>
          <p:nvPr>
            <p:ph type="ftr" sz="quarter" idx="11"/>
          </p:nvPr>
        </p:nvSpPr>
        <p:spPr/>
        <p:txBody>
          <a:bodyPr/>
          <a:lstStyle>
            <a:lvl1pPr>
              <a:defRPr/>
            </a:lvl1pPr>
          </a:lstStyle>
          <a:p>
            <a:endParaRPr lang="es-ES" altLang="es-AR"/>
          </a:p>
        </p:txBody>
      </p:sp>
      <p:sp>
        <p:nvSpPr>
          <p:cNvPr id="6" name="Marcador de número de diapositiva 5"/>
          <p:cNvSpPr>
            <a:spLocks noGrp="1"/>
          </p:cNvSpPr>
          <p:nvPr>
            <p:ph type="sldNum" sz="quarter" idx="12"/>
          </p:nvPr>
        </p:nvSpPr>
        <p:spPr/>
        <p:txBody>
          <a:bodyPr/>
          <a:lstStyle>
            <a:lvl1pPr>
              <a:defRPr/>
            </a:lvl1pPr>
          </a:lstStyle>
          <a:p>
            <a:fld id="{828B9A74-E98F-447E-89E7-D5111584E2B0}" type="slidenum">
              <a:rPr lang="es-ES" altLang="es-AR"/>
              <a:pPr/>
              <a:t>‹Nº›</a:t>
            </a:fld>
            <a:endParaRPr lang="es-ES" altLang="es-AR"/>
          </a:p>
        </p:txBody>
      </p:sp>
    </p:spTree>
    <p:extLst>
      <p:ext uri="{BB962C8B-B14F-4D97-AF65-F5344CB8AC3E}">
        <p14:creationId xmlns:p14="http://schemas.microsoft.com/office/powerpoint/2010/main" val="149257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el estilo de texto del patrón</a:t>
            </a:r>
          </a:p>
        </p:txBody>
      </p:sp>
      <p:sp>
        <p:nvSpPr>
          <p:cNvPr id="4" name="Marcador de fecha 3"/>
          <p:cNvSpPr>
            <a:spLocks noGrp="1"/>
          </p:cNvSpPr>
          <p:nvPr>
            <p:ph type="dt" sz="half" idx="10"/>
          </p:nvPr>
        </p:nvSpPr>
        <p:spPr/>
        <p:txBody>
          <a:bodyPr/>
          <a:lstStyle>
            <a:lvl1pPr>
              <a:defRPr/>
            </a:lvl1pPr>
          </a:lstStyle>
          <a:p>
            <a:endParaRPr lang="es-ES" altLang="es-AR"/>
          </a:p>
        </p:txBody>
      </p:sp>
      <p:sp>
        <p:nvSpPr>
          <p:cNvPr id="5" name="Marcador de pie de página 4"/>
          <p:cNvSpPr>
            <a:spLocks noGrp="1"/>
          </p:cNvSpPr>
          <p:nvPr>
            <p:ph type="ftr" sz="quarter" idx="11"/>
          </p:nvPr>
        </p:nvSpPr>
        <p:spPr/>
        <p:txBody>
          <a:bodyPr/>
          <a:lstStyle>
            <a:lvl1pPr>
              <a:defRPr/>
            </a:lvl1pPr>
          </a:lstStyle>
          <a:p>
            <a:endParaRPr lang="es-ES" altLang="es-AR"/>
          </a:p>
        </p:txBody>
      </p:sp>
      <p:sp>
        <p:nvSpPr>
          <p:cNvPr id="6" name="Marcador de número de diapositiva 5"/>
          <p:cNvSpPr>
            <a:spLocks noGrp="1"/>
          </p:cNvSpPr>
          <p:nvPr>
            <p:ph type="sldNum" sz="quarter" idx="12"/>
          </p:nvPr>
        </p:nvSpPr>
        <p:spPr/>
        <p:txBody>
          <a:bodyPr/>
          <a:lstStyle>
            <a:lvl1pPr>
              <a:defRPr/>
            </a:lvl1pPr>
          </a:lstStyle>
          <a:p>
            <a:fld id="{AB55BA6A-0916-455A-96E8-00908DCD2928}" type="slidenum">
              <a:rPr lang="es-ES" altLang="es-AR"/>
              <a:pPr/>
              <a:t>‹Nº›</a:t>
            </a:fld>
            <a:endParaRPr lang="es-ES" altLang="es-AR"/>
          </a:p>
        </p:txBody>
      </p:sp>
    </p:spTree>
    <p:extLst>
      <p:ext uri="{BB962C8B-B14F-4D97-AF65-F5344CB8AC3E}">
        <p14:creationId xmlns:p14="http://schemas.microsoft.com/office/powerpoint/2010/main" val="298511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457200" y="1600200"/>
            <a:ext cx="4038600" cy="45259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4648200" y="1600200"/>
            <a:ext cx="4038600" cy="45259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lvl1pPr>
              <a:defRPr/>
            </a:lvl1pPr>
          </a:lstStyle>
          <a:p>
            <a:endParaRPr lang="es-ES" altLang="es-AR"/>
          </a:p>
        </p:txBody>
      </p:sp>
      <p:sp>
        <p:nvSpPr>
          <p:cNvPr id="6" name="Marcador de pie de página 5"/>
          <p:cNvSpPr>
            <a:spLocks noGrp="1"/>
          </p:cNvSpPr>
          <p:nvPr>
            <p:ph type="ftr" sz="quarter" idx="11"/>
          </p:nvPr>
        </p:nvSpPr>
        <p:spPr/>
        <p:txBody>
          <a:bodyPr/>
          <a:lstStyle>
            <a:lvl1pPr>
              <a:defRPr/>
            </a:lvl1pPr>
          </a:lstStyle>
          <a:p>
            <a:endParaRPr lang="es-ES" altLang="es-AR"/>
          </a:p>
        </p:txBody>
      </p:sp>
      <p:sp>
        <p:nvSpPr>
          <p:cNvPr id="7" name="Marcador de número de diapositiva 6"/>
          <p:cNvSpPr>
            <a:spLocks noGrp="1"/>
          </p:cNvSpPr>
          <p:nvPr>
            <p:ph type="sldNum" sz="quarter" idx="12"/>
          </p:nvPr>
        </p:nvSpPr>
        <p:spPr/>
        <p:txBody>
          <a:bodyPr/>
          <a:lstStyle>
            <a:lvl1pPr>
              <a:defRPr/>
            </a:lvl1pPr>
          </a:lstStyle>
          <a:p>
            <a:fld id="{F561CC82-2315-4988-9F4D-7811302BF483}" type="slidenum">
              <a:rPr lang="es-ES" altLang="es-AR"/>
              <a:pPr/>
              <a:t>‹Nº›</a:t>
            </a:fld>
            <a:endParaRPr lang="es-ES" altLang="es-AR"/>
          </a:p>
        </p:txBody>
      </p:sp>
    </p:spTree>
    <p:extLst>
      <p:ext uri="{BB962C8B-B14F-4D97-AF65-F5344CB8AC3E}">
        <p14:creationId xmlns:p14="http://schemas.microsoft.com/office/powerpoint/2010/main" val="305734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lvl1pPr>
              <a:defRPr/>
            </a:lvl1pPr>
          </a:lstStyle>
          <a:p>
            <a:endParaRPr lang="es-ES" altLang="es-AR"/>
          </a:p>
        </p:txBody>
      </p:sp>
      <p:sp>
        <p:nvSpPr>
          <p:cNvPr id="8" name="Marcador de pie de página 7"/>
          <p:cNvSpPr>
            <a:spLocks noGrp="1"/>
          </p:cNvSpPr>
          <p:nvPr>
            <p:ph type="ftr" sz="quarter" idx="11"/>
          </p:nvPr>
        </p:nvSpPr>
        <p:spPr/>
        <p:txBody>
          <a:bodyPr/>
          <a:lstStyle>
            <a:lvl1pPr>
              <a:defRPr/>
            </a:lvl1pPr>
          </a:lstStyle>
          <a:p>
            <a:endParaRPr lang="es-ES" altLang="es-AR"/>
          </a:p>
        </p:txBody>
      </p:sp>
      <p:sp>
        <p:nvSpPr>
          <p:cNvPr id="9" name="Marcador de número de diapositiva 8"/>
          <p:cNvSpPr>
            <a:spLocks noGrp="1"/>
          </p:cNvSpPr>
          <p:nvPr>
            <p:ph type="sldNum" sz="quarter" idx="12"/>
          </p:nvPr>
        </p:nvSpPr>
        <p:spPr/>
        <p:txBody>
          <a:bodyPr/>
          <a:lstStyle>
            <a:lvl1pPr>
              <a:defRPr/>
            </a:lvl1pPr>
          </a:lstStyle>
          <a:p>
            <a:fld id="{F762090A-D08D-4C66-B1B1-D4A41413E77D}" type="slidenum">
              <a:rPr lang="es-ES" altLang="es-AR"/>
              <a:pPr/>
              <a:t>‹Nº›</a:t>
            </a:fld>
            <a:endParaRPr lang="es-ES" altLang="es-AR"/>
          </a:p>
        </p:txBody>
      </p:sp>
    </p:spTree>
    <p:extLst>
      <p:ext uri="{BB962C8B-B14F-4D97-AF65-F5344CB8AC3E}">
        <p14:creationId xmlns:p14="http://schemas.microsoft.com/office/powerpoint/2010/main" val="112444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lvl1pPr>
              <a:defRPr/>
            </a:lvl1pPr>
          </a:lstStyle>
          <a:p>
            <a:endParaRPr lang="es-ES" altLang="es-AR"/>
          </a:p>
        </p:txBody>
      </p:sp>
      <p:sp>
        <p:nvSpPr>
          <p:cNvPr id="4" name="Marcador de pie de página 3"/>
          <p:cNvSpPr>
            <a:spLocks noGrp="1"/>
          </p:cNvSpPr>
          <p:nvPr>
            <p:ph type="ftr" sz="quarter" idx="11"/>
          </p:nvPr>
        </p:nvSpPr>
        <p:spPr/>
        <p:txBody>
          <a:bodyPr/>
          <a:lstStyle>
            <a:lvl1pPr>
              <a:defRPr/>
            </a:lvl1pPr>
          </a:lstStyle>
          <a:p>
            <a:endParaRPr lang="es-ES" altLang="es-AR"/>
          </a:p>
        </p:txBody>
      </p:sp>
      <p:sp>
        <p:nvSpPr>
          <p:cNvPr id="5" name="Marcador de número de diapositiva 4"/>
          <p:cNvSpPr>
            <a:spLocks noGrp="1"/>
          </p:cNvSpPr>
          <p:nvPr>
            <p:ph type="sldNum" sz="quarter" idx="12"/>
          </p:nvPr>
        </p:nvSpPr>
        <p:spPr/>
        <p:txBody>
          <a:bodyPr/>
          <a:lstStyle>
            <a:lvl1pPr>
              <a:defRPr/>
            </a:lvl1pPr>
          </a:lstStyle>
          <a:p>
            <a:fld id="{74863466-2F71-4C69-801C-0A557414DAAE}" type="slidenum">
              <a:rPr lang="es-ES" altLang="es-AR"/>
              <a:pPr/>
              <a:t>‹Nº›</a:t>
            </a:fld>
            <a:endParaRPr lang="es-ES" altLang="es-AR"/>
          </a:p>
        </p:txBody>
      </p:sp>
    </p:spTree>
    <p:extLst>
      <p:ext uri="{BB962C8B-B14F-4D97-AF65-F5344CB8AC3E}">
        <p14:creationId xmlns:p14="http://schemas.microsoft.com/office/powerpoint/2010/main" val="23191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ltLang="es-AR"/>
          </a:p>
        </p:txBody>
      </p:sp>
      <p:sp>
        <p:nvSpPr>
          <p:cNvPr id="3" name="Marcador de pie de página 2"/>
          <p:cNvSpPr>
            <a:spLocks noGrp="1"/>
          </p:cNvSpPr>
          <p:nvPr>
            <p:ph type="ftr" sz="quarter" idx="11"/>
          </p:nvPr>
        </p:nvSpPr>
        <p:spPr/>
        <p:txBody>
          <a:bodyPr/>
          <a:lstStyle>
            <a:lvl1pPr>
              <a:defRPr/>
            </a:lvl1pPr>
          </a:lstStyle>
          <a:p>
            <a:endParaRPr lang="es-ES" altLang="es-AR"/>
          </a:p>
        </p:txBody>
      </p:sp>
      <p:sp>
        <p:nvSpPr>
          <p:cNvPr id="4" name="Marcador de número de diapositiva 3"/>
          <p:cNvSpPr>
            <a:spLocks noGrp="1"/>
          </p:cNvSpPr>
          <p:nvPr>
            <p:ph type="sldNum" sz="quarter" idx="12"/>
          </p:nvPr>
        </p:nvSpPr>
        <p:spPr/>
        <p:txBody>
          <a:bodyPr/>
          <a:lstStyle>
            <a:lvl1pPr>
              <a:defRPr/>
            </a:lvl1pPr>
          </a:lstStyle>
          <a:p>
            <a:fld id="{2B533730-4172-4D56-8650-AB445FDFE287}" type="slidenum">
              <a:rPr lang="es-ES" altLang="es-AR"/>
              <a:pPr/>
              <a:t>‹Nº›</a:t>
            </a:fld>
            <a:endParaRPr lang="es-ES" altLang="es-AR"/>
          </a:p>
        </p:txBody>
      </p:sp>
    </p:spTree>
    <p:extLst>
      <p:ext uri="{BB962C8B-B14F-4D97-AF65-F5344CB8AC3E}">
        <p14:creationId xmlns:p14="http://schemas.microsoft.com/office/powerpoint/2010/main" val="63629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lvl1pPr>
              <a:defRPr/>
            </a:lvl1pPr>
          </a:lstStyle>
          <a:p>
            <a:endParaRPr lang="es-ES" altLang="es-AR"/>
          </a:p>
        </p:txBody>
      </p:sp>
      <p:sp>
        <p:nvSpPr>
          <p:cNvPr id="6" name="Marcador de pie de página 5"/>
          <p:cNvSpPr>
            <a:spLocks noGrp="1"/>
          </p:cNvSpPr>
          <p:nvPr>
            <p:ph type="ftr" sz="quarter" idx="11"/>
          </p:nvPr>
        </p:nvSpPr>
        <p:spPr/>
        <p:txBody>
          <a:bodyPr/>
          <a:lstStyle>
            <a:lvl1pPr>
              <a:defRPr/>
            </a:lvl1pPr>
          </a:lstStyle>
          <a:p>
            <a:endParaRPr lang="es-ES" altLang="es-AR"/>
          </a:p>
        </p:txBody>
      </p:sp>
      <p:sp>
        <p:nvSpPr>
          <p:cNvPr id="7" name="Marcador de número de diapositiva 6"/>
          <p:cNvSpPr>
            <a:spLocks noGrp="1"/>
          </p:cNvSpPr>
          <p:nvPr>
            <p:ph type="sldNum" sz="quarter" idx="12"/>
          </p:nvPr>
        </p:nvSpPr>
        <p:spPr/>
        <p:txBody>
          <a:bodyPr/>
          <a:lstStyle>
            <a:lvl1pPr>
              <a:defRPr/>
            </a:lvl1pPr>
          </a:lstStyle>
          <a:p>
            <a:fld id="{84AB04E7-B73B-4D3D-93BE-60B7274F87B2}" type="slidenum">
              <a:rPr lang="es-ES" altLang="es-AR"/>
              <a:pPr/>
              <a:t>‹Nº›</a:t>
            </a:fld>
            <a:endParaRPr lang="es-ES" altLang="es-AR"/>
          </a:p>
        </p:txBody>
      </p:sp>
    </p:spTree>
    <p:extLst>
      <p:ext uri="{BB962C8B-B14F-4D97-AF65-F5344CB8AC3E}">
        <p14:creationId xmlns:p14="http://schemas.microsoft.com/office/powerpoint/2010/main" val="323209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lvl1pPr>
              <a:defRPr/>
            </a:lvl1pPr>
          </a:lstStyle>
          <a:p>
            <a:endParaRPr lang="es-ES" altLang="es-AR"/>
          </a:p>
        </p:txBody>
      </p:sp>
      <p:sp>
        <p:nvSpPr>
          <p:cNvPr id="6" name="Marcador de pie de página 5"/>
          <p:cNvSpPr>
            <a:spLocks noGrp="1"/>
          </p:cNvSpPr>
          <p:nvPr>
            <p:ph type="ftr" sz="quarter" idx="11"/>
          </p:nvPr>
        </p:nvSpPr>
        <p:spPr/>
        <p:txBody>
          <a:bodyPr/>
          <a:lstStyle>
            <a:lvl1pPr>
              <a:defRPr/>
            </a:lvl1pPr>
          </a:lstStyle>
          <a:p>
            <a:endParaRPr lang="es-ES" altLang="es-AR"/>
          </a:p>
        </p:txBody>
      </p:sp>
      <p:sp>
        <p:nvSpPr>
          <p:cNvPr id="7" name="Marcador de número de diapositiva 6"/>
          <p:cNvSpPr>
            <a:spLocks noGrp="1"/>
          </p:cNvSpPr>
          <p:nvPr>
            <p:ph type="sldNum" sz="quarter" idx="12"/>
          </p:nvPr>
        </p:nvSpPr>
        <p:spPr/>
        <p:txBody>
          <a:bodyPr/>
          <a:lstStyle>
            <a:lvl1pPr>
              <a:defRPr/>
            </a:lvl1pPr>
          </a:lstStyle>
          <a:p>
            <a:fld id="{5AFAE8FF-0C9E-4F4F-9FF1-5B68B98E9393}" type="slidenum">
              <a:rPr lang="es-ES" altLang="es-AR"/>
              <a:pPr/>
              <a:t>‹Nº›</a:t>
            </a:fld>
            <a:endParaRPr lang="es-ES" altLang="es-AR"/>
          </a:p>
        </p:txBody>
      </p:sp>
    </p:spTree>
    <p:extLst>
      <p:ext uri="{BB962C8B-B14F-4D97-AF65-F5344CB8AC3E}">
        <p14:creationId xmlns:p14="http://schemas.microsoft.com/office/powerpoint/2010/main" val="258209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A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s-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s-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679EED-E365-4CF5-A59F-0EB019149A8A}" type="slidenum">
              <a:rPr lang="es-ES" altLang="es-AR"/>
              <a:pPr/>
              <a:t>‹Nº›</a:t>
            </a:fld>
            <a:endParaRPr lang="es-ES" alt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8.wmf"/><Relationship Id="rId3" Type="http://schemas.openxmlformats.org/officeDocument/2006/relationships/image" Target="../media/image23.emf"/><Relationship Id="rId7" Type="http://schemas.openxmlformats.org/officeDocument/2006/relationships/image" Target="../media/image25.wmf"/><Relationship Id="rId12" Type="http://schemas.openxmlformats.org/officeDocument/2006/relationships/oleObject" Target="../embeddings/oleObject22.bin"/><Relationship Id="rId2" Type="http://schemas.openxmlformats.org/officeDocument/2006/relationships/oleObject" Target="../embeddings/oleObject17.bin"/><Relationship Id="rId1" Type="http://schemas.openxmlformats.org/officeDocument/2006/relationships/slideLayout" Target="../slideLayouts/slideLayout13.xml"/><Relationship Id="rId6" Type="http://schemas.openxmlformats.org/officeDocument/2006/relationships/oleObject" Target="../embeddings/oleObject19.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6.wmf"/><Relationship Id="rId1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32.wmf"/><Relationship Id="rId3" Type="http://schemas.openxmlformats.org/officeDocument/2006/relationships/image" Target="../media/image23.emf"/><Relationship Id="rId7" Type="http://schemas.openxmlformats.org/officeDocument/2006/relationships/image" Target="../media/image31.wmf"/><Relationship Id="rId12" Type="http://schemas.openxmlformats.org/officeDocument/2006/relationships/oleObject" Target="../embeddings/oleObject27.bin"/><Relationship Id="rId2" Type="http://schemas.openxmlformats.org/officeDocument/2006/relationships/oleObject" Target="../embeddings/oleObject17.bin"/><Relationship Id="rId1" Type="http://schemas.openxmlformats.org/officeDocument/2006/relationships/slideLayout" Target="../slideLayouts/slideLayout13.xml"/><Relationship Id="rId6" Type="http://schemas.openxmlformats.org/officeDocument/2006/relationships/oleObject" Target="../embeddings/oleObject25.bin"/><Relationship Id="rId11" Type="http://schemas.openxmlformats.org/officeDocument/2006/relationships/image" Target="../media/image25.wmf"/><Relationship Id="rId5" Type="http://schemas.openxmlformats.org/officeDocument/2006/relationships/image" Target="../media/image30.emf"/><Relationship Id="rId10" Type="http://schemas.openxmlformats.org/officeDocument/2006/relationships/oleObject" Target="../embeddings/oleObject26.bin"/><Relationship Id="rId4" Type="http://schemas.openxmlformats.org/officeDocument/2006/relationships/oleObject" Target="../embeddings/oleObject24.bin"/><Relationship Id="rId9" Type="http://schemas.openxmlformats.org/officeDocument/2006/relationships/image" Target="../media/image2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8.wmf"/><Relationship Id="rId3" Type="http://schemas.openxmlformats.org/officeDocument/2006/relationships/image" Target="../media/image34.wmf"/><Relationship Id="rId7" Type="http://schemas.openxmlformats.org/officeDocument/2006/relationships/image" Target="../media/image36.wmf"/><Relationship Id="rId12" Type="http://schemas.openxmlformats.org/officeDocument/2006/relationships/oleObject" Target="../embeddings/oleObject33.bin"/><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33.wmf"/><Relationship Id="rId5" Type="http://schemas.openxmlformats.org/officeDocument/2006/relationships/image" Target="../media/image35.wmf"/><Relationship Id="rId10" Type="http://schemas.openxmlformats.org/officeDocument/2006/relationships/oleObject" Target="../embeddings/oleObject28.bin"/><Relationship Id="rId4" Type="http://schemas.openxmlformats.org/officeDocument/2006/relationships/oleObject" Target="../embeddings/oleObject30.bin"/><Relationship Id="rId9" Type="http://schemas.openxmlformats.org/officeDocument/2006/relationships/image" Target="../media/image3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42.wmf"/><Relationship Id="rId5" Type="http://schemas.openxmlformats.org/officeDocument/2006/relationships/image" Target="../media/image40.wmf"/><Relationship Id="rId10" Type="http://schemas.openxmlformats.org/officeDocument/2006/relationships/oleObject" Target="../embeddings/oleObject37.bin"/><Relationship Id="rId4" Type="http://schemas.openxmlformats.org/officeDocument/2006/relationships/oleObject" Target="../embeddings/oleObject35.bin"/><Relationship Id="rId9" Type="http://schemas.openxmlformats.org/officeDocument/2006/relationships/image" Target="../media/image33.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47.wmf"/><Relationship Id="rId3" Type="http://schemas.openxmlformats.org/officeDocument/2006/relationships/image" Target="../media/image43.wmf"/><Relationship Id="rId7" Type="http://schemas.openxmlformats.org/officeDocument/2006/relationships/image" Target="../media/image45.wmf"/><Relationship Id="rId12" Type="http://schemas.openxmlformats.org/officeDocument/2006/relationships/oleObject" Target="../embeddings/oleObject42.bin"/><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33.wmf"/><Relationship Id="rId5" Type="http://schemas.openxmlformats.org/officeDocument/2006/relationships/image" Target="../media/image44.wmf"/><Relationship Id="rId15" Type="http://schemas.openxmlformats.org/officeDocument/2006/relationships/image" Target="../media/image48.wmf"/><Relationship Id="rId10" Type="http://schemas.openxmlformats.org/officeDocument/2006/relationships/oleObject" Target="../embeddings/oleObject28.bin"/><Relationship Id="rId4" Type="http://schemas.openxmlformats.org/officeDocument/2006/relationships/oleObject" Target="../embeddings/oleObject39.bin"/><Relationship Id="rId9" Type="http://schemas.openxmlformats.org/officeDocument/2006/relationships/image" Target="../media/image46.wmf"/><Relationship Id="rId14" Type="http://schemas.openxmlformats.org/officeDocument/2006/relationships/oleObject" Target="../embeddings/oleObject4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4.bin"/><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oleObject" Target="../embeddings/oleObject45.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5" Type="http://schemas.openxmlformats.org/officeDocument/2006/relationships/image" Target="../media/image690.png"/><Relationship Id="rId4" Type="http://schemas.openxmlformats.org/officeDocument/2006/relationships/image" Target="../media/image680.png"/></Relationships>
</file>

<file path=ppt/slides/_rels/slide26.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4.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56.wmf"/><Relationship Id="rId7" Type="http://schemas.openxmlformats.org/officeDocument/2006/relationships/image" Target="../media/image58.wmf"/><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3.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59.wmf"/></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2.png"/><Relationship Id="rId7" Type="http://schemas.openxmlformats.org/officeDocument/2006/relationships/image" Target="../media/image62.wmf"/><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61.wmf"/><Relationship Id="rId4" Type="http://schemas.openxmlformats.org/officeDocument/2006/relationships/oleObject" Target="../embeddings/oleObject56.bin"/><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6.wmf"/><Relationship Id="rId3" Type="http://schemas.openxmlformats.org/officeDocument/2006/relationships/image" Target="../media/image710.png"/><Relationship Id="rId7" Type="http://schemas.openxmlformats.org/officeDocument/2006/relationships/image" Target="../media/image63.wmf"/><Relationship Id="rId12" Type="http://schemas.openxmlformats.org/officeDocument/2006/relationships/oleObject" Target="../embeddings/oleObject61.bin"/><Relationship Id="rId1" Type="http://schemas.openxmlformats.org/officeDocument/2006/relationships/slideLayout" Target="../slideLayouts/slideLayout14.xml"/><Relationship Id="rId6" Type="http://schemas.openxmlformats.org/officeDocument/2006/relationships/oleObject" Target="../embeddings/oleObject58.bin"/><Relationship Id="rId11" Type="http://schemas.openxmlformats.org/officeDocument/2006/relationships/image" Target="../media/image65.wmf"/><Relationship Id="rId5" Type="http://schemas.openxmlformats.org/officeDocument/2006/relationships/image" Target="../media/image74.png"/><Relationship Id="rId15" Type="http://schemas.openxmlformats.org/officeDocument/2006/relationships/image" Target="../media/image67.wmf"/><Relationship Id="rId10" Type="http://schemas.openxmlformats.org/officeDocument/2006/relationships/oleObject" Target="../embeddings/oleObject60.bin"/><Relationship Id="rId4" Type="http://schemas.openxmlformats.org/officeDocument/2006/relationships/image" Target="../media/image730.png"/><Relationship Id="rId9" Type="http://schemas.openxmlformats.org/officeDocument/2006/relationships/image" Target="../media/image64.wmf"/><Relationship Id="rId14" Type="http://schemas.openxmlformats.org/officeDocument/2006/relationships/oleObject" Target="../embeddings/oleObject62.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65.bin"/><Relationship Id="rId5" Type="http://schemas.openxmlformats.org/officeDocument/2006/relationships/image" Target="../media/image69.wmf"/><Relationship Id="rId4" Type="http://schemas.openxmlformats.org/officeDocument/2006/relationships/oleObject" Target="../embeddings/oleObject64.bin"/><Relationship Id="rId9" Type="http://schemas.openxmlformats.org/officeDocument/2006/relationships/image" Target="../media/image71.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5" Type="http://schemas.openxmlformats.org/officeDocument/2006/relationships/image" Target="../media/image73.wmf"/><Relationship Id="rId4" Type="http://schemas.openxmlformats.org/officeDocument/2006/relationships/oleObject" Target="../embeddings/oleObject68.bin"/><Relationship Id="rId9" Type="http://schemas.openxmlformats.org/officeDocument/2006/relationships/image" Target="../media/image7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70.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79.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image" Target="../media/image81.wmf"/><Relationship Id="rId7" Type="http://schemas.openxmlformats.org/officeDocument/2006/relationships/image" Target="../media/image83.wmf"/><Relationship Id="rId2" Type="http://schemas.openxmlformats.org/officeDocument/2006/relationships/oleObject" Target="../embeddings/oleObject76.bin"/><Relationship Id="rId1" Type="http://schemas.openxmlformats.org/officeDocument/2006/relationships/slideLayout" Target="../slideLayouts/slideLayout2.xml"/><Relationship Id="rId6" Type="http://schemas.openxmlformats.org/officeDocument/2006/relationships/oleObject" Target="../embeddings/oleObject78.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8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5" Type="http://schemas.openxmlformats.org/officeDocument/2006/relationships/image" Target="../media/image87.wmf"/><Relationship Id="rId4" Type="http://schemas.openxmlformats.org/officeDocument/2006/relationships/oleObject" Target="../embeddings/oleObject82.bin"/></Relationships>
</file>

<file path=ppt/slides/_rels/slide4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5.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89.wmf"/><Relationship Id="rId5" Type="http://schemas.openxmlformats.org/officeDocument/2006/relationships/image" Target="../media/image69.png"/><Relationship Id="rId10" Type="http://schemas.openxmlformats.org/officeDocument/2006/relationships/image" Target="../media/image701.png"/><Relationship Id="rId4" Type="http://schemas.openxmlformats.org/officeDocument/2006/relationships/image" Target="../media/image68.png"/><Relationship Id="rId9" Type="http://schemas.openxmlformats.org/officeDocument/2006/relationships/image" Target="../media/image73.png"/></Relationships>
</file>

<file path=ppt/slides/_rels/slide49.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4.wmf"/><Relationship Id="rId18" Type="http://schemas.openxmlformats.org/officeDocument/2006/relationships/oleObject" Target="../embeddings/oleObject11.bin"/><Relationship Id="rId3" Type="http://schemas.openxmlformats.org/officeDocument/2006/relationships/image" Target="../media/image9.wmf"/><Relationship Id="rId7" Type="http://schemas.openxmlformats.org/officeDocument/2006/relationships/image" Target="../media/image11.wmf"/><Relationship Id="rId12" Type="http://schemas.openxmlformats.org/officeDocument/2006/relationships/oleObject" Target="../embeddings/oleObject8.bin"/><Relationship Id="rId17" Type="http://schemas.openxmlformats.org/officeDocument/2006/relationships/image" Target="../media/image16.wmf"/><Relationship Id="rId2" Type="http://schemas.openxmlformats.org/officeDocument/2006/relationships/oleObject" Target="../embeddings/oleObject3.bin"/><Relationship Id="rId16" Type="http://schemas.openxmlformats.org/officeDocument/2006/relationships/oleObject" Target="../embeddings/oleObject10.bin"/><Relationship Id="rId1" Type="http://schemas.openxmlformats.org/officeDocument/2006/relationships/slideLayout" Target="../slideLayouts/slideLayout12.xml"/><Relationship Id="rId6" Type="http://schemas.openxmlformats.org/officeDocument/2006/relationships/oleObject" Target="../embeddings/oleObject5.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7.bin"/><Relationship Id="rId19" Type="http://schemas.openxmlformats.org/officeDocument/2006/relationships/image" Target="../media/image17.wmf"/><Relationship Id="rId4" Type="http://schemas.openxmlformats.org/officeDocument/2006/relationships/oleObject" Target="../embeddings/oleObject4.bin"/><Relationship Id="rId9" Type="http://schemas.openxmlformats.org/officeDocument/2006/relationships/image" Target="../media/image12.wmf"/><Relationship Id="rId1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1.wmf"/><Relationship Id="rId12" Type="http://schemas.openxmlformats.org/officeDocument/2006/relationships/oleObject" Target="../embeddings/oleObject8.bin"/><Relationship Id="rId17" Type="http://schemas.openxmlformats.org/officeDocument/2006/relationships/image" Target="../media/image16.wmf"/><Relationship Id="rId2" Type="http://schemas.openxmlformats.org/officeDocument/2006/relationships/oleObject" Target="../embeddings/oleObject3.bin"/><Relationship Id="rId16" Type="http://schemas.openxmlformats.org/officeDocument/2006/relationships/oleObject" Target="../embeddings/oleObject10.bin"/><Relationship Id="rId1" Type="http://schemas.openxmlformats.org/officeDocument/2006/relationships/slideLayout" Target="../slideLayouts/slideLayout12.xml"/><Relationship Id="rId6" Type="http://schemas.openxmlformats.org/officeDocument/2006/relationships/oleObject" Target="../embeddings/oleObject5.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2.wmf"/><Relationship Id="rId1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15516" y="332656"/>
            <a:ext cx="8713787" cy="6084676"/>
          </a:xfrm>
        </p:spPr>
        <p:txBody>
          <a:bodyPr/>
          <a:lstStyle/>
          <a:p>
            <a:pPr marL="609600" indent="-609600">
              <a:lnSpc>
                <a:spcPct val="80000"/>
              </a:lnSpc>
            </a:pPr>
            <a:r>
              <a:rPr lang="es-ES" altLang="es-AR" sz="3000" u="sng" dirty="0">
                <a:solidFill>
                  <a:srgbClr val="3333CC"/>
                </a:solidFill>
              </a:rPr>
              <a:t>UNIDAD Nº 6</a:t>
            </a:r>
          </a:p>
          <a:p>
            <a:pPr marL="609600" indent="-609600">
              <a:lnSpc>
                <a:spcPct val="80000"/>
              </a:lnSpc>
            </a:pPr>
            <a:r>
              <a:rPr lang="es-ES" altLang="es-AR" sz="3000" dirty="0">
                <a:solidFill>
                  <a:srgbClr val="3333CC"/>
                </a:solidFill>
              </a:rPr>
              <a:t>CANALIZACIONES ABIERTAS - CANALES</a:t>
            </a:r>
          </a:p>
          <a:p>
            <a:pPr marL="609600" indent="-609600">
              <a:lnSpc>
                <a:spcPct val="80000"/>
              </a:lnSpc>
            </a:pPr>
            <a:endParaRPr lang="es-ES" altLang="es-AR" sz="2700" b="1" u="sng" dirty="0">
              <a:solidFill>
                <a:srgbClr val="3333CC"/>
              </a:solidFill>
            </a:endParaRPr>
          </a:p>
          <a:p>
            <a:pPr marL="609600" indent="-609600" algn="just">
              <a:lnSpc>
                <a:spcPct val="80000"/>
              </a:lnSpc>
            </a:pPr>
            <a:r>
              <a:rPr lang="es-ES" altLang="es-AR" sz="2700" b="1" dirty="0">
                <a:solidFill>
                  <a:srgbClr val="3333CC"/>
                </a:solidFill>
              </a:rPr>
              <a:t>6.A.</a:t>
            </a:r>
            <a:r>
              <a:rPr lang="es-ES" altLang="es-AR" sz="2700" b="1" u="sng" dirty="0">
                <a:solidFill>
                  <a:srgbClr val="3333CC"/>
                </a:solidFill>
              </a:rPr>
              <a:t>Movimiento permanente uniforme en canales. </a:t>
            </a:r>
            <a:r>
              <a:rPr lang="es-ES" altLang="es-AR" sz="2700" dirty="0">
                <a:solidFill>
                  <a:srgbClr val="3333CC"/>
                </a:solidFill>
              </a:rPr>
              <a:t>Tipos de canales. Ecuación del movimiento permanente. Distribución de velocidad, coeficientes de velocidad. Curva de descarga. Diseño y cálculo de secciones transversales en canales. Caudal a Bernoulli constante</a:t>
            </a:r>
            <a:r>
              <a:rPr lang="es-ES" altLang="es-AR" sz="2700" b="1" dirty="0">
                <a:solidFill>
                  <a:srgbClr val="3333CC"/>
                </a:solidFill>
              </a:rPr>
              <a:t>.</a:t>
            </a:r>
          </a:p>
          <a:p>
            <a:pPr marL="609600" indent="-609600" algn="just">
              <a:lnSpc>
                <a:spcPct val="80000"/>
              </a:lnSpc>
            </a:pPr>
            <a:r>
              <a:rPr lang="es-ES" altLang="es-AR" sz="2700" b="1" dirty="0">
                <a:solidFill>
                  <a:srgbClr val="3333CC"/>
                </a:solidFill>
              </a:rPr>
              <a:t>6.B.</a:t>
            </a:r>
            <a:r>
              <a:rPr lang="es-ES" altLang="es-AR" sz="2700" b="1" u="sng" dirty="0">
                <a:solidFill>
                  <a:srgbClr val="3333CC"/>
                </a:solidFill>
              </a:rPr>
              <a:t>Movimiento permanente variado</a:t>
            </a:r>
            <a:r>
              <a:rPr lang="es-ES" altLang="es-AR" sz="2700" b="1" dirty="0">
                <a:solidFill>
                  <a:srgbClr val="3333CC"/>
                </a:solidFill>
              </a:rPr>
              <a:t>. </a:t>
            </a:r>
            <a:r>
              <a:rPr lang="es-ES" altLang="es-AR" sz="2700" dirty="0">
                <a:solidFill>
                  <a:srgbClr val="3333CC"/>
                </a:solidFill>
              </a:rPr>
              <a:t>Clasificación de las corrientes. Discusión del eje hidráulico: cambios de pendiente. Cálculo de curva de remanso para singularidades.</a:t>
            </a:r>
          </a:p>
          <a:p>
            <a:pPr marL="609600" indent="-609600" algn="just">
              <a:lnSpc>
                <a:spcPct val="80000"/>
              </a:lnSpc>
            </a:pPr>
            <a:r>
              <a:rPr lang="es-ES" altLang="es-AR" sz="2700" b="1" dirty="0">
                <a:solidFill>
                  <a:srgbClr val="3333CC"/>
                </a:solidFill>
              </a:rPr>
              <a:t>6.C.</a:t>
            </a:r>
            <a:r>
              <a:rPr lang="es-ES" altLang="es-AR" sz="2700" b="1" u="sng" dirty="0">
                <a:solidFill>
                  <a:srgbClr val="3333CC"/>
                </a:solidFill>
              </a:rPr>
              <a:t>Movimiento impermanente</a:t>
            </a:r>
            <a:r>
              <a:rPr lang="es-ES" altLang="es-AR" sz="2700" b="1" dirty="0">
                <a:solidFill>
                  <a:srgbClr val="3333CC"/>
                </a:solidFill>
              </a:rPr>
              <a:t>: </a:t>
            </a:r>
            <a:r>
              <a:rPr lang="es-ES" altLang="es-AR" sz="2700" dirty="0">
                <a:solidFill>
                  <a:srgbClr val="3333CC"/>
                </a:solidFill>
              </a:rPr>
              <a:t>ecuaciones de Saint-</a:t>
            </a:r>
            <a:r>
              <a:rPr lang="es-ES" altLang="es-AR" sz="2700" dirty="0" err="1">
                <a:solidFill>
                  <a:srgbClr val="3333CC"/>
                </a:solidFill>
              </a:rPr>
              <a:t>Venant</a:t>
            </a:r>
            <a:r>
              <a:rPr lang="es-ES" altLang="es-AR" sz="2700" dirty="0">
                <a:solidFill>
                  <a:srgbClr val="3333CC"/>
                </a:solidFill>
              </a:rPr>
              <a:t>. Ondas de traslación: clasificación, estudio de la onda solitaria, ondas bajas y ondas altas, celeridad de las ondas. Onda estacionaria: resalto</a:t>
            </a:r>
            <a:r>
              <a:rPr lang="es-ES" altLang="es-AR" sz="2500" dirty="0">
                <a:solidFill>
                  <a:srgbClr val="3333CC"/>
                </a:solidFill>
              </a:rPr>
              <a:t>.</a:t>
            </a:r>
            <a:endParaRPr lang="es-MX" altLang="es-AR" sz="2500"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4"/>
          <p:cNvSpPr>
            <a:spLocks noChangeArrowheads="1"/>
          </p:cNvSpPr>
          <p:nvPr/>
        </p:nvSpPr>
        <p:spPr bwMode="auto">
          <a:xfrm>
            <a:off x="962078" y="68995"/>
            <a:ext cx="718491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s-AR" altLang="es-AR" u="sng" dirty="0">
                <a:solidFill>
                  <a:srgbClr val="3333CC"/>
                </a:solidFill>
              </a:rPr>
              <a:t>CLASIFICACIÓN SEGÚN LA CURVATURA </a:t>
            </a:r>
          </a:p>
          <a:p>
            <a:pPr algn="ctr"/>
            <a:r>
              <a:rPr lang="es-AR" altLang="es-AR" u="sng" dirty="0">
                <a:solidFill>
                  <a:srgbClr val="3333CC"/>
                </a:solidFill>
              </a:rPr>
              <a:t>DEL EJE HIDRÁULICO: </a:t>
            </a:r>
          </a:p>
          <a:p>
            <a:pPr algn="ctr"/>
            <a:r>
              <a:rPr lang="es-AR" altLang="es-AR" u="sng" dirty="0">
                <a:solidFill>
                  <a:srgbClr val="3333CC"/>
                </a:solidFill>
              </a:rPr>
              <a:t>CURVAS PERALTADAS Y DEPRIMIDAS</a:t>
            </a:r>
            <a:r>
              <a:rPr lang="es-ES" altLang="es-AR" u="sng" dirty="0">
                <a:solidFill>
                  <a:srgbClr val="3333CC"/>
                </a:solidFill>
                <a:highlight>
                  <a:srgbClr val="FFFF00"/>
                </a:highlight>
              </a:rPr>
              <a:t> </a:t>
            </a:r>
          </a:p>
        </p:txBody>
      </p:sp>
      <p:sp>
        <p:nvSpPr>
          <p:cNvPr id="208901" name="Rectangle 5"/>
          <p:cNvSpPr>
            <a:spLocks noChangeArrowheads="1"/>
          </p:cNvSpPr>
          <p:nvPr/>
        </p:nvSpPr>
        <p:spPr bwMode="auto">
          <a:xfrm>
            <a:off x="2141730" y="2984538"/>
            <a:ext cx="486054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s-AR" altLang="es-AR" dirty="0">
                <a:solidFill>
                  <a:srgbClr val="3333CC"/>
                </a:solidFill>
              </a:rPr>
              <a:t>DEPRIMIDA: cuando J </a:t>
            </a:r>
            <a:r>
              <a:rPr lang="es-AR" altLang="es-AR" dirty="0">
                <a:solidFill>
                  <a:srgbClr val="3333CC"/>
                </a:solidFill>
                <a:sym typeface="Symbol" panose="05050102010706020507" pitchFamily="18" charset="2"/>
              </a:rPr>
              <a:t> i</a:t>
            </a:r>
          </a:p>
          <a:p>
            <a:endParaRPr lang="es-AR" altLang="es-AR" sz="1000" dirty="0">
              <a:solidFill>
                <a:srgbClr val="3333CC"/>
              </a:solidFill>
              <a:sym typeface="Symbol" panose="05050102010706020507" pitchFamily="18" charset="2"/>
            </a:endParaRPr>
          </a:p>
          <a:p>
            <a:r>
              <a:rPr lang="es-AR" altLang="es-AR" dirty="0">
                <a:solidFill>
                  <a:srgbClr val="3333CC"/>
                </a:solidFill>
              </a:rPr>
              <a:t>PERALTADA: cuando J </a:t>
            </a:r>
            <a:r>
              <a:rPr lang="es-AR" altLang="es-AR" dirty="0">
                <a:solidFill>
                  <a:srgbClr val="3333CC"/>
                </a:solidFill>
                <a:sym typeface="Symbol" panose="05050102010706020507" pitchFamily="18" charset="2"/>
              </a:rPr>
              <a:t> i</a:t>
            </a:r>
            <a:r>
              <a:rPr lang="es-ES" altLang="es-AR" dirty="0">
                <a:solidFill>
                  <a:srgbClr val="3333CC"/>
                </a:solidFill>
              </a:rPr>
              <a:t> </a:t>
            </a:r>
          </a:p>
        </p:txBody>
      </p:sp>
      <p:sp>
        <p:nvSpPr>
          <p:cNvPr id="2" name="Rectángulo 1"/>
          <p:cNvSpPr/>
          <p:nvPr/>
        </p:nvSpPr>
        <p:spPr>
          <a:xfrm>
            <a:off x="126044" y="4388348"/>
            <a:ext cx="8856984" cy="2015936"/>
          </a:xfrm>
          <a:prstGeom prst="rect">
            <a:avLst/>
          </a:prstGeom>
        </p:spPr>
        <p:txBody>
          <a:bodyPr wrap="square">
            <a:spAutoFit/>
          </a:bodyPr>
          <a:lstStyle/>
          <a:p>
            <a:pPr lvl="0" algn="just" hangingPunct="0">
              <a:spcAft>
                <a:spcPts val="0"/>
              </a:spcAft>
              <a:tabLst>
                <a:tab pos="228600" algn="l"/>
              </a:tabLst>
            </a:pPr>
            <a:r>
              <a:rPr lang="es-ES_tradnl" sz="2500" dirty="0">
                <a:ea typeface="Times New Roman" panose="02020603050405020304" pitchFamily="18" charset="0"/>
                <a:cs typeface="Times New Roman" panose="02020603050405020304" pitchFamily="18" charset="0"/>
              </a:rPr>
              <a:t>En régimen de río, si es peraltado (J </a:t>
            </a:r>
            <a:r>
              <a:rPr lang="es-ES_tradnl" sz="2500" dirty="0">
                <a:ea typeface="Times New Roman" panose="02020603050405020304" pitchFamily="18" charset="0"/>
                <a:cs typeface="Times New Roman" panose="02020603050405020304" pitchFamily="18" charset="0"/>
                <a:sym typeface="Symbol" panose="05050102010706020507" pitchFamily="18" charset="2"/>
              </a:rPr>
              <a:t> </a:t>
            </a:r>
            <a:r>
              <a:rPr lang="es-ES_tradnl" sz="2500" dirty="0">
                <a:ea typeface="Times New Roman" panose="02020603050405020304" pitchFamily="18" charset="0"/>
                <a:cs typeface="Times New Roman" panose="02020603050405020304" pitchFamily="18" charset="0"/>
              </a:rPr>
              <a:t>i) el eje hidráulico sube, y si es deprimido (J </a:t>
            </a:r>
            <a:r>
              <a:rPr lang="es-ES_tradnl" sz="2500" dirty="0">
                <a:ea typeface="Times New Roman" panose="02020603050405020304" pitchFamily="18" charset="0"/>
                <a:cs typeface="Times New Roman" panose="02020603050405020304" pitchFamily="18" charset="0"/>
                <a:sym typeface="Symbol" panose="05050102010706020507" pitchFamily="18" charset="2"/>
              </a:rPr>
              <a:t> </a:t>
            </a:r>
            <a:r>
              <a:rPr lang="es-ES_tradnl" sz="2500" dirty="0">
                <a:ea typeface="Times New Roman" panose="02020603050405020304" pitchFamily="18" charset="0"/>
                <a:cs typeface="Times New Roman" panose="02020603050405020304" pitchFamily="18" charset="0"/>
              </a:rPr>
              <a:t>i) el eje hidráulico baja.</a:t>
            </a:r>
          </a:p>
          <a:p>
            <a:pPr lvl="0" algn="just" hangingPunct="0">
              <a:spcAft>
                <a:spcPts val="0"/>
              </a:spcAft>
              <a:tabLst>
                <a:tab pos="228600" algn="l"/>
              </a:tabLst>
            </a:pPr>
            <a:endParaRPr lang="es-AR" sz="2500" dirty="0">
              <a:ea typeface="Times New Roman" panose="02020603050405020304" pitchFamily="18" charset="0"/>
              <a:cs typeface="Times New Roman" panose="02020603050405020304" pitchFamily="18" charset="0"/>
            </a:endParaRPr>
          </a:p>
          <a:p>
            <a:pPr lvl="0" algn="just" hangingPunct="0">
              <a:spcAft>
                <a:spcPts val="0"/>
              </a:spcAft>
              <a:tabLst>
                <a:tab pos="228600" algn="l"/>
              </a:tabLst>
            </a:pPr>
            <a:r>
              <a:rPr lang="es-ES_tradnl" sz="2500" dirty="0">
                <a:ea typeface="Times New Roman" panose="02020603050405020304" pitchFamily="18" charset="0"/>
                <a:cs typeface="Times New Roman" panose="02020603050405020304" pitchFamily="18" charset="0"/>
              </a:rPr>
              <a:t>En régimen de torrente, si es peraltado (J </a:t>
            </a:r>
            <a:r>
              <a:rPr lang="es-ES_tradnl" sz="2500" dirty="0">
                <a:ea typeface="Times New Roman" panose="02020603050405020304" pitchFamily="18" charset="0"/>
                <a:cs typeface="Times New Roman" panose="02020603050405020304" pitchFamily="18" charset="0"/>
                <a:sym typeface="Symbol" panose="05050102010706020507" pitchFamily="18" charset="2"/>
              </a:rPr>
              <a:t> </a:t>
            </a:r>
            <a:r>
              <a:rPr lang="es-ES_tradnl" sz="2500" dirty="0">
                <a:ea typeface="Times New Roman" panose="02020603050405020304" pitchFamily="18" charset="0"/>
                <a:cs typeface="Times New Roman" panose="02020603050405020304" pitchFamily="18" charset="0"/>
              </a:rPr>
              <a:t>i) el eje hidráulico baja, y si es deprimido (J </a:t>
            </a:r>
            <a:r>
              <a:rPr lang="es-ES_tradnl" sz="2500" dirty="0">
                <a:ea typeface="Times New Roman" panose="02020603050405020304" pitchFamily="18" charset="0"/>
                <a:cs typeface="Times New Roman" panose="02020603050405020304" pitchFamily="18" charset="0"/>
                <a:sym typeface="Symbol" panose="05050102010706020507" pitchFamily="18" charset="2"/>
              </a:rPr>
              <a:t> </a:t>
            </a:r>
            <a:r>
              <a:rPr lang="es-ES_tradnl" sz="2500" dirty="0">
                <a:ea typeface="Times New Roman" panose="02020603050405020304" pitchFamily="18" charset="0"/>
                <a:cs typeface="Times New Roman" panose="02020603050405020304" pitchFamily="18" charset="0"/>
              </a:rPr>
              <a:t>i) el eje hidráulico sube.</a:t>
            </a:r>
            <a:endParaRPr lang="es-AR" sz="2500" dirty="0">
              <a:ea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CA11631C-E1EF-401E-A864-8A9083C19148}"/>
              </a:ext>
            </a:extLst>
          </p:cNvPr>
          <p:cNvSpPr txBox="1"/>
          <p:nvPr/>
        </p:nvSpPr>
        <p:spPr>
          <a:xfrm>
            <a:off x="126044" y="1553387"/>
            <a:ext cx="8856984" cy="1246495"/>
          </a:xfrm>
          <a:prstGeom prst="rect">
            <a:avLst/>
          </a:prstGeom>
          <a:noFill/>
        </p:spPr>
        <p:txBody>
          <a:bodyPr wrap="square">
            <a:spAutoFit/>
          </a:bodyPr>
          <a:lstStyle/>
          <a:p>
            <a:pPr algn="just"/>
            <a:r>
              <a:rPr lang="es-ES" sz="2500" b="0" i="0" u="none" strike="noStrike" baseline="0" dirty="0"/>
              <a:t>La superficie del agua en correspondencia con el MPV presenta variaciones de curvatura en su recorrido, de modo que podemos decir que describe una curva.</a:t>
            </a:r>
            <a:endParaRPr lang="es-AR" sz="2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90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9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2" name="Rectangle 6"/>
          <p:cNvSpPr>
            <a:spLocks noChangeArrowheads="1"/>
          </p:cNvSpPr>
          <p:nvPr/>
        </p:nvSpPr>
        <p:spPr bwMode="auto">
          <a:xfrm>
            <a:off x="658094" y="112678"/>
            <a:ext cx="79357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u="sng" dirty="0">
                <a:solidFill>
                  <a:srgbClr val="3333CC"/>
                </a:solidFill>
              </a:rPr>
              <a:t>DISCUSIÓN GENERAL DEL EJE HIDRÁULICO</a:t>
            </a:r>
            <a:r>
              <a:rPr lang="es-ES" altLang="es-AR" u="sng" dirty="0">
                <a:solidFill>
                  <a:srgbClr val="3333CC"/>
                </a:solidFill>
              </a:rPr>
              <a:t> </a:t>
            </a:r>
          </a:p>
        </p:txBody>
      </p:sp>
      <p:sp>
        <p:nvSpPr>
          <p:cNvPr id="208903" name="Rectangle 7"/>
          <p:cNvSpPr>
            <a:spLocks noChangeArrowheads="1"/>
          </p:cNvSpPr>
          <p:nvPr/>
        </p:nvSpPr>
        <p:spPr bwMode="auto">
          <a:xfrm>
            <a:off x="287337" y="648584"/>
            <a:ext cx="8677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AR" altLang="es-AR" sz="2400" dirty="0">
                <a:solidFill>
                  <a:srgbClr val="3333CC"/>
                </a:solidFill>
              </a:rPr>
              <a:t>ANÁLISIS DE LA VARIACIÓN DEL EJE HIDRÁULICO MEDIANTE EL TEOREMA DE BERNOULLI</a:t>
            </a:r>
            <a:r>
              <a:rPr lang="es-ES" altLang="es-AR" sz="2400" dirty="0">
                <a:solidFill>
                  <a:srgbClr val="3333CC"/>
                </a:solidFill>
              </a:rPr>
              <a:t> </a:t>
            </a:r>
          </a:p>
        </p:txBody>
      </p:sp>
      <p:sp>
        <p:nvSpPr>
          <p:cNvPr id="208905"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08904" name="Object 8"/>
          <p:cNvGraphicFramePr>
            <a:graphicFrameLocks noChangeAspect="1"/>
          </p:cNvGraphicFramePr>
          <p:nvPr/>
        </p:nvGraphicFramePr>
        <p:xfrm>
          <a:off x="718045" y="2816932"/>
          <a:ext cx="4964185" cy="853532"/>
        </p:xfrm>
        <a:graphic>
          <a:graphicData uri="http://schemas.openxmlformats.org/presentationml/2006/ole">
            <mc:AlternateContent xmlns:mc="http://schemas.openxmlformats.org/markup-compatibility/2006">
              <mc:Choice xmlns:v="urn:schemas-microsoft-com:vml" Requires="v">
                <p:oleObj name="Ecuación" r:id="rId2" imgW="2654300" imgH="457200" progId="Equation.3">
                  <p:embed/>
                </p:oleObj>
              </mc:Choice>
              <mc:Fallback>
                <p:oleObj name="Ecuación" r:id="rId2" imgW="2654300" imgH="457200" progId="Equation.3">
                  <p:embed/>
                  <p:pic>
                    <p:nvPicPr>
                      <p:cNvPr id="208904"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45" y="2816932"/>
                        <a:ext cx="4964185" cy="853532"/>
                      </a:xfrm>
                      <a:prstGeom prst="rect">
                        <a:avLst/>
                      </a:prstGeom>
                      <a:noFill/>
                    </p:spPr>
                  </p:pic>
                </p:oleObj>
              </mc:Fallback>
            </mc:AlternateContent>
          </a:graphicData>
        </a:graphic>
      </p:graphicFrame>
      <p:sp>
        <p:nvSpPr>
          <p:cNvPr id="208907" name="Rectangle 1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08906" name="Object 10"/>
          <p:cNvGraphicFramePr>
            <a:graphicFrameLocks noChangeAspect="1"/>
          </p:cNvGraphicFramePr>
          <p:nvPr/>
        </p:nvGraphicFramePr>
        <p:xfrm>
          <a:off x="6696236" y="2816932"/>
          <a:ext cx="1368152" cy="855722"/>
        </p:xfrm>
        <a:graphic>
          <a:graphicData uri="http://schemas.openxmlformats.org/presentationml/2006/ole">
            <mc:AlternateContent xmlns:mc="http://schemas.openxmlformats.org/markup-compatibility/2006">
              <mc:Choice xmlns:v="urn:schemas-microsoft-com:vml" Requires="v">
                <p:oleObj name="Ecuación" r:id="rId4" imgW="685800" imgH="431800" progId="Equation.3">
                  <p:embed/>
                </p:oleObj>
              </mc:Choice>
              <mc:Fallback>
                <p:oleObj name="Ecuación" r:id="rId4" imgW="685800" imgH="431800" progId="Equation.3">
                  <p:embed/>
                  <p:pic>
                    <p:nvPicPr>
                      <p:cNvPr id="20890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236" y="2816932"/>
                        <a:ext cx="1368152" cy="855722"/>
                      </a:xfrm>
                      <a:prstGeom prst="rect">
                        <a:avLst/>
                      </a:prstGeom>
                      <a:noFill/>
                    </p:spPr>
                  </p:pic>
                </p:oleObj>
              </mc:Fallback>
            </mc:AlternateContent>
          </a:graphicData>
        </a:graphic>
      </p:graphicFrame>
      <p:sp>
        <p:nvSpPr>
          <p:cNvPr id="208909" name="Rectangle 13"/>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08908" name="Object 12"/>
          <p:cNvGraphicFramePr>
            <a:graphicFrameLocks noChangeAspect="1"/>
          </p:cNvGraphicFramePr>
          <p:nvPr/>
        </p:nvGraphicFramePr>
        <p:xfrm>
          <a:off x="3077071" y="3681028"/>
          <a:ext cx="1909762" cy="900112"/>
        </p:xfrm>
        <a:graphic>
          <a:graphicData uri="http://schemas.openxmlformats.org/presentationml/2006/ole">
            <mc:AlternateContent xmlns:mc="http://schemas.openxmlformats.org/markup-compatibility/2006">
              <mc:Choice xmlns:v="urn:schemas-microsoft-com:vml" Requires="v">
                <p:oleObj name="Ecuación" r:id="rId6" imgW="990170" imgH="469696" progId="Equation.3">
                  <p:embed/>
                </p:oleObj>
              </mc:Choice>
              <mc:Fallback>
                <p:oleObj name="Ecuación" r:id="rId6" imgW="990170" imgH="469696" progId="Equation.3">
                  <p:embed/>
                  <p:pic>
                    <p:nvPicPr>
                      <p:cNvPr id="208908"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7071" y="3681028"/>
                        <a:ext cx="1909762"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910" name="Rectangle 14"/>
          <p:cNvSpPr>
            <a:spLocks noChangeArrowheads="1"/>
          </p:cNvSpPr>
          <p:nvPr/>
        </p:nvSpPr>
        <p:spPr bwMode="auto">
          <a:xfrm>
            <a:off x="161924" y="4591704"/>
            <a:ext cx="88026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s-AR" altLang="es-AR" sz="2400" dirty="0">
                <a:solidFill>
                  <a:srgbClr val="3333CC"/>
                </a:solidFill>
              </a:rPr>
              <a:t>El numerador de esta relación es constante, la sección y el radio hidráulico son funciones directas de la altura h</a:t>
            </a:r>
            <a:r>
              <a:rPr lang="es-ES" altLang="es-AR" sz="2400" dirty="0">
                <a:solidFill>
                  <a:srgbClr val="3333CC"/>
                </a:solidFill>
              </a:rPr>
              <a:t>.</a:t>
            </a:r>
          </a:p>
        </p:txBody>
      </p:sp>
      <p:sp>
        <p:nvSpPr>
          <p:cNvPr id="208912" name="Rectangle 16"/>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08911" name="Object 15"/>
          <p:cNvGraphicFramePr>
            <a:graphicFrameLocks noChangeAspect="1"/>
          </p:cNvGraphicFramePr>
          <p:nvPr/>
        </p:nvGraphicFramePr>
        <p:xfrm>
          <a:off x="503237" y="5590059"/>
          <a:ext cx="3924300" cy="469900"/>
        </p:xfrm>
        <a:graphic>
          <a:graphicData uri="http://schemas.openxmlformats.org/presentationml/2006/ole">
            <mc:AlternateContent xmlns:mc="http://schemas.openxmlformats.org/markup-compatibility/2006">
              <mc:Choice xmlns:v="urn:schemas-microsoft-com:vml" Requires="v">
                <p:oleObj name="Ecuación" r:id="rId8" imgW="1828800" imgH="215900" progId="Equation.3">
                  <p:embed/>
                </p:oleObj>
              </mc:Choice>
              <mc:Fallback>
                <p:oleObj name="Ecuación" r:id="rId8" imgW="1828800" imgH="215900" progId="Equation.3">
                  <p:embed/>
                  <p:pic>
                    <p:nvPicPr>
                      <p:cNvPr id="208911"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237" y="5590059"/>
                        <a:ext cx="3924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914" name="Rectangle 18"/>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08913" name="Object 17"/>
          <p:cNvGraphicFramePr>
            <a:graphicFrameLocks noChangeAspect="1"/>
          </p:cNvGraphicFramePr>
          <p:nvPr/>
        </p:nvGraphicFramePr>
        <p:xfrm>
          <a:off x="503548" y="6093296"/>
          <a:ext cx="3960813" cy="482600"/>
        </p:xfrm>
        <a:graphic>
          <a:graphicData uri="http://schemas.openxmlformats.org/presentationml/2006/ole">
            <mc:AlternateContent xmlns:mc="http://schemas.openxmlformats.org/markup-compatibility/2006">
              <mc:Choice xmlns:v="urn:schemas-microsoft-com:vml" Requires="v">
                <p:oleObj name="Ecuación" r:id="rId10" imgW="1803400" imgH="215900" progId="Equation.3">
                  <p:embed/>
                </p:oleObj>
              </mc:Choice>
              <mc:Fallback>
                <p:oleObj name="Ecuación" r:id="rId10" imgW="1803400" imgH="215900" progId="Equation.3">
                  <p:embed/>
                  <p:pic>
                    <p:nvPicPr>
                      <p:cNvPr id="208913"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548" y="6093296"/>
                        <a:ext cx="396081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ángulo 1"/>
          <p:cNvSpPr/>
          <p:nvPr/>
        </p:nvSpPr>
        <p:spPr>
          <a:xfrm>
            <a:off x="161924" y="1495904"/>
            <a:ext cx="8802687" cy="1292662"/>
          </a:xfrm>
          <a:prstGeom prst="rect">
            <a:avLst/>
          </a:prstGeom>
        </p:spPr>
        <p:txBody>
          <a:bodyPr wrap="square">
            <a:spAutoFit/>
          </a:bodyPr>
          <a:lstStyle/>
          <a:p>
            <a:pPr algn="just"/>
            <a:r>
              <a:rPr lang="es-AR" sz="2500" dirty="0">
                <a:latin typeface="+mj-lt"/>
                <a:ea typeface="Times New Roman" panose="02020603050405020304" pitchFamily="18" charset="0"/>
              </a:rPr>
              <a:t>En los canales de sección rectangular, trapecial, parabólicas, o abovedados no llenos, la sección y el radio hidráulico crecen con la profundidad de agua, h</a:t>
            </a:r>
            <a:r>
              <a:rPr lang="es-AR" sz="2600" dirty="0">
                <a:latin typeface="+mj-lt"/>
                <a:ea typeface="Times New Roman" panose="02020603050405020304" pitchFamily="18" charset="0"/>
              </a:rPr>
              <a:t>.</a:t>
            </a:r>
            <a:endParaRPr lang="es-AR" sz="2600" dirty="0">
              <a:latin typeface="+mj-lt"/>
            </a:endParaRPr>
          </a:p>
        </p:txBody>
      </p:sp>
    </p:spTree>
    <p:extLst>
      <p:ext uri="{BB962C8B-B14F-4D97-AF65-F5344CB8AC3E}">
        <p14:creationId xmlns:p14="http://schemas.microsoft.com/office/powerpoint/2010/main" val="3540059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89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89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89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9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89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89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3" grpId="0"/>
      <p:bldP spid="2089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5" name="Rectangle 5"/>
          <p:cNvSpPr>
            <a:spLocks noChangeArrowheads="1"/>
          </p:cNvSpPr>
          <p:nvPr/>
        </p:nvSpPr>
        <p:spPr bwMode="auto">
          <a:xfrm>
            <a:off x="0"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09924" name="Object 4"/>
          <p:cNvGraphicFramePr>
            <a:graphicFrameLocks noChangeAspect="1"/>
          </p:cNvGraphicFramePr>
          <p:nvPr/>
        </p:nvGraphicFramePr>
        <p:xfrm>
          <a:off x="323850" y="188913"/>
          <a:ext cx="4356100" cy="3241675"/>
        </p:xfrm>
        <a:graphic>
          <a:graphicData uri="http://schemas.openxmlformats.org/presentationml/2006/ole">
            <mc:AlternateContent xmlns:mc="http://schemas.openxmlformats.org/markup-compatibility/2006">
              <mc:Choice xmlns:v="urn:schemas-microsoft-com:vml" Requires="v">
                <p:oleObj name="Gráfico" r:id="rId2" imgW="2790825" imgH="2076450" progId="Excel.Chart.8">
                  <p:embed/>
                </p:oleObj>
              </mc:Choice>
              <mc:Fallback>
                <p:oleObj name="Gráfico" r:id="rId2" imgW="2790825" imgH="2076450" progId="Excel.Chart.8">
                  <p:embed/>
                  <p:pic>
                    <p:nvPicPr>
                      <p:cNvPr id="20992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4356100" cy="324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927" name="Rectangle 7"/>
          <p:cNvSpPr>
            <a:spLocks noChangeArrowheads="1"/>
          </p:cNvSpPr>
          <p:nvPr/>
        </p:nvSpPr>
        <p:spPr bwMode="auto">
          <a:xfrm>
            <a:off x="0" y="2357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pSp>
        <p:nvGrpSpPr>
          <p:cNvPr id="209951" name="Group 31"/>
          <p:cNvGrpSpPr>
            <a:grpSpLocks/>
          </p:cNvGrpSpPr>
          <p:nvPr/>
        </p:nvGrpSpPr>
        <p:grpSpPr bwMode="auto">
          <a:xfrm>
            <a:off x="250825" y="1952625"/>
            <a:ext cx="1585913" cy="1924050"/>
            <a:chOff x="158" y="1230"/>
            <a:chExt cx="999" cy="1212"/>
          </a:xfrm>
        </p:grpSpPr>
        <p:grpSp>
          <p:nvGrpSpPr>
            <p:cNvPr id="209932" name="Group 12"/>
            <p:cNvGrpSpPr>
              <a:grpSpLocks/>
            </p:cNvGrpSpPr>
            <p:nvPr/>
          </p:nvGrpSpPr>
          <p:grpSpPr bwMode="auto">
            <a:xfrm>
              <a:off x="499" y="1366"/>
              <a:ext cx="658" cy="703"/>
              <a:chOff x="657" y="1366"/>
              <a:chExt cx="658" cy="703"/>
            </a:xfrm>
          </p:grpSpPr>
          <p:sp>
            <p:nvSpPr>
              <p:cNvPr id="209928" name="Line 8"/>
              <p:cNvSpPr>
                <a:spLocks noChangeShapeType="1"/>
              </p:cNvSpPr>
              <p:nvPr/>
            </p:nvSpPr>
            <p:spPr bwMode="auto">
              <a:xfrm>
                <a:off x="1270" y="1366"/>
                <a:ext cx="0" cy="70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9929" name="Line 9"/>
              <p:cNvSpPr>
                <a:spLocks noChangeShapeType="1"/>
              </p:cNvSpPr>
              <p:nvPr/>
            </p:nvSpPr>
            <p:spPr bwMode="auto">
              <a:xfrm>
                <a:off x="657" y="1366"/>
                <a:ext cx="65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pSp>
        <p:sp>
          <p:nvSpPr>
            <p:cNvPr id="209930" name="Text Box 10"/>
            <p:cNvSpPr txBox="1">
              <a:spLocks noChangeArrowheads="1"/>
            </p:cNvSpPr>
            <p:nvPr/>
          </p:nvSpPr>
          <p:spPr bwMode="auto">
            <a:xfrm>
              <a:off x="907" y="2115"/>
              <a:ext cx="24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AR"/>
                <a:t>i</a:t>
              </a:r>
            </a:p>
          </p:txBody>
        </p:sp>
        <p:sp>
          <p:nvSpPr>
            <p:cNvPr id="209931" name="Text Box 11"/>
            <p:cNvSpPr txBox="1">
              <a:spLocks noChangeArrowheads="1"/>
            </p:cNvSpPr>
            <p:nvPr/>
          </p:nvSpPr>
          <p:spPr bwMode="auto">
            <a:xfrm>
              <a:off x="158" y="1230"/>
              <a:ext cx="43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AR"/>
                <a:t>h</a:t>
              </a:r>
              <a:r>
                <a:rPr lang="es-ES" altLang="es-AR" baseline="-25000"/>
                <a:t>n</a:t>
              </a:r>
            </a:p>
          </p:txBody>
        </p:sp>
      </p:grpSp>
      <p:graphicFrame>
        <p:nvGraphicFramePr>
          <p:cNvPr id="209935" name="Object 15"/>
          <p:cNvGraphicFramePr>
            <a:graphicFrameLocks noGrp="1" noChangeAspect="1"/>
          </p:cNvGraphicFramePr>
          <p:nvPr>
            <p:ph sz="quarter" idx="2"/>
          </p:nvPr>
        </p:nvGraphicFramePr>
        <p:xfrm>
          <a:off x="1800225" y="2420938"/>
          <a:ext cx="2373313" cy="850900"/>
        </p:xfrm>
        <a:graphic>
          <a:graphicData uri="http://schemas.openxmlformats.org/presentationml/2006/ole">
            <mc:AlternateContent xmlns:mc="http://schemas.openxmlformats.org/markup-compatibility/2006">
              <mc:Choice xmlns:v="urn:schemas-microsoft-com:vml" Requires="v">
                <p:oleObj name="Ecuación" r:id="rId4" imgW="1346040" imgH="482400" progId="Equation.3">
                  <p:embed/>
                </p:oleObj>
              </mc:Choice>
              <mc:Fallback>
                <p:oleObj name="Ecuación" r:id="rId4" imgW="1346040" imgH="482400" progId="Equation.3">
                  <p:embed/>
                  <p:pic>
                    <p:nvPicPr>
                      <p:cNvPr id="209935"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2420938"/>
                        <a:ext cx="2373313"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9953" name="Object 33"/>
          <p:cNvGraphicFramePr>
            <a:graphicFrameLocks noGrp="1" noChangeAspect="1"/>
          </p:cNvGraphicFramePr>
          <p:nvPr>
            <p:ph sz="quarter" idx="3"/>
          </p:nvPr>
        </p:nvGraphicFramePr>
        <p:xfrm>
          <a:off x="1187450" y="800100"/>
          <a:ext cx="2555875" cy="900113"/>
        </p:xfrm>
        <a:graphic>
          <a:graphicData uri="http://schemas.openxmlformats.org/presentationml/2006/ole">
            <mc:AlternateContent xmlns:mc="http://schemas.openxmlformats.org/markup-compatibility/2006">
              <mc:Choice xmlns:v="urn:schemas-microsoft-com:vml" Requires="v">
                <p:oleObj name="Ecuación" r:id="rId6" imgW="1371600" imgH="482400" progId="Equation.3">
                  <p:embed/>
                </p:oleObj>
              </mc:Choice>
              <mc:Fallback>
                <p:oleObj name="Ecuación" r:id="rId6" imgW="1371600" imgH="482400" progId="Equation.3">
                  <p:embed/>
                  <p:pic>
                    <p:nvPicPr>
                      <p:cNvPr id="209953"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800100"/>
                        <a:ext cx="2555875"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ángulo 4"/>
          <p:cNvSpPr/>
          <p:nvPr/>
        </p:nvSpPr>
        <p:spPr>
          <a:xfrm>
            <a:off x="4765450" y="544350"/>
            <a:ext cx="1146917" cy="523220"/>
          </a:xfrm>
          <a:prstGeom prst="rect">
            <a:avLst/>
          </a:prstGeom>
        </p:spPr>
        <p:txBody>
          <a:bodyPr wrap="none">
            <a:spAutoFit/>
          </a:bodyPr>
          <a:lstStyle/>
          <a:p>
            <a:r>
              <a:rPr lang="es-AR" dirty="0">
                <a:latin typeface="Times New Roman" panose="02020603050405020304" pitchFamily="18" charset="0"/>
                <a:ea typeface="Times New Roman" panose="02020603050405020304" pitchFamily="18" charset="0"/>
              </a:rPr>
              <a:t>M.P.V.</a:t>
            </a:r>
            <a:endParaRPr lang="es-AR" dirty="0"/>
          </a:p>
        </p:txBody>
      </p:sp>
      <p:graphicFrame>
        <p:nvGraphicFramePr>
          <p:cNvPr id="26" name="Object 33"/>
          <p:cNvGraphicFramePr>
            <a:graphicFrameLocks noGrp="1" noChangeAspect="1"/>
          </p:cNvGraphicFramePr>
          <p:nvPr>
            <p:ph sz="quarter" idx="3"/>
          </p:nvPr>
        </p:nvGraphicFramePr>
        <p:xfrm>
          <a:off x="6876256" y="581337"/>
          <a:ext cx="797706" cy="598280"/>
        </p:xfrm>
        <a:graphic>
          <a:graphicData uri="http://schemas.openxmlformats.org/presentationml/2006/ole">
            <mc:AlternateContent xmlns:mc="http://schemas.openxmlformats.org/markup-compatibility/2006">
              <mc:Choice xmlns:v="urn:schemas-microsoft-com:vml" Requires="v">
                <p:oleObj name="Ecuación" r:id="rId8" imgW="304560" imgH="228600" progId="Equation.3">
                  <p:embed/>
                </p:oleObj>
              </mc:Choice>
              <mc:Fallback>
                <p:oleObj name="Ecuación" r:id="rId8" imgW="304560" imgH="228600" progId="Equation.3">
                  <p:embed/>
                  <p:pic>
                    <p:nvPicPr>
                      <p:cNvPr id="26" name="Object 33"/>
                      <p:cNvPicPr>
                        <a:picLocks noChangeAspect="1" noChangeArrowheads="1"/>
                      </p:cNvPicPr>
                      <p:nvPr/>
                    </p:nvPicPr>
                    <p:blipFill>
                      <a:blip r:embed="rId9"/>
                      <a:srcRect/>
                      <a:stretch>
                        <a:fillRect/>
                      </a:stretch>
                    </p:blipFill>
                    <p:spPr bwMode="auto">
                      <a:xfrm>
                        <a:off x="6876256" y="581337"/>
                        <a:ext cx="797706" cy="598280"/>
                      </a:xfrm>
                      <a:prstGeom prst="rect">
                        <a:avLst/>
                      </a:prstGeom>
                      <a:noFill/>
                      <a:ln>
                        <a:noFill/>
                      </a:ln>
                      <a:effectLst/>
                    </p:spPr>
                  </p:pic>
                </p:oleObj>
              </mc:Fallback>
            </mc:AlternateContent>
          </a:graphicData>
        </a:graphic>
      </p:graphicFrame>
      <p:sp>
        <p:nvSpPr>
          <p:cNvPr id="6" name="Rectángulo 5"/>
          <p:cNvSpPr/>
          <p:nvPr/>
        </p:nvSpPr>
        <p:spPr>
          <a:xfrm>
            <a:off x="3905244" y="1235450"/>
            <a:ext cx="5131251" cy="523220"/>
          </a:xfrm>
          <a:prstGeom prst="rect">
            <a:avLst/>
          </a:prstGeom>
        </p:spPr>
        <p:txBody>
          <a:bodyPr wrap="square">
            <a:spAutoFit/>
          </a:bodyPr>
          <a:lstStyle/>
          <a:p>
            <a:r>
              <a:rPr lang="es-AR" dirty="0">
                <a:latin typeface="+mj-lt"/>
                <a:ea typeface="Times New Roman" panose="02020603050405020304" pitchFamily="18" charset="0"/>
              </a:rPr>
              <a:t>Subiendo por la curva desde </a:t>
            </a:r>
            <a:r>
              <a:rPr lang="es-AR" dirty="0" err="1">
                <a:latin typeface="+mj-lt"/>
                <a:ea typeface="Times New Roman" panose="02020603050405020304" pitchFamily="18" charset="0"/>
              </a:rPr>
              <a:t>h</a:t>
            </a:r>
            <a:r>
              <a:rPr lang="es-AR" sz="1500" dirty="0" err="1">
                <a:latin typeface="+mj-lt"/>
                <a:ea typeface="Times New Roman" panose="02020603050405020304" pitchFamily="18" charset="0"/>
              </a:rPr>
              <a:t>n</a:t>
            </a:r>
            <a:endParaRPr lang="es-AR" sz="1500" dirty="0">
              <a:latin typeface="+mj-lt"/>
            </a:endParaRPr>
          </a:p>
        </p:txBody>
      </p:sp>
      <p:graphicFrame>
        <p:nvGraphicFramePr>
          <p:cNvPr id="28" name="Object 33"/>
          <p:cNvGraphicFramePr>
            <a:graphicFrameLocks noGrp="1" noChangeAspect="1"/>
          </p:cNvGraphicFramePr>
          <p:nvPr>
            <p:ph sz="quarter" idx="3"/>
          </p:nvPr>
        </p:nvGraphicFramePr>
        <p:xfrm>
          <a:off x="6300192" y="2031847"/>
          <a:ext cx="743849" cy="626691"/>
        </p:xfrm>
        <a:graphic>
          <a:graphicData uri="http://schemas.openxmlformats.org/presentationml/2006/ole">
            <mc:AlternateContent xmlns:mc="http://schemas.openxmlformats.org/markup-compatibility/2006">
              <mc:Choice xmlns:v="urn:schemas-microsoft-com:vml" Requires="v">
                <p:oleObj name="Ecuación" r:id="rId10" imgW="241200" imgH="203040" progId="Equation.3">
                  <p:embed/>
                </p:oleObj>
              </mc:Choice>
              <mc:Fallback>
                <p:oleObj name="Ecuación" r:id="rId10" imgW="241200" imgH="203040" progId="Equation.3">
                  <p:embed/>
                  <p:pic>
                    <p:nvPicPr>
                      <p:cNvPr id="28" name="Object 33"/>
                      <p:cNvPicPr>
                        <a:picLocks noChangeAspect="1" noChangeArrowheads="1"/>
                      </p:cNvPicPr>
                      <p:nvPr/>
                    </p:nvPicPr>
                    <p:blipFill>
                      <a:blip r:embed="rId11"/>
                      <a:srcRect/>
                      <a:stretch>
                        <a:fillRect/>
                      </a:stretch>
                    </p:blipFill>
                    <p:spPr bwMode="auto">
                      <a:xfrm>
                        <a:off x="6300192" y="2031847"/>
                        <a:ext cx="743849" cy="626691"/>
                      </a:xfrm>
                      <a:prstGeom prst="rect">
                        <a:avLst/>
                      </a:prstGeom>
                      <a:noFill/>
                      <a:ln>
                        <a:noFill/>
                      </a:ln>
                      <a:effectLst/>
                    </p:spPr>
                  </p:pic>
                </p:oleObj>
              </mc:Fallback>
            </mc:AlternateContent>
          </a:graphicData>
        </a:graphic>
      </p:graphicFrame>
      <p:sp>
        <p:nvSpPr>
          <p:cNvPr id="7" name="Rectángulo 6"/>
          <p:cNvSpPr/>
          <p:nvPr/>
        </p:nvSpPr>
        <p:spPr>
          <a:xfrm>
            <a:off x="5510213" y="2873717"/>
            <a:ext cx="2259786" cy="523220"/>
          </a:xfrm>
          <a:prstGeom prst="rect">
            <a:avLst/>
          </a:prstGeom>
        </p:spPr>
        <p:txBody>
          <a:bodyPr wrap="none">
            <a:spAutoFit/>
          </a:bodyPr>
          <a:lstStyle/>
          <a:p>
            <a:r>
              <a:rPr lang="es-AR" dirty="0">
                <a:latin typeface="+mj-lt"/>
                <a:ea typeface="Times New Roman" panose="02020603050405020304" pitchFamily="18" charset="0"/>
              </a:rPr>
              <a:t>PERALTADA</a:t>
            </a:r>
            <a:endParaRPr lang="es-AR" dirty="0">
              <a:latin typeface="+mj-lt"/>
            </a:endParaRPr>
          </a:p>
        </p:txBody>
      </p:sp>
      <p:sp>
        <p:nvSpPr>
          <p:cNvPr id="30" name="Rectángulo 29"/>
          <p:cNvSpPr/>
          <p:nvPr/>
        </p:nvSpPr>
        <p:spPr>
          <a:xfrm>
            <a:off x="700399" y="4032535"/>
            <a:ext cx="1146917" cy="523220"/>
          </a:xfrm>
          <a:prstGeom prst="rect">
            <a:avLst/>
          </a:prstGeom>
        </p:spPr>
        <p:txBody>
          <a:bodyPr wrap="none">
            <a:spAutoFit/>
          </a:bodyPr>
          <a:lstStyle/>
          <a:p>
            <a:r>
              <a:rPr lang="es-AR" dirty="0">
                <a:latin typeface="Times New Roman" panose="02020603050405020304" pitchFamily="18" charset="0"/>
                <a:ea typeface="Times New Roman" panose="02020603050405020304" pitchFamily="18" charset="0"/>
              </a:rPr>
              <a:t>M.P.V.</a:t>
            </a:r>
            <a:endParaRPr lang="es-AR" dirty="0"/>
          </a:p>
        </p:txBody>
      </p:sp>
      <p:graphicFrame>
        <p:nvGraphicFramePr>
          <p:cNvPr id="31" name="Object 33"/>
          <p:cNvGraphicFramePr>
            <a:graphicFrameLocks noGrp="1" noChangeAspect="1"/>
          </p:cNvGraphicFramePr>
          <p:nvPr>
            <p:ph sz="quarter" idx="3"/>
          </p:nvPr>
        </p:nvGraphicFramePr>
        <p:xfrm>
          <a:off x="3132138" y="4043362"/>
          <a:ext cx="1041400" cy="603679"/>
        </p:xfrm>
        <a:graphic>
          <a:graphicData uri="http://schemas.openxmlformats.org/presentationml/2006/ole">
            <mc:AlternateContent xmlns:mc="http://schemas.openxmlformats.org/markup-compatibility/2006">
              <mc:Choice xmlns:v="urn:schemas-microsoft-com:vml" Requires="v">
                <p:oleObj name="Ecuación" r:id="rId12" imgW="393480" imgH="228600" progId="Equation.3">
                  <p:embed/>
                </p:oleObj>
              </mc:Choice>
              <mc:Fallback>
                <p:oleObj name="Ecuación" r:id="rId12" imgW="393480" imgH="228600" progId="Equation.3">
                  <p:embed/>
                  <p:pic>
                    <p:nvPicPr>
                      <p:cNvPr id="31" name="Object 33"/>
                      <p:cNvPicPr>
                        <a:picLocks noChangeAspect="1" noChangeArrowheads="1"/>
                      </p:cNvPicPr>
                      <p:nvPr/>
                    </p:nvPicPr>
                    <p:blipFill>
                      <a:blip r:embed="rId13"/>
                      <a:srcRect/>
                      <a:stretch>
                        <a:fillRect/>
                      </a:stretch>
                    </p:blipFill>
                    <p:spPr bwMode="auto">
                      <a:xfrm>
                        <a:off x="3132138" y="4043362"/>
                        <a:ext cx="1041400" cy="603679"/>
                      </a:xfrm>
                      <a:prstGeom prst="rect">
                        <a:avLst/>
                      </a:prstGeom>
                      <a:noFill/>
                      <a:ln>
                        <a:noFill/>
                      </a:ln>
                      <a:effectLst/>
                    </p:spPr>
                  </p:pic>
                </p:oleObj>
              </mc:Fallback>
            </mc:AlternateContent>
          </a:graphicData>
        </a:graphic>
      </p:graphicFrame>
      <p:sp>
        <p:nvSpPr>
          <p:cNvPr id="8" name="Rectángulo 7"/>
          <p:cNvSpPr/>
          <p:nvPr/>
        </p:nvSpPr>
        <p:spPr>
          <a:xfrm>
            <a:off x="584480" y="4736595"/>
            <a:ext cx="4972836" cy="523220"/>
          </a:xfrm>
          <a:prstGeom prst="rect">
            <a:avLst/>
          </a:prstGeom>
        </p:spPr>
        <p:txBody>
          <a:bodyPr wrap="none">
            <a:spAutoFit/>
          </a:bodyPr>
          <a:lstStyle/>
          <a:p>
            <a:r>
              <a:rPr lang="es-AR" dirty="0">
                <a:latin typeface="+mj-lt"/>
                <a:ea typeface="Times New Roman" panose="02020603050405020304" pitchFamily="18" charset="0"/>
              </a:rPr>
              <a:t>Bajando por la curva desde </a:t>
            </a:r>
            <a:r>
              <a:rPr lang="es-AR" dirty="0" err="1">
                <a:latin typeface="+mj-lt"/>
                <a:ea typeface="Times New Roman" panose="02020603050405020304" pitchFamily="18" charset="0"/>
              </a:rPr>
              <a:t>h</a:t>
            </a:r>
            <a:r>
              <a:rPr lang="es-AR" sz="1500" dirty="0" err="1">
                <a:latin typeface="+mj-lt"/>
                <a:ea typeface="Times New Roman" panose="02020603050405020304" pitchFamily="18" charset="0"/>
              </a:rPr>
              <a:t>n</a:t>
            </a:r>
            <a:endParaRPr lang="es-AR" sz="1500" dirty="0">
              <a:latin typeface="+mj-lt"/>
            </a:endParaRPr>
          </a:p>
        </p:txBody>
      </p:sp>
      <p:graphicFrame>
        <p:nvGraphicFramePr>
          <p:cNvPr id="33" name="Object 33"/>
          <p:cNvGraphicFramePr>
            <a:graphicFrameLocks noGrp="1" noChangeAspect="1"/>
          </p:cNvGraphicFramePr>
          <p:nvPr>
            <p:ph sz="quarter" idx="3"/>
          </p:nvPr>
        </p:nvGraphicFramePr>
        <p:xfrm>
          <a:off x="942974" y="5668963"/>
          <a:ext cx="1066063" cy="553532"/>
        </p:xfrm>
        <a:graphic>
          <a:graphicData uri="http://schemas.openxmlformats.org/presentationml/2006/ole">
            <mc:AlternateContent xmlns:mc="http://schemas.openxmlformats.org/markup-compatibility/2006">
              <mc:Choice xmlns:v="urn:schemas-microsoft-com:vml" Requires="v">
                <p:oleObj name="Ecuación" r:id="rId14" imgW="342720" imgH="177480" progId="Equation.3">
                  <p:embed/>
                </p:oleObj>
              </mc:Choice>
              <mc:Fallback>
                <p:oleObj name="Ecuación" r:id="rId14" imgW="342720" imgH="177480" progId="Equation.3">
                  <p:embed/>
                  <p:pic>
                    <p:nvPicPr>
                      <p:cNvPr id="33" name="Object 33"/>
                      <p:cNvPicPr>
                        <a:picLocks noChangeAspect="1" noChangeArrowheads="1"/>
                      </p:cNvPicPr>
                      <p:nvPr/>
                    </p:nvPicPr>
                    <p:blipFill>
                      <a:blip r:embed="rId15"/>
                      <a:srcRect/>
                      <a:stretch>
                        <a:fillRect/>
                      </a:stretch>
                    </p:blipFill>
                    <p:spPr bwMode="auto">
                      <a:xfrm>
                        <a:off x="942974" y="5668963"/>
                        <a:ext cx="1066063" cy="553532"/>
                      </a:xfrm>
                      <a:prstGeom prst="rect">
                        <a:avLst/>
                      </a:prstGeom>
                      <a:noFill/>
                      <a:ln>
                        <a:noFill/>
                      </a:ln>
                      <a:effectLst/>
                    </p:spPr>
                  </p:pic>
                </p:oleObj>
              </mc:Fallback>
            </mc:AlternateContent>
          </a:graphicData>
        </a:graphic>
      </p:graphicFrame>
      <p:sp>
        <p:nvSpPr>
          <p:cNvPr id="34" name="Rectángulo 33"/>
          <p:cNvSpPr/>
          <p:nvPr/>
        </p:nvSpPr>
        <p:spPr>
          <a:xfrm>
            <a:off x="3250427" y="5599113"/>
            <a:ext cx="2178802" cy="523220"/>
          </a:xfrm>
          <a:prstGeom prst="rect">
            <a:avLst/>
          </a:prstGeom>
        </p:spPr>
        <p:txBody>
          <a:bodyPr wrap="none">
            <a:spAutoFit/>
          </a:bodyPr>
          <a:lstStyle/>
          <a:p>
            <a:r>
              <a:rPr lang="es-AR" dirty="0">
                <a:latin typeface="+mj-lt"/>
                <a:ea typeface="Times New Roman" panose="02020603050405020304" pitchFamily="18" charset="0"/>
              </a:rPr>
              <a:t>DEPRIMIDA</a:t>
            </a:r>
            <a:endParaRPr lang="es-AR"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99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99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0" grpId="0"/>
      <p:bldP spid="8"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5" name="Rectangle 5"/>
          <p:cNvSpPr>
            <a:spLocks noChangeArrowheads="1"/>
          </p:cNvSpPr>
          <p:nvPr/>
        </p:nvSpPr>
        <p:spPr bwMode="auto">
          <a:xfrm>
            <a:off x="0"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09924" name="Object 4"/>
          <p:cNvGraphicFramePr>
            <a:graphicFrameLocks noChangeAspect="1"/>
          </p:cNvGraphicFramePr>
          <p:nvPr/>
        </p:nvGraphicFramePr>
        <p:xfrm>
          <a:off x="323850" y="188913"/>
          <a:ext cx="4356100" cy="3241675"/>
        </p:xfrm>
        <a:graphic>
          <a:graphicData uri="http://schemas.openxmlformats.org/presentationml/2006/ole">
            <mc:AlternateContent xmlns:mc="http://schemas.openxmlformats.org/markup-compatibility/2006">
              <mc:Choice xmlns:v="urn:schemas-microsoft-com:vml" Requires="v">
                <p:oleObj name="Gráfico" r:id="rId2" imgW="2790825" imgH="2076450" progId="Excel.Chart.8">
                  <p:embed/>
                </p:oleObj>
              </mc:Choice>
              <mc:Fallback>
                <p:oleObj name="Gráfico" r:id="rId2" imgW="2790825" imgH="2076450" progId="Excel.Chart.8">
                  <p:embed/>
                  <p:pic>
                    <p:nvPicPr>
                      <p:cNvPr id="20992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4356100" cy="324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927" name="Rectangle 7"/>
          <p:cNvSpPr>
            <a:spLocks noChangeArrowheads="1"/>
          </p:cNvSpPr>
          <p:nvPr/>
        </p:nvSpPr>
        <p:spPr bwMode="auto">
          <a:xfrm>
            <a:off x="0" y="2357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09926" name="Object 6"/>
          <p:cNvGraphicFramePr>
            <a:graphicFrameLocks noChangeAspect="1"/>
          </p:cNvGraphicFramePr>
          <p:nvPr/>
        </p:nvGraphicFramePr>
        <p:xfrm>
          <a:off x="5184775" y="231775"/>
          <a:ext cx="3600450" cy="3284538"/>
        </p:xfrm>
        <a:graphic>
          <a:graphicData uri="http://schemas.openxmlformats.org/presentationml/2006/ole">
            <mc:AlternateContent xmlns:mc="http://schemas.openxmlformats.org/markup-compatibility/2006">
              <mc:Choice xmlns:v="urn:schemas-microsoft-com:vml" Requires="v">
                <p:oleObj name="Gráfico" r:id="rId4" imgW="2390775" imgH="2181225" progId="Excel.Chart.8">
                  <p:embed/>
                </p:oleObj>
              </mc:Choice>
              <mc:Fallback>
                <p:oleObj name="Gráfico" r:id="rId4" imgW="2390775" imgH="2181225" progId="Excel.Chart.8">
                  <p:embed/>
                  <p:pic>
                    <p:nvPicPr>
                      <p:cNvPr id="20992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4775" y="231775"/>
                        <a:ext cx="3600450" cy="328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9951" name="Group 31"/>
          <p:cNvGrpSpPr>
            <a:grpSpLocks/>
          </p:cNvGrpSpPr>
          <p:nvPr/>
        </p:nvGrpSpPr>
        <p:grpSpPr bwMode="auto">
          <a:xfrm>
            <a:off x="250825" y="1952625"/>
            <a:ext cx="1585913" cy="1924050"/>
            <a:chOff x="158" y="1230"/>
            <a:chExt cx="999" cy="1212"/>
          </a:xfrm>
        </p:grpSpPr>
        <p:grpSp>
          <p:nvGrpSpPr>
            <p:cNvPr id="209932" name="Group 12"/>
            <p:cNvGrpSpPr>
              <a:grpSpLocks/>
            </p:cNvGrpSpPr>
            <p:nvPr/>
          </p:nvGrpSpPr>
          <p:grpSpPr bwMode="auto">
            <a:xfrm>
              <a:off x="499" y="1366"/>
              <a:ext cx="658" cy="703"/>
              <a:chOff x="657" y="1366"/>
              <a:chExt cx="658" cy="703"/>
            </a:xfrm>
          </p:grpSpPr>
          <p:sp>
            <p:nvSpPr>
              <p:cNvPr id="209928" name="Line 8"/>
              <p:cNvSpPr>
                <a:spLocks noChangeShapeType="1"/>
              </p:cNvSpPr>
              <p:nvPr/>
            </p:nvSpPr>
            <p:spPr bwMode="auto">
              <a:xfrm>
                <a:off x="1270" y="1366"/>
                <a:ext cx="0" cy="70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9929" name="Line 9"/>
              <p:cNvSpPr>
                <a:spLocks noChangeShapeType="1"/>
              </p:cNvSpPr>
              <p:nvPr/>
            </p:nvSpPr>
            <p:spPr bwMode="auto">
              <a:xfrm>
                <a:off x="657" y="1366"/>
                <a:ext cx="65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pSp>
        <p:sp>
          <p:nvSpPr>
            <p:cNvPr id="209930" name="Text Box 10"/>
            <p:cNvSpPr txBox="1">
              <a:spLocks noChangeArrowheads="1"/>
            </p:cNvSpPr>
            <p:nvPr/>
          </p:nvSpPr>
          <p:spPr bwMode="auto">
            <a:xfrm>
              <a:off x="907" y="2115"/>
              <a:ext cx="24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AR"/>
                <a:t>i</a:t>
              </a:r>
            </a:p>
          </p:txBody>
        </p:sp>
        <p:sp>
          <p:nvSpPr>
            <p:cNvPr id="209931" name="Text Box 11"/>
            <p:cNvSpPr txBox="1">
              <a:spLocks noChangeArrowheads="1"/>
            </p:cNvSpPr>
            <p:nvPr/>
          </p:nvSpPr>
          <p:spPr bwMode="auto">
            <a:xfrm>
              <a:off x="158" y="1230"/>
              <a:ext cx="43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AR"/>
                <a:t>h</a:t>
              </a:r>
              <a:r>
                <a:rPr lang="es-ES" altLang="es-AR" baseline="-25000"/>
                <a:t>n</a:t>
              </a:r>
            </a:p>
          </p:txBody>
        </p:sp>
      </p:grpSp>
      <p:graphicFrame>
        <p:nvGraphicFramePr>
          <p:cNvPr id="209933" name="Object 13"/>
          <p:cNvGraphicFramePr>
            <a:graphicFrameLocks noGrp="1" noChangeAspect="1"/>
          </p:cNvGraphicFramePr>
          <p:nvPr>
            <p:ph sz="quarter" idx="1"/>
          </p:nvPr>
        </p:nvGraphicFramePr>
        <p:xfrm>
          <a:off x="7561263" y="1576389"/>
          <a:ext cx="1223962" cy="693737"/>
        </p:xfrm>
        <a:graphic>
          <a:graphicData uri="http://schemas.openxmlformats.org/presentationml/2006/ole">
            <mc:AlternateContent xmlns:mc="http://schemas.openxmlformats.org/markup-compatibility/2006">
              <mc:Choice xmlns:v="urn:schemas-microsoft-com:vml" Requires="v">
                <p:oleObj name="Ecuación" r:id="rId6" imgW="850680" imgH="482400" progId="Equation.3">
                  <p:embed/>
                </p:oleObj>
              </mc:Choice>
              <mc:Fallback>
                <p:oleObj name="Ecuación" r:id="rId6" imgW="850680" imgH="482400" progId="Equation.3">
                  <p:embed/>
                  <p:pic>
                    <p:nvPicPr>
                      <p:cNvPr id="209933"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1263" y="1576389"/>
                        <a:ext cx="1223962" cy="69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9935" name="Object 15"/>
          <p:cNvGraphicFramePr>
            <a:graphicFrameLocks noGrp="1" noChangeAspect="1"/>
          </p:cNvGraphicFramePr>
          <p:nvPr>
            <p:ph sz="quarter" idx="2"/>
          </p:nvPr>
        </p:nvGraphicFramePr>
        <p:xfrm>
          <a:off x="1800225" y="2420938"/>
          <a:ext cx="2373313" cy="850900"/>
        </p:xfrm>
        <a:graphic>
          <a:graphicData uri="http://schemas.openxmlformats.org/presentationml/2006/ole">
            <mc:AlternateContent xmlns:mc="http://schemas.openxmlformats.org/markup-compatibility/2006">
              <mc:Choice xmlns:v="urn:schemas-microsoft-com:vml" Requires="v">
                <p:oleObj name="Ecuación" r:id="rId8" imgW="1346040" imgH="482400" progId="Equation.3">
                  <p:embed/>
                </p:oleObj>
              </mc:Choice>
              <mc:Fallback>
                <p:oleObj name="Ecuación" r:id="rId8" imgW="1346040" imgH="482400" progId="Equation.3">
                  <p:embed/>
                  <p:pic>
                    <p:nvPicPr>
                      <p:cNvPr id="209935"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0225" y="2420938"/>
                        <a:ext cx="2373313"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9953" name="Object 33"/>
          <p:cNvGraphicFramePr>
            <a:graphicFrameLocks noGrp="1" noChangeAspect="1"/>
          </p:cNvGraphicFramePr>
          <p:nvPr>
            <p:ph sz="quarter" idx="3"/>
          </p:nvPr>
        </p:nvGraphicFramePr>
        <p:xfrm>
          <a:off x="1187450" y="800100"/>
          <a:ext cx="2555875" cy="900113"/>
        </p:xfrm>
        <a:graphic>
          <a:graphicData uri="http://schemas.openxmlformats.org/presentationml/2006/ole">
            <mc:AlternateContent xmlns:mc="http://schemas.openxmlformats.org/markup-compatibility/2006">
              <mc:Choice xmlns:v="urn:schemas-microsoft-com:vml" Requires="v">
                <p:oleObj name="Ecuación" r:id="rId10" imgW="1371600" imgH="482400" progId="Equation.3">
                  <p:embed/>
                </p:oleObj>
              </mc:Choice>
              <mc:Fallback>
                <p:oleObj name="Ecuación" r:id="rId10" imgW="1371600" imgH="482400" progId="Equation.3">
                  <p:embed/>
                  <p:pic>
                    <p:nvPicPr>
                      <p:cNvPr id="209953"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7450" y="800100"/>
                        <a:ext cx="2555875"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9952" name="Group 32"/>
          <p:cNvGrpSpPr>
            <a:grpSpLocks/>
          </p:cNvGrpSpPr>
          <p:nvPr/>
        </p:nvGrpSpPr>
        <p:grpSpPr bwMode="auto">
          <a:xfrm>
            <a:off x="4716463" y="2241550"/>
            <a:ext cx="3671887" cy="1563688"/>
            <a:chOff x="2903" y="1434"/>
            <a:chExt cx="2313" cy="985"/>
          </a:xfrm>
        </p:grpSpPr>
        <p:sp>
          <p:nvSpPr>
            <p:cNvPr id="209938" name="Line 18"/>
            <p:cNvSpPr>
              <a:spLocks noChangeShapeType="1"/>
            </p:cNvSpPr>
            <p:nvPr/>
          </p:nvSpPr>
          <p:spPr bwMode="auto">
            <a:xfrm>
              <a:off x="3447" y="1638"/>
              <a:ext cx="1769"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9939" name="Line 19"/>
            <p:cNvSpPr>
              <a:spLocks noChangeShapeType="1"/>
            </p:cNvSpPr>
            <p:nvPr/>
          </p:nvSpPr>
          <p:spPr bwMode="auto">
            <a:xfrm>
              <a:off x="4263" y="1661"/>
              <a:ext cx="0" cy="454"/>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209949" name="Text Box 29"/>
            <p:cNvSpPr txBox="1">
              <a:spLocks noChangeArrowheads="1"/>
            </p:cNvSpPr>
            <p:nvPr/>
          </p:nvSpPr>
          <p:spPr bwMode="auto">
            <a:xfrm>
              <a:off x="2903" y="1434"/>
              <a:ext cx="38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AR"/>
                <a:t>h</a:t>
              </a:r>
              <a:r>
                <a:rPr lang="es-ES" altLang="es-AR" baseline="-25000"/>
                <a:t>c</a:t>
              </a:r>
            </a:p>
          </p:txBody>
        </p:sp>
        <p:sp>
          <p:nvSpPr>
            <p:cNvPr id="209950" name="Text Box 30"/>
            <p:cNvSpPr txBox="1">
              <a:spLocks noChangeArrowheads="1"/>
            </p:cNvSpPr>
            <p:nvPr/>
          </p:nvSpPr>
          <p:spPr bwMode="auto">
            <a:xfrm>
              <a:off x="4218" y="2092"/>
              <a:ext cx="38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AR"/>
                <a:t>B</a:t>
              </a:r>
              <a:r>
                <a:rPr lang="es-ES" altLang="es-AR" baseline="-25000"/>
                <a:t>c</a:t>
              </a:r>
            </a:p>
          </p:txBody>
        </p:sp>
      </p:grpSp>
      <p:graphicFrame>
        <p:nvGraphicFramePr>
          <p:cNvPr id="209956" name="Object 36"/>
          <p:cNvGraphicFramePr>
            <a:graphicFrameLocks noGrp="1" noChangeAspect="1"/>
          </p:cNvGraphicFramePr>
          <p:nvPr>
            <p:ph sz="quarter" idx="4"/>
          </p:nvPr>
        </p:nvGraphicFramePr>
        <p:xfrm>
          <a:off x="7272337" y="2600618"/>
          <a:ext cx="1692275" cy="606425"/>
        </p:xfrm>
        <a:graphic>
          <a:graphicData uri="http://schemas.openxmlformats.org/presentationml/2006/ole">
            <mc:AlternateContent xmlns:mc="http://schemas.openxmlformats.org/markup-compatibility/2006">
              <mc:Choice xmlns:v="urn:schemas-microsoft-com:vml" Requires="v">
                <p:oleObj name="Ecuación" r:id="rId12" imgW="1346040" imgH="482400" progId="Equation.3">
                  <p:embed/>
                </p:oleObj>
              </mc:Choice>
              <mc:Fallback>
                <p:oleObj name="Ecuación" r:id="rId12" imgW="1346040" imgH="482400" progId="Equation.3">
                  <p:embed/>
                  <p:pic>
                    <p:nvPicPr>
                      <p:cNvPr id="209956"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72337" y="2600618"/>
                        <a:ext cx="169227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959" name="Rectangle 39"/>
          <p:cNvSpPr>
            <a:spLocks noChangeArrowheads="1"/>
          </p:cNvSpPr>
          <p:nvPr/>
        </p:nvSpPr>
        <p:spPr bwMode="auto">
          <a:xfrm>
            <a:off x="143509" y="3677772"/>
            <a:ext cx="8784592"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s-ES_tradnl" altLang="es-AR" sz="2300" dirty="0">
                <a:solidFill>
                  <a:srgbClr val="3333CC"/>
                </a:solidFill>
              </a:rPr>
              <a:t>Cuando J </a:t>
            </a:r>
            <a:r>
              <a:rPr lang="es-ES_tradnl" altLang="es-AR" sz="2300" dirty="0">
                <a:solidFill>
                  <a:srgbClr val="3333CC"/>
                </a:solidFill>
                <a:sym typeface="Symbol" panose="05050102010706020507" pitchFamily="18" charset="2"/>
              </a:rPr>
              <a:t> i</a:t>
            </a:r>
            <a:r>
              <a:rPr lang="es-ES_tradnl" altLang="es-AR" sz="2300" dirty="0">
                <a:solidFill>
                  <a:srgbClr val="3333CC"/>
                </a:solidFill>
              </a:rPr>
              <a:t> (deprimido) el movimiento pierde más rápidamente energía que lo que baja el fondo de la canalización, entonces el Bernoulli referido al fondo disminuye acercándose al Bernoulli crítico. </a:t>
            </a:r>
          </a:p>
          <a:p>
            <a:pPr algn="just">
              <a:buFontTx/>
              <a:buChar char="•"/>
            </a:pPr>
            <a:r>
              <a:rPr lang="es-AR" altLang="es-AR" sz="2400" dirty="0">
                <a:solidFill>
                  <a:srgbClr val="3333CC"/>
                </a:solidFill>
              </a:rPr>
              <a:t>si el régimen es de río estamos bajando en la curva hacia la crisis, y por lo tanto h disminuye.</a:t>
            </a:r>
          </a:p>
          <a:p>
            <a:pPr algn="just">
              <a:buFontTx/>
              <a:buChar char="•"/>
            </a:pPr>
            <a:r>
              <a:rPr lang="es-AR" altLang="es-AR" sz="2400" dirty="0">
                <a:solidFill>
                  <a:srgbClr val="3333CC"/>
                </a:solidFill>
              </a:rPr>
              <a:t>si el régimen es de torrente estamos subiendo por la curva hacia la crisis, y por lo tanto h aumenta.</a:t>
            </a:r>
            <a:endParaRPr lang="es-ES_tradnl" altLang="es-AR" sz="2400" dirty="0">
              <a:solidFill>
                <a:srgbClr val="3333CC"/>
              </a:solidFill>
            </a:endParaRPr>
          </a:p>
        </p:txBody>
      </p:sp>
    </p:spTree>
    <p:extLst>
      <p:ext uri="{BB962C8B-B14F-4D97-AF65-F5344CB8AC3E}">
        <p14:creationId xmlns:p14="http://schemas.microsoft.com/office/powerpoint/2010/main" val="1288659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99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99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99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99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995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99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995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9959">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9959">
                                            <p:txEl>
                                              <p:pRg st="1" end="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99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9924" grpId="0"/>
      <p:bldOleChart spid="209926" grpId="0"/>
      <p:bldP spid="2099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ChangeArrowheads="1"/>
          </p:cNvSpPr>
          <p:nvPr/>
        </p:nvSpPr>
        <p:spPr bwMode="auto">
          <a:xfrm>
            <a:off x="179512" y="-12497"/>
            <a:ext cx="8712968"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s-AR" altLang="es-AR" sz="2300" dirty="0">
                <a:solidFill>
                  <a:srgbClr val="3333CC"/>
                </a:solidFill>
              </a:rPr>
              <a:t>Cuando J </a:t>
            </a:r>
            <a:r>
              <a:rPr lang="es-AR" altLang="es-AR" sz="2300" dirty="0">
                <a:solidFill>
                  <a:srgbClr val="3333CC"/>
                </a:solidFill>
                <a:sym typeface="Symbol" panose="05050102010706020507" pitchFamily="18" charset="2"/>
              </a:rPr>
              <a:t> i (peraltada) </a:t>
            </a:r>
            <a:r>
              <a:rPr lang="es-AR" altLang="es-AR" sz="2300" dirty="0">
                <a:solidFill>
                  <a:srgbClr val="3333CC"/>
                </a:solidFill>
              </a:rPr>
              <a:t>el Bernoulli de fondo aumenta desde el valor crítico que es el mínimo hacia arriba y hacia abajo. </a:t>
            </a:r>
          </a:p>
          <a:p>
            <a:pPr algn="just">
              <a:buFontTx/>
              <a:buChar char="•"/>
            </a:pPr>
            <a:r>
              <a:rPr lang="es-AR" altLang="es-AR" sz="2300" dirty="0">
                <a:solidFill>
                  <a:srgbClr val="3333CC"/>
                </a:solidFill>
              </a:rPr>
              <a:t>si el régimen es de río nos movemos desde el </a:t>
            </a:r>
            <a:r>
              <a:rPr lang="es-AR" altLang="es-AR" sz="2300" dirty="0" err="1">
                <a:solidFill>
                  <a:srgbClr val="3333CC"/>
                </a:solidFill>
              </a:rPr>
              <a:t>B</a:t>
            </a:r>
            <a:r>
              <a:rPr lang="es-AR" altLang="es-AR" sz="1600" dirty="0" err="1">
                <a:solidFill>
                  <a:srgbClr val="3333CC"/>
                </a:solidFill>
              </a:rPr>
              <a:t>ec</a:t>
            </a:r>
            <a:r>
              <a:rPr lang="es-AR" altLang="es-AR" sz="2300" dirty="0">
                <a:solidFill>
                  <a:srgbClr val="3333CC"/>
                </a:solidFill>
              </a:rPr>
              <a:t> hacia arriba aumentando el valor de la altura de agua “h” con el aumento del Be en el sentido del escurrimiento.</a:t>
            </a:r>
          </a:p>
          <a:p>
            <a:pPr algn="just">
              <a:buFontTx/>
              <a:buChar char="•"/>
            </a:pPr>
            <a:r>
              <a:rPr lang="es-AR" altLang="es-AR" sz="2300" dirty="0">
                <a:solidFill>
                  <a:srgbClr val="3333CC"/>
                </a:solidFill>
              </a:rPr>
              <a:t>si el régimen es de torrente nos movemos desde el </a:t>
            </a:r>
            <a:r>
              <a:rPr lang="es-AR" altLang="es-AR" sz="2300" dirty="0" err="1">
                <a:solidFill>
                  <a:srgbClr val="3333CC"/>
                </a:solidFill>
              </a:rPr>
              <a:t>B</a:t>
            </a:r>
            <a:r>
              <a:rPr lang="es-AR" altLang="es-AR" sz="1600" dirty="0" err="1">
                <a:solidFill>
                  <a:srgbClr val="3333CC"/>
                </a:solidFill>
              </a:rPr>
              <a:t>ec</a:t>
            </a:r>
            <a:r>
              <a:rPr lang="es-AR" altLang="es-AR" sz="2300" dirty="0">
                <a:solidFill>
                  <a:srgbClr val="3333CC"/>
                </a:solidFill>
              </a:rPr>
              <a:t> hacia abajo en la curva, ocasionando una disminución de “h” a medida que aumenta Be en el sentido del escurrimiento. </a:t>
            </a:r>
          </a:p>
          <a:p>
            <a:pPr algn="just">
              <a:buFontTx/>
              <a:buChar char="•"/>
            </a:pPr>
            <a:endParaRPr lang="es-AR" altLang="es-AR" sz="1000" dirty="0">
              <a:solidFill>
                <a:srgbClr val="3333CC"/>
              </a:solidFill>
            </a:endParaRPr>
          </a:p>
          <a:p>
            <a:pPr algn="just"/>
            <a:r>
              <a:rPr lang="es-ES" altLang="es-AR" sz="2300" dirty="0">
                <a:solidFill>
                  <a:srgbClr val="3333CC"/>
                </a:solidFill>
              </a:rPr>
              <a:t>En resumen:</a:t>
            </a:r>
          </a:p>
          <a:p>
            <a:pPr algn="just"/>
            <a:endParaRPr lang="es-ES" altLang="es-AR" sz="1000" dirty="0">
              <a:solidFill>
                <a:srgbClr val="3333CC"/>
              </a:solidFill>
            </a:endParaRPr>
          </a:p>
          <a:p>
            <a:pPr algn="just">
              <a:buFontTx/>
              <a:buChar char="•"/>
            </a:pPr>
            <a:r>
              <a:rPr lang="es-ES_tradnl" altLang="es-AR" sz="2300" dirty="0">
                <a:solidFill>
                  <a:srgbClr val="3333CC"/>
                </a:solidFill>
              </a:rPr>
              <a:t> En los ríos deprimidos la altura de agua disminuye en el sentido del escurrimiento.</a:t>
            </a:r>
          </a:p>
          <a:p>
            <a:pPr algn="just">
              <a:buFontTx/>
              <a:buChar char="•"/>
            </a:pPr>
            <a:r>
              <a:rPr lang="es-ES_tradnl" altLang="es-AR" sz="2300" dirty="0">
                <a:solidFill>
                  <a:srgbClr val="3333CC"/>
                </a:solidFill>
              </a:rPr>
              <a:t> En los torrentes deprimidos la altura de agua aumenta en el sentido del escurrimiento.</a:t>
            </a:r>
          </a:p>
          <a:p>
            <a:pPr algn="just">
              <a:buFontTx/>
              <a:buChar char="•"/>
            </a:pPr>
            <a:r>
              <a:rPr lang="es-ES_tradnl" altLang="es-AR" sz="2300" dirty="0">
                <a:solidFill>
                  <a:srgbClr val="3333CC"/>
                </a:solidFill>
              </a:rPr>
              <a:t> En los ríos peraltados la altura de agua aumenta en el sentido del escurrimiento.</a:t>
            </a:r>
          </a:p>
          <a:p>
            <a:pPr algn="just">
              <a:buFontTx/>
              <a:buChar char="•"/>
            </a:pPr>
            <a:r>
              <a:rPr lang="es-ES_tradnl" altLang="es-AR" sz="2300" dirty="0">
                <a:solidFill>
                  <a:srgbClr val="3333CC"/>
                </a:solidFill>
              </a:rPr>
              <a:t> En los torrentes peraltados la altura de agua disminuye en el sentido del escurrimiento.</a:t>
            </a:r>
            <a:r>
              <a:rPr lang="es-ES" altLang="es-AR" sz="2300" dirty="0">
                <a:solidFill>
                  <a:srgbClr val="3333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94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094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0948">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0948">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09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4"/>
          <p:cNvSpPr>
            <a:spLocks noChangeArrowheads="1"/>
          </p:cNvSpPr>
          <p:nvPr/>
        </p:nvSpPr>
        <p:spPr bwMode="auto">
          <a:xfrm>
            <a:off x="0" y="-3660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s-AR" altLang="es-AR" sz="2400" u="sng" dirty="0">
                <a:solidFill>
                  <a:srgbClr val="3333CC"/>
                </a:solidFill>
              </a:rPr>
              <a:t>ANÁLISIS DE LA VARIACIÓN DEL EJE HIDRÁULICO MEDIANTE LA ECUACIÓN DEL MOVIMIENTO PERMANENTE VARIADO</a:t>
            </a:r>
            <a:r>
              <a:rPr lang="es-ES" altLang="es-AR" sz="2400" u="sng" dirty="0">
                <a:solidFill>
                  <a:srgbClr val="3333CC"/>
                </a:solidFill>
              </a:rPr>
              <a:t> </a:t>
            </a:r>
          </a:p>
        </p:txBody>
      </p:sp>
      <p:sp>
        <p:nvSpPr>
          <p:cNvPr id="211973" name="Rectangle 5"/>
          <p:cNvSpPr>
            <a:spLocks noChangeArrowheads="1"/>
          </p:cNvSpPr>
          <p:nvPr/>
        </p:nvSpPr>
        <p:spPr bwMode="auto">
          <a:xfrm>
            <a:off x="251519" y="2796164"/>
            <a:ext cx="878497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tabLst>
                <a:tab pos="457200" algn="l"/>
              </a:tabLst>
              <a:defRPr>
                <a:solidFill>
                  <a:schemeClr val="tx1"/>
                </a:solidFill>
                <a:latin typeface="Arial" panose="020B0604020202020204" pitchFamily="34" charset="0"/>
              </a:defRPr>
            </a:lvl1pPr>
            <a:lvl2pPr marL="800100" indent="-342900">
              <a:tabLst>
                <a:tab pos="457200" algn="l"/>
              </a:tabLst>
              <a:defRPr>
                <a:solidFill>
                  <a:schemeClr val="tx1"/>
                </a:solidFill>
                <a:latin typeface="Arial" panose="020B0604020202020204" pitchFamily="34" charset="0"/>
              </a:defRPr>
            </a:lvl2pPr>
            <a:lvl3pPr marL="1257300" indent="-342900">
              <a:tabLst>
                <a:tab pos="457200" algn="l"/>
              </a:tabLst>
              <a:defRPr>
                <a:solidFill>
                  <a:schemeClr val="tx1"/>
                </a:solidFill>
                <a:latin typeface="Arial" panose="020B0604020202020204" pitchFamily="34" charset="0"/>
              </a:defRPr>
            </a:lvl3pPr>
            <a:lvl4pPr marL="1714500" indent="-342900">
              <a:tabLst>
                <a:tab pos="457200" algn="l"/>
              </a:tabLst>
              <a:defRPr>
                <a:solidFill>
                  <a:schemeClr val="tx1"/>
                </a:solidFill>
                <a:latin typeface="Arial" panose="020B0604020202020204" pitchFamily="34" charset="0"/>
              </a:defRPr>
            </a:lvl4pPr>
            <a:lvl5pPr marL="2171700" indent="-342900">
              <a:tabLst>
                <a:tab pos="457200" algn="l"/>
              </a:tabLst>
              <a:defRPr>
                <a:solidFill>
                  <a:schemeClr val="tx1"/>
                </a:solidFill>
                <a:latin typeface="Arial" panose="020B0604020202020204" pitchFamily="34" charset="0"/>
              </a:defRPr>
            </a:lvl5pPr>
            <a:lvl6pPr marL="2628900" indent="-342900" fontAlgn="base">
              <a:spcBef>
                <a:spcPct val="0"/>
              </a:spcBef>
              <a:spcAft>
                <a:spcPct val="0"/>
              </a:spcAft>
              <a:tabLst>
                <a:tab pos="457200" algn="l"/>
              </a:tabLst>
              <a:defRPr>
                <a:solidFill>
                  <a:schemeClr val="tx1"/>
                </a:solidFill>
                <a:latin typeface="Arial" panose="020B0604020202020204" pitchFamily="34" charset="0"/>
              </a:defRPr>
            </a:lvl6pPr>
            <a:lvl7pPr marL="3086100" indent="-342900" fontAlgn="base">
              <a:spcBef>
                <a:spcPct val="0"/>
              </a:spcBef>
              <a:spcAft>
                <a:spcPct val="0"/>
              </a:spcAft>
              <a:tabLst>
                <a:tab pos="457200" algn="l"/>
              </a:tabLst>
              <a:defRPr>
                <a:solidFill>
                  <a:schemeClr val="tx1"/>
                </a:solidFill>
                <a:latin typeface="Arial" panose="020B0604020202020204" pitchFamily="34" charset="0"/>
              </a:defRPr>
            </a:lvl7pPr>
            <a:lvl8pPr marL="3543300" indent="-342900" fontAlgn="base">
              <a:spcBef>
                <a:spcPct val="0"/>
              </a:spcBef>
              <a:spcAft>
                <a:spcPct val="0"/>
              </a:spcAft>
              <a:tabLst>
                <a:tab pos="457200" algn="l"/>
              </a:tabLst>
              <a:defRPr>
                <a:solidFill>
                  <a:schemeClr val="tx1"/>
                </a:solidFill>
                <a:latin typeface="Arial" panose="020B0604020202020204" pitchFamily="34" charset="0"/>
              </a:defRPr>
            </a:lvl8pPr>
            <a:lvl9pPr marL="4000500" indent="-342900" fontAlgn="base">
              <a:spcBef>
                <a:spcPct val="0"/>
              </a:spcBef>
              <a:spcAft>
                <a:spcPct val="0"/>
              </a:spcAft>
              <a:tabLst>
                <a:tab pos="457200" algn="l"/>
              </a:tabLst>
              <a:defRPr>
                <a:solidFill>
                  <a:schemeClr val="tx1"/>
                </a:solidFill>
                <a:latin typeface="Arial" panose="020B0604020202020204" pitchFamily="34" charset="0"/>
              </a:defRPr>
            </a:lvl9pPr>
          </a:lstStyle>
          <a:p>
            <a:r>
              <a:rPr lang="es-ES_tradnl" altLang="es-AR" sz="2400" dirty="0">
                <a:solidFill>
                  <a:srgbClr val="3333CC"/>
                </a:solidFill>
              </a:rPr>
              <a:t>Adoptamos las siguientes hipótesis de cálculo:</a:t>
            </a:r>
          </a:p>
          <a:p>
            <a:endParaRPr lang="es-ES" altLang="es-AR" sz="1500" dirty="0">
              <a:solidFill>
                <a:srgbClr val="3333CC"/>
              </a:solidFill>
            </a:endParaRPr>
          </a:p>
          <a:p>
            <a:pPr algn="just">
              <a:buSzPct val="80000"/>
              <a:buFontTx/>
              <a:buAutoNum type="arabicPeriod"/>
            </a:pPr>
            <a:r>
              <a:rPr lang="es-ES_tradnl" altLang="es-AR" sz="2400" dirty="0">
                <a:solidFill>
                  <a:srgbClr val="3333CC"/>
                </a:solidFill>
              </a:rPr>
              <a:t>La forma de la sección transversal, pendiente, y rugosidad del canal no varían a lo largo del mismo. </a:t>
            </a:r>
            <a:endParaRPr lang="es-ES" altLang="es-AR" sz="2400" dirty="0">
              <a:solidFill>
                <a:srgbClr val="3333CC"/>
              </a:solidFill>
            </a:endParaRPr>
          </a:p>
          <a:p>
            <a:pPr algn="just">
              <a:buSzPct val="80000"/>
              <a:buFontTx/>
              <a:buAutoNum type="arabicPeriod"/>
            </a:pPr>
            <a:r>
              <a:rPr lang="es-ES_tradnl" altLang="es-AR" sz="2400" dirty="0">
                <a:solidFill>
                  <a:srgbClr val="3333CC"/>
                </a:solidFill>
              </a:rPr>
              <a:t>La pérdida de carga es la misma que la que se produce en MPU, calculada con la velocidad y radio hidráulico de la sección.</a:t>
            </a:r>
            <a:endParaRPr lang="es-AR" altLang="es-AR" sz="2400" dirty="0">
              <a:solidFill>
                <a:srgbClr val="3333CC"/>
              </a:solidFill>
            </a:endParaRPr>
          </a:p>
          <a:p>
            <a:pPr marL="363538" indent="-363538" algn="just">
              <a:buSzPct val="80000"/>
              <a:buFont typeface="+mj-lt"/>
              <a:buAutoNum type="arabicPeriod"/>
              <a:tabLst>
                <a:tab pos="711200" algn="l"/>
              </a:tabLst>
            </a:pPr>
            <a:r>
              <a:rPr lang="es-AR" altLang="es-AR" sz="2400" dirty="0">
                <a:solidFill>
                  <a:srgbClr val="3333CC"/>
                </a:solidFill>
              </a:rPr>
              <a:t>Como la pendiente del canal es pequeña, puede considerarse que la altura de agua medida en la vertical es igual a la medida en la normal al fondo del canal.</a:t>
            </a:r>
            <a:r>
              <a:rPr lang="es-ES" altLang="es-AR" sz="2400" dirty="0">
                <a:solidFill>
                  <a:srgbClr val="3333CC"/>
                </a:solidFill>
              </a:rPr>
              <a:t> </a:t>
            </a:r>
          </a:p>
        </p:txBody>
      </p:sp>
      <p:sp>
        <p:nvSpPr>
          <p:cNvPr id="211975"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1977"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1979" name="Rectangle 11"/>
          <p:cNvSpPr>
            <a:spLocks noChangeArrowheads="1"/>
          </p:cNvSpPr>
          <p:nvPr/>
        </p:nvSpPr>
        <p:spPr bwMode="auto">
          <a:xfrm>
            <a:off x="0" y="3338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1981" name="Rectangle 1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 name="Rectángulo 1"/>
          <p:cNvSpPr/>
          <p:nvPr/>
        </p:nvSpPr>
        <p:spPr>
          <a:xfrm>
            <a:off x="107504" y="1204770"/>
            <a:ext cx="9036496" cy="1508105"/>
          </a:xfrm>
          <a:prstGeom prst="rect">
            <a:avLst/>
          </a:prstGeom>
        </p:spPr>
        <p:txBody>
          <a:bodyPr wrap="square">
            <a:spAutoFit/>
          </a:bodyPr>
          <a:lstStyle/>
          <a:p>
            <a:pPr algn="just" hangingPunct="0">
              <a:spcAft>
                <a:spcPts val="0"/>
              </a:spcAft>
            </a:pPr>
            <a:r>
              <a:rPr lang="es-ES_tradnl" sz="2300" dirty="0">
                <a:ea typeface="Times New Roman" panose="02020603050405020304" pitchFamily="18" charset="0"/>
                <a:cs typeface="Times New Roman" panose="02020603050405020304" pitchFamily="18" charset="0"/>
              </a:rPr>
              <a:t>Encontraremos la variación del eje hidráulico a lo largo del eje x (que haremos coincidir con el fondo de la canalización y su sentido positivo con el de la dirección del escurrimiento del agua), para un movimiento permanente variado.</a:t>
            </a:r>
            <a:endParaRPr lang="es-AR" sz="23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16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97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197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197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19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p:bldP spid="211973" grpId="0" uiExpand="1"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ChangeArrowheads="1"/>
          </p:cNvSpPr>
          <p:nvPr/>
        </p:nvSpPr>
        <p:spPr bwMode="auto">
          <a:xfrm>
            <a:off x="358774" y="232295"/>
            <a:ext cx="47562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u="sng" dirty="0">
                <a:solidFill>
                  <a:srgbClr val="3333CC"/>
                </a:solidFill>
              </a:rPr>
              <a:t>ANÁLISIS DEL DENOMINADOR</a:t>
            </a:r>
            <a:r>
              <a:rPr lang="es-ES" altLang="es-AR" sz="2400" u="sng" dirty="0">
                <a:solidFill>
                  <a:srgbClr val="3333CC"/>
                </a:solidFill>
              </a:rPr>
              <a:t> </a:t>
            </a:r>
          </a:p>
        </p:txBody>
      </p:sp>
      <p:sp>
        <p:nvSpPr>
          <p:cNvPr id="214021" name="Rectangle 5"/>
          <p:cNvSpPr>
            <a:spLocks noChangeArrowheads="1"/>
          </p:cNvSpPr>
          <p:nvPr/>
        </p:nvSpPr>
        <p:spPr bwMode="auto">
          <a:xfrm>
            <a:off x="0" y="936025"/>
            <a:ext cx="8730618"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s-ES_tradnl" altLang="es-AR" sz="2400" dirty="0">
                <a:solidFill>
                  <a:srgbClr val="3333CC"/>
                </a:solidFill>
              </a:rPr>
              <a:t>El signo del denominador determina el tipo de escurrimiento.</a:t>
            </a:r>
          </a:p>
          <a:p>
            <a:endParaRPr lang="es-ES" altLang="es-AR" sz="1000" dirty="0">
              <a:solidFill>
                <a:srgbClr val="3333CC"/>
              </a:solidFill>
            </a:endParaRPr>
          </a:p>
          <a:p>
            <a:pPr>
              <a:buFontTx/>
              <a:buAutoNum type="arabicPeriod"/>
            </a:pPr>
            <a:r>
              <a:rPr lang="es-ES_tradnl" altLang="es-AR" sz="2400" dirty="0">
                <a:solidFill>
                  <a:srgbClr val="3333CC"/>
                </a:solidFill>
              </a:rPr>
              <a:t>En RIO </a:t>
            </a:r>
            <a:r>
              <a:rPr lang="es-ES_tradnl" altLang="es-AR" sz="2400" dirty="0" err="1">
                <a:solidFill>
                  <a:srgbClr val="3333CC"/>
                </a:solidFill>
              </a:rPr>
              <a:t>U</a:t>
            </a:r>
            <a:r>
              <a:rPr lang="es-ES_tradnl" altLang="es-AR" sz="2400" dirty="0" err="1">
                <a:solidFill>
                  <a:srgbClr val="3333CC"/>
                </a:solidFill>
                <a:sym typeface="Symbol" panose="05050102010706020507" pitchFamily="18" charset="2"/>
              </a:rPr>
              <a:t></a:t>
            </a:r>
            <a:r>
              <a:rPr lang="es-ES_tradnl" altLang="es-AR" sz="2400" dirty="0" err="1">
                <a:solidFill>
                  <a:srgbClr val="3333CC"/>
                </a:solidFill>
              </a:rPr>
              <a:t>U</a:t>
            </a:r>
            <a:r>
              <a:rPr lang="es-ES_tradnl" altLang="es-AR" sz="2400" dirty="0" err="1">
                <a:solidFill>
                  <a:srgbClr val="3333CC"/>
                </a:solidFill>
                <a:sym typeface="Symbol" panose="05050102010706020507" pitchFamily="18" charset="2"/>
              </a:rPr>
              <a:t>c</a:t>
            </a:r>
            <a:r>
              <a:rPr lang="es-ES_tradnl" altLang="es-AR" sz="2400" dirty="0">
                <a:solidFill>
                  <a:srgbClr val="3333CC"/>
                </a:solidFill>
                <a:sym typeface="Symbol" panose="05050102010706020507" pitchFamily="18" charset="2"/>
              </a:rPr>
              <a:t> entonces U</a:t>
            </a:r>
            <a:r>
              <a:rPr lang="es-ES_tradnl" altLang="es-AR" sz="2400" baseline="-25000" dirty="0">
                <a:solidFill>
                  <a:srgbClr val="3333CC"/>
                </a:solidFill>
                <a:sym typeface="Symbol" panose="05050102010706020507" pitchFamily="18" charset="2"/>
              </a:rPr>
              <a:t>c</a:t>
            </a:r>
            <a:r>
              <a:rPr lang="es-ES_tradnl" altLang="es-AR" sz="2400" baseline="30000" dirty="0">
                <a:solidFill>
                  <a:srgbClr val="3333CC"/>
                </a:solidFill>
                <a:sym typeface="Symbol" panose="05050102010706020507" pitchFamily="18" charset="2"/>
              </a:rPr>
              <a:t>2</a:t>
            </a:r>
            <a:r>
              <a:rPr lang="es-ES_tradnl" altLang="es-AR" sz="2400" dirty="0">
                <a:solidFill>
                  <a:srgbClr val="3333CC"/>
                </a:solidFill>
                <a:sym typeface="Symbol" panose="05050102010706020507" pitchFamily="18" charset="2"/>
              </a:rPr>
              <a:t> - U</a:t>
            </a:r>
            <a:r>
              <a:rPr lang="es-ES_tradnl" altLang="es-AR" sz="2400" baseline="30000" dirty="0">
                <a:solidFill>
                  <a:srgbClr val="3333CC"/>
                </a:solidFill>
                <a:sym typeface="Symbol" panose="05050102010706020507" pitchFamily="18" charset="2"/>
              </a:rPr>
              <a:t>2</a:t>
            </a:r>
            <a:r>
              <a:rPr lang="es-ES_tradnl" altLang="es-AR" sz="2400" dirty="0">
                <a:solidFill>
                  <a:srgbClr val="3333CC"/>
                </a:solidFill>
                <a:sym typeface="Symbol" panose="05050102010706020507" pitchFamily="18" charset="2"/>
              </a:rPr>
              <a:t> </a:t>
            </a:r>
            <a:r>
              <a:rPr lang="es-ES_tradnl" altLang="es-AR" sz="2400" dirty="0">
                <a:solidFill>
                  <a:srgbClr val="3333CC"/>
                </a:solidFill>
              </a:rPr>
              <a:t> 0 </a:t>
            </a:r>
            <a:r>
              <a:rPr lang="es-ES_tradnl" altLang="es-AR" sz="2400" dirty="0">
                <a:solidFill>
                  <a:srgbClr val="3333CC"/>
                </a:solidFill>
                <a:sym typeface="Symbol" panose="05050102010706020507" pitchFamily="18" charset="2"/>
              </a:rPr>
              <a:t></a:t>
            </a:r>
            <a:r>
              <a:rPr lang="es-ES_tradnl" altLang="es-AR" sz="2400" dirty="0">
                <a:solidFill>
                  <a:srgbClr val="3333CC"/>
                </a:solidFill>
              </a:rPr>
              <a:t> EN RÉGIMEN DE RÍO EL DENOMINADOR ES POSITIVO.</a:t>
            </a:r>
            <a:endParaRPr lang="es-ES" altLang="es-AR" sz="2400" dirty="0">
              <a:solidFill>
                <a:srgbClr val="3333CC"/>
              </a:solidFill>
              <a:sym typeface="Symbol" panose="05050102010706020507" pitchFamily="18" charset="2"/>
            </a:endParaRPr>
          </a:p>
          <a:p>
            <a:pPr>
              <a:buFontTx/>
              <a:buAutoNum type="arabicPeriod"/>
            </a:pPr>
            <a:r>
              <a:rPr lang="es-ES_tradnl" altLang="es-AR" sz="2400" dirty="0">
                <a:solidFill>
                  <a:srgbClr val="3333CC"/>
                </a:solidFill>
                <a:sym typeface="Symbol" panose="05050102010706020507" pitchFamily="18" charset="2"/>
              </a:rPr>
              <a:t>En TORRENTE </a:t>
            </a:r>
            <a:r>
              <a:rPr lang="es-ES_tradnl" altLang="es-AR" sz="2400" dirty="0" err="1">
                <a:solidFill>
                  <a:srgbClr val="3333CC"/>
                </a:solidFill>
                <a:sym typeface="Symbol" panose="05050102010706020507" pitchFamily="18" charset="2"/>
              </a:rPr>
              <a:t>U</a:t>
            </a:r>
            <a:r>
              <a:rPr lang="es-ES_tradnl" altLang="es-AR" sz="2400" dirty="0" err="1">
                <a:solidFill>
                  <a:srgbClr val="3333CC"/>
                </a:solidFill>
              </a:rPr>
              <a:t>U</a:t>
            </a:r>
            <a:r>
              <a:rPr lang="es-ES_tradnl" altLang="es-AR" sz="2400" baseline="-25000" dirty="0" err="1">
                <a:solidFill>
                  <a:srgbClr val="3333CC"/>
                </a:solidFill>
                <a:sym typeface="Symbol" panose="05050102010706020507" pitchFamily="18" charset="2"/>
              </a:rPr>
              <a:t>c</a:t>
            </a:r>
            <a:r>
              <a:rPr lang="es-ES_tradnl" altLang="es-AR" sz="2400" dirty="0">
                <a:solidFill>
                  <a:srgbClr val="3333CC"/>
                </a:solidFill>
                <a:sym typeface="Symbol" panose="05050102010706020507" pitchFamily="18" charset="2"/>
              </a:rPr>
              <a:t> entonces U</a:t>
            </a:r>
            <a:r>
              <a:rPr lang="es-ES_tradnl" altLang="es-AR" sz="2400" baseline="-25000" dirty="0">
                <a:solidFill>
                  <a:srgbClr val="3333CC"/>
                </a:solidFill>
                <a:sym typeface="Symbol" panose="05050102010706020507" pitchFamily="18" charset="2"/>
              </a:rPr>
              <a:t>c</a:t>
            </a:r>
            <a:r>
              <a:rPr lang="es-ES_tradnl" altLang="es-AR" sz="2400" baseline="30000" dirty="0">
                <a:solidFill>
                  <a:srgbClr val="3333CC"/>
                </a:solidFill>
                <a:sym typeface="Symbol" panose="05050102010706020507" pitchFamily="18" charset="2"/>
              </a:rPr>
              <a:t>2</a:t>
            </a:r>
            <a:r>
              <a:rPr lang="es-ES_tradnl" altLang="es-AR" sz="2400" dirty="0">
                <a:solidFill>
                  <a:srgbClr val="3333CC"/>
                </a:solidFill>
                <a:sym typeface="Symbol" panose="05050102010706020507" pitchFamily="18" charset="2"/>
              </a:rPr>
              <a:t> - U</a:t>
            </a:r>
            <a:r>
              <a:rPr lang="es-ES_tradnl" altLang="es-AR" sz="2400" baseline="30000" dirty="0">
                <a:solidFill>
                  <a:srgbClr val="3333CC"/>
                </a:solidFill>
                <a:sym typeface="Symbol" panose="05050102010706020507" pitchFamily="18" charset="2"/>
              </a:rPr>
              <a:t>2</a:t>
            </a:r>
            <a:r>
              <a:rPr lang="es-ES_tradnl" altLang="es-AR" sz="2400" dirty="0">
                <a:solidFill>
                  <a:srgbClr val="3333CC"/>
                </a:solidFill>
                <a:sym typeface="Symbol" panose="05050102010706020507" pitchFamily="18" charset="2"/>
              </a:rPr>
              <a:t> </a:t>
            </a:r>
            <a:r>
              <a:rPr lang="es-ES_tradnl" altLang="es-AR" sz="2400" dirty="0">
                <a:solidFill>
                  <a:srgbClr val="3333CC"/>
                </a:solidFill>
              </a:rPr>
              <a:t> 0 </a:t>
            </a:r>
            <a:r>
              <a:rPr lang="es-ES_tradnl" altLang="es-AR" sz="2400" dirty="0">
                <a:solidFill>
                  <a:srgbClr val="3333CC"/>
                </a:solidFill>
                <a:sym typeface="Symbol" panose="05050102010706020507" pitchFamily="18" charset="2"/>
              </a:rPr>
              <a:t></a:t>
            </a:r>
            <a:r>
              <a:rPr lang="es-ES_tradnl" altLang="es-AR" sz="2400" dirty="0">
                <a:solidFill>
                  <a:srgbClr val="3333CC"/>
                </a:solidFill>
              </a:rPr>
              <a:t> EN RÉGIMEN DE TORRENTE EL DENOMINADOR ES NEGATIVO.</a:t>
            </a:r>
          </a:p>
        </p:txBody>
      </p:sp>
      <p:sp>
        <p:nvSpPr>
          <p:cNvPr id="214022" name="Rectangle 6"/>
          <p:cNvSpPr>
            <a:spLocks noChangeArrowheads="1"/>
          </p:cNvSpPr>
          <p:nvPr/>
        </p:nvSpPr>
        <p:spPr bwMode="auto">
          <a:xfrm>
            <a:off x="288876" y="3140968"/>
            <a:ext cx="48960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914400" algn="l"/>
              </a:tabLst>
              <a:defRPr>
                <a:solidFill>
                  <a:schemeClr val="tx1"/>
                </a:solidFill>
                <a:latin typeface="Arial" panose="020B0604020202020204" pitchFamily="34" charset="0"/>
              </a:defRPr>
            </a:lvl1pPr>
            <a:lvl2pPr>
              <a:tabLst>
                <a:tab pos="914400" algn="l"/>
              </a:tabLst>
              <a:defRPr>
                <a:solidFill>
                  <a:schemeClr val="tx1"/>
                </a:solidFill>
                <a:latin typeface="Arial" panose="020B0604020202020204" pitchFamily="34" charset="0"/>
              </a:defRPr>
            </a:lvl2pPr>
            <a:lvl3pPr>
              <a:tabLst>
                <a:tab pos="914400" algn="l"/>
              </a:tabLst>
              <a:defRPr>
                <a:solidFill>
                  <a:schemeClr val="tx1"/>
                </a:solidFill>
                <a:latin typeface="Arial" panose="020B0604020202020204" pitchFamily="34" charset="0"/>
              </a:defRPr>
            </a:lvl3pPr>
            <a:lvl4pPr>
              <a:tabLst>
                <a:tab pos="914400" algn="l"/>
              </a:tabLst>
              <a:defRPr>
                <a:solidFill>
                  <a:schemeClr val="tx1"/>
                </a:solidFill>
                <a:latin typeface="Arial" panose="020B0604020202020204" pitchFamily="34" charset="0"/>
              </a:defRPr>
            </a:lvl4pPr>
            <a:lvl5pPr>
              <a:tabLst>
                <a:tab pos="914400" algn="l"/>
              </a:tabLst>
              <a:defRPr>
                <a:solidFill>
                  <a:schemeClr val="tx1"/>
                </a:solidFill>
                <a:latin typeface="Arial" panose="020B0604020202020204" pitchFamily="34" charset="0"/>
              </a:defRPr>
            </a:lvl5pPr>
            <a:lvl6pPr fontAlgn="base">
              <a:spcBef>
                <a:spcPct val="0"/>
              </a:spcBef>
              <a:spcAft>
                <a:spcPct val="0"/>
              </a:spcAft>
              <a:tabLst>
                <a:tab pos="914400" algn="l"/>
              </a:tabLst>
              <a:defRPr>
                <a:solidFill>
                  <a:schemeClr val="tx1"/>
                </a:solidFill>
                <a:latin typeface="Arial" panose="020B0604020202020204" pitchFamily="34" charset="0"/>
              </a:defRPr>
            </a:lvl6pPr>
            <a:lvl7pPr fontAlgn="base">
              <a:spcBef>
                <a:spcPct val="0"/>
              </a:spcBef>
              <a:spcAft>
                <a:spcPct val="0"/>
              </a:spcAft>
              <a:tabLst>
                <a:tab pos="914400" algn="l"/>
              </a:tabLst>
              <a:defRPr>
                <a:solidFill>
                  <a:schemeClr val="tx1"/>
                </a:solidFill>
                <a:latin typeface="Arial" panose="020B0604020202020204" pitchFamily="34" charset="0"/>
              </a:defRPr>
            </a:lvl7pPr>
            <a:lvl8pPr fontAlgn="base">
              <a:spcBef>
                <a:spcPct val="0"/>
              </a:spcBef>
              <a:spcAft>
                <a:spcPct val="0"/>
              </a:spcAft>
              <a:tabLst>
                <a:tab pos="914400" algn="l"/>
              </a:tabLst>
              <a:defRPr>
                <a:solidFill>
                  <a:schemeClr val="tx1"/>
                </a:solidFill>
                <a:latin typeface="Arial" panose="020B0604020202020204" pitchFamily="34" charset="0"/>
              </a:defRPr>
            </a:lvl8pPr>
            <a:lvl9pPr fontAlgn="base">
              <a:spcBef>
                <a:spcPct val="0"/>
              </a:spcBef>
              <a:spcAft>
                <a:spcPct val="0"/>
              </a:spcAft>
              <a:tabLst>
                <a:tab pos="914400" algn="l"/>
              </a:tabLst>
              <a:defRPr>
                <a:solidFill>
                  <a:schemeClr val="tx1"/>
                </a:solidFill>
                <a:latin typeface="Arial" panose="020B0604020202020204" pitchFamily="34" charset="0"/>
              </a:defRPr>
            </a:lvl9pPr>
          </a:lstStyle>
          <a:p>
            <a:pPr marL="0" lvl="1" algn="just"/>
            <a:r>
              <a:rPr lang="es-ES_tradnl" altLang="es-AR" sz="2400" u="sng" dirty="0">
                <a:solidFill>
                  <a:srgbClr val="3333CC"/>
                </a:solidFill>
              </a:rPr>
              <a:t>ANÁLISIS DEL NUMERADOR</a:t>
            </a:r>
          </a:p>
        </p:txBody>
      </p:sp>
      <p:sp>
        <p:nvSpPr>
          <p:cNvPr id="214023" name="Rectangle 7"/>
          <p:cNvSpPr>
            <a:spLocks noChangeArrowheads="1"/>
          </p:cNvSpPr>
          <p:nvPr/>
        </p:nvSpPr>
        <p:spPr bwMode="auto">
          <a:xfrm>
            <a:off x="160199" y="3714695"/>
            <a:ext cx="870567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buFontTx/>
              <a:buAutoNum type="arabicPeriod"/>
            </a:pPr>
            <a:r>
              <a:rPr lang="es-ES_tradnl" altLang="es-AR" sz="2400" dirty="0">
                <a:solidFill>
                  <a:srgbClr val="3333CC"/>
                </a:solidFill>
              </a:rPr>
              <a:t>En corrientes PERALTADAS i </a:t>
            </a:r>
            <a:r>
              <a:rPr lang="es-ES_tradnl" altLang="es-AR" sz="2400" dirty="0">
                <a:solidFill>
                  <a:srgbClr val="3333CC"/>
                </a:solidFill>
                <a:sym typeface="Symbol" panose="05050102010706020507" pitchFamily="18" charset="2"/>
              </a:rPr>
              <a:t> </a:t>
            </a:r>
            <a:r>
              <a:rPr lang="es-ES_tradnl" altLang="es-AR" sz="2400" dirty="0">
                <a:solidFill>
                  <a:srgbClr val="3333CC"/>
                </a:solidFill>
              </a:rPr>
              <a:t>J</a:t>
            </a:r>
            <a:r>
              <a:rPr lang="es-ES_tradnl" altLang="es-AR" sz="2400" dirty="0">
                <a:solidFill>
                  <a:srgbClr val="3333CC"/>
                </a:solidFill>
                <a:sym typeface="Symbol" panose="05050102010706020507" pitchFamily="18" charset="2"/>
              </a:rPr>
              <a:t>  entonces i-J  </a:t>
            </a:r>
            <a:r>
              <a:rPr lang="es-ES_tradnl" altLang="es-AR" sz="2400" dirty="0">
                <a:solidFill>
                  <a:srgbClr val="3333CC"/>
                </a:solidFill>
              </a:rPr>
              <a:t>0 </a:t>
            </a:r>
            <a:r>
              <a:rPr lang="es-ES_tradnl" altLang="es-AR" sz="2400" dirty="0">
                <a:solidFill>
                  <a:srgbClr val="3333CC"/>
                </a:solidFill>
                <a:sym typeface="Symbol" panose="05050102010706020507" pitchFamily="18" charset="2"/>
              </a:rPr>
              <a:t></a:t>
            </a:r>
            <a:r>
              <a:rPr lang="es-ES_tradnl" altLang="es-AR" sz="2400" dirty="0">
                <a:solidFill>
                  <a:srgbClr val="3333CC"/>
                </a:solidFill>
              </a:rPr>
              <a:t> EN CORRIENTES PERALTADAS EL NUMERADOR ES POSITIVO.</a:t>
            </a:r>
            <a:endParaRPr lang="es-ES" altLang="es-AR" sz="2400" dirty="0">
              <a:solidFill>
                <a:srgbClr val="3333CC"/>
              </a:solidFill>
              <a:sym typeface="Symbol" panose="05050102010706020507" pitchFamily="18" charset="2"/>
            </a:endParaRPr>
          </a:p>
          <a:p>
            <a:pPr algn="just">
              <a:buFontTx/>
              <a:buAutoNum type="arabicPeriod"/>
            </a:pPr>
            <a:r>
              <a:rPr lang="es-ES_tradnl" altLang="es-AR" sz="2400" dirty="0">
                <a:solidFill>
                  <a:srgbClr val="3333CC"/>
                </a:solidFill>
                <a:sym typeface="Symbol" panose="05050102010706020507" pitchFamily="18" charset="2"/>
              </a:rPr>
              <a:t>En corrientes DEPRIMIDAS  i  </a:t>
            </a:r>
            <a:r>
              <a:rPr lang="es-ES_tradnl" altLang="es-AR" sz="2400" dirty="0">
                <a:solidFill>
                  <a:srgbClr val="3333CC"/>
                </a:solidFill>
              </a:rPr>
              <a:t>J</a:t>
            </a:r>
            <a:r>
              <a:rPr lang="es-ES_tradnl" altLang="es-AR" sz="2400" dirty="0">
                <a:solidFill>
                  <a:srgbClr val="3333CC"/>
                </a:solidFill>
                <a:sym typeface="Symbol" panose="05050102010706020507" pitchFamily="18" charset="2"/>
              </a:rPr>
              <a:t>  entonces i-J  </a:t>
            </a:r>
            <a:r>
              <a:rPr lang="es-ES_tradnl" altLang="es-AR" sz="2400" dirty="0">
                <a:solidFill>
                  <a:srgbClr val="3333CC"/>
                </a:solidFill>
              </a:rPr>
              <a:t>0 </a:t>
            </a:r>
            <a:r>
              <a:rPr lang="es-ES_tradnl" altLang="es-AR" sz="2400" dirty="0">
                <a:solidFill>
                  <a:srgbClr val="3333CC"/>
                </a:solidFill>
                <a:sym typeface="Symbol" panose="05050102010706020507" pitchFamily="18" charset="2"/>
              </a:rPr>
              <a:t></a:t>
            </a:r>
            <a:r>
              <a:rPr lang="es-ES_tradnl" altLang="es-AR" sz="2400" dirty="0">
                <a:solidFill>
                  <a:srgbClr val="3333CC"/>
                </a:solidFill>
              </a:rPr>
              <a:t> EN CORRIENTES DEPRIMIDAS EL NUMERADOR ES NEGATIVO.</a:t>
            </a:r>
          </a:p>
          <a:p>
            <a:pPr algn="just">
              <a:buFontTx/>
              <a:buAutoNum type="arabicPeriod"/>
            </a:pPr>
            <a:r>
              <a:rPr lang="es-ES_tradnl" altLang="es-AR" sz="2400" dirty="0">
                <a:solidFill>
                  <a:srgbClr val="3333CC"/>
                </a:solidFill>
              </a:rPr>
              <a:t>Para i=J presenta movimiento permanente uniforme, el numerador es cero, y por lo tanto la </a:t>
            </a:r>
            <a:r>
              <a:rPr lang="es-ES_tradnl" altLang="es-AR" sz="2400" dirty="0" err="1">
                <a:solidFill>
                  <a:srgbClr val="3333CC"/>
                </a:solidFill>
              </a:rPr>
              <a:t>dh</a:t>
            </a:r>
            <a:r>
              <a:rPr lang="es-ES_tradnl" altLang="es-AR" sz="2400" dirty="0">
                <a:solidFill>
                  <a:srgbClr val="3333CC"/>
                </a:solidFill>
              </a:rPr>
              <a:t>/dx es cero</a:t>
            </a:r>
            <a:r>
              <a:rPr lang="es-ES_tradnl" altLang="es-AR" sz="2400" b="1" dirty="0">
                <a:solidFill>
                  <a:srgbClr val="3333CC"/>
                </a:solidFill>
              </a:rPr>
              <a:t>.</a:t>
            </a:r>
          </a:p>
        </p:txBody>
      </p:sp>
      <p:graphicFrame>
        <p:nvGraphicFramePr>
          <p:cNvPr id="6" name="Object 14"/>
          <p:cNvGraphicFramePr>
            <a:graphicFrameLocks noChangeAspect="1"/>
          </p:cNvGraphicFramePr>
          <p:nvPr/>
        </p:nvGraphicFramePr>
        <p:xfrm>
          <a:off x="6156177" y="103952"/>
          <a:ext cx="2124236" cy="891060"/>
        </p:xfrm>
        <a:graphic>
          <a:graphicData uri="http://schemas.openxmlformats.org/presentationml/2006/ole">
            <mc:AlternateContent xmlns:mc="http://schemas.openxmlformats.org/markup-compatibility/2006">
              <mc:Choice xmlns:v="urn:schemas-microsoft-com:vml" Requires="v">
                <p:oleObj name="Ecuación" r:id="rId2" imgW="1002960" imgH="419040" progId="Equation.3">
                  <p:embed/>
                </p:oleObj>
              </mc:Choice>
              <mc:Fallback>
                <p:oleObj name="Ecuación" r:id="rId2" imgW="1002960" imgH="419040" progId="Equation.3">
                  <p:embed/>
                  <p:pic>
                    <p:nvPicPr>
                      <p:cNvPr id="6" name="Object 14"/>
                      <p:cNvPicPr>
                        <a:picLocks noChangeAspect="1" noChangeArrowheads="1"/>
                      </p:cNvPicPr>
                      <p:nvPr/>
                    </p:nvPicPr>
                    <p:blipFill>
                      <a:blip r:embed="rId3"/>
                      <a:srcRect/>
                      <a:stretch>
                        <a:fillRect/>
                      </a:stretch>
                    </p:blipFill>
                    <p:spPr bwMode="auto">
                      <a:xfrm>
                        <a:off x="6156177" y="103952"/>
                        <a:ext cx="2124236" cy="891060"/>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402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402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402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40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4023">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4023">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40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214021" grpId="0" build="p"/>
      <p:bldP spid="214022" grpId="0"/>
      <p:bldP spid="2140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5"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15044" name="Object 4"/>
          <p:cNvGraphicFramePr>
            <a:graphicFrameLocks noChangeAspect="1"/>
          </p:cNvGraphicFramePr>
          <p:nvPr/>
        </p:nvGraphicFramePr>
        <p:xfrm>
          <a:off x="388921" y="448508"/>
          <a:ext cx="2795587" cy="766762"/>
        </p:xfrm>
        <a:graphic>
          <a:graphicData uri="http://schemas.openxmlformats.org/presentationml/2006/ole">
            <mc:AlternateContent xmlns:mc="http://schemas.openxmlformats.org/markup-compatibility/2006">
              <mc:Choice xmlns:v="urn:schemas-microsoft-com:vml" Requires="v">
                <p:oleObj name="Ecuación" r:id="rId2" imgW="1422360" imgH="393480" progId="Equation.3">
                  <p:embed/>
                </p:oleObj>
              </mc:Choice>
              <mc:Fallback>
                <p:oleObj name="Ecuación" r:id="rId2" imgW="1422360" imgH="393480" progId="Equation.3">
                  <p:embed/>
                  <p:pic>
                    <p:nvPicPr>
                      <p:cNvPr id="215044" name="Object 4"/>
                      <p:cNvPicPr>
                        <a:picLocks noChangeAspect="1" noChangeArrowheads="1"/>
                      </p:cNvPicPr>
                      <p:nvPr/>
                    </p:nvPicPr>
                    <p:blipFill>
                      <a:blip r:embed="rId3"/>
                      <a:srcRect/>
                      <a:stretch>
                        <a:fillRect/>
                      </a:stretch>
                    </p:blipFill>
                    <p:spPr bwMode="auto">
                      <a:xfrm>
                        <a:off x="388921" y="448508"/>
                        <a:ext cx="2795587" cy="76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47"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15046" name="Object 6"/>
          <p:cNvGraphicFramePr>
            <a:graphicFrameLocks noChangeAspect="1"/>
          </p:cNvGraphicFramePr>
          <p:nvPr/>
        </p:nvGraphicFramePr>
        <p:xfrm>
          <a:off x="388921" y="1642764"/>
          <a:ext cx="2952750" cy="781050"/>
        </p:xfrm>
        <a:graphic>
          <a:graphicData uri="http://schemas.openxmlformats.org/presentationml/2006/ole">
            <mc:AlternateContent xmlns:mc="http://schemas.openxmlformats.org/markup-compatibility/2006">
              <mc:Choice xmlns:v="urn:schemas-microsoft-com:vml" Requires="v">
                <p:oleObj name="Ecuación" r:id="rId4" imgW="1473200" imgH="393700" progId="Equation.3">
                  <p:embed/>
                </p:oleObj>
              </mc:Choice>
              <mc:Fallback>
                <p:oleObj name="Ecuación" r:id="rId4" imgW="1473200" imgH="393700" progId="Equation.3">
                  <p:embed/>
                  <p:pic>
                    <p:nvPicPr>
                      <p:cNvPr id="2150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21" y="1642764"/>
                        <a:ext cx="2952750"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49" name="Rectangle 9"/>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15048" name="Object 8"/>
          <p:cNvGraphicFramePr>
            <a:graphicFrameLocks noChangeAspect="1"/>
          </p:cNvGraphicFramePr>
          <p:nvPr/>
        </p:nvGraphicFramePr>
        <p:xfrm>
          <a:off x="442896" y="3043772"/>
          <a:ext cx="2844800" cy="752475"/>
        </p:xfrm>
        <a:graphic>
          <a:graphicData uri="http://schemas.openxmlformats.org/presentationml/2006/ole">
            <mc:AlternateContent xmlns:mc="http://schemas.openxmlformats.org/markup-compatibility/2006">
              <mc:Choice xmlns:v="urn:schemas-microsoft-com:vml" Requires="v">
                <p:oleObj name="Ecuación" r:id="rId6" imgW="1473200" imgH="393700" progId="Equation.3">
                  <p:embed/>
                </p:oleObj>
              </mc:Choice>
              <mc:Fallback>
                <p:oleObj name="Ecuación" r:id="rId6" imgW="1473200" imgH="393700" progId="Equation.3">
                  <p:embed/>
                  <p:pic>
                    <p:nvPicPr>
                      <p:cNvPr id="21504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896" y="3043772"/>
                        <a:ext cx="284480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442896" y="4337807"/>
          <a:ext cx="2843213" cy="762000"/>
        </p:xfrm>
        <a:graphic>
          <a:graphicData uri="http://schemas.openxmlformats.org/presentationml/2006/ole">
            <mc:AlternateContent xmlns:mc="http://schemas.openxmlformats.org/markup-compatibility/2006">
              <mc:Choice xmlns:v="urn:schemas-microsoft-com:vml" Requires="v">
                <p:oleObj name="Ecuación" r:id="rId8" imgW="1459866" imgH="393529" progId="Equation.3">
                  <p:embed/>
                </p:oleObj>
              </mc:Choice>
              <mc:Fallback>
                <p:oleObj name="Ecuación" r:id="rId8" imgW="1459866" imgH="393529" progId="Equation.3">
                  <p:embed/>
                  <p:pic>
                    <p:nvPicPr>
                      <p:cNvPr id="21505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896" y="4337807"/>
                        <a:ext cx="284321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53" name="Rectangle 13"/>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5055" name="Rectangle 1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5057" name="Rectangle 17"/>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5059" name="Rectangle 19"/>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5064" name="Rectangle 2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5066" name="Rectangle 2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37" name="Object 14"/>
          <p:cNvGraphicFramePr>
            <a:graphicFrameLocks noChangeAspect="1"/>
          </p:cNvGraphicFramePr>
          <p:nvPr/>
        </p:nvGraphicFramePr>
        <p:xfrm>
          <a:off x="6857920" y="67264"/>
          <a:ext cx="2124236" cy="891060"/>
        </p:xfrm>
        <a:graphic>
          <a:graphicData uri="http://schemas.openxmlformats.org/presentationml/2006/ole">
            <mc:AlternateContent xmlns:mc="http://schemas.openxmlformats.org/markup-compatibility/2006">
              <mc:Choice xmlns:v="urn:schemas-microsoft-com:vml" Requires="v">
                <p:oleObj name="Ecuación" r:id="rId10" imgW="1002960" imgH="419040" progId="Equation.3">
                  <p:embed/>
                </p:oleObj>
              </mc:Choice>
              <mc:Fallback>
                <p:oleObj name="Ecuación" r:id="rId10" imgW="1002960" imgH="419040" progId="Equation.3">
                  <p:embed/>
                  <p:pic>
                    <p:nvPicPr>
                      <p:cNvPr id="37" name="Object 14"/>
                      <p:cNvPicPr>
                        <a:picLocks noChangeAspect="1" noChangeArrowheads="1"/>
                      </p:cNvPicPr>
                      <p:nvPr/>
                    </p:nvPicPr>
                    <p:blipFill>
                      <a:blip r:embed="rId11"/>
                      <a:srcRect/>
                      <a:stretch>
                        <a:fillRect/>
                      </a:stretch>
                    </p:blipFill>
                    <p:spPr bwMode="auto">
                      <a:xfrm>
                        <a:off x="6857920" y="67264"/>
                        <a:ext cx="2124236" cy="891060"/>
                      </a:xfrm>
                      <a:prstGeom prst="rect">
                        <a:avLst/>
                      </a:prstGeom>
                      <a:noFill/>
                    </p:spPr>
                  </p:pic>
                </p:oleObj>
              </mc:Fallback>
            </mc:AlternateContent>
          </a:graphicData>
        </a:graphic>
      </p:graphicFrame>
      <p:sp>
        <p:nvSpPr>
          <p:cNvPr id="2" name="Rectángulo 1"/>
          <p:cNvSpPr/>
          <p:nvPr/>
        </p:nvSpPr>
        <p:spPr>
          <a:xfrm>
            <a:off x="3595948" y="1163718"/>
            <a:ext cx="4572000" cy="430887"/>
          </a:xfrm>
          <a:prstGeom prst="rect">
            <a:avLst/>
          </a:prstGeom>
        </p:spPr>
        <p:txBody>
          <a:bodyPr>
            <a:spAutoFit/>
          </a:bodyPr>
          <a:lstStyle/>
          <a:p>
            <a:r>
              <a:rPr lang="es-AR" sz="2200" dirty="0">
                <a:solidFill>
                  <a:schemeClr val="accent6">
                    <a:lumMod val="60000"/>
                    <a:lumOff val="40000"/>
                  </a:schemeClr>
                </a:solidFill>
                <a:latin typeface="+mj-lt"/>
                <a:ea typeface="Times New Roman" panose="02020603050405020304" pitchFamily="18" charset="0"/>
              </a:rPr>
              <a:t>altura crece cuando x crece </a:t>
            </a:r>
            <a:endParaRPr lang="es-AR" sz="2200" dirty="0">
              <a:solidFill>
                <a:schemeClr val="accent6">
                  <a:lumMod val="60000"/>
                  <a:lumOff val="40000"/>
                </a:schemeClr>
              </a:solidFill>
              <a:latin typeface="+mj-lt"/>
            </a:endParaRPr>
          </a:p>
        </p:txBody>
      </p:sp>
      <p:sp>
        <p:nvSpPr>
          <p:cNvPr id="39" name="Rectángulo 38"/>
          <p:cNvSpPr/>
          <p:nvPr/>
        </p:nvSpPr>
        <p:spPr>
          <a:xfrm>
            <a:off x="3491880" y="3805938"/>
            <a:ext cx="4572000" cy="430887"/>
          </a:xfrm>
          <a:prstGeom prst="rect">
            <a:avLst/>
          </a:prstGeom>
        </p:spPr>
        <p:txBody>
          <a:bodyPr>
            <a:spAutoFit/>
          </a:bodyPr>
          <a:lstStyle/>
          <a:p>
            <a:r>
              <a:rPr lang="es-AR" sz="2200" dirty="0">
                <a:solidFill>
                  <a:schemeClr val="accent6">
                    <a:lumMod val="60000"/>
                    <a:lumOff val="40000"/>
                  </a:schemeClr>
                </a:solidFill>
                <a:latin typeface="+mj-lt"/>
                <a:ea typeface="Times New Roman" panose="02020603050405020304" pitchFamily="18" charset="0"/>
              </a:rPr>
              <a:t>altura decrece cuando x crece </a:t>
            </a:r>
            <a:endParaRPr lang="es-AR" sz="2200" dirty="0">
              <a:solidFill>
                <a:schemeClr val="accent6">
                  <a:lumMod val="60000"/>
                  <a:lumOff val="40000"/>
                </a:schemeClr>
              </a:solidFill>
              <a:latin typeface="+mj-lt"/>
            </a:endParaRPr>
          </a:p>
        </p:txBody>
      </p:sp>
      <p:graphicFrame>
        <p:nvGraphicFramePr>
          <p:cNvPr id="40" name="Object 12"/>
          <p:cNvGraphicFramePr>
            <a:graphicFrameLocks noChangeAspect="1"/>
          </p:cNvGraphicFramePr>
          <p:nvPr/>
        </p:nvGraphicFramePr>
        <p:xfrm>
          <a:off x="466105" y="5641367"/>
          <a:ext cx="3025775" cy="787400"/>
        </p:xfrm>
        <a:graphic>
          <a:graphicData uri="http://schemas.openxmlformats.org/presentationml/2006/ole">
            <mc:AlternateContent xmlns:mc="http://schemas.openxmlformats.org/markup-compatibility/2006">
              <mc:Choice xmlns:v="urn:schemas-microsoft-com:vml" Requires="v">
                <p:oleObj name="Ecuación" r:id="rId12" imgW="1523880" imgH="393480" progId="Equation.3">
                  <p:embed/>
                </p:oleObj>
              </mc:Choice>
              <mc:Fallback>
                <p:oleObj name="Ecuación" r:id="rId12" imgW="1523880" imgH="393480" progId="Equation.3">
                  <p:embed/>
                  <p:pic>
                    <p:nvPicPr>
                      <p:cNvPr id="4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6105" y="5641367"/>
                        <a:ext cx="302577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5"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5047"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5049" name="Rectangle 9"/>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5053" name="Rectangle 13"/>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5055" name="Rectangle 1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15054" name="Object 14"/>
          <p:cNvGraphicFramePr>
            <a:graphicFrameLocks noChangeAspect="1"/>
          </p:cNvGraphicFramePr>
          <p:nvPr/>
        </p:nvGraphicFramePr>
        <p:xfrm>
          <a:off x="395536" y="321056"/>
          <a:ext cx="2566988" cy="801688"/>
        </p:xfrm>
        <a:graphic>
          <a:graphicData uri="http://schemas.openxmlformats.org/presentationml/2006/ole">
            <mc:AlternateContent xmlns:mc="http://schemas.openxmlformats.org/markup-compatibility/2006">
              <mc:Choice xmlns:v="urn:schemas-microsoft-com:vml" Requires="v">
                <p:oleObj name="Ecuación" r:id="rId2" imgW="1244520" imgH="393480" progId="Equation.3">
                  <p:embed/>
                </p:oleObj>
              </mc:Choice>
              <mc:Fallback>
                <p:oleObj name="Ecuación" r:id="rId2" imgW="1244520" imgH="393480" progId="Equation.3">
                  <p:embed/>
                  <p:pic>
                    <p:nvPicPr>
                      <p:cNvPr id="215054"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1056"/>
                        <a:ext cx="2566988" cy="80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57" name="Rectangle 17"/>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5059" name="Rectangle 19"/>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pSp>
        <p:nvGrpSpPr>
          <p:cNvPr id="215062" name="Group 22"/>
          <p:cNvGrpSpPr>
            <a:grpSpLocks/>
          </p:cNvGrpSpPr>
          <p:nvPr/>
        </p:nvGrpSpPr>
        <p:grpSpPr bwMode="auto">
          <a:xfrm>
            <a:off x="5284737" y="1130302"/>
            <a:ext cx="3744913" cy="2074862"/>
            <a:chOff x="2177" y="2251"/>
            <a:chExt cx="2359" cy="1307"/>
          </a:xfrm>
        </p:grpSpPr>
        <p:graphicFrame>
          <p:nvGraphicFramePr>
            <p:cNvPr id="215058" name="Object 18"/>
            <p:cNvGraphicFramePr>
              <a:graphicFrameLocks noChangeAspect="1"/>
            </p:cNvGraphicFramePr>
            <p:nvPr/>
          </p:nvGraphicFramePr>
          <p:xfrm>
            <a:off x="2177" y="2251"/>
            <a:ext cx="2223" cy="1307"/>
          </p:xfrm>
          <a:graphic>
            <a:graphicData uri="http://schemas.openxmlformats.org/presentationml/2006/ole">
              <mc:AlternateContent xmlns:mc="http://schemas.openxmlformats.org/markup-compatibility/2006">
                <mc:Choice xmlns:v="urn:schemas-microsoft-com:vml" Requires="v">
                  <p:oleObj name="Imagen" r:id="rId4" imgW="1574800" imgH="922020" progId="Word.Picture.8">
                    <p:embed/>
                  </p:oleObj>
                </mc:Choice>
                <mc:Fallback>
                  <p:oleObj name="Imagen" r:id="rId4" imgW="1574800" imgH="922020" progId="Word.Picture.8">
                    <p:embed/>
                    <p:pic>
                      <p:nvPicPr>
                        <p:cNvPr id="215058"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 y="2251"/>
                          <a:ext cx="2223" cy="1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60" name="Text Box 20"/>
            <p:cNvSpPr txBox="1">
              <a:spLocks noChangeArrowheads="1"/>
            </p:cNvSpPr>
            <p:nvPr/>
          </p:nvSpPr>
          <p:spPr bwMode="auto">
            <a:xfrm>
              <a:off x="4286" y="2591"/>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AR" sz="1400"/>
                <a:t>n</a:t>
              </a:r>
            </a:p>
          </p:txBody>
        </p:sp>
        <p:sp>
          <p:nvSpPr>
            <p:cNvPr id="215061" name="Text Box 21"/>
            <p:cNvSpPr txBox="1">
              <a:spLocks noChangeArrowheads="1"/>
            </p:cNvSpPr>
            <p:nvPr/>
          </p:nvSpPr>
          <p:spPr bwMode="auto">
            <a:xfrm>
              <a:off x="4263" y="3067"/>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AR" sz="1400"/>
                <a:t>c</a:t>
              </a:r>
            </a:p>
          </p:txBody>
        </p:sp>
      </p:grpSp>
      <p:sp>
        <p:nvSpPr>
          <p:cNvPr id="215064" name="Rectangle 2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15063" name="Object 23"/>
          <p:cNvGraphicFramePr>
            <a:graphicFrameLocks noChangeAspect="1"/>
          </p:cNvGraphicFramePr>
          <p:nvPr/>
        </p:nvGraphicFramePr>
        <p:xfrm>
          <a:off x="187932" y="3197171"/>
          <a:ext cx="4880905" cy="820848"/>
        </p:xfrm>
        <a:graphic>
          <a:graphicData uri="http://schemas.openxmlformats.org/presentationml/2006/ole">
            <mc:AlternateContent xmlns:mc="http://schemas.openxmlformats.org/markup-compatibility/2006">
              <mc:Choice xmlns:v="urn:schemas-microsoft-com:vml" Requires="v">
                <p:oleObj name="Ecuación" r:id="rId6" imgW="2323800" imgH="393480" progId="Equation.3">
                  <p:embed/>
                </p:oleObj>
              </mc:Choice>
              <mc:Fallback>
                <p:oleObj name="Ecuación" r:id="rId6" imgW="2323800" imgH="393480" progId="Equation.3">
                  <p:embed/>
                  <p:pic>
                    <p:nvPicPr>
                      <p:cNvPr id="215063"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932" y="3197171"/>
                        <a:ext cx="4880905" cy="820848"/>
                      </a:xfrm>
                      <a:prstGeom prst="rect">
                        <a:avLst/>
                      </a:prstGeom>
                      <a:noFill/>
                    </p:spPr>
                  </p:pic>
                </p:oleObj>
              </mc:Fallback>
            </mc:AlternateContent>
          </a:graphicData>
        </a:graphic>
      </p:graphicFrame>
      <p:sp>
        <p:nvSpPr>
          <p:cNvPr id="215066" name="Rectangle 2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pSp>
        <p:nvGrpSpPr>
          <p:cNvPr id="215067" name="Group 27"/>
          <p:cNvGrpSpPr>
            <a:grpSpLocks/>
          </p:cNvGrpSpPr>
          <p:nvPr/>
        </p:nvGrpSpPr>
        <p:grpSpPr bwMode="auto">
          <a:xfrm>
            <a:off x="5094368" y="4235862"/>
            <a:ext cx="3887788" cy="2159000"/>
            <a:chOff x="2" y="-2"/>
            <a:chExt cx="19997" cy="20002"/>
          </a:xfrm>
        </p:grpSpPr>
        <p:sp>
          <p:nvSpPr>
            <p:cNvPr id="215068" name="Rectangle 28"/>
            <p:cNvSpPr>
              <a:spLocks noChangeArrowheads="1"/>
            </p:cNvSpPr>
            <p:nvPr/>
          </p:nvSpPr>
          <p:spPr bwMode="auto">
            <a:xfrm>
              <a:off x="12968" y="16478"/>
              <a:ext cx="1858" cy="3522"/>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i</a:t>
              </a:r>
            </a:p>
          </p:txBody>
        </p:sp>
        <p:sp>
          <p:nvSpPr>
            <p:cNvPr id="215069" name="Arc 29"/>
            <p:cNvSpPr>
              <a:spLocks/>
            </p:cNvSpPr>
            <p:nvPr/>
          </p:nvSpPr>
          <p:spPr bwMode="auto">
            <a:xfrm flipH="1">
              <a:off x="15438" y="15751"/>
              <a:ext cx="1164" cy="42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5070" name="Line 30"/>
            <p:cNvSpPr>
              <a:spLocks noChangeShapeType="1"/>
            </p:cNvSpPr>
            <p:nvPr/>
          </p:nvSpPr>
          <p:spPr bwMode="auto">
            <a:xfrm>
              <a:off x="2" y="7390"/>
              <a:ext cx="19225" cy="1151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5071" name="Line 31"/>
            <p:cNvSpPr>
              <a:spLocks noChangeShapeType="1"/>
            </p:cNvSpPr>
            <p:nvPr/>
          </p:nvSpPr>
          <p:spPr bwMode="auto">
            <a:xfrm>
              <a:off x="2313" y="184"/>
              <a:ext cx="5" cy="8547"/>
            </a:xfrm>
            <a:prstGeom prst="line">
              <a:avLst/>
            </a:prstGeom>
            <a:noFill/>
            <a:ln w="31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5072" name="Rectangle 32"/>
            <p:cNvSpPr>
              <a:spLocks noChangeArrowheads="1"/>
            </p:cNvSpPr>
            <p:nvPr/>
          </p:nvSpPr>
          <p:spPr bwMode="auto">
            <a:xfrm>
              <a:off x="1865" y="3423"/>
              <a:ext cx="1385" cy="2634"/>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200"/>
                <a:t>h</a:t>
              </a:r>
              <a:endParaRPr lang="es-ES" altLang="es-AR"/>
            </a:p>
          </p:txBody>
        </p:sp>
        <p:sp>
          <p:nvSpPr>
            <p:cNvPr id="215073" name="Arc 33"/>
            <p:cNvSpPr>
              <a:spLocks/>
            </p:cNvSpPr>
            <p:nvPr/>
          </p:nvSpPr>
          <p:spPr bwMode="auto">
            <a:xfrm flipH="1" flipV="1">
              <a:off x="7682" y="3698"/>
              <a:ext cx="5173" cy="109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5074" name="Line 34"/>
            <p:cNvSpPr>
              <a:spLocks noChangeShapeType="1"/>
            </p:cNvSpPr>
            <p:nvPr/>
          </p:nvSpPr>
          <p:spPr bwMode="auto">
            <a:xfrm flipH="1">
              <a:off x="12041" y="19144"/>
              <a:ext cx="6954" cy="8"/>
            </a:xfrm>
            <a:prstGeom prst="line">
              <a:avLst/>
            </a:prstGeom>
            <a:noFill/>
            <a:ln w="31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5075" name="Line 35"/>
            <p:cNvSpPr>
              <a:spLocks noChangeShapeType="1"/>
            </p:cNvSpPr>
            <p:nvPr/>
          </p:nvSpPr>
          <p:spPr bwMode="auto">
            <a:xfrm>
              <a:off x="13508" y="4966"/>
              <a:ext cx="4561" cy="8"/>
            </a:xfrm>
            <a:prstGeom prst="line">
              <a:avLst/>
            </a:prstGeom>
            <a:noFill/>
            <a:ln w="31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5076" name="Line 36"/>
            <p:cNvSpPr>
              <a:spLocks noChangeShapeType="1"/>
            </p:cNvSpPr>
            <p:nvPr/>
          </p:nvSpPr>
          <p:spPr bwMode="auto">
            <a:xfrm flipH="1" flipV="1">
              <a:off x="1850" y="-2"/>
              <a:ext cx="5641" cy="3644"/>
            </a:xfrm>
            <a:prstGeom prst="line">
              <a:avLst/>
            </a:prstGeom>
            <a:noFill/>
            <a:ln w="31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5077" name="Line 37"/>
            <p:cNvSpPr>
              <a:spLocks noChangeShapeType="1"/>
            </p:cNvSpPr>
            <p:nvPr/>
          </p:nvSpPr>
          <p:spPr bwMode="auto">
            <a:xfrm>
              <a:off x="1232" y="1816"/>
              <a:ext cx="18381" cy="11277"/>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5078" name="Line 38"/>
            <p:cNvSpPr>
              <a:spLocks noChangeShapeType="1"/>
            </p:cNvSpPr>
            <p:nvPr/>
          </p:nvSpPr>
          <p:spPr bwMode="auto">
            <a:xfrm>
              <a:off x="1464" y="4724"/>
              <a:ext cx="17686" cy="10914"/>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5079" name="Rectangle 39"/>
            <p:cNvSpPr>
              <a:spLocks noChangeArrowheads="1"/>
            </p:cNvSpPr>
            <p:nvPr/>
          </p:nvSpPr>
          <p:spPr bwMode="auto">
            <a:xfrm>
              <a:off x="17986" y="11025"/>
              <a:ext cx="1859" cy="2795"/>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15080" name="Rectangle 40"/>
            <p:cNvSpPr>
              <a:spLocks noChangeArrowheads="1"/>
            </p:cNvSpPr>
            <p:nvPr/>
          </p:nvSpPr>
          <p:spPr bwMode="auto">
            <a:xfrm>
              <a:off x="18373" y="15145"/>
              <a:ext cx="1626" cy="2674"/>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grpSp>
      <p:graphicFrame>
        <p:nvGraphicFramePr>
          <p:cNvPr id="37" name="Object 14"/>
          <p:cNvGraphicFramePr>
            <a:graphicFrameLocks noChangeAspect="1"/>
          </p:cNvGraphicFramePr>
          <p:nvPr/>
        </p:nvGraphicFramePr>
        <p:xfrm>
          <a:off x="6857920" y="67264"/>
          <a:ext cx="2124236" cy="891060"/>
        </p:xfrm>
        <a:graphic>
          <a:graphicData uri="http://schemas.openxmlformats.org/presentationml/2006/ole">
            <mc:AlternateContent xmlns:mc="http://schemas.openxmlformats.org/markup-compatibility/2006">
              <mc:Choice xmlns:v="urn:schemas-microsoft-com:vml" Requires="v">
                <p:oleObj name="Ecuación" r:id="rId8" imgW="1002960" imgH="419040" progId="Equation.3">
                  <p:embed/>
                </p:oleObj>
              </mc:Choice>
              <mc:Fallback>
                <p:oleObj name="Ecuación" r:id="rId8" imgW="1002960" imgH="419040" progId="Equation.3">
                  <p:embed/>
                  <p:pic>
                    <p:nvPicPr>
                      <p:cNvPr id="37" name="Object 14"/>
                      <p:cNvPicPr>
                        <a:picLocks noChangeAspect="1" noChangeArrowheads="1"/>
                      </p:cNvPicPr>
                      <p:nvPr/>
                    </p:nvPicPr>
                    <p:blipFill>
                      <a:blip r:embed="rId9"/>
                      <a:srcRect/>
                      <a:stretch>
                        <a:fillRect/>
                      </a:stretch>
                    </p:blipFill>
                    <p:spPr bwMode="auto">
                      <a:xfrm>
                        <a:off x="6857920" y="67264"/>
                        <a:ext cx="2124236" cy="891060"/>
                      </a:xfrm>
                      <a:prstGeom prst="rect">
                        <a:avLst/>
                      </a:prstGeom>
                      <a:noFill/>
                    </p:spPr>
                  </p:pic>
                </p:oleObj>
              </mc:Fallback>
            </mc:AlternateContent>
          </a:graphicData>
        </a:graphic>
      </p:graphicFrame>
      <p:sp>
        <p:nvSpPr>
          <p:cNvPr id="3" name="Rectangle 18"/>
          <p:cNvSpPr>
            <a:spLocks noChangeArrowheads="1"/>
          </p:cNvSpPr>
          <p:nvPr/>
        </p:nvSpPr>
        <p:spPr bwMode="auto">
          <a:xfrm rot="10800000" flipV="1">
            <a:off x="51870" y="1129185"/>
            <a:ext cx="491276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500" b="0" i="0" u="none" strike="noStrike" cap="none" normalizeH="0" baseline="0" dirty="0">
                <a:ln>
                  <a:noFill/>
                </a:ln>
                <a:solidFill>
                  <a:schemeClr val="accent6">
                    <a:lumMod val="60000"/>
                    <a:lumOff val="40000"/>
                  </a:schemeClr>
                </a:solidFill>
                <a:effectLst/>
                <a:latin typeface="Arial" panose="020B0604020202020204" pitchFamily="34" charset="0"/>
                <a:ea typeface="Times New Roman" panose="02020603050405020304" pitchFamily="18" charset="0"/>
              </a:rPr>
              <a:t>Cuando el denominador es cero </a:t>
            </a:r>
            <a:endParaRPr kumimoji="0" lang="es-AR" altLang="es-AR" sz="2500" b="0" i="0" u="none" strike="noStrike" cap="none" normalizeH="0" baseline="0" dirty="0">
              <a:ln>
                <a:noFill/>
              </a:ln>
              <a:solidFill>
                <a:schemeClr val="accent6">
                  <a:lumMod val="60000"/>
                  <a:lumOff val="40000"/>
                </a:schemeClr>
              </a:solidFill>
              <a:effectLst/>
              <a:latin typeface="Arial" panose="020B0604020202020204" pitchFamily="34" charset="0"/>
            </a:endParaRPr>
          </a:p>
        </p:txBody>
      </p:sp>
      <p:graphicFrame>
        <p:nvGraphicFramePr>
          <p:cNvPr id="4" name="Objeto 3"/>
          <p:cNvGraphicFramePr>
            <a:graphicFrameLocks noChangeAspect="1"/>
          </p:cNvGraphicFramePr>
          <p:nvPr/>
        </p:nvGraphicFramePr>
        <p:xfrm>
          <a:off x="1397151" y="1961587"/>
          <a:ext cx="1307114" cy="465244"/>
        </p:xfrm>
        <a:graphic>
          <a:graphicData uri="http://schemas.openxmlformats.org/presentationml/2006/ole">
            <mc:AlternateContent xmlns:mc="http://schemas.openxmlformats.org/markup-compatibility/2006">
              <mc:Choice xmlns:v="urn:schemas-microsoft-com:vml" Requires="v">
                <p:oleObj name="Ecuación" r:id="rId10" imgW="558558" imgH="203112" progId="Equation.3">
                  <p:embed/>
                </p:oleObj>
              </mc:Choice>
              <mc:Fallback>
                <p:oleObj name="Ecuación" r:id="rId10" imgW="558558" imgH="203112" progId="Equation.3">
                  <p:embed/>
                  <p:pic>
                    <p:nvPicPr>
                      <p:cNvPr id="4" name="Objeto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7151" y="1961587"/>
                        <a:ext cx="1307114" cy="465244"/>
                      </a:xfrm>
                      <a:prstGeom prst="rect">
                        <a:avLst/>
                      </a:prstGeom>
                      <a:noFill/>
                    </p:spPr>
                  </p:pic>
                </p:oleObj>
              </mc:Fallback>
            </mc:AlternateContent>
          </a:graphicData>
        </a:graphic>
      </p:graphicFrame>
      <p:sp>
        <p:nvSpPr>
          <p:cNvPr id="5" name="Rectangle 19"/>
          <p:cNvSpPr>
            <a:spLocks noChangeArrowheads="1"/>
          </p:cNvSpPr>
          <p:nvPr/>
        </p:nvSpPr>
        <p:spPr bwMode="auto">
          <a:xfrm>
            <a:off x="847372" y="19096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s-AR" altLang="es-AR" sz="1800" b="0" i="0" u="none" strike="noStrike" cap="none" normalizeH="0" baseline="0">
              <a:ln>
                <a:noFill/>
              </a:ln>
              <a:solidFill>
                <a:schemeClr val="tx1"/>
              </a:solidFill>
              <a:effectLst/>
              <a:latin typeface="Arial" panose="020B0604020202020204" pitchFamily="34" charset="0"/>
            </a:endParaRPr>
          </a:p>
        </p:txBody>
      </p:sp>
      <p:sp>
        <p:nvSpPr>
          <p:cNvPr id="6" name="Rectángulo 5"/>
          <p:cNvSpPr/>
          <p:nvPr/>
        </p:nvSpPr>
        <p:spPr>
          <a:xfrm>
            <a:off x="269196" y="4763011"/>
            <a:ext cx="4572000" cy="1246495"/>
          </a:xfrm>
          <a:prstGeom prst="rect">
            <a:avLst/>
          </a:prstGeom>
        </p:spPr>
        <p:txBody>
          <a:bodyPr>
            <a:spAutoFit/>
          </a:bodyPr>
          <a:lstStyle/>
          <a:p>
            <a:r>
              <a:rPr lang="es-AR" sz="2500" dirty="0">
                <a:solidFill>
                  <a:schemeClr val="accent6">
                    <a:lumMod val="60000"/>
                    <a:lumOff val="40000"/>
                  </a:schemeClr>
                </a:solidFill>
                <a:latin typeface="+mn-lt"/>
                <a:ea typeface="Times New Roman" panose="02020603050405020304" pitchFamily="18" charset="0"/>
              </a:rPr>
              <a:t>Altura crece indefinidamente,  pérdida de carga y velocidad tienden a 0, eje horizontal</a:t>
            </a:r>
            <a:endParaRPr lang="es-AR" sz="2500" dirty="0">
              <a:solidFill>
                <a:schemeClr val="accent6">
                  <a:lumMod val="60000"/>
                  <a:lumOff val="40000"/>
                </a:schemeClr>
              </a:solidFill>
              <a:latin typeface="+mn-lt"/>
            </a:endParaRPr>
          </a:p>
        </p:txBody>
      </p:sp>
    </p:spTree>
    <p:extLst>
      <p:ext uri="{BB962C8B-B14F-4D97-AF65-F5344CB8AC3E}">
        <p14:creationId xmlns:p14="http://schemas.microsoft.com/office/powerpoint/2010/main" val="3993188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Rectangle 4"/>
          <p:cNvSpPr>
            <a:spLocks noChangeArrowheads="1"/>
          </p:cNvSpPr>
          <p:nvPr/>
        </p:nvSpPr>
        <p:spPr bwMode="auto">
          <a:xfrm>
            <a:off x="84138" y="202054"/>
            <a:ext cx="12843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Si i = </a:t>
            </a:r>
            <a:r>
              <a:rPr lang="es-AR" altLang="es-AR" sz="2400" dirty="0" err="1">
                <a:solidFill>
                  <a:srgbClr val="3333CC"/>
                </a:solidFill>
              </a:rPr>
              <a:t>ic</a:t>
            </a:r>
            <a:r>
              <a:rPr lang="es-ES" altLang="es-AR" dirty="0"/>
              <a:t> </a:t>
            </a:r>
          </a:p>
        </p:txBody>
      </p:sp>
      <p:sp>
        <p:nvSpPr>
          <p:cNvPr id="226310"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26309" name="Object 5"/>
          <p:cNvGraphicFramePr>
            <a:graphicFrameLocks noChangeAspect="1"/>
          </p:cNvGraphicFramePr>
          <p:nvPr/>
        </p:nvGraphicFramePr>
        <p:xfrm>
          <a:off x="1581557" y="124286"/>
          <a:ext cx="2449512" cy="833438"/>
        </p:xfrm>
        <a:graphic>
          <a:graphicData uri="http://schemas.openxmlformats.org/presentationml/2006/ole">
            <mc:AlternateContent xmlns:mc="http://schemas.openxmlformats.org/markup-compatibility/2006">
              <mc:Choice xmlns:v="urn:schemas-microsoft-com:vml" Requires="v">
                <p:oleObj name="Ecuación" r:id="rId2" imgW="1257120" imgH="431640" progId="Equation.3">
                  <p:embed/>
                </p:oleObj>
              </mc:Choice>
              <mc:Fallback>
                <p:oleObj name="Ecuación" r:id="rId2" imgW="1257120" imgH="431640" progId="Equation.3">
                  <p:embed/>
                  <p:pic>
                    <p:nvPicPr>
                      <p:cNvPr id="22630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557" y="124286"/>
                        <a:ext cx="2449512"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6312" name="Rectangle 8"/>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26311" name="Object 7"/>
          <p:cNvGraphicFramePr>
            <a:graphicFrameLocks noChangeAspect="1"/>
          </p:cNvGraphicFramePr>
          <p:nvPr/>
        </p:nvGraphicFramePr>
        <p:xfrm>
          <a:off x="4334664" y="144049"/>
          <a:ext cx="1512888" cy="874713"/>
        </p:xfrm>
        <a:graphic>
          <a:graphicData uri="http://schemas.openxmlformats.org/presentationml/2006/ole">
            <mc:AlternateContent xmlns:mc="http://schemas.openxmlformats.org/markup-compatibility/2006">
              <mc:Choice xmlns:v="urn:schemas-microsoft-com:vml" Requires="v">
                <p:oleObj name="Ecuación" r:id="rId4" imgW="787400" imgH="457200" progId="Equation.3">
                  <p:embed/>
                </p:oleObj>
              </mc:Choice>
              <mc:Fallback>
                <p:oleObj name="Ecuación" r:id="rId4" imgW="787400" imgH="457200" progId="Equation.3">
                  <p:embed/>
                  <p:pic>
                    <p:nvPicPr>
                      <p:cNvPr id="22631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664" y="144049"/>
                        <a:ext cx="1512888"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6314" name="Rectangle 10"/>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26313" name="Object 9"/>
          <p:cNvGraphicFramePr>
            <a:graphicFrameLocks noChangeAspect="1"/>
          </p:cNvGraphicFramePr>
          <p:nvPr/>
        </p:nvGraphicFramePr>
        <p:xfrm>
          <a:off x="4244162" y="935354"/>
          <a:ext cx="2879725" cy="987425"/>
        </p:xfrm>
        <a:graphic>
          <a:graphicData uri="http://schemas.openxmlformats.org/presentationml/2006/ole">
            <mc:AlternateContent xmlns:mc="http://schemas.openxmlformats.org/markup-compatibility/2006">
              <mc:Choice xmlns:v="urn:schemas-microsoft-com:vml" Requires="v">
                <p:oleObj name="Ecuación" r:id="rId6" imgW="1358900" imgH="469900" progId="Equation.3">
                  <p:embed/>
                </p:oleObj>
              </mc:Choice>
              <mc:Fallback>
                <p:oleObj name="Ecuación" r:id="rId6" imgW="1358900" imgH="469900" progId="Equation.3">
                  <p:embed/>
                  <p:pic>
                    <p:nvPicPr>
                      <p:cNvPr id="226313"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4162" y="935354"/>
                        <a:ext cx="2879725"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6316" name="Rectangle 12"/>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26315" name="Object 11"/>
          <p:cNvGraphicFramePr>
            <a:graphicFrameLocks noChangeAspect="1"/>
          </p:cNvGraphicFramePr>
          <p:nvPr/>
        </p:nvGraphicFramePr>
        <p:xfrm>
          <a:off x="414031" y="3563622"/>
          <a:ext cx="3983038" cy="1714500"/>
        </p:xfrm>
        <a:graphic>
          <a:graphicData uri="http://schemas.openxmlformats.org/presentationml/2006/ole">
            <mc:AlternateContent xmlns:mc="http://schemas.openxmlformats.org/markup-compatibility/2006">
              <mc:Choice xmlns:v="urn:schemas-microsoft-com:vml" Requires="v">
                <p:oleObj name="Ecuación" r:id="rId8" imgW="2120760" imgH="914400" progId="Equation.3">
                  <p:embed/>
                </p:oleObj>
              </mc:Choice>
              <mc:Fallback>
                <p:oleObj name="Ecuación" r:id="rId8" imgW="2120760" imgH="914400" progId="Equation.3">
                  <p:embed/>
                  <p:pic>
                    <p:nvPicPr>
                      <p:cNvPr id="226315" name="Object 11"/>
                      <p:cNvPicPr>
                        <a:picLocks noChangeAspect="1" noChangeArrowheads="1"/>
                      </p:cNvPicPr>
                      <p:nvPr/>
                    </p:nvPicPr>
                    <p:blipFill>
                      <a:blip r:embed="rId9"/>
                      <a:srcRect/>
                      <a:stretch>
                        <a:fillRect/>
                      </a:stretch>
                    </p:blipFill>
                    <p:spPr bwMode="auto">
                      <a:xfrm>
                        <a:off x="414031" y="3563622"/>
                        <a:ext cx="3983038" cy="171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6317" name="Rectangle 13"/>
          <p:cNvSpPr>
            <a:spLocks noChangeArrowheads="1"/>
          </p:cNvSpPr>
          <p:nvPr/>
        </p:nvSpPr>
        <p:spPr bwMode="auto">
          <a:xfrm>
            <a:off x="4242876" y="5326585"/>
            <a:ext cx="48246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s-AR" altLang="es-AR" sz="2400" dirty="0">
                <a:solidFill>
                  <a:srgbClr val="3333CC"/>
                </a:solidFill>
              </a:rPr>
              <a:t>La pendiente de la superficie de agua coincide con la pendiente crítica</a:t>
            </a:r>
            <a:r>
              <a:rPr lang="es-ES" altLang="es-AR" sz="2400" dirty="0">
                <a:solidFill>
                  <a:srgbClr val="3333CC"/>
                </a:solidFill>
              </a:rPr>
              <a:t> </a:t>
            </a:r>
          </a:p>
        </p:txBody>
      </p:sp>
      <p:graphicFrame>
        <p:nvGraphicFramePr>
          <p:cNvPr id="12" name="Object 14"/>
          <p:cNvGraphicFramePr>
            <a:graphicFrameLocks noChangeAspect="1"/>
          </p:cNvGraphicFramePr>
          <p:nvPr/>
        </p:nvGraphicFramePr>
        <p:xfrm>
          <a:off x="6961606" y="56234"/>
          <a:ext cx="2124236" cy="891060"/>
        </p:xfrm>
        <a:graphic>
          <a:graphicData uri="http://schemas.openxmlformats.org/presentationml/2006/ole">
            <mc:AlternateContent xmlns:mc="http://schemas.openxmlformats.org/markup-compatibility/2006">
              <mc:Choice xmlns:v="urn:schemas-microsoft-com:vml" Requires="v">
                <p:oleObj name="Ecuación" r:id="rId10" imgW="1002960" imgH="419040" progId="Equation.3">
                  <p:embed/>
                </p:oleObj>
              </mc:Choice>
              <mc:Fallback>
                <p:oleObj name="Ecuación" r:id="rId10" imgW="1002960" imgH="419040" progId="Equation.3">
                  <p:embed/>
                  <p:pic>
                    <p:nvPicPr>
                      <p:cNvPr id="12" name="Object 14"/>
                      <p:cNvPicPr>
                        <a:picLocks noChangeAspect="1" noChangeArrowheads="1"/>
                      </p:cNvPicPr>
                      <p:nvPr/>
                    </p:nvPicPr>
                    <p:blipFill>
                      <a:blip r:embed="rId11"/>
                      <a:srcRect/>
                      <a:stretch>
                        <a:fillRect/>
                      </a:stretch>
                    </p:blipFill>
                    <p:spPr bwMode="auto">
                      <a:xfrm>
                        <a:off x="6961606" y="56234"/>
                        <a:ext cx="2124236" cy="891060"/>
                      </a:xfrm>
                      <a:prstGeom prst="rect">
                        <a:avLst/>
                      </a:prstGeom>
                      <a:noFill/>
                    </p:spPr>
                  </p:pic>
                </p:oleObj>
              </mc:Fallback>
            </mc:AlternateContent>
          </a:graphicData>
        </a:graphic>
      </p:graphicFrame>
      <p:graphicFrame>
        <p:nvGraphicFramePr>
          <p:cNvPr id="13" name="Object 11"/>
          <p:cNvGraphicFramePr>
            <a:graphicFrameLocks noChangeAspect="1"/>
          </p:cNvGraphicFramePr>
          <p:nvPr/>
        </p:nvGraphicFramePr>
        <p:xfrm>
          <a:off x="430664" y="1833283"/>
          <a:ext cx="7632700" cy="1668463"/>
        </p:xfrm>
        <a:graphic>
          <a:graphicData uri="http://schemas.openxmlformats.org/presentationml/2006/ole">
            <mc:AlternateContent xmlns:mc="http://schemas.openxmlformats.org/markup-compatibility/2006">
              <mc:Choice xmlns:v="urn:schemas-microsoft-com:vml" Requires="v">
                <p:oleObj name="Ecuación" r:id="rId12" imgW="4063680" imgH="888840" progId="Equation.3">
                  <p:embed/>
                </p:oleObj>
              </mc:Choice>
              <mc:Fallback>
                <p:oleObj name="Ecuación" r:id="rId12" imgW="4063680" imgH="888840" progId="Equation.3">
                  <p:embed/>
                  <p:pic>
                    <p:nvPicPr>
                      <p:cNvPr id="13" name="Object 11"/>
                      <p:cNvPicPr>
                        <a:picLocks noChangeAspect="1" noChangeArrowheads="1"/>
                      </p:cNvPicPr>
                      <p:nvPr/>
                    </p:nvPicPr>
                    <p:blipFill>
                      <a:blip r:embed="rId13"/>
                      <a:srcRect/>
                      <a:stretch>
                        <a:fillRect/>
                      </a:stretch>
                    </p:blipFill>
                    <p:spPr bwMode="auto">
                      <a:xfrm>
                        <a:off x="430664" y="1833283"/>
                        <a:ext cx="7632700" cy="166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1"/>
          <p:cNvGraphicFramePr>
            <a:graphicFrameLocks noChangeAspect="1"/>
          </p:cNvGraphicFramePr>
          <p:nvPr/>
        </p:nvGraphicFramePr>
        <p:xfrm>
          <a:off x="4958632" y="3903266"/>
          <a:ext cx="3576736" cy="965894"/>
        </p:xfrm>
        <a:graphic>
          <a:graphicData uri="http://schemas.openxmlformats.org/presentationml/2006/ole">
            <mc:AlternateContent xmlns:mc="http://schemas.openxmlformats.org/markup-compatibility/2006">
              <mc:Choice xmlns:v="urn:schemas-microsoft-com:vml" Requires="v">
                <p:oleObj name="Ecuación" r:id="rId14" imgW="1549080" imgH="419040" progId="Equation.3">
                  <p:embed/>
                </p:oleObj>
              </mc:Choice>
              <mc:Fallback>
                <p:oleObj name="Ecuación" r:id="rId14" imgW="1549080" imgH="419040" progId="Equation.3">
                  <p:embed/>
                  <p:pic>
                    <p:nvPicPr>
                      <p:cNvPr id="14" name="Object 11"/>
                      <p:cNvPicPr>
                        <a:picLocks noChangeAspect="1" noChangeArrowheads="1"/>
                      </p:cNvPicPr>
                      <p:nvPr/>
                    </p:nvPicPr>
                    <p:blipFill>
                      <a:blip r:embed="rId15"/>
                      <a:srcRect/>
                      <a:stretch>
                        <a:fillRect/>
                      </a:stretch>
                    </p:blipFill>
                    <p:spPr bwMode="auto">
                      <a:xfrm>
                        <a:off x="4958632" y="3903266"/>
                        <a:ext cx="3576736" cy="965894"/>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63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63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6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P spid="2263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9" name="Rectangle 11"/>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3742" name="Rectangle 14"/>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3763" name="Rectangle 35"/>
          <p:cNvSpPr>
            <a:spLocks noChangeArrowheads="1"/>
          </p:cNvSpPr>
          <p:nvPr/>
        </p:nvSpPr>
        <p:spPr bwMode="auto">
          <a:xfrm>
            <a:off x="712846" y="361852"/>
            <a:ext cx="77177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AR" sz="3200" u="sng" dirty="0">
                <a:solidFill>
                  <a:srgbClr val="3333CC"/>
                </a:solidFill>
              </a:rPr>
              <a:t>MOVIMIENTO PERMANENTE VARIADO</a:t>
            </a:r>
          </a:p>
        </p:txBody>
      </p:sp>
      <p:sp>
        <p:nvSpPr>
          <p:cNvPr id="73764" name="Rectangle 36"/>
          <p:cNvSpPr>
            <a:spLocks noChangeArrowheads="1"/>
          </p:cNvSpPr>
          <p:nvPr/>
        </p:nvSpPr>
        <p:spPr bwMode="auto">
          <a:xfrm>
            <a:off x="143508" y="1412776"/>
            <a:ext cx="8856984"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s-AR" altLang="es-AR" sz="2500" dirty="0">
                <a:solidFill>
                  <a:srgbClr val="3333CC"/>
                </a:solidFill>
              </a:rPr>
              <a:t>Los canales presentan singularidades como compuertas, cambios de pendiente de fondo, estrechamientos y ensanches laterales, puentes, etc., cuyo funcionamiento se manifiesta con variaciones de las circunstancias hidráulicas en el espacio, y dan origen a un M.P.V. </a:t>
            </a:r>
          </a:p>
          <a:p>
            <a:endParaRPr lang="es-AR" altLang="es-AR" sz="2500" dirty="0">
              <a:solidFill>
                <a:srgbClr val="3333CC"/>
              </a:solidFill>
            </a:endParaRPr>
          </a:p>
          <a:p>
            <a:pPr algn="just"/>
            <a:r>
              <a:rPr lang="es-AR" altLang="es-AR" sz="2500" dirty="0">
                <a:solidFill>
                  <a:srgbClr val="3333CC"/>
                </a:solidFill>
              </a:rPr>
              <a:t>Es necesario que conozcamos la forma que toma el eje hidráulico al momento de proyectar los canales (conociendo la altura de agua h a lo largo del eje x que es el de la dirección de escurrimiento).</a:t>
            </a:r>
            <a:r>
              <a:rPr lang="es-ES" altLang="es-AR" sz="2500" dirty="0">
                <a:solidFill>
                  <a:srgbClr val="3333CC"/>
                </a:solidFill>
              </a:rPr>
              <a:t> </a:t>
            </a:r>
          </a:p>
          <a:p>
            <a:pPr algn="just"/>
            <a:endParaRPr lang="es-ES" altLang="es-AR" sz="2500"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ChangeArrowheads="1"/>
          </p:cNvSpPr>
          <p:nvPr/>
        </p:nvSpPr>
        <p:spPr bwMode="auto">
          <a:xfrm>
            <a:off x="341312" y="47524"/>
            <a:ext cx="28985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fontAlgn="base">
              <a:spcBef>
                <a:spcPct val="0"/>
              </a:spcBef>
              <a:spcAft>
                <a:spcPct val="0"/>
              </a:spcAft>
              <a:tabLst>
                <a:tab pos="685800" algn="l"/>
              </a:tabLst>
              <a:defRPr>
                <a:solidFill>
                  <a:schemeClr val="tx1"/>
                </a:solidFill>
                <a:latin typeface="Arial" panose="020B0604020202020204" pitchFamily="34" charset="0"/>
              </a:defRPr>
            </a:lvl6pPr>
            <a:lvl7pPr fontAlgn="base">
              <a:spcBef>
                <a:spcPct val="0"/>
              </a:spcBef>
              <a:spcAft>
                <a:spcPct val="0"/>
              </a:spcAft>
              <a:tabLst>
                <a:tab pos="685800" algn="l"/>
              </a:tabLst>
              <a:defRPr>
                <a:solidFill>
                  <a:schemeClr val="tx1"/>
                </a:solidFill>
                <a:latin typeface="Arial" panose="020B0604020202020204" pitchFamily="34" charset="0"/>
              </a:defRPr>
            </a:lvl7pPr>
            <a:lvl8pPr fontAlgn="base">
              <a:spcBef>
                <a:spcPct val="0"/>
              </a:spcBef>
              <a:spcAft>
                <a:spcPct val="0"/>
              </a:spcAft>
              <a:tabLst>
                <a:tab pos="685800" algn="l"/>
              </a:tabLst>
              <a:defRPr>
                <a:solidFill>
                  <a:schemeClr val="tx1"/>
                </a:solidFill>
                <a:latin typeface="Arial" panose="020B0604020202020204" pitchFamily="34" charset="0"/>
              </a:defRPr>
            </a:lvl8pPr>
            <a:lvl9pPr fontAlgn="base">
              <a:spcBef>
                <a:spcPct val="0"/>
              </a:spcBef>
              <a:spcAft>
                <a:spcPct val="0"/>
              </a:spcAft>
              <a:tabLst>
                <a:tab pos="685800" algn="l"/>
              </a:tabLst>
              <a:defRPr>
                <a:solidFill>
                  <a:schemeClr val="tx1"/>
                </a:solidFill>
                <a:latin typeface="Arial" panose="020B0604020202020204" pitchFamily="34" charset="0"/>
              </a:defRPr>
            </a:lvl9pPr>
          </a:lstStyle>
          <a:p>
            <a:pPr marL="0" lvl="3" indent="88900"/>
            <a:r>
              <a:rPr lang="es-AR" altLang="es-AR" u="sng" dirty="0">
                <a:solidFill>
                  <a:srgbClr val="3333CC"/>
                </a:solidFill>
              </a:rPr>
              <a:t>Posibles casos</a:t>
            </a:r>
            <a:r>
              <a:rPr lang="es-AR" altLang="es-AR" dirty="0">
                <a:solidFill>
                  <a:schemeClr val="accent6">
                    <a:lumMod val="60000"/>
                    <a:lumOff val="40000"/>
                  </a:schemeClr>
                </a:solidFill>
              </a:rPr>
              <a:t>:</a:t>
            </a:r>
          </a:p>
        </p:txBody>
      </p:sp>
      <p:sp>
        <p:nvSpPr>
          <p:cNvPr id="227334" name="Rectangle 6"/>
          <p:cNvSpPr>
            <a:spLocks noChangeArrowheads="1"/>
          </p:cNvSpPr>
          <p:nvPr/>
        </p:nvSpPr>
        <p:spPr bwMode="auto">
          <a:xfrm>
            <a:off x="0" y="278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27333" name="Object 5"/>
          <p:cNvGraphicFramePr>
            <a:graphicFrameLocks noChangeAspect="1"/>
          </p:cNvGraphicFramePr>
          <p:nvPr/>
        </p:nvGraphicFramePr>
        <p:xfrm>
          <a:off x="97631" y="3083020"/>
          <a:ext cx="8948738" cy="1562100"/>
        </p:xfrm>
        <a:graphic>
          <a:graphicData uri="http://schemas.openxmlformats.org/presentationml/2006/ole">
            <mc:AlternateContent xmlns:mc="http://schemas.openxmlformats.org/markup-compatibility/2006">
              <mc:Choice xmlns:v="urn:schemas-microsoft-com:vml" Requires="v">
                <p:oleObj name="Ecuación" r:id="rId2" imgW="4241520" imgH="711000" progId="Equation.3">
                  <p:embed/>
                </p:oleObj>
              </mc:Choice>
              <mc:Fallback>
                <p:oleObj name="Ecuación" r:id="rId2" imgW="4241520" imgH="711000" progId="Equation.3">
                  <p:embed/>
                  <p:pic>
                    <p:nvPicPr>
                      <p:cNvPr id="227333" name="Object 5"/>
                      <p:cNvPicPr>
                        <a:picLocks noChangeAspect="1" noChangeArrowheads="1"/>
                      </p:cNvPicPr>
                      <p:nvPr/>
                    </p:nvPicPr>
                    <p:blipFill>
                      <a:blip r:embed="rId3"/>
                      <a:srcRect/>
                      <a:stretch>
                        <a:fillRect/>
                      </a:stretch>
                    </p:blipFill>
                    <p:spPr bwMode="auto">
                      <a:xfrm>
                        <a:off x="97631" y="3083020"/>
                        <a:ext cx="8948738"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335" name="Rectangle 7"/>
          <p:cNvSpPr>
            <a:spLocks noChangeArrowheads="1"/>
          </p:cNvSpPr>
          <p:nvPr/>
        </p:nvSpPr>
        <p:spPr bwMode="auto">
          <a:xfrm>
            <a:off x="341312" y="816735"/>
            <a:ext cx="8461375"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s-ES_tradnl" altLang="es-AR" sz="2400" dirty="0">
                <a:solidFill>
                  <a:srgbClr val="3333CC"/>
                </a:solidFill>
              </a:rPr>
              <a:t>Recordando que:</a:t>
            </a:r>
          </a:p>
          <a:p>
            <a:endParaRPr lang="es-ES_tradnl" altLang="es-AR" sz="500" dirty="0">
              <a:solidFill>
                <a:srgbClr val="3333CC"/>
              </a:solidFill>
            </a:endParaRPr>
          </a:p>
          <a:p>
            <a:r>
              <a:rPr lang="es-ES_tradnl" altLang="es-AR" sz="2400" dirty="0">
                <a:solidFill>
                  <a:srgbClr val="3333CC"/>
                </a:solidFill>
              </a:rPr>
              <a:t>Régimen de río: h </a:t>
            </a:r>
            <a:r>
              <a:rPr lang="es-ES_tradnl" altLang="es-AR" sz="2400" dirty="0">
                <a:solidFill>
                  <a:srgbClr val="3333CC"/>
                </a:solidFill>
                <a:sym typeface="Symbol" panose="05050102010706020507" pitchFamily="18" charset="2"/>
              </a:rPr>
              <a:t> h</a:t>
            </a:r>
            <a:r>
              <a:rPr lang="es-ES_tradnl" altLang="es-AR" sz="1500" dirty="0">
                <a:solidFill>
                  <a:srgbClr val="3333CC"/>
                </a:solidFill>
                <a:sym typeface="Symbol" panose="05050102010706020507" pitchFamily="18" charset="2"/>
              </a:rPr>
              <a:t>c</a:t>
            </a:r>
            <a:r>
              <a:rPr lang="es-ES_tradnl" altLang="es-AR" sz="2400" dirty="0">
                <a:solidFill>
                  <a:srgbClr val="3333CC"/>
                </a:solidFill>
                <a:sym typeface="Symbol" panose="05050102010706020507" pitchFamily="18" charset="2"/>
              </a:rPr>
              <a:t>	 Régimen de torrente: h  h</a:t>
            </a:r>
            <a:r>
              <a:rPr lang="es-ES_tradnl" altLang="es-AR" sz="1500" dirty="0">
                <a:solidFill>
                  <a:srgbClr val="3333CC"/>
                </a:solidFill>
                <a:sym typeface="Symbol" panose="05050102010706020507" pitchFamily="18" charset="2"/>
              </a:rPr>
              <a:t>c</a:t>
            </a:r>
          </a:p>
          <a:p>
            <a:r>
              <a:rPr lang="es-ES_tradnl" altLang="es-AR" sz="2400" dirty="0">
                <a:solidFill>
                  <a:srgbClr val="3333CC"/>
                </a:solidFill>
                <a:sym typeface="Symbol" panose="05050102010706020507" pitchFamily="18" charset="2"/>
              </a:rPr>
              <a:t>Pend. Suave: h</a:t>
            </a:r>
            <a:r>
              <a:rPr lang="es-ES_tradnl" altLang="es-AR" sz="1500" dirty="0">
                <a:solidFill>
                  <a:srgbClr val="3333CC"/>
                </a:solidFill>
                <a:sym typeface="Symbol" panose="05050102010706020507" pitchFamily="18" charset="2"/>
              </a:rPr>
              <a:t>n </a:t>
            </a:r>
            <a:r>
              <a:rPr lang="es-ES_tradnl" altLang="es-AR" sz="2400" dirty="0">
                <a:solidFill>
                  <a:srgbClr val="3333CC"/>
                </a:solidFill>
                <a:sym typeface="Symbol" panose="05050102010706020507" pitchFamily="18" charset="2"/>
              </a:rPr>
              <a:t> h</a:t>
            </a:r>
            <a:r>
              <a:rPr lang="es-ES_tradnl" altLang="es-AR" sz="1500" dirty="0">
                <a:solidFill>
                  <a:srgbClr val="3333CC"/>
                </a:solidFill>
                <a:sym typeface="Symbol" panose="05050102010706020507" pitchFamily="18" charset="2"/>
              </a:rPr>
              <a:t>c</a:t>
            </a:r>
            <a:r>
              <a:rPr lang="es-ES_tradnl" altLang="es-AR" sz="2400" dirty="0">
                <a:solidFill>
                  <a:srgbClr val="3333CC"/>
                </a:solidFill>
                <a:sym typeface="Symbol" panose="05050102010706020507" pitchFamily="18" charset="2"/>
              </a:rPr>
              <a:t>	            Pend. Fuerte: h</a:t>
            </a:r>
            <a:r>
              <a:rPr lang="es-ES_tradnl" altLang="es-AR" sz="1500" dirty="0">
                <a:solidFill>
                  <a:srgbClr val="3333CC"/>
                </a:solidFill>
                <a:sym typeface="Symbol" panose="05050102010706020507" pitchFamily="18" charset="2"/>
              </a:rPr>
              <a:t>n </a:t>
            </a:r>
            <a:r>
              <a:rPr lang="es-ES_tradnl" altLang="es-AR" sz="2400" dirty="0">
                <a:solidFill>
                  <a:srgbClr val="3333CC"/>
                </a:solidFill>
                <a:sym typeface="Symbol" panose="05050102010706020507" pitchFamily="18" charset="2"/>
              </a:rPr>
              <a:t> h</a:t>
            </a:r>
            <a:r>
              <a:rPr lang="es-ES_tradnl" altLang="es-AR" sz="1500" dirty="0">
                <a:solidFill>
                  <a:srgbClr val="3333CC"/>
                </a:solidFill>
                <a:sym typeface="Symbol" panose="05050102010706020507" pitchFamily="18" charset="2"/>
              </a:rPr>
              <a:t>c</a:t>
            </a:r>
          </a:p>
          <a:p>
            <a:r>
              <a:rPr lang="es-ES_tradnl" altLang="es-AR" sz="2400" dirty="0">
                <a:solidFill>
                  <a:srgbClr val="3333CC"/>
                </a:solidFill>
                <a:sym typeface="Symbol" panose="05050102010706020507" pitchFamily="18" charset="2"/>
              </a:rPr>
              <a:t>Curva peraltada: h  h</a:t>
            </a:r>
            <a:r>
              <a:rPr lang="es-ES_tradnl" altLang="es-AR" sz="1500" dirty="0">
                <a:solidFill>
                  <a:srgbClr val="3333CC"/>
                </a:solidFill>
                <a:sym typeface="Symbol" panose="05050102010706020507" pitchFamily="18" charset="2"/>
              </a:rPr>
              <a:t>n</a:t>
            </a:r>
            <a:r>
              <a:rPr lang="es-ES_tradnl" altLang="es-AR" sz="2400" dirty="0">
                <a:solidFill>
                  <a:srgbClr val="3333CC"/>
                </a:solidFill>
                <a:sym typeface="Symbol" panose="05050102010706020507" pitchFamily="18" charset="2"/>
              </a:rPr>
              <a:t>	 Curva deprimida: h  h</a:t>
            </a:r>
            <a:r>
              <a:rPr lang="es-ES_tradnl" altLang="es-AR" sz="1800" dirty="0">
                <a:solidFill>
                  <a:srgbClr val="3333CC"/>
                </a:solidFill>
                <a:sym typeface="Symbol" panose="05050102010706020507" pitchFamily="18" charset="2"/>
              </a:rPr>
              <a:t>n</a:t>
            </a:r>
          </a:p>
          <a:p>
            <a:endParaRPr lang="es-ES_tradnl" altLang="es-AR" sz="2400" dirty="0">
              <a:solidFill>
                <a:srgbClr val="3333CC"/>
              </a:solidFill>
              <a:sym typeface="Symbol" panose="05050102010706020507" pitchFamily="18" charset="2"/>
            </a:endParaRPr>
          </a:p>
        </p:txBody>
      </p:sp>
      <p:graphicFrame>
        <p:nvGraphicFramePr>
          <p:cNvPr id="6" name="Object 5"/>
          <p:cNvGraphicFramePr>
            <a:graphicFrameLocks noChangeAspect="1"/>
          </p:cNvGraphicFramePr>
          <p:nvPr/>
        </p:nvGraphicFramePr>
        <p:xfrm>
          <a:off x="8690" y="4832255"/>
          <a:ext cx="9001125" cy="1562100"/>
        </p:xfrm>
        <a:graphic>
          <a:graphicData uri="http://schemas.openxmlformats.org/presentationml/2006/ole">
            <mc:AlternateContent xmlns:mc="http://schemas.openxmlformats.org/markup-compatibility/2006">
              <mc:Choice xmlns:v="urn:schemas-microsoft-com:vml" Requires="v">
                <p:oleObj name="Ecuación" r:id="rId4" imgW="4267080" imgH="711000" progId="Equation.3">
                  <p:embed/>
                </p:oleObj>
              </mc:Choice>
              <mc:Fallback>
                <p:oleObj name="Ecuación" r:id="rId4" imgW="4267080" imgH="711000" progId="Equation.3">
                  <p:embed/>
                  <p:pic>
                    <p:nvPicPr>
                      <p:cNvPr id="6" name="Object 5"/>
                      <p:cNvPicPr>
                        <a:picLocks noChangeAspect="1" noChangeArrowheads="1"/>
                      </p:cNvPicPr>
                      <p:nvPr/>
                    </p:nvPicPr>
                    <p:blipFill>
                      <a:blip r:embed="rId5"/>
                      <a:srcRect/>
                      <a:stretch>
                        <a:fillRect/>
                      </a:stretch>
                    </p:blipFill>
                    <p:spPr bwMode="auto">
                      <a:xfrm>
                        <a:off x="8690" y="4832255"/>
                        <a:ext cx="9001125"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73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73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ChangeArrowheads="1"/>
          </p:cNvSpPr>
          <p:nvPr/>
        </p:nvSpPr>
        <p:spPr bwMode="auto">
          <a:xfrm>
            <a:off x="121219" y="125347"/>
            <a:ext cx="4535487"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AR" altLang="es-AR" sz="2400" u="sng" dirty="0">
                <a:solidFill>
                  <a:srgbClr val="3333CC"/>
                </a:solidFill>
              </a:rPr>
              <a:t>Río peraltado con pendiente suave</a:t>
            </a:r>
            <a:r>
              <a:rPr lang="es-AR" altLang="es-AR" sz="2400" dirty="0">
                <a:solidFill>
                  <a:srgbClr val="3333CC"/>
                </a:solidFill>
              </a:rPr>
              <a:t>: h</a:t>
            </a:r>
            <a:r>
              <a:rPr lang="es-AR" altLang="es-AR" sz="2400" dirty="0">
                <a:solidFill>
                  <a:srgbClr val="3333CC"/>
                </a:solidFill>
                <a:sym typeface="Symbol" panose="05050102010706020507" pitchFamily="18" charset="2"/>
              </a:rPr>
              <a:t>&gt;hn&gt;hc</a:t>
            </a:r>
            <a:r>
              <a:rPr lang="es-ES" altLang="es-AR" dirty="0"/>
              <a:t> </a:t>
            </a:r>
            <a:r>
              <a:rPr lang="es-ES" altLang="es-AR" sz="2400" dirty="0">
                <a:solidFill>
                  <a:srgbClr val="3333CC"/>
                </a:solidFill>
              </a:rPr>
              <a:t>y </a:t>
            </a:r>
            <a:r>
              <a:rPr lang="es-ES" altLang="es-AR" sz="2400" dirty="0" err="1">
                <a:solidFill>
                  <a:srgbClr val="3333CC"/>
                </a:solidFill>
              </a:rPr>
              <a:t>dh</a:t>
            </a:r>
            <a:r>
              <a:rPr lang="es-ES" altLang="es-AR" sz="2400" dirty="0">
                <a:solidFill>
                  <a:srgbClr val="3333CC"/>
                </a:solidFill>
              </a:rPr>
              <a:t>/dx</a:t>
            </a:r>
            <a:r>
              <a:rPr lang="es-ES" altLang="es-AR" sz="2400" dirty="0">
                <a:solidFill>
                  <a:srgbClr val="3333CC"/>
                </a:solidFill>
                <a:sym typeface="Symbol" panose="05050102010706020507" pitchFamily="18" charset="2"/>
              </a:rPr>
              <a:t>0</a:t>
            </a:r>
          </a:p>
          <a:p>
            <a:r>
              <a:rPr lang="es-AR" altLang="es-AR" sz="2400" dirty="0">
                <a:solidFill>
                  <a:srgbClr val="3333CC"/>
                </a:solidFill>
                <a:sym typeface="Symbol" panose="05050102010706020507" pitchFamily="18" charset="2"/>
              </a:rPr>
              <a:t>compuertas, disminución de pendientes, aumento de rugosidad o disminución de la sección.</a:t>
            </a:r>
            <a:r>
              <a:rPr lang="es-ES" altLang="es-AR" sz="2400" dirty="0">
                <a:solidFill>
                  <a:srgbClr val="3333CC"/>
                </a:solidFill>
                <a:sym typeface="Symbol" panose="05050102010706020507" pitchFamily="18" charset="2"/>
              </a:rPr>
              <a:t> </a:t>
            </a:r>
          </a:p>
        </p:txBody>
      </p:sp>
      <p:grpSp>
        <p:nvGrpSpPr>
          <p:cNvPr id="216132" name="Group 68"/>
          <p:cNvGrpSpPr>
            <a:grpSpLocks/>
          </p:cNvGrpSpPr>
          <p:nvPr/>
        </p:nvGrpSpPr>
        <p:grpSpPr bwMode="auto">
          <a:xfrm>
            <a:off x="5075238" y="152400"/>
            <a:ext cx="4068762" cy="2124075"/>
            <a:chOff x="3197" y="96"/>
            <a:chExt cx="2563" cy="1338"/>
          </a:xfrm>
        </p:grpSpPr>
        <p:sp>
          <p:nvSpPr>
            <p:cNvPr id="216072" name="Rectangle 8"/>
            <p:cNvSpPr>
              <a:spLocks noChangeArrowheads="1"/>
            </p:cNvSpPr>
            <p:nvPr/>
          </p:nvSpPr>
          <p:spPr bwMode="auto">
            <a:xfrm>
              <a:off x="4859" y="1198"/>
              <a:ext cx="238" cy="236"/>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800"/>
                <a:t>i</a:t>
              </a:r>
            </a:p>
          </p:txBody>
        </p:sp>
        <p:sp>
          <p:nvSpPr>
            <p:cNvPr id="216073" name="Arc 9"/>
            <p:cNvSpPr>
              <a:spLocks/>
            </p:cNvSpPr>
            <p:nvPr/>
          </p:nvSpPr>
          <p:spPr bwMode="auto">
            <a:xfrm flipH="1">
              <a:off x="5175" y="1150"/>
              <a:ext cx="150" cy="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74" name="Line 10"/>
            <p:cNvSpPr>
              <a:spLocks noChangeShapeType="1"/>
            </p:cNvSpPr>
            <p:nvPr/>
          </p:nvSpPr>
          <p:spPr bwMode="auto">
            <a:xfrm>
              <a:off x="3197" y="590"/>
              <a:ext cx="2464" cy="77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75" name="Line 11"/>
            <p:cNvSpPr>
              <a:spLocks noChangeShapeType="1"/>
            </p:cNvSpPr>
            <p:nvPr/>
          </p:nvSpPr>
          <p:spPr bwMode="auto">
            <a:xfrm>
              <a:off x="3493" y="108"/>
              <a:ext cx="1" cy="572"/>
            </a:xfrm>
            <a:prstGeom prst="line">
              <a:avLst/>
            </a:prstGeom>
            <a:noFill/>
            <a:ln w="31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76" name="Rectangle 12"/>
            <p:cNvSpPr>
              <a:spLocks noChangeArrowheads="1"/>
            </p:cNvSpPr>
            <p:nvPr/>
          </p:nvSpPr>
          <p:spPr bwMode="auto">
            <a:xfrm>
              <a:off x="3436" y="325"/>
              <a:ext cx="177" cy="176"/>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p>
          </p:txBody>
        </p:sp>
        <p:sp>
          <p:nvSpPr>
            <p:cNvPr id="216078" name="Line 14"/>
            <p:cNvSpPr>
              <a:spLocks noChangeShapeType="1"/>
            </p:cNvSpPr>
            <p:nvPr/>
          </p:nvSpPr>
          <p:spPr bwMode="auto">
            <a:xfrm flipH="1">
              <a:off x="4740" y="1377"/>
              <a:ext cx="891" cy="0"/>
            </a:xfrm>
            <a:prstGeom prst="line">
              <a:avLst/>
            </a:prstGeom>
            <a:noFill/>
            <a:ln w="31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216131" name="Group 67"/>
            <p:cNvGrpSpPr>
              <a:grpSpLocks/>
            </p:cNvGrpSpPr>
            <p:nvPr/>
          </p:nvGrpSpPr>
          <p:grpSpPr bwMode="auto">
            <a:xfrm>
              <a:off x="3434" y="96"/>
              <a:ext cx="2004" cy="321"/>
              <a:chOff x="3434" y="96"/>
              <a:chExt cx="2004" cy="321"/>
            </a:xfrm>
          </p:grpSpPr>
          <p:sp>
            <p:nvSpPr>
              <p:cNvPr id="216077" name="Arc 13"/>
              <p:cNvSpPr>
                <a:spLocks/>
              </p:cNvSpPr>
              <p:nvPr/>
            </p:nvSpPr>
            <p:spPr bwMode="auto">
              <a:xfrm flipH="1" flipV="1">
                <a:off x="4181" y="344"/>
                <a:ext cx="663" cy="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28575">
                <a:solidFill>
                  <a:srgbClr val="33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79" name="Line 15"/>
              <p:cNvSpPr>
                <a:spLocks noChangeShapeType="1"/>
              </p:cNvSpPr>
              <p:nvPr/>
            </p:nvSpPr>
            <p:spPr bwMode="auto">
              <a:xfrm>
                <a:off x="4853" y="414"/>
                <a:ext cx="585" cy="1"/>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80" name="Line 16"/>
              <p:cNvSpPr>
                <a:spLocks noChangeShapeType="1"/>
              </p:cNvSpPr>
              <p:nvPr/>
            </p:nvSpPr>
            <p:spPr bwMode="auto">
              <a:xfrm flipH="1" flipV="1">
                <a:off x="3434" y="96"/>
                <a:ext cx="723" cy="244"/>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216081" name="Line 17"/>
            <p:cNvSpPr>
              <a:spLocks noChangeShapeType="1"/>
            </p:cNvSpPr>
            <p:nvPr/>
          </p:nvSpPr>
          <p:spPr bwMode="auto">
            <a:xfrm>
              <a:off x="3355" y="218"/>
              <a:ext cx="2356" cy="754"/>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82" name="Line 18"/>
            <p:cNvSpPr>
              <a:spLocks noChangeShapeType="1"/>
            </p:cNvSpPr>
            <p:nvPr/>
          </p:nvSpPr>
          <p:spPr bwMode="auto">
            <a:xfrm>
              <a:off x="3384" y="412"/>
              <a:ext cx="2267" cy="730"/>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83" name="Rectangle 19"/>
            <p:cNvSpPr>
              <a:spLocks noChangeArrowheads="1"/>
            </p:cNvSpPr>
            <p:nvPr/>
          </p:nvSpPr>
          <p:spPr bwMode="auto">
            <a:xfrm>
              <a:off x="5502" y="834"/>
              <a:ext cx="238" cy="187"/>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16084" name="Rectangle 20"/>
            <p:cNvSpPr>
              <a:spLocks noChangeArrowheads="1"/>
            </p:cNvSpPr>
            <p:nvPr/>
          </p:nvSpPr>
          <p:spPr bwMode="auto">
            <a:xfrm>
              <a:off x="5552" y="1109"/>
              <a:ext cx="208" cy="179"/>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grpSp>
      <p:sp>
        <p:nvSpPr>
          <p:cNvPr id="216086" name="Rectangle 22"/>
          <p:cNvSpPr>
            <a:spLocks noChangeArrowheads="1"/>
          </p:cNvSpPr>
          <p:nvPr/>
        </p:nvSpPr>
        <p:spPr bwMode="auto">
          <a:xfrm>
            <a:off x="151973" y="2801145"/>
            <a:ext cx="45370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s-AR" sz="2400" u="sng" dirty="0">
                <a:solidFill>
                  <a:srgbClr val="3333CC"/>
                </a:solidFill>
              </a:rPr>
              <a:t>Río deprimido con pendiente suave:</a:t>
            </a:r>
            <a:r>
              <a:rPr lang="es-ES_tradnl" altLang="es-AR" sz="2400" dirty="0">
                <a:solidFill>
                  <a:srgbClr val="3333CC"/>
                </a:solidFill>
              </a:rPr>
              <a:t> </a:t>
            </a:r>
            <a:r>
              <a:rPr lang="es-AR" altLang="es-AR" sz="2400" dirty="0" err="1">
                <a:solidFill>
                  <a:srgbClr val="3333CC"/>
                </a:solidFill>
              </a:rPr>
              <a:t>hn</a:t>
            </a:r>
            <a:r>
              <a:rPr lang="es-AR" altLang="es-AR" sz="2400" dirty="0" err="1">
                <a:solidFill>
                  <a:srgbClr val="3333CC"/>
                </a:solidFill>
                <a:sym typeface="Symbol" panose="05050102010706020507" pitchFamily="18" charset="2"/>
              </a:rPr>
              <a:t></a:t>
            </a:r>
            <a:r>
              <a:rPr lang="es-AR" altLang="es-AR" sz="2400" dirty="0" err="1">
                <a:solidFill>
                  <a:srgbClr val="3333CC"/>
                </a:solidFill>
              </a:rPr>
              <a:t>h</a:t>
            </a:r>
            <a:r>
              <a:rPr lang="es-AR" altLang="es-AR" sz="2400" dirty="0" err="1">
                <a:solidFill>
                  <a:srgbClr val="3333CC"/>
                </a:solidFill>
                <a:sym typeface="Symbol" panose="05050102010706020507" pitchFamily="18" charset="2"/>
              </a:rPr>
              <a:t></a:t>
            </a:r>
            <a:r>
              <a:rPr lang="es-AR" altLang="es-AR" sz="2400" dirty="0" err="1">
                <a:solidFill>
                  <a:srgbClr val="3333CC"/>
                </a:solidFill>
              </a:rPr>
              <a:t>hc</a:t>
            </a:r>
            <a:r>
              <a:rPr lang="es-AR" altLang="es-AR" sz="2400" dirty="0">
                <a:solidFill>
                  <a:srgbClr val="3333CC"/>
                </a:solidFill>
              </a:rPr>
              <a:t> y </a:t>
            </a:r>
            <a:r>
              <a:rPr lang="es-AR" altLang="es-AR" sz="2400" dirty="0" err="1">
                <a:solidFill>
                  <a:srgbClr val="3333CC"/>
                </a:solidFill>
              </a:rPr>
              <a:t>dh</a:t>
            </a:r>
            <a:r>
              <a:rPr lang="es-AR" altLang="es-AR" sz="2400" dirty="0">
                <a:solidFill>
                  <a:srgbClr val="3333CC"/>
                </a:solidFill>
              </a:rPr>
              <a:t>/dx</a:t>
            </a:r>
            <a:r>
              <a:rPr lang="es-AR" altLang="es-AR" sz="2400" dirty="0">
                <a:solidFill>
                  <a:srgbClr val="3333CC"/>
                </a:solidFill>
                <a:sym typeface="Symbol" panose="05050102010706020507" pitchFamily="18" charset="2"/>
              </a:rPr>
              <a:t>0.</a:t>
            </a:r>
          </a:p>
          <a:p>
            <a:r>
              <a:rPr lang="es-AR" altLang="es-AR" sz="2400" dirty="0">
                <a:solidFill>
                  <a:srgbClr val="3333CC"/>
                </a:solidFill>
                <a:sym typeface="Symbol" panose="05050102010706020507" pitchFamily="18" charset="2"/>
              </a:rPr>
              <a:t>Escalón de bajada </a:t>
            </a:r>
          </a:p>
        </p:txBody>
      </p:sp>
      <p:grpSp>
        <p:nvGrpSpPr>
          <p:cNvPr id="216133" name="Group 69"/>
          <p:cNvGrpSpPr>
            <a:grpSpLocks/>
          </p:cNvGrpSpPr>
          <p:nvPr/>
        </p:nvGrpSpPr>
        <p:grpSpPr bwMode="auto">
          <a:xfrm>
            <a:off x="5143969" y="2835847"/>
            <a:ext cx="3457575" cy="1260475"/>
            <a:chOff x="3288" y="1457"/>
            <a:chExt cx="2178" cy="794"/>
          </a:xfrm>
        </p:grpSpPr>
        <p:sp>
          <p:nvSpPr>
            <p:cNvPr id="216088" name="Arc 24"/>
            <p:cNvSpPr>
              <a:spLocks/>
            </p:cNvSpPr>
            <p:nvPr/>
          </p:nvSpPr>
          <p:spPr bwMode="auto">
            <a:xfrm>
              <a:off x="4602" y="1654"/>
              <a:ext cx="399" cy="22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28575">
              <a:solidFill>
                <a:srgbClr val="33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216089" name="Group 25"/>
            <p:cNvGrpSpPr>
              <a:grpSpLocks/>
            </p:cNvGrpSpPr>
            <p:nvPr/>
          </p:nvGrpSpPr>
          <p:grpSpPr bwMode="auto">
            <a:xfrm>
              <a:off x="3288" y="1457"/>
              <a:ext cx="2178" cy="794"/>
              <a:chOff x="0" y="1"/>
              <a:chExt cx="20000" cy="19999"/>
            </a:xfrm>
          </p:grpSpPr>
          <p:sp>
            <p:nvSpPr>
              <p:cNvPr id="216090" name="Line 26"/>
              <p:cNvSpPr>
                <a:spLocks noChangeShapeType="1"/>
              </p:cNvSpPr>
              <p:nvPr/>
            </p:nvSpPr>
            <p:spPr bwMode="auto">
              <a:xfrm>
                <a:off x="61" y="15226"/>
                <a:ext cx="18534" cy="477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91" name="Line 27"/>
              <p:cNvSpPr>
                <a:spLocks noChangeShapeType="1"/>
              </p:cNvSpPr>
              <p:nvPr/>
            </p:nvSpPr>
            <p:spPr bwMode="auto">
              <a:xfrm>
                <a:off x="0" y="1"/>
                <a:ext cx="18790" cy="5149"/>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92" name="Line 28"/>
              <p:cNvSpPr>
                <a:spLocks noChangeShapeType="1"/>
              </p:cNvSpPr>
              <p:nvPr/>
            </p:nvSpPr>
            <p:spPr bwMode="auto">
              <a:xfrm>
                <a:off x="85" y="917"/>
                <a:ext cx="12008" cy="3983"/>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93" name="Line 29"/>
              <p:cNvSpPr>
                <a:spLocks noChangeShapeType="1"/>
              </p:cNvSpPr>
              <p:nvPr/>
            </p:nvSpPr>
            <p:spPr bwMode="auto">
              <a:xfrm>
                <a:off x="164" y="6413"/>
                <a:ext cx="18012" cy="4774"/>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94" name="Line 30"/>
              <p:cNvSpPr>
                <a:spLocks noChangeShapeType="1"/>
              </p:cNvSpPr>
              <p:nvPr/>
            </p:nvSpPr>
            <p:spPr bwMode="auto">
              <a:xfrm flipH="1">
                <a:off x="15384" y="2194"/>
                <a:ext cx="869" cy="16876"/>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95" name="Rectangle 31"/>
              <p:cNvSpPr>
                <a:spLocks noChangeArrowheads="1"/>
              </p:cNvSpPr>
              <p:nvPr/>
            </p:nvSpPr>
            <p:spPr bwMode="auto">
              <a:xfrm>
                <a:off x="17634" y="10146"/>
                <a:ext cx="2293" cy="4053"/>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hc</a:t>
                </a:r>
              </a:p>
            </p:txBody>
          </p:sp>
          <p:sp>
            <p:nvSpPr>
              <p:cNvPr id="216096" name="Rectangle 32"/>
              <p:cNvSpPr>
                <a:spLocks noChangeArrowheads="1"/>
              </p:cNvSpPr>
              <p:nvPr/>
            </p:nvSpPr>
            <p:spPr bwMode="auto">
              <a:xfrm>
                <a:off x="18029" y="2693"/>
                <a:ext cx="1971" cy="4525"/>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hn</a:t>
                </a:r>
              </a:p>
            </p:txBody>
          </p:sp>
          <p:sp>
            <p:nvSpPr>
              <p:cNvPr id="216097" name="Line 33"/>
              <p:cNvSpPr>
                <a:spLocks noChangeShapeType="1"/>
              </p:cNvSpPr>
              <p:nvPr/>
            </p:nvSpPr>
            <p:spPr bwMode="auto">
              <a:xfrm flipH="1">
                <a:off x="3315" y="2693"/>
                <a:ext cx="645" cy="13213"/>
              </a:xfrm>
              <a:prstGeom prst="line">
                <a:avLst/>
              </a:prstGeom>
              <a:noFill/>
              <a:ln w="31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098" name="Rectangle 34"/>
              <p:cNvSpPr>
                <a:spLocks noChangeArrowheads="1"/>
              </p:cNvSpPr>
              <p:nvPr/>
            </p:nvSpPr>
            <p:spPr bwMode="auto">
              <a:xfrm>
                <a:off x="4592" y="9660"/>
                <a:ext cx="1448" cy="4525"/>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800"/>
                  <a:t>h</a:t>
                </a:r>
              </a:p>
            </p:txBody>
          </p:sp>
        </p:grpSp>
      </p:grpSp>
      <p:sp>
        <p:nvSpPr>
          <p:cNvPr id="216101" name="Rectangle 37"/>
          <p:cNvSpPr>
            <a:spLocks noChangeArrowheads="1"/>
          </p:cNvSpPr>
          <p:nvPr/>
        </p:nvSpPr>
        <p:spPr bwMode="auto">
          <a:xfrm>
            <a:off x="231058" y="4864086"/>
            <a:ext cx="40989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s-AR" sz="2400" u="sng" dirty="0">
                <a:solidFill>
                  <a:srgbClr val="3333CC"/>
                </a:solidFill>
              </a:rPr>
              <a:t>Torrente deprimido en pendiente suave</a:t>
            </a:r>
            <a:r>
              <a:rPr lang="es-ES_tradnl" altLang="es-AR" sz="2400" dirty="0">
                <a:solidFill>
                  <a:srgbClr val="3333CC"/>
                </a:solidFill>
              </a:rPr>
              <a:t>: </a:t>
            </a:r>
            <a:r>
              <a:rPr lang="es-ES_tradnl" altLang="es-AR" sz="2400" dirty="0" err="1">
                <a:solidFill>
                  <a:srgbClr val="3333CC"/>
                </a:solidFill>
              </a:rPr>
              <a:t>h</a:t>
            </a:r>
            <a:r>
              <a:rPr lang="es-ES_tradnl" altLang="es-AR" sz="2400" dirty="0" err="1">
                <a:solidFill>
                  <a:srgbClr val="3333CC"/>
                </a:solidFill>
                <a:sym typeface="Symbol" panose="05050102010706020507" pitchFamily="18" charset="2"/>
              </a:rPr>
              <a:t></a:t>
            </a:r>
            <a:r>
              <a:rPr lang="es-ES_tradnl" altLang="es-AR" sz="2400" dirty="0" err="1">
                <a:solidFill>
                  <a:srgbClr val="3333CC"/>
                </a:solidFill>
              </a:rPr>
              <a:t>hc</a:t>
            </a:r>
            <a:r>
              <a:rPr lang="es-ES_tradnl" altLang="es-AR" sz="2400" dirty="0" err="1">
                <a:solidFill>
                  <a:srgbClr val="3333CC"/>
                </a:solidFill>
                <a:sym typeface="Symbol" panose="05050102010706020507" pitchFamily="18" charset="2"/>
              </a:rPr>
              <a:t></a:t>
            </a:r>
            <a:r>
              <a:rPr lang="es-ES_tradnl" altLang="es-AR" sz="2400" dirty="0" err="1">
                <a:solidFill>
                  <a:srgbClr val="3333CC"/>
                </a:solidFill>
              </a:rPr>
              <a:t>hn</a:t>
            </a:r>
            <a:r>
              <a:rPr lang="es-ES_tradnl" altLang="es-AR" sz="2400" dirty="0">
                <a:solidFill>
                  <a:srgbClr val="3333CC"/>
                </a:solidFill>
              </a:rPr>
              <a:t> y </a:t>
            </a:r>
            <a:r>
              <a:rPr lang="es-ES_tradnl" altLang="es-AR" sz="2400" dirty="0" err="1">
                <a:solidFill>
                  <a:srgbClr val="3333CC"/>
                </a:solidFill>
              </a:rPr>
              <a:t>dh</a:t>
            </a:r>
            <a:r>
              <a:rPr lang="es-ES_tradnl" altLang="es-AR" sz="2400" dirty="0">
                <a:solidFill>
                  <a:srgbClr val="3333CC"/>
                </a:solidFill>
              </a:rPr>
              <a:t>/dx</a:t>
            </a:r>
            <a:r>
              <a:rPr lang="es-ES_tradnl" altLang="es-AR" sz="2400" dirty="0">
                <a:solidFill>
                  <a:srgbClr val="3333CC"/>
                </a:solidFill>
                <a:sym typeface="Symbol" panose="05050102010706020507" pitchFamily="18" charset="2"/>
              </a:rPr>
              <a:t>0.</a:t>
            </a:r>
          </a:p>
        </p:txBody>
      </p:sp>
      <p:grpSp>
        <p:nvGrpSpPr>
          <p:cNvPr id="216134" name="Group 70"/>
          <p:cNvGrpSpPr>
            <a:grpSpLocks/>
          </p:cNvGrpSpPr>
          <p:nvPr/>
        </p:nvGrpSpPr>
        <p:grpSpPr bwMode="auto">
          <a:xfrm>
            <a:off x="4709546" y="4864086"/>
            <a:ext cx="4500562" cy="1476375"/>
            <a:chOff x="2925" y="2205"/>
            <a:chExt cx="2835" cy="930"/>
          </a:xfrm>
        </p:grpSpPr>
        <p:sp>
          <p:nvSpPr>
            <p:cNvPr id="216103" name="Rectangle 39"/>
            <p:cNvSpPr>
              <a:spLocks noChangeArrowheads="1"/>
            </p:cNvSpPr>
            <p:nvPr/>
          </p:nvSpPr>
          <p:spPr bwMode="auto">
            <a:xfrm>
              <a:off x="3866" y="2821"/>
              <a:ext cx="184" cy="291"/>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sym typeface="Symbol" panose="05050102010706020507" pitchFamily="18" charset="2"/>
                </a:rPr>
                <a:t></a:t>
              </a:r>
              <a:endParaRPr lang="es-ES" altLang="es-AR" sz="1600"/>
            </a:p>
          </p:txBody>
        </p:sp>
        <p:grpSp>
          <p:nvGrpSpPr>
            <p:cNvPr id="216104" name="Group 40"/>
            <p:cNvGrpSpPr>
              <a:grpSpLocks/>
            </p:cNvGrpSpPr>
            <p:nvPr/>
          </p:nvGrpSpPr>
          <p:grpSpPr bwMode="auto">
            <a:xfrm>
              <a:off x="2925" y="2205"/>
              <a:ext cx="2835" cy="930"/>
              <a:chOff x="-2" y="1"/>
              <a:chExt cx="20004" cy="19999"/>
            </a:xfrm>
          </p:grpSpPr>
          <p:sp>
            <p:nvSpPr>
              <p:cNvPr id="216105" name="Arc 41"/>
              <p:cNvSpPr>
                <a:spLocks/>
              </p:cNvSpPr>
              <p:nvPr/>
            </p:nvSpPr>
            <p:spPr bwMode="auto">
              <a:xfrm flipV="1">
                <a:off x="5909" y="13241"/>
                <a:ext cx="571" cy="45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216106" name="Group 42"/>
              <p:cNvGrpSpPr>
                <a:grpSpLocks/>
              </p:cNvGrpSpPr>
              <p:nvPr/>
            </p:nvGrpSpPr>
            <p:grpSpPr bwMode="auto">
              <a:xfrm>
                <a:off x="-2" y="1"/>
                <a:ext cx="20004" cy="19999"/>
                <a:chOff x="-3" y="1"/>
                <a:chExt cx="20004" cy="19999"/>
              </a:xfrm>
            </p:grpSpPr>
            <p:sp>
              <p:nvSpPr>
                <p:cNvPr id="216107" name="Rectangle 43"/>
                <p:cNvSpPr>
                  <a:spLocks noChangeArrowheads="1"/>
                </p:cNvSpPr>
                <p:nvPr/>
              </p:nvSpPr>
              <p:spPr bwMode="auto">
                <a:xfrm>
                  <a:off x="14225" y="13657"/>
                  <a:ext cx="813" cy="6052"/>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800"/>
                    <a:t>h</a:t>
                  </a:r>
                </a:p>
              </p:txBody>
            </p:sp>
            <p:grpSp>
              <p:nvGrpSpPr>
                <p:cNvPr id="216108" name="Group 44"/>
                <p:cNvGrpSpPr>
                  <a:grpSpLocks/>
                </p:cNvGrpSpPr>
                <p:nvPr/>
              </p:nvGrpSpPr>
              <p:grpSpPr bwMode="auto">
                <a:xfrm>
                  <a:off x="-3" y="1"/>
                  <a:ext cx="20004" cy="19999"/>
                  <a:chOff x="0" y="1"/>
                  <a:chExt cx="20000" cy="19999"/>
                </a:xfrm>
              </p:grpSpPr>
              <p:sp>
                <p:nvSpPr>
                  <p:cNvPr id="216109" name="Line 45"/>
                  <p:cNvSpPr>
                    <a:spLocks noChangeShapeType="1"/>
                  </p:cNvSpPr>
                  <p:nvPr/>
                </p:nvSpPr>
                <p:spPr bwMode="auto">
                  <a:xfrm>
                    <a:off x="221" y="15226"/>
                    <a:ext cx="18535" cy="477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10" name="Line 46"/>
                  <p:cNvSpPr>
                    <a:spLocks noChangeShapeType="1"/>
                  </p:cNvSpPr>
                  <p:nvPr/>
                </p:nvSpPr>
                <p:spPr bwMode="auto">
                  <a:xfrm>
                    <a:off x="0" y="1"/>
                    <a:ext cx="18869" cy="5176"/>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11" name="Line 47"/>
                  <p:cNvSpPr>
                    <a:spLocks noChangeShapeType="1"/>
                  </p:cNvSpPr>
                  <p:nvPr/>
                </p:nvSpPr>
                <p:spPr bwMode="auto">
                  <a:xfrm flipV="1">
                    <a:off x="4009" y="14296"/>
                    <a:ext cx="8805" cy="1055"/>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12" name="Arc 48"/>
                  <p:cNvSpPr>
                    <a:spLocks/>
                  </p:cNvSpPr>
                  <p:nvPr/>
                </p:nvSpPr>
                <p:spPr bwMode="auto">
                  <a:xfrm flipV="1">
                    <a:off x="12889" y="10368"/>
                    <a:ext cx="2918" cy="37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28575">
                    <a:solidFill>
                      <a:srgbClr val="33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13" name="Line 49"/>
                  <p:cNvSpPr>
                    <a:spLocks noChangeShapeType="1"/>
                  </p:cNvSpPr>
                  <p:nvPr/>
                </p:nvSpPr>
                <p:spPr bwMode="auto">
                  <a:xfrm>
                    <a:off x="167" y="6413"/>
                    <a:ext cx="18008" cy="4774"/>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14" name="Line 50"/>
                  <p:cNvSpPr>
                    <a:spLocks noChangeShapeType="1"/>
                  </p:cNvSpPr>
                  <p:nvPr/>
                </p:nvSpPr>
                <p:spPr bwMode="auto">
                  <a:xfrm flipH="1">
                    <a:off x="15716" y="2194"/>
                    <a:ext cx="538" cy="16904"/>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15" name="Rectangle 51"/>
                  <p:cNvSpPr>
                    <a:spLocks noChangeArrowheads="1"/>
                  </p:cNvSpPr>
                  <p:nvPr/>
                </p:nvSpPr>
                <p:spPr bwMode="auto">
                  <a:xfrm>
                    <a:off x="17631" y="10146"/>
                    <a:ext cx="1502" cy="4053"/>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hc</a:t>
                    </a:r>
                  </a:p>
                </p:txBody>
              </p:sp>
              <p:sp>
                <p:nvSpPr>
                  <p:cNvPr id="216116" name="Rectangle 52"/>
                  <p:cNvSpPr>
                    <a:spLocks noChangeArrowheads="1"/>
                  </p:cNvSpPr>
                  <p:nvPr/>
                </p:nvSpPr>
                <p:spPr bwMode="auto">
                  <a:xfrm>
                    <a:off x="18029" y="2693"/>
                    <a:ext cx="1971" cy="4525"/>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hn</a:t>
                    </a:r>
                  </a:p>
                </p:txBody>
              </p:sp>
              <p:sp>
                <p:nvSpPr>
                  <p:cNvPr id="216117" name="Line 53"/>
                  <p:cNvSpPr>
                    <a:spLocks noChangeShapeType="1"/>
                  </p:cNvSpPr>
                  <p:nvPr/>
                </p:nvSpPr>
                <p:spPr bwMode="auto">
                  <a:xfrm flipH="1">
                    <a:off x="13778" y="13880"/>
                    <a:ext cx="86" cy="4593"/>
                  </a:xfrm>
                  <a:prstGeom prst="line">
                    <a:avLst/>
                  </a:prstGeom>
                  <a:noFill/>
                  <a:ln w="31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1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61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1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6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6" grpId="0"/>
      <p:bldP spid="21610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118" name="Rectangle 54"/>
          <p:cNvSpPr>
            <a:spLocks noChangeArrowheads="1"/>
          </p:cNvSpPr>
          <p:nvPr/>
        </p:nvSpPr>
        <p:spPr bwMode="auto">
          <a:xfrm>
            <a:off x="143508" y="224644"/>
            <a:ext cx="38877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s-AR" sz="2400" u="sng" dirty="0">
                <a:solidFill>
                  <a:srgbClr val="3333CC"/>
                </a:solidFill>
              </a:rPr>
              <a:t>Río peraltado con pendiente fuerte:</a:t>
            </a:r>
            <a:r>
              <a:rPr lang="es-ES_tradnl" altLang="es-AR" sz="2400" dirty="0">
                <a:solidFill>
                  <a:srgbClr val="3333CC"/>
                </a:solidFill>
              </a:rPr>
              <a:t> </a:t>
            </a:r>
            <a:r>
              <a:rPr lang="es-ES_tradnl" altLang="es-AR" sz="2400" dirty="0" err="1">
                <a:solidFill>
                  <a:srgbClr val="3333CC"/>
                </a:solidFill>
              </a:rPr>
              <a:t>h</a:t>
            </a:r>
            <a:r>
              <a:rPr lang="es-ES_tradnl" altLang="es-AR" sz="2400" dirty="0" err="1">
                <a:solidFill>
                  <a:srgbClr val="3333CC"/>
                </a:solidFill>
                <a:sym typeface="Symbol" panose="05050102010706020507" pitchFamily="18" charset="2"/>
              </a:rPr>
              <a:t></a:t>
            </a:r>
            <a:r>
              <a:rPr lang="es-ES_tradnl" altLang="es-AR" sz="2400" dirty="0" err="1">
                <a:solidFill>
                  <a:srgbClr val="3333CC"/>
                </a:solidFill>
              </a:rPr>
              <a:t>hc</a:t>
            </a:r>
            <a:r>
              <a:rPr lang="es-ES_tradnl" altLang="es-AR" sz="2400" dirty="0" err="1">
                <a:solidFill>
                  <a:srgbClr val="3333CC"/>
                </a:solidFill>
                <a:sym typeface="Symbol" panose="05050102010706020507" pitchFamily="18" charset="2"/>
              </a:rPr>
              <a:t></a:t>
            </a:r>
            <a:r>
              <a:rPr lang="es-ES_tradnl" altLang="es-AR" sz="2400" dirty="0" err="1">
                <a:solidFill>
                  <a:srgbClr val="3333CC"/>
                </a:solidFill>
              </a:rPr>
              <a:t>hn</a:t>
            </a:r>
            <a:r>
              <a:rPr lang="es-ES_tradnl" altLang="es-AR" sz="2400" dirty="0">
                <a:solidFill>
                  <a:srgbClr val="3333CC"/>
                </a:solidFill>
              </a:rPr>
              <a:t> y </a:t>
            </a:r>
            <a:r>
              <a:rPr lang="es-ES_tradnl" altLang="es-AR" sz="2400" dirty="0" err="1">
                <a:solidFill>
                  <a:srgbClr val="3333CC"/>
                </a:solidFill>
              </a:rPr>
              <a:t>dh</a:t>
            </a:r>
            <a:r>
              <a:rPr lang="es-ES_tradnl" altLang="es-AR" sz="2400" dirty="0">
                <a:solidFill>
                  <a:srgbClr val="3333CC"/>
                </a:solidFill>
              </a:rPr>
              <a:t>/dx</a:t>
            </a:r>
            <a:r>
              <a:rPr lang="es-ES_tradnl" altLang="es-AR" sz="2400" dirty="0">
                <a:solidFill>
                  <a:srgbClr val="3333CC"/>
                </a:solidFill>
                <a:sym typeface="Symbol" panose="05050102010706020507" pitchFamily="18" charset="2"/>
              </a:rPr>
              <a:t>0. </a:t>
            </a:r>
          </a:p>
        </p:txBody>
      </p:sp>
      <p:grpSp>
        <p:nvGrpSpPr>
          <p:cNvPr id="216119" name="Group 55"/>
          <p:cNvGrpSpPr>
            <a:grpSpLocks/>
          </p:cNvGrpSpPr>
          <p:nvPr/>
        </p:nvGrpSpPr>
        <p:grpSpPr bwMode="auto">
          <a:xfrm>
            <a:off x="4139952" y="184617"/>
            <a:ext cx="4356100" cy="1547812"/>
            <a:chOff x="0" y="2"/>
            <a:chExt cx="20000" cy="19998"/>
          </a:xfrm>
        </p:grpSpPr>
        <p:sp>
          <p:nvSpPr>
            <p:cNvPr id="216120" name="Line 56"/>
            <p:cNvSpPr>
              <a:spLocks noChangeShapeType="1"/>
            </p:cNvSpPr>
            <p:nvPr/>
          </p:nvSpPr>
          <p:spPr bwMode="auto">
            <a:xfrm>
              <a:off x="48" y="15511"/>
              <a:ext cx="19459" cy="448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21" name="Line 57"/>
            <p:cNvSpPr>
              <a:spLocks noChangeShapeType="1"/>
            </p:cNvSpPr>
            <p:nvPr/>
          </p:nvSpPr>
          <p:spPr bwMode="auto">
            <a:xfrm>
              <a:off x="0" y="9437"/>
              <a:ext cx="19451" cy="4798"/>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22" name="Line 58"/>
            <p:cNvSpPr>
              <a:spLocks noChangeShapeType="1"/>
            </p:cNvSpPr>
            <p:nvPr/>
          </p:nvSpPr>
          <p:spPr bwMode="auto">
            <a:xfrm flipV="1">
              <a:off x="7319" y="2"/>
              <a:ext cx="6427" cy="734"/>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23" name="Arc 59"/>
            <p:cNvSpPr>
              <a:spLocks/>
            </p:cNvSpPr>
            <p:nvPr/>
          </p:nvSpPr>
          <p:spPr bwMode="auto">
            <a:xfrm flipH="1">
              <a:off x="4367" y="779"/>
              <a:ext cx="2805" cy="405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28575">
              <a:solidFill>
                <a:srgbClr val="33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24" name="Line 60"/>
            <p:cNvSpPr>
              <a:spLocks noChangeShapeType="1"/>
            </p:cNvSpPr>
            <p:nvPr/>
          </p:nvSpPr>
          <p:spPr bwMode="auto">
            <a:xfrm>
              <a:off x="186" y="3651"/>
              <a:ext cx="19814" cy="4978"/>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25" name="Line 61"/>
            <p:cNvSpPr>
              <a:spLocks noChangeShapeType="1"/>
            </p:cNvSpPr>
            <p:nvPr/>
          </p:nvSpPr>
          <p:spPr bwMode="auto">
            <a:xfrm flipH="1">
              <a:off x="12002" y="6033"/>
              <a:ext cx="480" cy="12286"/>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26" name="Rectangle 62"/>
            <p:cNvSpPr>
              <a:spLocks noChangeArrowheads="1"/>
            </p:cNvSpPr>
            <p:nvPr/>
          </p:nvSpPr>
          <p:spPr bwMode="auto">
            <a:xfrm>
              <a:off x="14036" y="6214"/>
              <a:ext cx="1156" cy="2947"/>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hc</a:t>
              </a:r>
            </a:p>
          </p:txBody>
        </p:sp>
        <p:sp>
          <p:nvSpPr>
            <p:cNvPr id="216127" name="Rectangle 63"/>
            <p:cNvSpPr>
              <a:spLocks noChangeArrowheads="1"/>
            </p:cNvSpPr>
            <p:nvPr/>
          </p:nvSpPr>
          <p:spPr bwMode="auto">
            <a:xfrm>
              <a:off x="13854" y="11256"/>
              <a:ext cx="1511" cy="3298"/>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hn</a:t>
              </a:r>
            </a:p>
          </p:txBody>
        </p:sp>
        <p:sp>
          <p:nvSpPr>
            <p:cNvPr id="216128" name="Line 64"/>
            <p:cNvSpPr>
              <a:spLocks noChangeShapeType="1"/>
            </p:cNvSpPr>
            <p:nvPr/>
          </p:nvSpPr>
          <p:spPr bwMode="auto">
            <a:xfrm flipH="1">
              <a:off x="9210" y="608"/>
              <a:ext cx="623" cy="17424"/>
            </a:xfrm>
            <a:prstGeom prst="line">
              <a:avLst/>
            </a:prstGeom>
            <a:noFill/>
            <a:ln w="31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16129" name="Rectangle 65"/>
            <p:cNvSpPr>
              <a:spLocks noChangeArrowheads="1"/>
            </p:cNvSpPr>
            <p:nvPr/>
          </p:nvSpPr>
          <p:spPr bwMode="auto">
            <a:xfrm>
              <a:off x="8972" y="7682"/>
              <a:ext cx="1108" cy="3298"/>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p>
          </p:txBody>
        </p:sp>
        <p:sp>
          <p:nvSpPr>
            <p:cNvPr id="216130" name="Line 66"/>
            <p:cNvSpPr>
              <a:spLocks noChangeShapeType="1"/>
            </p:cNvSpPr>
            <p:nvPr/>
          </p:nvSpPr>
          <p:spPr bwMode="auto">
            <a:xfrm>
              <a:off x="13807" y="2"/>
              <a:ext cx="5825" cy="11"/>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61" name="Rectangle 4"/>
          <p:cNvSpPr>
            <a:spLocks noChangeArrowheads="1"/>
          </p:cNvSpPr>
          <p:nvPr/>
        </p:nvSpPr>
        <p:spPr bwMode="auto">
          <a:xfrm>
            <a:off x="244378" y="2443663"/>
            <a:ext cx="3492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s-AR" sz="2400" u="sng" dirty="0">
                <a:solidFill>
                  <a:srgbClr val="3333CC"/>
                </a:solidFill>
              </a:rPr>
              <a:t>Torrente deprimido con pendiente fuerte:</a:t>
            </a:r>
            <a:endParaRPr lang="es-ES" altLang="es-AR" sz="2400" u="sng" dirty="0">
              <a:solidFill>
                <a:srgbClr val="3333CC"/>
              </a:solidFill>
            </a:endParaRPr>
          </a:p>
          <a:p>
            <a:r>
              <a:rPr lang="es-ES_tradnl" altLang="es-AR" sz="2400" dirty="0" err="1">
                <a:solidFill>
                  <a:srgbClr val="3333CC"/>
                </a:solidFill>
              </a:rPr>
              <a:t>hc</a:t>
            </a:r>
            <a:r>
              <a:rPr lang="es-ES_tradnl" altLang="es-AR" sz="2400" dirty="0" err="1">
                <a:solidFill>
                  <a:srgbClr val="3333CC"/>
                </a:solidFill>
                <a:sym typeface="Symbol" panose="05050102010706020507" pitchFamily="18" charset="2"/>
              </a:rPr>
              <a:t></a:t>
            </a:r>
            <a:r>
              <a:rPr lang="es-ES_tradnl" altLang="es-AR" sz="2400" dirty="0" err="1">
                <a:solidFill>
                  <a:srgbClr val="3333CC"/>
                </a:solidFill>
              </a:rPr>
              <a:t>h</a:t>
            </a:r>
            <a:r>
              <a:rPr lang="es-ES_tradnl" altLang="es-AR" sz="2400" dirty="0" err="1">
                <a:solidFill>
                  <a:srgbClr val="3333CC"/>
                </a:solidFill>
                <a:sym typeface="Symbol" panose="05050102010706020507" pitchFamily="18" charset="2"/>
              </a:rPr>
              <a:t>n</a:t>
            </a:r>
            <a:r>
              <a:rPr lang="es-ES_tradnl" altLang="es-AR" sz="2400" dirty="0" err="1">
                <a:solidFill>
                  <a:srgbClr val="3333CC"/>
                </a:solidFill>
              </a:rPr>
              <a:t>h</a:t>
            </a:r>
            <a:r>
              <a:rPr lang="es-ES_tradnl" altLang="es-AR" sz="2400" dirty="0">
                <a:solidFill>
                  <a:srgbClr val="3333CC"/>
                </a:solidFill>
              </a:rPr>
              <a:t> y </a:t>
            </a:r>
            <a:r>
              <a:rPr lang="es-ES_tradnl" altLang="es-AR" sz="2400" dirty="0" err="1">
                <a:solidFill>
                  <a:srgbClr val="3333CC"/>
                </a:solidFill>
              </a:rPr>
              <a:t>dh</a:t>
            </a:r>
            <a:r>
              <a:rPr lang="es-ES_tradnl" altLang="es-AR" sz="2400" dirty="0">
                <a:solidFill>
                  <a:srgbClr val="3333CC"/>
                </a:solidFill>
              </a:rPr>
              <a:t>/dx</a:t>
            </a:r>
            <a:r>
              <a:rPr lang="es-ES_tradnl" altLang="es-AR" sz="2400" dirty="0">
                <a:solidFill>
                  <a:srgbClr val="3333CC"/>
                </a:solidFill>
                <a:sym typeface="Symbol" panose="05050102010706020507" pitchFamily="18" charset="2"/>
              </a:rPr>
              <a:t>0</a:t>
            </a:r>
          </a:p>
        </p:txBody>
      </p:sp>
      <p:grpSp>
        <p:nvGrpSpPr>
          <p:cNvPr id="62" name="Group 5"/>
          <p:cNvGrpSpPr>
            <a:grpSpLocks/>
          </p:cNvGrpSpPr>
          <p:nvPr/>
        </p:nvGrpSpPr>
        <p:grpSpPr bwMode="auto">
          <a:xfrm>
            <a:off x="4968553" y="2461952"/>
            <a:ext cx="3887787" cy="1223963"/>
            <a:chOff x="0" y="1"/>
            <a:chExt cx="19999" cy="19999"/>
          </a:xfrm>
        </p:grpSpPr>
        <p:sp>
          <p:nvSpPr>
            <p:cNvPr id="63" name="Line 6"/>
            <p:cNvSpPr>
              <a:spLocks noChangeShapeType="1"/>
            </p:cNvSpPr>
            <p:nvPr/>
          </p:nvSpPr>
          <p:spPr bwMode="auto">
            <a:xfrm>
              <a:off x="0" y="15288"/>
              <a:ext cx="19133" cy="47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4" name="Line 7"/>
            <p:cNvSpPr>
              <a:spLocks noChangeShapeType="1"/>
            </p:cNvSpPr>
            <p:nvPr/>
          </p:nvSpPr>
          <p:spPr bwMode="auto">
            <a:xfrm>
              <a:off x="22" y="6631"/>
              <a:ext cx="19394" cy="5082"/>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 name="Arc 8"/>
            <p:cNvSpPr>
              <a:spLocks/>
            </p:cNvSpPr>
            <p:nvPr/>
          </p:nvSpPr>
          <p:spPr bwMode="auto">
            <a:xfrm flipH="1">
              <a:off x="489" y="12521"/>
              <a:ext cx="11177" cy="210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28575">
              <a:solidFill>
                <a:srgbClr val="33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6" name="Line 9"/>
            <p:cNvSpPr>
              <a:spLocks noChangeShapeType="1"/>
            </p:cNvSpPr>
            <p:nvPr/>
          </p:nvSpPr>
          <p:spPr bwMode="auto">
            <a:xfrm>
              <a:off x="28" y="426"/>
              <a:ext cx="18588" cy="4712"/>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7" name="Rectangle 10"/>
            <p:cNvSpPr>
              <a:spLocks noChangeArrowheads="1"/>
            </p:cNvSpPr>
            <p:nvPr/>
          </p:nvSpPr>
          <p:spPr bwMode="auto">
            <a:xfrm>
              <a:off x="18388" y="1"/>
              <a:ext cx="1550" cy="4000"/>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hc</a:t>
              </a:r>
            </a:p>
          </p:txBody>
        </p:sp>
        <p:sp>
          <p:nvSpPr>
            <p:cNvPr id="68" name="Rectangle 11"/>
            <p:cNvSpPr>
              <a:spLocks noChangeArrowheads="1"/>
            </p:cNvSpPr>
            <p:nvPr/>
          </p:nvSpPr>
          <p:spPr bwMode="auto">
            <a:xfrm>
              <a:off x="17966" y="7644"/>
              <a:ext cx="2033" cy="4466"/>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hn</a:t>
              </a:r>
            </a:p>
          </p:txBody>
        </p:sp>
        <p:sp>
          <p:nvSpPr>
            <p:cNvPr id="69" name="Line 12"/>
            <p:cNvSpPr>
              <a:spLocks noChangeShapeType="1"/>
            </p:cNvSpPr>
            <p:nvPr/>
          </p:nvSpPr>
          <p:spPr bwMode="auto">
            <a:xfrm flipH="1">
              <a:off x="17077" y="12932"/>
              <a:ext cx="255" cy="6383"/>
            </a:xfrm>
            <a:prstGeom prst="line">
              <a:avLst/>
            </a:prstGeom>
            <a:noFill/>
            <a:ln w="31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 name="Rectangle 13"/>
            <p:cNvSpPr>
              <a:spLocks noChangeArrowheads="1"/>
            </p:cNvSpPr>
            <p:nvPr/>
          </p:nvSpPr>
          <p:spPr bwMode="auto">
            <a:xfrm>
              <a:off x="17844" y="13904"/>
              <a:ext cx="1494" cy="4466"/>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p>
          </p:txBody>
        </p:sp>
        <p:sp>
          <p:nvSpPr>
            <p:cNvPr id="71" name="Line 14"/>
            <p:cNvSpPr>
              <a:spLocks noChangeShapeType="1"/>
            </p:cNvSpPr>
            <p:nvPr/>
          </p:nvSpPr>
          <p:spPr bwMode="auto">
            <a:xfrm>
              <a:off x="11827" y="12521"/>
              <a:ext cx="6505" cy="14"/>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72" name="Rectangle 15"/>
          <p:cNvSpPr>
            <a:spLocks noChangeArrowheads="1"/>
          </p:cNvSpPr>
          <p:nvPr/>
        </p:nvSpPr>
        <p:spPr bwMode="auto">
          <a:xfrm>
            <a:off x="273274" y="4851115"/>
            <a:ext cx="424815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s-AR" sz="2400" u="sng" dirty="0">
                <a:solidFill>
                  <a:srgbClr val="3333CC"/>
                </a:solidFill>
              </a:rPr>
              <a:t>Torrente peraltado con pendiente fuerte:</a:t>
            </a:r>
            <a:r>
              <a:rPr lang="es-ES_tradnl" altLang="es-AR" sz="2400" dirty="0">
                <a:solidFill>
                  <a:srgbClr val="3333CC"/>
                </a:solidFill>
              </a:rPr>
              <a:t> </a:t>
            </a:r>
            <a:r>
              <a:rPr lang="es-ES_tradnl" altLang="es-AR" sz="2400" dirty="0" err="1">
                <a:solidFill>
                  <a:srgbClr val="3333CC"/>
                </a:solidFill>
              </a:rPr>
              <a:t>hc</a:t>
            </a:r>
            <a:r>
              <a:rPr lang="es-ES_tradnl" altLang="es-AR" sz="2400" dirty="0" err="1">
                <a:solidFill>
                  <a:srgbClr val="3333CC"/>
                </a:solidFill>
                <a:sym typeface="Symbol" panose="05050102010706020507" pitchFamily="18" charset="2"/>
              </a:rPr>
              <a:t></a:t>
            </a:r>
            <a:r>
              <a:rPr lang="es-ES_tradnl" altLang="es-AR" sz="2400" dirty="0" err="1">
                <a:solidFill>
                  <a:srgbClr val="3333CC"/>
                </a:solidFill>
              </a:rPr>
              <a:t>h</a:t>
            </a:r>
            <a:r>
              <a:rPr lang="es-ES_tradnl" altLang="es-AR" sz="2400" dirty="0" err="1">
                <a:solidFill>
                  <a:srgbClr val="3333CC"/>
                </a:solidFill>
                <a:sym typeface="Symbol" panose="05050102010706020507" pitchFamily="18" charset="2"/>
              </a:rPr>
              <a:t></a:t>
            </a:r>
            <a:r>
              <a:rPr lang="es-ES_tradnl" altLang="es-AR" sz="2400" dirty="0" err="1">
                <a:solidFill>
                  <a:srgbClr val="3333CC"/>
                </a:solidFill>
              </a:rPr>
              <a:t>h</a:t>
            </a:r>
            <a:r>
              <a:rPr lang="es-ES_tradnl" altLang="es-AR" sz="2400" dirty="0" err="1">
                <a:solidFill>
                  <a:srgbClr val="3333CC"/>
                </a:solidFill>
                <a:sym typeface="Symbol" panose="05050102010706020507" pitchFamily="18" charset="2"/>
              </a:rPr>
              <a:t>n</a:t>
            </a:r>
            <a:r>
              <a:rPr lang="es-ES_tradnl" altLang="es-AR" dirty="0">
                <a:sym typeface="Symbol" panose="05050102010706020507" pitchFamily="18" charset="2"/>
              </a:rPr>
              <a:t> </a:t>
            </a:r>
          </a:p>
        </p:txBody>
      </p:sp>
      <p:grpSp>
        <p:nvGrpSpPr>
          <p:cNvPr id="73" name="Group 16"/>
          <p:cNvGrpSpPr>
            <a:grpSpLocks/>
          </p:cNvGrpSpPr>
          <p:nvPr/>
        </p:nvGrpSpPr>
        <p:grpSpPr bwMode="auto">
          <a:xfrm>
            <a:off x="4844171" y="4643141"/>
            <a:ext cx="3924300" cy="1331913"/>
            <a:chOff x="0" y="0"/>
            <a:chExt cx="20000" cy="20000"/>
          </a:xfrm>
        </p:grpSpPr>
        <p:sp>
          <p:nvSpPr>
            <p:cNvPr id="74" name="Line 17"/>
            <p:cNvSpPr>
              <a:spLocks noChangeShapeType="1"/>
            </p:cNvSpPr>
            <p:nvPr/>
          </p:nvSpPr>
          <p:spPr bwMode="auto">
            <a:xfrm>
              <a:off x="546" y="16313"/>
              <a:ext cx="18611" cy="36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5" name="Line 18"/>
            <p:cNvSpPr>
              <a:spLocks noChangeShapeType="1"/>
            </p:cNvSpPr>
            <p:nvPr/>
          </p:nvSpPr>
          <p:spPr bwMode="auto">
            <a:xfrm>
              <a:off x="0" y="7610"/>
              <a:ext cx="18865" cy="3976"/>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6" name="Line 19"/>
            <p:cNvSpPr>
              <a:spLocks noChangeShapeType="1"/>
            </p:cNvSpPr>
            <p:nvPr/>
          </p:nvSpPr>
          <p:spPr bwMode="auto">
            <a:xfrm>
              <a:off x="4869" y="6227"/>
              <a:ext cx="12132" cy="3912"/>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7" name="Arc 20"/>
            <p:cNvSpPr>
              <a:spLocks/>
            </p:cNvSpPr>
            <p:nvPr/>
          </p:nvSpPr>
          <p:spPr bwMode="auto">
            <a:xfrm flipH="1" flipV="1">
              <a:off x="2707" y="1790"/>
              <a:ext cx="2054" cy="43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28575">
              <a:solidFill>
                <a:srgbClr val="33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8" name="Line 21"/>
            <p:cNvSpPr>
              <a:spLocks noChangeShapeType="1"/>
            </p:cNvSpPr>
            <p:nvPr/>
          </p:nvSpPr>
          <p:spPr bwMode="auto">
            <a:xfrm>
              <a:off x="573" y="1147"/>
              <a:ext cx="18081" cy="3687"/>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9" name="Line 22"/>
            <p:cNvSpPr>
              <a:spLocks noChangeShapeType="1"/>
            </p:cNvSpPr>
            <p:nvPr/>
          </p:nvSpPr>
          <p:spPr bwMode="auto">
            <a:xfrm flipH="1">
              <a:off x="16104" y="3859"/>
              <a:ext cx="897" cy="15444"/>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80" name="Rectangle 23"/>
            <p:cNvSpPr>
              <a:spLocks noChangeArrowheads="1"/>
            </p:cNvSpPr>
            <p:nvPr/>
          </p:nvSpPr>
          <p:spPr bwMode="auto">
            <a:xfrm>
              <a:off x="18433" y="4352"/>
              <a:ext cx="1508" cy="3129"/>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hc</a:t>
              </a:r>
            </a:p>
          </p:txBody>
        </p:sp>
        <p:sp>
          <p:nvSpPr>
            <p:cNvPr id="81" name="Rectangle 24"/>
            <p:cNvSpPr>
              <a:spLocks noChangeArrowheads="1"/>
            </p:cNvSpPr>
            <p:nvPr/>
          </p:nvSpPr>
          <p:spPr bwMode="auto">
            <a:xfrm>
              <a:off x="18023" y="10332"/>
              <a:ext cx="1977" cy="3494"/>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hn</a:t>
              </a:r>
            </a:p>
          </p:txBody>
        </p:sp>
        <p:sp>
          <p:nvSpPr>
            <p:cNvPr id="82" name="Line 25"/>
            <p:cNvSpPr>
              <a:spLocks noChangeShapeType="1"/>
            </p:cNvSpPr>
            <p:nvPr/>
          </p:nvSpPr>
          <p:spPr bwMode="auto">
            <a:xfrm flipH="1">
              <a:off x="4999" y="6506"/>
              <a:ext cx="664" cy="10386"/>
            </a:xfrm>
            <a:prstGeom prst="line">
              <a:avLst/>
            </a:prstGeom>
            <a:noFill/>
            <a:ln w="31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83" name="Rectangle 26"/>
            <p:cNvSpPr>
              <a:spLocks noChangeArrowheads="1"/>
            </p:cNvSpPr>
            <p:nvPr/>
          </p:nvSpPr>
          <p:spPr bwMode="auto">
            <a:xfrm>
              <a:off x="4853" y="10407"/>
              <a:ext cx="1453" cy="3494"/>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p>
          </p:txBody>
        </p:sp>
        <p:sp>
          <p:nvSpPr>
            <p:cNvPr id="84" name="Line 27"/>
            <p:cNvSpPr>
              <a:spLocks noChangeShapeType="1"/>
            </p:cNvSpPr>
            <p:nvPr/>
          </p:nvSpPr>
          <p:spPr bwMode="auto">
            <a:xfrm flipH="1">
              <a:off x="2567" y="0"/>
              <a:ext cx="248" cy="4995"/>
            </a:xfrm>
            <a:prstGeom prst="line">
              <a:avLst/>
            </a:prstGeom>
            <a:noFill/>
            <a:ln w="31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Tree>
    <p:extLst>
      <p:ext uri="{BB962C8B-B14F-4D97-AF65-F5344CB8AC3E}">
        <p14:creationId xmlns:p14="http://schemas.microsoft.com/office/powerpoint/2010/main" val="3592325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80" name="Rectangle 28"/>
          <p:cNvSpPr>
            <a:spLocks noChangeArrowheads="1"/>
          </p:cNvSpPr>
          <p:nvPr/>
        </p:nvSpPr>
        <p:spPr bwMode="auto">
          <a:xfrm>
            <a:off x="863302" y="116632"/>
            <a:ext cx="776796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500" u="sng" dirty="0">
                <a:solidFill>
                  <a:srgbClr val="3333CC"/>
                </a:solidFill>
              </a:rPr>
              <a:t>DISCUSIÓN DEL EJE HIDRÁULICO PARA CAMBIO </a:t>
            </a:r>
          </a:p>
          <a:p>
            <a:pPr algn="ctr"/>
            <a:r>
              <a:rPr lang="es-AR" altLang="es-AR" sz="2500" u="sng" dirty="0">
                <a:solidFill>
                  <a:srgbClr val="3333CC"/>
                </a:solidFill>
              </a:rPr>
              <a:t>DE PENDIENTE</a:t>
            </a:r>
            <a:endParaRPr lang="es-ES" altLang="es-AR" sz="2500" dirty="0"/>
          </a:p>
        </p:txBody>
      </p:sp>
      <p:sp>
        <p:nvSpPr>
          <p:cNvPr id="228381" name="Rectangle 29"/>
          <p:cNvSpPr>
            <a:spLocks noChangeArrowheads="1"/>
          </p:cNvSpPr>
          <p:nvPr/>
        </p:nvSpPr>
        <p:spPr bwMode="auto">
          <a:xfrm>
            <a:off x="103497" y="1650647"/>
            <a:ext cx="43107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Pendiente suave a más suave</a:t>
            </a:r>
          </a:p>
          <a:p>
            <a:r>
              <a:rPr lang="es-AR" altLang="es-AR" sz="2400" dirty="0">
                <a:solidFill>
                  <a:srgbClr val="3333CC"/>
                </a:solidFill>
              </a:rPr>
              <a:t>En A rio peraltado</a:t>
            </a:r>
            <a:r>
              <a:rPr lang="es-ES" altLang="es-AR" sz="2400" dirty="0">
                <a:solidFill>
                  <a:srgbClr val="3333CC"/>
                </a:solidFill>
              </a:rPr>
              <a:t> </a:t>
            </a:r>
          </a:p>
        </p:txBody>
      </p:sp>
      <p:grpSp>
        <p:nvGrpSpPr>
          <p:cNvPr id="228382" name="Group 30"/>
          <p:cNvGrpSpPr>
            <a:grpSpLocks/>
          </p:cNvGrpSpPr>
          <p:nvPr/>
        </p:nvGrpSpPr>
        <p:grpSpPr bwMode="auto">
          <a:xfrm>
            <a:off x="4866695" y="1692062"/>
            <a:ext cx="3924300" cy="1189037"/>
            <a:chOff x="7311" y="11675"/>
            <a:chExt cx="3993" cy="1535"/>
          </a:xfrm>
        </p:grpSpPr>
        <p:sp>
          <p:nvSpPr>
            <p:cNvPr id="228383" name="Rectangle 31"/>
            <p:cNvSpPr>
              <a:spLocks noChangeArrowheads="1"/>
            </p:cNvSpPr>
            <p:nvPr/>
          </p:nvSpPr>
          <p:spPr bwMode="auto">
            <a:xfrm>
              <a:off x="7454" y="12293"/>
              <a:ext cx="269" cy="326"/>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28384" name="Rectangle 32"/>
            <p:cNvSpPr>
              <a:spLocks noChangeArrowheads="1"/>
            </p:cNvSpPr>
            <p:nvPr/>
          </p:nvSpPr>
          <p:spPr bwMode="auto">
            <a:xfrm>
              <a:off x="7311" y="11731"/>
              <a:ext cx="366" cy="391"/>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28385" name="Line 33"/>
            <p:cNvSpPr>
              <a:spLocks noChangeShapeType="1"/>
            </p:cNvSpPr>
            <p:nvPr/>
          </p:nvSpPr>
          <p:spPr bwMode="auto">
            <a:xfrm flipH="1">
              <a:off x="9249" y="12296"/>
              <a:ext cx="6" cy="914"/>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228386" name="Group 34"/>
            <p:cNvGrpSpPr>
              <a:grpSpLocks/>
            </p:cNvGrpSpPr>
            <p:nvPr/>
          </p:nvGrpSpPr>
          <p:grpSpPr bwMode="auto">
            <a:xfrm>
              <a:off x="7551" y="11675"/>
              <a:ext cx="3753" cy="1486"/>
              <a:chOff x="7" y="1"/>
              <a:chExt cx="19993" cy="19998"/>
            </a:xfrm>
          </p:grpSpPr>
          <p:sp>
            <p:nvSpPr>
              <p:cNvPr id="228387" name="Rectangle 35"/>
              <p:cNvSpPr>
                <a:spLocks noChangeArrowheads="1"/>
              </p:cNvSpPr>
              <p:nvPr/>
            </p:nvSpPr>
            <p:spPr bwMode="auto">
              <a:xfrm>
                <a:off x="18050" y="4657"/>
                <a:ext cx="1950" cy="5249"/>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28388" name="Rectangle 36"/>
              <p:cNvSpPr>
                <a:spLocks noChangeArrowheads="1"/>
              </p:cNvSpPr>
              <p:nvPr/>
            </p:nvSpPr>
            <p:spPr bwMode="auto">
              <a:xfrm>
                <a:off x="17656" y="12625"/>
                <a:ext cx="2120" cy="4414"/>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28389" name="Line 37"/>
              <p:cNvSpPr>
                <a:spLocks noChangeShapeType="1"/>
              </p:cNvSpPr>
              <p:nvPr/>
            </p:nvSpPr>
            <p:spPr bwMode="auto">
              <a:xfrm>
                <a:off x="7" y="15343"/>
                <a:ext cx="9354" cy="317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390" name="Line 38"/>
              <p:cNvSpPr>
                <a:spLocks noChangeShapeType="1"/>
              </p:cNvSpPr>
              <p:nvPr/>
            </p:nvSpPr>
            <p:spPr bwMode="auto">
              <a:xfrm>
                <a:off x="220" y="4926"/>
                <a:ext cx="9115" cy="4172"/>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391" name="Line 39"/>
              <p:cNvSpPr>
                <a:spLocks noChangeShapeType="1"/>
              </p:cNvSpPr>
              <p:nvPr/>
            </p:nvSpPr>
            <p:spPr bwMode="auto">
              <a:xfrm>
                <a:off x="380" y="4240"/>
                <a:ext cx="6078" cy="1763"/>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392" name="Line 40"/>
              <p:cNvSpPr>
                <a:spLocks noChangeShapeType="1"/>
              </p:cNvSpPr>
              <p:nvPr/>
            </p:nvSpPr>
            <p:spPr bwMode="auto">
              <a:xfrm>
                <a:off x="369" y="9637"/>
                <a:ext cx="9152" cy="3862"/>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393" name="Line 41"/>
              <p:cNvSpPr>
                <a:spLocks noChangeShapeType="1"/>
              </p:cNvSpPr>
              <p:nvPr/>
            </p:nvSpPr>
            <p:spPr bwMode="auto">
              <a:xfrm>
                <a:off x="9676" y="18492"/>
                <a:ext cx="8635" cy="150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394" name="Line 42"/>
              <p:cNvSpPr>
                <a:spLocks noChangeShapeType="1"/>
              </p:cNvSpPr>
              <p:nvPr/>
            </p:nvSpPr>
            <p:spPr bwMode="auto">
              <a:xfrm>
                <a:off x="9596" y="13324"/>
                <a:ext cx="8795" cy="1682"/>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395" name="Rectangle 43"/>
              <p:cNvSpPr>
                <a:spLocks noChangeArrowheads="1"/>
              </p:cNvSpPr>
              <p:nvPr/>
            </p:nvSpPr>
            <p:spPr bwMode="auto">
              <a:xfrm>
                <a:off x="8957" y="1"/>
                <a:ext cx="1843" cy="3835"/>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A</a:t>
                </a:r>
              </a:p>
            </p:txBody>
          </p:sp>
          <p:sp>
            <p:nvSpPr>
              <p:cNvPr id="228396" name="Line 44"/>
              <p:cNvSpPr>
                <a:spLocks noChangeShapeType="1"/>
              </p:cNvSpPr>
              <p:nvPr/>
            </p:nvSpPr>
            <p:spPr bwMode="auto">
              <a:xfrm>
                <a:off x="9489" y="6797"/>
                <a:ext cx="8316" cy="1494"/>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397" name="Line 45"/>
              <p:cNvSpPr>
                <a:spLocks noChangeShapeType="1"/>
              </p:cNvSpPr>
              <p:nvPr/>
            </p:nvSpPr>
            <p:spPr bwMode="auto">
              <a:xfrm flipH="1" flipV="1">
                <a:off x="6506" y="6124"/>
                <a:ext cx="2882" cy="687"/>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sp>
        <p:nvSpPr>
          <p:cNvPr id="228398" name="Rectangle 46"/>
          <p:cNvSpPr>
            <a:spLocks noChangeArrowheads="1"/>
          </p:cNvSpPr>
          <p:nvPr/>
        </p:nvSpPr>
        <p:spPr bwMode="auto">
          <a:xfrm>
            <a:off x="103497" y="3794689"/>
            <a:ext cx="467281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s-AR" altLang="es-AR" sz="2400" dirty="0">
                <a:solidFill>
                  <a:srgbClr val="3333CC"/>
                </a:solidFill>
              </a:rPr>
              <a:t>Pendiente suave a menos suave</a:t>
            </a:r>
          </a:p>
          <a:p>
            <a:r>
              <a:rPr lang="es-AR" altLang="es-AR" sz="2400" dirty="0">
                <a:solidFill>
                  <a:srgbClr val="3333CC"/>
                </a:solidFill>
              </a:rPr>
              <a:t>En A río deprimido</a:t>
            </a:r>
            <a:r>
              <a:rPr lang="es-ES" altLang="es-AR" dirty="0"/>
              <a:t> </a:t>
            </a:r>
          </a:p>
        </p:txBody>
      </p:sp>
      <p:grpSp>
        <p:nvGrpSpPr>
          <p:cNvPr id="228399" name="Group 47"/>
          <p:cNvGrpSpPr>
            <a:grpSpLocks/>
          </p:cNvGrpSpPr>
          <p:nvPr/>
        </p:nvGrpSpPr>
        <p:grpSpPr bwMode="auto">
          <a:xfrm>
            <a:off x="4943314" y="3628597"/>
            <a:ext cx="3960812" cy="1584325"/>
            <a:chOff x="1" y="-2"/>
            <a:chExt cx="19988" cy="20004"/>
          </a:xfrm>
        </p:grpSpPr>
        <p:sp>
          <p:nvSpPr>
            <p:cNvPr id="228400" name="Rectangle 48"/>
            <p:cNvSpPr>
              <a:spLocks noChangeArrowheads="1"/>
            </p:cNvSpPr>
            <p:nvPr/>
          </p:nvSpPr>
          <p:spPr bwMode="auto">
            <a:xfrm>
              <a:off x="325" y="6575"/>
              <a:ext cx="1561" cy="3681"/>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grpSp>
          <p:nvGrpSpPr>
            <p:cNvPr id="228401" name="Group 49"/>
            <p:cNvGrpSpPr>
              <a:grpSpLocks/>
            </p:cNvGrpSpPr>
            <p:nvPr/>
          </p:nvGrpSpPr>
          <p:grpSpPr bwMode="auto">
            <a:xfrm>
              <a:off x="1" y="-2"/>
              <a:ext cx="19988" cy="20004"/>
              <a:chOff x="0" y="-1"/>
              <a:chExt cx="20000" cy="20004"/>
            </a:xfrm>
          </p:grpSpPr>
          <p:sp>
            <p:nvSpPr>
              <p:cNvPr id="228402" name="Line 50"/>
              <p:cNvSpPr>
                <a:spLocks noChangeShapeType="1"/>
              </p:cNvSpPr>
              <p:nvPr/>
            </p:nvSpPr>
            <p:spPr bwMode="auto">
              <a:xfrm flipH="1" flipV="1">
                <a:off x="2854" y="3920"/>
                <a:ext cx="5296" cy="2234"/>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228403" name="Group 51"/>
              <p:cNvGrpSpPr>
                <a:grpSpLocks/>
              </p:cNvGrpSpPr>
              <p:nvPr/>
            </p:nvGrpSpPr>
            <p:grpSpPr bwMode="auto">
              <a:xfrm>
                <a:off x="0" y="-1"/>
                <a:ext cx="20000" cy="20004"/>
                <a:chOff x="0" y="-1"/>
                <a:chExt cx="20000" cy="20003"/>
              </a:xfrm>
            </p:grpSpPr>
            <p:grpSp>
              <p:nvGrpSpPr>
                <p:cNvPr id="228404" name="Group 52"/>
                <p:cNvGrpSpPr>
                  <a:grpSpLocks/>
                </p:cNvGrpSpPr>
                <p:nvPr/>
              </p:nvGrpSpPr>
              <p:grpSpPr bwMode="auto">
                <a:xfrm>
                  <a:off x="0" y="-1"/>
                  <a:ext cx="20000" cy="20003"/>
                  <a:chOff x="0" y="-1"/>
                  <a:chExt cx="20000" cy="20003"/>
                </a:xfrm>
              </p:grpSpPr>
              <p:sp>
                <p:nvSpPr>
                  <p:cNvPr id="228405" name="Line 53"/>
                  <p:cNvSpPr>
                    <a:spLocks noChangeShapeType="1"/>
                  </p:cNvSpPr>
                  <p:nvPr/>
                </p:nvSpPr>
                <p:spPr bwMode="auto">
                  <a:xfrm flipH="1">
                    <a:off x="9824" y="4843"/>
                    <a:ext cx="89" cy="11659"/>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406" name="Rectangle 54"/>
                  <p:cNvSpPr>
                    <a:spLocks noChangeArrowheads="1"/>
                  </p:cNvSpPr>
                  <p:nvPr/>
                </p:nvSpPr>
                <p:spPr bwMode="auto">
                  <a:xfrm>
                    <a:off x="17951" y="8889"/>
                    <a:ext cx="2049" cy="3054"/>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28407" name="Rectangle 55"/>
                  <p:cNvSpPr>
                    <a:spLocks noChangeArrowheads="1"/>
                  </p:cNvSpPr>
                  <p:nvPr/>
                </p:nvSpPr>
                <p:spPr bwMode="auto">
                  <a:xfrm>
                    <a:off x="18377" y="13413"/>
                    <a:ext cx="1561" cy="3682"/>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28408" name="Line 56"/>
                  <p:cNvSpPr>
                    <a:spLocks noChangeShapeType="1"/>
                  </p:cNvSpPr>
                  <p:nvPr/>
                </p:nvSpPr>
                <p:spPr bwMode="auto">
                  <a:xfrm>
                    <a:off x="0" y="14040"/>
                    <a:ext cx="9829" cy="283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409" name="Line 57"/>
                  <p:cNvSpPr>
                    <a:spLocks noChangeShapeType="1"/>
                  </p:cNvSpPr>
                  <p:nvPr/>
                </p:nvSpPr>
                <p:spPr bwMode="auto">
                  <a:xfrm>
                    <a:off x="840" y="2096"/>
                    <a:ext cx="9577" cy="3727"/>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410" name="Line 58"/>
                  <p:cNvSpPr>
                    <a:spLocks noChangeShapeType="1"/>
                  </p:cNvSpPr>
                  <p:nvPr/>
                </p:nvSpPr>
                <p:spPr bwMode="auto">
                  <a:xfrm>
                    <a:off x="380" y="8946"/>
                    <a:ext cx="9617" cy="3453"/>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411" name="Line 59"/>
                  <p:cNvSpPr>
                    <a:spLocks noChangeShapeType="1"/>
                  </p:cNvSpPr>
                  <p:nvPr/>
                </p:nvSpPr>
                <p:spPr bwMode="auto">
                  <a:xfrm>
                    <a:off x="10159" y="16856"/>
                    <a:ext cx="8234" cy="314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412" name="Line 60"/>
                  <p:cNvSpPr>
                    <a:spLocks noChangeShapeType="1"/>
                  </p:cNvSpPr>
                  <p:nvPr/>
                </p:nvSpPr>
                <p:spPr bwMode="auto">
                  <a:xfrm>
                    <a:off x="10076" y="12240"/>
                    <a:ext cx="8485" cy="3659"/>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8413" name="Rectangle 61"/>
                  <p:cNvSpPr>
                    <a:spLocks noChangeArrowheads="1"/>
                  </p:cNvSpPr>
                  <p:nvPr/>
                </p:nvSpPr>
                <p:spPr bwMode="auto">
                  <a:xfrm>
                    <a:off x="10243" y="5288"/>
                    <a:ext cx="1937" cy="3431"/>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A</a:t>
                    </a:r>
                  </a:p>
                </p:txBody>
              </p:sp>
              <p:sp>
                <p:nvSpPr>
                  <p:cNvPr id="228414" name="Rectangle 62"/>
                  <p:cNvSpPr>
                    <a:spLocks noChangeArrowheads="1"/>
                  </p:cNvSpPr>
                  <p:nvPr/>
                </p:nvSpPr>
                <p:spPr bwMode="auto">
                  <a:xfrm>
                    <a:off x="2418" y="-1"/>
                    <a:ext cx="2049" cy="3054"/>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28415" name="Arc 63"/>
                  <p:cNvSpPr>
                    <a:spLocks/>
                  </p:cNvSpPr>
                  <p:nvPr/>
                </p:nvSpPr>
                <p:spPr bwMode="auto">
                  <a:xfrm>
                    <a:off x="6717" y="5801"/>
                    <a:ext cx="3112" cy="240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28575">
                    <a:solidFill>
                      <a:srgbClr val="33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228416" name="Line 64"/>
                <p:cNvSpPr>
                  <a:spLocks noChangeShapeType="1"/>
                </p:cNvSpPr>
                <p:nvPr/>
              </p:nvSpPr>
              <p:spPr bwMode="auto">
                <a:xfrm>
                  <a:off x="9824" y="8194"/>
                  <a:ext cx="9241" cy="3601"/>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83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83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8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81" grpId="0"/>
      <p:bldP spid="2283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ChangeArrowheads="1"/>
          </p:cNvSpPr>
          <p:nvPr/>
        </p:nvSpPr>
        <p:spPr bwMode="auto">
          <a:xfrm>
            <a:off x="177437" y="514506"/>
            <a:ext cx="36086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Pendiente suave a fuerte</a:t>
            </a:r>
          </a:p>
        </p:txBody>
      </p:sp>
      <p:grpSp>
        <p:nvGrpSpPr>
          <p:cNvPr id="229381" name="Group 5"/>
          <p:cNvGrpSpPr>
            <a:grpSpLocks/>
          </p:cNvGrpSpPr>
          <p:nvPr/>
        </p:nvGrpSpPr>
        <p:grpSpPr bwMode="auto">
          <a:xfrm>
            <a:off x="5219700" y="296863"/>
            <a:ext cx="3600450" cy="2176462"/>
            <a:chOff x="7139" y="2912"/>
            <a:chExt cx="3633" cy="2085"/>
          </a:xfrm>
        </p:grpSpPr>
        <p:sp>
          <p:nvSpPr>
            <p:cNvPr id="229382" name="Line 6"/>
            <p:cNvSpPr>
              <a:spLocks noChangeShapeType="1"/>
            </p:cNvSpPr>
            <p:nvPr/>
          </p:nvSpPr>
          <p:spPr bwMode="auto">
            <a:xfrm flipH="1">
              <a:off x="8871" y="3377"/>
              <a:ext cx="16" cy="1023"/>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383" name="Line 7"/>
            <p:cNvSpPr>
              <a:spLocks noChangeShapeType="1"/>
            </p:cNvSpPr>
            <p:nvPr/>
          </p:nvSpPr>
          <p:spPr bwMode="auto">
            <a:xfrm>
              <a:off x="7139" y="4144"/>
              <a:ext cx="1756" cy="249"/>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229384" name="Group 8"/>
            <p:cNvGrpSpPr>
              <a:grpSpLocks/>
            </p:cNvGrpSpPr>
            <p:nvPr/>
          </p:nvGrpSpPr>
          <p:grpSpPr bwMode="auto">
            <a:xfrm>
              <a:off x="7197" y="2912"/>
              <a:ext cx="3575" cy="2085"/>
              <a:chOff x="3" y="3"/>
              <a:chExt cx="19995" cy="19995"/>
            </a:xfrm>
          </p:grpSpPr>
          <p:sp>
            <p:nvSpPr>
              <p:cNvPr id="229385" name="Arc 9"/>
              <p:cNvSpPr>
                <a:spLocks/>
              </p:cNvSpPr>
              <p:nvPr/>
            </p:nvSpPr>
            <p:spPr bwMode="auto">
              <a:xfrm flipH="1" flipV="1">
                <a:off x="9522" y="9439"/>
                <a:ext cx="1320" cy="27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28575">
                <a:solidFill>
                  <a:srgbClr val="33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386" name="Arc 10"/>
              <p:cNvSpPr>
                <a:spLocks/>
              </p:cNvSpPr>
              <p:nvPr/>
            </p:nvSpPr>
            <p:spPr bwMode="auto">
              <a:xfrm>
                <a:off x="5719" y="4452"/>
                <a:ext cx="3781" cy="46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pattFill prst="pct90">
                <a:fgClr>
                  <a:srgbClr val="FFFFFF"/>
                </a:fgClr>
                <a:bgClr>
                  <a:srgbClr val="FFFFFF"/>
                </a:bgClr>
              </a:pattFill>
              <a:ln w="28575">
                <a:solidFill>
                  <a:srgbClr val="33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387" name="Rectangle 11"/>
              <p:cNvSpPr>
                <a:spLocks noChangeArrowheads="1"/>
              </p:cNvSpPr>
              <p:nvPr/>
            </p:nvSpPr>
            <p:spPr bwMode="auto">
              <a:xfrm>
                <a:off x="3" y="5536"/>
                <a:ext cx="1561" cy="3097"/>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29388" name="Line 12"/>
              <p:cNvSpPr>
                <a:spLocks noChangeShapeType="1"/>
              </p:cNvSpPr>
              <p:nvPr/>
            </p:nvSpPr>
            <p:spPr bwMode="auto">
              <a:xfrm flipH="1" flipV="1">
                <a:off x="1692" y="2870"/>
                <a:ext cx="5291" cy="1879"/>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389" name="Rectangle 13"/>
              <p:cNvSpPr>
                <a:spLocks noChangeArrowheads="1"/>
              </p:cNvSpPr>
              <p:nvPr/>
            </p:nvSpPr>
            <p:spPr bwMode="auto">
              <a:xfrm>
                <a:off x="17951" y="17265"/>
                <a:ext cx="2047" cy="2570"/>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29390" name="Rectangle 14"/>
              <p:cNvSpPr>
                <a:spLocks noChangeArrowheads="1"/>
              </p:cNvSpPr>
              <p:nvPr/>
            </p:nvSpPr>
            <p:spPr bwMode="auto">
              <a:xfrm>
                <a:off x="17369" y="12009"/>
                <a:ext cx="1561" cy="3098"/>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29391" name="Line 15"/>
              <p:cNvSpPr>
                <a:spLocks noChangeShapeType="1"/>
              </p:cNvSpPr>
              <p:nvPr/>
            </p:nvSpPr>
            <p:spPr bwMode="auto">
              <a:xfrm>
                <a:off x="434" y="1863"/>
                <a:ext cx="9569" cy="2599"/>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392" name="Line 16"/>
              <p:cNvSpPr>
                <a:spLocks noChangeShapeType="1"/>
              </p:cNvSpPr>
              <p:nvPr/>
            </p:nvSpPr>
            <p:spPr bwMode="auto">
              <a:xfrm>
                <a:off x="98" y="6898"/>
                <a:ext cx="9654" cy="2532"/>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393" name="Line 17"/>
              <p:cNvSpPr>
                <a:spLocks noChangeShapeType="1"/>
              </p:cNvSpPr>
              <p:nvPr/>
            </p:nvSpPr>
            <p:spPr bwMode="auto">
              <a:xfrm>
                <a:off x="9662" y="14234"/>
                <a:ext cx="8731" cy="5764"/>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394" name="Line 18"/>
              <p:cNvSpPr>
                <a:spLocks noChangeShapeType="1"/>
              </p:cNvSpPr>
              <p:nvPr/>
            </p:nvSpPr>
            <p:spPr bwMode="auto">
              <a:xfrm>
                <a:off x="9746" y="9583"/>
                <a:ext cx="8395" cy="5524"/>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395" name="Rectangle 19"/>
              <p:cNvSpPr>
                <a:spLocks noChangeArrowheads="1"/>
              </p:cNvSpPr>
              <p:nvPr/>
            </p:nvSpPr>
            <p:spPr bwMode="auto">
              <a:xfrm>
                <a:off x="9914" y="4452"/>
                <a:ext cx="1935" cy="2887"/>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A</a:t>
                </a:r>
              </a:p>
            </p:txBody>
          </p:sp>
          <p:sp>
            <p:nvSpPr>
              <p:cNvPr id="229396" name="Rectangle 20"/>
              <p:cNvSpPr>
                <a:spLocks noChangeArrowheads="1"/>
              </p:cNvSpPr>
              <p:nvPr/>
            </p:nvSpPr>
            <p:spPr bwMode="auto">
              <a:xfrm>
                <a:off x="2095" y="3"/>
                <a:ext cx="2047" cy="2570"/>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29397" name="Line 21"/>
              <p:cNvSpPr>
                <a:spLocks noChangeShapeType="1"/>
              </p:cNvSpPr>
              <p:nvPr/>
            </p:nvSpPr>
            <p:spPr bwMode="auto">
              <a:xfrm>
                <a:off x="10613" y="12096"/>
                <a:ext cx="6214" cy="4517"/>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398" name="Line 22"/>
              <p:cNvSpPr>
                <a:spLocks noChangeShapeType="1"/>
              </p:cNvSpPr>
              <p:nvPr/>
            </p:nvSpPr>
            <p:spPr bwMode="auto">
              <a:xfrm>
                <a:off x="9578" y="12029"/>
                <a:ext cx="8647" cy="5763"/>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sp>
        <p:nvSpPr>
          <p:cNvPr id="229399" name="Rectangle 23"/>
          <p:cNvSpPr>
            <a:spLocks noChangeArrowheads="1"/>
          </p:cNvSpPr>
          <p:nvPr/>
        </p:nvSpPr>
        <p:spPr bwMode="auto">
          <a:xfrm>
            <a:off x="142875" y="2197706"/>
            <a:ext cx="468269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Pendiente fuerte a menos fuerte</a:t>
            </a:r>
            <a:r>
              <a:rPr lang="es-ES" altLang="es-AR" dirty="0"/>
              <a:t> </a:t>
            </a:r>
          </a:p>
          <a:p>
            <a:r>
              <a:rPr lang="es-ES" altLang="es-AR" sz="2400" dirty="0">
                <a:solidFill>
                  <a:srgbClr val="3333CC"/>
                </a:solidFill>
              </a:rPr>
              <a:t>A torrente deprimido</a:t>
            </a:r>
          </a:p>
        </p:txBody>
      </p:sp>
      <p:grpSp>
        <p:nvGrpSpPr>
          <p:cNvPr id="229400" name="Group 24"/>
          <p:cNvGrpSpPr>
            <a:grpSpLocks/>
          </p:cNvGrpSpPr>
          <p:nvPr/>
        </p:nvGrpSpPr>
        <p:grpSpPr bwMode="auto">
          <a:xfrm>
            <a:off x="5111750" y="2276475"/>
            <a:ext cx="3673475" cy="1943100"/>
            <a:chOff x="-5" y="-2"/>
            <a:chExt cx="20010" cy="20003"/>
          </a:xfrm>
        </p:grpSpPr>
        <p:sp>
          <p:nvSpPr>
            <p:cNvPr id="229401" name="Rectangle 25"/>
            <p:cNvSpPr>
              <a:spLocks noChangeArrowheads="1"/>
            </p:cNvSpPr>
            <p:nvPr/>
          </p:nvSpPr>
          <p:spPr bwMode="auto">
            <a:xfrm>
              <a:off x="9736" y="11235"/>
              <a:ext cx="1039" cy="3444"/>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200"/>
                <a:t>o</a:t>
              </a:r>
              <a:endParaRPr lang="es-ES" altLang="es-AR"/>
            </a:p>
          </p:txBody>
        </p:sp>
        <p:sp>
          <p:nvSpPr>
            <p:cNvPr id="229402" name="Rectangle 26"/>
            <p:cNvSpPr>
              <a:spLocks noChangeArrowheads="1"/>
            </p:cNvSpPr>
            <p:nvPr/>
          </p:nvSpPr>
          <p:spPr bwMode="auto">
            <a:xfrm>
              <a:off x="495" y="76"/>
              <a:ext cx="1534" cy="3142"/>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29403" name="Line 27"/>
            <p:cNvSpPr>
              <a:spLocks noChangeShapeType="1"/>
            </p:cNvSpPr>
            <p:nvPr/>
          </p:nvSpPr>
          <p:spPr bwMode="auto">
            <a:xfrm flipH="1" flipV="1">
              <a:off x="1660" y="5398"/>
              <a:ext cx="8417" cy="6430"/>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04" name="Line 28"/>
            <p:cNvSpPr>
              <a:spLocks noChangeShapeType="1"/>
            </p:cNvSpPr>
            <p:nvPr/>
          </p:nvSpPr>
          <p:spPr bwMode="auto">
            <a:xfrm flipH="1">
              <a:off x="9906" y="6351"/>
              <a:ext cx="50" cy="9350"/>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05" name="Rectangle 29"/>
            <p:cNvSpPr>
              <a:spLocks noChangeArrowheads="1"/>
            </p:cNvSpPr>
            <p:nvPr/>
          </p:nvSpPr>
          <p:spPr bwMode="auto">
            <a:xfrm>
              <a:off x="17724" y="14456"/>
              <a:ext cx="2012" cy="2607"/>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29406" name="Rectangle 30"/>
            <p:cNvSpPr>
              <a:spLocks noChangeArrowheads="1"/>
            </p:cNvSpPr>
            <p:nvPr/>
          </p:nvSpPr>
          <p:spPr bwMode="auto">
            <a:xfrm>
              <a:off x="18472" y="8832"/>
              <a:ext cx="1533" cy="3143"/>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29407" name="Line 31"/>
            <p:cNvSpPr>
              <a:spLocks noChangeShapeType="1"/>
            </p:cNvSpPr>
            <p:nvPr/>
          </p:nvSpPr>
          <p:spPr bwMode="auto">
            <a:xfrm>
              <a:off x="918" y="8900"/>
              <a:ext cx="8911" cy="7161"/>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08" name="Line 32"/>
            <p:cNvSpPr>
              <a:spLocks noChangeShapeType="1"/>
            </p:cNvSpPr>
            <p:nvPr/>
          </p:nvSpPr>
          <p:spPr bwMode="auto">
            <a:xfrm>
              <a:off x="9989" y="9825"/>
              <a:ext cx="8499" cy="4193"/>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09" name="Line 33"/>
            <p:cNvSpPr>
              <a:spLocks noChangeShapeType="1"/>
            </p:cNvSpPr>
            <p:nvPr/>
          </p:nvSpPr>
          <p:spPr bwMode="auto">
            <a:xfrm>
              <a:off x="1578" y="-2"/>
              <a:ext cx="8251" cy="6217"/>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10" name="Line 34"/>
            <p:cNvSpPr>
              <a:spLocks noChangeShapeType="1"/>
            </p:cNvSpPr>
            <p:nvPr/>
          </p:nvSpPr>
          <p:spPr bwMode="auto">
            <a:xfrm>
              <a:off x="9989" y="16148"/>
              <a:ext cx="7839" cy="3853"/>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11" name="Line 35"/>
            <p:cNvSpPr>
              <a:spLocks noChangeShapeType="1"/>
            </p:cNvSpPr>
            <p:nvPr/>
          </p:nvSpPr>
          <p:spPr bwMode="auto">
            <a:xfrm>
              <a:off x="10154" y="6371"/>
              <a:ext cx="8086" cy="3998"/>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12" name="Rectangle 36"/>
            <p:cNvSpPr>
              <a:spLocks noChangeArrowheads="1"/>
            </p:cNvSpPr>
            <p:nvPr/>
          </p:nvSpPr>
          <p:spPr bwMode="auto">
            <a:xfrm>
              <a:off x="10566" y="3063"/>
              <a:ext cx="1902" cy="2928"/>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A</a:t>
              </a:r>
            </a:p>
          </p:txBody>
        </p:sp>
        <p:sp>
          <p:nvSpPr>
            <p:cNvPr id="229413" name="Rectangle 37"/>
            <p:cNvSpPr>
              <a:spLocks noChangeArrowheads="1"/>
            </p:cNvSpPr>
            <p:nvPr/>
          </p:nvSpPr>
          <p:spPr bwMode="auto">
            <a:xfrm>
              <a:off x="-5" y="4240"/>
              <a:ext cx="2012" cy="2607"/>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29414" name="Line 38"/>
            <p:cNvSpPr>
              <a:spLocks noChangeShapeType="1"/>
            </p:cNvSpPr>
            <p:nvPr/>
          </p:nvSpPr>
          <p:spPr bwMode="auto">
            <a:xfrm>
              <a:off x="9907" y="11751"/>
              <a:ext cx="8086" cy="2558"/>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229415" name="Rectangle 39"/>
          <p:cNvSpPr>
            <a:spLocks noChangeArrowheads="1"/>
          </p:cNvSpPr>
          <p:nvPr/>
        </p:nvSpPr>
        <p:spPr bwMode="auto">
          <a:xfrm>
            <a:off x="215900" y="4429731"/>
            <a:ext cx="42402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Pendiente fuerte a más fuerte</a:t>
            </a:r>
          </a:p>
          <a:p>
            <a:r>
              <a:rPr lang="es-AR" altLang="es-AR" sz="2400" dirty="0">
                <a:solidFill>
                  <a:srgbClr val="3333CC"/>
                </a:solidFill>
              </a:rPr>
              <a:t>A torrente peraltado</a:t>
            </a:r>
            <a:r>
              <a:rPr lang="es-AR" altLang="es-AR" dirty="0"/>
              <a:t> </a:t>
            </a:r>
          </a:p>
        </p:txBody>
      </p:sp>
      <p:grpSp>
        <p:nvGrpSpPr>
          <p:cNvPr id="229416" name="Group 40"/>
          <p:cNvGrpSpPr>
            <a:grpSpLocks/>
          </p:cNvGrpSpPr>
          <p:nvPr/>
        </p:nvGrpSpPr>
        <p:grpSpPr bwMode="auto">
          <a:xfrm>
            <a:off x="5076825" y="4292600"/>
            <a:ext cx="3852863" cy="2268538"/>
            <a:chOff x="-59" y="1"/>
            <a:chExt cx="20111" cy="19999"/>
          </a:xfrm>
        </p:grpSpPr>
        <p:sp>
          <p:nvSpPr>
            <p:cNvPr id="229417" name="Line 41"/>
            <p:cNvSpPr>
              <a:spLocks noChangeShapeType="1"/>
            </p:cNvSpPr>
            <p:nvPr/>
          </p:nvSpPr>
          <p:spPr bwMode="auto">
            <a:xfrm flipH="1">
              <a:off x="10559" y="4701"/>
              <a:ext cx="53" cy="7618"/>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229418" name="Group 42"/>
            <p:cNvGrpSpPr>
              <a:grpSpLocks/>
            </p:cNvGrpSpPr>
            <p:nvPr/>
          </p:nvGrpSpPr>
          <p:grpSpPr bwMode="auto">
            <a:xfrm>
              <a:off x="-59" y="1"/>
              <a:ext cx="20111" cy="19999"/>
              <a:chOff x="-1" y="1"/>
              <a:chExt cx="20003" cy="19999"/>
            </a:xfrm>
          </p:grpSpPr>
          <p:sp>
            <p:nvSpPr>
              <p:cNvPr id="229419" name="Rectangle 43"/>
              <p:cNvSpPr>
                <a:spLocks noChangeArrowheads="1"/>
              </p:cNvSpPr>
              <p:nvPr/>
            </p:nvSpPr>
            <p:spPr bwMode="auto">
              <a:xfrm>
                <a:off x="8972" y="8205"/>
                <a:ext cx="1107" cy="2806"/>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200"/>
                  <a:t>o</a:t>
                </a:r>
                <a:endParaRPr lang="es-ES" altLang="es-AR"/>
              </a:p>
            </p:txBody>
          </p:sp>
          <p:sp>
            <p:nvSpPr>
              <p:cNvPr id="229420" name="Rectangle 44"/>
              <p:cNvSpPr>
                <a:spLocks noChangeArrowheads="1"/>
              </p:cNvSpPr>
              <p:nvPr/>
            </p:nvSpPr>
            <p:spPr bwMode="auto">
              <a:xfrm>
                <a:off x="532" y="64"/>
                <a:ext cx="1634" cy="2560"/>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29421" name="Line 45"/>
              <p:cNvSpPr>
                <a:spLocks noChangeShapeType="1"/>
              </p:cNvSpPr>
              <p:nvPr/>
            </p:nvSpPr>
            <p:spPr bwMode="auto">
              <a:xfrm flipH="1" flipV="1">
                <a:off x="1510" y="2616"/>
                <a:ext cx="8968" cy="5240"/>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22" name="Rectangle 46"/>
              <p:cNvSpPr>
                <a:spLocks noChangeArrowheads="1"/>
              </p:cNvSpPr>
              <p:nvPr/>
            </p:nvSpPr>
            <p:spPr bwMode="auto">
              <a:xfrm>
                <a:off x="16867" y="15585"/>
                <a:ext cx="2145" cy="2124"/>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29423" name="Rectangle 47"/>
              <p:cNvSpPr>
                <a:spLocks noChangeArrowheads="1"/>
              </p:cNvSpPr>
              <p:nvPr/>
            </p:nvSpPr>
            <p:spPr bwMode="auto">
              <a:xfrm>
                <a:off x="18367" y="11597"/>
                <a:ext cx="1635" cy="2561"/>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29424" name="Line 48"/>
              <p:cNvSpPr>
                <a:spLocks noChangeShapeType="1"/>
              </p:cNvSpPr>
              <p:nvPr/>
            </p:nvSpPr>
            <p:spPr bwMode="auto">
              <a:xfrm>
                <a:off x="983" y="7254"/>
                <a:ext cx="9495" cy="5834"/>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25" name="Line 49"/>
              <p:cNvSpPr>
                <a:spLocks noChangeShapeType="1"/>
              </p:cNvSpPr>
              <p:nvPr/>
            </p:nvSpPr>
            <p:spPr bwMode="auto">
              <a:xfrm>
                <a:off x="10823" y="9433"/>
                <a:ext cx="8470" cy="7119"/>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26" name="Line 50"/>
              <p:cNvSpPr>
                <a:spLocks noChangeShapeType="1"/>
              </p:cNvSpPr>
              <p:nvPr/>
            </p:nvSpPr>
            <p:spPr bwMode="auto">
              <a:xfrm>
                <a:off x="1686" y="1"/>
                <a:ext cx="8792" cy="5065"/>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27" name="Line 51"/>
              <p:cNvSpPr>
                <a:spLocks noChangeShapeType="1"/>
              </p:cNvSpPr>
              <p:nvPr/>
            </p:nvSpPr>
            <p:spPr bwMode="auto">
              <a:xfrm>
                <a:off x="10647" y="13159"/>
                <a:ext cx="7416" cy="6841"/>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28" name="Line 52"/>
              <p:cNvSpPr>
                <a:spLocks noChangeShapeType="1"/>
              </p:cNvSpPr>
              <p:nvPr/>
            </p:nvSpPr>
            <p:spPr bwMode="auto">
              <a:xfrm>
                <a:off x="10823" y="5193"/>
                <a:ext cx="8206" cy="7316"/>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29429" name="Rectangle 53"/>
              <p:cNvSpPr>
                <a:spLocks noChangeArrowheads="1"/>
              </p:cNvSpPr>
              <p:nvPr/>
            </p:nvSpPr>
            <p:spPr bwMode="auto">
              <a:xfrm>
                <a:off x="11263" y="2498"/>
                <a:ext cx="2026" cy="2386"/>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A</a:t>
                </a:r>
              </a:p>
            </p:txBody>
          </p:sp>
          <p:sp>
            <p:nvSpPr>
              <p:cNvPr id="229430" name="Rectangle 54"/>
              <p:cNvSpPr>
                <a:spLocks noChangeArrowheads="1"/>
              </p:cNvSpPr>
              <p:nvPr/>
            </p:nvSpPr>
            <p:spPr bwMode="auto">
              <a:xfrm>
                <a:off x="-1" y="3457"/>
                <a:ext cx="2143" cy="2124"/>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29431" name="Line 55"/>
              <p:cNvSpPr>
                <a:spLocks noChangeShapeType="1"/>
              </p:cNvSpPr>
              <p:nvPr/>
            </p:nvSpPr>
            <p:spPr bwMode="auto">
              <a:xfrm>
                <a:off x="10677" y="8102"/>
                <a:ext cx="8177" cy="7499"/>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mc:AlternateContent xmlns:mc="http://schemas.openxmlformats.org/markup-compatibility/2006" xmlns:a14="http://schemas.microsoft.com/office/drawing/2010/main">
        <mc:Choice Requires="a14">
          <p:sp>
            <p:nvSpPr>
              <p:cNvPr id="4" name="CuadroTexto 3"/>
              <p:cNvSpPr txBox="1"/>
              <p:nvPr/>
            </p:nvSpPr>
            <p:spPr>
              <a:xfrm>
                <a:off x="381113" y="1284258"/>
                <a:ext cx="31392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𝑅𝐷</m:t>
                      </m:r>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𝐶𝑅𝐼𝑆𝐼𝑆</m:t>
                      </m:r>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𝑇𝑃</m:t>
                      </m:r>
                    </m:oMath>
                  </m:oMathPara>
                </a14:m>
                <a:endParaRPr lang="es-AR"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81113" y="1284258"/>
                <a:ext cx="3139257" cy="430887"/>
              </a:xfrm>
              <a:prstGeom prst="rect">
                <a:avLst/>
              </a:prstGeom>
              <a:blipFill>
                <a:blip r:embed="rId2"/>
                <a:stretch>
                  <a:fillRect/>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3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93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94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94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9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9" grpId="0"/>
      <p:bldP spid="229415"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ChangeArrowheads="1"/>
          </p:cNvSpPr>
          <p:nvPr/>
        </p:nvSpPr>
        <p:spPr bwMode="auto">
          <a:xfrm>
            <a:off x="287338" y="618659"/>
            <a:ext cx="37080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Pendiente fuerte a suave</a:t>
            </a:r>
            <a:r>
              <a:rPr lang="es-ES" altLang="es-AR" dirty="0"/>
              <a:t> </a:t>
            </a:r>
          </a:p>
        </p:txBody>
      </p:sp>
      <p:grpSp>
        <p:nvGrpSpPr>
          <p:cNvPr id="233507" name="Group 35"/>
          <p:cNvGrpSpPr>
            <a:grpSpLocks/>
          </p:cNvGrpSpPr>
          <p:nvPr/>
        </p:nvGrpSpPr>
        <p:grpSpPr bwMode="auto">
          <a:xfrm>
            <a:off x="5184775" y="260350"/>
            <a:ext cx="3721100" cy="2303463"/>
            <a:chOff x="3266" y="142"/>
            <a:chExt cx="2344" cy="1451"/>
          </a:xfrm>
        </p:grpSpPr>
        <p:grpSp>
          <p:nvGrpSpPr>
            <p:cNvPr id="233504" name="Group 32"/>
            <p:cNvGrpSpPr>
              <a:grpSpLocks/>
            </p:cNvGrpSpPr>
            <p:nvPr/>
          </p:nvGrpSpPr>
          <p:grpSpPr bwMode="auto">
            <a:xfrm>
              <a:off x="3832" y="351"/>
              <a:ext cx="1638" cy="618"/>
              <a:chOff x="3832" y="351"/>
              <a:chExt cx="1638" cy="618"/>
            </a:xfrm>
          </p:grpSpPr>
          <p:sp>
            <p:nvSpPr>
              <p:cNvPr id="233479" name="Line 7"/>
              <p:cNvSpPr>
                <a:spLocks noChangeShapeType="1"/>
              </p:cNvSpPr>
              <p:nvPr/>
            </p:nvSpPr>
            <p:spPr bwMode="auto">
              <a:xfrm>
                <a:off x="4385" y="380"/>
                <a:ext cx="1085" cy="330"/>
              </a:xfrm>
              <a:prstGeom prst="line">
                <a:avLst/>
              </a:prstGeom>
              <a:noFill/>
              <a:ln w="1905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483" name="Arc 11"/>
              <p:cNvSpPr>
                <a:spLocks/>
              </p:cNvSpPr>
              <p:nvPr/>
            </p:nvSpPr>
            <p:spPr bwMode="auto">
              <a:xfrm flipH="1">
                <a:off x="4665" y="520"/>
                <a:ext cx="254" cy="449"/>
              </a:xfrm>
              <a:custGeom>
                <a:avLst/>
                <a:gdLst>
                  <a:gd name="G0" fmla="+- 6993 0 0"/>
                  <a:gd name="G1" fmla="+- 21600 0 0"/>
                  <a:gd name="G2" fmla="+- 21600 0 0"/>
                  <a:gd name="T0" fmla="*/ 0 w 28593"/>
                  <a:gd name="T1" fmla="*/ 1163 h 22986"/>
                  <a:gd name="T2" fmla="*/ 28548 w 28593"/>
                  <a:gd name="T3" fmla="*/ 22986 h 22986"/>
                  <a:gd name="T4" fmla="*/ 6993 w 28593"/>
                  <a:gd name="T5" fmla="*/ 21600 h 22986"/>
                </a:gdLst>
                <a:ahLst/>
                <a:cxnLst>
                  <a:cxn ang="0">
                    <a:pos x="T0" y="T1"/>
                  </a:cxn>
                  <a:cxn ang="0">
                    <a:pos x="T2" y="T3"/>
                  </a:cxn>
                  <a:cxn ang="0">
                    <a:pos x="T4" y="T5"/>
                  </a:cxn>
                </a:cxnLst>
                <a:rect l="0" t="0" r="r" b="b"/>
                <a:pathLst>
                  <a:path w="28593" h="22986" fill="none" extrusionOk="0">
                    <a:moveTo>
                      <a:pt x="0" y="1163"/>
                    </a:moveTo>
                    <a:cubicBezTo>
                      <a:pt x="2251" y="393"/>
                      <a:pt x="4613" y="0"/>
                      <a:pt x="6993" y="0"/>
                    </a:cubicBezTo>
                    <a:cubicBezTo>
                      <a:pt x="18922" y="0"/>
                      <a:pt x="28593" y="9670"/>
                      <a:pt x="28593" y="21600"/>
                    </a:cubicBezTo>
                    <a:cubicBezTo>
                      <a:pt x="28593" y="22062"/>
                      <a:pt x="28578" y="22524"/>
                      <a:pt x="28548" y="22986"/>
                    </a:cubicBezTo>
                  </a:path>
                  <a:path w="28593" h="22986" stroke="0" extrusionOk="0">
                    <a:moveTo>
                      <a:pt x="0" y="1163"/>
                    </a:moveTo>
                    <a:cubicBezTo>
                      <a:pt x="2251" y="393"/>
                      <a:pt x="4613" y="0"/>
                      <a:pt x="6993" y="0"/>
                    </a:cubicBezTo>
                    <a:cubicBezTo>
                      <a:pt x="18922" y="0"/>
                      <a:pt x="28593" y="9670"/>
                      <a:pt x="28593" y="21600"/>
                    </a:cubicBezTo>
                    <a:cubicBezTo>
                      <a:pt x="28593" y="22062"/>
                      <a:pt x="28578" y="22524"/>
                      <a:pt x="28548" y="22986"/>
                    </a:cubicBezTo>
                    <a:lnTo>
                      <a:pt x="6993" y="21600"/>
                    </a:lnTo>
                    <a:close/>
                  </a:path>
                </a:pathLst>
              </a:custGeom>
              <a:noFill/>
              <a:ln w="19050">
                <a:solidFill>
                  <a:srgbClr val="3333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490" name="Arc 18"/>
              <p:cNvSpPr>
                <a:spLocks/>
              </p:cNvSpPr>
              <p:nvPr/>
            </p:nvSpPr>
            <p:spPr bwMode="auto">
              <a:xfrm flipH="1">
                <a:off x="3832" y="357"/>
                <a:ext cx="256" cy="28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3333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491" name="Line 19"/>
              <p:cNvSpPr>
                <a:spLocks noChangeShapeType="1"/>
              </p:cNvSpPr>
              <p:nvPr/>
            </p:nvSpPr>
            <p:spPr bwMode="auto">
              <a:xfrm flipH="1" flipV="1">
                <a:off x="4065" y="351"/>
                <a:ext cx="314" cy="24"/>
              </a:xfrm>
              <a:prstGeom prst="line">
                <a:avLst/>
              </a:prstGeom>
              <a:noFill/>
              <a:ln w="19050">
                <a:solidFill>
                  <a:srgbClr val="3333CC"/>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nvGrpSpPr>
            <p:cNvPr id="233506" name="Group 34"/>
            <p:cNvGrpSpPr>
              <a:grpSpLocks/>
            </p:cNvGrpSpPr>
            <p:nvPr/>
          </p:nvGrpSpPr>
          <p:grpSpPr bwMode="auto">
            <a:xfrm>
              <a:off x="3266" y="142"/>
              <a:ext cx="2344" cy="1451"/>
              <a:chOff x="3266" y="142"/>
              <a:chExt cx="2344" cy="1451"/>
            </a:xfrm>
          </p:grpSpPr>
          <p:sp>
            <p:nvSpPr>
              <p:cNvPr id="233481" name="Line 9"/>
              <p:cNvSpPr>
                <a:spLocks noChangeShapeType="1"/>
              </p:cNvSpPr>
              <p:nvPr/>
            </p:nvSpPr>
            <p:spPr bwMode="auto">
              <a:xfrm flipH="1">
                <a:off x="4376" y="319"/>
                <a:ext cx="3" cy="948"/>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485" name="Line 13"/>
              <p:cNvSpPr>
                <a:spLocks noChangeShapeType="1"/>
              </p:cNvSpPr>
              <p:nvPr/>
            </p:nvSpPr>
            <p:spPr bwMode="auto">
              <a:xfrm>
                <a:off x="3416" y="829"/>
                <a:ext cx="943" cy="42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487" name="Line 15"/>
              <p:cNvSpPr>
                <a:spLocks noChangeShapeType="1"/>
              </p:cNvSpPr>
              <p:nvPr/>
            </p:nvSpPr>
            <p:spPr bwMode="auto">
              <a:xfrm>
                <a:off x="4376" y="1259"/>
                <a:ext cx="954" cy="334"/>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493" name="Rectangle 21"/>
              <p:cNvSpPr>
                <a:spLocks noChangeArrowheads="1"/>
              </p:cNvSpPr>
              <p:nvPr/>
            </p:nvSpPr>
            <p:spPr bwMode="auto">
              <a:xfrm>
                <a:off x="3311" y="164"/>
                <a:ext cx="162" cy="186"/>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33494" name="Rectangle 22"/>
              <p:cNvSpPr>
                <a:spLocks noChangeArrowheads="1"/>
              </p:cNvSpPr>
              <p:nvPr/>
            </p:nvSpPr>
            <p:spPr bwMode="auto">
              <a:xfrm>
                <a:off x="5397" y="618"/>
                <a:ext cx="213" cy="155"/>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33495" name="Rectangle 23"/>
              <p:cNvSpPr>
                <a:spLocks noChangeArrowheads="1"/>
              </p:cNvSpPr>
              <p:nvPr/>
            </p:nvSpPr>
            <p:spPr bwMode="auto">
              <a:xfrm>
                <a:off x="5420" y="958"/>
                <a:ext cx="162" cy="187"/>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33496" name="Rectangle 24"/>
              <p:cNvSpPr>
                <a:spLocks noChangeArrowheads="1"/>
              </p:cNvSpPr>
              <p:nvPr/>
            </p:nvSpPr>
            <p:spPr bwMode="auto">
              <a:xfrm>
                <a:off x="4216" y="142"/>
                <a:ext cx="201" cy="174"/>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A</a:t>
                </a:r>
              </a:p>
            </p:txBody>
          </p:sp>
          <p:sp>
            <p:nvSpPr>
              <p:cNvPr id="233497" name="Rectangle 25"/>
              <p:cNvSpPr>
                <a:spLocks noChangeArrowheads="1"/>
              </p:cNvSpPr>
              <p:nvPr/>
            </p:nvSpPr>
            <p:spPr bwMode="auto">
              <a:xfrm>
                <a:off x="3266" y="436"/>
                <a:ext cx="213" cy="155"/>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33499" name="Rectangle 27"/>
              <p:cNvSpPr>
                <a:spLocks noChangeArrowheads="1"/>
              </p:cNvSpPr>
              <p:nvPr/>
            </p:nvSpPr>
            <p:spPr bwMode="auto">
              <a:xfrm>
                <a:off x="4530" y="969"/>
                <a:ext cx="158" cy="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E</a:t>
                </a:r>
              </a:p>
            </p:txBody>
          </p:sp>
          <p:sp>
            <p:nvSpPr>
              <p:cNvPr id="233500" name="Rectangle 28"/>
              <p:cNvSpPr>
                <a:spLocks noChangeArrowheads="1"/>
              </p:cNvSpPr>
              <p:nvPr/>
            </p:nvSpPr>
            <p:spPr bwMode="auto">
              <a:xfrm>
                <a:off x="4876" y="255"/>
                <a:ext cx="94"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F</a:t>
                </a:r>
              </a:p>
            </p:txBody>
          </p:sp>
          <p:sp>
            <p:nvSpPr>
              <p:cNvPr id="233501" name="Rectangle 29"/>
              <p:cNvSpPr>
                <a:spLocks noChangeArrowheads="1"/>
              </p:cNvSpPr>
              <p:nvPr/>
            </p:nvSpPr>
            <p:spPr bwMode="auto">
              <a:xfrm>
                <a:off x="3623" y="680"/>
                <a:ext cx="158" cy="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K</a:t>
                </a:r>
              </a:p>
            </p:txBody>
          </p:sp>
          <p:sp>
            <p:nvSpPr>
              <p:cNvPr id="233502" name="Rectangle 30"/>
              <p:cNvSpPr>
                <a:spLocks noChangeArrowheads="1"/>
              </p:cNvSpPr>
              <p:nvPr/>
            </p:nvSpPr>
            <p:spPr bwMode="auto">
              <a:xfrm>
                <a:off x="3844" y="166"/>
                <a:ext cx="134"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G</a:t>
                </a:r>
              </a:p>
            </p:txBody>
          </p:sp>
          <p:grpSp>
            <p:nvGrpSpPr>
              <p:cNvPr id="233505" name="Group 33"/>
              <p:cNvGrpSpPr>
                <a:grpSpLocks/>
              </p:cNvGrpSpPr>
              <p:nvPr/>
            </p:nvGrpSpPr>
            <p:grpSpPr bwMode="auto">
              <a:xfrm>
                <a:off x="3486" y="301"/>
                <a:ext cx="1934" cy="748"/>
                <a:chOff x="3486" y="301"/>
                <a:chExt cx="1934" cy="748"/>
              </a:xfrm>
            </p:grpSpPr>
            <p:sp>
              <p:nvSpPr>
                <p:cNvPr id="233484" name="Line 12"/>
                <p:cNvSpPr>
                  <a:spLocks noChangeShapeType="1"/>
                </p:cNvSpPr>
                <p:nvPr/>
              </p:nvSpPr>
              <p:spPr bwMode="auto">
                <a:xfrm flipH="1" flipV="1">
                  <a:off x="3503" y="497"/>
                  <a:ext cx="891" cy="382"/>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486" name="Line 14"/>
                <p:cNvSpPr>
                  <a:spLocks noChangeShapeType="1"/>
                </p:cNvSpPr>
                <p:nvPr/>
              </p:nvSpPr>
              <p:spPr bwMode="auto">
                <a:xfrm>
                  <a:off x="3486" y="301"/>
                  <a:ext cx="873" cy="369"/>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488" name="Line 16"/>
                <p:cNvSpPr>
                  <a:spLocks noChangeShapeType="1"/>
                </p:cNvSpPr>
                <p:nvPr/>
              </p:nvSpPr>
              <p:spPr bwMode="auto">
                <a:xfrm>
                  <a:off x="4393" y="679"/>
                  <a:ext cx="1027" cy="370"/>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03" name="Line 31"/>
                <p:cNvSpPr>
                  <a:spLocks noChangeShapeType="1"/>
                </p:cNvSpPr>
                <p:nvPr/>
              </p:nvSpPr>
              <p:spPr bwMode="auto">
                <a:xfrm>
                  <a:off x="4377" y="867"/>
                  <a:ext cx="272" cy="91"/>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grpSp>
      <p:sp>
        <p:nvSpPr>
          <p:cNvPr id="233508" name="Rectangle 36"/>
          <p:cNvSpPr>
            <a:spLocks noChangeArrowheads="1"/>
          </p:cNvSpPr>
          <p:nvPr/>
        </p:nvSpPr>
        <p:spPr bwMode="auto">
          <a:xfrm>
            <a:off x="287338" y="2801426"/>
            <a:ext cx="3741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Pendiente suave a crítica</a:t>
            </a:r>
            <a:r>
              <a:rPr lang="es-ES" altLang="es-AR" dirty="0"/>
              <a:t> </a:t>
            </a:r>
          </a:p>
        </p:txBody>
      </p:sp>
      <p:grpSp>
        <p:nvGrpSpPr>
          <p:cNvPr id="233509" name="Group 37"/>
          <p:cNvGrpSpPr>
            <a:grpSpLocks/>
          </p:cNvGrpSpPr>
          <p:nvPr/>
        </p:nvGrpSpPr>
        <p:grpSpPr bwMode="auto">
          <a:xfrm>
            <a:off x="4754028" y="2487088"/>
            <a:ext cx="4103687" cy="1944688"/>
            <a:chOff x="0" y="-1"/>
            <a:chExt cx="20002" cy="20000"/>
          </a:xfrm>
        </p:grpSpPr>
        <p:sp>
          <p:nvSpPr>
            <p:cNvPr id="233510" name="Rectangle 38"/>
            <p:cNvSpPr>
              <a:spLocks noChangeArrowheads="1"/>
            </p:cNvSpPr>
            <p:nvPr/>
          </p:nvSpPr>
          <p:spPr bwMode="auto">
            <a:xfrm>
              <a:off x="0" y="5757"/>
              <a:ext cx="1377" cy="3372"/>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33511" name="Rectangle 39"/>
            <p:cNvSpPr>
              <a:spLocks noChangeArrowheads="1"/>
            </p:cNvSpPr>
            <p:nvPr/>
          </p:nvSpPr>
          <p:spPr bwMode="auto">
            <a:xfrm>
              <a:off x="394" y="-1"/>
              <a:ext cx="1874" cy="4027"/>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33512" name="Line 40"/>
            <p:cNvSpPr>
              <a:spLocks noChangeShapeType="1"/>
            </p:cNvSpPr>
            <p:nvPr/>
          </p:nvSpPr>
          <p:spPr bwMode="auto">
            <a:xfrm flipH="1">
              <a:off x="10316" y="4589"/>
              <a:ext cx="82" cy="10388"/>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13" name="Rectangle 41"/>
            <p:cNvSpPr>
              <a:spLocks noChangeArrowheads="1"/>
            </p:cNvSpPr>
            <p:nvPr/>
          </p:nvSpPr>
          <p:spPr bwMode="auto">
            <a:xfrm>
              <a:off x="18574" y="14373"/>
              <a:ext cx="1428" cy="3563"/>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33514" name="Line 42"/>
            <p:cNvSpPr>
              <a:spLocks noChangeShapeType="1"/>
            </p:cNvSpPr>
            <p:nvPr/>
          </p:nvSpPr>
          <p:spPr bwMode="auto">
            <a:xfrm>
              <a:off x="1254" y="12078"/>
              <a:ext cx="8990" cy="246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15" name="Line 43"/>
            <p:cNvSpPr>
              <a:spLocks noChangeShapeType="1"/>
            </p:cNvSpPr>
            <p:nvPr/>
          </p:nvSpPr>
          <p:spPr bwMode="auto">
            <a:xfrm>
              <a:off x="1613" y="2676"/>
              <a:ext cx="8785" cy="2376"/>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16" name="Line 44"/>
            <p:cNvSpPr>
              <a:spLocks noChangeShapeType="1"/>
            </p:cNvSpPr>
            <p:nvPr/>
          </p:nvSpPr>
          <p:spPr bwMode="auto">
            <a:xfrm>
              <a:off x="1280" y="3139"/>
              <a:ext cx="6353" cy="2215"/>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17" name="Line 45"/>
            <p:cNvSpPr>
              <a:spLocks noChangeShapeType="1"/>
            </p:cNvSpPr>
            <p:nvPr/>
          </p:nvSpPr>
          <p:spPr bwMode="auto">
            <a:xfrm>
              <a:off x="1331" y="8072"/>
              <a:ext cx="9067" cy="2717"/>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18" name="Line 46"/>
            <p:cNvSpPr>
              <a:spLocks noChangeShapeType="1"/>
            </p:cNvSpPr>
            <p:nvPr/>
          </p:nvSpPr>
          <p:spPr bwMode="auto">
            <a:xfrm>
              <a:off x="10393" y="14433"/>
              <a:ext cx="8324" cy="556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19" name="Line 47"/>
            <p:cNvSpPr>
              <a:spLocks noChangeShapeType="1"/>
            </p:cNvSpPr>
            <p:nvPr/>
          </p:nvSpPr>
          <p:spPr bwMode="auto">
            <a:xfrm>
              <a:off x="10469" y="10568"/>
              <a:ext cx="8632" cy="5204"/>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20" name="Rectangle 48"/>
            <p:cNvSpPr>
              <a:spLocks noChangeArrowheads="1"/>
            </p:cNvSpPr>
            <p:nvPr/>
          </p:nvSpPr>
          <p:spPr bwMode="auto">
            <a:xfrm>
              <a:off x="10521" y="7749"/>
              <a:ext cx="1771" cy="2960"/>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A</a:t>
              </a:r>
            </a:p>
          </p:txBody>
        </p:sp>
        <p:sp>
          <p:nvSpPr>
            <p:cNvPr id="233521" name="Arc 49"/>
            <p:cNvSpPr>
              <a:spLocks/>
            </p:cNvSpPr>
            <p:nvPr/>
          </p:nvSpPr>
          <p:spPr bwMode="auto">
            <a:xfrm>
              <a:off x="6553" y="5052"/>
              <a:ext cx="3742" cy="563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28575">
              <a:solidFill>
                <a:srgbClr val="3333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233522" name="Rectangle 50"/>
          <p:cNvSpPr>
            <a:spLocks noChangeArrowheads="1"/>
          </p:cNvSpPr>
          <p:nvPr/>
        </p:nvSpPr>
        <p:spPr bwMode="auto">
          <a:xfrm>
            <a:off x="250825" y="4758859"/>
            <a:ext cx="3741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Pendiente crítica a suave</a:t>
            </a:r>
            <a:r>
              <a:rPr lang="es-ES" altLang="es-AR" dirty="0"/>
              <a:t> </a:t>
            </a:r>
          </a:p>
        </p:txBody>
      </p:sp>
      <p:grpSp>
        <p:nvGrpSpPr>
          <p:cNvPr id="233523" name="Group 51"/>
          <p:cNvGrpSpPr>
            <a:grpSpLocks/>
          </p:cNvGrpSpPr>
          <p:nvPr/>
        </p:nvGrpSpPr>
        <p:grpSpPr bwMode="auto">
          <a:xfrm>
            <a:off x="4884625" y="4646756"/>
            <a:ext cx="3816350" cy="1728787"/>
            <a:chOff x="0" y="-1"/>
            <a:chExt cx="19999" cy="20002"/>
          </a:xfrm>
        </p:grpSpPr>
        <p:grpSp>
          <p:nvGrpSpPr>
            <p:cNvPr id="233524" name="Group 52"/>
            <p:cNvGrpSpPr>
              <a:grpSpLocks/>
            </p:cNvGrpSpPr>
            <p:nvPr/>
          </p:nvGrpSpPr>
          <p:grpSpPr bwMode="auto">
            <a:xfrm>
              <a:off x="0" y="-1"/>
              <a:ext cx="19999" cy="20002"/>
              <a:chOff x="0" y="-1"/>
              <a:chExt cx="19999" cy="20002"/>
            </a:xfrm>
          </p:grpSpPr>
          <p:sp>
            <p:nvSpPr>
              <p:cNvPr id="233525" name="Rectangle 53"/>
              <p:cNvSpPr>
                <a:spLocks noChangeArrowheads="1"/>
              </p:cNvSpPr>
              <p:nvPr/>
            </p:nvSpPr>
            <p:spPr bwMode="auto">
              <a:xfrm>
                <a:off x="0" y="4447"/>
                <a:ext cx="1361" cy="4730"/>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33526" name="Line 54"/>
              <p:cNvSpPr>
                <a:spLocks noChangeShapeType="1"/>
              </p:cNvSpPr>
              <p:nvPr/>
            </p:nvSpPr>
            <p:spPr bwMode="auto">
              <a:xfrm flipH="1">
                <a:off x="10498" y="4865"/>
                <a:ext cx="81" cy="12568"/>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27" name="Rectangle 55"/>
              <p:cNvSpPr>
                <a:spLocks noChangeArrowheads="1"/>
              </p:cNvSpPr>
              <p:nvPr/>
            </p:nvSpPr>
            <p:spPr bwMode="auto">
              <a:xfrm>
                <a:off x="18148" y="2653"/>
                <a:ext cx="1851" cy="4018"/>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33528" name="Rectangle 56"/>
              <p:cNvSpPr>
                <a:spLocks noChangeArrowheads="1"/>
              </p:cNvSpPr>
              <p:nvPr/>
            </p:nvSpPr>
            <p:spPr bwMode="auto">
              <a:xfrm>
                <a:off x="18329" y="11523"/>
                <a:ext cx="1412" cy="3686"/>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33529" name="Line 57"/>
              <p:cNvSpPr>
                <a:spLocks noChangeShapeType="1"/>
              </p:cNvSpPr>
              <p:nvPr/>
            </p:nvSpPr>
            <p:spPr bwMode="auto">
              <a:xfrm>
                <a:off x="10725" y="4754"/>
                <a:ext cx="8505" cy="1609"/>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30" name="Line 58"/>
              <p:cNvSpPr>
                <a:spLocks noChangeShapeType="1"/>
              </p:cNvSpPr>
              <p:nvPr/>
            </p:nvSpPr>
            <p:spPr bwMode="auto">
              <a:xfrm>
                <a:off x="4553" y="5000"/>
                <a:ext cx="6102" cy="2653"/>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31" name="Line 59"/>
              <p:cNvSpPr>
                <a:spLocks noChangeShapeType="1"/>
              </p:cNvSpPr>
              <p:nvPr/>
            </p:nvSpPr>
            <p:spPr bwMode="auto">
              <a:xfrm>
                <a:off x="10801" y="16880"/>
                <a:ext cx="8201" cy="137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32" name="Line 60"/>
              <p:cNvSpPr>
                <a:spLocks noChangeShapeType="1"/>
              </p:cNvSpPr>
              <p:nvPr/>
            </p:nvSpPr>
            <p:spPr bwMode="auto">
              <a:xfrm>
                <a:off x="10624" y="7739"/>
                <a:ext cx="8454" cy="1696"/>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33" name="Rectangle 61"/>
              <p:cNvSpPr>
                <a:spLocks noChangeArrowheads="1"/>
              </p:cNvSpPr>
              <p:nvPr/>
            </p:nvSpPr>
            <p:spPr bwMode="auto">
              <a:xfrm>
                <a:off x="10068" y="-1"/>
                <a:ext cx="1750" cy="4227"/>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200"/>
                  <a:t>A</a:t>
                </a:r>
                <a:endParaRPr lang="es-ES" altLang="es-AR"/>
              </a:p>
            </p:txBody>
          </p:sp>
          <p:sp>
            <p:nvSpPr>
              <p:cNvPr id="233534" name="Line 62"/>
              <p:cNvSpPr>
                <a:spLocks noChangeShapeType="1"/>
              </p:cNvSpPr>
              <p:nvPr/>
            </p:nvSpPr>
            <p:spPr bwMode="auto">
              <a:xfrm flipH="1">
                <a:off x="4604" y="4877"/>
                <a:ext cx="5975" cy="12"/>
              </a:xfrm>
              <a:prstGeom prst="line">
                <a:avLst/>
              </a:prstGeom>
              <a:noFill/>
              <a:ln w="28575">
                <a:solidFill>
                  <a:srgbClr val="3333CC"/>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35" name="Line 63"/>
              <p:cNvSpPr>
                <a:spLocks noChangeShapeType="1"/>
              </p:cNvSpPr>
              <p:nvPr/>
            </p:nvSpPr>
            <p:spPr bwMode="auto">
              <a:xfrm flipH="1" flipV="1">
                <a:off x="2125" y="4017"/>
                <a:ext cx="2535" cy="872"/>
              </a:xfrm>
              <a:prstGeom prst="line">
                <a:avLst/>
              </a:prstGeom>
              <a:noFill/>
              <a:ln w="28575">
                <a:solidFill>
                  <a:srgbClr val="3333CC"/>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36" name="Arc 64"/>
              <p:cNvSpPr>
                <a:spLocks/>
              </p:cNvSpPr>
              <p:nvPr/>
            </p:nvSpPr>
            <p:spPr bwMode="auto">
              <a:xfrm flipV="1">
                <a:off x="7892" y="14460"/>
                <a:ext cx="663" cy="23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37" name="Line 65"/>
              <p:cNvSpPr>
                <a:spLocks noChangeShapeType="1"/>
              </p:cNvSpPr>
              <p:nvPr/>
            </p:nvSpPr>
            <p:spPr bwMode="auto">
              <a:xfrm>
                <a:off x="7892" y="15320"/>
                <a:ext cx="2333" cy="12"/>
              </a:xfrm>
              <a:prstGeom prst="line">
                <a:avLst/>
              </a:prstGeom>
              <a:noFill/>
              <a:ln w="3175">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38" name="Arc 66"/>
              <p:cNvSpPr>
                <a:spLocks/>
              </p:cNvSpPr>
              <p:nvPr/>
            </p:nvSpPr>
            <p:spPr bwMode="auto">
              <a:xfrm flipV="1">
                <a:off x="5767" y="3771"/>
                <a:ext cx="562" cy="320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3539" name="Rectangle 67"/>
              <p:cNvSpPr>
                <a:spLocks noChangeArrowheads="1"/>
              </p:cNvSpPr>
              <p:nvPr/>
            </p:nvSpPr>
            <p:spPr bwMode="auto">
              <a:xfrm>
                <a:off x="5413" y="945"/>
                <a:ext cx="2282" cy="4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ic</a:t>
                </a:r>
              </a:p>
            </p:txBody>
          </p:sp>
          <p:sp>
            <p:nvSpPr>
              <p:cNvPr id="233540" name="Rectangle 68"/>
              <p:cNvSpPr>
                <a:spLocks noChangeArrowheads="1"/>
              </p:cNvSpPr>
              <p:nvPr/>
            </p:nvSpPr>
            <p:spPr bwMode="auto">
              <a:xfrm>
                <a:off x="8145" y="17040"/>
                <a:ext cx="2282" cy="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ic</a:t>
                </a:r>
              </a:p>
            </p:txBody>
          </p:sp>
        </p:grpSp>
        <p:sp>
          <p:nvSpPr>
            <p:cNvPr id="233541" name="Line 69"/>
            <p:cNvSpPr>
              <a:spLocks noChangeShapeType="1"/>
            </p:cNvSpPr>
            <p:nvPr/>
          </p:nvSpPr>
          <p:spPr bwMode="auto">
            <a:xfrm>
              <a:off x="1720" y="12126"/>
              <a:ext cx="8530" cy="441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mc:AlternateContent xmlns:mc="http://schemas.openxmlformats.org/markup-compatibility/2006" xmlns:a14="http://schemas.microsoft.com/office/drawing/2010/main">
        <mc:Choice Requires="a14">
          <p:sp>
            <p:nvSpPr>
              <p:cNvPr id="61" name="CuadroTexto 60"/>
              <p:cNvSpPr txBox="1"/>
              <p:nvPr/>
            </p:nvSpPr>
            <p:spPr>
              <a:xfrm>
                <a:off x="148798" y="1313421"/>
                <a:ext cx="5130571"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sz="2200" b="0" i="1" smtClean="0">
                          <a:latin typeface="Cambria Math" panose="02040503050406030204" pitchFamily="18" charset="0"/>
                        </a:rPr>
                        <m:t>1 </m:t>
                      </m:r>
                      <m:r>
                        <a:rPr lang="es-ES" sz="2200" b="0" i="1" smtClean="0">
                          <a:latin typeface="Cambria Math" panose="02040503050406030204" pitchFamily="18" charset="0"/>
                        </a:rPr>
                        <m:t>𝐹𝑅𝑂𝑈𝐷𝐸</m:t>
                      </m:r>
                      <m:r>
                        <a:rPr lang="es-ES" sz="2200" b="0" i="1" smtClean="0">
                          <a:latin typeface="Cambria Math" panose="02040503050406030204" pitchFamily="18" charset="0"/>
                        </a:rPr>
                        <m:t> </m:t>
                      </m:r>
                      <m:r>
                        <a:rPr lang="es-ES" sz="2200" b="0" i="1" smtClean="0">
                          <a:latin typeface="Cambria Math" panose="02040503050406030204" pitchFamily="18" charset="0"/>
                        </a:rPr>
                        <m:t>𝐺𝐷𝐸</m:t>
                      </m:r>
                      <m:r>
                        <a:rPr lang="es-AR" sz="2200" b="0" i="1" smtClean="0">
                          <a:latin typeface="Cambria Math" panose="02040503050406030204" pitchFamily="18" charset="0"/>
                          <a:ea typeface="Cambria Math" panose="02040503050406030204" pitchFamily="18" charset="0"/>
                        </a:rPr>
                        <m:t>→</m:t>
                      </m:r>
                      <m:r>
                        <a:rPr lang="es-AR" sz="2200" b="0" i="1" smtClean="0">
                          <a:latin typeface="Cambria Math" panose="02040503050406030204" pitchFamily="18" charset="0"/>
                          <a:ea typeface="Cambria Math" panose="02040503050406030204" pitchFamily="18" charset="0"/>
                        </a:rPr>
                        <m:t>𝑅𝐸𝑆𝐴𝐿𝑇𝑂</m:t>
                      </m:r>
                      <m:r>
                        <a:rPr lang="es-ES" sz="2200" b="0" i="1" smtClean="0">
                          <a:latin typeface="Cambria Math" panose="02040503050406030204" pitchFamily="18" charset="0"/>
                          <a:ea typeface="Cambria Math" panose="02040503050406030204" pitchFamily="18" charset="0"/>
                        </a:rPr>
                        <m:t> </m:t>
                      </m:r>
                      <m:r>
                        <a:rPr lang="es-AR" sz="2200" b="0" i="1" smtClean="0">
                          <a:latin typeface="Cambria Math" panose="02040503050406030204" pitchFamily="18" charset="0"/>
                          <a:ea typeface="Cambria Math" panose="02040503050406030204" pitchFamily="18" charset="0"/>
                        </a:rPr>
                        <m:t>𝐸</m:t>
                      </m:r>
                      <m:r>
                        <a:rPr lang="es-AR" sz="2200" b="0" i="1" smtClean="0">
                          <a:latin typeface="Cambria Math" panose="02040503050406030204" pitchFamily="18" charset="0"/>
                          <a:ea typeface="Cambria Math" panose="02040503050406030204" pitchFamily="18" charset="0"/>
                        </a:rPr>
                        <m:t>→</m:t>
                      </m:r>
                      <m:r>
                        <a:rPr lang="es-AR" sz="2200" b="0" i="1" smtClean="0">
                          <a:latin typeface="Cambria Math" panose="02040503050406030204" pitchFamily="18" charset="0"/>
                          <a:ea typeface="Cambria Math" panose="02040503050406030204" pitchFamily="18" charset="0"/>
                        </a:rPr>
                        <m:t>𝑅𝐼𝑂</m:t>
                      </m:r>
                      <m:r>
                        <a:rPr lang="es-AR" sz="2200" b="0" i="1" smtClean="0">
                          <a:latin typeface="Cambria Math" panose="02040503050406030204" pitchFamily="18" charset="0"/>
                          <a:ea typeface="Cambria Math" panose="02040503050406030204" pitchFamily="18" charset="0"/>
                        </a:rPr>
                        <m:t> </m:t>
                      </m:r>
                      <m:r>
                        <a:rPr lang="es-AR" sz="2200" b="0" i="1" smtClean="0">
                          <a:latin typeface="Cambria Math" panose="02040503050406030204" pitchFamily="18" charset="0"/>
                          <a:ea typeface="Cambria Math" panose="02040503050406030204" pitchFamily="18" charset="0"/>
                        </a:rPr>
                        <m:t>𝐹</m:t>
                      </m:r>
                    </m:oMath>
                  </m:oMathPara>
                </a14:m>
                <a:endParaRPr lang="es-AR" sz="2200" dirty="0"/>
              </a:p>
            </p:txBody>
          </p:sp>
        </mc:Choice>
        <mc:Fallback xmlns="">
          <p:sp>
            <p:nvSpPr>
              <p:cNvPr id="61" name="CuadroTexto 60"/>
              <p:cNvSpPr txBox="1">
                <a:spLocks noRot="1" noChangeAspect="1" noMove="1" noResize="1" noEditPoints="1" noAdjustHandles="1" noChangeArrowheads="1" noChangeShapeType="1" noTextEdit="1"/>
              </p:cNvSpPr>
              <p:nvPr/>
            </p:nvSpPr>
            <p:spPr>
              <a:xfrm>
                <a:off x="148798" y="1313421"/>
                <a:ext cx="5130571" cy="338554"/>
              </a:xfrm>
              <a:prstGeom prst="rect">
                <a:avLst/>
              </a:prstGeom>
              <a:blipFill>
                <a:blip r:embed="rId2"/>
                <a:stretch>
                  <a:fillRect b="-8929"/>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2" name="CuadroTexto 61"/>
              <p:cNvSpPr txBox="1"/>
              <p:nvPr/>
            </p:nvSpPr>
            <p:spPr>
              <a:xfrm>
                <a:off x="210562" y="1838245"/>
                <a:ext cx="5461688"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sz="2200" i="1" smtClean="0">
                          <a:latin typeface="Cambria Math" panose="02040503050406030204" pitchFamily="18" charset="0"/>
                        </a:rPr>
                        <m:t>2</m:t>
                      </m:r>
                      <m:r>
                        <a:rPr lang="es-AR" sz="2200" b="0" i="1" smtClean="0">
                          <a:latin typeface="Cambria Math" panose="02040503050406030204" pitchFamily="18" charset="0"/>
                        </a:rPr>
                        <m:t> </m:t>
                      </m:r>
                      <m:r>
                        <a:rPr lang="es-ES" sz="2200" b="0" i="1" smtClean="0">
                          <a:latin typeface="Cambria Math" panose="02040503050406030204" pitchFamily="18" charset="0"/>
                        </a:rPr>
                        <m:t>𝐹𝑅𝑂𝑈𝐷𝐸</m:t>
                      </m:r>
                      <m:r>
                        <a:rPr lang="es-ES" sz="2200" b="0" i="1" smtClean="0">
                          <a:latin typeface="Cambria Math" panose="02040503050406030204" pitchFamily="18" charset="0"/>
                        </a:rPr>
                        <m:t> </m:t>
                      </m:r>
                      <m:r>
                        <a:rPr lang="es-ES" sz="2200" b="0" i="1" smtClean="0">
                          <a:latin typeface="Cambria Math" panose="02040503050406030204" pitchFamily="18" charset="0"/>
                        </a:rPr>
                        <m:t>𝑀𝐸𝑁𝑂𝑅</m:t>
                      </m:r>
                      <m:r>
                        <a:rPr lang="es-AR" sz="2200" i="1">
                          <a:latin typeface="Cambria Math" panose="02040503050406030204" pitchFamily="18" charset="0"/>
                          <a:ea typeface="Cambria Math" panose="02040503050406030204" pitchFamily="18" charset="0"/>
                        </a:rPr>
                        <m:t>→</m:t>
                      </m:r>
                      <m:r>
                        <a:rPr lang="es-AR" sz="2200" b="0" i="1" smtClean="0">
                          <a:latin typeface="Cambria Math" panose="02040503050406030204" pitchFamily="18" charset="0"/>
                          <a:ea typeface="Cambria Math" panose="02040503050406030204" pitchFamily="18" charset="0"/>
                        </a:rPr>
                        <m:t>𝑅𝐸𝑆𝐴𝐿𝑇𝑂</m:t>
                      </m:r>
                      <m:r>
                        <a:rPr lang="es-AR" sz="2200" b="0" i="1" smtClean="0">
                          <a:latin typeface="Cambria Math" panose="02040503050406030204" pitchFamily="18" charset="0"/>
                          <a:ea typeface="Cambria Math" panose="02040503050406030204" pitchFamily="18" charset="0"/>
                        </a:rPr>
                        <m:t> </m:t>
                      </m:r>
                      <m:r>
                        <a:rPr lang="es-ES" sz="2200" b="0" i="1" smtClean="0">
                          <a:latin typeface="Cambria Math" panose="02040503050406030204" pitchFamily="18" charset="0"/>
                          <a:ea typeface="Cambria Math" panose="02040503050406030204" pitchFamily="18" charset="0"/>
                        </a:rPr>
                        <m:t>𝐾</m:t>
                      </m:r>
                      <m:r>
                        <a:rPr lang="es-AR" sz="2200" b="0" i="1" smtClean="0">
                          <a:latin typeface="Cambria Math" panose="02040503050406030204" pitchFamily="18" charset="0"/>
                          <a:ea typeface="Cambria Math" panose="02040503050406030204" pitchFamily="18" charset="0"/>
                        </a:rPr>
                        <m:t>→</m:t>
                      </m:r>
                      <m:r>
                        <a:rPr lang="es-ES" sz="2200" b="0" i="1" smtClean="0">
                          <a:latin typeface="Cambria Math" panose="02040503050406030204" pitchFamily="18" charset="0"/>
                          <a:ea typeface="Cambria Math" panose="02040503050406030204" pitchFamily="18" charset="0"/>
                        </a:rPr>
                        <m:t>𝑅𝐼𝑂</m:t>
                      </m:r>
                      <m:r>
                        <a:rPr lang="es-ES" sz="2200" b="0" i="1" smtClean="0">
                          <a:latin typeface="Cambria Math" panose="02040503050406030204" pitchFamily="18" charset="0"/>
                          <a:ea typeface="Cambria Math" panose="02040503050406030204" pitchFamily="18" charset="0"/>
                        </a:rPr>
                        <m:t> </m:t>
                      </m:r>
                      <m:r>
                        <a:rPr lang="es-ES" sz="2200" b="0" i="1" smtClean="0">
                          <a:latin typeface="Cambria Math" panose="02040503050406030204" pitchFamily="18" charset="0"/>
                          <a:ea typeface="Cambria Math" panose="02040503050406030204" pitchFamily="18" charset="0"/>
                        </a:rPr>
                        <m:t>𝐴</m:t>
                      </m:r>
                    </m:oMath>
                  </m:oMathPara>
                </a14:m>
                <a:endParaRPr lang="es-AR" sz="2200" dirty="0"/>
              </a:p>
            </p:txBody>
          </p:sp>
        </mc:Choice>
        <mc:Fallback xmlns="">
          <p:sp>
            <p:nvSpPr>
              <p:cNvPr id="62" name="CuadroTexto 61"/>
              <p:cNvSpPr txBox="1">
                <a:spLocks noRot="1" noChangeAspect="1" noMove="1" noResize="1" noEditPoints="1" noAdjustHandles="1" noChangeArrowheads="1" noChangeShapeType="1" noTextEdit="1"/>
              </p:cNvSpPr>
              <p:nvPr/>
            </p:nvSpPr>
            <p:spPr>
              <a:xfrm>
                <a:off x="210562" y="1838245"/>
                <a:ext cx="5461688" cy="338554"/>
              </a:xfrm>
              <a:prstGeom prst="rect">
                <a:avLst/>
              </a:prstGeom>
              <a:blipFill>
                <a:blip r:embed="rId3"/>
                <a:stretch>
                  <a:fillRect l="-559" r="-670" b="-10909"/>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3" name="CuadroTexto 62"/>
              <p:cNvSpPr txBox="1"/>
              <p:nvPr/>
            </p:nvSpPr>
            <p:spPr>
              <a:xfrm>
                <a:off x="274385" y="3535934"/>
                <a:ext cx="4542718"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𝑅𝐼𝑂</m:t>
                      </m:r>
                      <m:r>
                        <a:rPr lang="es-AR" b="0" i="1" smtClean="0">
                          <a:latin typeface="Cambria Math" panose="02040503050406030204" pitchFamily="18" charset="0"/>
                        </a:rPr>
                        <m:t> </m:t>
                      </m:r>
                      <m:r>
                        <a:rPr lang="es-AR" b="0" i="1" smtClean="0">
                          <a:latin typeface="Cambria Math" panose="02040503050406030204" pitchFamily="18" charset="0"/>
                        </a:rPr>
                        <m:t>𝐷𝐸𝑃𝑅𝐼𝑀𝐼𝐷𝑂</m:t>
                      </m:r>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𝐶𝑅𝐼𝑆𝐼𝑆</m:t>
                      </m:r>
                    </m:oMath>
                  </m:oMathPara>
                </a14:m>
                <a:endParaRPr lang="es-AR" b="0" dirty="0">
                  <a:ea typeface="Cambria Math" panose="02040503050406030204" pitchFamily="18" charset="0"/>
                </a:endParaRPr>
              </a:p>
              <a:p>
                <a:r>
                  <a:rPr lang="es-AR" dirty="0"/>
                  <a:t> </a:t>
                </a:r>
                <a:r>
                  <a:rPr lang="es-AR" dirty="0" err="1"/>
                  <a:t>h</a:t>
                </a:r>
                <a:r>
                  <a:rPr lang="es-AR" sz="1500" dirty="0" err="1"/>
                  <a:t>n</a:t>
                </a:r>
                <a:r>
                  <a:rPr lang="es-AR" dirty="0"/>
                  <a:t> aguas abajo </a:t>
                </a:r>
                <a:r>
                  <a:rPr lang="es-AR" dirty="0" err="1"/>
                  <a:t>h</a:t>
                </a:r>
                <a:r>
                  <a:rPr lang="es-AR" sz="1500" dirty="0" err="1"/>
                  <a:t>c</a:t>
                </a:r>
                <a:endParaRPr lang="es-AR" sz="1500" dirty="0"/>
              </a:p>
            </p:txBody>
          </p:sp>
        </mc:Choice>
        <mc:Fallback xmlns="">
          <p:sp>
            <p:nvSpPr>
              <p:cNvPr id="63" name="CuadroTexto 62"/>
              <p:cNvSpPr txBox="1">
                <a:spLocks noRot="1" noChangeAspect="1" noMove="1" noResize="1" noEditPoints="1" noAdjustHandles="1" noChangeArrowheads="1" noChangeShapeType="1" noTextEdit="1"/>
              </p:cNvSpPr>
              <p:nvPr/>
            </p:nvSpPr>
            <p:spPr>
              <a:xfrm>
                <a:off x="274385" y="3535934"/>
                <a:ext cx="4542718" cy="861774"/>
              </a:xfrm>
              <a:prstGeom prst="rect">
                <a:avLst/>
              </a:prstGeom>
              <a:blipFill>
                <a:blip r:embed="rId4"/>
                <a:stretch>
                  <a:fillRect l="-2550" b="-2482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4" name="CuadroTexto 63"/>
              <p:cNvSpPr txBox="1"/>
              <p:nvPr/>
            </p:nvSpPr>
            <p:spPr>
              <a:xfrm>
                <a:off x="261102" y="5512453"/>
                <a:ext cx="2805255"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ea typeface="Cambria Math" panose="02040503050406030204" pitchFamily="18" charset="0"/>
                        </a:rPr>
                        <m:t>𝐶𝑅𝐼𝑆𝐼𝑆</m:t>
                      </m:r>
                      <m:r>
                        <a:rPr lang="es-AR" i="1">
                          <a:latin typeface="Cambria Math" panose="02040503050406030204" pitchFamily="18" charset="0"/>
                          <a:ea typeface="Cambria Math" panose="02040503050406030204" pitchFamily="18" charset="0"/>
                        </a:rPr>
                        <m:t>→</m:t>
                      </m:r>
                      <m:r>
                        <a:rPr lang="es-AR" i="1">
                          <a:latin typeface="Cambria Math" panose="02040503050406030204" pitchFamily="18" charset="0"/>
                        </a:rPr>
                        <m:t>𝑅𝐼𝑂</m:t>
                      </m:r>
                    </m:oMath>
                  </m:oMathPara>
                </a14:m>
                <a:endParaRPr lang="es-AR" dirty="0"/>
              </a:p>
              <a:p>
                <a:r>
                  <a:rPr lang="es-AR" dirty="0" err="1"/>
                  <a:t>h</a:t>
                </a:r>
                <a:r>
                  <a:rPr lang="es-AR" sz="1500" dirty="0" err="1"/>
                  <a:t>n</a:t>
                </a:r>
                <a:r>
                  <a:rPr lang="es-AR" dirty="0"/>
                  <a:t> aguas arriba </a:t>
                </a:r>
                <a:r>
                  <a:rPr lang="es-AR" dirty="0" err="1"/>
                  <a:t>h</a:t>
                </a:r>
                <a:r>
                  <a:rPr lang="es-AR" sz="1500" dirty="0" err="1"/>
                  <a:t>c</a:t>
                </a:r>
                <a:endParaRPr lang="es-AR" sz="1500" dirty="0"/>
              </a:p>
            </p:txBody>
          </p:sp>
        </mc:Choice>
        <mc:Fallback xmlns="">
          <p:sp>
            <p:nvSpPr>
              <p:cNvPr id="64" name="CuadroTexto 63"/>
              <p:cNvSpPr txBox="1">
                <a:spLocks noRot="1" noChangeAspect="1" noMove="1" noResize="1" noEditPoints="1" noAdjustHandles="1" noChangeArrowheads="1" noChangeShapeType="1" noTextEdit="1"/>
              </p:cNvSpPr>
              <p:nvPr/>
            </p:nvSpPr>
            <p:spPr>
              <a:xfrm>
                <a:off x="261102" y="5512453"/>
                <a:ext cx="2805255" cy="861774"/>
              </a:xfrm>
              <a:prstGeom prst="rect">
                <a:avLst/>
              </a:prstGeom>
              <a:blipFill>
                <a:blip r:embed="rId5"/>
                <a:stretch>
                  <a:fillRect l="-7826" r="-3261" b="-23944"/>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5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35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35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3522">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35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08"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4"/>
          <p:cNvSpPr>
            <a:spLocks noChangeArrowheads="1"/>
          </p:cNvSpPr>
          <p:nvPr/>
        </p:nvSpPr>
        <p:spPr bwMode="auto">
          <a:xfrm>
            <a:off x="358775" y="1302693"/>
            <a:ext cx="36920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Pendiente crítica a fuerte</a:t>
            </a:r>
            <a:r>
              <a:rPr lang="es-ES" altLang="es-AR" sz="2400" dirty="0">
                <a:solidFill>
                  <a:srgbClr val="3333CC"/>
                </a:solidFill>
              </a:rPr>
              <a:t> </a:t>
            </a:r>
          </a:p>
        </p:txBody>
      </p:sp>
      <p:grpSp>
        <p:nvGrpSpPr>
          <p:cNvPr id="234501" name="Group 5"/>
          <p:cNvGrpSpPr>
            <a:grpSpLocks/>
          </p:cNvGrpSpPr>
          <p:nvPr/>
        </p:nvGrpSpPr>
        <p:grpSpPr bwMode="auto">
          <a:xfrm>
            <a:off x="4895850" y="1016000"/>
            <a:ext cx="3997325" cy="1655763"/>
            <a:chOff x="6837" y="5429"/>
            <a:chExt cx="4093" cy="1571"/>
          </a:xfrm>
        </p:grpSpPr>
        <p:sp>
          <p:nvSpPr>
            <p:cNvPr id="234502" name="Line 6"/>
            <p:cNvSpPr>
              <a:spLocks noChangeShapeType="1"/>
            </p:cNvSpPr>
            <p:nvPr/>
          </p:nvSpPr>
          <p:spPr bwMode="auto">
            <a:xfrm>
              <a:off x="10089" y="6473"/>
              <a:ext cx="731" cy="215"/>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234503" name="Group 7"/>
            <p:cNvGrpSpPr>
              <a:grpSpLocks/>
            </p:cNvGrpSpPr>
            <p:nvPr/>
          </p:nvGrpSpPr>
          <p:grpSpPr bwMode="auto">
            <a:xfrm>
              <a:off x="6837" y="5429"/>
              <a:ext cx="4093" cy="1571"/>
              <a:chOff x="6837" y="5429"/>
              <a:chExt cx="4093" cy="1571"/>
            </a:xfrm>
          </p:grpSpPr>
          <p:sp>
            <p:nvSpPr>
              <p:cNvPr id="234504" name="Line 8"/>
              <p:cNvSpPr>
                <a:spLocks noChangeShapeType="1"/>
              </p:cNvSpPr>
              <p:nvPr/>
            </p:nvSpPr>
            <p:spPr bwMode="auto">
              <a:xfrm>
                <a:off x="9104" y="6027"/>
                <a:ext cx="1041" cy="451"/>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234505" name="Group 9"/>
              <p:cNvGrpSpPr>
                <a:grpSpLocks/>
              </p:cNvGrpSpPr>
              <p:nvPr/>
            </p:nvGrpSpPr>
            <p:grpSpPr bwMode="auto">
              <a:xfrm>
                <a:off x="6837" y="5429"/>
                <a:ext cx="4093" cy="1571"/>
                <a:chOff x="24" y="0"/>
                <a:chExt cx="19954" cy="20000"/>
              </a:xfrm>
            </p:grpSpPr>
            <p:sp>
              <p:nvSpPr>
                <p:cNvPr id="234506" name="Line 10"/>
                <p:cNvSpPr>
                  <a:spLocks noChangeShapeType="1"/>
                </p:cNvSpPr>
                <p:nvPr/>
              </p:nvSpPr>
              <p:spPr bwMode="auto">
                <a:xfrm flipH="1">
                  <a:off x="10335" y="2839"/>
                  <a:ext cx="78" cy="13138"/>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234507" name="Group 11"/>
                <p:cNvGrpSpPr>
                  <a:grpSpLocks/>
                </p:cNvGrpSpPr>
                <p:nvPr/>
              </p:nvGrpSpPr>
              <p:grpSpPr bwMode="auto">
                <a:xfrm>
                  <a:off x="24" y="0"/>
                  <a:ext cx="19954" cy="20000"/>
                  <a:chOff x="0" y="0"/>
                  <a:chExt cx="20000" cy="20000"/>
                </a:xfrm>
              </p:grpSpPr>
              <p:sp>
                <p:nvSpPr>
                  <p:cNvPr id="234508" name="Rectangle 12"/>
                  <p:cNvSpPr>
                    <a:spLocks noChangeArrowheads="1"/>
                  </p:cNvSpPr>
                  <p:nvPr/>
                </p:nvSpPr>
                <p:spPr bwMode="auto">
                  <a:xfrm>
                    <a:off x="0" y="0"/>
                    <a:ext cx="1314" cy="4265"/>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34509" name="Rectangle 13"/>
                  <p:cNvSpPr>
                    <a:spLocks noChangeArrowheads="1"/>
                  </p:cNvSpPr>
                  <p:nvPr/>
                </p:nvSpPr>
                <p:spPr bwMode="auto">
                  <a:xfrm>
                    <a:off x="18212" y="14373"/>
                    <a:ext cx="1788" cy="5092"/>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34510" name="Rectangle 14"/>
                  <p:cNvSpPr>
                    <a:spLocks noChangeArrowheads="1"/>
                  </p:cNvSpPr>
                  <p:nvPr/>
                </p:nvSpPr>
                <p:spPr bwMode="auto">
                  <a:xfrm>
                    <a:off x="17923" y="5805"/>
                    <a:ext cx="1363" cy="4507"/>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34511" name="Line 15"/>
                  <p:cNvSpPr>
                    <a:spLocks noChangeShapeType="1"/>
                  </p:cNvSpPr>
                  <p:nvPr/>
                </p:nvSpPr>
                <p:spPr bwMode="auto">
                  <a:xfrm>
                    <a:off x="1540" y="12183"/>
                    <a:ext cx="8579" cy="3119"/>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12" name="Line 16"/>
                  <p:cNvSpPr>
                    <a:spLocks noChangeShapeType="1"/>
                  </p:cNvSpPr>
                  <p:nvPr/>
                </p:nvSpPr>
                <p:spPr bwMode="auto">
                  <a:xfrm>
                    <a:off x="10384" y="10859"/>
                    <a:ext cx="8091" cy="4800"/>
                  </a:xfrm>
                  <a:prstGeom prst="line">
                    <a:avLst/>
                  </a:prstGeom>
                  <a:noFill/>
                  <a:ln w="3175">
                    <a:solidFill>
                      <a:srgbClr val="000000"/>
                    </a:solidFill>
                    <a:prstDash val="sys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13" name="Line 17"/>
                  <p:cNvSpPr>
                    <a:spLocks noChangeShapeType="1"/>
                  </p:cNvSpPr>
                  <p:nvPr/>
                </p:nvSpPr>
                <p:spPr bwMode="auto">
                  <a:xfrm>
                    <a:off x="1564" y="1642"/>
                    <a:ext cx="8654" cy="3437"/>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14" name="Line 18"/>
                  <p:cNvSpPr>
                    <a:spLocks noChangeShapeType="1"/>
                  </p:cNvSpPr>
                  <p:nvPr/>
                </p:nvSpPr>
                <p:spPr bwMode="auto">
                  <a:xfrm>
                    <a:off x="10408" y="15302"/>
                    <a:ext cx="8018" cy="469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15" name="Arc 19"/>
                  <p:cNvSpPr>
                    <a:spLocks/>
                  </p:cNvSpPr>
                  <p:nvPr/>
                </p:nvSpPr>
                <p:spPr bwMode="auto">
                  <a:xfrm flipH="1" flipV="1">
                    <a:off x="10359" y="5334"/>
                    <a:ext cx="738" cy="20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28575">
                    <a:solidFill>
                      <a:srgbClr val="3333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16" name="Line 20"/>
                  <p:cNvSpPr>
                    <a:spLocks noChangeShapeType="1"/>
                  </p:cNvSpPr>
                  <p:nvPr/>
                </p:nvSpPr>
                <p:spPr bwMode="auto">
                  <a:xfrm>
                    <a:off x="10212" y="5080"/>
                    <a:ext cx="8410" cy="4850"/>
                  </a:xfrm>
                  <a:prstGeom prst="line">
                    <a:avLst/>
                  </a:prstGeom>
                  <a:noFill/>
                  <a:ln w="3175">
                    <a:solidFill>
                      <a:srgbClr val="000000"/>
                    </a:solidFill>
                    <a:prstDash val="sysDot"/>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grpSp>
      </p:grpSp>
      <p:sp>
        <p:nvSpPr>
          <p:cNvPr id="234517" name="Rectangle 21"/>
          <p:cNvSpPr>
            <a:spLocks noChangeArrowheads="1"/>
          </p:cNvSpPr>
          <p:nvPr/>
        </p:nvSpPr>
        <p:spPr bwMode="auto">
          <a:xfrm>
            <a:off x="215900" y="3822234"/>
            <a:ext cx="37208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Pendiente</a:t>
            </a:r>
            <a:r>
              <a:rPr lang="es-AR" altLang="es-AR" dirty="0"/>
              <a:t> </a:t>
            </a:r>
            <a:r>
              <a:rPr lang="es-AR" altLang="es-AR" sz="2400" dirty="0">
                <a:solidFill>
                  <a:srgbClr val="3333CC"/>
                </a:solidFill>
              </a:rPr>
              <a:t>fuerte a crítica</a:t>
            </a:r>
            <a:r>
              <a:rPr lang="es-ES" altLang="es-AR" dirty="0"/>
              <a:t> </a:t>
            </a:r>
          </a:p>
        </p:txBody>
      </p:sp>
      <p:grpSp>
        <p:nvGrpSpPr>
          <p:cNvPr id="234518" name="Group 22"/>
          <p:cNvGrpSpPr>
            <a:grpSpLocks/>
          </p:cNvGrpSpPr>
          <p:nvPr/>
        </p:nvGrpSpPr>
        <p:grpSpPr bwMode="auto">
          <a:xfrm>
            <a:off x="4572000" y="3429000"/>
            <a:ext cx="4141788" cy="1944688"/>
            <a:chOff x="7629" y="9743"/>
            <a:chExt cx="3774" cy="2389"/>
          </a:xfrm>
        </p:grpSpPr>
        <p:sp>
          <p:nvSpPr>
            <p:cNvPr id="234519" name="Line 23"/>
            <p:cNvSpPr>
              <a:spLocks noChangeShapeType="1"/>
            </p:cNvSpPr>
            <p:nvPr/>
          </p:nvSpPr>
          <p:spPr bwMode="auto">
            <a:xfrm flipH="1">
              <a:off x="9567" y="10511"/>
              <a:ext cx="6" cy="1106"/>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234520" name="Group 24"/>
            <p:cNvGrpSpPr>
              <a:grpSpLocks/>
            </p:cNvGrpSpPr>
            <p:nvPr/>
          </p:nvGrpSpPr>
          <p:grpSpPr bwMode="auto">
            <a:xfrm>
              <a:off x="7629" y="9743"/>
              <a:ext cx="3774" cy="2389"/>
              <a:chOff x="1" y="0"/>
              <a:chExt cx="19988" cy="20001"/>
            </a:xfrm>
          </p:grpSpPr>
          <p:sp>
            <p:nvSpPr>
              <p:cNvPr id="234521" name="Rectangle 25"/>
              <p:cNvSpPr>
                <a:spLocks noChangeArrowheads="1"/>
              </p:cNvSpPr>
              <p:nvPr/>
            </p:nvSpPr>
            <p:spPr bwMode="auto">
              <a:xfrm>
                <a:off x="1076" y="0"/>
                <a:ext cx="1425" cy="2805"/>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34522" name="Rectangle 26"/>
              <p:cNvSpPr>
                <a:spLocks noChangeArrowheads="1"/>
              </p:cNvSpPr>
              <p:nvPr/>
            </p:nvSpPr>
            <p:spPr bwMode="auto">
              <a:xfrm>
                <a:off x="1" y="2897"/>
                <a:ext cx="1938" cy="3349"/>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n</a:t>
                </a:r>
                <a:endParaRPr lang="es-ES" altLang="es-AR" sz="1600"/>
              </a:p>
            </p:txBody>
          </p:sp>
          <p:sp>
            <p:nvSpPr>
              <p:cNvPr id="234523" name="Rectangle 27"/>
              <p:cNvSpPr>
                <a:spLocks noChangeArrowheads="1"/>
              </p:cNvSpPr>
              <p:nvPr/>
            </p:nvSpPr>
            <p:spPr bwMode="auto">
              <a:xfrm>
                <a:off x="16638" y="7083"/>
                <a:ext cx="1477" cy="2964"/>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h</a:t>
                </a:r>
                <a:r>
                  <a:rPr lang="es-ES" altLang="es-AR" sz="1600" baseline="-25000"/>
                  <a:t>c</a:t>
                </a:r>
                <a:endParaRPr lang="es-ES" altLang="es-AR" sz="1600"/>
              </a:p>
            </p:txBody>
          </p:sp>
          <p:sp>
            <p:nvSpPr>
              <p:cNvPr id="234524" name="Line 28"/>
              <p:cNvSpPr>
                <a:spLocks noChangeShapeType="1"/>
              </p:cNvSpPr>
              <p:nvPr/>
            </p:nvSpPr>
            <p:spPr bwMode="auto">
              <a:xfrm>
                <a:off x="1447" y="10951"/>
                <a:ext cx="8744" cy="4044"/>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25" name="Line 29"/>
              <p:cNvSpPr>
                <a:spLocks noChangeShapeType="1"/>
              </p:cNvSpPr>
              <p:nvPr/>
            </p:nvSpPr>
            <p:spPr bwMode="auto">
              <a:xfrm>
                <a:off x="2135" y="3667"/>
                <a:ext cx="8480" cy="3609"/>
              </a:xfrm>
              <a:prstGeom prst="line">
                <a:avLst/>
              </a:prstGeom>
              <a:noFill/>
              <a:ln w="28575">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26" name="Line 30"/>
              <p:cNvSpPr>
                <a:spLocks noChangeShapeType="1"/>
              </p:cNvSpPr>
              <p:nvPr/>
            </p:nvSpPr>
            <p:spPr bwMode="auto">
              <a:xfrm>
                <a:off x="1712" y="2328"/>
                <a:ext cx="8585" cy="3600"/>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27" name="Line 31"/>
              <p:cNvSpPr>
                <a:spLocks noChangeShapeType="1"/>
              </p:cNvSpPr>
              <p:nvPr/>
            </p:nvSpPr>
            <p:spPr bwMode="auto">
              <a:xfrm>
                <a:off x="10292" y="15054"/>
                <a:ext cx="8956" cy="3273"/>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28" name="Line 32"/>
              <p:cNvSpPr>
                <a:spLocks noChangeShapeType="1"/>
              </p:cNvSpPr>
              <p:nvPr/>
            </p:nvSpPr>
            <p:spPr bwMode="auto">
              <a:xfrm>
                <a:off x="10477" y="6078"/>
                <a:ext cx="4693" cy="1616"/>
              </a:xfrm>
              <a:prstGeom prst="line">
                <a:avLst/>
              </a:prstGeom>
              <a:noFill/>
              <a:ln w="3175">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29" name="Rectangle 33"/>
              <p:cNvSpPr>
                <a:spLocks noChangeArrowheads="1"/>
              </p:cNvSpPr>
              <p:nvPr/>
            </p:nvSpPr>
            <p:spPr bwMode="auto">
              <a:xfrm>
                <a:off x="10371" y="2738"/>
                <a:ext cx="1833" cy="2461"/>
              </a:xfrm>
              <a:prstGeom prst="rect">
                <a:avLst/>
              </a:prstGeom>
              <a:pattFill prst="pct90">
                <a:fgClr>
                  <a:srgbClr val="FFFFFF"/>
                </a:fgClr>
                <a:bgClr>
                  <a:srgbClr val="FFFFFF"/>
                </a:bgClr>
              </a:patt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A</a:t>
                </a:r>
              </a:p>
            </p:txBody>
          </p:sp>
          <p:sp>
            <p:nvSpPr>
              <p:cNvPr id="234530" name="Line 34"/>
              <p:cNvSpPr>
                <a:spLocks noChangeShapeType="1"/>
              </p:cNvSpPr>
              <p:nvPr/>
            </p:nvSpPr>
            <p:spPr bwMode="auto">
              <a:xfrm>
                <a:off x="10398" y="7183"/>
                <a:ext cx="4507" cy="511"/>
              </a:xfrm>
              <a:prstGeom prst="line">
                <a:avLst/>
              </a:prstGeom>
              <a:noFill/>
              <a:ln w="28575">
                <a:solidFill>
                  <a:srgbClr val="3333CC"/>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31" name="Line 35"/>
              <p:cNvSpPr>
                <a:spLocks noChangeShapeType="1"/>
              </p:cNvSpPr>
              <p:nvPr/>
            </p:nvSpPr>
            <p:spPr bwMode="auto">
              <a:xfrm>
                <a:off x="14953" y="7686"/>
                <a:ext cx="5036" cy="1766"/>
              </a:xfrm>
              <a:prstGeom prst="line">
                <a:avLst/>
              </a:prstGeom>
              <a:noFill/>
              <a:ln w="28575">
                <a:solidFill>
                  <a:srgbClr val="3333CC"/>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32" name="Line 36"/>
              <p:cNvSpPr>
                <a:spLocks noChangeShapeType="1"/>
              </p:cNvSpPr>
              <p:nvPr/>
            </p:nvSpPr>
            <p:spPr bwMode="auto">
              <a:xfrm>
                <a:off x="10292" y="14970"/>
                <a:ext cx="4771" cy="427"/>
              </a:xfrm>
              <a:prstGeom prst="line">
                <a:avLst/>
              </a:prstGeom>
              <a:noFill/>
              <a:ln w="3175">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33" name="Arc 37"/>
              <p:cNvSpPr>
                <a:spLocks/>
              </p:cNvSpPr>
              <p:nvPr/>
            </p:nvSpPr>
            <p:spPr bwMode="auto">
              <a:xfrm flipV="1">
                <a:off x="11775" y="14551"/>
                <a:ext cx="852" cy="21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34" name="Arc 38"/>
              <p:cNvSpPr>
                <a:spLocks/>
              </p:cNvSpPr>
              <p:nvPr/>
            </p:nvSpPr>
            <p:spPr bwMode="auto">
              <a:xfrm flipH="1" flipV="1">
                <a:off x="12410" y="6095"/>
                <a:ext cx="535" cy="23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234535" name="Rectangle 39"/>
              <p:cNvSpPr>
                <a:spLocks noChangeArrowheads="1"/>
              </p:cNvSpPr>
              <p:nvPr/>
            </p:nvSpPr>
            <p:spPr bwMode="auto">
              <a:xfrm>
                <a:off x="12251" y="8356"/>
                <a:ext cx="1594" cy="2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ic</a:t>
                </a:r>
              </a:p>
            </p:txBody>
          </p:sp>
          <p:sp>
            <p:nvSpPr>
              <p:cNvPr id="234536" name="Rectangle 40"/>
              <p:cNvSpPr>
                <a:spLocks noChangeArrowheads="1"/>
              </p:cNvSpPr>
              <p:nvPr/>
            </p:nvSpPr>
            <p:spPr bwMode="auto">
              <a:xfrm>
                <a:off x="9709" y="16226"/>
                <a:ext cx="1594" cy="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s-ES" altLang="es-AR" sz="1600"/>
                  <a:t>ic</a:t>
                </a:r>
              </a:p>
            </p:txBody>
          </p:sp>
        </p:grpSp>
      </p:grpSp>
      <mc:AlternateContent xmlns:mc="http://schemas.openxmlformats.org/markup-compatibility/2006" xmlns:a14="http://schemas.microsoft.com/office/drawing/2010/main">
        <mc:Choice Requires="a14">
          <p:sp>
            <p:nvSpPr>
              <p:cNvPr id="39" name="CuadroTexto 38"/>
              <p:cNvSpPr txBox="1"/>
              <p:nvPr/>
            </p:nvSpPr>
            <p:spPr>
              <a:xfrm>
                <a:off x="407606" y="2076280"/>
                <a:ext cx="2805255"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ea typeface="Cambria Math" panose="02040503050406030204" pitchFamily="18" charset="0"/>
                        </a:rPr>
                        <m:t>𝐶𝑅𝐼𝑆𝐼𝑆</m:t>
                      </m:r>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𝑇𝑃</m:t>
                      </m:r>
                    </m:oMath>
                  </m:oMathPara>
                </a14:m>
                <a:endParaRPr lang="es-AR" dirty="0"/>
              </a:p>
              <a:p>
                <a:r>
                  <a:rPr lang="es-AR" dirty="0" err="1"/>
                  <a:t>h</a:t>
                </a:r>
                <a:r>
                  <a:rPr lang="es-AR" sz="1500" dirty="0" err="1"/>
                  <a:t>n</a:t>
                </a:r>
                <a:r>
                  <a:rPr lang="es-AR" dirty="0"/>
                  <a:t> aguas arriba </a:t>
                </a:r>
                <a:r>
                  <a:rPr lang="es-AR" dirty="0" err="1"/>
                  <a:t>h</a:t>
                </a:r>
                <a:r>
                  <a:rPr lang="es-AR" sz="1500" dirty="0" err="1"/>
                  <a:t>c</a:t>
                </a:r>
                <a:endParaRPr lang="es-AR" sz="15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407606" y="2076280"/>
                <a:ext cx="2805255" cy="861774"/>
              </a:xfrm>
              <a:prstGeom prst="rect">
                <a:avLst/>
              </a:prstGeom>
              <a:blipFill>
                <a:blip r:embed="rId2"/>
                <a:stretch>
                  <a:fillRect l="-7826" r="-3261" b="-2411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40" name="CuadroTexto 39"/>
              <p:cNvSpPr txBox="1"/>
              <p:nvPr/>
            </p:nvSpPr>
            <p:spPr>
              <a:xfrm>
                <a:off x="340519" y="5066905"/>
                <a:ext cx="4657237"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ea typeface="Cambria Math" panose="02040503050406030204" pitchFamily="18" charset="0"/>
                        </a:rPr>
                        <m:t>𝑇𝑂𝑅𝑅𝐸𝑁𝑇𝐸</m:t>
                      </m:r>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𝑇𝐷</m:t>
                      </m:r>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𝐶𝑅𝐼𝑆𝐼𝑆</m:t>
                      </m:r>
                    </m:oMath>
                  </m:oMathPara>
                </a14:m>
                <a:endParaRPr lang="es-AR" b="0" dirty="0">
                  <a:ea typeface="Cambria Math" panose="02040503050406030204" pitchFamily="18" charset="0"/>
                </a:endParaRPr>
              </a:p>
              <a:p>
                <a:r>
                  <a:rPr lang="es-AR" dirty="0" err="1"/>
                  <a:t>h</a:t>
                </a:r>
                <a:r>
                  <a:rPr lang="es-AR" sz="1500" dirty="0" err="1"/>
                  <a:t>n</a:t>
                </a:r>
                <a:r>
                  <a:rPr lang="es-AR" dirty="0"/>
                  <a:t> aguas abajo </a:t>
                </a:r>
                <a:r>
                  <a:rPr lang="es-AR" dirty="0" err="1"/>
                  <a:t>h</a:t>
                </a:r>
                <a:r>
                  <a:rPr lang="es-AR" sz="1500" dirty="0" err="1"/>
                  <a:t>c</a:t>
                </a:r>
                <a:endParaRPr lang="es-AR" sz="1500" dirty="0"/>
              </a:p>
            </p:txBody>
          </p:sp>
        </mc:Choice>
        <mc:Fallback xmlns="">
          <p:sp>
            <p:nvSpPr>
              <p:cNvPr id="40" name="CuadroTexto 39"/>
              <p:cNvSpPr txBox="1">
                <a:spLocks noRot="1" noChangeAspect="1" noMove="1" noResize="1" noEditPoints="1" noAdjustHandles="1" noChangeArrowheads="1" noChangeShapeType="1" noTextEdit="1"/>
              </p:cNvSpPr>
              <p:nvPr/>
            </p:nvSpPr>
            <p:spPr>
              <a:xfrm>
                <a:off x="340519" y="5066905"/>
                <a:ext cx="4657237" cy="861774"/>
              </a:xfrm>
              <a:prstGeom prst="rect">
                <a:avLst/>
              </a:prstGeom>
              <a:blipFill>
                <a:blip r:embed="rId3"/>
                <a:stretch>
                  <a:fillRect l="-4712" b="-23944"/>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45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5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45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7" grpId="0"/>
      <p:bldP spid="39"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4"/>
          <p:cNvSpPr>
            <a:spLocks noChangeArrowheads="1"/>
          </p:cNvSpPr>
          <p:nvPr/>
        </p:nvSpPr>
        <p:spPr bwMode="auto">
          <a:xfrm>
            <a:off x="158912" y="89089"/>
            <a:ext cx="89850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u="sng" dirty="0">
                <a:solidFill>
                  <a:srgbClr val="3333CC"/>
                </a:solidFill>
              </a:rPr>
              <a:t>TRAZADO EJE HIDRÁULICO. CURVA DE REMANSO</a:t>
            </a:r>
            <a:r>
              <a:rPr lang="es-ES" altLang="es-AR" u="sng" dirty="0">
                <a:solidFill>
                  <a:srgbClr val="3333CC"/>
                </a:solidFill>
              </a:rPr>
              <a:t> </a:t>
            </a:r>
          </a:p>
        </p:txBody>
      </p:sp>
      <p:sp>
        <p:nvSpPr>
          <p:cNvPr id="230406"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30405" name="Object 5"/>
          <p:cNvGraphicFramePr>
            <a:graphicFrameLocks noChangeAspect="1"/>
          </p:cNvGraphicFramePr>
          <p:nvPr/>
        </p:nvGraphicFramePr>
        <p:xfrm>
          <a:off x="150381" y="2528094"/>
          <a:ext cx="5040312" cy="877887"/>
        </p:xfrm>
        <a:graphic>
          <a:graphicData uri="http://schemas.openxmlformats.org/presentationml/2006/ole">
            <mc:AlternateContent xmlns:mc="http://schemas.openxmlformats.org/markup-compatibility/2006">
              <mc:Choice xmlns:v="urn:schemas-microsoft-com:vml" Requires="v">
                <p:oleObj name="Ecuación" r:id="rId2" imgW="2413000" imgH="419100" progId="Equation.3">
                  <p:embed/>
                </p:oleObj>
              </mc:Choice>
              <mc:Fallback>
                <p:oleObj name="Ecuación" r:id="rId2" imgW="2413000" imgH="419100" progId="Equation.3">
                  <p:embed/>
                  <p:pic>
                    <p:nvPicPr>
                      <p:cNvPr id="23040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81" y="2528094"/>
                        <a:ext cx="5040312"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0408" name="Rectangle 8"/>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30407" name="Object 7"/>
          <p:cNvGraphicFramePr>
            <a:graphicFrameLocks noChangeAspect="1"/>
          </p:cNvGraphicFramePr>
          <p:nvPr/>
        </p:nvGraphicFramePr>
        <p:xfrm>
          <a:off x="5835145" y="2453363"/>
          <a:ext cx="2665412" cy="873125"/>
        </p:xfrm>
        <a:graphic>
          <a:graphicData uri="http://schemas.openxmlformats.org/presentationml/2006/ole">
            <mc:AlternateContent xmlns:mc="http://schemas.openxmlformats.org/markup-compatibility/2006">
              <mc:Choice xmlns:v="urn:schemas-microsoft-com:vml" Requires="v">
                <p:oleObj name="Ecuación" r:id="rId4" imgW="1130300" imgH="368300" progId="Equation.3">
                  <p:embed/>
                </p:oleObj>
              </mc:Choice>
              <mc:Fallback>
                <p:oleObj name="Ecuación" r:id="rId4" imgW="1130300" imgH="368300" progId="Equation.3">
                  <p:embed/>
                  <p:pic>
                    <p:nvPicPr>
                      <p:cNvPr id="23040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5145" y="2453363"/>
                        <a:ext cx="2665412"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0410" name="Rectangle 10"/>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30409" name="Object 9"/>
          <p:cNvGraphicFramePr>
            <a:graphicFrameLocks noChangeAspect="1"/>
          </p:cNvGraphicFramePr>
          <p:nvPr/>
        </p:nvGraphicFramePr>
        <p:xfrm>
          <a:off x="179388" y="3550564"/>
          <a:ext cx="4032250" cy="987425"/>
        </p:xfrm>
        <a:graphic>
          <a:graphicData uri="http://schemas.openxmlformats.org/presentationml/2006/ole">
            <mc:AlternateContent xmlns:mc="http://schemas.openxmlformats.org/markup-compatibility/2006">
              <mc:Choice xmlns:v="urn:schemas-microsoft-com:vml" Requires="v">
                <p:oleObj name="Ecuación" r:id="rId6" imgW="1828800" imgH="444500" progId="Equation.3">
                  <p:embed/>
                </p:oleObj>
              </mc:Choice>
              <mc:Fallback>
                <p:oleObj name="Ecuación" r:id="rId6" imgW="1828800" imgH="444500" progId="Equation.3">
                  <p:embed/>
                  <p:pic>
                    <p:nvPicPr>
                      <p:cNvPr id="23040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3550564"/>
                        <a:ext cx="4032250"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0412" name="Rectangle 12"/>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30411" name="Object 11"/>
          <p:cNvGraphicFramePr>
            <a:graphicFrameLocks noChangeAspect="1"/>
          </p:cNvGraphicFramePr>
          <p:nvPr/>
        </p:nvGraphicFramePr>
        <p:xfrm>
          <a:off x="5824305" y="3564249"/>
          <a:ext cx="2520950" cy="979487"/>
        </p:xfrm>
        <a:graphic>
          <a:graphicData uri="http://schemas.openxmlformats.org/presentationml/2006/ole">
            <mc:AlternateContent xmlns:mc="http://schemas.openxmlformats.org/markup-compatibility/2006">
              <mc:Choice xmlns:v="urn:schemas-microsoft-com:vml" Requires="v">
                <p:oleObj name="Ecuación" r:id="rId8" imgW="1155199" imgH="444307" progId="Equation.3">
                  <p:embed/>
                </p:oleObj>
              </mc:Choice>
              <mc:Fallback>
                <p:oleObj name="Ecuación" r:id="rId8" imgW="1155199" imgH="444307" progId="Equation.3">
                  <p:embed/>
                  <p:pic>
                    <p:nvPicPr>
                      <p:cNvPr id="230411"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4305" y="3564249"/>
                        <a:ext cx="2520950" cy="97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0414" name="Rectangle 14"/>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 name="Rectángulo 1"/>
          <p:cNvSpPr/>
          <p:nvPr/>
        </p:nvSpPr>
        <p:spPr>
          <a:xfrm>
            <a:off x="16070" y="655670"/>
            <a:ext cx="8985088" cy="1569660"/>
          </a:xfrm>
          <a:prstGeom prst="rect">
            <a:avLst/>
          </a:prstGeom>
        </p:spPr>
        <p:txBody>
          <a:bodyPr wrap="square">
            <a:spAutoFit/>
          </a:bodyPr>
          <a:lstStyle/>
          <a:p>
            <a:pPr algn="just"/>
            <a:r>
              <a:rPr lang="es-AR" sz="2400" dirty="0">
                <a:latin typeface="+mj-lt"/>
                <a:ea typeface="Times New Roman" panose="02020603050405020304" pitchFamily="18" charset="0"/>
              </a:rPr>
              <a:t>Las singularidades en canales abiertos, generan un movimiento permanente variado en los alrededores de las mismas. La longitud en la cual se manifiesta esa variación del eje hidráulico es lo que se denomina “longitud de la curva de remanso”; </a:t>
            </a:r>
            <a:endParaRPr lang="es-AR" sz="2400" dirty="0">
              <a:latin typeface="+mj-l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616268541"/>
              </p:ext>
            </p:extLst>
          </p:nvPr>
        </p:nvGraphicFramePr>
        <p:xfrm>
          <a:off x="447942" y="4860172"/>
          <a:ext cx="5113337" cy="1754188"/>
        </p:xfrm>
        <a:graphic>
          <a:graphicData uri="http://schemas.openxmlformats.org/presentationml/2006/ole">
            <mc:AlternateContent xmlns:mc="http://schemas.openxmlformats.org/markup-compatibility/2006">
              <mc:Choice xmlns:v="urn:schemas-microsoft-com:vml" Requires="v">
                <p:oleObj name="Ecuación" r:id="rId10" imgW="2692400" imgH="927100" progId="Equation.3">
                  <p:embed/>
                </p:oleObj>
              </mc:Choice>
              <mc:Fallback>
                <p:oleObj name="Ecuación" r:id="rId10" imgW="2692400" imgH="927100" progId="Equation.3">
                  <p:embed/>
                  <p:pic>
                    <p:nvPicPr>
                      <p:cNvPr id="14"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942" y="4860172"/>
                        <a:ext cx="5113337" cy="175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CuadroTexto 14">
            <a:extLst>
              <a:ext uri="{FF2B5EF4-FFF2-40B4-BE49-F238E27FC236}">
                <a16:creationId xmlns:a16="http://schemas.microsoft.com/office/drawing/2014/main" id="{D588CFDE-87DC-429D-A18B-0557ADD47B82}"/>
              </a:ext>
            </a:extLst>
          </p:cNvPr>
          <p:cNvSpPr txBox="1"/>
          <p:nvPr/>
        </p:nvSpPr>
        <p:spPr>
          <a:xfrm>
            <a:off x="6014356" y="5465773"/>
            <a:ext cx="2986802" cy="430887"/>
          </a:xfrm>
          <a:prstGeom prst="rect">
            <a:avLst/>
          </a:prstGeom>
          <a:noFill/>
        </p:spPr>
        <p:txBody>
          <a:bodyPr wrap="square">
            <a:spAutoFit/>
          </a:bodyPr>
          <a:lstStyle/>
          <a:p>
            <a:r>
              <a:rPr lang="es-ES" sz="2200" dirty="0">
                <a:latin typeface="+mj-lt"/>
              </a:rPr>
              <a:t>No es de fácil solución</a:t>
            </a:r>
            <a:endParaRPr lang="es-AR" sz="2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04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04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04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428" name="Group 4"/>
          <p:cNvGrpSpPr>
            <a:grpSpLocks/>
          </p:cNvGrpSpPr>
          <p:nvPr/>
        </p:nvGrpSpPr>
        <p:grpSpPr bwMode="auto">
          <a:xfrm>
            <a:off x="2223836" y="210671"/>
            <a:ext cx="6659563" cy="3995737"/>
            <a:chOff x="2835" y="2351"/>
            <a:chExt cx="7374" cy="4416"/>
          </a:xfrm>
        </p:grpSpPr>
        <p:grpSp>
          <p:nvGrpSpPr>
            <p:cNvPr id="231429" name="Group 5"/>
            <p:cNvGrpSpPr>
              <a:grpSpLocks/>
            </p:cNvGrpSpPr>
            <p:nvPr/>
          </p:nvGrpSpPr>
          <p:grpSpPr bwMode="auto">
            <a:xfrm>
              <a:off x="2835" y="2351"/>
              <a:ext cx="7374" cy="3804"/>
              <a:chOff x="2835" y="2351"/>
              <a:chExt cx="7374" cy="3804"/>
            </a:xfrm>
          </p:grpSpPr>
          <p:grpSp>
            <p:nvGrpSpPr>
              <p:cNvPr id="231430" name="Group 6"/>
              <p:cNvGrpSpPr>
                <a:grpSpLocks/>
              </p:cNvGrpSpPr>
              <p:nvPr/>
            </p:nvGrpSpPr>
            <p:grpSpPr bwMode="auto">
              <a:xfrm>
                <a:off x="2835" y="2351"/>
                <a:ext cx="7374" cy="3362"/>
                <a:chOff x="2655" y="2441"/>
                <a:chExt cx="7374" cy="3362"/>
              </a:xfrm>
            </p:grpSpPr>
            <p:grpSp>
              <p:nvGrpSpPr>
                <p:cNvPr id="231431" name="Group 7"/>
                <p:cNvGrpSpPr>
                  <a:grpSpLocks/>
                </p:cNvGrpSpPr>
                <p:nvPr/>
              </p:nvGrpSpPr>
              <p:grpSpPr bwMode="auto">
                <a:xfrm>
                  <a:off x="2655" y="2441"/>
                  <a:ext cx="7374" cy="3362"/>
                  <a:chOff x="2655" y="2441"/>
                  <a:chExt cx="7374" cy="3362"/>
                </a:xfrm>
              </p:grpSpPr>
              <p:grpSp>
                <p:nvGrpSpPr>
                  <p:cNvPr id="231432" name="Group 8"/>
                  <p:cNvGrpSpPr>
                    <a:grpSpLocks/>
                  </p:cNvGrpSpPr>
                  <p:nvPr/>
                </p:nvGrpSpPr>
                <p:grpSpPr bwMode="auto">
                  <a:xfrm>
                    <a:off x="2655" y="2441"/>
                    <a:ext cx="7218" cy="3362"/>
                    <a:chOff x="2493" y="2411"/>
                    <a:chExt cx="7218" cy="3362"/>
                  </a:xfrm>
                </p:grpSpPr>
                <p:grpSp>
                  <p:nvGrpSpPr>
                    <p:cNvPr id="231433" name="Group 9"/>
                    <p:cNvGrpSpPr>
                      <a:grpSpLocks/>
                    </p:cNvGrpSpPr>
                    <p:nvPr/>
                  </p:nvGrpSpPr>
                  <p:grpSpPr bwMode="auto">
                    <a:xfrm>
                      <a:off x="2493" y="2411"/>
                      <a:ext cx="7218" cy="3362"/>
                      <a:chOff x="2493" y="2411"/>
                      <a:chExt cx="7218" cy="3362"/>
                    </a:xfrm>
                  </p:grpSpPr>
                  <p:grpSp>
                    <p:nvGrpSpPr>
                      <p:cNvPr id="231434" name="Group 10"/>
                      <p:cNvGrpSpPr>
                        <a:grpSpLocks/>
                      </p:cNvGrpSpPr>
                      <p:nvPr/>
                    </p:nvGrpSpPr>
                    <p:grpSpPr bwMode="auto">
                      <a:xfrm>
                        <a:off x="2493" y="2411"/>
                        <a:ext cx="7218" cy="3362"/>
                        <a:chOff x="2433" y="2411"/>
                        <a:chExt cx="7218" cy="3362"/>
                      </a:xfrm>
                    </p:grpSpPr>
                    <p:grpSp>
                      <p:nvGrpSpPr>
                        <p:cNvPr id="231435" name="Group 11"/>
                        <p:cNvGrpSpPr>
                          <a:grpSpLocks/>
                        </p:cNvGrpSpPr>
                        <p:nvPr/>
                      </p:nvGrpSpPr>
                      <p:grpSpPr bwMode="auto">
                        <a:xfrm>
                          <a:off x="2433" y="2411"/>
                          <a:ext cx="7218" cy="3362"/>
                          <a:chOff x="2433" y="2411"/>
                          <a:chExt cx="7218" cy="3362"/>
                        </a:xfrm>
                      </p:grpSpPr>
                      <p:sp>
                        <p:nvSpPr>
                          <p:cNvPr id="231436" name="Line 12"/>
                          <p:cNvSpPr>
                            <a:spLocks noChangeShapeType="1"/>
                          </p:cNvSpPr>
                          <p:nvPr/>
                        </p:nvSpPr>
                        <p:spPr bwMode="auto">
                          <a:xfrm>
                            <a:off x="5745" y="2435"/>
                            <a:ext cx="0" cy="282"/>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es-AR"/>
                          </a:p>
                        </p:txBody>
                      </p:sp>
                      <p:grpSp>
                        <p:nvGrpSpPr>
                          <p:cNvPr id="231437" name="Group 13"/>
                          <p:cNvGrpSpPr>
                            <a:grpSpLocks/>
                          </p:cNvGrpSpPr>
                          <p:nvPr/>
                        </p:nvGrpSpPr>
                        <p:grpSpPr bwMode="auto">
                          <a:xfrm>
                            <a:off x="2433" y="2411"/>
                            <a:ext cx="7218" cy="3362"/>
                            <a:chOff x="2403" y="3539"/>
                            <a:chExt cx="7218" cy="3362"/>
                          </a:xfrm>
                        </p:grpSpPr>
                        <p:grpSp>
                          <p:nvGrpSpPr>
                            <p:cNvPr id="231438" name="Group 14"/>
                            <p:cNvGrpSpPr>
                              <a:grpSpLocks/>
                            </p:cNvGrpSpPr>
                            <p:nvPr/>
                          </p:nvGrpSpPr>
                          <p:grpSpPr bwMode="auto">
                            <a:xfrm>
                              <a:off x="2403" y="4121"/>
                              <a:ext cx="7218" cy="2780"/>
                              <a:chOff x="2403" y="4121"/>
                              <a:chExt cx="7218" cy="2780"/>
                            </a:xfrm>
                          </p:grpSpPr>
                          <p:sp>
                            <p:nvSpPr>
                              <p:cNvPr id="231439" name="Line 15"/>
                              <p:cNvSpPr>
                                <a:spLocks noChangeShapeType="1"/>
                              </p:cNvSpPr>
                              <p:nvPr/>
                            </p:nvSpPr>
                            <p:spPr bwMode="auto">
                              <a:xfrm>
                                <a:off x="4485" y="4169"/>
                                <a:ext cx="0" cy="117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AR"/>
                              </a:p>
                            </p:txBody>
                          </p:sp>
                          <p:grpSp>
                            <p:nvGrpSpPr>
                              <p:cNvPr id="231440" name="Group 16"/>
                              <p:cNvGrpSpPr>
                                <a:grpSpLocks/>
                              </p:cNvGrpSpPr>
                              <p:nvPr/>
                            </p:nvGrpSpPr>
                            <p:grpSpPr bwMode="auto">
                              <a:xfrm>
                                <a:off x="2403" y="4121"/>
                                <a:ext cx="7218" cy="2780"/>
                                <a:chOff x="2607" y="2649"/>
                                <a:chExt cx="7218" cy="2780"/>
                              </a:xfrm>
                            </p:grpSpPr>
                            <p:grpSp>
                              <p:nvGrpSpPr>
                                <p:cNvPr id="231441" name="Group 17"/>
                                <p:cNvGrpSpPr>
                                  <a:grpSpLocks/>
                                </p:cNvGrpSpPr>
                                <p:nvPr/>
                              </p:nvGrpSpPr>
                              <p:grpSpPr bwMode="auto">
                                <a:xfrm>
                                  <a:off x="2607" y="2649"/>
                                  <a:ext cx="7218" cy="2768"/>
                                  <a:chOff x="2607" y="2649"/>
                                  <a:chExt cx="7218" cy="2768"/>
                                </a:xfrm>
                              </p:grpSpPr>
                              <p:sp>
                                <p:nvSpPr>
                                  <p:cNvPr id="231442" name="Arc 18"/>
                                  <p:cNvSpPr>
                                    <a:spLocks/>
                                  </p:cNvSpPr>
                                  <p:nvPr/>
                                </p:nvSpPr>
                                <p:spPr bwMode="auto">
                                  <a:xfrm>
                                    <a:off x="2896" y="2649"/>
                                    <a:ext cx="5086" cy="973"/>
                                  </a:xfrm>
                                  <a:custGeom>
                                    <a:avLst/>
                                    <a:gdLst>
                                      <a:gd name="G0" fmla="+- 1130 0 0"/>
                                      <a:gd name="G1" fmla="+- 21600 0 0"/>
                                      <a:gd name="G2" fmla="+- 21600 0 0"/>
                                      <a:gd name="T0" fmla="*/ 0 w 22603"/>
                                      <a:gd name="T1" fmla="*/ 30 h 21600"/>
                                      <a:gd name="T2" fmla="*/ 22603 w 22603"/>
                                      <a:gd name="T3" fmla="*/ 19265 h 21600"/>
                                      <a:gd name="T4" fmla="*/ 1130 w 22603"/>
                                      <a:gd name="T5" fmla="*/ 21600 h 21600"/>
                                    </a:gdLst>
                                    <a:ahLst/>
                                    <a:cxnLst>
                                      <a:cxn ang="0">
                                        <a:pos x="T0" y="T1"/>
                                      </a:cxn>
                                      <a:cxn ang="0">
                                        <a:pos x="T2" y="T3"/>
                                      </a:cxn>
                                      <a:cxn ang="0">
                                        <a:pos x="T4" y="T5"/>
                                      </a:cxn>
                                    </a:cxnLst>
                                    <a:rect l="0" t="0" r="r" b="b"/>
                                    <a:pathLst>
                                      <a:path w="22603" h="21600" fill="none" extrusionOk="0">
                                        <a:moveTo>
                                          <a:pt x="-1" y="29"/>
                                        </a:moveTo>
                                        <a:cubicBezTo>
                                          <a:pt x="376" y="9"/>
                                          <a:pt x="753" y="0"/>
                                          <a:pt x="1130" y="0"/>
                                        </a:cubicBezTo>
                                        <a:cubicBezTo>
                                          <a:pt x="12155" y="0"/>
                                          <a:pt x="21411" y="8303"/>
                                          <a:pt x="22603" y="19264"/>
                                        </a:cubicBezTo>
                                      </a:path>
                                      <a:path w="22603" h="21600" stroke="0" extrusionOk="0">
                                        <a:moveTo>
                                          <a:pt x="-1" y="29"/>
                                        </a:moveTo>
                                        <a:cubicBezTo>
                                          <a:pt x="376" y="9"/>
                                          <a:pt x="753" y="0"/>
                                          <a:pt x="1130" y="0"/>
                                        </a:cubicBezTo>
                                        <a:cubicBezTo>
                                          <a:pt x="12155" y="0"/>
                                          <a:pt x="21411" y="8303"/>
                                          <a:pt x="22603" y="19264"/>
                                        </a:cubicBezTo>
                                        <a:lnTo>
                                          <a:pt x="113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a:p>
                                </p:txBody>
                              </p:sp>
                              <p:grpSp>
                                <p:nvGrpSpPr>
                                  <p:cNvPr id="231443" name="Group 19"/>
                                  <p:cNvGrpSpPr>
                                    <a:grpSpLocks/>
                                  </p:cNvGrpSpPr>
                                  <p:nvPr/>
                                </p:nvGrpSpPr>
                                <p:grpSpPr bwMode="auto">
                                  <a:xfrm>
                                    <a:off x="2835" y="3599"/>
                                    <a:ext cx="6864" cy="1296"/>
                                    <a:chOff x="2835" y="3599"/>
                                    <a:chExt cx="6864" cy="1296"/>
                                  </a:xfrm>
                                </p:grpSpPr>
                                <p:sp>
                                  <p:nvSpPr>
                                    <p:cNvPr id="231444" name="Line 20"/>
                                    <p:cNvSpPr>
                                      <a:spLocks noChangeShapeType="1"/>
                                    </p:cNvSpPr>
                                    <p:nvPr/>
                                  </p:nvSpPr>
                                  <p:spPr bwMode="auto">
                                    <a:xfrm>
                                      <a:off x="2835" y="3599"/>
                                      <a:ext cx="4974" cy="63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grpSp>
                                  <p:nvGrpSpPr>
                                    <p:cNvPr id="231445" name="Group 21"/>
                                    <p:cNvGrpSpPr>
                                      <a:grpSpLocks/>
                                    </p:cNvGrpSpPr>
                                    <p:nvPr/>
                                  </p:nvGrpSpPr>
                                  <p:grpSpPr bwMode="auto">
                                    <a:xfrm>
                                      <a:off x="7797" y="4259"/>
                                      <a:ext cx="1902" cy="636"/>
                                      <a:chOff x="7785" y="6900"/>
                                      <a:chExt cx="1902" cy="636"/>
                                    </a:xfrm>
                                  </p:grpSpPr>
                                  <p:sp>
                                    <p:nvSpPr>
                                      <p:cNvPr id="231446" name="Line 22"/>
                                      <p:cNvSpPr>
                                        <a:spLocks noChangeShapeType="1"/>
                                      </p:cNvSpPr>
                                      <p:nvPr/>
                                    </p:nvSpPr>
                                    <p:spPr bwMode="auto">
                                      <a:xfrm>
                                        <a:off x="7803" y="7296"/>
                                        <a:ext cx="1884" cy="2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31447" name="Line 23"/>
                                      <p:cNvSpPr>
                                        <a:spLocks noChangeShapeType="1"/>
                                      </p:cNvSpPr>
                                      <p:nvPr/>
                                    </p:nvSpPr>
                                    <p:spPr bwMode="auto">
                                      <a:xfrm>
                                        <a:off x="7785" y="6900"/>
                                        <a:ext cx="0" cy="4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231448" name="Line 24"/>
                                  <p:cNvSpPr>
                                    <a:spLocks noChangeShapeType="1"/>
                                  </p:cNvSpPr>
                                  <p:nvPr/>
                                </p:nvSpPr>
                                <p:spPr bwMode="auto">
                                  <a:xfrm>
                                    <a:off x="2607" y="5417"/>
                                    <a:ext cx="721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231449" name="Arc 25"/>
                                  <p:cNvSpPr>
                                    <a:spLocks/>
                                  </p:cNvSpPr>
                                  <p:nvPr/>
                                </p:nvSpPr>
                                <p:spPr bwMode="auto">
                                  <a:xfrm flipH="1" flipV="1">
                                    <a:off x="7977" y="3521"/>
                                    <a:ext cx="1842" cy="55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a:p>
                                </p:txBody>
                              </p:sp>
                            </p:grpSp>
                            <p:sp>
                              <p:nvSpPr>
                                <p:cNvPr id="231450" name="Line 26"/>
                                <p:cNvSpPr>
                                  <a:spLocks noChangeShapeType="1"/>
                                </p:cNvSpPr>
                                <p:nvPr/>
                              </p:nvSpPr>
                              <p:spPr bwMode="auto">
                                <a:xfrm>
                                  <a:off x="4677" y="3887"/>
                                  <a:ext cx="0" cy="1542"/>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AR"/>
                                </a:p>
                              </p:txBody>
                            </p:sp>
                            <p:sp>
                              <p:nvSpPr>
                                <p:cNvPr id="231451" name="Line 27"/>
                                <p:cNvSpPr>
                                  <a:spLocks noChangeShapeType="1"/>
                                </p:cNvSpPr>
                                <p:nvPr/>
                              </p:nvSpPr>
                              <p:spPr bwMode="auto">
                                <a:xfrm>
                                  <a:off x="5925" y="4037"/>
                                  <a:ext cx="0" cy="138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AR"/>
                                </a:p>
                              </p:txBody>
                            </p:sp>
                          </p:grpSp>
                          <p:sp>
                            <p:nvSpPr>
                              <p:cNvPr id="231452" name="Line 28"/>
                              <p:cNvSpPr>
                                <a:spLocks noChangeShapeType="1"/>
                              </p:cNvSpPr>
                              <p:nvPr/>
                            </p:nvSpPr>
                            <p:spPr bwMode="auto">
                              <a:xfrm flipH="1">
                                <a:off x="5709" y="4295"/>
                                <a:ext cx="12" cy="1134"/>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AR"/>
                              </a:p>
                            </p:txBody>
                          </p:sp>
                        </p:grpSp>
                        <p:sp>
                          <p:nvSpPr>
                            <p:cNvPr id="231453" name="Line 29"/>
                            <p:cNvSpPr>
                              <a:spLocks noChangeShapeType="1"/>
                            </p:cNvSpPr>
                            <p:nvPr/>
                          </p:nvSpPr>
                          <p:spPr bwMode="auto">
                            <a:xfrm flipH="1">
                              <a:off x="4497" y="3539"/>
                              <a:ext cx="6" cy="582"/>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AR"/>
                            </a:p>
                          </p:txBody>
                        </p:sp>
                        <p:sp>
                          <p:nvSpPr>
                            <p:cNvPr id="231454" name="Line 30"/>
                            <p:cNvSpPr>
                              <a:spLocks noChangeShapeType="1"/>
                            </p:cNvSpPr>
                            <p:nvPr/>
                          </p:nvSpPr>
                          <p:spPr bwMode="auto">
                            <a:xfrm flipH="1">
                              <a:off x="5709" y="3797"/>
                              <a:ext cx="6" cy="522"/>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AR"/>
                            </a:p>
                          </p:txBody>
                        </p:sp>
                        <p:sp>
                          <p:nvSpPr>
                            <p:cNvPr id="231455" name="Line 31"/>
                            <p:cNvSpPr>
                              <a:spLocks noChangeShapeType="1"/>
                            </p:cNvSpPr>
                            <p:nvPr/>
                          </p:nvSpPr>
                          <p:spPr bwMode="auto">
                            <a:xfrm>
                              <a:off x="3555" y="3539"/>
                              <a:ext cx="328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231456" name="Line 32"/>
                        <p:cNvSpPr>
                          <a:spLocks noChangeShapeType="1"/>
                        </p:cNvSpPr>
                        <p:nvPr/>
                      </p:nvSpPr>
                      <p:spPr bwMode="auto">
                        <a:xfrm>
                          <a:off x="6465" y="4589"/>
                          <a:ext cx="11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231457" name="Arc 33"/>
                      <p:cNvSpPr>
                        <a:spLocks/>
                      </p:cNvSpPr>
                      <p:nvPr/>
                    </p:nvSpPr>
                    <p:spPr bwMode="auto">
                      <a:xfrm flipH="1">
                        <a:off x="6825" y="4397"/>
                        <a:ext cx="168" cy="2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a:p>
                    </p:txBody>
                  </p:sp>
                </p:grpSp>
                <p:sp>
                  <p:nvSpPr>
                    <p:cNvPr id="231458" name="Text Box 34"/>
                    <p:cNvSpPr txBox="1">
                      <a:spLocks noChangeArrowheads="1"/>
                    </p:cNvSpPr>
                    <p:nvPr/>
                  </p:nvSpPr>
                  <p:spPr bwMode="auto">
                    <a:xfrm>
                      <a:off x="4653" y="4847"/>
                      <a:ext cx="528"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MX" altLang="es-AR" sz="1800"/>
                        <a:t>z</a:t>
                      </a:r>
                      <a:r>
                        <a:rPr lang="es-MX" altLang="es-AR" sz="1800" baseline="-25000"/>
                        <a:t>o</a:t>
                      </a:r>
                      <a:endParaRPr lang="es-ES" altLang="es-AR" sz="1800"/>
                    </a:p>
                  </p:txBody>
                </p:sp>
                <p:sp>
                  <p:nvSpPr>
                    <p:cNvPr id="231459" name="Text Box 35"/>
                    <p:cNvSpPr txBox="1">
                      <a:spLocks noChangeArrowheads="1"/>
                    </p:cNvSpPr>
                    <p:nvPr/>
                  </p:nvSpPr>
                  <p:spPr bwMode="auto">
                    <a:xfrm>
                      <a:off x="5895" y="4865"/>
                      <a:ext cx="528"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MX" altLang="es-AR" sz="1800"/>
                        <a:t>z</a:t>
                      </a:r>
                      <a:r>
                        <a:rPr lang="es-MX" altLang="es-AR" sz="1800" baseline="-25000"/>
                        <a:t>1</a:t>
                      </a:r>
                      <a:endParaRPr lang="es-ES" altLang="es-AR" sz="1800"/>
                    </a:p>
                  </p:txBody>
                </p:sp>
                <p:sp>
                  <p:nvSpPr>
                    <p:cNvPr id="231460" name="Text Box 36"/>
                    <p:cNvSpPr txBox="1">
                      <a:spLocks noChangeArrowheads="1"/>
                    </p:cNvSpPr>
                    <p:nvPr/>
                  </p:nvSpPr>
                  <p:spPr bwMode="auto">
                    <a:xfrm>
                      <a:off x="4665" y="3335"/>
                      <a:ext cx="528"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MX" altLang="es-AR" sz="1800"/>
                        <a:t>h</a:t>
                      </a:r>
                      <a:r>
                        <a:rPr lang="es-MX" altLang="es-AR" sz="1800" baseline="-25000"/>
                        <a:t>o</a:t>
                      </a:r>
                      <a:endParaRPr lang="es-ES" altLang="es-AR" sz="1800"/>
                    </a:p>
                  </p:txBody>
                </p:sp>
                <p:sp>
                  <p:nvSpPr>
                    <p:cNvPr id="231461" name="Text Box 37"/>
                    <p:cNvSpPr txBox="1">
                      <a:spLocks noChangeArrowheads="1"/>
                    </p:cNvSpPr>
                    <p:nvPr/>
                  </p:nvSpPr>
                  <p:spPr bwMode="auto">
                    <a:xfrm>
                      <a:off x="4665" y="2495"/>
                      <a:ext cx="966"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MX" altLang="es-AR" sz="1600"/>
                        <a:t>U</a:t>
                      </a:r>
                      <a:r>
                        <a:rPr lang="es-MX" altLang="es-AR" sz="1600" baseline="-25000"/>
                        <a:t>o</a:t>
                      </a:r>
                      <a:r>
                        <a:rPr lang="es-MX" altLang="es-AR" sz="1600" baseline="30000"/>
                        <a:t>2</a:t>
                      </a:r>
                      <a:r>
                        <a:rPr lang="es-MX" altLang="es-AR" sz="1600"/>
                        <a:t>/2g</a:t>
                      </a:r>
                      <a:endParaRPr lang="es-ES" altLang="es-AR" sz="1600"/>
                    </a:p>
                  </p:txBody>
                </p:sp>
                <p:sp>
                  <p:nvSpPr>
                    <p:cNvPr id="231462" name="Text Box 38"/>
                    <p:cNvSpPr txBox="1">
                      <a:spLocks noChangeArrowheads="1"/>
                    </p:cNvSpPr>
                    <p:nvPr/>
                  </p:nvSpPr>
                  <p:spPr bwMode="auto">
                    <a:xfrm>
                      <a:off x="5985" y="3473"/>
                      <a:ext cx="528"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MX" altLang="es-AR" sz="1800"/>
                        <a:t>h</a:t>
                      </a:r>
                      <a:r>
                        <a:rPr lang="es-MX" altLang="es-AR" sz="1800" baseline="-25000"/>
                        <a:t>1</a:t>
                      </a:r>
                      <a:endParaRPr lang="es-ES" altLang="es-AR" sz="1800"/>
                    </a:p>
                  </p:txBody>
                </p:sp>
                <p:sp>
                  <p:nvSpPr>
                    <p:cNvPr id="231463" name="Text Box 39"/>
                    <p:cNvSpPr txBox="1">
                      <a:spLocks noChangeArrowheads="1"/>
                    </p:cNvSpPr>
                    <p:nvPr/>
                  </p:nvSpPr>
                  <p:spPr bwMode="auto">
                    <a:xfrm>
                      <a:off x="5997" y="2435"/>
                      <a:ext cx="546"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MX" altLang="es-AR" sz="1800">
                          <a:sym typeface="Symbol" panose="05050102010706020507" pitchFamily="18" charset="2"/>
                        </a:rPr>
                        <a:t></a:t>
                      </a:r>
                      <a:endParaRPr lang="es-ES" altLang="es-AR" sz="1800"/>
                    </a:p>
                  </p:txBody>
                </p:sp>
                <p:sp>
                  <p:nvSpPr>
                    <p:cNvPr id="231464" name="Text Box 40"/>
                    <p:cNvSpPr txBox="1">
                      <a:spLocks noChangeArrowheads="1"/>
                    </p:cNvSpPr>
                    <p:nvPr/>
                  </p:nvSpPr>
                  <p:spPr bwMode="auto">
                    <a:xfrm>
                      <a:off x="5955" y="2735"/>
                      <a:ext cx="966"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MX" altLang="es-AR" sz="1600"/>
                        <a:t>U</a:t>
                      </a:r>
                      <a:r>
                        <a:rPr lang="es-MX" altLang="es-AR" sz="1600" baseline="-25000"/>
                        <a:t>1</a:t>
                      </a:r>
                      <a:r>
                        <a:rPr lang="es-MX" altLang="es-AR" sz="1600" baseline="30000"/>
                        <a:t>2</a:t>
                      </a:r>
                      <a:r>
                        <a:rPr lang="es-MX" altLang="es-AR" sz="1600"/>
                        <a:t>/2g</a:t>
                      </a:r>
                      <a:endParaRPr lang="es-ES" altLang="es-AR" sz="1600"/>
                    </a:p>
                  </p:txBody>
                </p:sp>
              </p:grpSp>
              <p:sp>
                <p:nvSpPr>
                  <p:cNvPr id="231465" name="Text Box 41"/>
                  <p:cNvSpPr txBox="1">
                    <a:spLocks noChangeArrowheads="1"/>
                  </p:cNvSpPr>
                  <p:nvPr/>
                </p:nvSpPr>
                <p:spPr bwMode="auto">
                  <a:xfrm>
                    <a:off x="7569" y="5339"/>
                    <a:ext cx="2460" cy="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MX" altLang="es-AR" sz="1600"/>
                      <a:t>Plano de Referencia</a:t>
                    </a:r>
                    <a:endParaRPr lang="es-ES" altLang="es-AR" sz="1600"/>
                  </a:p>
                </p:txBody>
              </p:sp>
            </p:grpSp>
            <p:sp>
              <p:nvSpPr>
                <p:cNvPr id="231466" name="Text Box 42"/>
                <p:cNvSpPr txBox="1">
                  <a:spLocks noChangeArrowheads="1"/>
                </p:cNvSpPr>
                <p:nvPr/>
              </p:nvSpPr>
              <p:spPr bwMode="auto">
                <a:xfrm>
                  <a:off x="6897" y="4709"/>
                  <a:ext cx="588"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MX" altLang="es-AR" sz="2000"/>
                    <a:t>i</a:t>
                  </a:r>
                  <a:endParaRPr lang="es-ES" altLang="es-AR" sz="2000"/>
                </a:p>
              </p:txBody>
            </p:sp>
          </p:grpSp>
          <p:sp>
            <p:nvSpPr>
              <p:cNvPr id="231467" name="Line 43"/>
              <p:cNvSpPr>
                <a:spLocks noChangeShapeType="1"/>
              </p:cNvSpPr>
              <p:nvPr/>
            </p:nvSpPr>
            <p:spPr bwMode="auto">
              <a:xfrm>
                <a:off x="4917" y="6155"/>
                <a:ext cx="1260"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AR"/>
              </a:p>
            </p:txBody>
          </p:sp>
          <p:sp>
            <p:nvSpPr>
              <p:cNvPr id="231468" name="Text Box 44"/>
              <p:cNvSpPr txBox="1">
                <a:spLocks noChangeArrowheads="1"/>
              </p:cNvSpPr>
              <p:nvPr/>
            </p:nvSpPr>
            <p:spPr bwMode="auto">
              <a:xfrm>
                <a:off x="5157" y="5729"/>
                <a:ext cx="75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s-AR" sz="2000">
                    <a:sym typeface="Symbol" panose="05050102010706020507" pitchFamily="18" charset="2"/>
                  </a:rPr>
                  <a:t></a:t>
                </a:r>
                <a:r>
                  <a:rPr lang="es-ES_tradnl" altLang="es-AR" sz="2000"/>
                  <a:t>x</a:t>
                </a:r>
                <a:endParaRPr lang="es-ES" altLang="es-AR" sz="2000"/>
              </a:p>
            </p:txBody>
          </p:sp>
        </p:grpSp>
        <p:sp>
          <p:nvSpPr>
            <p:cNvPr id="231469" name="Line 45"/>
            <p:cNvSpPr>
              <a:spLocks noChangeShapeType="1"/>
            </p:cNvSpPr>
            <p:nvPr/>
          </p:nvSpPr>
          <p:spPr bwMode="auto">
            <a:xfrm>
              <a:off x="2865" y="6767"/>
              <a:ext cx="5172"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AR"/>
            </a:p>
          </p:txBody>
        </p:sp>
        <p:sp>
          <p:nvSpPr>
            <p:cNvPr id="231470" name="Text Box 46"/>
            <p:cNvSpPr txBox="1">
              <a:spLocks noChangeArrowheads="1"/>
            </p:cNvSpPr>
            <p:nvPr/>
          </p:nvSpPr>
          <p:spPr bwMode="auto">
            <a:xfrm>
              <a:off x="3975" y="6239"/>
              <a:ext cx="3204"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AR" sz="1600"/>
                <a:t>Longitud de remanso </a:t>
              </a:r>
              <a:r>
                <a:rPr lang="es-MX" altLang="es-AR" sz="1600"/>
                <a:t>= </a:t>
              </a:r>
              <a:r>
                <a:rPr lang="es-MX" altLang="es-AR" sz="1600">
                  <a:sym typeface="Symbol" panose="05050102010706020507" pitchFamily="18" charset="2"/>
                </a:rPr>
                <a:t></a:t>
              </a:r>
              <a:r>
                <a:rPr lang="es-MX" altLang="es-AR" sz="1600"/>
                <a:t> </a:t>
              </a:r>
              <a:r>
                <a:rPr lang="es-MX" altLang="es-AR" sz="1600">
                  <a:sym typeface="Symbol" panose="05050102010706020507" pitchFamily="18" charset="2"/>
                </a:rPr>
                <a:t></a:t>
              </a:r>
              <a:r>
                <a:rPr lang="es-MX" altLang="es-AR" sz="1600"/>
                <a:t>x</a:t>
              </a:r>
              <a:r>
                <a:rPr lang="es-MX" altLang="es-AR" sz="1600" baseline="-25000"/>
                <a:t>i</a:t>
              </a:r>
              <a:endParaRPr lang="es-ES" altLang="es-AR" sz="1600"/>
            </a:p>
          </p:txBody>
        </p:sp>
      </p:grpSp>
      <p:sp>
        <p:nvSpPr>
          <p:cNvPr id="231472" name="Rectangle 48"/>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31471" name="Object 47"/>
          <p:cNvGraphicFramePr>
            <a:graphicFrameLocks noChangeAspect="1"/>
          </p:cNvGraphicFramePr>
          <p:nvPr/>
        </p:nvGraphicFramePr>
        <p:xfrm>
          <a:off x="179388" y="4521658"/>
          <a:ext cx="3636962" cy="781050"/>
        </p:xfrm>
        <a:graphic>
          <a:graphicData uri="http://schemas.openxmlformats.org/presentationml/2006/ole">
            <mc:AlternateContent xmlns:mc="http://schemas.openxmlformats.org/markup-compatibility/2006">
              <mc:Choice xmlns:v="urn:schemas-microsoft-com:vml" Requires="v">
                <p:oleObj name="Ecuación" r:id="rId2" imgW="1955800" imgH="419100" progId="Equation.3">
                  <p:embed/>
                </p:oleObj>
              </mc:Choice>
              <mc:Fallback>
                <p:oleObj name="Ecuación" r:id="rId2" imgW="1955800" imgH="419100" progId="Equation.3">
                  <p:embed/>
                  <p:pic>
                    <p:nvPicPr>
                      <p:cNvPr id="231471" name="Object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521658"/>
                        <a:ext cx="3636962"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474" name="Rectangle 50"/>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31473" name="Object 49"/>
          <p:cNvGraphicFramePr>
            <a:graphicFrameLocks noChangeAspect="1"/>
          </p:cNvGraphicFramePr>
          <p:nvPr>
            <p:extLst>
              <p:ext uri="{D42A27DB-BD31-4B8C-83A1-F6EECF244321}">
                <p14:modId xmlns:p14="http://schemas.microsoft.com/office/powerpoint/2010/main" val="3401439020"/>
              </p:ext>
            </p:extLst>
          </p:nvPr>
        </p:nvGraphicFramePr>
        <p:xfrm>
          <a:off x="4624066" y="4540225"/>
          <a:ext cx="1620837" cy="688975"/>
        </p:xfrm>
        <a:graphic>
          <a:graphicData uri="http://schemas.openxmlformats.org/presentationml/2006/ole">
            <mc:AlternateContent xmlns:mc="http://schemas.openxmlformats.org/markup-compatibility/2006">
              <mc:Choice xmlns:v="urn:schemas-microsoft-com:vml" Requires="v">
                <p:oleObj name="Ecuación" r:id="rId4" imgW="825142" imgH="355446" progId="Equation.3">
                  <p:embed/>
                </p:oleObj>
              </mc:Choice>
              <mc:Fallback>
                <p:oleObj name="Ecuación" r:id="rId4" imgW="825142" imgH="355446" progId="Equation.3">
                  <p:embed/>
                  <p:pic>
                    <p:nvPicPr>
                      <p:cNvPr id="231473"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066" y="4540225"/>
                        <a:ext cx="1620837"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476" name="Rectangle 52"/>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31475" name="Object 51"/>
          <p:cNvGraphicFramePr>
            <a:graphicFrameLocks noChangeAspect="1"/>
          </p:cNvGraphicFramePr>
          <p:nvPr>
            <p:extLst>
              <p:ext uri="{D42A27DB-BD31-4B8C-83A1-F6EECF244321}">
                <p14:modId xmlns:p14="http://schemas.microsoft.com/office/powerpoint/2010/main" val="1464803895"/>
              </p:ext>
            </p:extLst>
          </p:nvPr>
        </p:nvGraphicFramePr>
        <p:xfrm>
          <a:off x="7272337" y="4517491"/>
          <a:ext cx="1547813" cy="747713"/>
        </p:xfrm>
        <a:graphic>
          <a:graphicData uri="http://schemas.openxmlformats.org/presentationml/2006/ole">
            <mc:AlternateContent xmlns:mc="http://schemas.openxmlformats.org/markup-compatibility/2006">
              <mc:Choice xmlns:v="urn:schemas-microsoft-com:vml" Requires="v">
                <p:oleObj name="Ecuación" r:id="rId6" imgW="863225" imgH="418918" progId="Equation.3">
                  <p:embed/>
                </p:oleObj>
              </mc:Choice>
              <mc:Fallback>
                <p:oleObj name="Ecuación" r:id="rId6" imgW="863225" imgH="418918" progId="Equation.3">
                  <p:embed/>
                  <p:pic>
                    <p:nvPicPr>
                      <p:cNvPr id="231475" name="Object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2337" y="4517491"/>
                        <a:ext cx="1547813"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478" name="Rectangle 54"/>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31477" name="Object 53"/>
          <p:cNvGraphicFramePr>
            <a:graphicFrameLocks noChangeAspect="1"/>
          </p:cNvGraphicFramePr>
          <p:nvPr/>
        </p:nvGraphicFramePr>
        <p:xfrm>
          <a:off x="179388" y="5589240"/>
          <a:ext cx="3779837" cy="681037"/>
        </p:xfrm>
        <a:graphic>
          <a:graphicData uri="http://schemas.openxmlformats.org/presentationml/2006/ole">
            <mc:AlternateContent xmlns:mc="http://schemas.openxmlformats.org/markup-compatibility/2006">
              <mc:Choice xmlns:v="urn:schemas-microsoft-com:vml" Requires="v">
                <p:oleObj name="Ecuación" r:id="rId8" imgW="1954951" imgH="355446" progId="Equation.3">
                  <p:embed/>
                </p:oleObj>
              </mc:Choice>
              <mc:Fallback>
                <p:oleObj name="Ecuación" r:id="rId8" imgW="1954951" imgH="355446" progId="Equation.3">
                  <p:embed/>
                  <p:pic>
                    <p:nvPicPr>
                      <p:cNvPr id="231477" name="Object 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5589240"/>
                        <a:ext cx="3779837"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480" name="Rectangle 56"/>
          <p:cNvSpPr>
            <a:spLocks noChangeArrowheads="1"/>
          </p:cNvSpPr>
          <p:nvPr/>
        </p:nvSpPr>
        <p:spPr bwMode="auto">
          <a:xfrm>
            <a:off x="0" y="29777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31479" name="Object 55"/>
          <p:cNvGraphicFramePr>
            <a:graphicFrameLocks noChangeAspect="1"/>
          </p:cNvGraphicFramePr>
          <p:nvPr/>
        </p:nvGraphicFramePr>
        <p:xfrm>
          <a:off x="4499992" y="5481228"/>
          <a:ext cx="4369028" cy="866099"/>
        </p:xfrm>
        <a:graphic>
          <a:graphicData uri="http://schemas.openxmlformats.org/presentationml/2006/ole">
            <mc:AlternateContent xmlns:mc="http://schemas.openxmlformats.org/markup-compatibility/2006">
              <mc:Choice xmlns:v="urn:schemas-microsoft-com:vml" Requires="v">
                <p:oleObj name="Ecuación" r:id="rId10" imgW="2260600" imgH="444500" progId="Equation.3">
                  <p:embed/>
                </p:oleObj>
              </mc:Choice>
              <mc:Fallback>
                <p:oleObj name="Ecuación" r:id="rId10" imgW="2260600" imgH="444500" progId="Equation.3">
                  <p:embed/>
                  <p:pic>
                    <p:nvPicPr>
                      <p:cNvPr id="231479" name="Object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9992" y="5481228"/>
                        <a:ext cx="4369028" cy="866099"/>
                      </a:xfrm>
                      <a:prstGeom prst="rect">
                        <a:avLst/>
                      </a:prstGeom>
                      <a:noFill/>
                    </p:spPr>
                  </p:pic>
                </p:oleObj>
              </mc:Fallback>
            </mc:AlternateContent>
          </a:graphicData>
        </a:graphic>
      </p:graphicFrame>
      <p:sp>
        <p:nvSpPr>
          <p:cNvPr id="56" name="CuadroTexto 55">
            <a:extLst>
              <a:ext uri="{FF2B5EF4-FFF2-40B4-BE49-F238E27FC236}">
                <a16:creationId xmlns:a16="http://schemas.microsoft.com/office/drawing/2014/main" id="{91B77131-FAEA-4059-819D-1DCD90B4A35A}"/>
              </a:ext>
            </a:extLst>
          </p:cNvPr>
          <p:cNvSpPr txBox="1"/>
          <p:nvPr/>
        </p:nvSpPr>
        <p:spPr>
          <a:xfrm>
            <a:off x="163075" y="1935038"/>
            <a:ext cx="2986802" cy="1200329"/>
          </a:xfrm>
          <a:prstGeom prst="rect">
            <a:avLst/>
          </a:prstGeom>
          <a:noFill/>
        </p:spPr>
        <p:txBody>
          <a:bodyPr wrap="square">
            <a:spAutoFit/>
          </a:bodyPr>
          <a:lstStyle/>
          <a:p>
            <a:r>
              <a:rPr lang="es-ES" sz="2400" dirty="0">
                <a:solidFill>
                  <a:srgbClr val="222222"/>
                </a:solidFill>
                <a:latin typeface="+mj-lt"/>
              </a:rPr>
              <a:t>Se usan diferencias finitas aplicando Bernoulli</a:t>
            </a:r>
            <a:endParaRPr lang="es-AR"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4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14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14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14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1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3" name="Rectangle 5"/>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217092" name="Object 4"/>
              <p:cNvSpPr txBox="1"/>
              <p:nvPr/>
            </p:nvSpPr>
            <p:spPr bwMode="auto">
              <a:xfrm>
                <a:off x="1871700" y="108743"/>
                <a:ext cx="4321175" cy="957263"/>
              </a:xfrm>
              <a:prstGeom prst="rect">
                <a:avLst/>
              </a:prstGeom>
              <a:noFill/>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s-AR" i="1" smtClean="0">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𝐽</m:t>
                          </m:r>
                        </m:e>
                        <m:sub>
                          <m:r>
                            <a:rPr lang="es-AR" i="1">
                              <a:solidFill>
                                <a:srgbClr val="000000"/>
                              </a:solidFill>
                              <a:latin typeface="Cambria Math" panose="02040503050406030204" pitchFamily="18" charset="0"/>
                            </a:rPr>
                            <m:t>𝑚</m:t>
                          </m:r>
                        </m:sub>
                      </m:sSub>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𝐽</m:t>
                              </m:r>
                            </m:e>
                            <m:sub>
                              <m:r>
                                <a:rPr lang="es-AR" i="1">
                                  <a:solidFill>
                                    <a:srgbClr val="000000"/>
                                  </a:solidFill>
                                  <a:latin typeface="Cambria Math" panose="02040503050406030204" pitchFamily="18" charset="0"/>
                                </a:rPr>
                                <m:t>0</m:t>
                              </m:r>
                            </m:sub>
                          </m:sSub>
                          <m:r>
                            <a:rPr lang="es-AR" i="1">
                              <a:solidFill>
                                <a:srgbClr val="000000"/>
                              </a:solidFill>
                              <a:latin typeface="Cambria Math" panose="02040503050406030204" pitchFamily="18" charset="0"/>
                            </a:rPr>
                            <m:t>+</m:t>
                          </m:r>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𝐽</m:t>
                              </m:r>
                            </m:e>
                            <m:sub>
                              <m:r>
                                <a:rPr lang="es-AR" i="1">
                                  <a:solidFill>
                                    <a:srgbClr val="000000"/>
                                  </a:solidFill>
                                  <a:latin typeface="Cambria Math" panose="02040503050406030204" pitchFamily="18" charset="0"/>
                                </a:rPr>
                                <m:t>1</m:t>
                              </m:r>
                            </m:sub>
                          </m:sSub>
                        </m:num>
                        <m:den>
                          <m:r>
                            <a:rPr lang="es-AR" i="1">
                              <a:solidFill>
                                <a:srgbClr val="000000"/>
                              </a:solidFill>
                              <a:latin typeface="Cambria Math" panose="02040503050406030204" pitchFamily="18" charset="0"/>
                            </a:rPr>
                            <m:t>2</m:t>
                          </m:r>
                        </m:den>
                      </m:f>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r>
                            <a:rPr lang="es-AR" i="1">
                              <a:solidFill>
                                <a:srgbClr val="000000"/>
                              </a:solidFill>
                              <a:latin typeface="Cambria Math" panose="02040503050406030204" pitchFamily="18" charset="0"/>
                            </a:rPr>
                            <m:t>1</m:t>
                          </m:r>
                        </m:num>
                        <m:den>
                          <m:r>
                            <a:rPr lang="es-AR" i="1">
                              <a:solidFill>
                                <a:srgbClr val="000000"/>
                              </a:solidFill>
                              <a:latin typeface="Cambria Math" panose="02040503050406030204" pitchFamily="18" charset="0"/>
                            </a:rPr>
                            <m:t>2</m:t>
                          </m:r>
                        </m:den>
                      </m:f>
                      <m:d>
                        <m:dPr>
                          <m:ctrlPr>
                            <a:rPr lang="es-AR" i="1">
                              <a:solidFill>
                                <a:srgbClr val="000000"/>
                              </a:solidFill>
                              <a:latin typeface="Cambria Math" panose="02040503050406030204" pitchFamily="18" charset="0"/>
                            </a:rPr>
                          </m:ctrlPr>
                        </m:dPr>
                        <m:e>
                          <m:f>
                            <m:fPr>
                              <m:ctrlPr>
                                <a:rPr lang="es-AR" i="1">
                                  <a:solidFill>
                                    <a:srgbClr val="000000"/>
                                  </a:solidFill>
                                  <a:latin typeface="Cambria Math" panose="02040503050406030204" pitchFamily="18" charset="0"/>
                                </a:rPr>
                              </m:ctrlPr>
                            </m:fPr>
                            <m:num>
                              <m:sSubSup>
                                <m:sSubSupPr>
                                  <m:ctrlPr>
                                    <a:rPr lang="es-AR" i="1">
                                      <a:solidFill>
                                        <a:srgbClr val="000000"/>
                                      </a:solidFill>
                                      <a:latin typeface="Cambria Math" panose="02040503050406030204" pitchFamily="18" charset="0"/>
                                    </a:rPr>
                                  </m:ctrlPr>
                                </m:sSubSupPr>
                                <m:e>
                                  <m:r>
                                    <a:rPr lang="es-AR" i="1">
                                      <a:solidFill>
                                        <a:srgbClr val="000000"/>
                                      </a:solidFill>
                                      <a:latin typeface="Cambria Math" panose="02040503050406030204" pitchFamily="18" charset="0"/>
                                    </a:rPr>
                                    <m:t>𝑈</m:t>
                                  </m:r>
                                </m:e>
                                <m:sub>
                                  <m:r>
                                    <a:rPr lang="es-AR" i="1">
                                      <a:solidFill>
                                        <a:srgbClr val="000000"/>
                                      </a:solidFill>
                                      <a:latin typeface="Cambria Math" panose="02040503050406030204" pitchFamily="18" charset="0"/>
                                    </a:rPr>
                                    <m:t>0</m:t>
                                  </m:r>
                                </m:sub>
                                <m:sup>
                                  <m:r>
                                    <a:rPr lang="es-AR" i="1">
                                      <a:solidFill>
                                        <a:srgbClr val="000000"/>
                                      </a:solidFill>
                                      <a:latin typeface="Cambria Math" panose="02040503050406030204" pitchFamily="18" charset="0"/>
                                    </a:rPr>
                                    <m:t>2</m:t>
                                  </m:r>
                                </m:sup>
                              </m:sSubSup>
                              <m:r>
                                <a:rPr lang="es-AR" i="1">
                                  <a:solidFill>
                                    <a:srgbClr val="000000"/>
                                  </a:solidFill>
                                  <a:latin typeface="Cambria Math" panose="02040503050406030204" pitchFamily="18" charset="0"/>
                                </a:rPr>
                                <m:t>×</m:t>
                              </m:r>
                              <m:sSup>
                                <m:sSupPr>
                                  <m:ctrlPr>
                                    <a:rPr lang="es-AR" i="1">
                                      <a:solidFill>
                                        <a:srgbClr val="000000"/>
                                      </a:solidFill>
                                      <a:latin typeface="Cambria Math" panose="02040503050406030204" pitchFamily="18" charset="0"/>
                                    </a:rPr>
                                  </m:ctrlPr>
                                </m:sSupPr>
                                <m:e>
                                  <m:r>
                                    <a:rPr lang="es-AR" i="1">
                                      <a:solidFill>
                                        <a:srgbClr val="000000"/>
                                      </a:solidFill>
                                      <a:latin typeface="Cambria Math" panose="02040503050406030204" pitchFamily="18" charset="0"/>
                                    </a:rPr>
                                    <m:t>𝑛</m:t>
                                  </m:r>
                                </m:e>
                                <m:sup>
                                  <m:r>
                                    <a:rPr lang="es-AR" i="1">
                                      <a:solidFill>
                                        <a:srgbClr val="000000"/>
                                      </a:solidFill>
                                      <a:latin typeface="Cambria Math" panose="02040503050406030204" pitchFamily="18" charset="0"/>
                                    </a:rPr>
                                    <m:t>2</m:t>
                                  </m:r>
                                </m:sup>
                              </m:sSup>
                            </m:num>
                            <m:den>
                              <m:sSubSup>
                                <m:sSubSupPr>
                                  <m:ctrlPr>
                                    <a:rPr lang="es-AR" i="1">
                                      <a:solidFill>
                                        <a:srgbClr val="000000"/>
                                      </a:solidFill>
                                      <a:latin typeface="Cambria Math" panose="02040503050406030204" pitchFamily="18" charset="0"/>
                                    </a:rPr>
                                  </m:ctrlPr>
                                </m:sSubSupPr>
                                <m:e>
                                  <m:r>
                                    <a:rPr lang="es-ES" b="0" i="1" smtClean="0">
                                      <a:solidFill>
                                        <a:srgbClr val="000000"/>
                                      </a:solidFill>
                                      <a:latin typeface="Cambria Math" panose="02040503050406030204" pitchFamily="18" charset="0"/>
                                    </a:rPr>
                                    <m:t>𝑅</m:t>
                                  </m:r>
                                </m:e>
                                <m:sub>
                                  <m:r>
                                    <a:rPr lang="es-ES" b="0" i="1" smtClean="0">
                                      <a:solidFill>
                                        <a:srgbClr val="000000"/>
                                      </a:solidFill>
                                      <a:latin typeface="Cambria Math" panose="02040503050406030204" pitchFamily="18" charset="0"/>
                                    </a:rPr>
                                    <m:t>𝐻</m:t>
                                  </m:r>
                                  <m:r>
                                    <a:rPr lang="es-AR" i="1">
                                      <a:solidFill>
                                        <a:srgbClr val="000000"/>
                                      </a:solidFill>
                                      <a:latin typeface="Cambria Math" panose="02040503050406030204" pitchFamily="18" charset="0"/>
                                    </a:rPr>
                                    <m:t>0</m:t>
                                  </m:r>
                                </m:sub>
                                <m:sup>
                                  <m:r>
                                    <a:rPr lang="es-AR" i="1">
                                      <a:solidFill>
                                        <a:srgbClr val="000000"/>
                                      </a:solidFill>
                                      <a:latin typeface="Cambria Math" panose="02040503050406030204" pitchFamily="18" charset="0"/>
                                    </a:rPr>
                                    <m:t>4/3</m:t>
                                  </m:r>
                                </m:sup>
                              </m:sSubSup>
                            </m:den>
                          </m:f>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sSubSup>
                                <m:sSubSupPr>
                                  <m:ctrlPr>
                                    <a:rPr lang="es-AR" i="1">
                                      <a:solidFill>
                                        <a:srgbClr val="000000"/>
                                      </a:solidFill>
                                      <a:latin typeface="Cambria Math" panose="02040503050406030204" pitchFamily="18" charset="0"/>
                                    </a:rPr>
                                  </m:ctrlPr>
                                </m:sSubSupPr>
                                <m:e>
                                  <m:r>
                                    <a:rPr lang="es-AR" i="1">
                                      <a:solidFill>
                                        <a:srgbClr val="000000"/>
                                      </a:solidFill>
                                      <a:latin typeface="Cambria Math" panose="02040503050406030204" pitchFamily="18" charset="0"/>
                                    </a:rPr>
                                    <m:t>𝑈</m:t>
                                  </m:r>
                                </m:e>
                                <m:sub>
                                  <m:r>
                                    <a:rPr lang="es-AR" i="1">
                                      <a:solidFill>
                                        <a:srgbClr val="000000"/>
                                      </a:solidFill>
                                      <a:latin typeface="Cambria Math" panose="02040503050406030204" pitchFamily="18" charset="0"/>
                                    </a:rPr>
                                    <m:t>1</m:t>
                                  </m:r>
                                </m:sub>
                                <m:sup>
                                  <m:r>
                                    <a:rPr lang="es-AR" i="1">
                                      <a:solidFill>
                                        <a:srgbClr val="000000"/>
                                      </a:solidFill>
                                      <a:latin typeface="Cambria Math" panose="02040503050406030204" pitchFamily="18" charset="0"/>
                                    </a:rPr>
                                    <m:t>2</m:t>
                                  </m:r>
                                </m:sup>
                              </m:sSubSup>
                              <m:r>
                                <a:rPr lang="es-AR" i="1">
                                  <a:solidFill>
                                    <a:srgbClr val="000000"/>
                                  </a:solidFill>
                                  <a:latin typeface="Cambria Math" panose="02040503050406030204" pitchFamily="18" charset="0"/>
                                </a:rPr>
                                <m:t>×</m:t>
                              </m:r>
                              <m:sSup>
                                <m:sSupPr>
                                  <m:ctrlPr>
                                    <a:rPr lang="es-AR" i="1">
                                      <a:solidFill>
                                        <a:srgbClr val="000000"/>
                                      </a:solidFill>
                                      <a:latin typeface="Cambria Math" panose="02040503050406030204" pitchFamily="18" charset="0"/>
                                    </a:rPr>
                                  </m:ctrlPr>
                                </m:sSupPr>
                                <m:e>
                                  <m:r>
                                    <a:rPr lang="es-AR" i="1">
                                      <a:solidFill>
                                        <a:srgbClr val="000000"/>
                                      </a:solidFill>
                                      <a:latin typeface="Cambria Math" panose="02040503050406030204" pitchFamily="18" charset="0"/>
                                    </a:rPr>
                                    <m:t>𝑛</m:t>
                                  </m:r>
                                </m:e>
                                <m:sup>
                                  <m:r>
                                    <a:rPr lang="es-AR" i="1">
                                      <a:solidFill>
                                        <a:srgbClr val="000000"/>
                                      </a:solidFill>
                                      <a:latin typeface="Cambria Math" panose="02040503050406030204" pitchFamily="18" charset="0"/>
                                    </a:rPr>
                                    <m:t>2</m:t>
                                  </m:r>
                                </m:sup>
                              </m:sSup>
                            </m:num>
                            <m:den>
                              <m:sSubSup>
                                <m:sSubSupPr>
                                  <m:ctrlPr>
                                    <a:rPr lang="es-AR" i="1">
                                      <a:solidFill>
                                        <a:srgbClr val="000000"/>
                                      </a:solidFill>
                                      <a:latin typeface="Cambria Math" panose="02040503050406030204" pitchFamily="18" charset="0"/>
                                    </a:rPr>
                                  </m:ctrlPr>
                                </m:sSubSupPr>
                                <m:e>
                                  <m:r>
                                    <a:rPr lang="es-ES" b="0" i="1" smtClean="0">
                                      <a:solidFill>
                                        <a:srgbClr val="000000"/>
                                      </a:solidFill>
                                      <a:latin typeface="Cambria Math" panose="02040503050406030204" pitchFamily="18" charset="0"/>
                                    </a:rPr>
                                    <m:t>𝑅</m:t>
                                  </m:r>
                                </m:e>
                                <m:sub>
                                  <m:r>
                                    <a:rPr lang="es-ES" b="0" i="1" smtClean="0">
                                      <a:solidFill>
                                        <a:srgbClr val="000000"/>
                                      </a:solidFill>
                                      <a:latin typeface="Cambria Math" panose="02040503050406030204" pitchFamily="18" charset="0"/>
                                    </a:rPr>
                                    <m:t>𝐻</m:t>
                                  </m:r>
                                  <m:r>
                                    <a:rPr lang="es-AR" i="1">
                                      <a:solidFill>
                                        <a:srgbClr val="000000"/>
                                      </a:solidFill>
                                      <a:latin typeface="Cambria Math" panose="02040503050406030204" pitchFamily="18" charset="0"/>
                                    </a:rPr>
                                    <m:t>1</m:t>
                                  </m:r>
                                </m:sub>
                                <m:sup>
                                  <m:r>
                                    <a:rPr lang="es-AR" i="1">
                                      <a:solidFill>
                                        <a:srgbClr val="000000"/>
                                      </a:solidFill>
                                      <a:latin typeface="Cambria Math" panose="02040503050406030204" pitchFamily="18" charset="0"/>
                                    </a:rPr>
                                    <m:t>4/3</m:t>
                                  </m:r>
                                </m:sup>
                              </m:sSubSup>
                            </m:den>
                          </m:f>
                        </m:e>
                      </m:d>
                    </m:oMath>
                  </m:oMathPara>
                </a14:m>
                <a:endParaRPr lang="es-AR" dirty="0"/>
              </a:p>
            </p:txBody>
          </p:sp>
        </mc:Choice>
        <mc:Fallback xmlns="">
          <p:sp>
            <p:nvSpPr>
              <p:cNvPr id="217092" name="Object 4"/>
              <p:cNvSpPr txBox="1">
                <a:spLocks noRot="1" noChangeAspect="1" noMove="1" noResize="1" noEditPoints="1" noAdjustHandles="1" noChangeArrowheads="1" noChangeShapeType="1" noTextEdit="1"/>
              </p:cNvSpPr>
              <p:nvPr/>
            </p:nvSpPr>
            <p:spPr bwMode="auto">
              <a:xfrm>
                <a:off x="1871700" y="108743"/>
                <a:ext cx="4321175" cy="957263"/>
              </a:xfrm>
              <a:prstGeom prst="rect">
                <a:avLst/>
              </a:prstGeom>
              <a:blipFill>
                <a:blip r:embed="rId3"/>
                <a:stretch>
                  <a:fillRect/>
                </a:stretch>
              </a:blipFill>
            </p:spPr>
            <p:txBody>
              <a:bodyPr/>
              <a:lstStyle/>
              <a:p>
                <a:r>
                  <a:rPr lang="es-AR">
                    <a:noFill/>
                  </a:rPr>
                  <a:t> </a:t>
                </a:r>
              </a:p>
            </p:txBody>
          </p:sp>
        </mc:Fallback>
      </mc:AlternateContent>
      <p:sp>
        <p:nvSpPr>
          <p:cNvPr id="217095" name="Rectangle 7"/>
          <p:cNvSpPr>
            <a:spLocks noChangeArrowheads="1"/>
          </p:cNvSpPr>
          <p:nvPr/>
        </p:nvSpPr>
        <p:spPr bwMode="auto">
          <a:xfrm>
            <a:off x="0" y="3119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17094" name="Object 6"/>
          <p:cNvGraphicFramePr>
            <a:graphicFrameLocks noChangeAspect="1"/>
          </p:cNvGraphicFramePr>
          <p:nvPr>
            <p:extLst>
              <p:ext uri="{D42A27DB-BD31-4B8C-83A1-F6EECF244321}">
                <p14:modId xmlns:p14="http://schemas.microsoft.com/office/powerpoint/2010/main" val="3810216446"/>
              </p:ext>
            </p:extLst>
          </p:nvPr>
        </p:nvGraphicFramePr>
        <p:xfrm>
          <a:off x="233170" y="2089255"/>
          <a:ext cx="8856662" cy="1163638"/>
        </p:xfrm>
        <a:graphic>
          <a:graphicData uri="http://schemas.openxmlformats.org/presentationml/2006/ole">
            <mc:AlternateContent xmlns:mc="http://schemas.openxmlformats.org/markup-compatibility/2006">
              <mc:Choice xmlns:v="urn:schemas-microsoft-com:vml" Requires="v">
                <p:oleObj name="Ecuación" r:id="rId4" imgW="4711700" imgH="622300" progId="Equation.3">
                  <p:embed/>
                </p:oleObj>
              </mc:Choice>
              <mc:Fallback>
                <p:oleObj name="Ecuación" r:id="rId4" imgW="4711700" imgH="622300" progId="Equation.3">
                  <p:embed/>
                  <p:pic>
                    <p:nvPicPr>
                      <p:cNvPr id="2170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170" y="2089255"/>
                        <a:ext cx="8856662" cy="1163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097"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17096" name="Object 8"/>
          <p:cNvGraphicFramePr>
            <a:graphicFrameLocks noChangeAspect="1"/>
          </p:cNvGraphicFramePr>
          <p:nvPr>
            <p:extLst>
              <p:ext uri="{D42A27DB-BD31-4B8C-83A1-F6EECF244321}">
                <p14:modId xmlns:p14="http://schemas.microsoft.com/office/powerpoint/2010/main" val="3858111397"/>
              </p:ext>
            </p:extLst>
          </p:nvPr>
        </p:nvGraphicFramePr>
        <p:xfrm>
          <a:off x="3131840" y="3343625"/>
          <a:ext cx="2376487" cy="981075"/>
        </p:xfrm>
        <a:graphic>
          <a:graphicData uri="http://schemas.openxmlformats.org/presentationml/2006/ole">
            <mc:AlternateContent xmlns:mc="http://schemas.openxmlformats.org/markup-compatibility/2006">
              <mc:Choice xmlns:v="urn:schemas-microsoft-com:vml" Requires="v">
                <p:oleObj name="Ecuación" r:id="rId6" imgW="1040948" imgH="431613" progId="Equation.3">
                  <p:embed/>
                </p:oleObj>
              </mc:Choice>
              <mc:Fallback>
                <p:oleObj name="Ecuación" r:id="rId6" imgW="1040948" imgH="431613" progId="Equation.3">
                  <p:embed/>
                  <p:pic>
                    <p:nvPicPr>
                      <p:cNvPr id="2170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3343625"/>
                        <a:ext cx="2376487"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098" name="Rectangle 10"/>
          <p:cNvSpPr>
            <a:spLocks noChangeArrowheads="1"/>
          </p:cNvSpPr>
          <p:nvPr/>
        </p:nvSpPr>
        <p:spPr bwMode="auto">
          <a:xfrm>
            <a:off x="233170" y="4401108"/>
            <a:ext cx="867765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buSzPct val="80000"/>
              <a:buFontTx/>
              <a:buAutoNum type="arabicPeriod"/>
            </a:pPr>
            <a:r>
              <a:rPr lang="es-ES_tradnl" altLang="es-AR" sz="2400" dirty="0">
                <a:solidFill>
                  <a:srgbClr val="3333CC"/>
                </a:solidFill>
              </a:rPr>
              <a:t>Se fijan los límites</a:t>
            </a:r>
            <a:r>
              <a:rPr lang="es-ES_tradnl" altLang="es-AR" sz="2400" dirty="0">
                <a:solidFill>
                  <a:srgbClr val="3333CC"/>
                </a:solidFill>
                <a:sym typeface="Symbol" panose="05050102010706020507" pitchFamily="18" charset="2"/>
              </a:rPr>
              <a:t> </a:t>
            </a:r>
            <a:r>
              <a:rPr lang="es-ES_tradnl" altLang="es-AR" sz="2400" dirty="0">
                <a:solidFill>
                  <a:srgbClr val="3333CC"/>
                </a:solidFill>
              </a:rPr>
              <a:t>del remanso y el intervalo de cálculo de la altura de agua.</a:t>
            </a:r>
          </a:p>
          <a:p>
            <a:pPr marL="363538" indent="-363538" algn="just">
              <a:buSzPct val="80000"/>
              <a:buFont typeface="+mj-lt"/>
              <a:buAutoNum type="arabicPeriod"/>
            </a:pPr>
            <a:r>
              <a:rPr lang="es-ES_tradnl" altLang="es-AR" sz="2400" dirty="0">
                <a:solidFill>
                  <a:srgbClr val="3333CC"/>
                </a:solidFill>
              </a:rPr>
              <a:t>Se calcula la </a:t>
            </a:r>
            <a:r>
              <a:rPr lang="es-ES_tradnl" altLang="es-AR" sz="2400" dirty="0">
                <a:solidFill>
                  <a:srgbClr val="3333CC"/>
                </a:solidFill>
                <a:sym typeface="Symbol" panose="05050102010706020507" pitchFamily="18" charset="2"/>
              </a:rPr>
              <a:t>, R</a:t>
            </a:r>
            <a:r>
              <a:rPr lang="es-ES_tradnl" altLang="es-AR" sz="2400" baseline="-25000" dirty="0">
                <a:solidFill>
                  <a:srgbClr val="3333CC"/>
                </a:solidFill>
                <a:sym typeface="Symbol" panose="05050102010706020507" pitchFamily="18" charset="2"/>
              </a:rPr>
              <a:t>H</a:t>
            </a:r>
            <a:r>
              <a:rPr lang="es-ES_tradnl" altLang="es-AR" sz="2400" dirty="0">
                <a:solidFill>
                  <a:srgbClr val="3333CC"/>
                </a:solidFill>
                <a:sym typeface="Symbol" panose="05050102010706020507" pitchFamily="18" charset="2"/>
              </a:rPr>
              <a:t>, U, </a:t>
            </a:r>
            <a:r>
              <a:rPr lang="es-ES_tradnl" altLang="es-AR" sz="2400" dirty="0" err="1">
                <a:solidFill>
                  <a:srgbClr val="3333CC"/>
                </a:solidFill>
                <a:sym typeface="Symbol" panose="05050102010706020507" pitchFamily="18" charset="2"/>
              </a:rPr>
              <a:t>B</a:t>
            </a:r>
            <a:r>
              <a:rPr lang="es-ES_tradnl" altLang="es-AR" sz="1500" dirty="0" err="1">
                <a:solidFill>
                  <a:srgbClr val="3333CC"/>
                </a:solidFill>
                <a:sym typeface="Symbol" panose="05050102010706020507" pitchFamily="18" charset="2"/>
              </a:rPr>
              <a:t>ef</a:t>
            </a:r>
            <a:r>
              <a:rPr lang="es-ES_tradnl" altLang="es-AR" sz="2400" dirty="0">
                <a:solidFill>
                  <a:srgbClr val="3333CC"/>
                </a:solidFill>
                <a:sym typeface="Symbol" panose="05050102010706020507" pitchFamily="18" charset="2"/>
              </a:rPr>
              <a:t> y J.</a:t>
            </a:r>
          </a:p>
          <a:p>
            <a:pPr algn="just">
              <a:buSzPct val="80000"/>
              <a:buFontTx/>
              <a:buAutoNum type="arabicPeriod"/>
            </a:pPr>
            <a:r>
              <a:rPr lang="es-ES_tradnl" altLang="es-AR" sz="2400" dirty="0">
                <a:solidFill>
                  <a:srgbClr val="3333CC"/>
                </a:solidFill>
                <a:sym typeface="Symbol" panose="05050102010706020507" pitchFamily="18" charset="2"/>
              </a:rPr>
              <a:t>Entre secciones sucesivas calcula x</a:t>
            </a:r>
            <a:r>
              <a:rPr lang="es-ES_tradnl" altLang="es-AR" sz="2400" dirty="0">
                <a:solidFill>
                  <a:srgbClr val="3333CC"/>
                </a:solidFill>
              </a:rPr>
              <a:t>.</a:t>
            </a:r>
          </a:p>
          <a:p>
            <a:pPr>
              <a:buSzPct val="80000"/>
              <a:buFontTx/>
              <a:buAutoNum type="arabicPeriod"/>
            </a:pPr>
            <a:r>
              <a:rPr lang="es-ES_tradnl" altLang="es-AR" sz="2400" dirty="0">
                <a:solidFill>
                  <a:srgbClr val="3333CC"/>
                </a:solidFill>
              </a:rPr>
              <a:t>La longitud total es la sumatoria de los </a:t>
            </a:r>
            <a:r>
              <a:rPr lang="es-ES_tradnl" altLang="es-AR" dirty="0">
                <a:solidFill>
                  <a:srgbClr val="3333CC"/>
                </a:solidFill>
                <a:sym typeface="Symbol" panose="05050102010706020507" pitchFamily="18" charset="2"/>
              </a:rPr>
              <a:t>x.</a:t>
            </a:r>
          </a:p>
        </p:txBody>
      </p:sp>
      <mc:AlternateContent xmlns:mc="http://schemas.openxmlformats.org/markup-compatibility/2006" xmlns:a14="http://schemas.microsoft.com/office/drawing/2010/main">
        <mc:Choice Requires="a14">
          <p:sp>
            <p:nvSpPr>
              <p:cNvPr id="9" name="Object 53">
                <a:extLst>
                  <a:ext uri="{FF2B5EF4-FFF2-40B4-BE49-F238E27FC236}">
                    <a16:creationId xmlns:a16="http://schemas.microsoft.com/office/drawing/2014/main" id="{3A8B7C92-A32D-4D6C-8609-D5955D8BE75F}"/>
                  </a:ext>
                </a:extLst>
              </p:cNvPr>
              <p:cNvSpPr txBox="1"/>
              <p:nvPr/>
            </p:nvSpPr>
            <p:spPr bwMode="auto">
              <a:xfrm>
                <a:off x="596965" y="1422642"/>
                <a:ext cx="4736146" cy="681038"/>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s-AR" sz="2000" i="1" smtClean="0">
                              <a:solidFill>
                                <a:srgbClr val="000000"/>
                              </a:solidFill>
                              <a:latin typeface="Cambria Math" panose="02040503050406030204" pitchFamily="18" charset="0"/>
                            </a:rPr>
                          </m:ctrlPr>
                        </m:sSubPr>
                        <m:e>
                          <m:r>
                            <a:rPr lang="es-AR" sz="2000" i="1">
                              <a:solidFill>
                                <a:srgbClr val="000000"/>
                              </a:solidFill>
                              <a:latin typeface="Cambria Math" panose="02040503050406030204" pitchFamily="18" charset="0"/>
                            </a:rPr>
                            <m:t>𝑧</m:t>
                          </m:r>
                        </m:e>
                        <m:sub>
                          <m:r>
                            <a:rPr lang="es-AR" sz="2000" i="1">
                              <a:solidFill>
                                <a:srgbClr val="000000"/>
                              </a:solidFill>
                              <a:latin typeface="Cambria Math" panose="02040503050406030204" pitchFamily="18" charset="0"/>
                            </a:rPr>
                            <m:t>𝑜</m:t>
                          </m:r>
                        </m:sub>
                      </m:sSub>
                      <m:r>
                        <a:rPr lang="es-AR" sz="2000" i="1">
                          <a:solidFill>
                            <a:srgbClr val="000000"/>
                          </a:solidFill>
                          <a:latin typeface="Cambria Math" panose="02040503050406030204" pitchFamily="18" charset="0"/>
                        </a:rPr>
                        <m:t>+</m:t>
                      </m:r>
                      <m:r>
                        <a:rPr lang="es-AR" sz="2000" i="1">
                          <a:solidFill>
                            <a:srgbClr val="000000"/>
                          </a:solidFill>
                          <a:latin typeface="Cambria Math" panose="02040503050406030204" pitchFamily="18" charset="0"/>
                        </a:rPr>
                        <m:t>𝐵</m:t>
                      </m:r>
                      <m:sSub>
                        <m:sSubPr>
                          <m:ctrlPr>
                            <a:rPr lang="es-AR" sz="2000" i="1">
                              <a:solidFill>
                                <a:srgbClr val="000000"/>
                              </a:solidFill>
                              <a:latin typeface="Cambria Math" panose="02040503050406030204" pitchFamily="18" charset="0"/>
                            </a:rPr>
                          </m:ctrlPr>
                        </m:sSubPr>
                        <m:e>
                          <m:r>
                            <a:rPr lang="es-AR" sz="2000" i="1">
                              <a:solidFill>
                                <a:srgbClr val="000000"/>
                              </a:solidFill>
                              <a:latin typeface="Cambria Math" panose="02040503050406030204" pitchFamily="18" charset="0"/>
                            </a:rPr>
                            <m:t>𝑒</m:t>
                          </m:r>
                        </m:e>
                        <m:sub>
                          <m:sSub>
                            <m:sSubPr>
                              <m:ctrlPr>
                                <a:rPr lang="es-AR" sz="2000" i="1">
                                  <a:solidFill>
                                    <a:srgbClr val="000000"/>
                                  </a:solidFill>
                                  <a:latin typeface="Cambria Math" panose="02040503050406030204" pitchFamily="18" charset="0"/>
                                </a:rPr>
                              </m:ctrlPr>
                            </m:sSubPr>
                            <m:e>
                              <m:r>
                                <a:rPr lang="es-AR" sz="2000" i="1">
                                  <a:solidFill>
                                    <a:srgbClr val="000000"/>
                                  </a:solidFill>
                                  <a:latin typeface="Cambria Math" panose="02040503050406030204" pitchFamily="18" charset="0"/>
                                </a:rPr>
                                <m:t>𝑓</m:t>
                              </m:r>
                            </m:e>
                            <m:sub>
                              <m:r>
                                <a:rPr lang="es-AR" sz="2000" i="1">
                                  <a:solidFill>
                                    <a:srgbClr val="000000"/>
                                  </a:solidFill>
                                  <a:latin typeface="Cambria Math" panose="02040503050406030204" pitchFamily="18" charset="0"/>
                                </a:rPr>
                                <m:t>0</m:t>
                              </m:r>
                            </m:sub>
                          </m:sSub>
                        </m:sub>
                      </m:sSub>
                      <m:r>
                        <a:rPr lang="es-AR" sz="2000" i="1">
                          <a:solidFill>
                            <a:srgbClr val="000000"/>
                          </a:solidFill>
                          <a:latin typeface="Cambria Math" panose="02040503050406030204" pitchFamily="18" charset="0"/>
                        </a:rPr>
                        <m:t>=</m:t>
                      </m:r>
                      <m:sSub>
                        <m:sSubPr>
                          <m:ctrlPr>
                            <a:rPr lang="es-AR" sz="2000" i="1">
                              <a:solidFill>
                                <a:srgbClr val="000000"/>
                              </a:solidFill>
                              <a:latin typeface="Cambria Math" panose="02040503050406030204" pitchFamily="18" charset="0"/>
                            </a:rPr>
                          </m:ctrlPr>
                        </m:sSubPr>
                        <m:e>
                          <m:r>
                            <a:rPr lang="es-AR" sz="2000" i="1">
                              <a:solidFill>
                                <a:srgbClr val="000000"/>
                              </a:solidFill>
                              <a:latin typeface="Cambria Math" panose="02040503050406030204" pitchFamily="18" charset="0"/>
                            </a:rPr>
                            <m:t>𝑧</m:t>
                          </m:r>
                        </m:e>
                        <m:sub>
                          <m:r>
                            <a:rPr lang="es-AR" sz="2000" i="1">
                              <a:solidFill>
                                <a:srgbClr val="000000"/>
                              </a:solidFill>
                              <a:latin typeface="Cambria Math" panose="02040503050406030204" pitchFamily="18" charset="0"/>
                            </a:rPr>
                            <m:t>1</m:t>
                          </m:r>
                        </m:sub>
                      </m:sSub>
                      <m:r>
                        <a:rPr lang="es-AR" sz="2000" i="1">
                          <a:solidFill>
                            <a:srgbClr val="000000"/>
                          </a:solidFill>
                          <a:latin typeface="Cambria Math" panose="02040503050406030204" pitchFamily="18" charset="0"/>
                        </a:rPr>
                        <m:t>+</m:t>
                      </m:r>
                      <m:r>
                        <a:rPr lang="es-AR" sz="2000" i="1">
                          <a:solidFill>
                            <a:srgbClr val="000000"/>
                          </a:solidFill>
                          <a:latin typeface="Cambria Math" panose="02040503050406030204" pitchFamily="18" charset="0"/>
                        </a:rPr>
                        <m:t>𝐵</m:t>
                      </m:r>
                      <m:sSub>
                        <m:sSubPr>
                          <m:ctrlPr>
                            <a:rPr lang="es-AR" sz="2000" i="1">
                              <a:solidFill>
                                <a:srgbClr val="000000"/>
                              </a:solidFill>
                              <a:latin typeface="Cambria Math" panose="02040503050406030204" pitchFamily="18" charset="0"/>
                            </a:rPr>
                          </m:ctrlPr>
                        </m:sSubPr>
                        <m:e>
                          <m:r>
                            <a:rPr lang="es-AR" sz="2000" i="1">
                              <a:solidFill>
                                <a:srgbClr val="000000"/>
                              </a:solidFill>
                              <a:latin typeface="Cambria Math" panose="02040503050406030204" pitchFamily="18" charset="0"/>
                            </a:rPr>
                            <m:t>𝑒</m:t>
                          </m:r>
                        </m:e>
                        <m:sub>
                          <m:sSub>
                            <m:sSubPr>
                              <m:ctrlPr>
                                <a:rPr lang="es-AR" sz="2000" i="1">
                                  <a:solidFill>
                                    <a:srgbClr val="000000"/>
                                  </a:solidFill>
                                  <a:latin typeface="Cambria Math" panose="02040503050406030204" pitchFamily="18" charset="0"/>
                                </a:rPr>
                              </m:ctrlPr>
                            </m:sSubPr>
                            <m:e>
                              <m:r>
                                <a:rPr lang="es-AR" sz="2000" i="1">
                                  <a:solidFill>
                                    <a:srgbClr val="000000"/>
                                  </a:solidFill>
                                  <a:latin typeface="Cambria Math" panose="02040503050406030204" pitchFamily="18" charset="0"/>
                                </a:rPr>
                                <m:t>𝑓</m:t>
                              </m:r>
                            </m:e>
                            <m:sub>
                              <m:r>
                                <a:rPr lang="es-AR" sz="2000" i="1">
                                  <a:solidFill>
                                    <a:srgbClr val="000000"/>
                                  </a:solidFill>
                                  <a:latin typeface="Cambria Math" panose="02040503050406030204" pitchFamily="18" charset="0"/>
                                </a:rPr>
                                <m:t>1</m:t>
                              </m:r>
                            </m:sub>
                          </m:sSub>
                        </m:sub>
                      </m:sSub>
                      <m:r>
                        <a:rPr lang="es-AR" sz="2000" i="1">
                          <a:solidFill>
                            <a:srgbClr val="000000"/>
                          </a:solidFill>
                          <a:latin typeface="Cambria Math" panose="02040503050406030204" pitchFamily="18" charset="0"/>
                        </a:rPr>
                        <m:t>+</m:t>
                      </m:r>
                      <m:sSub>
                        <m:sSubPr>
                          <m:ctrlPr>
                            <a:rPr lang="es-AR" sz="2000" i="1" smtClean="0">
                              <a:solidFill>
                                <a:srgbClr val="000000"/>
                              </a:solidFill>
                              <a:latin typeface="Cambria Math" panose="02040503050406030204" pitchFamily="18" charset="0"/>
                            </a:rPr>
                          </m:ctrlPr>
                        </m:sSubPr>
                        <m:e>
                          <m:r>
                            <a:rPr lang="es-ES" sz="2000" b="0" i="1" smtClean="0">
                              <a:solidFill>
                                <a:srgbClr val="000000"/>
                              </a:solidFill>
                              <a:latin typeface="Cambria Math" panose="02040503050406030204" pitchFamily="18" charset="0"/>
                            </a:rPr>
                            <m:t>𝐽</m:t>
                          </m:r>
                        </m:e>
                        <m:sub>
                          <m:r>
                            <a:rPr lang="es-ES" sz="2000" b="0" i="1" smtClean="0">
                              <a:solidFill>
                                <a:srgbClr val="000000"/>
                              </a:solidFill>
                              <a:latin typeface="Cambria Math" panose="02040503050406030204" pitchFamily="18" charset="0"/>
                            </a:rPr>
                            <m:t>𝑚</m:t>
                          </m:r>
                        </m:sub>
                      </m:sSub>
                      <m:r>
                        <a:rPr lang="es-AR" sz="2000" i="1" smtClean="0">
                          <a:solidFill>
                            <a:srgbClr val="000000"/>
                          </a:solidFill>
                          <a:latin typeface="Cambria Math" panose="02040503050406030204" pitchFamily="18" charset="0"/>
                          <a:ea typeface="Cambria Math" panose="02040503050406030204" pitchFamily="18" charset="0"/>
                        </a:rPr>
                        <m:t>×</m:t>
                      </m:r>
                      <m:r>
                        <a:rPr lang="es-ES" sz="2000" b="0" i="1" smtClean="0">
                          <a:solidFill>
                            <a:srgbClr val="000000"/>
                          </a:solidFill>
                          <a:latin typeface="Cambria Math" panose="02040503050406030204" pitchFamily="18" charset="0"/>
                          <a:ea typeface="Cambria Math" panose="02040503050406030204" pitchFamily="18" charset="0"/>
                        </a:rPr>
                        <m:t>(</m:t>
                      </m:r>
                      <m:sSub>
                        <m:sSubPr>
                          <m:ctrlPr>
                            <a:rPr lang="es-ES" sz="2000" b="0" i="1" smtClean="0">
                              <a:solidFill>
                                <a:srgbClr val="000000"/>
                              </a:solidFill>
                              <a:latin typeface="Cambria Math" panose="02040503050406030204" pitchFamily="18" charset="0"/>
                              <a:ea typeface="Cambria Math" panose="02040503050406030204" pitchFamily="18" charset="0"/>
                            </a:rPr>
                          </m:ctrlPr>
                        </m:sSubPr>
                        <m:e>
                          <m:r>
                            <a:rPr lang="es-ES" sz="2000" b="0" i="1" smtClean="0">
                              <a:solidFill>
                                <a:srgbClr val="000000"/>
                              </a:solidFill>
                              <a:latin typeface="Cambria Math" panose="02040503050406030204" pitchFamily="18" charset="0"/>
                              <a:ea typeface="Cambria Math" panose="02040503050406030204" pitchFamily="18" charset="0"/>
                            </a:rPr>
                            <m:t>𝑥</m:t>
                          </m:r>
                        </m:e>
                        <m:sub>
                          <m:r>
                            <a:rPr lang="es-ES" sz="2000" b="0" i="1" smtClean="0">
                              <a:solidFill>
                                <a:srgbClr val="000000"/>
                              </a:solidFill>
                              <a:latin typeface="Cambria Math" panose="02040503050406030204" pitchFamily="18" charset="0"/>
                              <a:ea typeface="Cambria Math" panose="02040503050406030204" pitchFamily="18" charset="0"/>
                            </a:rPr>
                            <m:t>1</m:t>
                          </m:r>
                        </m:sub>
                      </m:sSub>
                      <m:r>
                        <a:rPr lang="es-ES" sz="2000" b="0" i="1" smtClean="0">
                          <a:solidFill>
                            <a:srgbClr val="000000"/>
                          </a:solidFill>
                          <a:latin typeface="Cambria Math" panose="02040503050406030204" pitchFamily="18" charset="0"/>
                          <a:ea typeface="Cambria Math" panose="02040503050406030204" pitchFamily="18" charset="0"/>
                        </a:rPr>
                        <m:t>−</m:t>
                      </m:r>
                      <m:sSub>
                        <m:sSubPr>
                          <m:ctrlPr>
                            <a:rPr lang="es-ES" sz="2000" b="0" i="1" smtClean="0">
                              <a:solidFill>
                                <a:srgbClr val="000000"/>
                              </a:solidFill>
                              <a:latin typeface="Cambria Math" panose="02040503050406030204" pitchFamily="18" charset="0"/>
                              <a:ea typeface="Cambria Math" panose="02040503050406030204" pitchFamily="18" charset="0"/>
                            </a:rPr>
                          </m:ctrlPr>
                        </m:sSubPr>
                        <m:e>
                          <m:r>
                            <a:rPr lang="es-ES" sz="2000" b="0" i="1" smtClean="0">
                              <a:solidFill>
                                <a:srgbClr val="000000"/>
                              </a:solidFill>
                              <a:latin typeface="Cambria Math" panose="02040503050406030204" pitchFamily="18" charset="0"/>
                              <a:ea typeface="Cambria Math" panose="02040503050406030204" pitchFamily="18" charset="0"/>
                            </a:rPr>
                            <m:t>𝑥</m:t>
                          </m:r>
                        </m:e>
                        <m:sub>
                          <m:r>
                            <a:rPr lang="es-ES" sz="2000" b="0" i="1" smtClean="0">
                              <a:solidFill>
                                <a:srgbClr val="000000"/>
                              </a:solidFill>
                              <a:latin typeface="Cambria Math" panose="02040503050406030204" pitchFamily="18" charset="0"/>
                              <a:ea typeface="Cambria Math" panose="02040503050406030204" pitchFamily="18" charset="0"/>
                            </a:rPr>
                            <m:t>2</m:t>
                          </m:r>
                        </m:sub>
                      </m:sSub>
                      <m:r>
                        <a:rPr lang="es-ES" sz="2000" b="0" i="1" smtClean="0">
                          <a:solidFill>
                            <a:srgbClr val="000000"/>
                          </a:solidFill>
                          <a:latin typeface="Cambria Math" panose="02040503050406030204" pitchFamily="18" charset="0"/>
                          <a:ea typeface="Cambria Math" panose="02040503050406030204" pitchFamily="18" charset="0"/>
                        </a:rPr>
                        <m:t>)</m:t>
                      </m:r>
                    </m:oMath>
                  </m:oMathPara>
                </a14:m>
                <a:endParaRPr lang="es-AR" sz="2000" dirty="0"/>
              </a:p>
            </p:txBody>
          </p:sp>
        </mc:Choice>
        <mc:Fallback xmlns="">
          <p:sp>
            <p:nvSpPr>
              <p:cNvPr id="9" name="Object 53">
                <a:extLst>
                  <a:ext uri="{FF2B5EF4-FFF2-40B4-BE49-F238E27FC236}">
                    <a16:creationId xmlns:a16="http://schemas.microsoft.com/office/drawing/2014/main" id="{3A8B7C92-A32D-4D6C-8609-D5955D8BE75F}"/>
                  </a:ext>
                </a:extLst>
              </p:cNvPr>
              <p:cNvSpPr txBox="1">
                <a:spLocks noRot="1" noChangeAspect="1" noMove="1" noResize="1" noEditPoints="1" noAdjustHandles="1" noChangeArrowheads="1" noChangeShapeType="1" noTextEdit="1"/>
              </p:cNvSpPr>
              <p:nvPr/>
            </p:nvSpPr>
            <p:spPr bwMode="auto">
              <a:xfrm>
                <a:off x="596965" y="1422642"/>
                <a:ext cx="4736146" cy="681038"/>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Object 55">
                <a:extLst>
                  <a:ext uri="{FF2B5EF4-FFF2-40B4-BE49-F238E27FC236}">
                    <a16:creationId xmlns:a16="http://schemas.microsoft.com/office/drawing/2014/main" id="{3B976E30-5796-4B09-905C-AEAF196D56A9}"/>
                  </a:ext>
                </a:extLst>
              </p:cNvPr>
              <p:cNvSpPr txBox="1"/>
              <p:nvPr/>
            </p:nvSpPr>
            <p:spPr bwMode="auto">
              <a:xfrm>
                <a:off x="5508327" y="1367072"/>
                <a:ext cx="3074182" cy="47775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s-AR" sz="2000" i="1">
                              <a:solidFill>
                                <a:srgbClr val="000000"/>
                              </a:solidFill>
                              <a:latin typeface="Cambria Math" panose="02040503050406030204" pitchFamily="18" charset="0"/>
                            </a:rPr>
                          </m:ctrlPr>
                        </m:sSubPr>
                        <m:e>
                          <m:r>
                            <a:rPr lang="es-AR" sz="2000" i="1">
                              <a:solidFill>
                                <a:srgbClr val="000000"/>
                              </a:solidFill>
                              <a:latin typeface="Cambria Math" panose="02040503050406030204" pitchFamily="18" charset="0"/>
                            </a:rPr>
                            <m:t>𝑧</m:t>
                          </m:r>
                        </m:e>
                        <m:sub>
                          <m:r>
                            <a:rPr lang="es-AR" sz="2000" i="1">
                              <a:solidFill>
                                <a:srgbClr val="000000"/>
                              </a:solidFill>
                              <a:latin typeface="Cambria Math" panose="02040503050406030204" pitchFamily="18" charset="0"/>
                            </a:rPr>
                            <m:t>0</m:t>
                          </m:r>
                        </m:sub>
                      </m:sSub>
                      <m:r>
                        <a:rPr lang="es-AR" sz="2000" i="1">
                          <a:solidFill>
                            <a:srgbClr val="000000"/>
                          </a:solidFill>
                          <a:latin typeface="Cambria Math" panose="02040503050406030204" pitchFamily="18" charset="0"/>
                        </a:rPr>
                        <m:t>−</m:t>
                      </m:r>
                      <m:sSub>
                        <m:sSubPr>
                          <m:ctrlPr>
                            <a:rPr lang="es-AR" sz="2000" i="1">
                              <a:solidFill>
                                <a:srgbClr val="000000"/>
                              </a:solidFill>
                              <a:latin typeface="Cambria Math" panose="02040503050406030204" pitchFamily="18" charset="0"/>
                            </a:rPr>
                          </m:ctrlPr>
                        </m:sSubPr>
                        <m:e>
                          <m:r>
                            <a:rPr lang="es-AR" sz="2000" i="1">
                              <a:solidFill>
                                <a:srgbClr val="000000"/>
                              </a:solidFill>
                              <a:latin typeface="Cambria Math" panose="02040503050406030204" pitchFamily="18" charset="0"/>
                            </a:rPr>
                            <m:t>𝑧</m:t>
                          </m:r>
                        </m:e>
                        <m:sub>
                          <m:r>
                            <a:rPr lang="es-AR" sz="2000" i="1">
                              <a:solidFill>
                                <a:srgbClr val="000000"/>
                              </a:solidFill>
                              <a:latin typeface="Cambria Math" panose="02040503050406030204" pitchFamily="18" charset="0"/>
                            </a:rPr>
                            <m:t>1</m:t>
                          </m:r>
                        </m:sub>
                      </m:sSub>
                      <m:r>
                        <a:rPr lang="es-AR" sz="2000" i="1">
                          <a:solidFill>
                            <a:srgbClr val="000000"/>
                          </a:solidFill>
                          <a:latin typeface="Cambria Math" panose="02040503050406030204" pitchFamily="18" charset="0"/>
                        </a:rPr>
                        <m:t>=</m:t>
                      </m:r>
                      <m:r>
                        <a:rPr lang="es-AR" sz="2000" i="1">
                          <a:solidFill>
                            <a:srgbClr val="000000"/>
                          </a:solidFill>
                          <a:latin typeface="Cambria Math" panose="02040503050406030204" pitchFamily="18" charset="0"/>
                        </a:rPr>
                        <m:t>𝑖</m:t>
                      </m:r>
                      <m:r>
                        <a:rPr lang="es-AR" sz="2000" i="1">
                          <a:solidFill>
                            <a:srgbClr val="000000"/>
                          </a:solidFill>
                          <a:latin typeface="Cambria Math" panose="02040503050406030204" pitchFamily="18" charset="0"/>
                        </a:rPr>
                        <m:t>×(</m:t>
                      </m:r>
                      <m:sSub>
                        <m:sSubPr>
                          <m:ctrlPr>
                            <a:rPr lang="es-AR" sz="2000" i="1">
                              <a:solidFill>
                                <a:srgbClr val="000000"/>
                              </a:solidFill>
                              <a:latin typeface="Cambria Math" panose="02040503050406030204" pitchFamily="18" charset="0"/>
                            </a:rPr>
                          </m:ctrlPr>
                        </m:sSubPr>
                        <m:e>
                          <m:r>
                            <a:rPr lang="es-AR" sz="2000" i="1">
                              <a:solidFill>
                                <a:srgbClr val="000000"/>
                              </a:solidFill>
                              <a:latin typeface="Cambria Math" panose="02040503050406030204" pitchFamily="18" charset="0"/>
                            </a:rPr>
                            <m:t>𝑥</m:t>
                          </m:r>
                        </m:e>
                        <m:sub>
                          <m:r>
                            <a:rPr lang="es-AR" sz="2000" i="1">
                              <a:solidFill>
                                <a:srgbClr val="000000"/>
                              </a:solidFill>
                              <a:latin typeface="Cambria Math" panose="02040503050406030204" pitchFamily="18" charset="0"/>
                            </a:rPr>
                            <m:t>1</m:t>
                          </m:r>
                        </m:sub>
                      </m:sSub>
                      <m:r>
                        <a:rPr lang="es-AR" sz="2000" i="1">
                          <a:solidFill>
                            <a:srgbClr val="000000"/>
                          </a:solidFill>
                          <a:latin typeface="Cambria Math" panose="02040503050406030204" pitchFamily="18" charset="0"/>
                        </a:rPr>
                        <m:t>−</m:t>
                      </m:r>
                      <m:sSub>
                        <m:sSubPr>
                          <m:ctrlPr>
                            <a:rPr lang="es-AR" sz="2000" i="1">
                              <a:solidFill>
                                <a:srgbClr val="000000"/>
                              </a:solidFill>
                              <a:latin typeface="Cambria Math" panose="02040503050406030204" pitchFamily="18" charset="0"/>
                            </a:rPr>
                          </m:ctrlPr>
                        </m:sSubPr>
                        <m:e>
                          <m:r>
                            <a:rPr lang="es-AR" sz="2000" i="1">
                              <a:solidFill>
                                <a:srgbClr val="000000"/>
                              </a:solidFill>
                              <a:latin typeface="Cambria Math" panose="02040503050406030204" pitchFamily="18" charset="0"/>
                            </a:rPr>
                            <m:t>𝑥</m:t>
                          </m:r>
                        </m:e>
                        <m:sub>
                          <m:r>
                            <a:rPr lang="es-AR" sz="2000" i="1">
                              <a:solidFill>
                                <a:srgbClr val="000000"/>
                              </a:solidFill>
                              <a:latin typeface="Cambria Math" panose="02040503050406030204" pitchFamily="18" charset="0"/>
                            </a:rPr>
                            <m:t>0</m:t>
                          </m:r>
                        </m:sub>
                      </m:sSub>
                      <m:r>
                        <a:rPr lang="es-AR" sz="2000" i="1">
                          <a:solidFill>
                            <a:srgbClr val="000000"/>
                          </a:solidFill>
                          <a:latin typeface="Cambria Math" panose="02040503050406030204" pitchFamily="18" charset="0"/>
                        </a:rPr>
                        <m:t>)</m:t>
                      </m:r>
                    </m:oMath>
                  </m:oMathPara>
                </a14:m>
                <a:endParaRPr lang="es-AR" sz="2000" dirty="0"/>
              </a:p>
            </p:txBody>
          </p:sp>
        </mc:Choice>
        <mc:Fallback xmlns="">
          <p:sp>
            <p:nvSpPr>
              <p:cNvPr id="10" name="Object 55">
                <a:extLst>
                  <a:ext uri="{FF2B5EF4-FFF2-40B4-BE49-F238E27FC236}">
                    <a16:creationId xmlns:a16="http://schemas.microsoft.com/office/drawing/2014/main" id="{3B976E30-5796-4B09-905C-AEAF196D56A9}"/>
                  </a:ext>
                </a:extLst>
              </p:cNvPr>
              <p:cNvSpPr txBox="1">
                <a:spLocks noRot="1" noChangeAspect="1" noMove="1" noResize="1" noEditPoints="1" noAdjustHandles="1" noChangeArrowheads="1" noChangeShapeType="1" noTextEdit="1"/>
              </p:cNvSpPr>
              <p:nvPr/>
            </p:nvSpPr>
            <p:spPr bwMode="auto">
              <a:xfrm>
                <a:off x="5508327" y="1367072"/>
                <a:ext cx="3074182" cy="477752"/>
              </a:xfrm>
              <a:prstGeom prst="rect">
                <a:avLst/>
              </a:prstGeom>
              <a:blipFill>
                <a:blip r:embed="rId9"/>
                <a:stretch>
                  <a:fillRect/>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0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70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709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709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7098">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70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8" grpId="0" build="p"/>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13"/>
          <p:cNvSpPr>
            <a:spLocks noChangeArrowheads="1"/>
          </p:cNvSpPr>
          <p:nvPr/>
        </p:nvSpPr>
        <p:spPr bwMode="auto">
          <a:xfrm>
            <a:off x="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4111" name="Rectangle 15"/>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4113" name="Rectangle 17"/>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4115" name="Rectangle 1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4117" name="Rectangle 21"/>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4119" name="Rectangle 23"/>
          <p:cNvSpPr>
            <a:spLocks noChangeArrowheads="1"/>
          </p:cNvSpPr>
          <p:nvPr/>
        </p:nvSpPr>
        <p:spPr bwMode="auto">
          <a:xfrm>
            <a:off x="0" y="3338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4123" name="Rectangle 27"/>
          <p:cNvSpPr>
            <a:spLocks noChangeArrowheads="1"/>
          </p:cNvSpPr>
          <p:nvPr/>
        </p:nvSpPr>
        <p:spPr bwMode="auto">
          <a:xfrm>
            <a:off x="0"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4127" name="Rectangle 31"/>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pic>
        <p:nvPicPr>
          <p:cNvPr id="4129" name="Picture 33" descr="VPP en Tis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54E5AFB2-309A-46CD-9CF6-18FD2D371CEE}"/>
              </a:ext>
            </a:extLst>
          </p:cNvPr>
          <p:cNvSpPr>
            <a:spLocks noChangeArrowheads="1"/>
          </p:cNvSpPr>
          <p:nvPr/>
        </p:nvSpPr>
        <p:spPr bwMode="auto">
          <a:xfrm>
            <a:off x="1908175" y="0"/>
            <a:ext cx="55033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dirty="0">
                <a:solidFill>
                  <a:srgbClr val="3333CC"/>
                </a:solidFill>
              </a:rPr>
              <a:t>MOVIMIENTO IMPERMANENTE</a:t>
            </a:r>
          </a:p>
        </p:txBody>
      </p:sp>
      <mc:AlternateContent xmlns:mc="http://schemas.openxmlformats.org/markup-compatibility/2006" xmlns:a14="http://schemas.microsoft.com/office/drawing/2010/main">
        <mc:Choice Requires="a14">
          <p:sp>
            <p:nvSpPr>
              <p:cNvPr id="235525" name="Object 5">
                <a:extLst>
                  <a:ext uri="{FF2B5EF4-FFF2-40B4-BE49-F238E27FC236}">
                    <a16:creationId xmlns:a16="http://schemas.microsoft.com/office/drawing/2014/main" id="{63A6F8A4-B43D-47C1-BF67-BE32D822DD4F}"/>
                  </a:ext>
                </a:extLst>
              </p:cNvPr>
              <p:cNvSpPr txBox="1"/>
              <p:nvPr/>
            </p:nvSpPr>
            <p:spPr bwMode="auto">
              <a:xfrm>
                <a:off x="358775" y="692150"/>
                <a:ext cx="2016125" cy="76517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f>
                        <m:fPr>
                          <m:ctrlPr>
                            <a:rPr lang="es-AR" sz="1800" i="1">
                              <a:solidFill>
                                <a:srgbClr val="000000"/>
                              </a:solidFill>
                              <a:latin typeface="Cambria Math" panose="02040503050406030204" pitchFamily="18" charset="0"/>
                            </a:rPr>
                          </m:ctrlPr>
                        </m:fPr>
                        <m:num>
                          <m:r>
                            <a:rPr lang="es-AR" sz="1800" i="1">
                              <a:solidFill>
                                <a:srgbClr val="000000"/>
                              </a:solidFill>
                              <a:latin typeface="Cambria Math" panose="02040503050406030204" pitchFamily="18" charset="0"/>
                            </a:rPr>
                            <m:t>𝜕</m:t>
                          </m:r>
                          <m:r>
                            <a:rPr lang="es-AR" sz="1800" i="1">
                              <a:solidFill>
                                <a:srgbClr val="000000"/>
                              </a:solidFill>
                              <a:latin typeface="Cambria Math" panose="02040503050406030204" pitchFamily="18" charset="0"/>
                            </a:rPr>
                            <m:t>𝑝</m:t>
                          </m:r>
                        </m:num>
                        <m:den>
                          <m:r>
                            <a:rPr lang="es-AR" sz="1800" i="1">
                              <a:solidFill>
                                <a:srgbClr val="000000"/>
                              </a:solidFill>
                              <a:latin typeface="Cambria Math" panose="02040503050406030204" pitchFamily="18" charset="0"/>
                            </a:rPr>
                            <m:t>𝜕</m:t>
                          </m:r>
                          <m:r>
                            <a:rPr lang="es-AR" sz="1800" i="1">
                              <a:solidFill>
                                <a:srgbClr val="000000"/>
                              </a:solidFill>
                              <a:latin typeface="Cambria Math" panose="02040503050406030204" pitchFamily="18" charset="0"/>
                            </a:rPr>
                            <m:t>𝑥</m:t>
                          </m:r>
                        </m:den>
                      </m:f>
                      <m:r>
                        <a:rPr lang="es-AR" sz="1800" i="1">
                          <a:solidFill>
                            <a:srgbClr val="000000"/>
                          </a:solidFill>
                          <a:latin typeface="Cambria Math" panose="02040503050406030204" pitchFamily="18" charset="0"/>
                        </a:rPr>
                        <m:t>+</m:t>
                      </m:r>
                      <m:r>
                        <a:rPr lang="es-AR" sz="1800" i="1">
                          <a:solidFill>
                            <a:srgbClr val="000000"/>
                          </a:solidFill>
                          <a:latin typeface="Cambria Math" panose="02040503050406030204" pitchFamily="18" charset="0"/>
                        </a:rPr>
                        <m:t>𝑋</m:t>
                      </m:r>
                      <m:r>
                        <a:rPr lang="es-AR" sz="1800" i="1">
                          <a:solidFill>
                            <a:srgbClr val="000000"/>
                          </a:solidFill>
                          <a:latin typeface="Cambria Math" panose="02040503050406030204" pitchFamily="18" charset="0"/>
                        </a:rPr>
                        <m:t>=</m:t>
                      </m:r>
                      <m:r>
                        <a:rPr lang="es-AR" sz="1800" i="1">
                          <a:solidFill>
                            <a:srgbClr val="000000"/>
                          </a:solidFill>
                          <a:latin typeface="Cambria Math" panose="02040503050406030204" pitchFamily="18" charset="0"/>
                        </a:rPr>
                        <m:t>𝜌</m:t>
                      </m:r>
                      <m:r>
                        <a:rPr lang="es-AR" sz="1800" i="1">
                          <a:solidFill>
                            <a:srgbClr val="000000"/>
                          </a:solidFill>
                          <a:latin typeface="Cambria Math" panose="02040503050406030204" pitchFamily="18" charset="0"/>
                        </a:rPr>
                        <m:t>×</m:t>
                      </m:r>
                      <m:sSub>
                        <m:sSubPr>
                          <m:ctrlPr>
                            <a:rPr lang="es-AR" sz="1800" i="1">
                              <a:solidFill>
                                <a:srgbClr val="000000"/>
                              </a:solidFill>
                              <a:latin typeface="Cambria Math" panose="02040503050406030204" pitchFamily="18" charset="0"/>
                            </a:rPr>
                          </m:ctrlPr>
                        </m:sSubPr>
                        <m:e>
                          <m:r>
                            <a:rPr lang="es-AR" sz="1800" i="1">
                              <a:solidFill>
                                <a:srgbClr val="000000"/>
                              </a:solidFill>
                              <a:latin typeface="Cambria Math" panose="02040503050406030204" pitchFamily="18" charset="0"/>
                            </a:rPr>
                            <m:t>𝑎</m:t>
                          </m:r>
                        </m:e>
                        <m:sub>
                          <m:r>
                            <a:rPr lang="es-AR" sz="1800" i="1">
                              <a:solidFill>
                                <a:srgbClr val="000000"/>
                              </a:solidFill>
                              <a:latin typeface="Cambria Math" panose="02040503050406030204" pitchFamily="18" charset="0"/>
                            </a:rPr>
                            <m:t>𝑥</m:t>
                          </m:r>
                        </m:sub>
                      </m:sSub>
                    </m:oMath>
                  </m:oMathPara>
                </a14:m>
                <a:endParaRPr lang="es-AR" sz="1800" dirty="0"/>
              </a:p>
            </p:txBody>
          </p:sp>
        </mc:Choice>
        <mc:Fallback xmlns="">
          <p:sp>
            <p:nvSpPr>
              <p:cNvPr id="235525" name="Object 5">
                <a:extLst>
                  <a:ext uri="{FF2B5EF4-FFF2-40B4-BE49-F238E27FC236}">
                    <a16:creationId xmlns:a16="http://schemas.microsoft.com/office/drawing/2014/main" id="{63A6F8A4-B43D-47C1-BF67-BE32D822DD4F}"/>
                  </a:ext>
                </a:extLst>
              </p:cNvPr>
              <p:cNvSpPr txBox="1">
                <a:spLocks noRot="1" noChangeAspect="1" noMove="1" noResize="1" noEditPoints="1" noAdjustHandles="1" noChangeArrowheads="1" noChangeShapeType="1" noTextEdit="1"/>
              </p:cNvSpPr>
              <p:nvPr/>
            </p:nvSpPr>
            <p:spPr bwMode="auto">
              <a:xfrm>
                <a:off x="358775" y="692150"/>
                <a:ext cx="2016125" cy="765175"/>
              </a:xfrm>
              <a:prstGeom prst="rect">
                <a:avLst/>
              </a:prstGeom>
              <a:blipFill>
                <a:blip r:embed="rId3"/>
                <a:stretch>
                  <a:fillRect/>
                </a:stretch>
              </a:blipFill>
              <a:ln>
                <a:noFill/>
              </a:ln>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35527" name="Object 7">
                <a:extLst>
                  <a:ext uri="{FF2B5EF4-FFF2-40B4-BE49-F238E27FC236}">
                    <a16:creationId xmlns:a16="http://schemas.microsoft.com/office/drawing/2014/main" id="{4EDD11ED-34E7-42BD-AB53-B4B1B5B2D22F}"/>
                  </a:ext>
                </a:extLst>
              </p:cNvPr>
              <p:cNvSpPr txBox="1"/>
              <p:nvPr/>
            </p:nvSpPr>
            <p:spPr bwMode="auto">
              <a:xfrm>
                <a:off x="431800" y="1628775"/>
                <a:ext cx="1871663" cy="744538"/>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f>
                        <m:fPr>
                          <m:ctrlPr>
                            <a:rPr lang="es-AR" i="1">
                              <a:solidFill>
                                <a:srgbClr val="000000"/>
                              </a:solidFill>
                              <a:latin typeface="Cambria Math" panose="02040503050406030204" pitchFamily="18" charset="0"/>
                            </a:rPr>
                          </m:ctrlPr>
                        </m:fPr>
                        <m:num>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𝑝</m:t>
                          </m:r>
                        </m:num>
                        <m:den>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𝑦</m:t>
                          </m:r>
                        </m:den>
                      </m:f>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𝑌</m:t>
                      </m:r>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𝜌</m:t>
                      </m:r>
                      <m:r>
                        <a:rPr lang="es-AR" i="1">
                          <a:solidFill>
                            <a:srgbClr val="000000"/>
                          </a:solidFill>
                          <a:latin typeface="Cambria Math" panose="02040503050406030204" pitchFamily="18" charset="0"/>
                        </a:rPr>
                        <m:t>×</m:t>
                      </m:r>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𝑎</m:t>
                          </m:r>
                        </m:e>
                        <m:sub>
                          <m:r>
                            <a:rPr lang="es-AR" i="1">
                              <a:solidFill>
                                <a:srgbClr val="000000"/>
                              </a:solidFill>
                              <a:latin typeface="Cambria Math" panose="02040503050406030204" pitchFamily="18" charset="0"/>
                            </a:rPr>
                            <m:t>𝑦</m:t>
                          </m:r>
                        </m:sub>
                      </m:sSub>
                    </m:oMath>
                  </m:oMathPara>
                </a14:m>
                <a:endParaRPr lang="es-AR" dirty="0"/>
              </a:p>
            </p:txBody>
          </p:sp>
        </mc:Choice>
        <mc:Fallback xmlns="">
          <p:sp>
            <p:nvSpPr>
              <p:cNvPr id="235527" name="Object 7">
                <a:extLst>
                  <a:ext uri="{FF2B5EF4-FFF2-40B4-BE49-F238E27FC236}">
                    <a16:creationId xmlns:a16="http://schemas.microsoft.com/office/drawing/2014/main" id="{4EDD11ED-34E7-42BD-AB53-B4B1B5B2D22F}"/>
                  </a:ext>
                </a:extLst>
              </p:cNvPr>
              <p:cNvSpPr txBox="1">
                <a:spLocks noRot="1" noChangeAspect="1" noMove="1" noResize="1" noEditPoints="1" noAdjustHandles="1" noChangeArrowheads="1" noChangeShapeType="1" noTextEdit="1"/>
              </p:cNvSpPr>
              <p:nvPr/>
            </p:nvSpPr>
            <p:spPr bwMode="auto">
              <a:xfrm>
                <a:off x="431800" y="1628775"/>
                <a:ext cx="1871663" cy="744538"/>
              </a:xfrm>
              <a:prstGeom prst="rect">
                <a:avLst/>
              </a:prstGeom>
              <a:blipFill>
                <a:blip r:embed="rId4"/>
                <a:stretch>
                  <a:fillRect/>
                </a:stretch>
              </a:blipFill>
              <a:ln>
                <a:noFill/>
              </a:ln>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35529" name="Object 9">
                <a:extLst>
                  <a:ext uri="{FF2B5EF4-FFF2-40B4-BE49-F238E27FC236}">
                    <a16:creationId xmlns:a16="http://schemas.microsoft.com/office/drawing/2014/main" id="{B6561EFD-4528-4390-8B86-9F552DBED98F}"/>
                  </a:ext>
                </a:extLst>
              </p:cNvPr>
              <p:cNvSpPr txBox="1"/>
              <p:nvPr/>
            </p:nvSpPr>
            <p:spPr bwMode="auto">
              <a:xfrm>
                <a:off x="431800" y="2565400"/>
                <a:ext cx="1800225" cy="701675"/>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f>
                        <m:fPr>
                          <m:ctrlPr>
                            <a:rPr lang="es-AR" i="1">
                              <a:solidFill>
                                <a:srgbClr val="000000"/>
                              </a:solidFill>
                              <a:latin typeface="Cambria Math" panose="02040503050406030204" pitchFamily="18" charset="0"/>
                            </a:rPr>
                          </m:ctrlPr>
                        </m:fPr>
                        <m:num>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𝑝</m:t>
                          </m:r>
                        </m:num>
                        <m:den>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𝑧</m:t>
                          </m:r>
                        </m:den>
                      </m:f>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𝑍</m:t>
                      </m:r>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𝜌</m:t>
                      </m:r>
                      <m:r>
                        <a:rPr lang="es-AR" i="1">
                          <a:solidFill>
                            <a:srgbClr val="000000"/>
                          </a:solidFill>
                          <a:latin typeface="Cambria Math" panose="02040503050406030204" pitchFamily="18" charset="0"/>
                        </a:rPr>
                        <m:t>×</m:t>
                      </m:r>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𝑎</m:t>
                          </m:r>
                        </m:e>
                        <m:sub>
                          <m:r>
                            <a:rPr lang="es-AR" i="1">
                              <a:solidFill>
                                <a:srgbClr val="000000"/>
                              </a:solidFill>
                              <a:latin typeface="Cambria Math" panose="02040503050406030204" pitchFamily="18" charset="0"/>
                            </a:rPr>
                            <m:t>𝑧</m:t>
                          </m:r>
                        </m:sub>
                      </m:sSub>
                    </m:oMath>
                  </m:oMathPara>
                </a14:m>
                <a:endParaRPr lang="es-AR" dirty="0"/>
              </a:p>
            </p:txBody>
          </p:sp>
        </mc:Choice>
        <mc:Fallback xmlns="">
          <p:sp>
            <p:nvSpPr>
              <p:cNvPr id="235529" name="Object 9">
                <a:extLst>
                  <a:ext uri="{FF2B5EF4-FFF2-40B4-BE49-F238E27FC236}">
                    <a16:creationId xmlns:a16="http://schemas.microsoft.com/office/drawing/2014/main" id="{B6561EFD-4528-4390-8B86-9F552DBED98F}"/>
                  </a:ext>
                </a:extLst>
              </p:cNvPr>
              <p:cNvSpPr txBox="1">
                <a:spLocks noRot="1" noChangeAspect="1" noMove="1" noResize="1" noEditPoints="1" noAdjustHandles="1" noChangeArrowheads="1" noChangeShapeType="1" noTextEdit="1"/>
              </p:cNvSpPr>
              <p:nvPr/>
            </p:nvSpPr>
            <p:spPr bwMode="auto">
              <a:xfrm>
                <a:off x="431800" y="2565400"/>
                <a:ext cx="1800225" cy="701675"/>
              </a:xfrm>
              <a:prstGeom prst="rect">
                <a:avLst/>
              </a:prstGeom>
              <a:blipFill>
                <a:blip r:embed="rId5"/>
                <a:stretch>
                  <a:fillRect/>
                </a:stretch>
              </a:blipFill>
              <a:ln>
                <a:noFill/>
              </a:ln>
            </p:spPr>
            <p:txBody>
              <a:bodyPr/>
              <a:lstStyle/>
              <a:p>
                <a:r>
                  <a:rPr lang="es-AR">
                    <a:noFill/>
                  </a:rPr>
                  <a:t> </a:t>
                </a:r>
              </a:p>
            </p:txBody>
          </p:sp>
        </mc:Fallback>
      </mc:AlternateContent>
      <p:grpSp>
        <p:nvGrpSpPr>
          <p:cNvPr id="235531" name="Group 11">
            <a:extLst>
              <a:ext uri="{FF2B5EF4-FFF2-40B4-BE49-F238E27FC236}">
                <a16:creationId xmlns:a16="http://schemas.microsoft.com/office/drawing/2014/main" id="{1CC3DED5-BFB2-4C24-BF1A-982F687D4632}"/>
              </a:ext>
            </a:extLst>
          </p:cNvPr>
          <p:cNvGrpSpPr>
            <a:grpSpLocks/>
          </p:cNvGrpSpPr>
          <p:nvPr/>
        </p:nvGrpSpPr>
        <p:grpSpPr bwMode="auto">
          <a:xfrm>
            <a:off x="2663825" y="657225"/>
            <a:ext cx="6264275" cy="2339975"/>
            <a:chOff x="1845" y="9665"/>
            <a:chExt cx="9021" cy="3165"/>
          </a:xfrm>
        </p:grpSpPr>
        <p:grpSp>
          <p:nvGrpSpPr>
            <p:cNvPr id="56339" name="Group 12">
              <a:extLst>
                <a:ext uri="{FF2B5EF4-FFF2-40B4-BE49-F238E27FC236}">
                  <a16:creationId xmlns:a16="http://schemas.microsoft.com/office/drawing/2014/main" id="{633E403C-F500-41BE-8C86-1ADCB3CE94C4}"/>
                </a:ext>
              </a:extLst>
            </p:cNvPr>
            <p:cNvGrpSpPr>
              <a:grpSpLocks/>
            </p:cNvGrpSpPr>
            <p:nvPr/>
          </p:nvGrpSpPr>
          <p:grpSpPr bwMode="auto">
            <a:xfrm>
              <a:off x="1845" y="9665"/>
              <a:ext cx="9021" cy="3165"/>
              <a:chOff x="1" y="0"/>
              <a:chExt cx="19999" cy="20001"/>
            </a:xfrm>
          </p:grpSpPr>
          <p:grpSp>
            <p:nvGrpSpPr>
              <p:cNvPr id="56342" name="Group 13">
                <a:extLst>
                  <a:ext uri="{FF2B5EF4-FFF2-40B4-BE49-F238E27FC236}">
                    <a16:creationId xmlns:a16="http://schemas.microsoft.com/office/drawing/2014/main" id="{18121297-8F80-41DB-BBC1-98FAB3E73523}"/>
                  </a:ext>
                </a:extLst>
              </p:cNvPr>
              <p:cNvGrpSpPr>
                <a:grpSpLocks/>
              </p:cNvGrpSpPr>
              <p:nvPr/>
            </p:nvGrpSpPr>
            <p:grpSpPr bwMode="auto">
              <a:xfrm>
                <a:off x="1" y="3564"/>
                <a:ext cx="9801" cy="13031"/>
                <a:chOff x="2" y="0"/>
                <a:chExt cx="19997" cy="19999"/>
              </a:xfrm>
            </p:grpSpPr>
            <p:sp>
              <p:nvSpPr>
                <p:cNvPr id="56353" name="Line 14">
                  <a:extLst>
                    <a:ext uri="{FF2B5EF4-FFF2-40B4-BE49-F238E27FC236}">
                      <a16:creationId xmlns:a16="http://schemas.microsoft.com/office/drawing/2014/main" id="{8881A517-D788-4471-BEDF-AA8B4C303868}"/>
                    </a:ext>
                  </a:extLst>
                </p:cNvPr>
                <p:cNvSpPr>
                  <a:spLocks noChangeShapeType="1"/>
                </p:cNvSpPr>
                <p:nvPr/>
              </p:nvSpPr>
              <p:spPr bwMode="auto">
                <a:xfrm flipV="1">
                  <a:off x="1991" y="0"/>
                  <a:ext cx="14028" cy="3889"/>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54" name="Line 15">
                  <a:extLst>
                    <a:ext uri="{FF2B5EF4-FFF2-40B4-BE49-F238E27FC236}">
                      <a16:creationId xmlns:a16="http://schemas.microsoft.com/office/drawing/2014/main" id="{3C42BC6F-B9A2-475E-BA92-81AD847E44CB}"/>
                    </a:ext>
                  </a:extLst>
                </p:cNvPr>
                <p:cNvSpPr>
                  <a:spLocks noChangeShapeType="1"/>
                </p:cNvSpPr>
                <p:nvPr/>
              </p:nvSpPr>
              <p:spPr bwMode="auto">
                <a:xfrm>
                  <a:off x="1720" y="12996"/>
                  <a:ext cx="17194" cy="3501"/>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55" name="Line 16">
                  <a:extLst>
                    <a:ext uri="{FF2B5EF4-FFF2-40B4-BE49-F238E27FC236}">
                      <a16:creationId xmlns:a16="http://schemas.microsoft.com/office/drawing/2014/main" id="{692A0BE3-48AF-457C-ADB8-E550B4D517E0}"/>
                    </a:ext>
                  </a:extLst>
                </p:cNvPr>
                <p:cNvSpPr>
                  <a:spLocks noChangeShapeType="1"/>
                </p:cNvSpPr>
                <p:nvPr/>
              </p:nvSpPr>
              <p:spPr bwMode="auto">
                <a:xfrm>
                  <a:off x="4073" y="3298"/>
                  <a:ext cx="4" cy="1009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56" name="Line 17">
                  <a:extLst>
                    <a:ext uri="{FF2B5EF4-FFF2-40B4-BE49-F238E27FC236}">
                      <a16:creationId xmlns:a16="http://schemas.microsoft.com/office/drawing/2014/main" id="{5E04D196-E3AA-46EE-A9FB-9BF940A2D896}"/>
                    </a:ext>
                  </a:extLst>
                </p:cNvPr>
                <p:cNvSpPr>
                  <a:spLocks noChangeShapeType="1"/>
                </p:cNvSpPr>
                <p:nvPr/>
              </p:nvSpPr>
              <p:spPr bwMode="auto">
                <a:xfrm>
                  <a:off x="12034" y="1163"/>
                  <a:ext cx="4" cy="1397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57" name="Rectangle 18">
                  <a:extLst>
                    <a:ext uri="{FF2B5EF4-FFF2-40B4-BE49-F238E27FC236}">
                      <a16:creationId xmlns:a16="http://schemas.microsoft.com/office/drawing/2014/main" id="{C25701BE-24C8-4ED3-B565-6A32E3E3CA38}"/>
                    </a:ext>
                  </a:extLst>
                </p:cNvPr>
                <p:cNvSpPr>
                  <a:spLocks noChangeArrowheads="1"/>
                </p:cNvSpPr>
                <p:nvPr/>
              </p:nvSpPr>
              <p:spPr bwMode="auto">
                <a:xfrm>
                  <a:off x="3620" y="13966"/>
                  <a:ext cx="1181" cy="3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1</a:t>
                  </a:r>
                </a:p>
              </p:txBody>
            </p:sp>
            <p:sp>
              <p:nvSpPr>
                <p:cNvPr id="56358" name="Rectangle 19">
                  <a:extLst>
                    <a:ext uri="{FF2B5EF4-FFF2-40B4-BE49-F238E27FC236}">
                      <a16:creationId xmlns:a16="http://schemas.microsoft.com/office/drawing/2014/main" id="{B27CEB5F-48E0-4C1D-B317-3863C34C48BE}"/>
                    </a:ext>
                  </a:extLst>
                </p:cNvPr>
                <p:cNvSpPr>
                  <a:spLocks noChangeArrowheads="1"/>
                </p:cNvSpPr>
                <p:nvPr/>
              </p:nvSpPr>
              <p:spPr bwMode="auto">
                <a:xfrm>
                  <a:off x="11491" y="16293"/>
                  <a:ext cx="1361" cy="2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2</a:t>
                  </a:r>
                </a:p>
              </p:txBody>
            </p:sp>
            <p:sp>
              <p:nvSpPr>
                <p:cNvPr id="56359" name="Rectangle 20">
                  <a:extLst>
                    <a:ext uri="{FF2B5EF4-FFF2-40B4-BE49-F238E27FC236}">
                      <a16:creationId xmlns:a16="http://schemas.microsoft.com/office/drawing/2014/main" id="{9448757A-F164-4E11-984F-7F371F946C3D}"/>
                    </a:ext>
                  </a:extLst>
                </p:cNvPr>
                <p:cNvSpPr>
                  <a:spLocks noChangeArrowheads="1"/>
                </p:cNvSpPr>
                <p:nvPr/>
              </p:nvSpPr>
              <p:spPr bwMode="auto">
                <a:xfrm>
                  <a:off x="545" y="5052"/>
                  <a:ext cx="1450" cy="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Q</a:t>
                  </a:r>
                </a:p>
              </p:txBody>
            </p:sp>
            <p:sp>
              <p:nvSpPr>
                <p:cNvPr id="56360" name="Rectangle 21">
                  <a:extLst>
                    <a:ext uri="{FF2B5EF4-FFF2-40B4-BE49-F238E27FC236}">
                      <a16:creationId xmlns:a16="http://schemas.microsoft.com/office/drawing/2014/main" id="{BFBBA73A-0CEB-421D-8092-B8F3CAF8BFCA}"/>
                    </a:ext>
                  </a:extLst>
                </p:cNvPr>
                <p:cNvSpPr>
                  <a:spLocks noChangeArrowheads="1"/>
                </p:cNvSpPr>
                <p:nvPr/>
              </p:nvSpPr>
              <p:spPr bwMode="auto">
                <a:xfrm>
                  <a:off x="12487" y="6013"/>
                  <a:ext cx="6245" cy="4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400" dirty="0">
                      <a:sym typeface="Symbol" panose="05050102010706020507" pitchFamily="18" charset="2"/>
                    </a:rPr>
                    <a:t></a:t>
                  </a:r>
                  <a:r>
                    <a:rPr lang="es-ES" altLang="es-AR" sz="1400" dirty="0"/>
                    <a:t> </a:t>
                  </a:r>
                  <a:r>
                    <a:rPr lang="es-ES" altLang="es-AR" sz="1400" dirty="0">
                      <a:sym typeface="Symbol" panose="05050102010706020507" pitchFamily="18" charset="2"/>
                    </a:rPr>
                    <a:t></a:t>
                  </a:r>
                  <a:r>
                    <a:rPr lang="es-ES" altLang="es-AR" sz="1400" dirty="0"/>
                    <a:t> </a:t>
                  </a:r>
                  <a:r>
                    <a:rPr lang="es-ES" altLang="es-AR" sz="1400" dirty="0" err="1"/>
                    <a:t>dx</a:t>
                  </a:r>
                  <a:r>
                    <a:rPr lang="es-ES" altLang="es-AR" sz="1400" dirty="0"/>
                    <a:t> sen i</a:t>
                  </a:r>
                </a:p>
              </p:txBody>
            </p:sp>
            <p:sp>
              <p:nvSpPr>
                <p:cNvPr id="56361" name="Rectangle 22">
                  <a:extLst>
                    <a:ext uri="{FF2B5EF4-FFF2-40B4-BE49-F238E27FC236}">
                      <a16:creationId xmlns:a16="http://schemas.microsoft.com/office/drawing/2014/main" id="{5C1E0D22-3CB2-4F04-999C-7C7469045C0E}"/>
                    </a:ext>
                  </a:extLst>
                </p:cNvPr>
                <p:cNvSpPr>
                  <a:spLocks noChangeArrowheads="1"/>
                </p:cNvSpPr>
                <p:nvPr/>
              </p:nvSpPr>
              <p:spPr bwMode="auto">
                <a:xfrm>
                  <a:off x="6968" y="16303"/>
                  <a:ext cx="1814" cy="3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dx</a:t>
                  </a:r>
                </a:p>
              </p:txBody>
            </p:sp>
            <p:sp>
              <p:nvSpPr>
                <p:cNvPr id="56362" name="Rectangle 23">
                  <a:extLst>
                    <a:ext uri="{FF2B5EF4-FFF2-40B4-BE49-F238E27FC236}">
                      <a16:creationId xmlns:a16="http://schemas.microsoft.com/office/drawing/2014/main" id="{36AEDDD9-ADB0-4797-8254-675ED7893B16}"/>
                    </a:ext>
                  </a:extLst>
                </p:cNvPr>
                <p:cNvSpPr>
                  <a:spLocks noChangeArrowheads="1"/>
                </p:cNvSpPr>
                <p:nvPr/>
              </p:nvSpPr>
              <p:spPr bwMode="auto">
                <a:xfrm>
                  <a:off x="19181" y="14945"/>
                  <a:ext cx="818" cy="3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i</a:t>
                  </a:r>
                </a:p>
              </p:txBody>
            </p:sp>
            <p:sp>
              <p:nvSpPr>
                <p:cNvPr id="56363" name="Line 24">
                  <a:extLst>
                    <a:ext uri="{FF2B5EF4-FFF2-40B4-BE49-F238E27FC236}">
                      <a16:creationId xmlns:a16="http://schemas.microsoft.com/office/drawing/2014/main" id="{EB2EAE98-7BCC-4F44-8881-750AEAC369EC}"/>
                    </a:ext>
                  </a:extLst>
                </p:cNvPr>
                <p:cNvSpPr>
                  <a:spLocks noChangeShapeType="1"/>
                </p:cNvSpPr>
                <p:nvPr/>
              </p:nvSpPr>
              <p:spPr bwMode="auto">
                <a:xfrm>
                  <a:off x="7872" y="7555"/>
                  <a:ext cx="2266" cy="10"/>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64" name="Line 25">
                  <a:extLst>
                    <a:ext uri="{FF2B5EF4-FFF2-40B4-BE49-F238E27FC236}">
                      <a16:creationId xmlns:a16="http://schemas.microsoft.com/office/drawing/2014/main" id="{CA598EEA-9B43-45FE-9629-FD9DDCF339D0}"/>
                    </a:ext>
                  </a:extLst>
                </p:cNvPr>
                <p:cNvSpPr>
                  <a:spLocks noChangeShapeType="1"/>
                </p:cNvSpPr>
                <p:nvPr/>
              </p:nvSpPr>
              <p:spPr bwMode="auto">
                <a:xfrm>
                  <a:off x="7872" y="7555"/>
                  <a:ext cx="6" cy="5829"/>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65" name="Line 26">
                  <a:extLst>
                    <a:ext uri="{FF2B5EF4-FFF2-40B4-BE49-F238E27FC236}">
                      <a16:creationId xmlns:a16="http://schemas.microsoft.com/office/drawing/2014/main" id="{293E3D9F-A061-4E6A-8C54-53E3A251583F}"/>
                    </a:ext>
                  </a:extLst>
                </p:cNvPr>
                <p:cNvSpPr>
                  <a:spLocks noChangeShapeType="1"/>
                </p:cNvSpPr>
                <p:nvPr/>
              </p:nvSpPr>
              <p:spPr bwMode="auto">
                <a:xfrm>
                  <a:off x="2" y="8914"/>
                  <a:ext cx="2718" cy="9"/>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66" name="Line 27">
                  <a:extLst>
                    <a:ext uri="{FF2B5EF4-FFF2-40B4-BE49-F238E27FC236}">
                      <a16:creationId xmlns:a16="http://schemas.microsoft.com/office/drawing/2014/main" id="{673FDB07-8733-42DF-BAC4-921C05B10800}"/>
                    </a:ext>
                  </a:extLst>
                </p:cNvPr>
                <p:cNvSpPr>
                  <a:spLocks noChangeShapeType="1"/>
                </p:cNvSpPr>
                <p:nvPr/>
              </p:nvSpPr>
              <p:spPr bwMode="auto">
                <a:xfrm>
                  <a:off x="3983" y="19592"/>
                  <a:ext cx="7875" cy="10"/>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67" name="Line 28">
                  <a:extLst>
                    <a:ext uri="{FF2B5EF4-FFF2-40B4-BE49-F238E27FC236}">
                      <a16:creationId xmlns:a16="http://schemas.microsoft.com/office/drawing/2014/main" id="{3759D7D4-778B-40D6-B29D-570EF9410DC4}"/>
                    </a:ext>
                  </a:extLst>
                </p:cNvPr>
                <p:cNvSpPr>
                  <a:spLocks noChangeShapeType="1"/>
                </p:cNvSpPr>
                <p:nvPr/>
              </p:nvSpPr>
              <p:spPr bwMode="auto">
                <a:xfrm>
                  <a:off x="13301" y="16682"/>
                  <a:ext cx="570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nvGrpSpPr>
              <p:cNvPr id="56343" name="Group 29">
                <a:extLst>
                  <a:ext uri="{FF2B5EF4-FFF2-40B4-BE49-F238E27FC236}">
                    <a16:creationId xmlns:a16="http://schemas.microsoft.com/office/drawing/2014/main" id="{0AD530EA-53CB-41ED-8C88-A812CC087F82}"/>
                  </a:ext>
                </a:extLst>
              </p:cNvPr>
              <p:cNvGrpSpPr>
                <a:grpSpLocks/>
              </p:cNvGrpSpPr>
              <p:nvPr/>
            </p:nvGrpSpPr>
            <p:grpSpPr bwMode="auto">
              <a:xfrm>
                <a:off x="14012" y="0"/>
                <a:ext cx="5988" cy="20001"/>
                <a:chOff x="0" y="0"/>
                <a:chExt cx="20001" cy="20000"/>
              </a:xfrm>
            </p:grpSpPr>
            <p:sp>
              <p:nvSpPr>
                <p:cNvPr id="56344" name="Arc 30">
                  <a:extLst>
                    <a:ext uri="{FF2B5EF4-FFF2-40B4-BE49-F238E27FC236}">
                      <a16:creationId xmlns:a16="http://schemas.microsoft.com/office/drawing/2014/main" id="{C0D85899-B547-40DD-A060-697FA424EB54}"/>
                    </a:ext>
                  </a:extLst>
                </p:cNvPr>
                <p:cNvSpPr>
                  <a:spLocks/>
                </p:cNvSpPr>
                <p:nvPr/>
              </p:nvSpPr>
              <p:spPr bwMode="auto">
                <a:xfrm flipH="1" flipV="1">
                  <a:off x="2074" y="3564"/>
                  <a:ext cx="8003" cy="10875"/>
                </a:xfrm>
                <a:custGeom>
                  <a:avLst/>
                  <a:gdLst>
                    <a:gd name="T0" fmla="*/ 0 w 21600"/>
                    <a:gd name="T1" fmla="*/ 0 h 21600"/>
                    <a:gd name="T2" fmla="*/ 8003 w 21600"/>
                    <a:gd name="T3" fmla="*/ 10875 h 21600"/>
                    <a:gd name="T4" fmla="*/ 0 w 21600"/>
                    <a:gd name="T5" fmla="*/ 1087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45" name="Arc 31">
                  <a:extLst>
                    <a:ext uri="{FF2B5EF4-FFF2-40B4-BE49-F238E27FC236}">
                      <a16:creationId xmlns:a16="http://schemas.microsoft.com/office/drawing/2014/main" id="{BFB1FA04-AE0E-47D7-85F4-64778CCB6B2A}"/>
                    </a:ext>
                  </a:extLst>
                </p:cNvPr>
                <p:cNvSpPr>
                  <a:spLocks/>
                </p:cNvSpPr>
                <p:nvPr/>
              </p:nvSpPr>
              <p:spPr bwMode="auto">
                <a:xfrm flipV="1">
                  <a:off x="10364" y="3539"/>
                  <a:ext cx="8007" cy="10875"/>
                </a:xfrm>
                <a:custGeom>
                  <a:avLst/>
                  <a:gdLst>
                    <a:gd name="T0" fmla="*/ 0 w 21600"/>
                    <a:gd name="T1" fmla="*/ 0 h 21600"/>
                    <a:gd name="T2" fmla="*/ 8007 w 21600"/>
                    <a:gd name="T3" fmla="*/ 10875 h 21600"/>
                    <a:gd name="T4" fmla="*/ 0 w 21600"/>
                    <a:gd name="T5" fmla="*/ 1087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46" name="Line 32">
                  <a:extLst>
                    <a:ext uri="{FF2B5EF4-FFF2-40B4-BE49-F238E27FC236}">
                      <a16:creationId xmlns:a16="http://schemas.microsoft.com/office/drawing/2014/main" id="{52C4A5A6-B787-462A-A2D7-BD6A2B3D740D}"/>
                    </a:ext>
                  </a:extLst>
                </p:cNvPr>
                <p:cNvSpPr>
                  <a:spLocks noChangeShapeType="1"/>
                </p:cNvSpPr>
                <p:nvPr/>
              </p:nvSpPr>
              <p:spPr bwMode="auto">
                <a:xfrm>
                  <a:off x="1924" y="4955"/>
                  <a:ext cx="16447" cy="6"/>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47" name="Arc 33">
                  <a:extLst>
                    <a:ext uri="{FF2B5EF4-FFF2-40B4-BE49-F238E27FC236}">
                      <a16:creationId xmlns:a16="http://schemas.microsoft.com/office/drawing/2014/main" id="{67C46859-ED04-4B54-88A1-C60A19F1430C}"/>
                    </a:ext>
                  </a:extLst>
                </p:cNvPr>
                <p:cNvSpPr>
                  <a:spLocks/>
                </p:cNvSpPr>
                <p:nvPr/>
              </p:nvSpPr>
              <p:spPr bwMode="auto">
                <a:xfrm flipH="1" flipV="1">
                  <a:off x="0" y="5037"/>
                  <a:ext cx="9780" cy="11424"/>
                </a:xfrm>
                <a:custGeom>
                  <a:avLst/>
                  <a:gdLst>
                    <a:gd name="T0" fmla="*/ 0 w 21600"/>
                    <a:gd name="T1" fmla="*/ 0 h 21600"/>
                    <a:gd name="T2" fmla="*/ 9780 w 21600"/>
                    <a:gd name="T3" fmla="*/ 11424 h 21600"/>
                    <a:gd name="T4" fmla="*/ 0 w 21600"/>
                    <a:gd name="T5" fmla="*/ 114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6350">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48" name="Arc 34">
                  <a:extLst>
                    <a:ext uri="{FF2B5EF4-FFF2-40B4-BE49-F238E27FC236}">
                      <a16:creationId xmlns:a16="http://schemas.microsoft.com/office/drawing/2014/main" id="{ED108FDE-BEC1-49E0-8107-9D883713BB71}"/>
                    </a:ext>
                  </a:extLst>
                </p:cNvPr>
                <p:cNvSpPr>
                  <a:spLocks/>
                </p:cNvSpPr>
                <p:nvPr/>
              </p:nvSpPr>
              <p:spPr bwMode="auto">
                <a:xfrm flipV="1">
                  <a:off x="9924" y="4904"/>
                  <a:ext cx="10077" cy="11684"/>
                </a:xfrm>
                <a:custGeom>
                  <a:avLst/>
                  <a:gdLst>
                    <a:gd name="T0" fmla="*/ 0 w 21600"/>
                    <a:gd name="T1" fmla="*/ 0 h 21600"/>
                    <a:gd name="T2" fmla="*/ 10077 w 21600"/>
                    <a:gd name="T3" fmla="*/ 11684 h 21600"/>
                    <a:gd name="T4" fmla="*/ 0 w 21600"/>
                    <a:gd name="T5" fmla="*/ 1168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6350">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49" name="Line 35">
                  <a:extLst>
                    <a:ext uri="{FF2B5EF4-FFF2-40B4-BE49-F238E27FC236}">
                      <a16:creationId xmlns:a16="http://schemas.microsoft.com/office/drawing/2014/main" id="{5D1E3C29-4489-436A-B0BC-4A83D4677C76}"/>
                    </a:ext>
                  </a:extLst>
                </p:cNvPr>
                <p:cNvSpPr>
                  <a:spLocks noChangeShapeType="1"/>
                </p:cNvSpPr>
                <p:nvPr/>
              </p:nvSpPr>
              <p:spPr bwMode="auto">
                <a:xfrm>
                  <a:off x="2074" y="2300"/>
                  <a:ext cx="16003" cy="7"/>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350" name="Rectangle 36">
                  <a:extLst>
                    <a:ext uri="{FF2B5EF4-FFF2-40B4-BE49-F238E27FC236}">
                      <a16:creationId xmlns:a16="http://schemas.microsoft.com/office/drawing/2014/main" id="{DE1A9A3E-EE53-419B-A18F-DC1D8753B7D6}"/>
                    </a:ext>
                  </a:extLst>
                </p:cNvPr>
                <p:cNvSpPr>
                  <a:spLocks noChangeArrowheads="1"/>
                </p:cNvSpPr>
                <p:nvPr/>
              </p:nvSpPr>
              <p:spPr bwMode="auto">
                <a:xfrm>
                  <a:off x="8294" y="16708"/>
                  <a:ext cx="1783" cy="3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sym typeface="Symbol" panose="05050102010706020507" pitchFamily="18" charset="2"/>
                    </a:rPr>
                    <a:t></a:t>
                  </a:r>
                  <a:endParaRPr lang="es-ES" altLang="es-AR" sz="1800"/>
                </a:p>
              </p:txBody>
            </p:sp>
            <p:sp>
              <p:nvSpPr>
                <p:cNvPr id="56351" name="Rectangle 37">
                  <a:extLst>
                    <a:ext uri="{FF2B5EF4-FFF2-40B4-BE49-F238E27FC236}">
                      <a16:creationId xmlns:a16="http://schemas.microsoft.com/office/drawing/2014/main" id="{D7F0A014-8C3C-4472-AB4F-1AFA220E22DD}"/>
                    </a:ext>
                  </a:extLst>
                </p:cNvPr>
                <p:cNvSpPr>
                  <a:spLocks noChangeArrowheads="1"/>
                </p:cNvSpPr>
                <p:nvPr/>
              </p:nvSpPr>
              <p:spPr bwMode="auto">
                <a:xfrm>
                  <a:off x="9035" y="0"/>
                  <a:ext cx="1340" cy="2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MX" altLang="es-AR" sz="1800"/>
                    <a:t>B</a:t>
                  </a:r>
                  <a:endParaRPr lang="es-ES" altLang="es-AR" sz="1800"/>
                </a:p>
              </p:txBody>
            </p:sp>
            <p:sp>
              <p:nvSpPr>
                <p:cNvPr id="56352" name="Rectangle 38">
                  <a:extLst>
                    <a:ext uri="{FF2B5EF4-FFF2-40B4-BE49-F238E27FC236}">
                      <a16:creationId xmlns:a16="http://schemas.microsoft.com/office/drawing/2014/main" id="{1C990307-A308-4FD3-B90F-EAA5960F15D6}"/>
                    </a:ext>
                  </a:extLst>
                </p:cNvPr>
                <p:cNvSpPr>
                  <a:spLocks noChangeArrowheads="1"/>
                </p:cNvSpPr>
                <p:nvPr/>
              </p:nvSpPr>
              <p:spPr bwMode="auto">
                <a:xfrm>
                  <a:off x="9329" y="7962"/>
                  <a:ext cx="2525" cy="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sym typeface="Symbol" panose="05050102010706020507" pitchFamily="18" charset="2"/>
                    </a:rPr>
                    <a:t></a:t>
                  </a:r>
                  <a:endParaRPr lang="es-ES" altLang="es-AR" sz="1800"/>
                </a:p>
              </p:txBody>
            </p:sp>
          </p:grpSp>
        </p:grpSp>
        <p:sp>
          <p:nvSpPr>
            <p:cNvPr id="56340" name="Line 39">
              <a:extLst>
                <a:ext uri="{FF2B5EF4-FFF2-40B4-BE49-F238E27FC236}">
                  <a16:creationId xmlns:a16="http://schemas.microsoft.com/office/drawing/2014/main" id="{C02BC4F5-A93D-4041-BB4B-78B75290950A}"/>
                </a:ext>
              </a:extLst>
            </p:cNvPr>
            <p:cNvSpPr>
              <a:spLocks noChangeShapeType="1"/>
            </p:cNvSpPr>
            <p:nvPr/>
          </p:nvSpPr>
          <p:spPr bwMode="auto">
            <a:xfrm>
              <a:off x="2967" y="11555"/>
              <a:ext cx="900" cy="72"/>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es-AR"/>
            </a:p>
          </p:txBody>
        </p:sp>
        <p:sp>
          <p:nvSpPr>
            <p:cNvPr id="56341" name="Text Box 40">
              <a:extLst>
                <a:ext uri="{FF2B5EF4-FFF2-40B4-BE49-F238E27FC236}">
                  <a16:creationId xmlns:a16="http://schemas.microsoft.com/office/drawing/2014/main" id="{3A99A308-5955-4631-AD12-85474C890E34}"/>
                </a:ext>
              </a:extLst>
            </p:cNvPr>
            <p:cNvSpPr txBox="1">
              <a:spLocks noChangeArrowheads="1"/>
            </p:cNvSpPr>
            <p:nvPr/>
          </p:nvSpPr>
          <p:spPr bwMode="auto">
            <a:xfrm>
              <a:off x="2937" y="11039"/>
              <a:ext cx="480"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sym typeface="Symbol" panose="05050102010706020507" pitchFamily="18" charset="2"/>
                </a:rPr>
                <a:t></a:t>
              </a:r>
              <a:endParaRPr lang="es-ES" altLang="es-AR" sz="1800"/>
            </a:p>
          </p:txBody>
        </p:sp>
      </p:grpSp>
      <p:graphicFrame>
        <p:nvGraphicFramePr>
          <p:cNvPr id="235561" name="Object 41">
            <a:extLst>
              <a:ext uri="{FF2B5EF4-FFF2-40B4-BE49-F238E27FC236}">
                <a16:creationId xmlns:a16="http://schemas.microsoft.com/office/drawing/2014/main" id="{49D78FF1-8A80-40AE-86CF-C43360D8D664}"/>
              </a:ext>
            </a:extLst>
          </p:cNvPr>
          <p:cNvGraphicFramePr>
            <a:graphicFrameLocks noGrp="1" noChangeAspect="1"/>
          </p:cNvGraphicFramePr>
          <p:nvPr>
            <p:ph/>
            <p:extLst>
              <p:ext uri="{D42A27DB-BD31-4B8C-83A1-F6EECF244321}">
                <p14:modId xmlns:p14="http://schemas.microsoft.com/office/powerpoint/2010/main" val="2122346327"/>
              </p:ext>
            </p:extLst>
          </p:nvPr>
        </p:nvGraphicFramePr>
        <p:xfrm>
          <a:off x="339872" y="3437966"/>
          <a:ext cx="3060700" cy="804862"/>
        </p:xfrm>
        <a:graphic>
          <a:graphicData uri="http://schemas.openxmlformats.org/presentationml/2006/ole">
            <mc:AlternateContent xmlns:mc="http://schemas.openxmlformats.org/markup-compatibility/2006">
              <mc:Choice xmlns:v="urn:schemas-microsoft-com:vml" Requires="v">
                <p:oleObj name="Ecuación" r:id="rId6" imgW="1497950" imgH="393529" progId="Equation.3">
                  <p:embed/>
                </p:oleObj>
              </mc:Choice>
              <mc:Fallback>
                <p:oleObj name="Ecuación" r:id="rId6" imgW="1497950" imgH="393529" progId="Equation.3">
                  <p:embed/>
                  <p:pic>
                    <p:nvPicPr>
                      <p:cNvPr id="235561" name="Object 41">
                        <a:extLst>
                          <a:ext uri="{FF2B5EF4-FFF2-40B4-BE49-F238E27FC236}">
                            <a16:creationId xmlns:a16="http://schemas.microsoft.com/office/drawing/2014/main" id="{49D78FF1-8A80-40AE-86CF-C43360D8D6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872" y="3437966"/>
                        <a:ext cx="3060700" cy="80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3" name="Object 43">
            <a:extLst>
              <a:ext uri="{FF2B5EF4-FFF2-40B4-BE49-F238E27FC236}">
                <a16:creationId xmlns:a16="http://schemas.microsoft.com/office/drawing/2014/main" id="{2CBD833B-CDA6-47A3-B455-31EB37782BD7}"/>
              </a:ext>
            </a:extLst>
          </p:cNvPr>
          <p:cNvGraphicFramePr>
            <a:graphicFrameLocks noChangeAspect="1"/>
          </p:cNvGraphicFramePr>
          <p:nvPr>
            <p:extLst>
              <p:ext uri="{D42A27DB-BD31-4B8C-83A1-F6EECF244321}">
                <p14:modId xmlns:p14="http://schemas.microsoft.com/office/powerpoint/2010/main" val="435049023"/>
              </p:ext>
            </p:extLst>
          </p:nvPr>
        </p:nvGraphicFramePr>
        <p:xfrm>
          <a:off x="4951413" y="3043954"/>
          <a:ext cx="3976687" cy="1658937"/>
        </p:xfrm>
        <a:graphic>
          <a:graphicData uri="http://schemas.openxmlformats.org/presentationml/2006/ole">
            <mc:AlternateContent xmlns:mc="http://schemas.openxmlformats.org/markup-compatibility/2006">
              <mc:Choice xmlns:v="urn:schemas-microsoft-com:vml" Requires="v">
                <p:oleObj name="Ecuación" r:id="rId8" imgW="2019300" imgH="838200" progId="Equation.3">
                  <p:embed/>
                </p:oleObj>
              </mc:Choice>
              <mc:Fallback>
                <p:oleObj name="Ecuación" r:id="rId8" imgW="2019300" imgH="838200" progId="Equation.3">
                  <p:embed/>
                  <p:pic>
                    <p:nvPicPr>
                      <p:cNvPr id="235563" name="Object 43">
                        <a:extLst>
                          <a:ext uri="{FF2B5EF4-FFF2-40B4-BE49-F238E27FC236}">
                            <a16:creationId xmlns:a16="http://schemas.microsoft.com/office/drawing/2014/main" id="{2CBD833B-CDA6-47A3-B455-31EB37782B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1413" y="3043954"/>
                        <a:ext cx="3976687"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65" name="Object 45">
            <a:extLst>
              <a:ext uri="{FF2B5EF4-FFF2-40B4-BE49-F238E27FC236}">
                <a16:creationId xmlns:a16="http://schemas.microsoft.com/office/drawing/2014/main" id="{E8EB657E-14A1-4546-9DC8-8FAF20CC6BB9}"/>
              </a:ext>
            </a:extLst>
          </p:cNvPr>
          <p:cNvGraphicFramePr>
            <a:graphicFrameLocks noChangeAspect="1"/>
          </p:cNvGraphicFramePr>
          <p:nvPr/>
        </p:nvGraphicFramePr>
        <p:xfrm>
          <a:off x="323850" y="4833938"/>
          <a:ext cx="4068763" cy="795337"/>
        </p:xfrm>
        <a:graphic>
          <a:graphicData uri="http://schemas.openxmlformats.org/presentationml/2006/ole">
            <mc:AlternateContent xmlns:mc="http://schemas.openxmlformats.org/markup-compatibility/2006">
              <mc:Choice xmlns:v="urn:schemas-microsoft-com:vml" Requires="v">
                <p:oleObj name="Ecuación" r:id="rId10" imgW="2146300" imgH="419100" progId="Equation.3">
                  <p:embed/>
                </p:oleObj>
              </mc:Choice>
              <mc:Fallback>
                <p:oleObj name="Ecuación" r:id="rId10" imgW="2146300" imgH="419100" progId="Equation.3">
                  <p:embed/>
                  <p:pic>
                    <p:nvPicPr>
                      <p:cNvPr id="235565" name="Object 45">
                        <a:extLst>
                          <a:ext uri="{FF2B5EF4-FFF2-40B4-BE49-F238E27FC236}">
                            <a16:creationId xmlns:a16="http://schemas.microsoft.com/office/drawing/2014/main" id="{E8EB657E-14A1-4546-9DC8-8FAF20CC6B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4833938"/>
                        <a:ext cx="4068763"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67" name="Object 47">
            <a:extLst>
              <a:ext uri="{FF2B5EF4-FFF2-40B4-BE49-F238E27FC236}">
                <a16:creationId xmlns:a16="http://schemas.microsoft.com/office/drawing/2014/main" id="{D84ACAF3-183B-4CB7-928B-21FC9982A7AD}"/>
              </a:ext>
            </a:extLst>
          </p:cNvPr>
          <p:cNvGraphicFramePr>
            <a:graphicFrameLocks noChangeAspect="1"/>
          </p:cNvGraphicFramePr>
          <p:nvPr>
            <p:extLst>
              <p:ext uri="{D42A27DB-BD31-4B8C-83A1-F6EECF244321}">
                <p14:modId xmlns:p14="http://schemas.microsoft.com/office/powerpoint/2010/main" val="3789257821"/>
              </p:ext>
            </p:extLst>
          </p:nvPr>
        </p:nvGraphicFramePr>
        <p:xfrm>
          <a:off x="6380547" y="4803774"/>
          <a:ext cx="2341563" cy="855663"/>
        </p:xfrm>
        <a:graphic>
          <a:graphicData uri="http://schemas.openxmlformats.org/presentationml/2006/ole">
            <mc:AlternateContent xmlns:mc="http://schemas.openxmlformats.org/markup-compatibility/2006">
              <mc:Choice xmlns:v="urn:schemas-microsoft-com:vml" Requires="v">
                <p:oleObj name="Ecuación" r:id="rId12" imgW="1066337" imgH="393529" progId="Equation.3">
                  <p:embed/>
                </p:oleObj>
              </mc:Choice>
              <mc:Fallback>
                <p:oleObj name="Ecuación" r:id="rId12" imgW="1066337" imgH="393529" progId="Equation.3">
                  <p:embed/>
                  <p:pic>
                    <p:nvPicPr>
                      <p:cNvPr id="235567" name="Object 47">
                        <a:extLst>
                          <a:ext uri="{FF2B5EF4-FFF2-40B4-BE49-F238E27FC236}">
                            <a16:creationId xmlns:a16="http://schemas.microsoft.com/office/drawing/2014/main" id="{D84ACAF3-183B-4CB7-928B-21FC9982A7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0547" y="4803774"/>
                        <a:ext cx="23415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69" name="Object 49">
            <a:extLst>
              <a:ext uri="{FF2B5EF4-FFF2-40B4-BE49-F238E27FC236}">
                <a16:creationId xmlns:a16="http://schemas.microsoft.com/office/drawing/2014/main" id="{4AD6ED18-F0FD-413C-BCFC-0EE826E43D5F}"/>
              </a:ext>
            </a:extLst>
          </p:cNvPr>
          <p:cNvGraphicFramePr>
            <a:graphicFrameLocks noChangeAspect="1"/>
          </p:cNvGraphicFramePr>
          <p:nvPr>
            <p:extLst>
              <p:ext uri="{D42A27DB-BD31-4B8C-83A1-F6EECF244321}">
                <p14:modId xmlns:p14="http://schemas.microsoft.com/office/powerpoint/2010/main" val="4143982076"/>
              </p:ext>
            </p:extLst>
          </p:nvPr>
        </p:nvGraphicFramePr>
        <p:xfrm>
          <a:off x="342875" y="5803900"/>
          <a:ext cx="5651500" cy="911225"/>
        </p:xfrm>
        <a:graphic>
          <a:graphicData uri="http://schemas.openxmlformats.org/presentationml/2006/ole">
            <mc:AlternateContent xmlns:mc="http://schemas.openxmlformats.org/markup-compatibility/2006">
              <mc:Choice xmlns:v="urn:schemas-microsoft-com:vml" Requires="v">
                <p:oleObj name="Ecuación" r:id="rId14" imgW="2768600" imgH="444500" progId="Equation.3">
                  <p:embed/>
                </p:oleObj>
              </mc:Choice>
              <mc:Fallback>
                <p:oleObj name="Ecuación" r:id="rId14" imgW="2768600" imgH="444500" progId="Equation.3">
                  <p:embed/>
                  <p:pic>
                    <p:nvPicPr>
                      <p:cNvPr id="235569" name="Object 49">
                        <a:extLst>
                          <a:ext uri="{FF2B5EF4-FFF2-40B4-BE49-F238E27FC236}">
                            <a16:creationId xmlns:a16="http://schemas.microsoft.com/office/drawing/2014/main" id="{4AD6ED18-F0FD-413C-BCFC-0EE826E43D5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2875" y="5803900"/>
                        <a:ext cx="56515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CuadroTexto 48">
            <a:extLst>
              <a:ext uri="{FF2B5EF4-FFF2-40B4-BE49-F238E27FC236}">
                <a16:creationId xmlns:a16="http://schemas.microsoft.com/office/drawing/2014/main" id="{C0F0607D-13C0-42FC-9BEF-041A785A52A6}"/>
              </a:ext>
            </a:extLst>
          </p:cNvPr>
          <p:cNvSpPr txBox="1"/>
          <p:nvPr/>
        </p:nvSpPr>
        <p:spPr>
          <a:xfrm>
            <a:off x="2870941" y="2791033"/>
            <a:ext cx="1102360" cy="523220"/>
          </a:xfrm>
          <a:prstGeom prst="rect">
            <a:avLst/>
          </a:prstGeom>
          <a:noFill/>
        </p:spPr>
        <p:txBody>
          <a:bodyPr wrap="square">
            <a:spAutoFit/>
          </a:bodyPr>
          <a:lstStyle/>
          <a:p>
            <a:r>
              <a:rPr lang="es-AR" sz="2800" dirty="0"/>
              <a:t>Euler</a:t>
            </a:r>
            <a:endParaRPr lang="es-AR" dirty="0"/>
          </a:p>
        </p:txBody>
      </p:sp>
      <p:sp>
        <p:nvSpPr>
          <p:cNvPr id="50" name="CuadroTexto 49">
            <a:extLst>
              <a:ext uri="{FF2B5EF4-FFF2-40B4-BE49-F238E27FC236}">
                <a16:creationId xmlns:a16="http://schemas.microsoft.com/office/drawing/2014/main" id="{367CE8F3-623C-4BBC-BF35-572CF1CE7FEC}"/>
              </a:ext>
            </a:extLst>
          </p:cNvPr>
          <p:cNvSpPr txBox="1"/>
          <p:nvPr/>
        </p:nvSpPr>
        <p:spPr>
          <a:xfrm>
            <a:off x="6149777" y="2172071"/>
            <a:ext cx="1261763" cy="769441"/>
          </a:xfrm>
          <a:prstGeom prst="rect">
            <a:avLst/>
          </a:prstGeom>
          <a:noFill/>
        </p:spPr>
        <p:txBody>
          <a:bodyPr wrap="square">
            <a:spAutoFit/>
          </a:bodyPr>
          <a:lstStyle/>
          <a:p>
            <a:r>
              <a:rPr lang="es-AR" sz="2200" dirty="0"/>
              <a:t>Sección media</a:t>
            </a:r>
          </a:p>
        </p:txBody>
      </p:sp>
      <p:sp>
        <p:nvSpPr>
          <p:cNvPr id="51" name="CuadroTexto 50">
            <a:extLst>
              <a:ext uri="{FF2B5EF4-FFF2-40B4-BE49-F238E27FC236}">
                <a16:creationId xmlns:a16="http://schemas.microsoft.com/office/drawing/2014/main" id="{76CFA40F-D060-41E7-9B58-D543458A258E}"/>
              </a:ext>
            </a:extLst>
          </p:cNvPr>
          <p:cNvSpPr txBox="1"/>
          <p:nvPr/>
        </p:nvSpPr>
        <p:spPr>
          <a:xfrm>
            <a:off x="741723" y="4402129"/>
            <a:ext cx="4678743" cy="430887"/>
          </a:xfrm>
          <a:prstGeom prst="rect">
            <a:avLst/>
          </a:prstGeom>
          <a:noFill/>
        </p:spPr>
        <p:txBody>
          <a:bodyPr wrap="square">
            <a:spAutoFit/>
          </a:bodyPr>
          <a:lstStyle/>
          <a:p>
            <a:r>
              <a:rPr lang="es-AR" sz="2200" dirty="0"/>
              <a:t>Movimiento unidireccional u=v=0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55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556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3556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35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p:bldP spid="235527" grpId="0"/>
      <p:bldP spid="235529" grpId="0"/>
      <p:bldP spid="49" grpId="0"/>
      <p:bldP spid="50" grpId="0"/>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a:extLst>
              <a:ext uri="{FF2B5EF4-FFF2-40B4-BE49-F238E27FC236}">
                <a16:creationId xmlns:a16="http://schemas.microsoft.com/office/drawing/2014/main" id="{C36BADD4-0789-4D09-8A5E-A4A230DDE247}"/>
              </a:ext>
            </a:extLst>
          </p:cNvPr>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36548" name="Object 4">
            <a:extLst>
              <a:ext uri="{FF2B5EF4-FFF2-40B4-BE49-F238E27FC236}">
                <a16:creationId xmlns:a16="http://schemas.microsoft.com/office/drawing/2014/main" id="{BF6A7009-502F-4C4B-A85C-27178A03BE80}"/>
              </a:ext>
            </a:extLst>
          </p:cNvPr>
          <p:cNvGraphicFramePr>
            <a:graphicFrameLocks noChangeAspect="1"/>
          </p:cNvGraphicFramePr>
          <p:nvPr/>
        </p:nvGraphicFramePr>
        <p:xfrm>
          <a:off x="468313" y="260350"/>
          <a:ext cx="4787900" cy="1689100"/>
        </p:xfrm>
        <a:graphic>
          <a:graphicData uri="http://schemas.openxmlformats.org/presentationml/2006/ole">
            <mc:AlternateContent xmlns:mc="http://schemas.openxmlformats.org/markup-compatibility/2006">
              <mc:Choice xmlns:v="urn:schemas-microsoft-com:vml" Requires="v">
                <p:oleObj name="Ecuación" r:id="rId2" imgW="2590800" imgH="914400" progId="Equation.3">
                  <p:embed/>
                </p:oleObj>
              </mc:Choice>
              <mc:Fallback>
                <p:oleObj name="Ecuación" r:id="rId2" imgW="2590800" imgH="914400" progId="Equation.3">
                  <p:embed/>
                  <p:pic>
                    <p:nvPicPr>
                      <p:cNvPr id="236548" name="Object 4">
                        <a:extLst>
                          <a:ext uri="{FF2B5EF4-FFF2-40B4-BE49-F238E27FC236}">
                            <a16:creationId xmlns:a16="http://schemas.microsoft.com/office/drawing/2014/main" id="{BF6A7009-502F-4C4B-A85C-27178A03B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47879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8" name="Rectangle 7">
            <a:extLst>
              <a:ext uri="{FF2B5EF4-FFF2-40B4-BE49-F238E27FC236}">
                <a16:creationId xmlns:a16="http://schemas.microsoft.com/office/drawing/2014/main" id="{29AC4ABC-6D2E-45ED-B33B-99CEBF98E6A6}"/>
              </a:ext>
            </a:extLst>
          </p:cNvPr>
          <p:cNvSpPr>
            <a:spLocks noChangeArrowheads="1"/>
          </p:cNvSpPr>
          <p:nvPr/>
        </p:nvSpPr>
        <p:spPr bwMode="auto">
          <a:xfrm>
            <a:off x="0" y="2643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36550" name="Object 6">
            <a:extLst>
              <a:ext uri="{FF2B5EF4-FFF2-40B4-BE49-F238E27FC236}">
                <a16:creationId xmlns:a16="http://schemas.microsoft.com/office/drawing/2014/main" id="{B6EC9D63-060F-4E4A-9DB7-4F9AD3EC6CCE}"/>
              </a:ext>
            </a:extLst>
          </p:cNvPr>
          <p:cNvGraphicFramePr>
            <a:graphicFrameLocks noChangeAspect="1"/>
          </p:cNvGraphicFramePr>
          <p:nvPr/>
        </p:nvGraphicFramePr>
        <p:xfrm>
          <a:off x="503238" y="2133600"/>
          <a:ext cx="5473700" cy="3062288"/>
        </p:xfrm>
        <a:graphic>
          <a:graphicData uri="http://schemas.openxmlformats.org/presentationml/2006/ole">
            <mc:AlternateContent xmlns:mc="http://schemas.openxmlformats.org/markup-compatibility/2006">
              <mc:Choice xmlns:v="urn:schemas-microsoft-com:vml" Requires="v">
                <p:oleObj name="Ecuación" r:id="rId4" imgW="2806700" imgH="1574800" progId="Equation.3">
                  <p:embed/>
                </p:oleObj>
              </mc:Choice>
              <mc:Fallback>
                <p:oleObj name="Ecuación" r:id="rId4" imgW="2806700" imgH="1574800" progId="Equation.3">
                  <p:embed/>
                  <p:pic>
                    <p:nvPicPr>
                      <p:cNvPr id="236550" name="Object 6">
                        <a:extLst>
                          <a:ext uri="{FF2B5EF4-FFF2-40B4-BE49-F238E27FC236}">
                            <a16:creationId xmlns:a16="http://schemas.microsoft.com/office/drawing/2014/main" id="{B6EC9D63-060F-4E4A-9DB7-4F9AD3EC6C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8" y="2133600"/>
                        <a:ext cx="54737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0" name="Rectangle 9">
            <a:extLst>
              <a:ext uri="{FF2B5EF4-FFF2-40B4-BE49-F238E27FC236}">
                <a16:creationId xmlns:a16="http://schemas.microsoft.com/office/drawing/2014/main" id="{8939B6C7-BD6A-4EDA-9838-1ACDBA934DA9}"/>
              </a:ext>
            </a:extLst>
          </p:cNvPr>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36552" name="Object 8">
            <a:extLst>
              <a:ext uri="{FF2B5EF4-FFF2-40B4-BE49-F238E27FC236}">
                <a16:creationId xmlns:a16="http://schemas.microsoft.com/office/drawing/2014/main" id="{B20E1648-787E-4B41-AF6B-60B765ACE241}"/>
              </a:ext>
            </a:extLst>
          </p:cNvPr>
          <p:cNvGraphicFramePr>
            <a:graphicFrameLocks noChangeAspect="1"/>
          </p:cNvGraphicFramePr>
          <p:nvPr/>
        </p:nvGraphicFramePr>
        <p:xfrm>
          <a:off x="6588125" y="3068638"/>
          <a:ext cx="2266950" cy="996950"/>
        </p:xfrm>
        <a:graphic>
          <a:graphicData uri="http://schemas.openxmlformats.org/presentationml/2006/ole">
            <mc:AlternateContent xmlns:mc="http://schemas.openxmlformats.org/markup-compatibility/2006">
              <mc:Choice xmlns:v="urn:schemas-microsoft-com:vml" Requires="v">
                <p:oleObj name="Ecuación" r:id="rId6" imgW="1104900" imgH="482600" progId="Equation.3">
                  <p:embed/>
                </p:oleObj>
              </mc:Choice>
              <mc:Fallback>
                <p:oleObj name="Ecuación" r:id="rId6" imgW="1104900" imgH="482600" progId="Equation.3">
                  <p:embed/>
                  <p:pic>
                    <p:nvPicPr>
                      <p:cNvPr id="236552" name="Object 8">
                        <a:extLst>
                          <a:ext uri="{FF2B5EF4-FFF2-40B4-BE49-F238E27FC236}">
                            <a16:creationId xmlns:a16="http://schemas.microsoft.com/office/drawing/2014/main" id="{B20E1648-787E-4B41-AF6B-60B765ACE2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3068638"/>
                        <a:ext cx="22669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2" name="Rectangle 11">
            <a:extLst>
              <a:ext uri="{FF2B5EF4-FFF2-40B4-BE49-F238E27FC236}">
                <a16:creationId xmlns:a16="http://schemas.microsoft.com/office/drawing/2014/main" id="{E3EB498D-DD6B-4416-88BB-6AEC6C4AFE32}"/>
              </a:ext>
            </a:extLst>
          </p:cNvPr>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36554" name="Object 10">
            <a:extLst>
              <a:ext uri="{FF2B5EF4-FFF2-40B4-BE49-F238E27FC236}">
                <a16:creationId xmlns:a16="http://schemas.microsoft.com/office/drawing/2014/main" id="{5C3437EE-C234-4416-83A3-6B6B4BB2AA7F}"/>
              </a:ext>
            </a:extLst>
          </p:cNvPr>
          <p:cNvGraphicFramePr>
            <a:graphicFrameLocks noChangeAspect="1"/>
          </p:cNvGraphicFramePr>
          <p:nvPr/>
        </p:nvGraphicFramePr>
        <p:xfrm>
          <a:off x="431800" y="5373688"/>
          <a:ext cx="4645025" cy="952500"/>
        </p:xfrm>
        <a:graphic>
          <a:graphicData uri="http://schemas.openxmlformats.org/presentationml/2006/ole">
            <mc:AlternateContent xmlns:mc="http://schemas.openxmlformats.org/markup-compatibility/2006">
              <mc:Choice xmlns:v="urn:schemas-microsoft-com:vml" Requires="v">
                <p:oleObj name="Ecuación" r:id="rId8" imgW="2374900" imgH="482600" progId="Equation.3">
                  <p:embed/>
                </p:oleObj>
              </mc:Choice>
              <mc:Fallback>
                <p:oleObj name="Ecuación" r:id="rId8" imgW="2374900" imgH="482600" progId="Equation.3">
                  <p:embed/>
                  <p:pic>
                    <p:nvPicPr>
                      <p:cNvPr id="236554" name="Object 10">
                        <a:extLst>
                          <a:ext uri="{FF2B5EF4-FFF2-40B4-BE49-F238E27FC236}">
                            <a16:creationId xmlns:a16="http://schemas.microsoft.com/office/drawing/2014/main" id="{5C3437EE-C234-4416-83A3-6B6B4BB2AA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800" y="5373688"/>
                        <a:ext cx="46450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6556" name="Rectangle 12">
            <a:extLst>
              <a:ext uri="{FF2B5EF4-FFF2-40B4-BE49-F238E27FC236}">
                <a16:creationId xmlns:a16="http://schemas.microsoft.com/office/drawing/2014/main" id="{2F6FFE22-7A0C-4C38-8521-D448CBAD376C}"/>
              </a:ext>
            </a:extLst>
          </p:cNvPr>
          <p:cNvSpPr>
            <a:spLocks noChangeArrowheads="1"/>
          </p:cNvSpPr>
          <p:nvPr/>
        </p:nvSpPr>
        <p:spPr bwMode="auto">
          <a:xfrm>
            <a:off x="5583590" y="5111274"/>
            <a:ext cx="356393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AR" altLang="es-AR" sz="1800" dirty="0">
                <a:solidFill>
                  <a:srgbClr val="3333CC"/>
                </a:solidFill>
              </a:rPr>
              <a:t>PRIMERA ECUACIÓN DE SAINT-VENANT PARA MOVIMIENTO IMPERMANENTE EN CANALIZACIONES ABIERTAS</a:t>
            </a:r>
            <a:r>
              <a:rPr lang="es-ES" altLang="es-AR" sz="1800" dirty="0">
                <a:solidFill>
                  <a:srgbClr val="3333CC"/>
                </a:solidFill>
              </a:rPr>
              <a:t> </a:t>
            </a:r>
          </a:p>
        </p:txBody>
      </p:sp>
      <p:sp>
        <p:nvSpPr>
          <p:cNvPr id="11" name="CuadroTexto 10">
            <a:extLst>
              <a:ext uri="{FF2B5EF4-FFF2-40B4-BE49-F238E27FC236}">
                <a16:creationId xmlns:a16="http://schemas.microsoft.com/office/drawing/2014/main" id="{D87D3C0E-55BB-407B-ADF8-74B2EFA34B57}"/>
              </a:ext>
            </a:extLst>
          </p:cNvPr>
          <p:cNvSpPr txBox="1"/>
          <p:nvPr/>
        </p:nvSpPr>
        <p:spPr>
          <a:xfrm>
            <a:off x="5288309" y="490584"/>
            <a:ext cx="3870928" cy="430887"/>
          </a:xfrm>
          <a:prstGeom prst="rect">
            <a:avLst/>
          </a:prstGeom>
          <a:noFill/>
        </p:spPr>
        <p:txBody>
          <a:bodyPr wrap="square">
            <a:spAutoFit/>
          </a:bodyPr>
          <a:lstStyle/>
          <a:p>
            <a:r>
              <a:rPr lang="es-AR" sz="2200" dirty="0"/>
              <a:t>Divido por el peso especifico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5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65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65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6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6"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a:extLst>
              <a:ext uri="{FF2B5EF4-FFF2-40B4-BE49-F238E27FC236}">
                <a16:creationId xmlns:a16="http://schemas.microsoft.com/office/drawing/2014/main" id="{4638BC7A-6F4C-4E8A-949E-3116FB52D4E8}"/>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38596" name="Object 4">
            <a:extLst>
              <a:ext uri="{FF2B5EF4-FFF2-40B4-BE49-F238E27FC236}">
                <a16:creationId xmlns:a16="http://schemas.microsoft.com/office/drawing/2014/main" id="{916C1EE8-6A14-4013-8BDE-B11123860A31}"/>
              </a:ext>
            </a:extLst>
          </p:cNvPr>
          <p:cNvGraphicFramePr>
            <a:graphicFrameLocks noChangeAspect="1"/>
          </p:cNvGraphicFramePr>
          <p:nvPr>
            <p:extLst>
              <p:ext uri="{D42A27DB-BD31-4B8C-83A1-F6EECF244321}">
                <p14:modId xmlns:p14="http://schemas.microsoft.com/office/powerpoint/2010/main" val="2952927518"/>
              </p:ext>
            </p:extLst>
          </p:nvPr>
        </p:nvGraphicFramePr>
        <p:xfrm>
          <a:off x="281439" y="1212578"/>
          <a:ext cx="1944688" cy="876300"/>
        </p:xfrm>
        <a:graphic>
          <a:graphicData uri="http://schemas.openxmlformats.org/presentationml/2006/ole">
            <mc:AlternateContent xmlns:mc="http://schemas.openxmlformats.org/markup-compatibility/2006">
              <mc:Choice xmlns:v="urn:schemas-microsoft-com:vml" Requires="v">
                <p:oleObj name="Ecuación" r:id="rId2" imgW="863225" imgH="393529" progId="Equation.3">
                  <p:embed/>
                </p:oleObj>
              </mc:Choice>
              <mc:Fallback>
                <p:oleObj name="Ecuación" r:id="rId2" imgW="863225" imgH="393529" progId="Equation.3">
                  <p:embed/>
                  <p:pic>
                    <p:nvPicPr>
                      <p:cNvPr id="238596" name="Object 4">
                        <a:extLst>
                          <a:ext uri="{FF2B5EF4-FFF2-40B4-BE49-F238E27FC236}">
                            <a16:creationId xmlns:a16="http://schemas.microsoft.com/office/drawing/2014/main" id="{916C1EE8-6A14-4013-8BDE-B11123860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39" y="1212578"/>
                        <a:ext cx="19446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8598" name="Rectangle 6">
            <a:extLst>
              <a:ext uri="{FF2B5EF4-FFF2-40B4-BE49-F238E27FC236}">
                <a16:creationId xmlns:a16="http://schemas.microsoft.com/office/drawing/2014/main" id="{D3DF3427-10A1-4BF7-803C-8D2FB9C9C709}"/>
              </a:ext>
            </a:extLst>
          </p:cNvPr>
          <p:cNvSpPr>
            <a:spLocks noChangeArrowheads="1"/>
          </p:cNvSpPr>
          <p:nvPr/>
        </p:nvSpPr>
        <p:spPr bwMode="auto">
          <a:xfrm>
            <a:off x="2932737" y="1146500"/>
            <a:ext cx="60847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AR" altLang="es-AR" sz="1800" dirty="0">
                <a:solidFill>
                  <a:srgbClr val="3333CC"/>
                </a:solidFill>
              </a:rPr>
              <a:t>SEGUNDA ECUACIÓN DE SAINT-VENANT PARA MOVIMIENTO IMPERMANENTE EN CANALIZACIONES ABIERTAS</a:t>
            </a:r>
            <a:r>
              <a:rPr lang="es-ES" altLang="es-AR" sz="1800" dirty="0">
                <a:solidFill>
                  <a:srgbClr val="3333CC"/>
                </a:solidFill>
              </a:rPr>
              <a:t> </a:t>
            </a:r>
          </a:p>
        </p:txBody>
      </p:sp>
      <p:graphicFrame>
        <p:nvGraphicFramePr>
          <p:cNvPr id="238599" name="Object 7">
            <a:extLst>
              <a:ext uri="{FF2B5EF4-FFF2-40B4-BE49-F238E27FC236}">
                <a16:creationId xmlns:a16="http://schemas.microsoft.com/office/drawing/2014/main" id="{A49555E2-9E61-49F0-8B36-B8743EACCA04}"/>
              </a:ext>
            </a:extLst>
          </p:cNvPr>
          <p:cNvGraphicFramePr>
            <a:graphicFrameLocks noChangeAspect="1"/>
          </p:cNvGraphicFramePr>
          <p:nvPr>
            <p:extLst>
              <p:ext uri="{D42A27DB-BD31-4B8C-83A1-F6EECF244321}">
                <p14:modId xmlns:p14="http://schemas.microsoft.com/office/powerpoint/2010/main" val="1897827890"/>
              </p:ext>
            </p:extLst>
          </p:nvPr>
        </p:nvGraphicFramePr>
        <p:xfrm>
          <a:off x="457732" y="2144846"/>
          <a:ext cx="3060513" cy="844745"/>
        </p:xfrm>
        <a:graphic>
          <a:graphicData uri="http://schemas.openxmlformats.org/presentationml/2006/ole">
            <mc:AlternateContent xmlns:mc="http://schemas.openxmlformats.org/markup-compatibility/2006">
              <mc:Choice xmlns:v="urn:schemas-microsoft-com:vml" Requires="v">
                <p:oleObj name="Ecuación" r:id="rId4" imgW="1765300" imgH="482600" progId="Equation.3">
                  <p:embed/>
                </p:oleObj>
              </mc:Choice>
              <mc:Fallback>
                <p:oleObj name="Ecuación" r:id="rId4" imgW="1765300" imgH="482600" progId="Equation.3">
                  <p:embed/>
                  <p:pic>
                    <p:nvPicPr>
                      <p:cNvPr id="238599" name="Object 7">
                        <a:extLst>
                          <a:ext uri="{FF2B5EF4-FFF2-40B4-BE49-F238E27FC236}">
                            <a16:creationId xmlns:a16="http://schemas.microsoft.com/office/drawing/2014/main" id="{A49555E2-9E61-49F0-8B36-B8743EACCA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732" y="2144846"/>
                        <a:ext cx="3060513" cy="844745"/>
                      </a:xfrm>
                      <a:prstGeom prst="rect">
                        <a:avLst/>
                      </a:prstGeom>
                      <a:noFill/>
                      <a:ln>
                        <a:noFill/>
                      </a:ln>
                    </p:spPr>
                  </p:pic>
                </p:oleObj>
              </mc:Fallback>
            </mc:AlternateContent>
          </a:graphicData>
        </a:graphic>
      </p:graphicFrame>
      <p:sp>
        <p:nvSpPr>
          <p:cNvPr id="58374" name="Rectangle 10">
            <a:extLst>
              <a:ext uri="{FF2B5EF4-FFF2-40B4-BE49-F238E27FC236}">
                <a16:creationId xmlns:a16="http://schemas.microsoft.com/office/drawing/2014/main" id="{A99FA5D8-3C4B-4FA4-A802-FB06322EE422}"/>
              </a:ext>
            </a:extLst>
          </p:cNvPr>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38601" name="Object 9">
            <a:extLst>
              <a:ext uri="{FF2B5EF4-FFF2-40B4-BE49-F238E27FC236}">
                <a16:creationId xmlns:a16="http://schemas.microsoft.com/office/drawing/2014/main" id="{921F0249-23F5-4786-AAFD-09A0CAE8C28D}"/>
              </a:ext>
            </a:extLst>
          </p:cNvPr>
          <p:cNvGraphicFramePr>
            <a:graphicFrameLocks noChangeAspect="1"/>
          </p:cNvGraphicFramePr>
          <p:nvPr>
            <p:extLst>
              <p:ext uri="{D42A27DB-BD31-4B8C-83A1-F6EECF244321}">
                <p14:modId xmlns:p14="http://schemas.microsoft.com/office/powerpoint/2010/main" val="3329432999"/>
              </p:ext>
            </p:extLst>
          </p:nvPr>
        </p:nvGraphicFramePr>
        <p:xfrm>
          <a:off x="4781217" y="2644995"/>
          <a:ext cx="2935987" cy="281497"/>
        </p:xfrm>
        <a:graphic>
          <a:graphicData uri="http://schemas.openxmlformats.org/presentationml/2006/ole">
            <mc:AlternateContent xmlns:mc="http://schemas.openxmlformats.org/markup-compatibility/2006">
              <mc:Choice xmlns:v="urn:schemas-microsoft-com:vml" Requires="v">
                <p:oleObj name="Ecuación" r:id="rId6" imgW="2082800" imgH="165100" progId="Equation.3">
                  <p:embed/>
                </p:oleObj>
              </mc:Choice>
              <mc:Fallback>
                <p:oleObj name="Ecuación" r:id="rId6" imgW="2082800" imgH="165100" progId="Equation.3">
                  <p:embed/>
                  <p:pic>
                    <p:nvPicPr>
                      <p:cNvPr id="238601" name="Object 9">
                        <a:extLst>
                          <a:ext uri="{FF2B5EF4-FFF2-40B4-BE49-F238E27FC236}">
                            <a16:creationId xmlns:a16="http://schemas.microsoft.com/office/drawing/2014/main" id="{921F0249-23F5-4786-AAFD-09A0CAE8C2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1217" y="2644995"/>
                        <a:ext cx="2935987" cy="281497"/>
                      </a:xfrm>
                      <a:prstGeom prst="rect">
                        <a:avLst/>
                      </a:prstGeom>
                      <a:noFill/>
                      <a:ln>
                        <a:noFill/>
                      </a:ln>
                    </p:spPr>
                  </p:pic>
                </p:oleObj>
              </mc:Fallback>
            </mc:AlternateContent>
          </a:graphicData>
        </a:graphic>
      </p:graphicFrame>
      <p:sp>
        <p:nvSpPr>
          <p:cNvPr id="238603" name="Rectangle 11">
            <a:extLst>
              <a:ext uri="{FF2B5EF4-FFF2-40B4-BE49-F238E27FC236}">
                <a16:creationId xmlns:a16="http://schemas.microsoft.com/office/drawing/2014/main" id="{B2532DA0-A35E-47FC-B48E-F5E9C44D2814}"/>
              </a:ext>
            </a:extLst>
          </p:cNvPr>
          <p:cNvSpPr>
            <a:spLocks noChangeArrowheads="1"/>
          </p:cNvSpPr>
          <p:nvPr/>
        </p:nvSpPr>
        <p:spPr bwMode="auto">
          <a:xfrm>
            <a:off x="246593" y="3020262"/>
            <a:ext cx="8353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s-AR" altLang="es-AR" b="1" dirty="0">
                <a:solidFill>
                  <a:srgbClr val="3333CC"/>
                </a:solidFill>
              </a:rPr>
              <a:t>Movimientos ondulatorios. Ondas de traslación</a:t>
            </a:r>
            <a:r>
              <a:rPr lang="es-ES" altLang="es-AR" dirty="0"/>
              <a:t> </a:t>
            </a:r>
          </a:p>
        </p:txBody>
      </p:sp>
      <p:grpSp>
        <p:nvGrpSpPr>
          <p:cNvPr id="238604" name="Group 12">
            <a:extLst>
              <a:ext uri="{FF2B5EF4-FFF2-40B4-BE49-F238E27FC236}">
                <a16:creationId xmlns:a16="http://schemas.microsoft.com/office/drawing/2014/main" id="{43E64A64-EE46-4A73-BA40-7D9B0D587916}"/>
              </a:ext>
            </a:extLst>
          </p:cNvPr>
          <p:cNvGrpSpPr>
            <a:grpSpLocks/>
          </p:cNvGrpSpPr>
          <p:nvPr/>
        </p:nvGrpSpPr>
        <p:grpSpPr bwMode="auto">
          <a:xfrm>
            <a:off x="3459553" y="4838808"/>
            <a:ext cx="5616575" cy="1838325"/>
            <a:chOff x="0" y="7"/>
            <a:chExt cx="20000" cy="19993"/>
          </a:xfrm>
        </p:grpSpPr>
        <p:sp>
          <p:nvSpPr>
            <p:cNvPr id="58379" name="Line 13">
              <a:extLst>
                <a:ext uri="{FF2B5EF4-FFF2-40B4-BE49-F238E27FC236}">
                  <a16:creationId xmlns:a16="http://schemas.microsoft.com/office/drawing/2014/main" id="{B5F7AB63-66DF-4844-88E2-4C740F1EC919}"/>
                </a:ext>
              </a:extLst>
            </p:cNvPr>
            <p:cNvSpPr>
              <a:spLocks noChangeShapeType="1"/>
            </p:cNvSpPr>
            <p:nvPr/>
          </p:nvSpPr>
          <p:spPr bwMode="auto">
            <a:xfrm>
              <a:off x="298" y="19828"/>
              <a:ext cx="19702" cy="17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8380" name="Line 14">
              <a:extLst>
                <a:ext uri="{FF2B5EF4-FFF2-40B4-BE49-F238E27FC236}">
                  <a16:creationId xmlns:a16="http://schemas.microsoft.com/office/drawing/2014/main" id="{48815AA6-C8E0-43A7-8FD2-9951ABEB0DB5}"/>
                </a:ext>
              </a:extLst>
            </p:cNvPr>
            <p:cNvSpPr>
              <a:spLocks noChangeShapeType="1"/>
            </p:cNvSpPr>
            <p:nvPr/>
          </p:nvSpPr>
          <p:spPr bwMode="auto">
            <a:xfrm>
              <a:off x="0" y="8525"/>
              <a:ext cx="18856" cy="8"/>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58381" name="Group 15">
              <a:extLst>
                <a:ext uri="{FF2B5EF4-FFF2-40B4-BE49-F238E27FC236}">
                  <a16:creationId xmlns:a16="http://schemas.microsoft.com/office/drawing/2014/main" id="{C1DB19AB-5B45-4269-A6D1-06A5656F7519}"/>
                </a:ext>
              </a:extLst>
            </p:cNvPr>
            <p:cNvGrpSpPr>
              <a:grpSpLocks/>
            </p:cNvGrpSpPr>
            <p:nvPr/>
          </p:nvGrpSpPr>
          <p:grpSpPr bwMode="auto">
            <a:xfrm>
              <a:off x="547" y="7"/>
              <a:ext cx="16419" cy="9837"/>
              <a:chOff x="0" y="2"/>
              <a:chExt cx="20000" cy="19998"/>
            </a:xfrm>
          </p:grpSpPr>
          <p:sp>
            <p:nvSpPr>
              <p:cNvPr id="58392" name="Arc 16">
                <a:extLst>
                  <a:ext uri="{FF2B5EF4-FFF2-40B4-BE49-F238E27FC236}">
                    <a16:creationId xmlns:a16="http://schemas.microsoft.com/office/drawing/2014/main" id="{6B4A83C4-875B-4895-A473-BF421E563A37}"/>
                  </a:ext>
                </a:extLst>
              </p:cNvPr>
              <p:cNvSpPr>
                <a:spLocks/>
              </p:cNvSpPr>
              <p:nvPr/>
            </p:nvSpPr>
            <p:spPr bwMode="auto">
              <a:xfrm flipH="1" flipV="1">
                <a:off x="0" y="13655"/>
                <a:ext cx="3579" cy="6345"/>
              </a:xfrm>
              <a:custGeom>
                <a:avLst/>
                <a:gdLst>
                  <a:gd name="T0" fmla="*/ 0 w 21600"/>
                  <a:gd name="T1" fmla="*/ 0 h 21600"/>
                  <a:gd name="T2" fmla="*/ 3579 w 21600"/>
                  <a:gd name="T3" fmla="*/ 6345 h 21600"/>
                  <a:gd name="T4" fmla="*/ 0 w 21600"/>
                  <a:gd name="T5" fmla="*/ 63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8393" name="Arc 17">
                <a:extLst>
                  <a:ext uri="{FF2B5EF4-FFF2-40B4-BE49-F238E27FC236}">
                    <a16:creationId xmlns:a16="http://schemas.microsoft.com/office/drawing/2014/main" id="{BFBD4C2C-D9DC-4C76-A7E4-93391517B5DC}"/>
                  </a:ext>
                </a:extLst>
              </p:cNvPr>
              <p:cNvSpPr>
                <a:spLocks/>
              </p:cNvSpPr>
              <p:nvPr/>
            </p:nvSpPr>
            <p:spPr bwMode="auto">
              <a:xfrm flipV="1">
                <a:off x="3514" y="11657"/>
                <a:ext cx="5578" cy="8343"/>
              </a:xfrm>
              <a:custGeom>
                <a:avLst/>
                <a:gdLst>
                  <a:gd name="T0" fmla="*/ 0 w 21600"/>
                  <a:gd name="T1" fmla="*/ 0 h 21600"/>
                  <a:gd name="T2" fmla="*/ 5578 w 21600"/>
                  <a:gd name="T3" fmla="*/ 8343 h 21600"/>
                  <a:gd name="T4" fmla="*/ 0 w 21600"/>
                  <a:gd name="T5" fmla="*/ 834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8394" name="Arc 18">
                <a:extLst>
                  <a:ext uri="{FF2B5EF4-FFF2-40B4-BE49-F238E27FC236}">
                    <a16:creationId xmlns:a16="http://schemas.microsoft.com/office/drawing/2014/main" id="{61D4FC57-5D5C-44B9-97B2-DC47247E9939}"/>
                  </a:ext>
                </a:extLst>
              </p:cNvPr>
              <p:cNvSpPr>
                <a:spLocks/>
              </p:cNvSpPr>
              <p:nvPr/>
            </p:nvSpPr>
            <p:spPr bwMode="auto">
              <a:xfrm flipH="1">
                <a:off x="9090" y="2"/>
                <a:ext cx="3092" cy="12005"/>
              </a:xfrm>
              <a:custGeom>
                <a:avLst/>
                <a:gdLst>
                  <a:gd name="T0" fmla="*/ 0 w 21600"/>
                  <a:gd name="T1" fmla="*/ 0 h 21600"/>
                  <a:gd name="T2" fmla="*/ 3092 w 21600"/>
                  <a:gd name="T3" fmla="*/ 12005 h 21600"/>
                  <a:gd name="T4" fmla="*/ 0 w 21600"/>
                  <a:gd name="T5" fmla="*/ 1200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8395" name="Arc 19">
                <a:extLst>
                  <a:ext uri="{FF2B5EF4-FFF2-40B4-BE49-F238E27FC236}">
                    <a16:creationId xmlns:a16="http://schemas.microsoft.com/office/drawing/2014/main" id="{978EF822-35B3-4C7C-91A6-7AD825D440B9}"/>
                  </a:ext>
                </a:extLst>
              </p:cNvPr>
              <p:cNvSpPr>
                <a:spLocks/>
              </p:cNvSpPr>
              <p:nvPr/>
            </p:nvSpPr>
            <p:spPr bwMode="auto">
              <a:xfrm>
                <a:off x="12119" y="2"/>
                <a:ext cx="7881" cy="14336"/>
              </a:xfrm>
              <a:custGeom>
                <a:avLst/>
                <a:gdLst>
                  <a:gd name="T0" fmla="*/ 0 w 21600"/>
                  <a:gd name="T1" fmla="*/ 0 h 21600"/>
                  <a:gd name="T2" fmla="*/ 7881 w 21600"/>
                  <a:gd name="T3" fmla="*/ 14336 h 21600"/>
                  <a:gd name="T4" fmla="*/ 0 w 21600"/>
                  <a:gd name="T5" fmla="*/ 1433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58382" name="Line 20">
              <a:extLst>
                <a:ext uri="{FF2B5EF4-FFF2-40B4-BE49-F238E27FC236}">
                  <a16:creationId xmlns:a16="http://schemas.microsoft.com/office/drawing/2014/main" id="{02B0D8E0-E020-4876-B409-54507EEAF037}"/>
                </a:ext>
              </a:extLst>
            </p:cNvPr>
            <p:cNvSpPr>
              <a:spLocks noChangeShapeType="1"/>
            </p:cNvSpPr>
            <p:nvPr/>
          </p:nvSpPr>
          <p:spPr bwMode="auto">
            <a:xfrm>
              <a:off x="149" y="8525"/>
              <a:ext cx="3" cy="1147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8383" name="Line 21">
              <a:extLst>
                <a:ext uri="{FF2B5EF4-FFF2-40B4-BE49-F238E27FC236}">
                  <a16:creationId xmlns:a16="http://schemas.microsoft.com/office/drawing/2014/main" id="{C280FF6A-7A0B-49BD-875C-9EC41FFA4C81}"/>
                </a:ext>
              </a:extLst>
            </p:cNvPr>
            <p:cNvSpPr>
              <a:spLocks noChangeShapeType="1"/>
            </p:cNvSpPr>
            <p:nvPr/>
          </p:nvSpPr>
          <p:spPr bwMode="auto">
            <a:xfrm>
              <a:off x="3631" y="9836"/>
              <a:ext cx="3" cy="10164"/>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8384" name="Line 22">
              <a:extLst>
                <a:ext uri="{FF2B5EF4-FFF2-40B4-BE49-F238E27FC236}">
                  <a16:creationId xmlns:a16="http://schemas.microsoft.com/office/drawing/2014/main" id="{547B2C19-2A1F-4EE1-AA49-D8671E63BE02}"/>
                </a:ext>
              </a:extLst>
            </p:cNvPr>
            <p:cNvSpPr>
              <a:spLocks noChangeShapeType="1"/>
            </p:cNvSpPr>
            <p:nvPr/>
          </p:nvSpPr>
          <p:spPr bwMode="auto">
            <a:xfrm>
              <a:off x="3582" y="8525"/>
              <a:ext cx="52" cy="1319"/>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8385" name="Line 23">
              <a:extLst>
                <a:ext uri="{FF2B5EF4-FFF2-40B4-BE49-F238E27FC236}">
                  <a16:creationId xmlns:a16="http://schemas.microsoft.com/office/drawing/2014/main" id="{1EAC3890-FD7C-4605-B03B-4C039D77DB85}"/>
                </a:ext>
              </a:extLst>
            </p:cNvPr>
            <p:cNvSpPr>
              <a:spLocks noChangeShapeType="1"/>
            </p:cNvSpPr>
            <p:nvPr/>
          </p:nvSpPr>
          <p:spPr bwMode="auto">
            <a:xfrm>
              <a:off x="10397" y="7"/>
              <a:ext cx="2" cy="19829"/>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8386" name="Line 24">
              <a:extLst>
                <a:ext uri="{FF2B5EF4-FFF2-40B4-BE49-F238E27FC236}">
                  <a16:creationId xmlns:a16="http://schemas.microsoft.com/office/drawing/2014/main" id="{F0689485-8BE6-4F53-BFC1-6C0A944BA073}"/>
                </a:ext>
              </a:extLst>
            </p:cNvPr>
            <p:cNvSpPr>
              <a:spLocks noChangeShapeType="1"/>
            </p:cNvSpPr>
            <p:nvPr/>
          </p:nvSpPr>
          <p:spPr bwMode="auto">
            <a:xfrm>
              <a:off x="10795" y="7"/>
              <a:ext cx="2" cy="8526"/>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8387" name="Rectangle 25">
              <a:extLst>
                <a:ext uri="{FF2B5EF4-FFF2-40B4-BE49-F238E27FC236}">
                  <a16:creationId xmlns:a16="http://schemas.microsoft.com/office/drawing/2014/main" id="{3F16A95A-24CA-436A-B0CA-DFD82351BCC3}"/>
                </a:ext>
              </a:extLst>
            </p:cNvPr>
            <p:cNvSpPr>
              <a:spLocks noChangeArrowheads="1"/>
            </p:cNvSpPr>
            <p:nvPr/>
          </p:nvSpPr>
          <p:spPr bwMode="auto">
            <a:xfrm>
              <a:off x="547" y="12784"/>
              <a:ext cx="699" cy="3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2000"/>
                <a:t>h</a:t>
              </a:r>
            </a:p>
          </p:txBody>
        </p:sp>
        <p:sp>
          <p:nvSpPr>
            <p:cNvPr id="58388" name="Rectangle 26">
              <a:extLst>
                <a:ext uri="{FF2B5EF4-FFF2-40B4-BE49-F238E27FC236}">
                  <a16:creationId xmlns:a16="http://schemas.microsoft.com/office/drawing/2014/main" id="{7F3011FC-23E3-4117-BC5F-9A22D93EEC7B}"/>
                </a:ext>
              </a:extLst>
            </p:cNvPr>
            <p:cNvSpPr>
              <a:spLocks noChangeArrowheads="1"/>
            </p:cNvSpPr>
            <p:nvPr/>
          </p:nvSpPr>
          <p:spPr bwMode="auto">
            <a:xfrm>
              <a:off x="4079" y="13276"/>
              <a:ext cx="948" cy="4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2000"/>
                <a:t>h</a:t>
              </a:r>
              <a:r>
                <a:rPr lang="es-ES" altLang="es-AR" sz="2000" baseline="-25000"/>
                <a:t>1</a:t>
              </a:r>
              <a:endParaRPr lang="es-ES" altLang="es-AR" sz="2000"/>
            </a:p>
          </p:txBody>
        </p:sp>
        <p:sp>
          <p:nvSpPr>
            <p:cNvPr id="58389" name="Rectangle 27">
              <a:extLst>
                <a:ext uri="{FF2B5EF4-FFF2-40B4-BE49-F238E27FC236}">
                  <a16:creationId xmlns:a16="http://schemas.microsoft.com/office/drawing/2014/main" id="{EF1D1974-AE13-494D-BFA8-8071FE51C0C0}"/>
                </a:ext>
              </a:extLst>
            </p:cNvPr>
            <p:cNvSpPr>
              <a:spLocks noChangeArrowheads="1"/>
            </p:cNvSpPr>
            <p:nvPr/>
          </p:nvSpPr>
          <p:spPr bwMode="auto">
            <a:xfrm>
              <a:off x="3830" y="5904"/>
              <a:ext cx="650" cy="2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2000">
                  <a:sym typeface="Symbol" panose="05050102010706020507" pitchFamily="18" charset="2"/>
                </a:rPr>
                <a:t></a:t>
              </a:r>
              <a:endParaRPr lang="es-ES" altLang="es-AR" sz="2000"/>
            </a:p>
          </p:txBody>
        </p:sp>
        <p:sp>
          <p:nvSpPr>
            <p:cNvPr id="58390" name="Rectangle 28">
              <a:extLst>
                <a:ext uri="{FF2B5EF4-FFF2-40B4-BE49-F238E27FC236}">
                  <a16:creationId xmlns:a16="http://schemas.microsoft.com/office/drawing/2014/main" id="{CD912F2B-74D8-4CDF-9348-DC38B36AE928}"/>
                </a:ext>
              </a:extLst>
            </p:cNvPr>
            <p:cNvSpPr>
              <a:spLocks noChangeArrowheads="1"/>
            </p:cNvSpPr>
            <p:nvPr/>
          </p:nvSpPr>
          <p:spPr bwMode="auto">
            <a:xfrm>
              <a:off x="10745" y="14750"/>
              <a:ext cx="1694" cy="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2000"/>
                <a:t>h</a:t>
              </a:r>
              <a:r>
                <a:rPr lang="es-ES" altLang="es-AR" sz="2000" baseline="-25000"/>
                <a:t>2</a:t>
              </a:r>
              <a:endParaRPr lang="es-ES" altLang="es-AR" sz="2000"/>
            </a:p>
          </p:txBody>
        </p:sp>
        <p:sp>
          <p:nvSpPr>
            <p:cNvPr id="58391" name="Rectangle 29">
              <a:extLst>
                <a:ext uri="{FF2B5EF4-FFF2-40B4-BE49-F238E27FC236}">
                  <a16:creationId xmlns:a16="http://schemas.microsoft.com/office/drawing/2014/main" id="{D0099ECF-78C8-4280-9D84-CD777C84D6BA}"/>
                </a:ext>
              </a:extLst>
            </p:cNvPr>
            <p:cNvSpPr>
              <a:spLocks noChangeArrowheads="1"/>
            </p:cNvSpPr>
            <p:nvPr/>
          </p:nvSpPr>
          <p:spPr bwMode="auto">
            <a:xfrm>
              <a:off x="11193" y="2792"/>
              <a:ext cx="599" cy="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2000">
                  <a:sym typeface="Symbol" panose="05050102010706020507" pitchFamily="18" charset="2"/>
                </a:rPr>
                <a:t></a:t>
              </a:r>
              <a:endParaRPr lang="es-ES" altLang="es-AR" sz="2000"/>
            </a:p>
          </p:txBody>
        </p:sp>
      </p:grpSp>
      <p:sp>
        <p:nvSpPr>
          <p:cNvPr id="238622" name="Rectangle 30">
            <a:extLst>
              <a:ext uri="{FF2B5EF4-FFF2-40B4-BE49-F238E27FC236}">
                <a16:creationId xmlns:a16="http://schemas.microsoft.com/office/drawing/2014/main" id="{328FF3FA-7AF7-4404-9EF3-BFFF89004DBF}"/>
              </a:ext>
            </a:extLst>
          </p:cNvPr>
          <p:cNvSpPr>
            <a:spLocks noChangeArrowheads="1"/>
          </p:cNvSpPr>
          <p:nvPr/>
        </p:nvSpPr>
        <p:spPr bwMode="auto">
          <a:xfrm>
            <a:off x="246593" y="3392258"/>
            <a:ext cx="863366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AR" altLang="es-AR" sz="2200" dirty="0">
                <a:solidFill>
                  <a:srgbClr val="3333CC"/>
                </a:solidFill>
              </a:rPr>
              <a:t>Las perturbaciones en el escurrimiento de una canalización abierta se trasladan a lo largo del cauce en forma de ondas. ¿Cuáles son las perturbaciones que producen ondas?, incrementos o disminuciones del caudal, principalmente</a:t>
            </a:r>
            <a:r>
              <a:rPr lang="es-ES" altLang="es-AR" sz="2200" dirty="0"/>
              <a:t>.</a:t>
            </a:r>
          </a:p>
        </p:txBody>
      </p:sp>
      <p:sp>
        <p:nvSpPr>
          <p:cNvPr id="29" name="CuadroTexto 28">
            <a:extLst>
              <a:ext uri="{FF2B5EF4-FFF2-40B4-BE49-F238E27FC236}">
                <a16:creationId xmlns:a16="http://schemas.microsoft.com/office/drawing/2014/main" id="{7D60BB80-614D-4680-B47F-ACDB81581098}"/>
              </a:ext>
            </a:extLst>
          </p:cNvPr>
          <p:cNvSpPr txBox="1"/>
          <p:nvPr/>
        </p:nvSpPr>
        <p:spPr>
          <a:xfrm>
            <a:off x="166271" y="76770"/>
            <a:ext cx="8815420" cy="1107996"/>
          </a:xfrm>
          <a:prstGeom prst="rect">
            <a:avLst/>
          </a:prstGeom>
          <a:noFill/>
        </p:spPr>
        <p:txBody>
          <a:bodyPr wrap="square">
            <a:spAutoFit/>
          </a:bodyPr>
          <a:lstStyle/>
          <a:p>
            <a:pPr algn="just"/>
            <a:r>
              <a:rPr lang="es-ES" sz="2200" dirty="0"/>
              <a:t>P</a:t>
            </a:r>
            <a:r>
              <a:rPr lang="es-ES" sz="2200" b="0" i="0" u="none" strike="noStrike" baseline="0" dirty="0">
                <a:latin typeface="Arial" panose="020B0604020202020204" pitchFamily="34" charset="0"/>
              </a:rPr>
              <a:t>rincipio de la conservación de la masa.  Q varía con x, w varía en el tiempo y q representa el caudal por unidad de longitud que entra o sale por las paredes de un tubo de flujo.</a:t>
            </a:r>
            <a:endParaRPr lang="es-AR" sz="2200" dirty="0"/>
          </a:p>
        </p:txBody>
      </p:sp>
      <p:graphicFrame>
        <p:nvGraphicFramePr>
          <p:cNvPr id="30" name="Object 10">
            <a:extLst>
              <a:ext uri="{FF2B5EF4-FFF2-40B4-BE49-F238E27FC236}">
                <a16:creationId xmlns:a16="http://schemas.microsoft.com/office/drawing/2014/main" id="{5540DECA-70D4-4B85-B85A-6238686DE3FE}"/>
              </a:ext>
            </a:extLst>
          </p:cNvPr>
          <p:cNvGraphicFramePr>
            <a:graphicFrameLocks noChangeAspect="1"/>
          </p:cNvGraphicFramePr>
          <p:nvPr>
            <p:extLst>
              <p:ext uri="{D42A27DB-BD31-4B8C-83A1-F6EECF244321}">
                <p14:modId xmlns:p14="http://schemas.microsoft.com/office/powerpoint/2010/main" val="3619023891"/>
              </p:ext>
            </p:extLst>
          </p:nvPr>
        </p:nvGraphicFramePr>
        <p:xfrm>
          <a:off x="4467616" y="1774665"/>
          <a:ext cx="3600450" cy="738302"/>
        </p:xfrm>
        <a:graphic>
          <a:graphicData uri="http://schemas.openxmlformats.org/presentationml/2006/ole">
            <mc:AlternateContent xmlns:mc="http://schemas.openxmlformats.org/markup-compatibility/2006">
              <mc:Choice xmlns:v="urn:schemas-microsoft-com:vml" Requires="v">
                <p:oleObj name="Ecuación" r:id="rId8" imgW="2374900" imgH="482600" progId="Equation.3">
                  <p:embed/>
                </p:oleObj>
              </mc:Choice>
              <mc:Fallback>
                <p:oleObj name="Ecuación" r:id="rId8" imgW="2374900" imgH="482600" progId="Equation.3">
                  <p:embed/>
                  <p:pic>
                    <p:nvPicPr>
                      <p:cNvPr id="236554" name="Object 10">
                        <a:extLst>
                          <a:ext uri="{FF2B5EF4-FFF2-40B4-BE49-F238E27FC236}">
                            <a16:creationId xmlns:a16="http://schemas.microsoft.com/office/drawing/2014/main" id="{5C3437EE-C234-4416-83A3-6B6B4BB2AA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7616" y="1774665"/>
                        <a:ext cx="3600450" cy="738302"/>
                      </a:xfrm>
                      <a:prstGeom prst="rect">
                        <a:avLst/>
                      </a:prstGeom>
                      <a:noFill/>
                      <a:ln>
                        <a:noFill/>
                      </a:ln>
                    </p:spPr>
                  </p:pic>
                </p:oleObj>
              </mc:Fallback>
            </mc:AlternateContent>
          </a:graphicData>
        </a:graphic>
      </p:graphicFrame>
      <p:sp>
        <p:nvSpPr>
          <p:cNvPr id="3" name="CuadroTexto 2">
            <a:extLst>
              <a:ext uri="{FF2B5EF4-FFF2-40B4-BE49-F238E27FC236}">
                <a16:creationId xmlns:a16="http://schemas.microsoft.com/office/drawing/2014/main" id="{6502EA39-5A09-A268-1F8D-5242D008C39D}"/>
              </a:ext>
            </a:extLst>
          </p:cNvPr>
          <p:cNvSpPr txBox="1"/>
          <p:nvPr/>
        </p:nvSpPr>
        <p:spPr>
          <a:xfrm>
            <a:off x="924936" y="2771837"/>
            <a:ext cx="838776" cy="430887"/>
          </a:xfrm>
          <a:prstGeom prst="rect">
            <a:avLst/>
          </a:prstGeom>
          <a:noFill/>
        </p:spPr>
        <p:txBody>
          <a:bodyPr wrap="square">
            <a:spAutoFit/>
          </a:bodyPr>
          <a:lstStyle/>
          <a:p>
            <a:r>
              <a:rPr lang="es-AR" altLang="es-AR" sz="2200" dirty="0">
                <a:solidFill>
                  <a:srgbClr val="3333CC"/>
                </a:solidFill>
              </a:rPr>
              <a:t>MPV</a:t>
            </a:r>
            <a:endParaRPr lang="es-AR" sz="2200" dirty="0"/>
          </a:p>
        </p:txBody>
      </p:sp>
      <p:sp>
        <p:nvSpPr>
          <p:cNvPr id="4" name="CuadroTexto 3">
            <a:extLst>
              <a:ext uri="{FF2B5EF4-FFF2-40B4-BE49-F238E27FC236}">
                <a16:creationId xmlns:a16="http://schemas.microsoft.com/office/drawing/2014/main" id="{F8CEF6CF-EEFE-46F1-14F4-CE3FA80AB955}"/>
              </a:ext>
            </a:extLst>
          </p:cNvPr>
          <p:cNvSpPr txBox="1"/>
          <p:nvPr/>
        </p:nvSpPr>
        <p:spPr>
          <a:xfrm>
            <a:off x="8008186" y="2558704"/>
            <a:ext cx="838776" cy="430887"/>
          </a:xfrm>
          <a:prstGeom prst="rect">
            <a:avLst/>
          </a:prstGeom>
          <a:noFill/>
        </p:spPr>
        <p:txBody>
          <a:bodyPr wrap="square">
            <a:spAutoFit/>
          </a:bodyPr>
          <a:lstStyle/>
          <a:p>
            <a:r>
              <a:rPr lang="es-AR" altLang="es-AR" sz="2200" dirty="0">
                <a:solidFill>
                  <a:srgbClr val="3333CC"/>
                </a:solidFill>
              </a:rPr>
              <a:t>MPU</a:t>
            </a:r>
            <a:endParaRPr lang="es-AR" sz="2200" dirty="0"/>
          </a:p>
        </p:txBody>
      </p:sp>
      <p:sp>
        <p:nvSpPr>
          <p:cNvPr id="6" name="CuadroTexto 5">
            <a:extLst>
              <a:ext uri="{FF2B5EF4-FFF2-40B4-BE49-F238E27FC236}">
                <a16:creationId xmlns:a16="http://schemas.microsoft.com/office/drawing/2014/main" id="{64300EA4-B400-B0D1-05AA-9599072A14A5}"/>
              </a:ext>
            </a:extLst>
          </p:cNvPr>
          <p:cNvSpPr txBox="1"/>
          <p:nvPr/>
        </p:nvSpPr>
        <p:spPr>
          <a:xfrm>
            <a:off x="2615767" y="4766075"/>
            <a:ext cx="2038904" cy="430887"/>
          </a:xfrm>
          <a:prstGeom prst="rect">
            <a:avLst/>
          </a:prstGeom>
          <a:noFill/>
        </p:spPr>
        <p:txBody>
          <a:bodyPr wrap="square">
            <a:spAutoFit/>
          </a:bodyPr>
          <a:lstStyle/>
          <a:p>
            <a:r>
              <a:rPr lang="es-AR" sz="2200" dirty="0"/>
              <a:t>I</a:t>
            </a:r>
            <a:r>
              <a:rPr lang="es-AR" sz="2200" b="0" i="0" u="none" strike="noStrike" baseline="0" dirty="0"/>
              <a:t>ntumescencia</a:t>
            </a:r>
            <a:endParaRPr lang="es-AR" sz="2200" dirty="0"/>
          </a:p>
        </p:txBody>
      </p:sp>
      <p:cxnSp>
        <p:nvCxnSpPr>
          <p:cNvPr id="8" name="Conector recto de flecha 7">
            <a:extLst>
              <a:ext uri="{FF2B5EF4-FFF2-40B4-BE49-F238E27FC236}">
                <a16:creationId xmlns:a16="http://schemas.microsoft.com/office/drawing/2014/main" id="{27B656C8-CE50-0984-C726-9CEFCFE053F2}"/>
              </a:ext>
            </a:extLst>
          </p:cNvPr>
          <p:cNvCxnSpPr>
            <a:cxnSpLocks/>
          </p:cNvCxnSpPr>
          <p:nvPr/>
        </p:nvCxnSpPr>
        <p:spPr>
          <a:xfrm>
            <a:off x="5078012" y="4977463"/>
            <a:ext cx="932849" cy="500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EACDC317-DE80-9E11-DFED-00B9C09746F8}"/>
              </a:ext>
            </a:extLst>
          </p:cNvPr>
          <p:cNvCxnSpPr>
            <a:cxnSpLocks/>
          </p:cNvCxnSpPr>
          <p:nvPr/>
        </p:nvCxnSpPr>
        <p:spPr>
          <a:xfrm flipH="1">
            <a:off x="4525933" y="4983309"/>
            <a:ext cx="512942" cy="6845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85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5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5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86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860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86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86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8" grpId="0"/>
      <p:bldP spid="238603" grpId="0"/>
      <p:bldP spid="238622" grpId="0"/>
      <p:bldP spid="3" grpId="0"/>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029ECEB-2323-4C89-9382-E3754AF7C21D}"/>
              </a:ext>
            </a:extLst>
          </p:cNvPr>
          <p:cNvSpPr txBox="1"/>
          <p:nvPr/>
        </p:nvSpPr>
        <p:spPr>
          <a:xfrm>
            <a:off x="197260" y="243512"/>
            <a:ext cx="8749480" cy="6370975"/>
          </a:xfrm>
          <a:prstGeom prst="rect">
            <a:avLst/>
          </a:prstGeom>
          <a:noFill/>
        </p:spPr>
        <p:txBody>
          <a:bodyPr wrap="square">
            <a:spAutoFit/>
          </a:bodyPr>
          <a:lstStyle/>
          <a:p>
            <a:pPr algn="l"/>
            <a:r>
              <a:rPr lang="es-ES" sz="2400" b="0" i="0" u="none" strike="noStrike" baseline="0" dirty="0"/>
              <a:t>Estas ondas las denominaremos </a:t>
            </a:r>
            <a:r>
              <a:rPr lang="es-ES" sz="2400" b="1" i="0" u="none" strike="noStrike" baseline="0" dirty="0">
                <a:solidFill>
                  <a:srgbClr val="FF0000"/>
                </a:solidFill>
              </a:rPr>
              <a:t>ondas de traslación</a:t>
            </a:r>
            <a:r>
              <a:rPr lang="es-ES" sz="2400" b="0" i="0" u="none" strike="noStrike" baseline="0" dirty="0"/>
              <a:t>. </a:t>
            </a:r>
          </a:p>
          <a:p>
            <a:pPr algn="just"/>
            <a:r>
              <a:rPr lang="es-ES" sz="2400" b="0" i="0" u="none" strike="noStrike" baseline="0" dirty="0"/>
              <a:t>Pueden ser positivas o negativas, según que la </a:t>
            </a:r>
            <a:r>
              <a:rPr lang="es-AR" sz="2400" b="0" i="0" u="none" strike="noStrike" baseline="0" dirty="0"/>
              <a:t>intumescencia esté por arriba o por debajo del tirante normal de escurrimiento.</a:t>
            </a:r>
          </a:p>
          <a:p>
            <a:pPr algn="just"/>
            <a:r>
              <a:rPr lang="es-ES" sz="2400" b="0" i="0" u="none" strike="noStrike" baseline="0" dirty="0"/>
              <a:t>Las ondas de traslación se pueden originar por la incorporación brusca de un volumen de agua o un cuerpo sólido, </a:t>
            </a:r>
            <a:r>
              <a:rPr lang="es-ES" sz="2400" b="1" i="0" u="none" strike="noStrike" baseline="0" dirty="0">
                <a:solidFill>
                  <a:schemeClr val="accent2"/>
                </a:solidFill>
              </a:rPr>
              <a:t>onda positiva</a:t>
            </a:r>
            <a:r>
              <a:rPr lang="es-ES" sz="2400" b="0" i="0" u="none" strike="noStrike" baseline="0" dirty="0"/>
              <a:t>, o por el contrario con la extracción repentina de un volumen de agua o retiro de un cuerpo sólido, </a:t>
            </a:r>
            <a:r>
              <a:rPr lang="es-ES" sz="2400" b="1" i="0" u="none" strike="noStrike" baseline="0" dirty="0">
                <a:solidFill>
                  <a:srgbClr val="00B050"/>
                </a:solidFill>
              </a:rPr>
              <a:t>onda negativa</a:t>
            </a:r>
            <a:r>
              <a:rPr lang="es-ES" sz="2400" b="0" i="0" u="none" strike="noStrike" baseline="0" dirty="0"/>
              <a:t>.</a:t>
            </a:r>
          </a:p>
          <a:p>
            <a:pPr algn="just"/>
            <a:r>
              <a:rPr lang="es-ES" sz="2400" b="0" i="0" u="none" strike="noStrike" baseline="0" dirty="0"/>
              <a:t>Si la perturbación que da origen a una onda es de corta duración, la onda es </a:t>
            </a:r>
            <a:r>
              <a:rPr lang="es-ES" sz="2400" b="1" i="0" u="none" strike="noStrike" baseline="0" dirty="0"/>
              <a:t>solitaria</a:t>
            </a:r>
            <a:r>
              <a:rPr lang="es-ES" sz="2400" b="0" i="0" u="none" strike="noStrike" baseline="0" dirty="0"/>
              <a:t>, en cambio, cuando es de larga duración se generan ondas sucesivas o lo que se denomina un </a:t>
            </a:r>
            <a:r>
              <a:rPr lang="es-ES" sz="2400" b="1" i="0" u="none" strike="noStrike" baseline="0" dirty="0"/>
              <a:t>tren de ondas</a:t>
            </a:r>
            <a:r>
              <a:rPr lang="es-ES" sz="2400" b="0" i="0" u="none" strike="noStrike" baseline="0" dirty="0"/>
              <a:t>.</a:t>
            </a:r>
          </a:p>
          <a:p>
            <a:pPr algn="just"/>
            <a:r>
              <a:rPr lang="es-ES" sz="2400" dirty="0"/>
              <a:t>Por ejemplo,</a:t>
            </a:r>
            <a:r>
              <a:rPr lang="es-ES" sz="2400" b="0" i="0" u="none" strike="noStrike" baseline="0" dirty="0"/>
              <a:t> una compuerta en un canal, con la apertura y cierre rápido se genera </a:t>
            </a:r>
            <a:r>
              <a:rPr lang="es-AR" sz="2400" b="0" i="0" u="none" strike="noStrike" baseline="0" dirty="0"/>
              <a:t>una onda solitaria, en cambio con una apertura o cierre con un determinado tiempo de permanencia se generan ondas sucesivas.</a:t>
            </a:r>
          </a:p>
        </p:txBody>
      </p:sp>
    </p:spTree>
    <p:extLst>
      <p:ext uri="{BB962C8B-B14F-4D97-AF65-F5344CB8AC3E}">
        <p14:creationId xmlns:p14="http://schemas.microsoft.com/office/powerpoint/2010/main" val="28413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7D9544D-9892-4B60-8788-4AE0F8ABB968}"/>
              </a:ext>
            </a:extLst>
          </p:cNvPr>
          <p:cNvSpPr txBox="1"/>
          <p:nvPr/>
        </p:nvSpPr>
        <p:spPr>
          <a:xfrm>
            <a:off x="233518" y="428178"/>
            <a:ext cx="8676964" cy="6001643"/>
          </a:xfrm>
          <a:prstGeom prst="rect">
            <a:avLst/>
          </a:prstGeom>
          <a:noFill/>
        </p:spPr>
        <p:txBody>
          <a:bodyPr wrap="square">
            <a:spAutoFit/>
          </a:bodyPr>
          <a:lstStyle/>
          <a:p>
            <a:pPr algn="just"/>
            <a:r>
              <a:rPr lang="es-ES" sz="2400" b="0" i="0" u="none" strike="noStrike" baseline="0" dirty="0">
                <a:latin typeface="Arial" panose="020B0604020202020204" pitchFamily="34" charset="0"/>
              </a:rPr>
              <a:t>De acuerdo a la magnitud de la amplitud de la onda, las mismas se pueden clasificar en ondas bajas o de pequeña amplitud, u ondas altas o de no pequeña amplitud. </a:t>
            </a:r>
          </a:p>
          <a:p>
            <a:pPr algn="just"/>
            <a:r>
              <a:rPr lang="es-ES" sz="2400" b="0" i="0" u="none" strike="noStrike" baseline="0" dirty="0">
                <a:latin typeface="Arial" panose="020B0604020202020204" pitchFamily="34" charset="0"/>
              </a:rPr>
              <a:t>Las ondas bajas son aquéllas en las cuales el valor absoluto de la amplitud </a:t>
            </a:r>
            <a:r>
              <a:rPr lang="es-ES" sz="2400" b="0" i="0" u="none" strike="noStrike" baseline="0" dirty="0">
                <a:latin typeface="Symbol" panose="05050102010706020507" pitchFamily="18" charset="2"/>
              </a:rPr>
              <a:t>e </a:t>
            </a:r>
            <a:r>
              <a:rPr lang="es-ES" sz="2400" b="0" i="0" u="none" strike="noStrike" baseline="0" dirty="0">
                <a:latin typeface="Arial" panose="020B0604020202020204" pitchFamily="34" charset="0"/>
              </a:rPr>
              <a:t>es pequeño, y los tirantes de agua son prácticamente iguales con o sin onda. </a:t>
            </a:r>
          </a:p>
          <a:p>
            <a:pPr algn="just"/>
            <a:r>
              <a:rPr lang="es-ES" sz="2400" b="0" i="0" u="none" strike="noStrike" baseline="0" dirty="0">
                <a:latin typeface="Arial" panose="020B0604020202020204" pitchFamily="34" charset="0"/>
              </a:rPr>
              <a:t>Las ondas altas son aquéllas en las cuales la amplitud no puede considerarse despreciable, y por lo tanto, los tirantes de agua resultan distintos.</a:t>
            </a:r>
          </a:p>
          <a:p>
            <a:pPr algn="just"/>
            <a:r>
              <a:rPr lang="es-ES" sz="2400" b="0" i="0" u="none" strike="noStrike" baseline="0" dirty="0">
                <a:latin typeface="Arial" panose="020B0604020202020204" pitchFamily="34" charset="0"/>
              </a:rPr>
              <a:t>La velocidad de traslación de las ondas se denomina </a:t>
            </a:r>
            <a:r>
              <a:rPr lang="es-ES" sz="2400" b="1" i="0" u="none" strike="noStrike" baseline="0" dirty="0">
                <a:solidFill>
                  <a:schemeClr val="accent2">
                    <a:lumMod val="60000"/>
                    <a:lumOff val="40000"/>
                  </a:schemeClr>
                </a:solidFill>
                <a:latin typeface="Arial" panose="020B0604020202020204" pitchFamily="34" charset="0"/>
              </a:rPr>
              <a:t>celeridad</a:t>
            </a:r>
            <a:r>
              <a:rPr lang="es-ES" sz="2400" b="0" i="0" u="none" strike="noStrike" baseline="0" dirty="0">
                <a:latin typeface="Arial" panose="020B0604020202020204" pitchFamily="34" charset="0"/>
              </a:rPr>
              <a:t>, se la indica con la letra c, y es la velocidad relativa de la onda respecto del escurrimiento.</a:t>
            </a:r>
          </a:p>
          <a:p>
            <a:pPr algn="just"/>
            <a:r>
              <a:rPr lang="es-ES" sz="2400" dirty="0"/>
              <a:t>Las ondas de traslación por medio de las cuales se manifiestan las perturbaciones en los canales, corresponden a un Movimiento Impermanente, es decir, que la altura de agua del escurrimiento es función del espacio y del tiempo</a:t>
            </a:r>
            <a:endParaRPr lang="es-AR" sz="2400" dirty="0"/>
          </a:p>
        </p:txBody>
      </p:sp>
    </p:spTree>
    <p:extLst>
      <p:ext uri="{BB962C8B-B14F-4D97-AF65-F5344CB8AC3E}">
        <p14:creationId xmlns:p14="http://schemas.microsoft.com/office/powerpoint/2010/main" val="137152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a:extLst>
              <a:ext uri="{FF2B5EF4-FFF2-40B4-BE49-F238E27FC236}">
                <a16:creationId xmlns:a16="http://schemas.microsoft.com/office/drawing/2014/main" id="{00BAEE1F-3139-43A1-9BCE-FC0AE2F8081A}"/>
              </a:ext>
            </a:extLst>
          </p:cNvPr>
          <p:cNvSpPr>
            <a:spLocks noChangeArrowheads="1"/>
          </p:cNvSpPr>
          <p:nvPr/>
        </p:nvSpPr>
        <p:spPr bwMode="auto">
          <a:xfrm>
            <a:off x="143508" y="-1915"/>
            <a:ext cx="8856984"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sz="2800">
                <a:solidFill>
                  <a:schemeClr val="tx1"/>
                </a:solidFill>
                <a:latin typeface="Arial" panose="020B0604020202020204" pitchFamily="34" charset="0"/>
              </a:defRPr>
            </a:lvl1pPr>
            <a:lvl2pPr marL="742950" indent="-285750">
              <a:tabLst>
                <a:tab pos="457200" algn="l"/>
              </a:tabLst>
              <a:defRPr sz="2800">
                <a:solidFill>
                  <a:schemeClr val="tx1"/>
                </a:solidFill>
                <a:latin typeface="Arial" panose="020B0604020202020204" pitchFamily="34" charset="0"/>
              </a:defRPr>
            </a:lvl2pPr>
            <a:lvl3pPr marL="1143000" indent="-228600">
              <a:tabLst>
                <a:tab pos="457200" algn="l"/>
              </a:tabLst>
              <a:defRPr sz="2800">
                <a:solidFill>
                  <a:schemeClr val="tx1"/>
                </a:solidFill>
                <a:latin typeface="Arial" panose="020B0604020202020204" pitchFamily="34" charset="0"/>
              </a:defRPr>
            </a:lvl3pPr>
            <a:lvl4pPr marL="1600200" indent="-228600">
              <a:tabLst>
                <a:tab pos="457200" algn="l"/>
              </a:tabLst>
              <a:defRPr sz="2800">
                <a:solidFill>
                  <a:schemeClr val="tx1"/>
                </a:solidFill>
                <a:latin typeface="Arial" panose="020B0604020202020204" pitchFamily="34" charset="0"/>
              </a:defRPr>
            </a:lvl4pPr>
            <a:lvl5pPr marL="2057400" indent="-228600">
              <a:tabLst>
                <a:tab pos="457200" algn="l"/>
              </a:tabLst>
              <a:defRPr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800">
                <a:solidFill>
                  <a:schemeClr val="tx1"/>
                </a:solidFill>
                <a:latin typeface="Arial" panose="020B0604020202020204" pitchFamily="34" charset="0"/>
              </a:defRPr>
            </a:lvl9pPr>
          </a:lstStyle>
          <a:p>
            <a:pPr algn="ctr" eaLnBrk="1" hangingPunct="1"/>
            <a:r>
              <a:rPr lang="es-ES_tradnl" altLang="es-AR" sz="2200" u="sng" dirty="0">
                <a:solidFill>
                  <a:srgbClr val="3333CC"/>
                </a:solidFill>
              </a:rPr>
              <a:t>Movimiento Impermanente lentamente variable</a:t>
            </a:r>
            <a:r>
              <a:rPr lang="es-ES_tradnl" altLang="es-AR" sz="2200" dirty="0">
                <a:solidFill>
                  <a:srgbClr val="3333CC"/>
                </a:solidFill>
              </a:rPr>
              <a:t> (lentamente impermanente): </a:t>
            </a:r>
          </a:p>
          <a:p>
            <a:pPr algn="just" eaLnBrk="1" hangingPunct="1"/>
            <a:r>
              <a:rPr lang="es-ES_tradnl" altLang="es-AR" sz="2200" dirty="0"/>
              <a:t>El eje hidráulico sube o baja lentamente, la curvatura es suave, el cambio en la profundidad es gradual, el frente de ondas no se modifica demasiado. </a:t>
            </a:r>
          </a:p>
          <a:p>
            <a:pPr algn="just" eaLnBrk="1" hangingPunct="1"/>
            <a:r>
              <a:rPr lang="es-ES_tradnl" altLang="es-AR" sz="2200" dirty="0"/>
              <a:t>Predominan las fuerzas de frotamiento en el fondo y las paredes, la celeridad de las ondas es constante. </a:t>
            </a:r>
          </a:p>
          <a:p>
            <a:pPr algn="just" eaLnBrk="1" hangingPunct="1"/>
            <a:r>
              <a:rPr lang="es-ES_tradnl" altLang="es-AR" sz="2200" dirty="0"/>
              <a:t>Se presenta en las ondas originadas por las crecidas en ríos caudalosos de llanura, y en las originadas por la operación lenta de estructuras de control (compuertas).</a:t>
            </a:r>
          </a:p>
          <a:p>
            <a:pPr eaLnBrk="1" hangingPunct="1"/>
            <a:endParaRPr lang="es-ES" altLang="es-AR" sz="500" dirty="0">
              <a:solidFill>
                <a:srgbClr val="3333CC"/>
              </a:solidFill>
            </a:endParaRPr>
          </a:p>
          <a:p>
            <a:pPr algn="ctr" eaLnBrk="1" hangingPunct="1"/>
            <a:r>
              <a:rPr lang="es-ES_tradnl" altLang="es-AR" sz="2200" i="1" u="sng" dirty="0">
                <a:solidFill>
                  <a:srgbClr val="3333CC"/>
                </a:solidFill>
              </a:rPr>
              <a:t>Movimiento Impermanente rápidamente variable</a:t>
            </a:r>
            <a:r>
              <a:rPr lang="es-ES_tradnl" altLang="es-AR" sz="2200" i="1" dirty="0">
                <a:solidFill>
                  <a:srgbClr val="3333CC"/>
                </a:solidFill>
              </a:rPr>
              <a:t> (rápidamente impermanente)</a:t>
            </a:r>
          </a:p>
          <a:p>
            <a:pPr algn="just" eaLnBrk="1" hangingPunct="1"/>
            <a:r>
              <a:rPr lang="es-ES_tradnl" altLang="es-AR" sz="2200" i="1" dirty="0"/>
              <a:t>El eje hidráulico presenta discontinuidades y variaciones bruscas, la curvatura del perfil de la onda es muy grande. </a:t>
            </a:r>
          </a:p>
          <a:p>
            <a:pPr algn="just" eaLnBrk="1" hangingPunct="1"/>
            <a:r>
              <a:rPr lang="es-ES_tradnl" altLang="es-AR" sz="2200" i="1" dirty="0"/>
              <a:t>Las fuerzas de frotamiento son despreciables frente al efecto dinámico del movimiento, o sea las fuerzas de aceleración. </a:t>
            </a:r>
          </a:p>
          <a:p>
            <a:pPr algn="just" eaLnBrk="1" hangingPunct="1"/>
            <a:r>
              <a:rPr lang="es-ES_tradnl" altLang="es-AR" sz="2200" i="1" dirty="0"/>
              <a:t>Se presentan en un tren de ondas originado por la operación rápida de estructuras de control, como por ejemplo las compuertas, desembalses muy rápidos.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6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6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6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6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62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962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96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a:extLst>
              <a:ext uri="{FF2B5EF4-FFF2-40B4-BE49-F238E27FC236}">
                <a16:creationId xmlns:a16="http://schemas.microsoft.com/office/drawing/2014/main" id="{F7C3428B-3A6A-4125-B7F2-F37419C23A99}"/>
              </a:ext>
            </a:extLst>
          </p:cNvPr>
          <p:cNvSpPr>
            <a:spLocks noChangeArrowheads="1"/>
          </p:cNvSpPr>
          <p:nvPr/>
        </p:nvSpPr>
        <p:spPr bwMode="auto">
          <a:xfrm>
            <a:off x="1753170" y="-28812"/>
            <a:ext cx="5021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AR" altLang="es-AR" sz="2400" b="1" u="sng" dirty="0">
                <a:solidFill>
                  <a:srgbClr val="3333CC"/>
                </a:solidFill>
              </a:rPr>
              <a:t>Ejemplos de ondas de traslación</a:t>
            </a:r>
            <a:r>
              <a:rPr lang="es-ES" altLang="es-AR" dirty="0"/>
              <a:t> </a:t>
            </a:r>
          </a:p>
        </p:txBody>
      </p:sp>
      <p:sp>
        <p:nvSpPr>
          <p:cNvPr id="241669" name="Rectangle 5">
            <a:extLst>
              <a:ext uri="{FF2B5EF4-FFF2-40B4-BE49-F238E27FC236}">
                <a16:creationId xmlns:a16="http://schemas.microsoft.com/office/drawing/2014/main" id="{F1E3C194-0846-47DE-8CBA-B756ED937625}"/>
              </a:ext>
            </a:extLst>
          </p:cNvPr>
          <p:cNvSpPr>
            <a:spLocks noChangeArrowheads="1"/>
          </p:cNvSpPr>
          <p:nvPr/>
        </p:nvSpPr>
        <p:spPr bwMode="auto">
          <a:xfrm>
            <a:off x="150210" y="617931"/>
            <a:ext cx="878567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AR" altLang="es-AR" sz="2400" dirty="0"/>
              <a:t>Si se varía el caudal que escurre por una canalización abierta, se produce también la variación del tirante de agua. </a:t>
            </a:r>
          </a:p>
          <a:p>
            <a:pPr algn="just" eaLnBrk="1" hangingPunct="1"/>
            <a:r>
              <a:rPr lang="es-AR" altLang="es-AR" sz="2400" dirty="0"/>
              <a:t>Esa modificación se traslada en forma de ondas de traslación, o sea, que la perturbación se propaga en forma de ondas de traslación.</a:t>
            </a:r>
            <a:r>
              <a:rPr lang="es-ES" altLang="es-AR" sz="2400" dirty="0"/>
              <a:t> Existen 4 clases de ondas (+ o - = dirección o ≠)-</a:t>
            </a:r>
          </a:p>
          <a:p>
            <a:pPr algn="just" eaLnBrk="1" hangingPunct="1"/>
            <a:r>
              <a:rPr lang="es-ES" altLang="es-AR" sz="2400" dirty="0"/>
              <a:t>La onda se traslada en el mismo sentido que la corriente.</a:t>
            </a:r>
          </a:p>
        </p:txBody>
      </p:sp>
      <p:grpSp>
        <p:nvGrpSpPr>
          <p:cNvPr id="241717" name="Group 53">
            <a:extLst>
              <a:ext uri="{FF2B5EF4-FFF2-40B4-BE49-F238E27FC236}">
                <a16:creationId xmlns:a16="http://schemas.microsoft.com/office/drawing/2014/main" id="{D10683DE-EE50-4995-95A9-AC5144969428}"/>
              </a:ext>
            </a:extLst>
          </p:cNvPr>
          <p:cNvGrpSpPr>
            <a:grpSpLocks/>
          </p:cNvGrpSpPr>
          <p:nvPr/>
        </p:nvGrpSpPr>
        <p:grpSpPr bwMode="auto">
          <a:xfrm>
            <a:off x="372015" y="3634432"/>
            <a:ext cx="1655763" cy="2268538"/>
            <a:chOff x="340" y="1596"/>
            <a:chExt cx="881" cy="1358"/>
          </a:xfrm>
        </p:grpSpPr>
        <p:sp>
          <p:nvSpPr>
            <p:cNvPr id="60461" name="Line 17">
              <a:extLst>
                <a:ext uri="{FF2B5EF4-FFF2-40B4-BE49-F238E27FC236}">
                  <a16:creationId xmlns:a16="http://schemas.microsoft.com/office/drawing/2014/main" id="{64A7F1C5-4BB1-47BE-AE73-3C487A7CA7BA}"/>
                </a:ext>
              </a:extLst>
            </p:cNvPr>
            <p:cNvSpPr>
              <a:spLocks noChangeShapeType="1"/>
            </p:cNvSpPr>
            <p:nvPr/>
          </p:nvSpPr>
          <p:spPr bwMode="auto">
            <a:xfrm>
              <a:off x="361" y="2017"/>
              <a:ext cx="849"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62" name="Line 18">
              <a:extLst>
                <a:ext uri="{FF2B5EF4-FFF2-40B4-BE49-F238E27FC236}">
                  <a16:creationId xmlns:a16="http://schemas.microsoft.com/office/drawing/2014/main" id="{824A6F7C-203E-4DAD-900C-DFB4DF0B5F7B}"/>
                </a:ext>
              </a:extLst>
            </p:cNvPr>
            <p:cNvSpPr>
              <a:spLocks noChangeShapeType="1"/>
            </p:cNvSpPr>
            <p:nvPr/>
          </p:nvSpPr>
          <p:spPr bwMode="auto">
            <a:xfrm>
              <a:off x="340" y="2560"/>
              <a:ext cx="881"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63" name="Line 23">
              <a:extLst>
                <a:ext uri="{FF2B5EF4-FFF2-40B4-BE49-F238E27FC236}">
                  <a16:creationId xmlns:a16="http://schemas.microsoft.com/office/drawing/2014/main" id="{4D8E90C7-701D-4A1F-8689-CA09F88EEC57}"/>
                </a:ext>
              </a:extLst>
            </p:cNvPr>
            <p:cNvSpPr>
              <a:spLocks noChangeShapeType="1"/>
            </p:cNvSpPr>
            <p:nvPr/>
          </p:nvSpPr>
          <p:spPr bwMode="auto">
            <a:xfrm>
              <a:off x="499" y="1843"/>
              <a:ext cx="1" cy="845"/>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64" name="Line 24">
              <a:extLst>
                <a:ext uri="{FF2B5EF4-FFF2-40B4-BE49-F238E27FC236}">
                  <a16:creationId xmlns:a16="http://schemas.microsoft.com/office/drawing/2014/main" id="{2EE44F53-9324-413D-BB5C-C9380E25EEB4}"/>
                </a:ext>
              </a:extLst>
            </p:cNvPr>
            <p:cNvSpPr>
              <a:spLocks noChangeShapeType="1"/>
            </p:cNvSpPr>
            <p:nvPr/>
          </p:nvSpPr>
          <p:spPr bwMode="auto">
            <a:xfrm>
              <a:off x="987" y="1866"/>
              <a:ext cx="1" cy="834"/>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65" name="Rectangle 25">
              <a:extLst>
                <a:ext uri="{FF2B5EF4-FFF2-40B4-BE49-F238E27FC236}">
                  <a16:creationId xmlns:a16="http://schemas.microsoft.com/office/drawing/2014/main" id="{7FE8F116-732D-470A-95DB-E1F23A33EE0E}"/>
                </a:ext>
              </a:extLst>
            </p:cNvPr>
            <p:cNvSpPr>
              <a:spLocks noChangeArrowheads="1"/>
            </p:cNvSpPr>
            <p:nvPr/>
          </p:nvSpPr>
          <p:spPr bwMode="auto">
            <a:xfrm>
              <a:off x="467" y="2711"/>
              <a:ext cx="171"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1</a:t>
              </a:r>
              <a:endParaRPr lang="es-ES" altLang="es-AR"/>
            </a:p>
          </p:txBody>
        </p:sp>
        <p:sp>
          <p:nvSpPr>
            <p:cNvPr id="60466" name="Rectangle 26">
              <a:extLst>
                <a:ext uri="{FF2B5EF4-FFF2-40B4-BE49-F238E27FC236}">
                  <a16:creationId xmlns:a16="http://schemas.microsoft.com/office/drawing/2014/main" id="{E68E28F8-1B60-47B5-B8C6-E87A88B720F0}"/>
                </a:ext>
              </a:extLst>
            </p:cNvPr>
            <p:cNvSpPr>
              <a:spLocks noChangeArrowheads="1"/>
            </p:cNvSpPr>
            <p:nvPr/>
          </p:nvSpPr>
          <p:spPr bwMode="auto">
            <a:xfrm>
              <a:off x="955" y="2687"/>
              <a:ext cx="171"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2</a:t>
              </a:r>
              <a:endParaRPr lang="es-ES" altLang="es-AR"/>
            </a:p>
          </p:txBody>
        </p:sp>
        <p:sp>
          <p:nvSpPr>
            <p:cNvPr id="60467" name="Rectangle 48">
              <a:extLst>
                <a:ext uri="{FF2B5EF4-FFF2-40B4-BE49-F238E27FC236}">
                  <a16:creationId xmlns:a16="http://schemas.microsoft.com/office/drawing/2014/main" id="{3A81F815-F116-4133-A579-F931CF786E5F}"/>
                </a:ext>
              </a:extLst>
            </p:cNvPr>
            <p:cNvSpPr>
              <a:spLocks noChangeArrowheads="1"/>
            </p:cNvSpPr>
            <p:nvPr/>
          </p:nvSpPr>
          <p:spPr bwMode="auto">
            <a:xfrm>
              <a:off x="467" y="1596"/>
              <a:ext cx="171"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1</a:t>
              </a:r>
              <a:endParaRPr lang="es-ES" altLang="es-AR"/>
            </a:p>
          </p:txBody>
        </p:sp>
        <p:sp>
          <p:nvSpPr>
            <p:cNvPr id="60468" name="Rectangle 49">
              <a:extLst>
                <a:ext uri="{FF2B5EF4-FFF2-40B4-BE49-F238E27FC236}">
                  <a16:creationId xmlns:a16="http://schemas.microsoft.com/office/drawing/2014/main" id="{4D8F01A4-9E97-474F-9255-247EC40A1D29}"/>
                </a:ext>
              </a:extLst>
            </p:cNvPr>
            <p:cNvSpPr>
              <a:spLocks noChangeArrowheads="1"/>
            </p:cNvSpPr>
            <p:nvPr/>
          </p:nvSpPr>
          <p:spPr bwMode="auto">
            <a:xfrm>
              <a:off x="955" y="1598"/>
              <a:ext cx="171"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2</a:t>
              </a:r>
              <a:endParaRPr lang="es-ES" altLang="es-AR"/>
            </a:p>
          </p:txBody>
        </p:sp>
      </p:grpSp>
      <p:grpSp>
        <p:nvGrpSpPr>
          <p:cNvPr id="241718" name="Group 54">
            <a:extLst>
              <a:ext uri="{FF2B5EF4-FFF2-40B4-BE49-F238E27FC236}">
                <a16:creationId xmlns:a16="http://schemas.microsoft.com/office/drawing/2014/main" id="{0EFB14FA-9F8B-40FF-8A05-DDC093DBCC28}"/>
              </a:ext>
            </a:extLst>
          </p:cNvPr>
          <p:cNvGrpSpPr>
            <a:grpSpLocks/>
          </p:cNvGrpSpPr>
          <p:nvPr/>
        </p:nvGrpSpPr>
        <p:grpSpPr bwMode="auto">
          <a:xfrm>
            <a:off x="2296843" y="3361266"/>
            <a:ext cx="3275012" cy="2405063"/>
            <a:chOff x="1475" y="1480"/>
            <a:chExt cx="1974" cy="1469"/>
          </a:xfrm>
        </p:grpSpPr>
        <p:sp>
          <p:nvSpPr>
            <p:cNvPr id="60443" name="Line 19">
              <a:extLst>
                <a:ext uri="{FF2B5EF4-FFF2-40B4-BE49-F238E27FC236}">
                  <a16:creationId xmlns:a16="http://schemas.microsoft.com/office/drawing/2014/main" id="{576BF715-8A33-4810-81BA-452BFBA44374}"/>
                </a:ext>
              </a:extLst>
            </p:cNvPr>
            <p:cNvSpPr>
              <a:spLocks noChangeShapeType="1"/>
            </p:cNvSpPr>
            <p:nvPr/>
          </p:nvSpPr>
          <p:spPr bwMode="auto">
            <a:xfrm>
              <a:off x="1645" y="2629"/>
              <a:ext cx="1758" cy="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44" name="Line 21">
              <a:extLst>
                <a:ext uri="{FF2B5EF4-FFF2-40B4-BE49-F238E27FC236}">
                  <a16:creationId xmlns:a16="http://schemas.microsoft.com/office/drawing/2014/main" id="{63F9DC58-A954-478F-8239-05D1DE17A7D0}"/>
                </a:ext>
              </a:extLst>
            </p:cNvPr>
            <p:cNvSpPr>
              <a:spLocks noChangeShapeType="1"/>
            </p:cNvSpPr>
            <p:nvPr/>
          </p:nvSpPr>
          <p:spPr bwMode="auto">
            <a:xfrm>
              <a:off x="1507" y="2109"/>
              <a:ext cx="1942" cy="1"/>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60445" name="Group 27">
              <a:extLst>
                <a:ext uri="{FF2B5EF4-FFF2-40B4-BE49-F238E27FC236}">
                  <a16:creationId xmlns:a16="http://schemas.microsoft.com/office/drawing/2014/main" id="{5693AD66-59C8-456E-8803-C9BE0E5416DC}"/>
                </a:ext>
              </a:extLst>
            </p:cNvPr>
            <p:cNvGrpSpPr>
              <a:grpSpLocks/>
            </p:cNvGrpSpPr>
            <p:nvPr/>
          </p:nvGrpSpPr>
          <p:grpSpPr bwMode="auto">
            <a:xfrm>
              <a:off x="1539" y="1830"/>
              <a:ext cx="1899" cy="215"/>
              <a:chOff x="0" y="0"/>
              <a:chExt cx="20001" cy="19998"/>
            </a:xfrm>
          </p:grpSpPr>
          <p:sp>
            <p:nvSpPr>
              <p:cNvPr id="60453" name="Arc 28">
                <a:extLst>
                  <a:ext uri="{FF2B5EF4-FFF2-40B4-BE49-F238E27FC236}">
                    <a16:creationId xmlns:a16="http://schemas.microsoft.com/office/drawing/2014/main" id="{E7CFCCF3-5F81-4F20-81F9-DA13D35B3EC1}"/>
                  </a:ext>
                </a:extLst>
              </p:cNvPr>
              <p:cNvSpPr>
                <a:spLocks/>
              </p:cNvSpPr>
              <p:nvPr/>
            </p:nvSpPr>
            <p:spPr bwMode="auto">
              <a:xfrm flipH="1">
                <a:off x="0" y="1508"/>
                <a:ext cx="2017" cy="6504"/>
              </a:xfrm>
              <a:custGeom>
                <a:avLst/>
                <a:gdLst>
                  <a:gd name="T0" fmla="*/ 0 w 21600"/>
                  <a:gd name="T1" fmla="*/ 0 h 21600"/>
                  <a:gd name="T2" fmla="*/ 2017 w 21600"/>
                  <a:gd name="T3" fmla="*/ 6504 h 21600"/>
                  <a:gd name="T4" fmla="*/ 0 w 21600"/>
                  <a:gd name="T5" fmla="*/ 650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54" name="Arc 29">
                <a:extLst>
                  <a:ext uri="{FF2B5EF4-FFF2-40B4-BE49-F238E27FC236}">
                    <a16:creationId xmlns:a16="http://schemas.microsoft.com/office/drawing/2014/main" id="{346CE8B0-2028-4649-A81F-5BE5A1A94C71}"/>
                  </a:ext>
                </a:extLst>
              </p:cNvPr>
              <p:cNvSpPr>
                <a:spLocks/>
              </p:cNvSpPr>
              <p:nvPr/>
            </p:nvSpPr>
            <p:spPr bwMode="auto">
              <a:xfrm>
                <a:off x="2011" y="1501"/>
                <a:ext cx="1904" cy="7580"/>
              </a:xfrm>
              <a:custGeom>
                <a:avLst/>
                <a:gdLst>
                  <a:gd name="T0" fmla="*/ 0 w 21600"/>
                  <a:gd name="T1" fmla="*/ 0 h 21600"/>
                  <a:gd name="T2" fmla="*/ 1904 w 21600"/>
                  <a:gd name="T3" fmla="*/ 7580 h 21600"/>
                  <a:gd name="T4" fmla="*/ 0 w 21600"/>
                  <a:gd name="T5" fmla="*/ 75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55" name="Arc 30">
                <a:extLst>
                  <a:ext uri="{FF2B5EF4-FFF2-40B4-BE49-F238E27FC236}">
                    <a16:creationId xmlns:a16="http://schemas.microsoft.com/office/drawing/2014/main" id="{192C0204-5D2E-4E47-8CF2-39E35C516563}"/>
                  </a:ext>
                </a:extLst>
              </p:cNvPr>
              <p:cNvSpPr>
                <a:spLocks/>
              </p:cNvSpPr>
              <p:nvPr/>
            </p:nvSpPr>
            <p:spPr bwMode="auto">
              <a:xfrm flipH="1" flipV="1">
                <a:off x="3909" y="9033"/>
                <a:ext cx="2912" cy="10801"/>
              </a:xfrm>
              <a:custGeom>
                <a:avLst/>
                <a:gdLst>
                  <a:gd name="T0" fmla="*/ 0 w 21600"/>
                  <a:gd name="T1" fmla="*/ 0 h 21600"/>
                  <a:gd name="T2" fmla="*/ 2912 w 21600"/>
                  <a:gd name="T3" fmla="*/ 10801 h 21600"/>
                  <a:gd name="T4" fmla="*/ 0 w 21600"/>
                  <a:gd name="T5" fmla="*/ 1080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56" name="Arc 31">
                <a:extLst>
                  <a:ext uri="{FF2B5EF4-FFF2-40B4-BE49-F238E27FC236}">
                    <a16:creationId xmlns:a16="http://schemas.microsoft.com/office/drawing/2014/main" id="{A962CDCF-3652-430F-BC1C-CB1D13D78719}"/>
                  </a:ext>
                </a:extLst>
              </p:cNvPr>
              <p:cNvSpPr>
                <a:spLocks/>
              </p:cNvSpPr>
              <p:nvPr/>
            </p:nvSpPr>
            <p:spPr bwMode="auto">
              <a:xfrm flipV="1">
                <a:off x="6871" y="7039"/>
                <a:ext cx="3133" cy="12959"/>
              </a:xfrm>
              <a:custGeom>
                <a:avLst/>
                <a:gdLst>
                  <a:gd name="T0" fmla="*/ 0 w 21600"/>
                  <a:gd name="T1" fmla="*/ 0 h 21600"/>
                  <a:gd name="T2" fmla="*/ 3133 w 21600"/>
                  <a:gd name="T3" fmla="*/ 12959 h 21600"/>
                  <a:gd name="T4" fmla="*/ 0 w 21600"/>
                  <a:gd name="T5" fmla="*/ 1295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57" name="Arc 32">
                <a:extLst>
                  <a:ext uri="{FF2B5EF4-FFF2-40B4-BE49-F238E27FC236}">
                    <a16:creationId xmlns:a16="http://schemas.microsoft.com/office/drawing/2014/main" id="{29169077-074C-4FF1-B206-05BE86177E95}"/>
                  </a:ext>
                </a:extLst>
              </p:cNvPr>
              <p:cNvSpPr>
                <a:spLocks/>
              </p:cNvSpPr>
              <p:nvPr/>
            </p:nvSpPr>
            <p:spPr bwMode="auto">
              <a:xfrm flipH="1">
                <a:off x="9998" y="535"/>
                <a:ext cx="2017" cy="6503"/>
              </a:xfrm>
              <a:custGeom>
                <a:avLst/>
                <a:gdLst>
                  <a:gd name="T0" fmla="*/ 0 w 21600"/>
                  <a:gd name="T1" fmla="*/ 0 h 21600"/>
                  <a:gd name="T2" fmla="*/ 2017 w 21600"/>
                  <a:gd name="T3" fmla="*/ 6503 h 21600"/>
                  <a:gd name="T4" fmla="*/ 0 w 21600"/>
                  <a:gd name="T5" fmla="*/ 650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58" name="Arc 33">
                <a:extLst>
                  <a:ext uri="{FF2B5EF4-FFF2-40B4-BE49-F238E27FC236}">
                    <a16:creationId xmlns:a16="http://schemas.microsoft.com/office/drawing/2014/main" id="{81619B66-0CD4-4A55-9766-EA9F2282D018}"/>
                  </a:ext>
                </a:extLst>
              </p:cNvPr>
              <p:cNvSpPr>
                <a:spLocks/>
              </p:cNvSpPr>
              <p:nvPr/>
            </p:nvSpPr>
            <p:spPr bwMode="auto">
              <a:xfrm>
                <a:off x="11954" y="0"/>
                <a:ext cx="1903" cy="7580"/>
              </a:xfrm>
              <a:custGeom>
                <a:avLst/>
                <a:gdLst>
                  <a:gd name="T0" fmla="*/ 0 w 21600"/>
                  <a:gd name="T1" fmla="*/ 0 h 21600"/>
                  <a:gd name="T2" fmla="*/ 1903 w 21600"/>
                  <a:gd name="T3" fmla="*/ 7580 h 21600"/>
                  <a:gd name="T4" fmla="*/ 0 w 21600"/>
                  <a:gd name="T5" fmla="*/ 75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59" name="Arc 34">
                <a:extLst>
                  <a:ext uri="{FF2B5EF4-FFF2-40B4-BE49-F238E27FC236}">
                    <a16:creationId xmlns:a16="http://schemas.microsoft.com/office/drawing/2014/main" id="{88C0B908-BDED-472D-8B46-9D6EC056414F}"/>
                  </a:ext>
                </a:extLst>
              </p:cNvPr>
              <p:cNvSpPr>
                <a:spLocks/>
              </p:cNvSpPr>
              <p:nvPr/>
            </p:nvSpPr>
            <p:spPr bwMode="auto">
              <a:xfrm flipH="1" flipV="1">
                <a:off x="13907" y="8546"/>
                <a:ext cx="2911" cy="10808"/>
              </a:xfrm>
              <a:custGeom>
                <a:avLst/>
                <a:gdLst>
                  <a:gd name="T0" fmla="*/ 0 w 21600"/>
                  <a:gd name="T1" fmla="*/ 0 h 21600"/>
                  <a:gd name="T2" fmla="*/ 2911 w 21600"/>
                  <a:gd name="T3" fmla="*/ 10808 h 21600"/>
                  <a:gd name="T4" fmla="*/ 0 w 21600"/>
                  <a:gd name="T5" fmla="*/ 1080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60" name="Arc 35">
                <a:extLst>
                  <a:ext uri="{FF2B5EF4-FFF2-40B4-BE49-F238E27FC236}">
                    <a16:creationId xmlns:a16="http://schemas.microsoft.com/office/drawing/2014/main" id="{DC9B9A54-A8CE-458D-91B6-5200A217B52F}"/>
                  </a:ext>
                </a:extLst>
              </p:cNvPr>
              <p:cNvSpPr>
                <a:spLocks/>
              </p:cNvSpPr>
              <p:nvPr/>
            </p:nvSpPr>
            <p:spPr bwMode="auto">
              <a:xfrm flipV="1">
                <a:off x="16868" y="6881"/>
                <a:ext cx="3133" cy="12959"/>
              </a:xfrm>
              <a:custGeom>
                <a:avLst/>
                <a:gdLst>
                  <a:gd name="T0" fmla="*/ 0 w 21600"/>
                  <a:gd name="T1" fmla="*/ 0 h 21600"/>
                  <a:gd name="T2" fmla="*/ 3133 w 21600"/>
                  <a:gd name="T3" fmla="*/ 12959 h 21600"/>
                  <a:gd name="T4" fmla="*/ 0 w 21600"/>
                  <a:gd name="T5" fmla="*/ 1295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60446" name="Line 36">
              <a:extLst>
                <a:ext uri="{FF2B5EF4-FFF2-40B4-BE49-F238E27FC236}">
                  <a16:creationId xmlns:a16="http://schemas.microsoft.com/office/drawing/2014/main" id="{4A41B104-E3CF-43E4-9E2B-D5E1ECC75BEC}"/>
                </a:ext>
              </a:extLst>
            </p:cNvPr>
            <p:cNvSpPr>
              <a:spLocks noChangeShapeType="1"/>
            </p:cNvSpPr>
            <p:nvPr/>
          </p:nvSpPr>
          <p:spPr bwMode="auto">
            <a:xfrm>
              <a:off x="1475" y="2329"/>
              <a:ext cx="298" cy="0"/>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47" name="Line 37">
              <a:extLst>
                <a:ext uri="{FF2B5EF4-FFF2-40B4-BE49-F238E27FC236}">
                  <a16:creationId xmlns:a16="http://schemas.microsoft.com/office/drawing/2014/main" id="{3C919D8F-7855-4BA0-8E14-E5F32E05C331}"/>
                </a:ext>
              </a:extLst>
            </p:cNvPr>
            <p:cNvSpPr>
              <a:spLocks noChangeShapeType="1"/>
            </p:cNvSpPr>
            <p:nvPr/>
          </p:nvSpPr>
          <p:spPr bwMode="auto">
            <a:xfrm>
              <a:off x="1708" y="1700"/>
              <a:ext cx="340" cy="0"/>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48" name="Line 40">
              <a:extLst>
                <a:ext uri="{FF2B5EF4-FFF2-40B4-BE49-F238E27FC236}">
                  <a16:creationId xmlns:a16="http://schemas.microsoft.com/office/drawing/2014/main" id="{42FBBE49-847D-4AEA-8B8F-CE95F545D053}"/>
                </a:ext>
              </a:extLst>
            </p:cNvPr>
            <p:cNvSpPr>
              <a:spLocks noChangeShapeType="1"/>
            </p:cNvSpPr>
            <p:nvPr/>
          </p:nvSpPr>
          <p:spPr bwMode="auto">
            <a:xfrm>
              <a:off x="2377" y="2092"/>
              <a:ext cx="0" cy="54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49" name="Rectangle 42">
              <a:extLst>
                <a:ext uri="{FF2B5EF4-FFF2-40B4-BE49-F238E27FC236}">
                  <a16:creationId xmlns:a16="http://schemas.microsoft.com/office/drawing/2014/main" id="{1414B8DB-BA99-409B-A658-E19AF18482A3}"/>
                </a:ext>
              </a:extLst>
            </p:cNvPr>
            <p:cNvSpPr>
              <a:spLocks noChangeArrowheads="1"/>
            </p:cNvSpPr>
            <p:nvPr/>
          </p:nvSpPr>
          <p:spPr bwMode="auto">
            <a:xfrm>
              <a:off x="1793" y="1480"/>
              <a:ext cx="139"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c</a:t>
              </a:r>
            </a:p>
          </p:txBody>
        </p:sp>
        <p:sp>
          <p:nvSpPr>
            <p:cNvPr id="60450" name="Rectangle 43">
              <a:extLst>
                <a:ext uri="{FF2B5EF4-FFF2-40B4-BE49-F238E27FC236}">
                  <a16:creationId xmlns:a16="http://schemas.microsoft.com/office/drawing/2014/main" id="{6978AA15-C915-467A-B6F9-4F128318D310}"/>
                </a:ext>
              </a:extLst>
            </p:cNvPr>
            <p:cNvSpPr>
              <a:spLocks noChangeArrowheads="1"/>
            </p:cNvSpPr>
            <p:nvPr/>
          </p:nvSpPr>
          <p:spPr bwMode="auto">
            <a:xfrm>
              <a:off x="1815" y="2208"/>
              <a:ext cx="20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U</a:t>
              </a:r>
            </a:p>
          </p:txBody>
        </p:sp>
        <p:sp>
          <p:nvSpPr>
            <p:cNvPr id="60451" name="Rectangle 44">
              <a:extLst>
                <a:ext uri="{FF2B5EF4-FFF2-40B4-BE49-F238E27FC236}">
                  <a16:creationId xmlns:a16="http://schemas.microsoft.com/office/drawing/2014/main" id="{35265CD1-7F84-4341-8C56-A62582AAA2DB}"/>
                </a:ext>
              </a:extLst>
            </p:cNvPr>
            <p:cNvSpPr>
              <a:spLocks noChangeArrowheads="1"/>
            </p:cNvSpPr>
            <p:nvPr/>
          </p:nvSpPr>
          <p:spPr bwMode="auto">
            <a:xfrm>
              <a:off x="2472" y="2243"/>
              <a:ext cx="256"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2000"/>
                <a:t>h</a:t>
              </a:r>
              <a:r>
                <a:rPr lang="es-ES" altLang="es-AR" sz="2000" baseline="-25000"/>
                <a:t>n</a:t>
              </a:r>
              <a:endParaRPr lang="es-ES" altLang="es-AR" sz="2000"/>
            </a:p>
          </p:txBody>
        </p:sp>
        <p:sp>
          <p:nvSpPr>
            <p:cNvPr id="60452" name="Rectangle 50">
              <a:extLst>
                <a:ext uri="{FF2B5EF4-FFF2-40B4-BE49-F238E27FC236}">
                  <a16:creationId xmlns:a16="http://schemas.microsoft.com/office/drawing/2014/main" id="{49BAE1C3-3E40-40A1-A91C-DB00C199652F}"/>
                </a:ext>
              </a:extLst>
            </p:cNvPr>
            <p:cNvSpPr>
              <a:spLocks noChangeArrowheads="1"/>
            </p:cNvSpPr>
            <p:nvPr/>
          </p:nvSpPr>
          <p:spPr bwMode="auto">
            <a:xfrm>
              <a:off x="1952" y="2718"/>
              <a:ext cx="99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400" dirty="0"/>
                <a:t>ONDA POSITIVA</a:t>
              </a:r>
              <a:r>
                <a:rPr lang="es-ES" altLang="es-AR" sz="1100" dirty="0"/>
                <a:t> </a:t>
              </a:r>
              <a:endParaRPr lang="es-ES" altLang="es-AR" dirty="0"/>
            </a:p>
          </p:txBody>
        </p:sp>
      </p:grpSp>
      <p:grpSp>
        <p:nvGrpSpPr>
          <p:cNvPr id="241720" name="Group 56">
            <a:extLst>
              <a:ext uri="{FF2B5EF4-FFF2-40B4-BE49-F238E27FC236}">
                <a16:creationId xmlns:a16="http://schemas.microsoft.com/office/drawing/2014/main" id="{BB330E29-8147-4868-8D69-7C6EC5AD7A2E}"/>
              </a:ext>
            </a:extLst>
          </p:cNvPr>
          <p:cNvGrpSpPr>
            <a:grpSpLocks/>
          </p:cNvGrpSpPr>
          <p:nvPr/>
        </p:nvGrpSpPr>
        <p:grpSpPr bwMode="auto">
          <a:xfrm>
            <a:off x="5790570" y="3507183"/>
            <a:ext cx="3379787" cy="2049462"/>
            <a:chOff x="3631" y="1716"/>
            <a:chExt cx="1971" cy="1236"/>
          </a:xfrm>
        </p:grpSpPr>
        <p:grpSp>
          <p:nvGrpSpPr>
            <p:cNvPr id="60425" name="Group 7">
              <a:extLst>
                <a:ext uri="{FF2B5EF4-FFF2-40B4-BE49-F238E27FC236}">
                  <a16:creationId xmlns:a16="http://schemas.microsoft.com/office/drawing/2014/main" id="{321FC85A-5EAE-47E1-A598-9E8AE820A61A}"/>
                </a:ext>
              </a:extLst>
            </p:cNvPr>
            <p:cNvGrpSpPr>
              <a:grpSpLocks/>
            </p:cNvGrpSpPr>
            <p:nvPr/>
          </p:nvGrpSpPr>
          <p:grpSpPr bwMode="auto">
            <a:xfrm>
              <a:off x="3631" y="2156"/>
              <a:ext cx="1915" cy="199"/>
              <a:chOff x="0" y="0"/>
              <a:chExt cx="20014" cy="20000"/>
            </a:xfrm>
          </p:grpSpPr>
          <p:sp>
            <p:nvSpPr>
              <p:cNvPr id="60435" name="Arc 8">
                <a:extLst>
                  <a:ext uri="{FF2B5EF4-FFF2-40B4-BE49-F238E27FC236}">
                    <a16:creationId xmlns:a16="http://schemas.microsoft.com/office/drawing/2014/main" id="{98B45CBF-BF1C-4A6F-B600-81967BDC4FAF}"/>
                  </a:ext>
                </a:extLst>
              </p:cNvPr>
              <p:cNvSpPr>
                <a:spLocks/>
              </p:cNvSpPr>
              <p:nvPr/>
            </p:nvSpPr>
            <p:spPr bwMode="auto">
              <a:xfrm flipH="1">
                <a:off x="0" y="0"/>
                <a:ext cx="2000" cy="7053"/>
              </a:xfrm>
              <a:custGeom>
                <a:avLst/>
                <a:gdLst>
                  <a:gd name="T0" fmla="*/ 0 w 21600"/>
                  <a:gd name="T1" fmla="*/ 0 h 21600"/>
                  <a:gd name="T2" fmla="*/ 2000 w 21600"/>
                  <a:gd name="T3" fmla="*/ 7053 h 21600"/>
                  <a:gd name="T4" fmla="*/ 0 w 21600"/>
                  <a:gd name="T5" fmla="*/ 705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36" name="Arc 9">
                <a:extLst>
                  <a:ext uri="{FF2B5EF4-FFF2-40B4-BE49-F238E27FC236}">
                    <a16:creationId xmlns:a16="http://schemas.microsoft.com/office/drawing/2014/main" id="{7543AF99-996E-4759-ADAA-5DA427879810}"/>
                  </a:ext>
                </a:extLst>
              </p:cNvPr>
              <p:cNvSpPr>
                <a:spLocks/>
              </p:cNvSpPr>
              <p:nvPr/>
            </p:nvSpPr>
            <p:spPr bwMode="auto">
              <a:xfrm>
                <a:off x="1995" y="0"/>
                <a:ext cx="1890" cy="8220"/>
              </a:xfrm>
              <a:custGeom>
                <a:avLst/>
                <a:gdLst>
                  <a:gd name="T0" fmla="*/ 0 w 21600"/>
                  <a:gd name="T1" fmla="*/ 0 h 21600"/>
                  <a:gd name="T2" fmla="*/ 1890 w 21600"/>
                  <a:gd name="T3" fmla="*/ 8220 h 21600"/>
                  <a:gd name="T4" fmla="*/ 0 w 21600"/>
                  <a:gd name="T5" fmla="*/ 822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37" name="Arc 10">
                <a:extLst>
                  <a:ext uri="{FF2B5EF4-FFF2-40B4-BE49-F238E27FC236}">
                    <a16:creationId xmlns:a16="http://schemas.microsoft.com/office/drawing/2014/main" id="{A660EF91-612D-4DA8-A7F7-C954D3D382FA}"/>
                  </a:ext>
                </a:extLst>
              </p:cNvPr>
              <p:cNvSpPr>
                <a:spLocks/>
              </p:cNvSpPr>
              <p:nvPr/>
            </p:nvSpPr>
            <p:spPr bwMode="auto">
              <a:xfrm flipH="1" flipV="1">
                <a:off x="3880" y="8161"/>
                <a:ext cx="2887" cy="11720"/>
              </a:xfrm>
              <a:custGeom>
                <a:avLst/>
                <a:gdLst>
                  <a:gd name="T0" fmla="*/ 0 w 21600"/>
                  <a:gd name="T1" fmla="*/ 0 h 21600"/>
                  <a:gd name="T2" fmla="*/ 2887 w 21600"/>
                  <a:gd name="T3" fmla="*/ 11720 h 21600"/>
                  <a:gd name="T4" fmla="*/ 0 w 21600"/>
                  <a:gd name="T5" fmla="*/ 1172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38" name="Arc 11">
                <a:extLst>
                  <a:ext uri="{FF2B5EF4-FFF2-40B4-BE49-F238E27FC236}">
                    <a16:creationId xmlns:a16="http://schemas.microsoft.com/office/drawing/2014/main" id="{C7ED5896-4367-4EF2-8C4C-49E3974C5751}"/>
                  </a:ext>
                </a:extLst>
              </p:cNvPr>
              <p:cNvSpPr>
                <a:spLocks/>
              </p:cNvSpPr>
              <p:nvPr/>
            </p:nvSpPr>
            <p:spPr bwMode="auto">
              <a:xfrm flipV="1">
                <a:off x="6871" y="5775"/>
                <a:ext cx="3111" cy="14047"/>
              </a:xfrm>
              <a:custGeom>
                <a:avLst/>
                <a:gdLst>
                  <a:gd name="T0" fmla="*/ 0 w 21600"/>
                  <a:gd name="T1" fmla="*/ 0 h 21600"/>
                  <a:gd name="T2" fmla="*/ 3111 w 21600"/>
                  <a:gd name="T3" fmla="*/ 14047 h 21600"/>
                  <a:gd name="T4" fmla="*/ 0 w 21600"/>
                  <a:gd name="T5" fmla="*/ 140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39" name="Arc 12">
                <a:extLst>
                  <a:ext uri="{FF2B5EF4-FFF2-40B4-BE49-F238E27FC236}">
                    <a16:creationId xmlns:a16="http://schemas.microsoft.com/office/drawing/2014/main" id="{570D9373-AC3A-49DE-90E2-4F6391BA329F}"/>
                  </a:ext>
                </a:extLst>
              </p:cNvPr>
              <p:cNvSpPr>
                <a:spLocks/>
              </p:cNvSpPr>
              <p:nvPr/>
            </p:nvSpPr>
            <p:spPr bwMode="auto">
              <a:xfrm flipH="1">
                <a:off x="9977" y="59"/>
                <a:ext cx="2000" cy="7054"/>
              </a:xfrm>
              <a:custGeom>
                <a:avLst/>
                <a:gdLst>
                  <a:gd name="T0" fmla="*/ 0 w 21600"/>
                  <a:gd name="T1" fmla="*/ 0 h 21600"/>
                  <a:gd name="T2" fmla="*/ 2000 w 21600"/>
                  <a:gd name="T3" fmla="*/ 7054 h 21600"/>
                  <a:gd name="T4" fmla="*/ 0 w 21600"/>
                  <a:gd name="T5" fmla="*/ 70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40" name="Arc 13">
                <a:extLst>
                  <a:ext uri="{FF2B5EF4-FFF2-40B4-BE49-F238E27FC236}">
                    <a16:creationId xmlns:a16="http://schemas.microsoft.com/office/drawing/2014/main" id="{B5EAECB1-540D-477B-8D58-8B45D063B6CA}"/>
                  </a:ext>
                </a:extLst>
              </p:cNvPr>
              <p:cNvSpPr>
                <a:spLocks/>
              </p:cNvSpPr>
              <p:nvPr/>
            </p:nvSpPr>
            <p:spPr bwMode="auto">
              <a:xfrm>
                <a:off x="12026" y="59"/>
                <a:ext cx="1891" cy="8220"/>
              </a:xfrm>
              <a:custGeom>
                <a:avLst/>
                <a:gdLst>
                  <a:gd name="T0" fmla="*/ 0 w 21600"/>
                  <a:gd name="T1" fmla="*/ 0 h 21600"/>
                  <a:gd name="T2" fmla="*/ 1891 w 21600"/>
                  <a:gd name="T3" fmla="*/ 8220 h 21600"/>
                  <a:gd name="T4" fmla="*/ 0 w 21600"/>
                  <a:gd name="T5" fmla="*/ 822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41" name="Arc 14">
                <a:extLst>
                  <a:ext uri="{FF2B5EF4-FFF2-40B4-BE49-F238E27FC236}">
                    <a16:creationId xmlns:a16="http://schemas.microsoft.com/office/drawing/2014/main" id="{8ADC07FD-FFA4-46B9-A32C-CD7043987047}"/>
                  </a:ext>
                </a:extLst>
              </p:cNvPr>
              <p:cNvSpPr>
                <a:spLocks/>
              </p:cNvSpPr>
              <p:nvPr/>
            </p:nvSpPr>
            <p:spPr bwMode="auto">
              <a:xfrm flipH="1" flipV="1">
                <a:off x="13912" y="8279"/>
                <a:ext cx="2887" cy="11721"/>
              </a:xfrm>
              <a:custGeom>
                <a:avLst/>
                <a:gdLst>
                  <a:gd name="T0" fmla="*/ 0 w 21600"/>
                  <a:gd name="T1" fmla="*/ 0 h 21600"/>
                  <a:gd name="T2" fmla="*/ 2887 w 21600"/>
                  <a:gd name="T3" fmla="*/ 11721 h 21600"/>
                  <a:gd name="T4" fmla="*/ 0 w 21600"/>
                  <a:gd name="T5" fmla="*/ 117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42" name="Arc 15">
                <a:extLst>
                  <a:ext uri="{FF2B5EF4-FFF2-40B4-BE49-F238E27FC236}">
                    <a16:creationId xmlns:a16="http://schemas.microsoft.com/office/drawing/2014/main" id="{5CD41315-91DD-437C-8036-47B220703337}"/>
                  </a:ext>
                </a:extLst>
              </p:cNvPr>
              <p:cNvSpPr>
                <a:spLocks/>
              </p:cNvSpPr>
              <p:nvPr/>
            </p:nvSpPr>
            <p:spPr bwMode="auto">
              <a:xfrm flipV="1">
                <a:off x="16903" y="5307"/>
                <a:ext cx="3111" cy="14054"/>
              </a:xfrm>
              <a:custGeom>
                <a:avLst/>
                <a:gdLst>
                  <a:gd name="T0" fmla="*/ 0 w 21600"/>
                  <a:gd name="T1" fmla="*/ 0 h 21600"/>
                  <a:gd name="T2" fmla="*/ 3111 w 21600"/>
                  <a:gd name="T3" fmla="*/ 14054 h 21600"/>
                  <a:gd name="T4" fmla="*/ 0 w 21600"/>
                  <a:gd name="T5" fmla="*/ 140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60426" name="Line 20">
              <a:extLst>
                <a:ext uri="{FF2B5EF4-FFF2-40B4-BE49-F238E27FC236}">
                  <a16:creationId xmlns:a16="http://schemas.microsoft.com/office/drawing/2014/main" id="{332D8A38-C07E-491E-80A0-C1594F35B622}"/>
                </a:ext>
              </a:extLst>
            </p:cNvPr>
            <p:cNvSpPr>
              <a:spLocks noChangeShapeType="1"/>
            </p:cNvSpPr>
            <p:nvPr/>
          </p:nvSpPr>
          <p:spPr bwMode="auto">
            <a:xfrm>
              <a:off x="3872" y="2652"/>
              <a:ext cx="1560" cy="1"/>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27" name="Line 22">
              <a:extLst>
                <a:ext uri="{FF2B5EF4-FFF2-40B4-BE49-F238E27FC236}">
                  <a16:creationId xmlns:a16="http://schemas.microsoft.com/office/drawing/2014/main" id="{91D3A1AD-F7EB-41A0-B4DB-4A74432341D7}"/>
                </a:ext>
              </a:extLst>
            </p:cNvPr>
            <p:cNvSpPr>
              <a:spLocks noChangeShapeType="1"/>
            </p:cNvSpPr>
            <p:nvPr/>
          </p:nvSpPr>
          <p:spPr bwMode="auto">
            <a:xfrm>
              <a:off x="3713" y="2121"/>
              <a:ext cx="1889" cy="0"/>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28" name="Line 38">
              <a:extLst>
                <a:ext uri="{FF2B5EF4-FFF2-40B4-BE49-F238E27FC236}">
                  <a16:creationId xmlns:a16="http://schemas.microsoft.com/office/drawing/2014/main" id="{E5B8B76D-B2F5-4BB1-B5FE-653E8559610E}"/>
                </a:ext>
              </a:extLst>
            </p:cNvPr>
            <p:cNvSpPr>
              <a:spLocks noChangeShapeType="1"/>
            </p:cNvSpPr>
            <p:nvPr/>
          </p:nvSpPr>
          <p:spPr bwMode="auto">
            <a:xfrm>
              <a:off x="4891" y="2474"/>
              <a:ext cx="435" cy="1"/>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29" name="Line 39">
              <a:extLst>
                <a:ext uri="{FF2B5EF4-FFF2-40B4-BE49-F238E27FC236}">
                  <a16:creationId xmlns:a16="http://schemas.microsoft.com/office/drawing/2014/main" id="{24030BD7-2D03-42F7-B283-533D9E2F09F2}"/>
                </a:ext>
              </a:extLst>
            </p:cNvPr>
            <p:cNvSpPr>
              <a:spLocks noChangeShapeType="1"/>
            </p:cNvSpPr>
            <p:nvPr/>
          </p:nvSpPr>
          <p:spPr bwMode="auto">
            <a:xfrm>
              <a:off x="4382" y="1954"/>
              <a:ext cx="435" cy="1"/>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30" name="Line 41">
              <a:extLst>
                <a:ext uri="{FF2B5EF4-FFF2-40B4-BE49-F238E27FC236}">
                  <a16:creationId xmlns:a16="http://schemas.microsoft.com/office/drawing/2014/main" id="{3BB3760F-0828-43F5-B3F8-8CCD766174C9}"/>
                </a:ext>
              </a:extLst>
            </p:cNvPr>
            <p:cNvSpPr>
              <a:spLocks noChangeShapeType="1"/>
            </p:cNvSpPr>
            <p:nvPr/>
          </p:nvSpPr>
          <p:spPr bwMode="auto">
            <a:xfrm>
              <a:off x="4201" y="2127"/>
              <a:ext cx="1" cy="521"/>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0431" name="Rectangle 45">
              <a:extLst>
                <a:ext uri="{FF2B5EF4-FFF2-40B4-BE49-F238E27FC236}">
                  <a16:creationId xmlns:a16="http://schemas.microsoft.com/office/drawing/2014/main" id="{8D13BF03-A280-4AEB-8D5D-D5B33BA2B71D}"/>
                </a:ext>
              </a:extLst>
            </p:cNvPr>
            <p:cNvSpPr>
              <a:spLocks noChangeArrowheads="1"/>
            </p:cNvSpPr>
            <p:nvPr/>
          </p:nvSpPr>
          <p:spPr bwMode="auto">
            <a:xfrm>
              <a:off x="4244" y="2372"/>
              <a:ext cx="255"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2000"/>
                <a:t>h</a:t>
              </a:r>
              <a:r>
                <a:rPr lang="es-ES" altLang="es-AR" sz="2000" baseline="-25000"/>
                <a:t>n</a:t>
              </a:r>
              <a:endParaRPr lang="es-ES" altLang="es-AR" sz="2000"/>
            </a:p>
          </p:txBody>
        </p:sp>
        <p:sp>
          <p:nvSpPr>
            <p:cNvPr id="60432" name="Rectangle 46">
              <a:extLst>
                <a:ext uri="{FF2B5EF4-FFF2-40B4-BE49-F238E27FC236}">
                  <a16:creationId xmlns:a16="http://schemas.microsoft.com/office/drawing/2014/main" id="{3D650224-E116-4F5F-B7E9-BCA6A76B80BE}"/>
                </a:ext>
              </a:extLst>
            </p:cNvPr>
            <p:cNvSpPr>
              <a:spLocks noChangeArrowheads="1"/>
            </p:cNvSpPr>
            <p:nvPr/>
          </p:nvSpPr>
          <p:spPr bwMode="auto">
            <a:xfrm>
              <a:off x="4519" y="1716"/>
              <a:ext cx="139"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c</a:t>
              </a:r>
            </a:p>
          </p:txBody>
        </p:sp>
        <p:sp>
          <p:nvSpPr>
            <p:cNvPr id="60433" name="Rectangle 47">
              <a:extLst>
                <a:ext uri="{FF2B5EF4-FFF2-40B4-BE49-F238E27FC236}">
                  <a16:creationId xmlns:a16="http://schemas.microsoft.com/office/drawing/2014/main" id="{32303857-1895-4DB0-9488-CBE08D0CB4E4}"/>
                </a:ext>
              </a:extLst>
            </p:cNvPr>
            <p:cNvSpPr>
              <a:spLocks noChangeArrowheads="1"/>
            </p:cNvSpPr>
            <p:nvPr/>
          </p:nvSpPr>
          <p:spPr bwMode="auto">
            <a:xfrm>
              <a:off x="4923" y="2328"/>
              <a:ext cx="20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U</a:t>
              </a:r>
            </a:p>
          </p:txBody>
        </p:sp>
        <p:sp>
          <p:nvSpPr>
            <p:cNvPr id="60434" name="Rectangle 51">
              <a:extLst>
                <a:ext uri="{FF2B5EF4-FFF2-40B4-BE49-F238E27FC236}">
                  <a16:creationId xmlns:a16="http://schemas.microsoft.com/office/drawing/2014/main" id="{1AED994F-5990-4A22-9EBB-47575E3A4EB1}"/>
                </a:ext>
              </a:extLst>
            </p:cNvPr>
            <p:cNvSpPr>
              <a:spLocks noChangeArrowheads="1"/>
            </p:cNvSpPr>
            <p:nvPr/>
          </p:nvSpPr>
          <p:spPr bwMode="auto">
            <a:xfrm>
              <a:off x="4191" y="2721"/>
              <a:ext cx="114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400" dirty="0"/>
                <a:t>ONDA NEGATIVA</a:t>
              </a:r>
              <a:r>
                <a:rPr lang="es-ES" altLang="es-AR" sz="1100" dirty="0"/>
                <a:t> </a:t>
              </a:r>
              <a:endParaRPr lang="es-ES" altLang="es-AR" dirty="0"/>
            </a:p>
          </p:txBody>
        </p:sp>
      </p:grpSp>
      <p:sp>
        <p:nvSpPr>
          <p:cNvPr id="241716" name="Rectangle 52">
            <a:extLst>
              <a:ext uri="{FF2B5EF4-FFF2-40B4-BE49-F238E27FC236}">
                <a16:creationId xmlns:a16="http://schemas.microsoft.com/office/drawing/2014/main" id="{A52BC2EF-39A2-41DF-AC92-BAA1CC5C2729}"/>
              </a:ext>
            </a:extLst>
          </p:cNvPr>
          <p:cNvSpPr>
            <a:spLocks noChangeArrowheads="1"/>
          </p:cNvSpPr>
          <p:nvPr/>
        </p:nvSpPr>
        <p:spPr bwMode="auto">
          <a:xfrm>
            <a:off x="372820" y="5868681"/>
            <a:ext cx="842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sz="2800">
                <a:solidFill>
                  <a:schemeClr val="tx1"/>
                </a:solidFill>
                <a:latin typeface="Arial" panose="020B0604020202020204" pitchFamily="34" charset="0"/>
              </a:defRPr>
            </a:lvl1pPr>
            <a:lvl2pPr marL="800100" indent="-342900">
              <a:defRPr sz="2800">
                <a:solidFill>
                  <a:schemeClr val="tx1"/>
                </a:solidFill>
                <a:latin typeface="Arial" panose="020B0604020202020204" pitchFamily="34" charset="0"/>
              </a:defRPr>
            </a:lvl2pPr>
            <a:lvl3pPr marL="1257300" indent="-342900">
              <a:defRPr sz="2800">
                <a:solidFill>
                  <a:schemeClr val="tx1"/>
                </a:solidFill>
                <a:latin typeface="Arial" panose="020B0604020202020204" pitchFamily="34" charset="0"/>
              </a:defRPr>
            </a:lvl3pPr>
            <a:lvl4pPr marL="1714500" indent="-342900">
              <a:defRPr sz="2800">
                <a:solidFill>
                  <a:schemeClr val="tx1"/>
                </a:solidFill>
                <a:latin typeface="Arial" panose="020B0604020202020204" pitchFamily="34" charset="0"/>
              </a:defRPr>
            </a:lvl4pPr>
            <a:lvl5pPr marL="2171700" indent="-342900">
              <a:defRPr sz="2800">
                <a:solidFill>
                  <a:schemeClr val="tx1"/>
                </a:solidFill>
                <a:latin typeface="Arial" panose="020B0604020202020204" pitchFamily="34" charset="0"/>
              </a:defRPr>
            </a:lvl5pPr>
            <a:lvl6pPr marL="2628900" indent="-342900" eaLnBrk="0" fontAlgn="base" hangingPunct="0">
              <a:spcBef>
                <a:spcPct val="0"/>
              </a:spcBef>
              <a:spcAft>
                <a:spcPct val="0"/>
              </a:spcAft>
              <a:defRPr sz="2800">
                <a:solidFill>
                  <a:schemeClr val="tx1"/>
                </a:solidFill>
                <a:latin typeface="Arial" panose="020B0604020202020204" pitchFamily="34" charset="0"/>
              </a:defRPr>
            </a:lvl6pPr>
            <a:lvl7pPr marL="3086100" indent="-342900" eaLnBrk="0" fontAlgn="base" hangingPunct="0">
              <a:spcBef>
                <a:spcPct val="0"/>
              </a:spcBef>
              <a:spcAft>
                <a:spcPct val="0"/>
              </a:spcAft>
              <a:defRPr sz="2800">
                <a:solidFill>
                  <a:schemeClr val="tx1"/>
                </a:solidFill>
                <a:latin typeface="Arial" panose="020B0604020202020204" pitchFamily="34" charset="0"/>
              </a:defRPr>
            </a:lvl7pPr>
            <a:lvl8pPr marL="3543300" indent="-342900" eaLnBrk="0" fontAlgn="base" hangingPunct="0">
              <a:spcBef>
                <a:spcPct val="0"/>
              </a:spcBef>
              <a:spcAft>
                <a:spcPct val="0"/>
              </a:spcAft>
              <a:defRPr sz="2800">
                <a:solidFill>
                  <a:schemeClr val="tx1"/>
                </a:solidFill>
                <a:latin typeface="Arial" panose="020B0604020202020204" pitchFamily="34" charset="0"/>
              </a:defRPr>
            </a:lvl8pPr>
            <a:lvl9pPr marL="4000500" indent="-3429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buFontTx/>
              <a:buChar char="•"/>
            </a:pPr>
            <a:r>
              <a:rPr lang="es-ES_tradnl" altLang="es-AR" sz="2400" b="1" dirty="0">
                <a:solidFill>
                  <a:srgbClr val="3333CC"/>
                </a:solidFill>
              </a:rPr>
              <a:t>Aumentando el caudal en la sección 1-1 </a:t>
            </a:r>
          </a:p>
        </p:txBody>
      </p:sp>
      <p:sp>
        <p:nvSpPr>
          <p:cNvPr id="241719" name="Rectangle 55">
            <a:extLst>
              <a:ext uri="{FF2B5EF4-FFF2-40B4-BE49-F238E27FC236}">
                <a16:creationId xmlns:a16="http://schemas.microsoft.com/office/drawing/2014/main" id="{B5E8E4BE-8EFE-4EB9-973A-FF3D4663759F}"/>
              </a:ext>
            </a:extLst>
          </p:cNvPr>
          <p:cNvSpPr>
            <a:spLocks noChangeArrowheads="1"/>
          </p:cNvSpPr>
          <p:nvPr/>
        </p:nvSpPr>
        <p:spPr bwMode="auto">
          <a:xfrm>
            <a:off x="372820" y="6332974"/>
            <a:ext cx="7704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Arial" panose="020B0604020202020204" pitchFamily="34" charset="0"/>
              </a:defRPr>
            </a:lvl1pPr>
            <a:lvl2pPr marL="800100" indent="-342900">
              <a:defRPr sz="2800">
                <a:solidFill>
                  <a:schemeClr val="tx1"/>
                </a:solidFill>
                <a:latin typeface="Arial" panose="020B0604020202020204" pitchFamily="34" charset="0"/>
              </a:defRPr>
            </a:lvl2pPr>
            <a:lvl3pPr marL="1257300" indent="-342900">
              <a:defRPr sz="2800">
                <a:solidFill>
                  <a:schemeClr val="tx1"/>
                </a:solidFill>
                <a:latin typeface="Arial" panose="020B0604020202020204" pitchFamily="34" charset="0"/>
              </a:defRPr>
            </a:lvl3pPr>
            <a:lvl4pPr marL="1714500" indent="-342900">
              <a:defRPr sz="2800">
                <a:solidFill>
                  <a:schemeClr val="tx1"/>
                </a:solidFill>
                <a:latin typeface="Arial" panose="020B0604020202020204" pitchFamily="34" charset="0"/>
              </a:defRPr>
            </a:lvl4pPr>
            <a:lvl5pPr marL="2171700" indent="-342900">
              <a:defRPr sz="2800">
                <a:solidFill>
                  <a:schemeClr val="tx1"/>
                </a:solidFill>
                <a:latin typeface="Arial" panose="020B0604020202020204" pitchFamily="34" charset="0"/>
              </a:defRPr>
            </a:lvl5pPr>
            <a:lvl6pPr marL="2628900" indent="-342900" eaLnBrk="0" fontAlgn="base" hangingPunct="0">
              <a:spcBef>
                <a:spcPct val="0"/>
              </a:spcBef>
              <a:spcAft>
                <a:spcPct val="0"/>
              </a:spcAft>
              <a:defRPr sz="2800">
                <a:solidFill>
                  <a:schemeClr val="tx1"/>
                </a:solidFill>
                <a:latin typeface="Arial" panose="020B0604020202020204" pitchFamily="34" charset="0"/>
              </a:defRPr>
            </a:lvl6pPr>
            <a:lvl7pPr marL="3086100" indent="-342900" eaLnBrk="0" fontAlgn="base" hangingPunct="0">
              <a:spcBef>
                <a:spcPct val="0"/>
              </a:spcBef>
              <a:spcAft>
                <a:spcPct val="0"/>
              </a:spcAft>
              <a:defRPr sz="2800">
                <a:solidFill>
                  <a:schemeClr val="tx1"/>
                </a:solidFill>
                <a:latin typeface="Arial" panose="020B0604020202020204" pitchFamily="34" charset="0"/>
              </a:defRPr>
            </a:lvl7pPr>
            <a:lvl8pPr marL="3543300" indent="-342900" eaLnBrk="0" fontAlgn="base" hangingPunct="0">
              <a:spcBef>
                <a:spcPct val="0"/>
              </a:spcBef>
              <a:spcAft>
                <a:spcPct val="0"/>
              </a:spcAft>
              <a:defRPr sz="2800">
                <a:solidFill>
                  <a:schemeClr val="tx1"/>
                </a:solidFill>
                <a:latin typeface="Arial" panose="020B0604020202020204" pitchFamily="34" charset="0"/>
              </a:defRPr>
            </a:lvl8pPr>
            <a:lvl9pPr marL="4000500" indent="-3429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buFontTx/>
              <a:buChar char="•"/>
            </a:pPr>
            <a:r>
              <a:rPr lang="es-ES_tradnl" altLang="es-AR" sz="2400" b="1" dirty="0">
                <a:solidFill>
                  <a:srgbClr val="3333CC"/>
                </a:solidFill>
              </a:rPr>
              <a:t> Extrayendo el caudal en la sección 1-1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6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6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7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71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17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17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1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16" grpId="0" build="p"/>
      <p:bldP spid="2417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713" name="Group 25">
            <a:extLst>
              <a:ext uri="{FF2B5EF4-FFF2-40B4-BE49-F238E27FC236}">
                <a16:creationId xmlns:a16="http://schemas.microsoft.com/office/drawing/2014/main" id="{8946EFDC-168F-46F8-A22D-CFAD074C68F7}"/>
              </a:ext>
            </a:extLst>
          </p:cNvPr>
          <p:cNvGrpSpPr>
            <a:grpSpLocks/>
          </p:cNvGrpSpPr>
          <p:nvPr/>
        </p:nvGrpSpPr>
        <p:grpSpPr bwMode="auto">
          <a:xfrm>
            <a:off x="3498607" y="1092201"/>
            <a:ext cx="4357687" cy="2268537"/>
            <a:chOff x="1451" y="391"/>
            <a:chExt cx="2745" cy="1429"/>
          </a:xfrm>
        </p:grpSpPr>
        <p:grpSp>
          <p:nvGrpSpPr>
            <p:cNvPr id="61464" name="Group 5">
              <a:extLst>
                <a:ext uri="{FF2B5EF4-FFF2-40B4-BE49-F238E27FC236}">
                  <a16:creationId xmlns:a16="http://schemas.microsoft.com/office/drawing/2014/main" id="{2618A375-F5AB-48A7-B95E-B913F81A7C9D}"/>
                </a:ext>
              </a:extLst>
            </p:cNvPr>
            <p:cNvGrpSpPr>
              <a:grpSpLocks/>
            </p:cNvGrpSpPr>
            <p:nvPr/>
          </p:nvGrpSpPr>
          <p:grpSpPr bwMode="auto">
            <a:xfrm>
              <a:off x="1451" y="900"/>
              <a:ext cx="2667" cy="230"/>
              <a:chOff x="0" y="0"/>
              <a:chExt cx="20014" cy="20000"/>
            </a:xfrm>
          </p:grpSpPr>
          <p:sp>
            <p:nvSpPr>
              <p:cNvPr id="61474" name="Arc 6">
                <a:extLst>
                  <a:ext uri="{FF2B5EF4-FFF2-40B4-BE49-F238E27FC236}">
                    <a16:creationId xmlns:a16="http://schemas.microsoft.com/office/drawing/2014/main" id="{BF712434-C161-40CA-84AE-95A4EAE2D2D8}"/>
                  </a:ext>
                </a:extLst>
              </p:cNvPr>
              <p:cNvSpPr>
                <a:spLocks/>
              </p:cNvSpPr>
              <p:nvPr/>
            </p:nvSpPr>
            <p:spPr bwMode="auto">
              <a:xfrm flipH="1">
                <a:off x="0" y="0"/>
                <a:ext cx="2000" cy="7053"/>
              </a:xfrm>
              <a:custGeom>
                <a:avLst/>
                <a:gdLst>
                  <a:gd name="T0" fmla="*/ 0 w 21600"/>
                  <a:gd name="T1" fmla="*/ 0 h 21600"/>
                  <a:gd name="T2" fmla="*/ 2000 w 21600"/>
                  <a:gd name="T3" fmla="*/ 7053 h 21600"/>
                  <a:gd name="T4" fmla="*/ 0 w 21600"/>
                  <a:gd name="T5" fmla="*/ 705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75" name="Arc 7">
                <a:extLst>
                  <a:ext uri="{FF2B5EF4-FFF2-40B4-BE49-F238E27FC236}">
                    <a16:creationId xmlns:a16="http://schemas.microsoft.com/office/drawing/2014/main" id="{18211C7B-C86C-4D59-B4CD-D483BE50645F}"/>
                  </a:ext>
                </a:extLst>
              </p:cNvPr>
              <p:cNvSpPr>
                <a:spLocks/>
              </p:cNvSpPr>
              <p:nvPr/>
            </p:nvSpPr>
            <p:spPr bwMode="auto">
              <a:xfrm>
                <a:off x="1995" y="0"/>
                <a:ext cx="1890" cy="8220"/>
              </a:xfrm>
              <a:custGeom>
                <a:avLst/>
                <a:gdLst>
                  <a:gd name="T0" fmla="*/ 0 w 21600"/>
                  <a:gd name="T1" fmla="*/ 0 h 21600"/>
                  <a:gd name="T2" fmla="*/ 1890 w 21600"/>
                  <a:gd name="T3" fmla="*/ 8220 h 21600"/>
                  <a:gd name="T4" fmla="*/ 0 w 21600"/>
                  <a:gd name="T5" fmla="*/ 822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76" name="Arc 8">
                <a:extLst>
                  <a:ext uri="{FF2B5EF4-FFF2-40B4-BE49-F238E27FC236}">
                    <a16:creationId xmlns:a16="http://schemas.microsoft.com/office/drawing/2014/main" id="{62D7473F-A9BC-4C5F-A8BD-41436C3FC7E3}"/>
                  </a:ext>
                </a:extLst>
              </p:cNvPr>
              <p:cNvSpPr>
                <a:spLocks/>
              </p:cNvSpPr>
              <p:nvPr/>
            </p:nvSpPr>
            <p:spPr bwMode="auto">
              <a:xfrm flipH="1" flipV="1">
                <a:off x="3880" y="8161"/>
                <a:ext cx="2887" cy="11720"/>
              </a:xfrm>
              <a:custGeom>
                <a:avLst/>
                <a:gdLst>
                  <a:gd name="T0" fmla="*/ 0 w 21600"/>
                  <a:gd name="T1" fmla="*/ 0 h 21600"/>
                  <a:gd name="T2" fmla="*/ 2887 w 21600"/>
                  <a:gd name="T3" fmla="*/ 11720 h 21600"/>
                  <a:gd name="T4" fmla="*/ 0 w 21600"/>
                  <a:gd name="T5" fmla="*/ 1172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77" name="Arc 9">
                <a:extLst>
                  <a:ext uri="{FF2B5EF4-FFF2-40B4-BE49-F238E27FC236}">
                    <a16:creationId xmlns:a16="http://schemas.microsoft.com/office/drawing/2014/main" id="{77545B48-17FA-496A-B735-B1251CD75504}"/>
                  </a:ext>
                </a:extLst>
              </p:cNvPr>
              <p:cNvSpPr>
                <a:spLocks/>
              </p:cNvSpPr>
              <p:nvPr/>
            </p:nvSpPr>
            <p:spPr bwMode="auto">
              <a:xfrm flipV="1">
                <a:off x="6871" y="5775"/>
                <a:ext cx="3111" cy="14047"/>
              </a:xfrm>
              <a:custGeom>
                <a:avLst/>
                <a:gdLst>
                  <a:gd name="T0" fmla="*/ 0 w 21600"/>
                  <a:gd name="T1" fmla="*/ 0 h 21600"/>
                  <a:gd name="T2" fmla="*/ 3111 w 21600"/>
                  <a:gd name="T3" fmla="*/ 14047 h 21600"/>
                  <a:gd name="T4" fmla="*/ 0 w 21600"/>
                  <a:gd name="T5" fmla="*/ 140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78" name="Arc 10">
                <a:extLst>
                  <a:ext uri="{FF2B5EF4-FFF2-40B4-BE49-F238E27FC236}">
                    <a16:creationId xmlns:a16="http://schemas.microsoft.com/office/drawing/2014/main" id="{22F90749-FA13-4431-9B80-5BCE226D5848}"/>
                  </a:ext>
                </a:extLst>
              </p:cNvPr>
              <p:cNvSpPr>
                <a:spLocks/>
              </p:cNvSpPr>
              <p:nvPr/>
            </p:nvSpPr>
            <p:spPr bwMode="auto">
              <a:xfrm flipH="1">
                <a:off x="9977" y="59"/>
                <a:ext cx="2000" cy="7054"/>
              </a:xfrm>
              <a:custGeom>
                <a:avLst/>
                <a:gdLst>
                  <a:gd name="T0" fmla="*/ 0 w 21600"/>
                  <a:gd name="T1" fmla="*/ 0 h 21600"/>
                  <a:gd name="T2" fmla="*/ 2000 w 21600"/>
                  <a:gd name="T3" fmla="*/ 7054 h 21600"/>
                  <a:gd name="T4" fmla="*/ 0 w 21600"/>
                  <a:gd name="T5" fmla="*/ 70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79" name="Arc 11">
                <a:extLst>
                  <a:ext uri="{FF2B5EF4-FFF2-40B4-BE49-F238E27FC236}">
                    <a16:creationId xmlns:a16="http://schemas.microsoft.com/office/drawing/2014/main" id="{9D182D01-347D-49A5-8BB3-F15692186053}"/>
                  </a:ext>
                </a:extLst>
              </p:cNvPr>
              <p:cNvSpPr>
                <a:spLocks/>
              </p:cNvSpPr>
              <p:nvPr/>
            </p:nvSpPr>
            <p:spPr bwMode="auto">
              <a:xfrm>
                <a:off x="12026" y="59"/>
                <a:ext cx="1891" cy="8220"/>
              </a:xfrm>
              <a:custGeom>
                <a:avLst/>
                <a:gdLst>
                  <a:gd name="T0" fmla="*/ 0 w 21600"/>
                  <a:gd name="T1" fmla="*/ 0 h 21600"/>
                  <a:gd name="T2" fmla="*/ 1891 w 21600"/>
                  <a:gd name="T3" fmla="*/ 8220 h 21600"/>
                  <a:gd name="T4" fmla="*/ 0 w 21600"/>
                  <a:gd name="T5" fmla="*/ 822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80" name="Arc 12">
                <a:extLst>
                  <a:ext uri="{FF2B5EF4-FFF2-40B4-BE49-F238E27FC236}">
                    <a16:creationId xmlns:a16="http://schemas.microsoft.com/office/drawing/2014/main" id="{4834C093-5EEF-4E36-86BA-490712603133}"/>
                  </a:ext>
                </a:extLst>
              </p:cNvPr>
              <p:cNvSpPr>
                <a:spLocks/>
              </p:cNvSpPr>
              <p:nvPr/>
            </p:nvSpPr>
            <p:spPr bwMode="auto">
              <a:xfrm flipH="1" flipV="1">
                <a:off x="13912" y="8279"/>
                <a:ext cx="2887" cy="11721"/>
              </a:xfrm>
              <a:custGeom>
                <a:avLst/>
                <a:gdLst>
                  <a:gd name="T0" fmla="*/ 0 w 21600"/>
                  <a:gd name="T1" fmla="*/ 0 h 21600"/>
                  <a:gd name="T2" fmla="*/ 2887 w 21600"/>
                  <a:gd name="T3" fmla="*/ 11721 h 21600"/>
                  <a:gd name="T4" fmla="*/ 0 w 21600"/>
                  <a:gd name="T5" fmla="*/ 117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81" name="Arc 13">
                <a:extLst>
                  <a:ext uri="{FF2B5EF4-FFF2-40B4-BE49-F238E27FC236}">
                    <a16:creationId xmlns:a16="http://schemas.microsoft.com/office/drawing/2014/main" id="{FCD659D1-E9D4-45D0-8CCE-31A9D0921B6D}"/>
                  </a:ext>
                </a:extLst>
              </p:cNvPr>
              <p:cNvSpPr>
                <a:spLocks/>
              </p:cNvSpPr>
              <p:nvPr/>
            </p:nvSpPr>
            <p:spPr bwMode="auto">
              <a:xfrm flipV="1">
                <a:off x="16903" y="5307"/>
                <a:ext cx="3111" cy="14054"/>
              </a:xfrm>
              <a:custGeom>
                <a:avLst/>
                <a:gdLst>
                  <a:gd name="T0" fmla="*/ 0 w 21600"/>
                  <a:gd name="T1" fmla="*/ 0 h 21600"/>
                  <a:gd name="T2" fmla="*/ 3111 w 21600"/>
                  <a:gd name="T3" fmla="*/ 14054 h 21600"/>
                  <a:gd name="T4" fmla="*/ 0 w 21600"/>
                  <a:gd name="T5" fmla="*/ 140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61465" name="Line 14">
              <a:extLst>
                <a:ext uri="{FF2B5EF4-FFF2-40B4-BE49-F238E27FC236}">
                  <a16:creationId xmlns:a16="http://schemas.microsoft.com/office/drawing/2014/main" id="{0DED6CDA-1345-4E6A-97A5-33DD822F3BC3}"/>
                </a:ext>
              </a:extLst>
            </p:cNvPr>
            <p:cNvSpPr>
              <a:spLocks noChangeShapeType="1"/>
            </p:cNvSpPr>
            <p:nvPr/>
          </p:nvSpPr>
          <p:spPr bwMode="auto">
            <a:xfrm>
              <a:off x="1787" y="1473"/>
              <a:ext cx="2172" cy="1"/>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66" name="Line 15">
              <a:extLst>
                <a:ext uri="{FF2B5EF4-FFF2-40B4-BE49-F238E27FC236}">
                  <a16:creationId xmlns:a16="http://schemas.microsoft.com/office/drawing/2014/main" id="{BC96F981-F149-45D8-A0EB-EDD919B5F43D}"/>
                </a:ext>
              </a:extLst>
            </p:cNvPr>
            <p:cNvSpPr>
              <a:spLocks noChangeShapeType="1"/>
            </p:cNvSpPr>
            <p:nvPr/>
          </p:nvSpPr>
          <p:spPr bwMode="auto">
            <a:xfrm>
              <a:off x="1565" y="859"/>
              <a:ext cx="2631" cy="0"/>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67" name="Line 16">
              <a:extLst>
                <a:ext uri="{FF2B5EF4-FFF2-40B4-BE49-F238E27FC236}">
                  <a16:creationId xmlns:a16="http://schemas.microsoft.com/office/drawing/2014/main" id="{C56FA830-BB0A-4E4E-A9A8-5918573187A6}"/>
                </a:ext>
              </a:extLst>
            </p:cNvPr>
            <p:cNvSpPr>
              <a:spLocks noChangeShapeType="1"/>
            </p:cNvSpPr>
            <p:nvPr/>
          </p:nvSpPr>
          <p:spPr bwMode="auto">
            <a:xfrm>
              <a:off x="3206" y="1267"/>
              <a:ext cx="606" cy="2"/>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68" name="Line 17">
              <a:extLst>
                <a:ext uri="{FF2B5EF4-FFF2-40B4-BE49-F238E27FC236}">
                  <a16:creationId xmlns:a16="http://schemas.microsoft.com/office/drawing/2014/main" id="{22EC24F6-F158-4958-BD1C-6DB983C37A0F}"/>
                </a:ext>
              </a:extLst>
            </p:cNvPr>
            <p:cNvSpPr>
              <a:spLocks noChangeShapeType="1"/>
            </p:cNvSpPr>
            <p:nvPr/>
          </p:nvSpPr>
          <p:spPr bwMode="auto">
            <a:xfrm flipH="1">
              <a:off x="2497" y="666"/>
              <a:ext cx="606" cy="1"/>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69" name="Line 18">
              <a:extLst>
                <a:ext uri="{FF2B5EF4-FFF2-40B4-BE49-F238E27FC236}">
                  <a16:creationId xmlns:a16="http://schemas.microsoft.com/office/drawing/2014/main" id="{B8CD0A27-16F7-48FB-BEA3-07655ECEB629}"/>
                </a:ext>
              </a:extLst>
            </p:cNvPr>
            <p:cNvSpPr>
              <a:spLocks noChangeShapeType="1"/>
            </p:cNvSpPr>
            <p:nvPr/>
          </p:nvSpPr>
          <p:spPr bwMode="auto">
            <a:xfrm>
              <a:off x="2245" y="866"/>
              <a:ext cx="1" cy="603"/>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70" name="Rectangle 19">
              <a:extLst>
                <a:ext uri="{FF2B5EF4-FFF2-40B4-BE49-F238E27FC236}">
                  <a16:creationId xmlns:a16="http://schemas.microsoft.com/office/drawing/2014/main" id="{851E320B-9F89-4D66-8203-8D3F1A73C60D}"/>
                </a:ext>
              </a:extLst>
            </p:cNvPr>
            <p:cNvSpPr>
              <a:spLocks noChangeArrowheads="1"/>
            </p:cNvSpPr>
            <p:nvPr/>
          </p:nvSpPr>
          <p:spPr bwMode="auto">
            <a:xfrm>
              <a:off x="2305" y="1149"/>
              <a:ext cx="355"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2000"/>
                <a:t>h</a:t>
              </a:r>
              <a:r>
                <a:rPr lang="es-ES" altLang="es-AR" sz="2000" baseline="-25000"/>
                <a:t>n</a:t>
              </a:r>
              <a:endParaRPr lang="es-ES" altLang="es-AR" sz="2000"/>
            </a:p>
          </p:txBody>
        </p:sp>
        <p:sp>
          <p:nvSpPr>
            <p:cNvPr id="61471" name="Rectangle 20">
              <a:extLst>
                <a:ext uri="{FF2B5EF4-FFF2-40B4-BE49-F238E27FC236}">
                  <a16:creationId xmlns:a16="http://schemas.microsoft.com/office/drawing/2014/main" id="{89355BB8-7617-4F36-943E-61EFA9DC5F67}"/>
                </a:ext>
              </a:extLst>
            </p:cNvPr>
            <p:cNvSpPr>
              <a:spLocks noChangeArrowheads="1"/>
            </p:cNvSpPr>
            <p:nvPr/>
          </p:nvSpPr>
          <p:spPr bwMode="auto">
            <a:xfrm>
              <a:off x="2688" y="391"/>
              <a:ext cx="193"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c</a:t>
              </a:r>
            </a:p>
          </p:txBody>
        </p:sp>
        <p:sp>
          <p:nvSpPr>
            <p:cNvPr id="61472" name="Rectangle 21">
              <a:extLst>
                <a:ext uri="{FF2B5EF4-FFF2-40B4-BE49-F238E27FC236}">
                  <a16:creationId xmlns:a16="http://schemas.microsoft.com/office/drawing/2014/main" id="{C2C26BAD-018D-4D8A-9CFC-01CACE51A894}"/>
                </a:ext>
              </a:extLst>
            </p:cNvPr>
            <p:cNvSpPr>
              <a:spLocks noChangeArrowheads="1"/>
            </p:cNvSpPr>
            <p:nvPr/>
          </p:nvSpPr>
          <p:spPr bwMode="auto">
            <a:xfrm>
              <a:off x="3250" y="1099"/>
              <a:ext cx="280" cy="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U</a:t>
              </a:r>
            </a:p>
          </p:txBody>
        </p:sp>
        <p:sp>
          <p:nvSpPr>
            <p:cNvPr id="61473" name="Rectangle 22">
              <a:extLst>
                <a:ext uri="{FF2B5EF4-FFF2-40B4-BE49-F238E27FC236}">
                  <a16:creationId xmlns:a16="http://schemas.microsoft.com/office/drawing/2014/main" id="{4423CEDB-2CE7-446C-AED8-E084CA8743AF}"/>
                </a:ext>
              </a:extLst>
            </p:cNvPr>
            <p:cNvSpPr>
              <a:spLocks noChangeArrowheads="1"/>
            </p:cNvSpPr>
            <p:nvPr/>
          </p:nvSpPr>
          <p:spPr bwMode="auto">
            <a:xfrm>
              <a:off x="2231" y="1553"/>
              <a:ext cx="1596"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400" dirty="0"/>
                <a:t>ONDA NEGATIVA</a:t>
              </a:r>
              <a:r>
                <a:rPr lang="es-ES" altLang="es-AR" sz="1100" dirty="0"/>
                <a:t> </a:t>
              </a:r>
              <a:endParaRPr lang="es-ES" altLang="es-AR" dirty="0"/>
            </a:p>
          </p:txBody>
        </p:sp>
      </p:grpSp>
      <p:sp>
        <p:nvSpPr>
          <p:cNvPr id="242711" name="Rectangle 23">
            <a:extLst>
              <a:ext uri="{FF2B5EF4-FFF2-40B4-BE49-F238E27FC236}">
                <a16:creationId xmlns:a16="http://schemas.microsoft.com/office/drawing/2014/main" id="{F21829F9-5830-45CF-B34B-FB8E7093D19A}"/>
              </a:ext>
            </a:extLst>
          </p:cNvPr>
          <p:cNvSpPr>
            <a:spLocks noChangeArrowheads="1"/>
          </p:cNvSpPr>
          <p:nvPr/>
        </p:nvSpPr>
        <p:spPr bwMode="auto">
          <a:xfrm>
            <a:off x="104531" y="889056"/>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buFontTx/>
              <a:buChar char="•"/>
            </a:pPr>
            <a:r>
              <a:rPr lang="es-ES_tradnl" altLang="es-AR" sz="2400" b="1" dirty="0">
                <a:solidFill>
                  <a:srgbClr val="3333CC"/>
                </a:solidFill>
              </a:rPr>
              <a:t>Aumentando el Q en la sección 2-2.</a:t>
            </a:r>
            <a:endParaRPr lang="es-ES" altLang="es-AR" sz="2400" b="1" dirty="0">
              <a:solidFill>
                <a:srgbClr val="3333CC"/>
              </a:solidFill>
            </a:endParaRPr>
          </a:p>
        </p:txBody>
      </p:sp>
      <p:sp>
        <p:nvSpPr>
          <p:cNvPr id="242712" name="Rectangle 24">
            <a:extLst>
              <a:ext uri="{FF2B5EF4-FFF2-40B4-BE49-F238E27FC236}">
                <a16:creationId xmlns:a16="http://schemas.microsoft.com/office/drawing/2014/main" id="{30CE921C-0B9E-4759-BC04-ED88D8E5C917}"/>
              </a:ext>
            </a:extLst>
          </p:cNvPr>
          <p:cNvSpPr>
            <a:spLocks noChangeArrowheads="1"/>
          </p:cNvSpPr>
          <p:nvPr/>
        </p:nvSpPr>
        <p:spPr bwMode="auto">
          <a:xfrm>
            <a:off x="358775" y="3613150"/>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buFontTx/>
              <a:buChar char="•"/>
            </a:pPr>
            <a:r>
              <a:rPr lang="es-ES_tradnl" altLang="es-AR" sz="2400" b="1">
                <a:solidFill>
                  <a:srgbClr val="3333CC"/>
                </a:solidFill>
              </a:rPr>
              <a:t>Disminuyendo el caudal en la sección 2-2</a:t>
            </a:r>
            <a:endParaRPr lang="es-ES_tradnl" altLang="es-AR"/>
          </a:p>
        </p:txBody>
      </p:sp>
      <p:grpSp>
        <p:nvGrpSpPr>
          <p:cNvPr id="242733" name="Group 45">
            <a:extLst>
              <a:ext uri="{FF2B5EF4-FFF2-40B4-BE49-F238E27FC236}">
                <a16:creationId xmlns:a16="http://schemas.microsoft.com/office/drawing/2014/main" id="{E1C5DEA7-201D-4DEB-BEED-56869440025F}"/>
              </a:ext>
            </a:extLst>
          </p:cNvPr>
          <p:cNvGrpSpPr>
            <a:grpSpLocks/>
          </p:cNvGrpSpPr>
          <p:nvPr/>
        </p:nvGrpSpPr>
        <p:grpSpPr bwMode="auto">
          <a:xfrm>
            <a:off x="4952709" y="3939167"/>
            <a:ext cx="3275012" cy="2405062"/>
            <a:chOff x="1723" y="2523"/>
            <a:chExt cx="2063" cy="1515"/>
          </a:xfrm>
        </p:grpSpPr>
        <p:sp>
          <p:nvSpPr>
            <p:cNvPr id="61446" name="Line 27">
              <a:extLst>
                <a:ext uri="{FF2B5EF4-FFF2-40B4-BE49-F238E27FC236}">
                  <a16:creationId xmlns:a16="http://schemas.microsoft.com/office/drawing/2014/main" id="{094F2853-15ED-407D-9945-C9F592564B34}"/>
                </a:ext>
              </a:extLst>
            </p:cNvPr>
            <p:cNvSpPr>
              <a:spLocks noChangeShapeType="1"/>
            </p:cNvSpPr>
            <p:nvPr/>
          </p:nvSpPr>
          <p:spPr bwMode="auto">
            <a:xfrm>
              <a:off x="1901" y="3708"/>
              <a:ext cx="1837" cy="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47" name="Line 28">
              <a:extLst>
                <a:ext uri="{FF2B5EF4-FFF2-40B4-BE49-F238E27FC236}">
                  <a16:creationId xmlns:a16="http://schemas.microsoft.com/office/drawing/2014/main" id="{95831A91-03FA-4562-AAEE-CE805DC50835}"/>
                </a:ext>
              </a:extLst>
            </p:cNvPr>
            <p:cNvSpPr>
              <a:spLocks noChangeShapeType="1"/>
            </p:cNvSpPr>
            <p:nvPr/>
          </p:nvSpPr>
          <p:spPr bwMode="auto">
            <a:xfrm>
              <a:off x="1756" y="3172"/>
              <a:ext cx="2030" cy="1"/>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61448" name="Group 29">
              <a:extLst>
                <a:ext uri="{FF2B5EF4-FFF2-40B4-BE49-F238E27FC236}">
                  <a16:creationId xmlns:a16="http://schemas.microsoft.com/office/drawing/2014/main" id="{ECFA1790-16D6-4137-9E37-7B03719FAEE9}"/>
                </a:ext>
              </a:extLst>
            </p:cNvPr>
            <p:cNvGrpSpPr>
              <a:grpSpLocks/>
            </p:cNvGrpSpPr>
            <p:nvPr/>
          </p:nvGrpSpPr>
          <p:grpSpPr bwMode="auto">
            <a:xfrm>
              <a:off x="1790" y="2884"/>
              <a:ext cx="1985" cy="222"/>
              <a:chOff x="0" y="0"/>
              <a:chExt cx="20001" cy="19998"/>
            </a:xfrm>
          </p:grpSpPr>
          <p:sp>
            <p:nvSpPr>
              <p:cNvPr id="61456" name="Arc 30">
                <a:extLst>
                  <a:ext uri="{FF2B5EF4-FFF2-40B4-BE49-F238E27FC236}">
                    <a16:creationId xmlns:a16="http://schemas.microsoft.com/office/drawing/2014/main" id="{288225CD-D483-44B5-B23A-3FCC5549A034}"/>
                  </a:ext>
                </a:extLst>
              </p:cNvPr>
              <p:cNvSpPr>
                <a:spLocks/>
              </p:cNvSpPr>
              <p:nvPr/>
            </p:nvSpPr>
            <p:spPr bwMode="auto">
              <a:xfrm flipH="1">
                <a:off x="0" y="1508"/>
                <a:ext cx="2017" cy="6504"/>
              </a:xfrm>
              <a:custGeom>
                <a:avLst/>
                <a:gdLst>
                  <a:gd name="T0" fmla="*/ 0 w 21600"/>
                  <a:gd name="T1" fmla="*/ 0 h 21600"/>
                  <a:gd name="T2" fmla="*/ 2017 w 21600"/>
                  <a:gd name="T3" fmla="*/ 6504 h 21600"/>
                  <a:gd name="T4" fmla="*/ 0 w 21600"/>
                  <a:gd name="T5" fmla="*/ 650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57" name="Arc 31">
                <a:extLst>
                  <a:ext uri="{FF2B5EF4-FFF2-40B4-BE49-F238E27FC236}">
                    <a16:creationId xmlns:a16="http://schemas.microsoft.com/office/drawing/2014/main" id="{3826107D-1C3B-4027-B0C9-B5993F6B454B}"/>
                  </a:ext>
                </a:extLst>
              </p:cNvPr>
              <p:cNvSpPr>
                <a:spLocks/>
              </p:cNvSpPr>
              <p:nvPr/>
            </p:nvSpPr>
            <p:spPr bwMode="auto">
              <a:xfrm>
                <a:off x="2011" y="1501"/>
                <a:ext cx="1904" cy="7580"/>
              </a:xfrm>
              <a:custGeom>
                <a:avLst/>
                <a:gdLst>
                  <a:gd name="T0" fmla="*/ 0 w 21600"/>
                  <a:gd name="T1" fmla="*/ 0 h 21600"/>
                  <a:gd name="T2" fmla="*/ 1904 w 21600"/>
                  <a:gd name="T3" fmla="*/ 7580 h 21600"/>
                  <a:gd name="T4" fmla="*/ 0 w 21600"/>
                  <a:gd name="T5" fmla="*/ 75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58" name="Arc 32">
                <a:extLst>
                  <a:ext uri="{FF2B5EF4-FFF2-40B4-BE49-F238E27FC236}">
                    <a16:creationId xmlns:a16="http://schemas.microsoft.com/office/drawing/2014/main" id="{61B17F07-1C6C-48EF-B54F-09A2319A46EE}"/>
                  </a:ext>
                </a:extLst>
              </p:cNvPr>
              <p:cNvSpPr>
                <a:spLocks/>
              </p:cNvSpPr>
              <p:nvPr/>
            </p:nvSpPr>
            <p:spPr bwMode="auto">
              <a:xfrm flipH="1" flipV="1">
                <a:off x="3909" y="9033"/>
                <a:ext cx="2912" cy="10801"/>
              </a:xfrm>
              <a:custGeom>
                <a:avLst/>
                <a:gdLst>
                  <a:gd name="T0" fmla="*/ 0 w 21600"/>
                  <a:gd name="T1" fmla="*/ 0 h 21600"/>
                  <a:gd name="T2" fmla="*/ 2912 w 21600"/>
                  <a:gd name="T3" fmla="*/ 10801 h 21600"/>
                  <a:gd name="T4" fmla="*/ 0 w 21600"/>
                  <a:gd name="T5" fmla="*/ 1080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59" name="Arc 33">
                <a:extLst>
                  <a:ext uri="{FF2B5EF4-FFF2-40B4-BE49-F238E27FC236}">
                    <a16:creationId xmlns:a16="http://schemas.microsoft.com/office/drawing/2014/main" id="{839D1371-DA13-4400-8ABA-A271A7BAAAA2}"/>
                  </a:ext>
                </a:extLst>
              </p:cNvPr>
              <p:cNvSpPr>
                <a:spLocks/>
              </p:cNvSpPr>
              <p:nvPr/>
            </p:nvSpPr>
            <p:spPr bwMode="auto">
              <a:xfrm flipV="1">
                <a:off x="6871" y="7039"/>
                <a:ext cx="3133" cy="12959"/>
              </a:xfrm>
              <a:custGeom>
                <a:avLst/>
                <a:gdLst>
                  <a:gd name="T0" fmla="*/ 0 w 21600"/>
                  <a:gd name="T1" fmla="*/ 0 h 21600"/>
                  <a:gd name="T2" fmla="*/ 3133 w 21600"/>
                  <a:gd name="T3" fmla="*/ 12959 h 21600"/>
                  <a:gd name="T4" fmla="*/ 0 w 21600"/>
                  <a:gd name="T5" fmla="*/ 1295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60" name="Arc 34">
                <a:extLst>
                  <a:ext uri="{FF2B5EF4-FFF2-40B4-BE49-F238E27FC236}">
                    <a16:creationId xmlns:a16="http://schemas.microsoft.com/office/drawing/2014/main" id="{3892F3B3-0A9F-461F-A881-0953063A086A}"/>
                  </a:ext>
                </a:extLst>
              </p:cNvPr>
              <p:cNvSpPr>
                <a:spLocks/>
              </p:cNvSpPr>
              <p:nvPr/>
            </p:nvSpPr>
            <p:spPr bwMode="auto">
              <a:xfrm flipH="1">
                <a:off x="9998" y="535"/>
                <a:ext cx="2017" cy="6503"/>
              </a:xfrm>
              <a:custGeom>
                <a:avLst/>
                <a:gdLst>
                  <a:gd name="T0" fmla="*/ 0 w 21600"/>
                  <a:gd name="T1" fmla="*/ 0 h 21600"/>
                  <a:gd name="T2" fmla="*/ 2017 w 21600"/>
                  <a:gd name="T3" fmla="*/ 6503 h 21600"/>
                  <a:gd name="T4" fmla="*/ 0 w 21600"/>
                  <a:gd name="T5" fmla="*/ 650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61" name="Arc 35">
                <a:extLst>
                  <a:ext uri="{FF2B5EF4-FFF2-40B4-BE49-F238E27FC236}">
                    <a16:creationId xmlns:a16="http://schemas.microsoft.com/office/drawing/2014/main" id="{548F8608-83EC-459A-8D2A-FDB3483B0BF6}"/>
                  </a:ext>
                </a:extLst>
              </p:cNvPr>
              <p:cNvSpPr>
                <a:spLocks/>
              </p:cNvSpPr>
              <p:nvPr/>
            </p:nvSpPr>
            <p:spPr bwMode="auto">
              <a:xfrm>
                <a:off x="11954" y="0"/>
                <a:ext cx="1903" cy="7580"/>
              </a:xfrm>
              <a:custGeom>
                <a:avLst/>
                <a:gdLst>
                  <a:gd name="T0" fmla="*/ 0 w 21600"/>
                  <a:gd name="T1" fmla="*/ 0 h 21600"/>
                  <a:gd name="T2" fmla="*/ 1903 w 21600"/>
                  <a:gd name="T3" fmla="*/ 7580 h 21600"/>
                  <a:gd name="T4" fmla="*/ 0 w 21600"/>
                  <a:gd name="T5" fmla="*/ 75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62" name="Arc 36">
                <a:extLst>
                  <a:ext uri="{FF2B5EF4-FFF2-40B4-BE49-F238E27FC236}">
                    <a16:creationId xmlns:a16="http://schemas.microsoft.com/office/drawing/2014/main" id="{0E44F575-3FFA-4EDE-B87B-328CBB046C94}"/>
                  </a:ext>
                </a:extLst>
              </p:cNvPr>
              <p:cNvSpPr>
                <a:spLocks/>
              </p:cNvSpPr>
              <p:nvPr/>
            </p:nvSpPr>
            <p:spPr bwMode="auto">
              <a:xfrm flipH="1" flipV="1">
                <a:off x="13907" y="8546"/>
                <a:ext cx="2911" cy="10808"/>
              </a:xfrm>
              <a:custGeom>
                <a:avLst/>
                <a:gdLst>
                  <a:gd name="T0" fmla="*/ 0 w 21600"/>
                  <a:gd name="T1" fmla="*/ 0 h 21600"/>
                  <a:gd name="T2" fmla="*/ 2911 w 21600"/>
                  <a:gd name="T3" fmla="*/ 10808 h 21600"/>
                  <a:gd name="T4" fmla="*/ 0 w 21600"/>
                  <a:gd name="T5" fmla="*/ 1080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63" name="Arc 37">
                <a:extLst>
                  <a:ext uri="{FF2B5EF4-FFF2-40B4-BE49-F238E27FC236}">
                    <a16:creationId xmlns:a16="http://schemas.microsoft.com/office/drawing/2014/main" id="{6A39ACCE-55B9-48E9-95CF-E22BA3696CCF}"/>
                  </a:ext>
                </a:extLst>
              </p:cNvPr>
              <p:cNvSpPr>
                <a:spLocks/>
              </p:cNvSpPr>
              <p:nvPr/>
            </p:nvSpPr>
            <p:spPr bwMode="auto">
              <a:xfrm flipV="1">
                <a:off x="16868" y="6881"/>
                <a:ext cx="3133" cy="12959"/>
              </a:xfrm>
              <a:custGeom>
                <a:avLst/>
                <a:gdLst>
                  <a:gd name="T0" fmla="*/ 0 w 21600"/>
                  <a:gd name="T1" fmla="*/ 0 h 21600"/>
                  <a:gd name="T2" fmla="*/ 3133 w 21600"/>
                  <a:gd name="T3" fmla="*/ 12959 h 21600"/>
                  <a:gd name="T4" fmla="*/ 0 w 21600"/>
                  <a:gd name="T5" fmla="*/ 1295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61449" name="Line 38">
              <a:extLst>
                <a:ext uri="{FF2B5EF4-FFF2-40B4-BE49-F238E27FC236}">
                  <a16:creationId xmlns:a16="http://schemas.microsoft.com/office/drawing/2014/main" id="{65894546-BB52-4D7E-9617-2BF41B148275}"/>
                </a:ext>
              </a:extLst>
            </p:cNvPr>
            <p:cNvSpPr>
              <a:spLocks noChangeShapeType="1"/>
            </p:cNvSpPr>
            <p:nvPr/>
          </p:nvSpPr>
          <p:spPr bwMode="auto">
            <a:xfrm>
              <a:off x="1723" y="3399"/>
              <a:ext cx="311" cy="0"/>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50" name="Line 39">
              <a:extLst>
                <a:ext uri="{FF2B5EF4-FFF2-40B4-BE49-F238E27FC236}">
                  <a16:creationId xmlns:a16="http://schemas.microsoft.com/office/drawing/2014/main" id="{F8F14F14-3F0D-4840-BE82-BDAF4A0AA491}"/>
                </a:ext>
              </a:extLst>
            </p:cNvPr>
            <p:cNvSpPr>
              <a:spLocks noChangeShapeType="1"/>
            </p:cNvSpPr>
            <p:nvPr/>
          </p:nvSpPr>
          <p:spPr bwMode="auto">
            <a:xfrm flipH="1" flipV="1">
              <a:off x="1967" y="2750"/>
              <a:ext cx="355" cy="0"/>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51" name="Line 40">
              <a:extLst>
                <a:ext uri="{FF2B5EF4-FFF2-40B4-BE49-F238E27FC236}">
                  <a16:creationId xmlns:a16="http://schemas.microsoft.com/office/drawing/2014/main" id="{FCBE63F0-9EE9-4553-8036-C5BD29AACC6F}"/>
                </a:ext>
              </a:extLst>
            </p:cNvPr>
            <p:cNvSpPr>
              <a:spLocks noChangeShapeType="1"/>
            </p:cNvSpPr>
            <p:nvPr/>
          </p:nvSpPr>
          <p:spPr bwMode="auto">
            <a:xfrm>
              <a:off x="2666" y="3154"/>
              <a:ext cx="0" cy="562"/>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1452" name="Rectangle 41">
              <a:extLst>
                <a:ext uri="{FF2B5EF4-FFF2-40B4-BE49-F238E27FC236}">
                  <a16:creationId xmlns:a16="http://schemas.microsoft.com/office/drawing/2014/main" id="{7F4A1006-B7AC-4F07-A24A-5AE6E59D2329}"/>
                </a:ext>
              </a:extLst>
            </p:cNvPr>
            <p:cNvSpPr>
              <a:spLocks noChangeArrowheads="1"/>
            </p:cNvSpPr>
            <p:nvPr/>
          </p:nvSpPr>
          <p:spPr bwMode="auto">
            <a:xfrm>
              <a:off x="2064" y="2523"/>
              <a:ext cx="146" cy="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c</a:t>
              </a:r>
            </a:p>
          </p:txBody>
        </p:sp>
        <p:sp>
          <p:nvSpPr>
            <p:cNvPr id="61453" name="Rectangle 42">
              <a:extLst>
                <a:ext uri="{FF2B5EF4-FFF2-40B4-BE49-F238E27FC236}">
                  <a16:creationId xmlns:a16="http://schemas.microsoft.com/office/drawing/2014/main" id="{B20C860D-698E-4343-B083-D539025FFCBA}"/>
                </a:ext>
              </a:extLst>
            </p:cNvPr>
            <p:cNvSpPr>
              <a:spLocks noChangeArrowheads="1"/>
            </p:cNvSpPr>
            <p:nvPr/>
          </p:nvSpPr>
          <p:spPr bwMode="auto">
            <a:xfrm>
              <a:off x="2078" y="3274"/>
              <a:ext cx="210" cy="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U</a:t>
              </a:r>
            </a:p>
          </p:txBody>
        </p:sp>
        <p:sp>
          <p:nvSpPr>
            <p:cNvPr id="61454" name="Rectangle 43">
              <a:extLst>
                <a:ext uri="{FF2B5EF4-FFF2-40B4-BE49-F238E27FC236}">
                  <a16:creationId xmlns:a16="http://schemas.microsoft.com/office/drawing/2014/main" id="{3C3288A9-69CC-4310-A94B-F7BFBE74FBD1}"/>
                </a:ext>
              </a:extLst>
            </p:cNvPr>
            <p:cNvSpPr>
              <a:spLocks noChangeArrowheads="1"/>
            </p:cNvSpPr>
            <p:nvPr/>
          </p:nvSpPr>
          <p:spPr bwMode="auto">
            <a:xfrm>
              <a:off x="2765" y="3310"/>
              <a:ext cx="267" cy="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2000"/>
                <a:t>h</a:t>
              </a:r>
              <a:r>
                <a:rPr lang="es-ES" altLang="es-AR" sz="2000" baseline="-25000"/>
                <a:t>n</a:t>
              </a:r>
              <a:endParaRPr lang="es-ES" altLang="es-AR" sz="2000"/>
            </a:p>
          </p:txBody>
        </p:sp>
        <p:sp>
          <p:nvSpPr>
            <p:cNvPr id="61455" name="Rectangle 44">
              <a:extLst>
                <a:ext uri="{FF2B5EF4-FFF2-40B4-BE49-F238E27FC236}">
                  <a16:creationId xmlns:a16="http://schemas.microsoft.com/office/drawing/2014/main" id="{F8BD539D-8A88-40DA-80C5-F6F0F4B2DECC}"/>
                </a:ext>
              </a:extLst>
            </p:cNvPr>
            <p:cNvSpPr>
              <a:spLocks noChangeArrowheads="1"/>
            </p:cNvSpPr>
            <p:nvPr/>
          </p:nvSpPr>
          <p:spPr bwMode="auto">
            <a:xfrm>
              <a:off x="2222" y="3800"/>
              <a:ext cx="1043"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400"/>
                <a:t>ONDA POSITIVA</a:t>
              </a:r>
              <a:r>
                <a:rPr lang="es-ES" altLang="es-AR" sz="1100"/>
                <a:t> </a:t>
              </a:r>
              <a:endParaRPr lang="es-ES" altLang="es-AR"/>
            </a:p>
          </p:txBody>
        </p:sp>
      </p:grpSp>
      <p:sp>
        <p:nvSpPr>
          <p:cNvPr id="43" name="CuadroTexto 42">
            <a:extLst>
              <a:ext uri="{FF2B5EF4-FFF2-40B4-BE49-F238E27FC236}">
                <a16:creationId xmlns:a16="http://schemas.microsoft.com/office/drawing/2014/main" id="{F5B16C0D-07EE-4A47-AEC9-251367E92B2C}"/>
              </a:ext>
            </a:extLst>
          </p:cNvPr>
          <p:cNvSpPr txBox="1"/>
          <p:nvPr/>
        </p:nvSpPr>
        <p:spPr>
          <a:xfrm>
            <a:off x="176874" y="258623"/>
            <a:ext cx="8895786" cy="461665"/>
          </a:xfrm>
          <a:prstGeom prst="rect">
            <a:avLst/>
          </a:prstGeom>
          <a:noFill/>
        </p:spPr>
        <p:txBody>
          <a:bodyPr wrap="square">
            <a:spAutoFit/>
          </a:bodyPr>
          <a:lstStyle/>
          <a:p>
            <a:pPr algn="just" eaLnBrk="1" hangingPunct="1"/>
            <a:r>
              <a:rPr lang="es-ES" altLang="es-AR" sz="2400" dirty="0"/>
              <a:t>La onda se traslada en el sentido contrario a la corriente.</a:t>
            </a:r>
          </a:p>
        </p:txBody>
      </p:sp>
      <p:grpSp>
        <p:nvGrpSpPr>
          <p:cNvPr id="44" name="Group 53">
            <a:extLst>
              <a:ext uri="{FF2B5EF4-FFF2-40B4-BE49-F238E27FC236}">
                <a16:creationId xmlns:a16="http://schemas.microsoft.com/office/drawing/2014/main" id="{139009CB-9073-4148-8CAC-FFDE9805A74A}"/>
              </a:ext>
            </a:extLst>
          </p:cNvPr>
          <p:cNvGrpSpPr>
            <a:grpSpLocks/>
          </p:cNvGrpSpPr>
          <p:nvPr/>
        </p:nvGrpSpPr>
        <p:grpSpPr bwMode="auto">
          <a:xfrm>
            <a:off x="724801" y="1471716"/>
            <a:ext cx="1655763" cy="2268538"/>
            <a:chOff x="340" y="1596"/>
            <a:chExt cx="881" cy="1358"/>
          </a:xfrm>
        </p:grpSpPr>
        <p:sp>
          <p:nvSpPr>
            <p:cNvPr id="45" name="Line 17">
              <a:extLst>
                <a:ext uri="{FF2B5EF4-FFF2-40B4-BE49-F238E27FC236}">
                  <a16:creationId xmlns:a16="http://schemas.microsoft.com/office/drawing/2014/main" id="{2F95C9E8-863E-483C-9302-93AE2A055A52}"/>
                </a:ext>
              </a:extLst>
            </p:cNvPr>
            <p:cNvSpPr>
              <a:spLocks noChangeShapeType="1"/>
            </p:cNvSpPr>
            <p:nvPr/>
          </p:nvSpPr>
          <p:spPr bwMode="auto">
            <a:xfrm>
              <a:off x="361" y="2017"/>
              <a:ext cx="849"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46" name="Line 18">
              <a:extLst>
                <a:ext uri="{FF2B5EF4-FFF2-40B4-BE49-F238E27FC236}">
                  <a16:creationId xmlns:a16="http://schemas.microsoft.com/office/drawing/2014/main" id="{C341714C-CF9F-474D-A031-E1398B990DD3}"/>
                </a:ext>
              </a:extLst>
            </p:cNvPr>
            <p:cNvSpPr>
              <a:spLocks noChangeShapeType="1"/>
            </p:cNvSpPr>
            <p:nvPr/>
          </p:nvSpPr>
          <p:spPr bwMode="auto">
            <a:xfrm>
              <a:off x="340" y="2560"/>
              <a:ext cx="881"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47" name="Line 23">
              <a:extLst>
                <a:ext uri="{FF2B5EF4-FFF2-40B4-BE49-F238E27FC236}">
                  <a16:creationId xmlns:a16="http://schemas.microsoft.com/office/drawing/2014/main" id="{E03EE802-8935-4D3A-9680-B8BB3FFB90CD}"/>
                </a:ext>
              </a:extLst>
            </p:cNvPr>
            <p:cNvSpPr>
              <a:spLocks noChangeShapeType="1"/>
            </p:cNvSpPr>
            <p:nvPr/>
          </p:nvSpPr>
          <p:spPr bwMode="auto">
            <a:xfrm>
              <a:off x="499" y="1843"/>
              <a:ext cx="1" cy="845"/>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48" name="Line 24">
              <a:extLst>
                <a:ext uri="{FF2B5EF4-FFF2-40B4-BE49-F238E27FC236}">
                  <a16:creationId xmlns:a16="http://schemas.microsoft.com/office/drawing/2014/main" id="{AD21F73C-E80D-4C6A-B573-D9DB8B38F126}"/>
                </a:ext>
              </a:extLst>
            </p:cNvPr>
            <p:cNvSpPr>
              <a:spLocks noChangeShapeType="1"/>
            </p:cNvSpPr>
            <p:nvPr/>
          </p:nvSpPr>
          <p:spPr bwMode="auto">
            <a:xfrm>
              <a:off x="987" y="1866"/>
              <a:ext cx="1" cy="834"/>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49" name="Rectangle 25">
              <a:extLst>
                <a:ext uri="{FF2B5EF4-FFF2-40B4-BE49-F238E27FC236}">
                  <a16:creationId xmlns:a16="http://schemas.microsoft.com/office/drawing/2014/main" id="{76A79AFF-ABF3-4A53-911A-1981AC15673B}"/>
                </a:ext>
              </a:extLst>
            </p:cNvPr>
            <p:cNvSpPr>
              <a:spLocks noChangeArrowheads="1"/>
            </p:cNvSpPr>
            <p:nvPr/>
          </p:nvSpPr>
          <p:spPr bwMode="auto">
            <a:xfrm>
              <a:off x="467" y="2711"/>
              <a:ext cx="171"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1</a:t>
              </a:r>
              <a:endParaRPr lang="es-ES" altLang="es-AR"/>
            </a:p>
          </p:txBody>
        </p:sp>
        <p:sp>
          <p:nvSpPr>
            <p:cNvPr id="50" name="Rectangle 26">
              <a:extLst>
                <a:ext uri="{FF2B5EF4-FFF2-40B4-BE49-F238E27FC236}">
                  <a16:creationId xmlns:a16="http://schemas.microsoft.com/office/drawing/2014/main" id="{BB6E7AFF-27D9-41C6-8919-AC365C87AC4F}"/>
                </a:ext>
              </a:extLst>
            </p:cNvPr>
            <p:cNvSpPr>
              <a:spLocks noChangeArrowheads="1"/>
            </p:cNvSpPr>
            <p:nvPr/>
          </p:nvSpPr>
          <p:spPr bwMode="auto">
            <a:xfrm>
              <a:off x="955" y="2687"/>
              <a:ext cx="171"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2</a:t>
              </a:r>
              <a:endParaRPr lang="es-ES" altLang="es-AR"/>
            </a:p>
          </p:txBody>
        </p:sp>
        <p:sp>
          <p:nvSpPr>
            <p:cNvPr id="51" name="Rectangle 48">
              <a:extLst>
                <a:ext uri="{FF2B5EF4-FFF2-40B4-BE49-F238E27FC236}">
                  <a16:creationId xmlns:a16="http://schemas.microsoft.com/office/drawing/2014/main" id="{5D307E85-8888-4E0F-89FB-64AFC395E126}"/>
                </a:ext>
              </a:extLst>
            </p:cNvPr>
            <p:cNvSpPr>
              <a:spLocks noChangeArrowheads="1"/>
            </p:cNvSpPr>
            <p:nvPr/>
          </p:nvSpPr>
          <p:spPr bwMode="auto">
            <a:xfrm>
              <a:off x="467" y="1596"/>
              <a:ext cx="171"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1</a:t>
              </a:r>
              <a:endParaRPr lang="es-ES" altLang="es-AR"/>
            </a:p>
          </p:txBody>
        </p:sp>
        <p:sp>
          <p:nvSpPr>
            <p:cNvPr id="52" name="Rectangle 49">
              <a:extLst>
                <a:ext uri="{FF2B5EF4-FFF2-40B4-BE49-F238E27FC236}">
                  <a16:creationId xmlns:a16="http://schemas.microsoft.com/office/drawing/2014/main" id="{AA48CF66-DEA7-4C2D-9A7C-7FCFF60891BC}"/>
                </a:ext>
              </a:extLst>
            </p:cNvPr>
            <p:cNvSpPr>
              <a:spLocks noChangeArrowheads="1"/>
            </p:cNvSpPr>
            <p:nvPr/>
          </p:nvSpPr>
          <p:spPr bwMode="auto">
            <a:xfrm>
              <a:off x="955" y="1598"/>
              <a:ext cx="171"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2</a:t>
              </a:r>
              <a:endParaRPr lang="es-ES" altLang="es-AR"/>
            </a:p>
          </p:txBody>
        </p:sp>
      </p:grpSp>
      <p:grpSp>
        <p:nvGrpSpPr>
          <p:cNvPr id="53" name="Group 53">
            <a:extLst>
              <a:ext uri="{FF2B5EF4-FFF2-40B4-BE49-F238E27FC236}">
                <a16:creationId xmlns:a16="http://schemas.microsoft.com/office/drawing/2014/main" id="{2D1DEF09-7058-4A7B-AC6E-315B24DCFF6F}"/>
              </a:ext>
            </a:extLst>
          </p:cNvPr>
          <p:cNvGrpSpPr>
            <a:grpSpLocks/>
          </p:cNvGrpSpPr>
          <p:nvPr/>
        </p:nvGrpSpPr>
        <p:grpSpPr bwMode="auto">
          <a:xfrm>
            <a:off x="764269" y="4263016"/>
            <a:ext cx="1655763" cy="2268538"/>
            <a:chOff x="340" y="1596"/>
            <a:chExt cx="881" cy="1358"/>
          </a:xfrm>
        </p:grpSpPr>
        <p:sp>
          <p:nvSpPr>
            <p:cNvPr id="54" name="Line 17">
              <a:extLst>
                <a:ext uri="{FF2B5EF4-FFF2-40B4-BE49-F238E27FC236}">
                  <a16:creationId xmlns:a16="http://schemas.microsoft.com/office/drawing/2014/main" id="{3511537C-7FC5-4F2C-BFEA-4D42DE80C1A0}"/>
                </a:ext>
              </a:extLst>
            </p:cNvPr>
            <p:cNvSpPr>
              <a:spLocks noChangeShapeType="1"/>
            </p:cNvSpPr>
            <p:nvPr/>
          </p:nvSpPr>
          <p:spPr bwMode="auto">
            <a:xfrm>
              <a:off x="361" y="2017"/>
              <a:ext cx="849"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5" name="Line 18">
              <a:extLst>
                <a:ext uri="{FF2B5EF4-FFF2-40B4-BE49-F238E27FC236}">
                  <a16:creationId xmlns:a16="http://schemas.microsoft.com/office/drawing/2014/main" id="{30A2EA11-2790-474A-BF77-E2E459EF7F27}"/>
                </a:ext>
              </a:extLst>
            </p:cNvPr>
            <p:cNvSpPr>
              <a:spLocks noChangeShapeType="1"/>
            </p:cNvSpPr>
            <p:nvPr/>
          </p:nvSpPr>
          <p:spPr bwMode="auto">
            <a:xfrm>
              <a:off x="340" y="2560"/>
              <a:ext cx="881"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6" name="Line 23">
              <a:extLst>
                <a:ext uri="{FF2B5EF4-FFF2-40B4-BE49-F238E27FC236}">
                  <a16:creationId xmlns:a16="http://schemas.microsoft.com/office/drawing/2014/main" id="{7ACA7862-1D60-40C3-9F58-02281433AB39}"/>
                </a:ext>
              </a:extLst>
            </p:cNvPr>
            <p:cNvSpPr>
              <a:spLocks noChangeShapeType="1"/>
            </p:cNvSpPr>
            <p:nvPr/>
          </p:nvSpPr>
          <p:spPr bwMode="auto">
            <a:xfrm>
              <a:off x="499" y="1843"/>
              <a:ext cx="1" cy="845"/>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7" name="Line 24">
              <a:extLst>
                <a:ext uri="{FF2B5EF4-FFF2-40B4-BE49-F238E27FC236}">
                  <a16:creationId xmlns:a16="http://schemas.microsoft.com/office/drawing/2014/main" id="{42EDB5BA-1187-45EE-8814-889DFF6BB46B}"/>
                </a:ext>
              </a:extLst>
            </p:cNvPr>
            <p:cNvSpPr>
              <a:spLocks noChangeShapeType="1"/>
            </p:cNvSpPr>
            <p:nvPr/>
          </p:nvSpPr>
          <p:spPr bwMode="auto">
            <a:xfrm>
              <a:off x="987" y="1866"/>
              <a:ext cx="1" cy="834"/>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58" name="Rectangle 25">
              <a:extLst>
                <a:ext uri="{FF2B5EF4-FFF2-40B4-BE49-F238E27FC236}">
                  <a16:creationId xmlns:a16="http://schemas.microsoft.com/office/drawing/2014/main" id="{50EF1AB4-3F09-4B7A-8079-2AD37095E25F}"/>
                </a:ext>
              </a:extLst>
            </p:cNvPr>
            <p:cNvSpPr>
              <a:spLocks noChangeArrowheads="1"/>
            </p:cNvSpPr>
            <p:nvPr/>
          </p:nvSpPr>
          <p:spPr bwMode="auto">
            <a:xfrm>
              <a:off x="467" y="2711"/>
              <a:ext cx="171"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1</a:t>
              </a:r>
              <a:endParaRPr lang="es-ES" altLang="es-AR"/>
            </a:p>
          </p:txBody>
        </p:sp>
        <p:sp>
          <p:nvSpPr>
            <p:cNvPr id="59" name="Rectangle 26">
              <a:extLst>
                <a:ext uri="{FF2B5EF4-FFF2-40B4-BE49-F238E27FC236}">
                  <a16:creationId xmlns:a16="http://schemas.microsoft.com/office/drawing/2014/main" id="{1BAFECB5-ED20-4E88-ADFA-CDDE2273DFEC}"/>
                </a:ext>
              </a:extLst>
            </p:cNvPr>
            <p:cNvSpPr>
              <a:spLocks noChangeArrowheads="1"/>
            </p:cNvSpPr>
            <p:nvPr/>
          </p:nvSpPr>
          <p:spPr bwMode="auto">
            <a:xfrm>
              <a:off x="955" y="2687"/>
              <a:ext cx="171"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2</a:t>
              </a:r>
              <a:endParaRPr lang="es-ES" altLang="es-AR"/>
            </a:p>
          </p:txBody>
        </p:sp>
        <p:sp>
          <p:nvSpPr>
            <p:cNvPr id="60" name="Rectangle 48">
              <a:extLst>
                <a:ext uri="{FF2B5EF4-FFF2-40B4-BE49-F238E27FC236}">
                  <a16:creationId xmlns:a16="http://schemas.microsoft.com/office/drawing/2014/main" id="{2DBD8257-BD61-423B-B0E9-9B71CF754044}"/>
                </a:ext>
              </a:extLst>
            </p:cNvPr>
            <p:cNvSpPr>
              <a:spLocks noChangeArrowheads="1"/>
            </p:cNvSpPr>
            <p:nvPr/>
          </p:nvSpPr>
          <p:spPr bwMode="auto">
            <a:xfrm>
              <a:off x="467" y="1596"/>
              <a:ext cx="171"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1</a:t>
              </a:r>
              <a:endParaRPr lang="es-ES" altLang="es-AR"/>
            </a:p>
          </p:txBody>
        </p:sp>
        <p:sp>
          <p:nvSpPr>
            <p:cNvPr id="61" name="Rectangle 49">
              <a:extLst>
                <a:ext uri="{FF2B5EF4-FFF2-40B4-BE49-F238E27FC236}">
                  <a16:creationId xmlns:a16="http://schemas.microsoft.com/office/drawing/2014/main" id="{52F7A46D-DC4B-4E76-AD32-8A658940FBD1}"/>
                </a:ext>
              </a:extLst>
            </p:cNvPr>
            <p:cNvSpPr>
              <a:spLocks noChangeArrowheads="1"/>
            </p:cNvSpPr>
            <p:nvPr/>
          </p:nvSpPr>
          <p:spPr bwMode="auto">
            <a:xfrm>
              <a:off x="955" y="1598"/>
              <a:ext cx="171"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2</a:t>
              </a:r>
              <a:endParaRPr lang="es-ES" altLang="es-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7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7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11" grpId="0"/>
      <p:bldP spid="2427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a:extLst>
              <a:ext uri="{FF2B5EF4-FFF2-40B4-BE49-F238E27FC236}">
                <a16:creationId xmlns:a16="http://schemas.microsoft.com/office/drawing/2014/main" id="{890FE85E-F9A2-4B17-9AA7-68C193D220EC}"/>
              </a:ext>
            </a:extLst>
          </p:cNvPr>
          <p:cNvSpPr>
            <a:spLocks noChangeArrowheads="1"/>
          </p:cNvSpPr>
          <p:nvPr/>
        </p:nvSpPr>
        <p:spPr bwMode="auto">
          <a:xfrm>
            <a:off x="180052" y="340708"/>
            <a:ext cx="882107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AR" altLang="es-AR" sz="2400" dirty="0">
                <a:solidFill>
                  <a:srgbClr val="3333CC"/>
                </a:solidFill>
              </a:rPr>
              <a:t>Un ejemplo clásico de ondas de traslación es el dado por el manejo de una compuerta en un canal abierto. </a:t>
            </a:r>
          </a:p>
          <a:p>
            <a:pPr algn="just" eaLnBrk="1" hangingPunct="1"/>
            <a:r>
              <a:rPr lang="es-AR" altLang="es-AR" sz="2400" dirty="0">
                <a:solidFill>
                  <a:srgbClr val="3333CC"/>
                </a:solidFill>
              </a:rPr>
              <a:t>Una compuerta es un orificio de fondo cuyo caudal se calcula con la ecuación de gasto de un orificio</a:t>
            </a:r>
            <a:r>
              <a:rPr lang="es-ES" altLang="es-AR" sz="2400" dirty="0">
                <a:solidFill>
                  <a:srgbClr val="3333CC"/>
                </a:solidFill>
              </a:rPr>
              <a:t> </a:t>
            </a:r>
          </a:p>
        </p:txBody>
      </p:sp>
      <p:grpSp>
        <p:nvGrpSpPr>
          <p:cNvPr id="243717" name="Group 5">
            <a:extLst>
              <a:ext uri="{FF2B5EF4-FFF2-40B4-BE49-F238E27FC236}">
                <a16:creationId xmlns:a16="http://schemas.microsoft.com/office/drawing/2014/main" id="{EF052034-F8BD-4A1E-AEE3-2F6514A2661F}"/>
              </a:ext>
            </a:extLst>
          </p:cNvPr>
          <p:cNvGrpSpPr>
            <a:grpSpLocks/>
          </p:cNvGrpSpPr>
          <p:nvPr/>
        </p:nvGrpSpPr>
        <p:grpSpPr bwMode="auto">
          <a:xfrm>
            <a:off x="3311525" y="1844675"/>
            <a:ext cx="5400675" cy="2376488"/>
            <a:chOff x="4" y="295"/>
            <a:chExt cx="19994" cy="18942"/>
          </a:xfrm>
        </p:grpSpPr>
        <p:sp>
          <p:nvSpPr>
            <p:cNvPr id="62500" name="Line 6">
              <a:extLst>
                <a:ext uri="{FF2B5EF4-FFF2-40B4-BE49-F238E27FC236}">
                  <a16:creationId xmlns:a16="http://schemas.microsoft.com/office/drawing/2014/main" id="{21E25DB6-4741-4AE3-A833-8EF284CDC0C4}"/>
                </a:ext>
              </a:extLst>
            </p:cNvPr>
            <p:cNvSpPr>
              <a:spLocks noChangeShapeType="1"/>
            </p:cNvSpPr>
            <p:nvPr/>
          </p:nvSpPr>
          <p:spPr bwMode="auto">
            <a:xfrm>
              <a:off x="13017" y="5573"/>
              <a:ext cx="1094" cy="7"/>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01" name="Line 7">
              <a:extLst>
                <a:ext uri="{FF2B5EF4-FFF2-40B4-BE49-F238E27FC236}">
                  <a16:creationId xmlns:a16="http://schemas.microsoft.com/office/drawing/2014/main" id="{7DF1BFF4-3F2C-4D1D-B447-61D6A3C0AEC3}"/>
                </a:ext>
              </a:extLst>
            </p:cNvPr>
            <p:cNvSpPr>
              <a:spLocks noChangeShapeType="1"/>
            </p:cNvSpPr>
            <p:nvPr/>
          </p:nvSpPr>
          <p:spPr bwMode="auto">
            <a:xfrm>
              <a:off x="746" y="19090"/>
              <a:ext cx="19252" cy="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02" name="Line 8">
              <a:extLst>
                <a:ext uri="{FF2B5EF4-FFF2-40B4-BE49-F238E27FC236}">
                  <a16:creationId xmlns:a16="http://schemas.microsoft.com/office/drawing/2014/main" id="{C259F5F8-002B-44FF-AE02-FF258DBDA4C3}"/>
                </a:ext>
              </a:extLst>
            </p:cNvPr>
            <p:cNvSpPr>
              <a:spLocks noChangeShapeType="1"/>
            </p:cNvSpPr>
            <p:nvPr/>
          </p:nvSpPr>
          <p:spPr bwMode="auto">
            <a:xfrm>
              <a:off x="9389" y="3102"/>
              <a:ext cx="2" cy="9079"/>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03" name="Line 9">
              <a:extLst>
                <a:ext uri="{FF2B5EF4-FFF2-40B4-BE49-F238E27FC236}">
                  <a16:creationId xmlns:a16="http://schemas.microsoft.com/office/drawing/2014/main" id="{36E82595-1D5D-486A-A2C5-5F79CA9EBCF7}"/>
                </a:ext>
              </a:extLst>
            </p:cNvPr>
            <p:cNvSpPr>
              <a:spLocks noChangeShapeType="1"/>
            </p:cNvSpPr>
            <p:nvPr/>
          </p:nvSpPr>
          <p:spPr bwMode="auto">
            <a:xfrm>
              <a:off x="9389" y="12167"/>
              <a:ext cx="2" cy="4039"/>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04" name="Line 10">
              <a:extLst>
                <a:ext uri="{FF2B5EF4-FFF2-40B4-BE49-F238E27FC236}">
                  <a16:creationId xmlns:a16="http://schemas.microsoft.com/office/drawing/2014/main" id="{A130620E-AD96-4458-938A-1E45AE78376F}"/>
                </a:ext>
              </a:extLst>
            </p:cNvPr>
            <p:cNvSpPr>
              <a:spLocks noChangeShapeType="1"/>
            </p:cNvSpPr>
            <p:nvPr/>
          </p:nvSpPr>
          <p:spPr bwMode="auto">
            <a:xfrm>
              <a:off x="2323" y="7050"/>
              <a:ext cx="3" cy="12187"/>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05" name="Line 11">
              <a:extLst>
                <a:ext uri="{FF2B5EF4-FFF2-40B4-BE49-F238E27FC236}">
                  <a16:creationId xmlns:a16="http://schemas.microsoft.com/office/drawing/2014/main" id="{9B644B72-8443-49EA-86D6-04704F7B14E0}"/>
                </a:ext>
              </a:extLst>
            </p:cNvPr>
            <p:cNvSpPr>
              <a:spLocks noChangeShapeType="1"/>
            </p:cNvSpPr>
            <p:nvPr/>
          </p:nvSpPr>
          <p:spPr bwMode="auto">
            <a:xfrm>
              <a:off x="7342" y="4789"/>
              <a:ext cx="3" cy="2261"/>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06" name="Line 12">
              <a:extLst>
                <a:ext uri="{FF2B5EF4-FFF2-40B4-BE49-F238E27FC236}">
                  <a16:creationId xmlns:a16="http://schemas.microsoft.com/office/drawing/2014/main" id="{1773BE1E-873B-4523-9FE3-9A6346BA50D3}"/>
                </a:ext>
              </a:extLst>
            </p:cNvPr>
            <p:cNvSpPr>
              <a:spLocks noChangeShapeType="1"/>
            </p:cNvSpPr>
            <p:nvPr/>
          </p:nvSpPr>
          <p:spPr bwMode="auto">
            <a:xfrm>
              <a:off x="10480" y="7120"/>
              <a:ext cx="2" cy="1897"/>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62507" name="Group 13">
              <a:extLst>
                <a:ext uri="{FF2B5EF4-FFF2-40B4-BE49-F238E27FC236}">
                  <a16:creationId xmlns:a16="http://schemas.microsoft.com/office/drawing/2014/main" id="{9D8CA9A0-0C70-4077-A7DD-2A265D2937F6}"/>
                </a:ext>
              </a:extLst>
            </p:cNvPr>
            <p:cNvGrpSpPr>
              <a:grpSpLocks/>
            </p:cNvGrpSpPr>
            <p:nvPr/>
          </p:nvGrpSpPr>
          <p:grpSpPr bwMode="auto">
            <a:xfrm>
              <a:off x="394" y="4880"/>
              <a:ext cx="19238" cy="3997"/>
              <a:chOff x="1" y="0"/>
              <a:chExt cx="19997" cy="19985"/>
            </a:xfrm>
          </p:grpSpPr>
          <p:sp>
            <p:nvSpPr>
              <p:cNvPr id="62521" name="Line 14">
                <a:extLst>
                  <a:ext uri="{FF2B5EF4-FFF2-40B4-BE49-F238E27FC236}">
                    <a16:creationId xmlns:a16="http://schemas.microsoft.com/office/drawing/2014/main" id="{26FDA2B5-4217-4295-A9FE-B44DFCB92C32}"/>
                  </a:ext>
                </a:extLst>
              </p:cNvPr>
              <p:cNvSpPr>
                <a:spLocks noChangeShapeType="1"/>
              </p:cNvSpPr>
              <p:nvPr/>
            </p:nvSpPr>
            <p:spPr bwMode="auto">
              <a:xfrm flipH="1">
                <a:off x="7791" y="0"/>
                <a:ext cx="1421" cy="35"/>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22" name="Line 15">
                <a:extLst>
                  <a:ext uri="{FF2B5EF4-FFF2-40B4-BE49-F238E27FC236}">
                    <a16:creationId xmlns:a16="http://schemas.microsoft.com/office/drawing/2014/main" id="{95F3FCB6-A67B-475E-81A9-2CBC6E94540B}"/>
                  </a:ext>
                </a:extLst>
              </p:cNvPr>
              <p:cNvSpPr>
                <a:spLocks noChangeShapeType="1"/>
              </p:cNvSpPr>
              <p:nvPr/>
            </p:nvSpPr>
            <p:spPr bwMode="auto">
              <a:xfrm>
                <a:off x="9549" y="19810"/>
                <a:ext cx="2379" cy="175"/>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23" name="Arc 16">
                <a:extLst>
                  <a:ext uri="{FF2B5EF4-FFF2-40B4-BE49-F238E27FC236}">
                    <a16:creationId xmlns:a16="http://schemas.microsoft.com/office/drawing/2014/main" id="{8D83726B-F51A-411F-8026-5AB58FF35E96}"/>
                  </a:ext>
                </a:extLst>
              </p:cNvPr>
              <p:cNvSpPr>
                <a:spLocks/>
              </p:cNvSpPr>
              <p:nvPr/>
            </p:nvSpPr>
            <p:spPr bwMode="auto">
              <a:xfrm flipH="1">
                <a:off x="6089" y="0"/>
                <a:ext cx="1677" cy="5880"/>
              </a:xfrm>
              <a:custGeom>
                <a:avLst/>
                <a:gdLst>
                  <a:gd name="T0" fmla="*/ 0 w 21600"/>
                  <a:gd name="T1" fmla="*/ 0 h 21600"/>
                  <a:gd name="T2" fmla="*/ 1677 w 21600"/>
                  <a:gd name="T3" fmla="*/ 5880 h 21600"/>
                  <a:gd name="T4" fmla="*/ 0 w 21600"/>
                  <a:gd name="T5" fmla="*/ 58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24" name="Arc 17">
                <a:extLst>
                  <a:ext uri="{FF2B5EF4-FFF2-40B4-BE49-F238E27FC236}">
                    <a16:creationId xmlns:a16="http://schemas.microsoft.com/office/drawing/2014/main" id="{F7786096-08D5-4B7A-A8D1-EC45A5A7F10C}"/>
                  </a:ext>
                </a:extLst>
              </p:cNvPr>
              <p:cNvSpPr>
                <a:spLocks/>
              </p:cNvSpPr>
              <p:nvPr/>
            </p:nvSpPr>
            <p:spPr bwMode="auto">
              <a:xfrm flipV="1">
                <a:off x="4958" y="5880"/>
                <a:ext cx="1149" cy="5075"/>
              </a:xfrm>
              <a:custGeom>
                <a:avLst/>
                <a:gdLst>
                  <a:gd name="T0" fmla="*/ 0 w 21600"/>
                  <a:gd name="T1" fmla="*/ 0 h 21600"/>
                  <a:gd name="T2" fmla="*/ 1149 w 21600"/>
                  <a:gd name="T3" fmla="*/ 5075 h 21600"/>
                  <a:gd name="T4" fmla="*/ 0 w 21600"/>
                  <a:gd name="T5" fmla="*/ 507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25" name="Line 18">
                <a:extLst>
                  <a:ext uri="{FF2B5EF4-FFF2-40B4-BE49-F238E27FC236}">
                    <a16:creationId xmlns:a16="http://schemas.microsoft.com/office/drawing/2014/main" id="{A4E71E9A-C95C-4A79-B637-00FDFDFECEF2}"/>
                  </a:ext>
                </a:extLst>
              </p:cNvPr>
              <p:cNvSpPr>
                <a:spLocks noChangeShapeType="1"/>
              </p:cNvSpPr>
              <p:nvPr/>
            </p:nvSpPr>
            <p:spPr bwMode="auto">
              <a:xfrm flipH="1">
                <a:off x="1" y="10920"/>
                <a:ext cx="4903" cy="35"/>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26" name="Arc 19">
                <a:extLst>
                  <a:ext uri="{FF2B5EF4-FFF2-40B4-BE49-F238E27FC236}">
                    <a16:creationId xmlns:a16="http://schemas.microsoft.com/office/drawing/2014/main" id="{1B897BAE-8616-4A21-8931-E44B605B4B33}"/>
                  </a:ext>
                </a:extLst>
              </p:cNvPr>
              <p:cNvSpPr>
                <a:spLocks/>
              </p:cNvSpPr>
              <p:nvPr/>
            </p:nvSpPr>
            <p:spPr bwMode="auto">
              <a:xfrm flipV="1">
                <a:off x="11857" y="14910"/>
                <a:ext cx="820" cy="5075"/>
              </a:xfrm>
              <a:custGeom>
                <a:avLst/>
                <a:gdLst>
                  <a:gd name="T0" fmla="*/ 0 w 21600"/>
                  <a:gd name="T1" fmla="*/ 0 h 21600"/>
                  <a:gd name="T2" fmla="*/ 820 w 21600"/>
                  <a:gd name="T3" fmla="*/ 5075 h 21600"/>
                  <a:gd name="T4" fmla="*/ 0 w 21600"/>
                  <a:gd name="T5" fmla="*/ 507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27" name="Arc 20">
                <a:extLst>
                  <a:ext uri="{FF2B5EF4-FFF2-40B4-BE49-F238E27FC236}">
                    <a16:creationId xmlns:a16="http://schemas.microsoft.com/office/drawing/2014/main" id="{5295A6AE-C4F1-4E8F-AC8E-F19C1A5F3D78}"/>
                  </a:ext>
                </a:extLst>
              </p:cNvPr>
              <p:cNvSpPr>
                <a:spLocks/>
              </p:cNvSpPr>
              <p:nvPr/>
            </p:nvSpPr>
            <p:spPr bwMode="auto">
              <a:xfrm flipH="1">
                <a:off x="12674" y="10570"/>
                <a:ext cx="1636" cy="5075"/>
              </a:xfrm>
              <a:custGeom>
                <a:avLst/>
                <a:gdLst>
                  <a:gd name="T0" fmla="*/ 0 w 21600"/>
                  <a:gd name="T1" fmla="*/ 0 h 21600"/>
                  <a:gd name="T2" fmla="*/ 1636 w 21600"/>
                  <a:gd name="T3" fmla="*/ 5075 h 21600"/>
                  <a:gd name="T4" fmla="*/ 0 w 21600"/>
                  <a:gd name="T5" fmla="*/ 507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28" name="Line 21">
                <a:extLst>
                  <a:ext uri="{FF2B5EF4-FFF2-40B4-BE49-F238E27FC236}">
                    <a16:creationId xmlns:a16="http://schemas.microsoft.com/office/drawing/2014/main" id="{CEE9E637-0A5D-4D9E-8790-F7555B868AAF}"/>
                  </a:ext>
                </a:extLst>
              </p:cNvPr>
              <p:cNvSpPr>
                <a:spLocks noChangeShapeType="1"/>
              </p:cNvSpPr>
              <p:nvPr/>
            </p:nvSpPr>
            <p:spPr bwMode="auto">
              <a:xfrm>
                <a:off x="14397" y="10360"/>
                <a:ext cx="5601" cy="525"/>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29" name="Line 22">
                <a:extLst>
                  <a:ext uri="{FF2B5EF4-FFF2-40B4-BE49-F238E27FC236}">
                    <a16:creationId xmlns:a16="http://schemas.microsoft.com/office/drawing/2014/main" id="{796FB52A-48AD-42D0-AA35-EA2F82F3A9E2}"/>
                  </a:ext>
                </a:extLst>
              </p:cNvPr>
              <p:cNvSpPr>
                <a:spLocks noChangeShapeType="1"/>
              </p:cNvSpPr>
              <p:nvPr/>
            </p:nvSpPr>
            <p:spPr bwMode="auto">
              <a:xfrm flipH="1" flipV="1">
                <a:off x="6501" y="10640"/>
                <a:ext cx="7135" cy="595"/>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62508" name="Line 23">
              <a:extLst>
                <a:ext uri="{FF2B5EF4-FFF2-40B4-BE49-F238E27FC236}">
                  <a16:creationId xmlns:a16="http://schemas.microsoft.com/office/drawing/2014/main" id="{6204EF9F-8E08-4B5A-A605-8C25AFF1AE6F}"/>
                </a:ext>
              </a:extLst>
            </p:cNvPr>
            <p:cNvSpPr>
              <a:spLocks noChangeShapeType="1"/>
            </p:cNvSpPr>
            <p:nvPr/>
          </p:nvSpPr>
          <p:spPr bwMode="auto">
            <a:xfrm>
              <a:off x="16973" y="7050"/>
              <a:ext cx="2" cy="12117"/>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09" name="Rectangle 24">
              <a:extLst>
                <a:ext uri="{FF2B5EF4-FFF2-40B4-BE49-F238E27FC236}">
                  <a16:creationId xmlns:a16="http://schemas.microsoft.com/office/drawing/2014/main" id="{28CD11A6-530A-44DB-A354-E2D02700A072}"/>
                </a:ext>
              </a:extLst>
            </p:cNvPr>
            <p:cNvSpPr>
              <a:spLocks noChangeArrowheads="1"/>
            </p:cNvSpPr>
            <p:nvPr/>
          </p:nvSpPr>
          <p:spPr bwMode="auto">
            <a:xfrm>
              <a:off x="17082" y="11383"/>
              <a:ext cx="548" cy="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h</a:t>
              </a:r>
            </a:p>
          </p:txBody>
        </p:sp>
        <p:sp>
          <p:nvSpPr>
            <p:cNvPr id="62510" name="Rectangle 25">
              <a:extLst>
                <a:ext uri="{FF2B5EF4-FFF2-40B4-BE49-F238E27FC236}">
                  <a16:creationId xmlns:a16="http://schemas.microsoft.com/office/drawing/2014/main" id="{B5F0A238-B2BA-4768-A749-B42322CAEF3F}"/>
                </a:ext>
              </a:extLst>
            </p:cNvPr>
            <p:cNvSpPr>
              <a:spLocks noChangeArrowheads="1"/>
            </p:cNvSpPr>
            <p:nvPr/>
          </p:nvSpPr>
          <p:spPr bwMode="auto">
            <a:xfrm>
              <a:off x="2405" y="11383"/>
              <a:ext cx="548" cy="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h</a:t>
              </a:r>
            </a:p>
          </p:txBody>
        </p:sp>
        <p:sp>
          <p:nvSpPr>
            <p:cNvPr id="62511" name="Line 26">
              <a:extLst>
                <a:ext uri="{FF2B5EF4-FFF2-40B4-BE49-F238E27FC236}">
                  <a16:creationId xmlns:a16="http://schemas.microsoft.com/office/drawing/2014/main" id="{EA7C8127-7AC1-45E1-B975-930F8A3334F0}"/>
                </a:ext>
              </a:extLst>
            </p:cNvPr>
            <p:cNvSpPr>
              <a:spLocks noChangeShapeType="1"/>
            </p:cNvSpPr>
            <p:nvPr/>
          </p:nvSpPr>
          <p:spPr bwMode="auto">
            <a:xfrm>
              <a:off x="4" y="12587"/>
              <a:ext cx="1312" cy="7"/>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12" name="Line 27">
              <a:extLst>
                <a:ext uri="{FF2B5EF4-FFF2-40B4-BE49-F238E27FC236}">
                  <a16:creationId xmlns:a16="http://schemas.microsoft.com/office/drawing/2014/main" id="{4D96D2E3-BD90-4EEB-A799-B6D257A0331B}"/>
                </a:ext>
              </a:extLst>
            </p:cNvPr>
            <p:cNvSpPr>
              <a:spLocks noChangeShapeType="1"/>
            </p:cNvSpPr>
            <p:nvPr/>
          </p:nvSpPr>
          <p:spPr bwMode="auto">
            <a:xfrm flipH="1">
              <a:off x="5951" y="2570"/>
              <a:ext cx="1394" cy="7"/>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13" name="Line 28">
              <a:extLst>
                <a:ext uri="{FF2B5EF4-FFF2-40B4-BE49-F238E27FC236}">
                  <a16:creationId xmlns:a16="http://schemas.microsoft.com/office/drawing/2014/main" id="{51207D98-A242-4DDA-AB73-499170F2EA77}"/>
                </a:ext>
              </a:extLst>
            </p:cNvPr>
            <p:cNvSpPr>
              <a:spLocks noChangeShapeType="1"/>
            </p:cNvSpPr>
            <p:nvPr/>
          </p:nvSpPr>
          <p:spPr bwMode="auto">
            <a:xfrm>
              <a:off x="9007" y="9248"/>
              <a:ext cx="2" cy="2667"/>
            </a:xfrm>
            <a:prstGeom prst="line">
              <a:avLst/>
            </a:prstGeom>
            <a:noFill/>
            <a:ln w="1905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514" name="Rectangle 29">
              <a:extLst>
                <a:ext uri="{FF2B5EF4-FFF2-40B4-BE49-F238E27FC236}">
                  <a16:creationId xmlns:a16="http://schemas.microsoft.com/office/drawing/2014/main" id="{6682DD8D-1628-410A-BE22-6EAA737448BF}"/>
                </a:ext>
              </a:extLst>
            </p:cNvPr>
            <p:cNvSpPr>
              <a:spLocks noChangeArrowheads="1"/>
            </p:cNvSpPr>
            <p:nvPr/>
          </p:nvSpPr>
          <p:spPr bwMode="auto">
            <a:xfrm>
              <a:off x="6551" y="295"/>
              <a:ext cx="494" cy="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c</a:t>
              </a:r>
            </a:p>
          </p:txBody>
        </p:sp>
        <p:sp>
          <p:nvSpPr>
            <p:cNvPr id="62515" name="Rectangle 30">
              <a:extLst>
                <a:ext uri="{FF2B5EF4-FFF2-40B4-BE49-F238E27FC236}">
                  <a16:creationId xmlns:a16="http://schemas.microsoft.com/office/drawing/2014/main" id="{0AFB767E-50BA-4B52-B752-7ED4B2735560}"/>
                </a:ext>
              </a:extLst>
            </p:cNvPr>
            <p:cNvSpPr>
              <a:spLocks noChangeArrowheads="1"/>
            </p:cNvSpPr>
            <p:nvPr/>
          </p:nvSpPr>
          <p:spPr bwMode="auto">
            <a:xfrm>
              <a:off x="13181" y="3312"/>
              <a:ext cx="493" cy="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c</a:t>
              </a:r>
            </a:p>
          </p:txBody>
        </p:sp>
        <p:sp>
          <p:nvSpPr>
            <p:cNvPr id="62516" name="Rectangle 31">
              <a:extLst>
                <a:ext uri="{FF2B5EF4-FFF2-40B4-BE49-F238E27FC236}">
                  <a16:creationId xmlns:a16="http://schemas.microsoft.com/office/drawing/2014/main" id="{CD1F30C8-5B95-4EEA-8258-6B8E0FD5B5E0}"/>
                </a:ext>
              </a:extLst>
            </p:cNvPr>
            <p:cNvSpPr>
              <a:spLocks noChangeArrowheads="1"/>
            </p:cNvSpPr>
            <p:nvPr/>
          </p:nvSpPr>
          <p:spPr bwMode="auto">
            <a:xfrm>
              <a:off x="10671" y="6672"/>
              <a:ext cx="548" cy="2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sym typeface="Symbol" panose="05050102010706020507" pitchFamily="18" charset="2"/>
                </a:rPr>
                <a:t></a:t>
              </a:r>
              <a:endParaRPr lang="es-ES" altLang="es-AR" sz="1600"/>
            </a:p>
          </p:txBody>
        </p:sp>
        <p:sp>
          <p:nvSpPr>
            <p:cNvPr id="62517" name="Rectangle 32">
              <a:extLst>
                <a:ext uri="{FF2B5EF4-FFF2-40B4-BE49-F238E27FC236}">
                  <a16:creationId xmlns:a16="http://schemas.microsoft.com/office/drawing/2014/main" id="{539CAAC1-E4AC-4A74-AF88-977501942F9B}"/>
                </a:ext>
              </a:extLst>
            </p:cNvPr>
            <p:cNvSpPr>
              <a:spLocks noChangeArrowheads="1"/>
            </p:cNvSpPr>
            <p:nvPr/>
          </p:nvSpPr>
          <p:spPr bwMode="auto">
            <a:xfrm>
              <a:off x="7533" y="4789"/>
              <a:ext cx="412" cy="2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sym typeface="Symbol" panose="05050102010706020507" pitchFamily="18" charset="2"/>
                </a:rPr>
                <a:t></a:t>
              </a:r>
              <a:endParaRPr lang="es-ES" altLang="es-AR"/>
            </a:p>
          </p:txBody>
        </p:sp>
        <p:sp>
          <p:nvSpPr>
            <p:cNvPr id="62518" name="Rectangle 33">
              <a:extLst>
                <a:ext uri="{FF2B5EF4-FFF2-40B4-BE49-F238E27FC236}">
                  <a16:creationId xmlns:a16="http://schemas.microsoft.com/office/drawing/2014/main" id="{0131030D-6620-4D61-92AC-655167290F89}"/>
                </a:ext>
              </a:extLst>
            </p:cNvPr>
            <p:cNvSpPr>
              <a:spLocks noChangeArrowheads="1"/>
            </p:cNvSpPr>
            <p:nvPr/>
          </p:nvSpPr>
          <p:spPr bwMode="auto">
            <a:xfrm>
              <a:off x="222" y="10389"/>
              <a:ext cx="740" cy="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U</a:t>
              </a:r>
            </a:p>
          </p:txBody>
        </p:sp>
        <p:sp>
          <p:nvSpPr>
            <p:cNvPr id="62519" name="Rectangle 34">
              <a:extLst>
                <a:ext uri="{FF2B5EF4-FFF2-40B4-BE49-F238E27FC236}">
                  <a16:creationId xmlns:a16="http://schemas.microsoft.com/office/drawing/2014/main" id="{91B967EB-6122-4162-915A-84B64E328AC2}"/>
                </a:ext>
              </a:extLst>
            </p:cNvPr>
            <p:cNvSpPr>
              <a:spLocks noChangeArrowheads="1"/>
            </p:cNvSpPr>
            <p:nvPr/>
          </p:nvSpPr>
          <p:spPr bwMode="auto">
            <a:xfrm>
              <a:off x="5624" y="8758"/>
              <a:ext cx="2474" cy="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_tradnl" altLang="es-AR" sz="1400"/>
                <a:t>Onda Positiva</a:t>
              </a:r>
              <a:endParaRPr lang="es-ES" altLang="es-AR" sz="1400"/>
            </a:p>
          </p:txBody>
        </p:sp>
        <p:sp>
          <p:nvSpPr>
            <p:cNvPr id="62520" name="Rectangle 35">
              <a:extLst>
                <a:ext uri="{FF2B5EF4-FFF2-40B4-BE49-F238E27FC236}">
                  <a16:creationId xmlns:a16="http://schemas.microsoft.com/office/drawing/2014/main" id="{3828B5DD-C0D5-4A43-B8FA-02A4095ECDE1}"/>
                </a:ext>
              </a:extLst>
            </p:cNvPr>
            <p:cNvSpPr>
              <a:spLocks noChangeArrowheads="1"/>
            </p:cNvSpPr>
            <p:nvPr/>
          </p:nvSpPr>
          <p:spPr bwMode="auto">
            <a:xfrm>
              <a:off x="10452" y="9885"/>
              <a:ext cx="2486" cy="4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_tradnl" altLang="es-AR" sz="1200"/>
                <a:t>Onda Negativa</a:t>
              </a:r>
              <a:endParaRPr lang="es-ES" altLang="es-AR" sz="1200"/>
            </a:p>
          </p:txBody>
        </p:sp>
      </p:grpSp>
      <p:grpSp>
        <p:nvGrpSpPr>
          <p:cNvPr id="243748" name="Group 36">
            <a:extLst>
              <a:ext uri="{FF2B5EF4-FFF2-40B4-BE49-F238E27FC236}">
                <a16:creationId xmlns:a16="http://schemas.microsoft.com/office/drawing/2014/main" id="{3204452B-E45B-4430-AF08-5AB28624AEB2}"/>
              </a:ext>
            </a:extLst>
          </p:cNvPr>
          <p:cNvGrpSpPr>
            <a:grpSpLocks/>
          </p:cNvGrpSpPr>
          <p:nvPr/>
        </p:nvGrpSpPr>
        <p:grpSpPr bwMode="auto">
          <a:xfrm>
            <a:off x="3302000" y="4257675"/>
            <a:ext cx="5842000" cy="2354263"/>
            <a:chOff x="-755" y="0"/>
            <a:chExt cx="21642" cy="20000"/>
          </a:xfrm>
        </p:grpSpPr>
        <p:sp>
          <p:nvSpPr>
            <p:cNvPr id="62470" name="Line 37">
              <a:extLst>
                <a:ext uri="{FF2B5EF4-FFF2-40B4-BE49-F238E27FC236}">
                  <a16:creationId xmlns:a16="http://schemas.microsoft.com/office/drawing/2014/main" id="{FAABB78D-60A0-4F8C-8543-6ACA228AC968}"/>
                </a:ext>
              </a:extLst>
            </p:cNvPr>
            <p:cNvSpPr>
              <a:spLocks noChangeShapeType="1"/>
            </p:cNvSpPr>
            <p:nvPr/>
          </p:nvSpPr>
          <p:spPr bwMode="auto">
            <a:xfrm>
              <a:off x="9196" y="3012"/>
              <a:ext cx="3" cy="9258"/>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71" name="Rectangle 38">
              <a:extLst>
                <a:ext uri="{FF2B5EF4-FFF2-40B4-BE49-F238E27FC236}">
                  <a16:creationId xmlns:a16="http://schemas.microsoft.com/office/drawing/2014/main" id="{6D0D3DC0-5E83-4AC2-B22C-12C474EDADE8}"/>
                </a:ext>
              </a:extLst>
            </p:cNvPr>
            <p:cNvSpPr>
              <a:spLocks noChangeArrowheads="1"/>
            </p:cNvSpPr>
            <p:nvPr/>
          </p:nvSpPr>
          <p:spPr bwMode="auto">
            <a:xfrm>
              <a:off x="6136" y="0"/>
              <a:ext cx="543" cy="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c</a:t>
              </a:r>
            </a:p>
          </p:txBody>
        </p:sp>
        <p:sp>
          <p:nvSpPr>
            <p:cNvPr id="62472" name="Line 39">
              <a:extLst>
                <a:ext uri="{FF2B5EF4-FFF2-40B4-BE49-F238E27FC236}">
                  <a16:creationId xmlns:a16="http://schemas.microsoft.com/office/drawing/2014/main" id="{0713201A-F994-4C1D-B2D3-9FC829FCA959}"/>
                </a:ext>
              </a:extLst>
            </p:cNvPr>
            <p:cNvSpPr>
              <a:spLocks noChangeShapeType="1"/>
            </p:cNvSpPr>
            <p:nvPr/>
          </p:nvSpPr>
          <p:spPr bwMode="auto">
            <a:xfrm>
              <a:off x="-248" y="19658"/>
              <a:ext cx="21135" cy="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73" name="Line 40">
              <a:extLst>
                <a:ext uri="{FF2B5EF4-FFF2-40B4-BE49-F238E27FC236}">
                  <a16:creationId xmlns:a16="http://schemas.microsoft.com/office/drawing/2014/main" id="{2DD74DAF-BF4F-49DF-8AED-9CD726ADDDA8}"/>
                </a:ext>
              </a:extLst>
            </p:cNvPr>
            <p:cNvSpPr>
              <a:spLocks noChangeShapeType="1"/>
            </p:cNvSpPr>
            <p:nvPr/>
          </p:nvSpPr>
          <p:spPr bwMode="auto">
            <a:xfrm>
              <a:off x="9178" y="12234"/>
              <a:ext cx="3" cy="4547"/>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74" name="Line 41">
              <a:extLst>
                <a:ext uri="{FF2B5EF4-FFF2-40B4-BE49-F238E27FC236}">
                  <a16:creationId xmlns:a16="http://schemas.microsoft.com/office/drawing/2014/main" id="{DEB14423-D87E-4E18-8D44-259FFC13A085}"/>
                </a:ext>
              </a:extLst>
            </p:cNvPr>
            <p:cNvSpPr>
              <a:spLocks noChangeShapeType="1"/>
            </p:cNvSpPr>
            <p:nvPr/>
          </p:nvSpPr>
          <p:spPr bwMode="auto">
            <a:xfrm>
              <a:off x="1453" y="4347"/>
              <a:ext cx="3" cy="15653"/>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75" name="Line 42">
              <a:extLst>
                <a:ext uri="{FF2B5EF4-FFF2-40B4-BE49-F238E27FC236}">
                  <a16:creationId xmlns:a16="http://schemas.microsoft.com/office/drawing/2014/main" id="{D3021D68-49F6-4B96-89BE-E240B29ECCBE}"/>
                </a:ext>
              </a:extLst>
            </p:cNvPr>
            <p:cNvSpPr>
              <a:spLocks noChangeShapeType="1"/>
            </p:cNvSpPr>
            <p:nvPr/>
          </p:nvSpPr>
          <p:spPr bwMode="auto">
            <a:xfrm>
              <a:off x="7711" y="4226"/>
              <a:ext cx="3" cy="305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76" name="Line 43">
              <a:extLst>
                <a:ext uri="{FF2B5EF4-FFF2-40B4-BE49-F238E27FC236}">
                  <a16:creationId xmlns:a16="http://schemas.microsoft.com/office/drawing/2014/main" id="{539BBD7C-ACD8-48CE-95EC-38C52E106089}"/>
                </a:ext>
              </a:extLst>
            </p:cNvPr>
            <p:cNvSpPr>
              <a:spLocks noChangeShapeType="1"/>
            </p:cNvSpPr>
            <p:nvPr/>
          </p:nvSpPr>
          <p:spPr bwMode="auto">
            <a:xfrm>
              <a:off x="17326" y="9151"/>
              <a:ext cx="3" cy="2812"/>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77" name="Line 44">
              <a:extLst>
                <a:ext uri="{FF2B5EF4-FFF2-40B4-BE49-F238E27FC236}">
                  <a16:creationId xmlns:a16="http://schemas.microsoft.com/office/drawing/2014/main" id="{74255551-9193-4ABE-AE9E-DE768CF1D943}"/>
                </a:ext>
              </a:extLst>
            </p:cNvPr>
            <p:cNvSpPr>
              <a:spLocks noChangeShapeType="1"/>
            </p:cNvSpPr>
            <p:nvPr/>
          </p:nvSpPr>
          <p:spPr bwMode="auto">
            <a:xfrm flipH="1" flipV="1">
              <a:off x="4747" y="4211"/>
              <a:ext cx="4245" cy="164"/>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78" name="Line 45">
              <a:extLst>
                <a:ext uri="{FF2B5EF4-FFF2-40B4-BE49-F238E27FC236}">
                  <a16:creationId xmlns:a16="http://schemas.microsoft.com/office/drawing/2014/main" id="{EDC7E972-2A40-4618-96D7-6DC300033444}"/>
                </a:ext>
              </a:extLst>
            </p:cNvPr>
            <p:cNvSpPr>
              <a:spLocks noChangeShapeType="1"/>
            </p:cNvSpPr>
            <p:nvPr/>
          </p:nvSpPr>
          <p:spPr bwMode="auto">
            <a:xfrm>
              <a:off x="17326" y="11813"/>
              <a:ext cx="3" cy="7973"/>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79" name="Rectangle 46">
              <a:extLst>
                <a:ext uri="{FF2B5EF4-FFF2-40B4-BE49-F238E27FC236}">
                  <a16:creationId xmlns:a16="http://schemas.microsoft.com/office/drawing/2014/main" id="{D6BD3C0A-5F80-4257-AC5E-3F458DED5FF5}"/>
                </a:ext>
              </a:extLst>
            </p:cNvPr>
            <p:cNvSpPr>
              <a:spLocks noChangeArrowheads="1"/>
            </p:cNvSpPr>
            <p:nvPr/>
          </p:nvSpPr>
          <p:spPr bwMode="auto">
            <a:xfrm>
              <a:off x="17536" y="15332"/>
              <a:ext cx="603" cy="2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h</a:t>
              </a:r>
            </a:p>
          </p:txBody>
        </p:sp>
        <p:sp>
          <p:nvSpPr>
            <p:cNvPr id="62480" name="Rectangle 47">
              <a:extLst>
                <a:ext uri="{FF2B5EF4-FFF2-40B4-BE49-F238E27FC236}">
                  <a16:creationId xmlns:a16="http://schemas.microsoft.com/office/drawing/2014/main" id="{1C4F259C-58F9-4528-8F66-9911E7A2EE7B}"/>
                </a:ext>
              </a:extLst>
            </p:cNvPr>
            <p:cNvSpPr>
              <a:spLocks noChangeArrowheads="1"/>
            </p:cNvSpPr>
            <p:nvPr/>
          </p:nvSpPr>
          <p:spPr bwMode="auto">
            <a:xfrm>
              <a:off x="1513" y="11420"/>
              <a:ext cx="603" cy="2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h</a:t>
              </a:r>
            </a:p>
          </p:txBody>
        </p:sp>
        <p:sp>
          <p:nvSpPr>
            <p:cNvPr id="62481" name="Line 48">
              <a:extLst>
                <a:ext uri="{FF2B5EF4-FFF2-40B4-BE49-F238E27FC236}">
                  <a16:creationId xmlns:a16="http://schemas.microsoft.com/office/drawing/2014/main" id="{4F8E29DE-CE8A-4927-B001-8E1D3C426BE5}"/>
                </a:ext>
              </a:extLst>
            </p:cNvPr>
            <p:cNvSpPr>
              <a:spLocks noChangeShapeType="1"/>
            </p:cNvSpPr>
            <p:nvPr/>
          </p:nvSpPr>
          <p:spPr bwMode="auto">
            <a:xfrm>
              <a:off x="18883" y="15839"/>
              <a:ext cx="1440" cy="7"/>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82" name="Line 49">
              <a:extLst>
                <a:ext uri="{FF2B5EF4-FFF2-40B4-BE49-F238E27FC236}">
                  <a16:creationId xmlns:a16="http://schemas.microsoft.com/office/drawing/2014/main" id="{CF5CBEC4-ADE7-4468-9255-FC746590D9B9}"/>
                </a:ext>
              </a:extLst>
            </p:cNvPr>
            <p:cNvSpPr>
              <a:spLocks noChangeShapeType="1"/>
            </p:cNvSpPr>
            <p:nvPr/>
          </p:nvSpPr>
          <p:spPr bwMode="auto">
            <a:xfrm flipH="1">
              <a:off x="5407" y="2327"/>
              <a:ext cx="1530" cy="7"/>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83" name="Line 50">
              <a:extLst>
                <a:ext uri="{FF2B5EF4-FFF2-40B4-BE49-F238E27FC236}">
                  <a16:creationId xmlns:a16="http://schemas.microsoft.com/office/drawing/2014/main" id="{13A54471-6FD2-4181-9767-B356BBF2796D}"/>
                </a:ext>
              </a:extLst>
            </p:cNvPr>
            <p:cNvSpPr>
              <a:spLocks noChangeShapeType="1"/>
            </p:cNvSpPr>
            <p:nvPr/>
          </p:nvSpPr>
          <p:spPr bwMode="auto">
            <a:xfrm>
              <a:off x="11335" y="6581"/>
              <a:ext cx="1200" cy="7"/>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84" name="Line 51">
              <a:extLst>
                <a:ext uri="{FF2B5EF4-FFF2-40B4-BE49-F238E27FC236}">
                  <a16:creationId xmlns:a16="http://schemas.microsoft.com/office/drawing/2014/main" id="{8B4D59EE-5315-4A07-91B2-C85E3696AA49}"/>
                </a:ext>
              </a:extLst>
            </p:cNvPr>
            <p:cNvSpPr>
              <a:spLocks noChangeShapeType="1"/>
            </p:cNvSpPr>
            <p:nvPr/>
          </p:nvSpPr>
          <p:spPr bwMode="auto">
            <a:xfrm flipV="1">
              <a:off x="8791" y="7844"/>
              <a:ext cx="3" cy="3127"/>
            </a:xfrm>
            <a:prstGeom prst="line">
              <a:avLst/>
            </a:prstGeom>
            <a:noFill/>
            <a:ln w="1587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85" name="Rectangle 52">
              <a:extLst>
                <a:ext uri="{FF2B5EF4-FFF2-40B4-BE49-F238E27FC236}">
                  <a16:creationId xmlns:a16="http://schemas.microsoft.com/office/drawing/2014/main" id="{25208B2A-6737-46A1-B736-9422029D72CF}"/>
                </a:ext>
              </a:extLst>
            </p:cNvPr>
            <p:cNvSpPr>
              <a:spLocks noChangeArrowheads="1"/>
            </p:cNvSpPr>
            <p:nvPr/>
          </p:nvSpPr>
          <p:spPr bwMode="auto">
            <a:xfrm>
              <a:off x="11605" y="4318"/>
              <a:ext cx="543" cy="2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c</a:t>
              </a:r>
            </a:p>
          </p:txBody>
        </p:sp>
        <p:sp>
          <p:nvSpPr>
            <p:cNvPr id="62486" name="Rectangle 53">
              <a:extLst>
                <a:ext uri="{FF2B5EF4-FFF2-40B4-BE49-F238E27FC236}">
                  <a16:creationId xmlns:a16="http://schemas.microsoft.com/office/drawing/2014/main" id="{6B236538-0F40-4906-B2BE-DA0EA5FD57DD}"/>
                </a:ext>
              </a:extLst>
            </p:cNvPr>
            <p:cNvSpPr>
              <a:spLocks noChangeArrowheads="1"/>
            </p:cNvSpPr>
            <p:nvPr/>
          </p:nvSpPr>
          <p:spPr bwMode="auto">
            <a:xfrm>
              <a:off x="17536" y="9251"/>
              <a:ext cx="603" cy="2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sym typeface="Symbol" panose="05050102010706020507" pitchFamily="18" charset="2"/>
                </a:rPr>
                <a:t></a:t>
              </a:r>
              <a:endParaRPr lang="es-ES" altLang="es-AR" sz="1600"/>
            </a:p>
          </p:txBody>
        </p:sp>
        <p:sp>
          <p:nvSpPr>
            <p:cNvPr id="62487" name="Rectangle 54">
              <a:extLst>
                <a:ext uri="{FF2B5EF4-FFF2-40B4-BE49-F238E27FC236}">
                  <a16:creationId xmlns:a16="http://schemas.microsoft.com/office/drawing/2014/main" id="{425F85EE-A2BA-41A9-9FAC-B65BA6275276}"/>
                </a:ext>
              </a:extLst>
            </p:cNvPr>
            <p:cNvSpPr>
              <a:spLocks noChangeArrowheads="1"/>
            </p:cNvSpPr>
            <p:nvPr/>
          </p:nvSpPr>
          <p:spPr bwMode="auto">
            <a:xfrm>
              <a:off x="7921" y="4433"/>
              <a:ext cx="453" cy="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sym typeface="Symbol" panose="05050102010706020507" pitchFamily="18" charset="2"/>
                </a:rPr>
                <a:t></a:t>
              </a:r>
              <a:endParaRPr lang="es-ES" altLang="es-AR" sz="1600"/>
            </a:p>
          </p:txBody>
        </p:sp>
        <p:sp>
          <p:nvSpPr>
            <p:cNvPr id="62488" name="Rectangle 55">
              <a:extLst>
                <a:ext uri="{FF2B5EF4-FFF2-40B4-BE49-F238E27FC236}">
                  <a16:creationId xmlns:a16="http://schemas.microsoft.com/office/drawing/2014/main" id="{DCF28116-7909-4EC0-A0B7-C9E08CCC7262}"/>
                </a:ext>
              </a:extLst>
            </p:cNvPr>
            <p:cNvSpPr>
              <a:spLocks noChangeArrowheads="1"/>
            </p:cNvSpPr>
            <p:nvPr/>
          </p:nvSpPr>
          <p:spPr bwMode="auto">
            <a:xfrm>
              <a:off x="19003" y="13640"/>
              <a:ext cx="813" cy="2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U</a:t>
              </a:r>
            </a:p>
          </p:txBody>
        </p:sp>
        <p:sp>
          <p:nvSpPr>
            <p:cNvPr id="62489" name="Rectangle 56">
              <a:extLst>
                <a:ext uri="{FF2B5EF4-FFF2-40B4-BE49-F238E27FC236}">
                  <a16:creationId xmlns:a16="http://schemas.microsoft.com/office/drawing/2014/main" id="{2AE413FC-7287-4208-B5A2-F84F77E514CD}"/>
                </a:ext>
              </a:extLst>
            </p:cNvPr>
            <p:cNvSpPr>
              <a:spLocks noChangeArrowheads="1"/>
            </p:cNvSpPr>
            <p:nvPr/>
          </p:nvSpPr>
          <p:spPr bwMode="auto">
            <a:xfrm>
              <a:off x="5407" y="7480"/>
              <a:ext cx="2865" cy="4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_tradnl" altLang="es-AR" sz="1400"/>
                <a:t>Onda Negativa</a:t>
              </a:r>
              <a:endParaRPr lang="es-ES" altLang="es-AR" sz="1400"/>
            </a:p>
          </p:txBody>
        </p:sp>
        <p:sp>
          <p:nvSpPr>
            <p:cNvPr id="62490" name="Rectangle 57">
              <a:extLst>
                <a:ext uri="{FF2B5EF4-FFF2-40B4-BE49-F238E27FC236}">
                  <a16:creationId xmlns:a16="http://schemas.microsoft.com/office/drawing/2014/main" id="{802950CD-5332-42EA-A955-4C64167F831D}"/>
                </a:ext>
              </a:extLst>
            </p:cNvPr>
            <p:cNvSpPr>
              <a:spLocks noChangeArrowheads="1"/>
            </p:cNvSpPr>
            <p:nvPr/>
          </p:nvSpPr>
          <p:spPr bwMode="auto">
            <a:xfrm>
              <a:off x="9598" y="9308"/>
              <a:ext cx="2478" cy="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_tradnl" altLang="es-AR" sz="1400" dirty="0"/>
                <a:t>Onda Positiva</a:t>
              </a:r>
              <a:endParaRPr lang="es-ES" altLang="es-AR" sz="1400" dirty="0"/>
            </a:p>
          </p:txBody>
        </p:sp>
        <p:grpSp>
          <p:nvGrpSpPr>
            <p:cNvPr id="62491" name="Group 58">
              <a:extLst>
                <a:ext uri="{FF2B5EF4-FFF2-40B4-BE49-F238E27FC236}">
                  <a16:creationId xmlns:a16="http://schemas.microsoft.com/office/drawing/2014/main" id="{37716AE3-B86D-4636-B984-C06027619626}"/>
                </a:ext>
              </a:extLst>
            </p:cNvPr>
            <p:cNvGrpSpPr>
              <a:grpSpLocks/>
            </p:cNvGrpSpPr>
            <p:nvPr/>
          </p:nvGrpSpPr>
          <p:grpSpPr bwMode="auto">
            <a:xfrm>
              <a:off x="-755" y="4268"/>
              <a:ext cx="21363" cy="7459"/>
              <a:chOff x="-4" y="-89"/>
              <a:chExt cx="20009" cy="20247"/>
            </a:xfrm>
          </p:grpSpPr>
          <p:sp>
            <p:nvSpPr>
              <p:cNvPr id="62492" name="Line 59">
                <a:extLst>
                  <a:ext uri="{FF2B5EF4-FFF2-40B4-BE49-F238E27FC236}">
                    <a16:creationId xmlns:a16="http://schemas.microsoft.com/office/drawing/2014/main" id="{774AADBD-6D1A-40AA-9CD9-09D1A6AA8BC7}"/>
                  </a:ext>
                </a:extLst>
              </p:cNvPr>
              <p:cNvSpPr>
                <a:spLocks noChangeShapeType="1"/>
              </p:cNvSpPr>
              <p:nvPr/>
            </p:nvSpPr>
            <p:spPr bwMode="auto">
              <a:xfrm flipH="1">
                <a:off x="7757" y="7159"/>
                <a:ext cx="1405" cy="19"/>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93" name="Line 60">
                <a:extLst>
                  <a:ext uri="{FF2B5EF4-FFF2-40B4-BE49-F238E27FC236}">
                    <a16:creationId xmlns:a16="http://schemas.microsoft.com/office/drawing/2014/main" id="{B699CB8D-8E90-42C4-B221-5A28F802F37C}"/>
                  </a:ext>
                </a:extLst>
              </p:cNvPr>
              <p:cNvSpPr>
                <a:spLocks noChangeShapeType="1"/>
              </p:cNvSpPr>
              <p:nvPr/>
            </p:nvSpPr>
            <p:spPr bwMode="auto">
              <a:xfrm>
                <a:off x="9496" y="12468"/>
                <a:ext cx="2383" cy="212"/>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94" name="Line 61">
                <a:extLst>
                  <a:ext uri="{FF2B5EF4-FFF2-40B4-BE49-F238E27FC236}">
                    <a16:creationId xmlns:a16="http://schemas.microsoft.com/office/drawing/2014/main" id="{65B8C100-CC7A-4D52-976B-C757DDCAEA81}"/>
                  </a:ext>
                </a:extLst>
              </p:cNvPr>
              <p:cNvSpPr>
                <a:spLocks noChangeShapeType="1"/>
              </p:cNvSpPr>
              <p:nvPr/>
            </p:nvSpPr>
            <p:spPr bwMode="auto">
              <a:xfrm flipH="1">
                <a:off x="-4" y="-48"/>
                <a:ext cx="4850" cy="19"/>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95" name="Arc 62">
                <a:extLst>
                  <a:ext uri="{FF2B5EF4-FFF2-40B4-BE49-F238E27FC236}">
                    <a16:creationId xmlns:a16="http://schemas.microsoft.com/office/drawing/2014/main" id="{6A2498C2-F002-4F47-998F-E33DDE0F215C}"/>
                  </a:ext>
                </a:extLst>
              </p:cNvPr>
              <p:cNvSpPr>
                <a:spLocks/>
              </p:cNvSpPr>
              <p:nvPr/>
            </p:nvSpPr>
            <p:spPr bwMode="auto">
              <a:xfrm flipH="1" flipV="1">
                <a:off x="5989" y="3709"/>
                <a:ext cx="1715" cy="3488"/>
              </a:xfrm>
              <a:custGeom>
                <a:avLst/>
                <a:gdLst>
                  <a:gd name="T0" fmla="*/ 0 w 21600"/>
                  <a:gd name="T1" fmla="*/ 0 h 21600"/>
                  <a:gd name="T2" fmla="*/ 1715 w 21600"/>
                  <a:gd name="T3" fmla="*/ 3488 h 21600"/>
                  <a:gd name="T4" fmla="*/ 0 w 21600"/>
                  <a:gd name="T5" fmla="*/ 348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96" name="Arc 63">
                <a:extLst>
                  <a:ext uri="{FF2B5EF4-FFF2-40B4-BE49-F238E27FC236}">
                    <a16:creationId xmlns:a16="http://schemas.microsoft.com/office/drawing/2014/main" id="{15BF790A-D3F1-4464-B72B-1E7FB239D692}"/>
                  </a:ext>
                </a:extLst>
              </p:cNvPr>
              <p:cNvSpPr>
                <a:spLocks/>
              </p:cNvSpPr>
              <p:nvPr/>
            </p:nvSpPr>
            <p:spPr bwMode="auto">
              <a:xfrm>
                <a:off x="4868" y="-89"/>
                <a:ext cx="1102" cy="4148"/>
              </a:xfrm>
              <a:custGeom>
                <a:avLst/>
                <a:gdLst>
                  <a:gd name="T0" fmla="*/ 0 w 21600"/>
                  <a:gd name="T1" fmla="*/ 0 h 21600"/>
                  <a:gd name="T2" fmla="*/ 1102 w 21600"/>
                  <a:gd name="T3" fmla="*/ 4148 h 21600"/>
                  <a:gd name="T4" fmla="*/ 0 w 21600"/>
                  <a:gd name="T5" fmla="*/ 414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97" name="Line 64">
                <a:extLst>
                  <a:ext uri="{FF2B5EF4-FFF2-40B4-BE49-F238E27FC236}">
                    <a16:creationId xmlns:a16="http://schemas.microsoft.com/office/drawing/2014/main" id="{60F1A1F9-561B-4D46-BBBA-836371455DFD}"/>
                  </a:ext>
                </a:extLst>
              </p:cNvPr>
              <p:cNvSpPr>
                <a:spLocks noChangeShapeType="1"/>
              </p:cNvSpPr>
              <p:nvPr/>
            </p:nvSpPr>
            <p:spPr bwMode="auto">
              <a:xfrm>
                <a:off x="14346" y="20139"/>
                <a:ext cx="5659" cy="19"/>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98" name="Arc 65">
                <a:extLst>
                  <a:ext uri="{FF2B5EF4-FFF2-40B4-BE49-F238E27FC236}">
                    <a16:creationId xmlns:a16="http://schemas.microsoft.com/office/drawing/2014/main" id="{654C7C0D-AD8F-414A-B0CB-67D25B3999FB}"/>
                  </a:ext>
                </a:extLst>
              </p:cNvPr>
              <p:cNvSpPr>
                <a:spLocks/>
              </p:cNvSpPr>
              <p:nvPr/>
            </p:nvSpPr>
            <p:spPr bwMode="auto">
              <a:xfrm>
                <a:off x="11854" y="12661"/>
                <a:ext cx="1124" cy="4147"/>
              </a:xfrm>
              <a:custGeom>
                <a:avLst/>
                <a:gdLst>
                  <a:gd name="T0" fmla="*/ 0 w 21600"/>
                  <a:gd name="T1" fmla="*/ 0 h 21600"/>
                  <a:gd name="T2" fmla="*/ 1124 w 21600"/>
                  <a:gd name="T3" fmla="*/ 4147 h 21600"/>
                  <a:gd name="T4" fmla="*/ 0 w 21600"/>
                  <a:gd name="T5" fmla="*/ 41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2499" name="Arc 66">
                <a:extLst>
                  <a:ext uri="{FF2B5EF4-FFF2-40B4-BE49-F238E27FC236}">
                    <a16:creationId xmlns:a16="http://schemas.microsoft.com/office/drawing/2014/main" id="{FA61A37E-172D-4D1A-8E97-B2BCDB0C3666}"/>
                  </a:ext>
                </a:extLst>
              </p:cNvPr>
              <p:cNvSpPr>
                <a:spLocks/>
              </p:cNvSpPr>
              <p:nvPr/>
            </p:nvSpPr>
            <p:spPr bwMode="auto">
              <a:xfrm flipH="1" flipV="1">
                <a:off x="12947" y="16594"/>
                <a:ext cx="1489" cy="3352"/>
              </a:xfrm>
              <a:custGeom>
                <a:avLst/>
                <a:gdLst>
                  <a:gd name="T0" fmla="*/ 0 w 21600"/>
                  <a:gd name="T1" fmla="*/ 0 h 21600"/>
                  <a:gd name="T2" fmla="*/ 1489 w 21600"/>
                  <a:gd name="T3" fmla="*/ 3352 h 21600"/>
                  <a:gd name="T4" fmla="*/ 0 w 21600"/>
                  <a:gd name="T5" fmla="*/ 335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graphicFrame>
        <p:nvGraphicFramePr>
          <p:cNvPr id="243779" name="Object 67">
            <a:extLst>
              <a:ext uri="{FF2B5EF4-FFF2-40B4-BE49-F238E27FC236}">
                <a16:creationId xmlns:a16="http://schemas.microsoft.com/office/drawing/2014/main" id="{9950D9A2-ED81-4025-8202-DF0807077ECD}"/>
              </a:ext>
            </a:extLst>
          </p:cNvPr>
          <p:cNvGraphicFramePr>
            <a:graphicFrameLocks noChangeAspect="1"/>
          </p:cNvGraphicFramePr>
          <p:nvPr/>
        </p:nvGraphicFramePr>
        <p:xfrm>
          <a:off x="395288" y="2241550"/>
          <a:ext cx="2700337" cy="447675"/>
        </p:xfrm>
        <a:graphic>
          <a:graphicData uri="http://schemas.openxmlformats.org/presentationml/2006/ole">
            <mc:AlternateContent xmlns:mc="http://schemas.openxmlformats.org/markup-compatibility/2006">
              <mc:Choice xmlns:v="urn:schemas-microsoft-com:vml" Requires="v">
                <p:oleObj name="Ecuación" r:id="rId2" imgW="1548728" imgH="253890" progId="Equation.3">
                  <p:embed/>
                </p:oleObj>
              </mc:Choice>
              <mc:Fallback>
                <p:oleObj name="Ecuación" r:id="rId2" imgW="1548728" imgH="253890" progId="Equation.3">
                  <p:embed/>
                  <p:pic>
                    <p:nvPicPr>
                      <p:cNvPr id="243779" name="Object 67">
                        <a:extLst>
                          <a:ext uri="{FF2B5EF4-FFF2-40B4-BE49-F238E27FC236}">
                            <a16:creationId xmlns:a16="http://schemas.microsoft.com/office/drawing/2014/main" id="{9950D9A2-ED81-4025-8202-DF0807077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241550"/>
                        <a:ext cx="27003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37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7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37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3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644" name="Group 4">
            <a:extLst>
              <a:ext uri="{FF2B5EF4-FFF2-40B4-BE49-F238E27FC236}">
                <a16:creationId xmlns:a16="http://schemas.microsoft.com/office/drawing/2014/main" id="{779D3E50-E6B0-4D09-8502-2851DB970791}"/>
              </a:ext>
            </a:extLst>
          </p:cNvPr>
          <p:cNvGrpSpPr>
            <a:grpSpLocks/>
          </p:cNvGrpSpPr>
          <p:nvPr/>
        </p:nvGrpSpPr>
        <p:grpSpPr bwMode="auto">
          <a:xfrm>
            <a:off x="0" y="476250"/>
            <a:ext cx="9144000" cy="2735263"/>
            <a:chOff x="2" y="0"/>
            <a:chExt cx="19995" cy="20006"/>
          </a:xfrm>
        </p:grpSpPr>
        <p:grpSp>
          <p:nvGrpSpPr>
            <p:cNvPr id="63492" name="Group 5">
              <a:extLst>
                <a:ext uri="{FF2B5EF4-FFF2-40B4-BE49-F238E27FC236}">
                  <a16:creationId xmlns:a16="http://schemas.microsoft.com/office/drawing/2014/main" id="{6B527536-D70C-4DE0-91AC-AD87121A2B45}"/>
                </a:ext>
              </a:extLst>
            </p:cNvPr>
            <p:cNvGrpSpPr>
              <a:grpSpLocks/>
            </p:cNvGrpSpPr>
            <p:nvPr/>
          </p:nvGrpSpPr>
          <p:grpSpPr bwMode="auto">
            <a:xfrm>
              <a:off x="2" y="0"/>
              <a:ext cx="19995" cy="20006"/>
              <a:chOff x="2" y="0"/>
              <a:chExt cx="19995" cy="20006"/>
            </a:xfrm>
          </p:grpSpPr>
          <p:grpSp>
            <p:nvGrpSpPr>
              <p:cNvPr id="63494" name="Group 6">
                <a:extLst>
                  <a:ext uri="{FF2B5EF4-FFF2-40B4-BE49-F238E27FC236}">
                    <a16:creationId xmlns:a16="http://schemas.microsoft.com/office/drawing/2014/main" id="{6DB62469-9AD5-4630-9818-96EC50CA32F4}"/>
                  </a:ext>
                </a:extLst>
              </p:cNvPr>
              <p:cNvGrpSpPr>
                <a:grpSpLocks/>
              </p:cNvGrpSpPr>
              <p:nvPr/>
            </p:nvGrpSpPr>
            <p:grpSpPr bwMode="auto">
              <a:xfrm>
                <a:off x="4103" y="0"/>
                <a:ext cx="14162" cy="8841"/>
                <a:chOff x="2" y="0"/>
                <a:chExt cx="19991" cy="20000"/>
              </a:xfrm>
            </p:grpSpPr>
            <p:sp>
              <p:nvSpPr>
                <p:cNvPr id="63529" name="Line 7">
                  <a:extLst>
                    <a:ext uri="{FF2B5EF4-FFF2-40B4-BE49-F238E27FC236}">
                      <a16:creationId xmlns:a16="http://schemas.microsoft.com/office/drawing/2014/main" id="{16D5DDD8-B2C1-4E8F-8F16-EED597A5EABB}"/>
                    </a:ext>
                  </a:extLst>
                </p:cNvPr>
                <p:cNvSpPr>
                  <a:spLocks noChangeShapeType="1"/>
                </p:cNvSpPr>
                <p:nvPr/>
              </p:nvSpPr>
              <p:spPr bwMode="auto">
                <a:xfrm flipV="1">
                  <a:off x="3537" y="100"/>
                  <a:ext cx="1877" cy="40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30" name="Line 8">
                  <a:extLst>
                    <a:ext uri="{FF2B5EF4-FFF2-40B4-BE49-F238E27FC236}">
                      <a16:creationId xmlns:a16="http://schemas.microsoft.com/office/drawing/2014/main" id="{D7975F0E-5FF6-4CE7-B491-BF1A26A11D97}"/>
                    </a:ext>
                  </a:extLst>
                </p:cNvPr>
                <p:cNvSpPr>
                  <a:spLocks noChangeShapeType="1"/>
                </p:cNvSpPr>
                <p:nvPr/>
              </p:nvSpPr>
              <p:spPr bwMode="auto">
                <a:xfrm flipV="1">
                  <a:off x="3708" y="1369"/>
                  <a:ext cx="1791" cy="387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31" name="Line 9">
                  <a:extLst>
                    <a:ext uri="{FF2B5EF4-FFF2-40B4-BE49-F238E27FC236}">
                      <a16:creationId xmlns:a16="http://schemas.microsoft.com/office/drawing/2014/main" id="{8ADC225F-B05A-48BE-A1C9-82375D8BEF13}"/>
                    </a:ext>
                  </a:extLst>
                </p:cNvPr>
                <p:cNvSpPr>
                  <a:spLocks noChangeShapeType="1"/>
                </p:cNvSpPr>
                <p:nvPr/>
              </p:nvSpPr>
              <p:spPr bwMode="auto">
                <a:xfrm>
                  <a:off x="87" y="5405"/>
                  <a:ext cx="3624" cy="1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32" name="Line 10">
                  <a:extLst>
                    <a:ext uri="{FF2B5EF4-FFF2-40B4-BE49-F238E27FC236}">
                      <a16:creationId xmlns:a16="http://schemas.microsoft.com/office/drawing/2014/main" id="{70195F92-5767-41D2-9B44-AE2700CF4277}"/>
                    </a:ext>
                  </a:extLst>
                </p:cNvPr>
                <p:cNvSpPr>
                  <a:spLocks noChangeShapeType="1"/>
                </p:cNvSpPr>
                <p:nvPr/>
              </p:nvSpPr>
              <p:spPr bwMode="auto">
                <a:xfrm>
                  <a:off x="2" y="4149"/>
                  <a:ext cx="3622" cy="1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33" name="Line 11">
                  <a:extLst>
                    <a:ext uri="{FF2B5EF4-FFF2-40B4-BE49-F238E27FC236}">
                      <a16:creationId xmlns:a16="http://schemas.microsoft.com/office/drawing/2014/main" id="{78D0B838-60D1-4A11-80CB-7E5B55E5E511}"/>
                    </a:ext>
                  </a:extLst>
                </p:cNvPr>
                <p:cNvSpPr>
                  <a:spLocks noChangeShapeType="1"/>
                </p:cNvSpPr>
                <p:nvPr/>
              </p:nvSpPr>
              <p:spPr bwMode="auto">
                <a:xfrm>
                  <a:off x="5496" y="1507"/>
                  <a:ext cx="9032" cy="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34" name="Line 12">
                  <a:extLst>
                    <a:ext uri="{FF2B5EF4-FFF2-40B4-BE49-F238E27FC236}">
                      <a16:creationId xmlns:a16="http://schemas.microsoft.com/office/drawing/2014/main" id="{71EC6890-D93B-4585-90DF-1AAE6F6FE81C}"/>
                    </a:ext>
                  </a:extLst>
                </p:cNvPr>
                <p:cNvSpPr>
                  <a:spLocks noChangeShapeType="1"/>
                </p:cNvSpPr>
                <p:nvPr/>
              </p:nvSpPr>
              <p:spPr bwMode="auto">
                <a:xfrm flipV="1">
                  <a:off x="5411" y="0"/>
                  <a:ext cx="9245" cy="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35" name="Arc 13">
                  <a:extLst>
                    <a:ext uri="{FF2B5EF4-FFF2-40B4-BE49-F238E27FC236}">
                      <a16:creationId xmlns:a16="http://schemas.microsoft.com/office/drawing/2014/main" id="{5540F849-37E1-4F4F-931C-3E599020F19A}"/>
                    </a:ext>
                  </a:extLst>
                </p:cNvPr>
                <p:cNvSpPr>
                  <a:spLocks/>
                </p:cNvSpPr>
                <p:nvPr/>
              </p:nvSpPr>
              <p:spPr bwMode="auto">
                <a:xfrm>
                  <a:off x="14398" y="1608"/>
                  <a:ext cx="5283" cy="17639"/>
                </a:xfrm>
                <a:custGeom>
                  <a:avLst/>
                  <a:gdLst>
                    <a:gd name="T0" fmla="*/ 0 w 21600"/>
                    <a:gd name="T1" fmla="*/ 0 h 21600"/>
                    <a:gd name="T2" fmla="*/ 5283 w 21600"/>
                    <a:gd name="T3" fmla="*/ 17639 h 21600"/>
                    <a:gd name="T4" fmla="*/ 0 w 21600"/>
                    <a:gd name="T5" fmla="*/ 1763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36" name="Arc 14">
                  <a:extLst>
                    <a:ext uri="{FF2B5EF4-FFF2-40B4-BE49-F238E27FC236}">
                      <a16:creationId xmlns:a16="http://schemas.microsoft.com/office/drawing/2014/main" id="{ED0AA240-5D7E-41CB-86E3-FDEB828C625A}"/>
                    </a:ext>
                  </a:extLst>
                </p:cNvPr>
                <p:cNvSpPr>
                  <a:spLocks/>
                </p:cNvSpPr>
                <p:nvPr/>
              </p:nvSpPr>
              <p:spPr bwMode="auto">
                <a:xfrm>
                  <a:off x="14611" y="152"/>
                  <a:ext cx="5382" cy="19848"/>
                </a:xfrm>
                <a:custGeom>
                  <a:avLst/>
                  <a:gdLst>
                    <a:gd name="T0" fmla="*/ 0 w 21600"/>
                    <a:gd name="T1" fmla="*/ 0 h 21600"/>
                    <a:gd name="T2" fmla="*/ 5382 w 21600"/>
                    <a:gd name="T3" fmla="*/ 19848 h 21600"/>
                    <a:gd name="T4" fmla="*/ 0 w 21600"/>
                    <a:gd name="T5" fmla="*/ 1984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nvGrpSpPr>
              <p:cNvPr id="63495" name="Group 15">
                <a:extLst>
                  <a:ext uri="{FF2B5EF4-FFF2-40B4-BE49-F238E27FC236}">
                    <a16:creationId xmlns:a16="http://schemas.microsoft.com/office/drawing/2014/main" id="{34545D8D-D96A-41D0-B3F9-F6AE1ABE7311}"/>
                  </a:ext>
                </a:extLst>
              </p:cNvPr>
              <p:cNvGrpSpPr>
                <a:grpSpLocks/>
              </p:cNvGrpSpPr>
              <p:nvPr/>
            </p:nvGrpSpPr>
            <p:grpSpPr bwMode="auto">
              <a:xfrm>
                <a:off x="4163" y="4646"/>
                <a:ext cx="15168" cy="11809"/>
                <a:chOff x="-1" y="68"/>
                <a:chExt cx="20002" cy="19684"/>
              </a:xfrm>
            </p:grpSpPr>
            <p:sp>
              <p:nvSpPr>
                <p:cNvPr id="63518" name="Line 16">
                  <a:extLst>
                    <a:ext uri="{FF2B5EF4-FFF2-40B4-BE49-F238E27FC236}">
                      <a16:creationId xmlns:a16="http://schemas.microsoft.com/office/drawing/2014/main" id="{7C4D8B79-3DB4-4C32-80E5-C3EC4EDBC887}"/>
                    </a:ext>
                  </a:extLst>
                </p:cNvPr>
                <p:cNvSpPr>
                  <a:spLocks noChangeShapeType="1"/>
                </p:cNvSpPr>
                <p:nvPr/>
              </p:nvSpPr>
              <p:spPr bwMode="auto">
                <a:xfrm>
                  <a:off x="6007" y="4282"/>
                  <a:ext cx="7005"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19" name="Line 17">
                  <a:extLst>
                    <a:ext uri="{FF2B5EF4-FFF2-40B4-BE49-F238E27FC236}">
                      <a16:creationId xmlns:a16="http://schemas.microsoft.com/office/drawing/2014/main" id="{870E9402-6B42-4CA5-91EB-06DBC68E79B3}"/>
                    </a:ext>
                  </a:extLst>
                </p:cNvPr>
                <p:cNvSpPr>
                  <a:spLocks noChangeShapeType="1"/>
                </p:cNvSpPr>
                <p:nvPr/>
              </p:nvSpPr>
              <p:spPr bwMode="auto">
                <a:xfrm>
                  <a:off x="3400" y="215"/>
                  <a:ext cx="2570" cy="406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20" name="Line 18">
                  <a:extLst>
                    <a:ext uri="{FF2B5EF4-FFF2-40B4-BE49-F238E27FC236}">
                      <a16:creationId xmlns:a16="http://schemas.microsoft.com/office/drawing/2014/main" id="{451FBA02-8D3D-4A48-B25C-B02932E416BB}"/>
                    </a:ext>
                  </a:extLst>
                </p:cNvPr>
                <p:cNvSpPr>
                  <a:spLocks noChangeShapeType="1"/>
                </p:cNvSpPr>
                <p:nvPr/>
              </p:nvSpPr>
              <p:spPr bwMode="auto">
                <a:xfrm>
                  <a:off x="40" y="1178"/>
                  <a:ext cx="3384"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21" name="Line 19">
                  <a:extLst>
                    <a:ext uri="{FF2B5EF4-FFF2-40B4-BE49-F238E27FC236}">
                      <a16:creationId xmlns:a16="http://schemas.microsoft.com/office/drawing/2014/main" id="{F186DEB7-B61E-467D-A911-DAB8EE23D600}"/>
                    </a:ext>
                  </a:extLst>
                </p:cNvPr>
                <p:cNvSpPr>
                  <a:spLocks noChangeShapeType="1"/>
                </p:cNvSpPr>
                <p:nvPr/>
              </p:nvSpPr>
              <p:spPr bwMode="auto">
                <a:xfrm>
                  <a:off x="-1" y="68"/>
                  <a:ext cx="3385"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22" name="Line 20">
                  <a:extLst>
                    <a:ext uri="{FF2B5EF4-FFF2-40B4-BE49-F238E27FC236}">
                      <a16:creationId xmlns:a16="http://schemas.microsoft.com/office/drawing/2014/main" id="{8B1C674B-610E-46BF-9286-1A6E458079D8}"/>
                    </a:ext>
                  </a:extLst>
                </p:cNvPr>
                <p:cNvSpPr>
                  <a:spLocks noChangeShapeType="1"/>
                </p:cNvSpPr>
                <p:nvPr/>
              </p:nvSpPr>
              <p:spPr bwMode="auto">
                <a:xfrm>
                  <a:off x="3440" y="1467"/>
                  <a:ext cx="1469" cy="22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23" name="Arc 21">
                  <a:extLst>
                    <a:ext uri="{FF2B5EF4-FFF2-40B4-BE49-F238E27FC236}">
                      <a16:creationId xmlns:a16="http://schemas.microsoft.com/office/drawing/2014/main" id="{7803FFA6-7361-49FD-8A84-989FA284EBC6}"/>
                    </a:ext>
                  </a:extLst>
                </p:cNvPr>
                <p:cNvSpPr>
                  <a:spLocks/>
                </p:cNvSpPr>
                <p:nvPr/>
              </p:nvSpPr>
              <p:spPr bwMode="auto">
                <a:xfrm>
                  <a:off x="12970" y="4375"/>
                  <a:ext cx="4325" cy="3529"/>
                </a:xfrm>
                <a:custGeom>
                  <a:avLst/>
                  <a:gdLst>
                    <a:gd name="T0" fmla="*/ 0 w 21600"/>
                    <a:gd name="T1" fmla="*/ 0 h 21600"/>
                    <a:gd name="T2" fmla="*/ 4325 w 21600"/>
                    <a:gd name="T3" fmla="*/ 3529 h 21600"/>
                    <a:gd name="T4" fmla="*/ 0 w 21600"/>
                    <a:gd name="T5" fmla="*/ 352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24" name="Arc 22">
                  <a:extLst>
                    <a:ext uri="{FF2B5EF4-FFF2-40B4-BE49-F238E27FC236}">
                      <a16:creationId xmlns:a16="http://schemas.microsoft.com/office/drawing/2014/main" id="{10245FB9-AD9F-47F3-9273-A7D698225542}"/>
                    </a:ext>
                  </a:extLst>
                </p:cNvPr>
                <p:cNvSpPr>
                  <a:spLocks/>
                </p:cNvSpPr>
                <p:nvPr/>
              </p:nvSpPr>
              <p:spPr bwMode="auto">
                <a:xfrm>
                  <a:off x="13340" y="5115"/>
                  <a:ext cx="3823" cy="4086"/>
                </a:xfrm>
                <a:custGeom>
                  <a:avLst/>
                  <a:gdLst>
                    <a:gd name="T0" fmla="*/ 0 w 21600"/>
                    <a:gd name="T1" fmla="*/ 0 h 21600"/>
                    <a:gd name="T2" fmla="*/ 3823 w 21600"/>
                    <a:gd name="T3" fmla="*/ 4086 h 21600"/>
                    <a:gd name="T4" fmla="*/ 0 w 21600"/>
                    <a:gd name="T5" fmla="*/ 408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25" name="Line 23">
                  <a:extLst>
                    <a:ext uri="{FF2B5EF4-FFF2-40B4-BE49-F238E27FC236}">
                      <a16:creationId xmlns:a16="http://schemas.microsoft.com/office/drawing/2014/main" id="{1DB3D0B5-46B5-4CEC-AE8E-397CE853A484}"/>
                    </a:ext>
                  </a:extLst>
                </p:cNvPr>
                <p:cNvSpPr>
                  <a:spLocks noChangeShapeType="1"/>
                </p:cNvSpPr>
                <p:nvPr/>
              </p:nvSpPr>
              <p:spPr bwMode="auto">
                <a:xfrm flipV="1">
                  <a:off x="17266" y="6477"/>
                  <a:ext cx="1038" cy="141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26" name="Line 24">
                  <a:extLst>
                    <a:ext uri="{FF2B5EF4-FFF2-40B4-BE49-F238E27FC236}">
                      <a16:creationId xmlns:a16="http://schemas.microsoft.com/office/drawing/2014/main" id="{7D9F98A4-438E-4222-9C5D-794422AF19CE}"/>
                    </a:ext>
                  </a:extLst>
                </p:cNvPr>
                <p:cNvSpPr>
                  <a:spLocks noChangeShapeType="1"/>
                </p:cNvSpPr>
                <p:nvPr/>
              </p:nvSpPr>
              <p:spPr bwMode="auto">
                <a:xfrm flipV="1">
                  <a:off x="17187" y="7034"/>
                  <a:ext cx="1408" cy="22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27" name="Line 25">
                  <a:extLst>
                    <a:ext uri="{FF2B5EF4-FFF2-40B4-BE49-F238E27FC236}">
                      <a16:creationId xmlns:a16="http://schemas.microsoft.com/office/drawing/2014/main" id="{6AD8927C-F882-4C68-9ABA-A2643BCA49A0}"/>
                    </a:ext>
                  </a:extLst>
                </p:cNvPr>
                <p:cNvSpPr>
                  <a:spLocks noChangeShapeType="1"/>
                </p:cNvSpPr>
                <p:nvPr/>
              </p:nvSpPr>
              <p:spPr bwMode="auto">
                <a:xfrm>
                  <a:off x="18301" y="7404"/>
                  <a:ext cx="1700" cy="1142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28" name="Line 26">
                  <a:extLst>
                    <a:ext uri="{FF2B5EF4-FFF2-40B4-BE49-F238E27FC236}">
                      <a16:creationId xmlns:a16="http://schemas.microsoft.com/office/drawing/2014/main" id="{1DA407CF-3199-41A5-9BFE-94398A738B7B}"/>
                    </a:ext>
                  </a:extLst>
                </p:cNvPr>
                <p:cNvSpPr>
                  <a:spLocks noChangeShapeType="1"/>
                </p:cNvSpPr>
                <p:nvPr/>
              </p:nvSpPr>
              <p:spPr bwMode="auto">
                <a:xfrm>
                  <a:off x="17638" y="8516"/>
                  <a:ext cx="1673" cy="1123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nvGrpSpPr>
              <p:cNvPr id="63496" name="Group 27">
                <a:extLst>
                  <a:ext uri="{FF2B5EF4-FFF2-40B4-BE49-F238E27FC236}">
                    <a16:creationId xmlns:a16="http://schemas.microsoft.com/office/drawing/2014/main" id="{BB93EBF1-B355-4ABE-A03E-FFA1B748CA0D}"/>
                  </a:ext>
                </a:extLst>
              </p:cNvPr>
              <p:cNvGrpSpPr>
                <a:grpSpLocks/>
              </p:cNvGrpSpPr>
              <p:nvPr/>
            </p:nvGrpSpPr>
            <p:grpSpPr bwMode="auto">
              <a:xfrm>
                <a:off x="2" y="1717"/>
                <a:ext cx="19995" cy="18289"/>
                <a:chOff x="2" y="596"/>
                <a:chExt cx="19995" cy="18289"/>
              </a:xfrm>
            </p:grpSpPr>
            <p:sp>
              <p:nvSpPr>
                <p:cNvPr id="63497" name="Line 28">
                  <a:extLst>
                    <a:ext uri="{FF2B5EF4-FFF2-40B4-BE49-F238E27FC236}">
                      <a16:creationId xmlns:a16="http://schemas.microsoft.com/office/drawing/2014/main" id="{BF6CAF47-F7A2-4B6E-8A2E-F35AA588CCC1}"/>
                    </a:ext>
                  </a:extLst>
                </p:cNvPr>
                <p:cNvSpPr>
                  <a:spLocks noChangeShapeType="1"/>
                </p:cNvSpPr>
                <p:nvPr/>
              </p:nvSpPr>
              <p:spPr bwMode="auto">
                <a:xfrm>
                  <a:off x="7995" y="6965"/>
                  <a:ext cx="696"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498" name="Rectangle 29">
                  <a:extLst>
                    <a:ext uri="{FF2B5EF4-FFF2-40B4-BE49-F238E27FC236}">
                      <a16:creationId xmlns:a16="http://schemas.microsoft.com/office/drawing/2014/main" id="{47A0A264-6EAA-4C04-9B15-D8855D8180F9}"/>
                    </a:ext>
                  </a:extLst>
                </p:cNvPr>
                <p:cNvSpPr>
                  <a:spLocks noChangeArrowheads="1"/>
                </p:cNvSpPr>
                <p:nvPr/>
              </p:nvSpPr>
              <p:spPr bwMode="auto">
                <a:xfrm>
                  <a:off x="2" y="1202"/>
                  <a:ext cx="4002" cy="2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Canal de Aducción</a:t>
                  </a:r>
                </a:p>
              </p:txBody>
            </p:sp>
            <p:sp>
              <p:nvSpPr>
                <p:cNvPr id="63499" name="Line 30">
                  <a:extLst>
                    <a:ext uri="{FF2B5EF4-FFF2-40B4-BE49-F238E27FC236}">
                      <a16:creationId xmlns:a16="http://schemas.microsoft.com/office/drawing/2014/main" id="{55DEA442-0229-439B-833B-5A51D6D8CE26}"/>
                    </a:ext>
                  </a:extLst>
                </p:cNvPr>
                <p:cNvSpPr>
                  <a:spLocks noChangeShapeType="1"/>
                </p:cNvSpPr>
                <p:nvPr/>
              </p:nvSpPr>
              <p:spPr bwMode="auto">
                <a:xfrm>
                  <a:off x="4143" y="2324"/>
                  <a:ext cx="948" cy="6"/>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00" name="Arc 31">
                  <a:extLst>
                    <a:ext uri="{FF2B5EF4-FFF2-40B4-BE49-F238E27FC236}">
                      <a16:creationId xmlns:a16="http://schemas.microsoft.com/office/drawing/2014/main" id="{37D6AFA2-5300-40CF-BE58-9E3BACECB9C9}"/>
                    </a:ext>
                  </a:extLst>
                </p:cNvPr>
                <p:cNvSpPr>
                  <a:spLocks/>
                </p:cNvSpPr>
                <p:nvPr/>
              </p:nvSpPr>
              <p:spPr bwMode="auto">
                <a:xfrm flipH="1">
                  <a:off x="4485" y="6515"/>
                  <a:ext cx="3331" cy="7130"/>
                </a:xfrm>
                <a:custGeom>
                  <a:avLst/>
                  <a:gdLst>
                    <a:gd name="T0" fmla="*/ 0 w 21600"/>
                    <a:gd name="T1" fmla="*/ 0 h 21600"/>
                    <a:gd name="T2" fmla="*/ 3331 w 21600"/>
                    <a:gd name="T3" fmla="*/ 7130 h 21600"/>
                    <a:gd name="T4" fmla="*/ 0 w 21600"/>
                    <a:gd name="T5" fmla="*/ 713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01" name="Arc 32">
                  <a:extLst>
                    <a:ext uri="{FF2B5EF4-FFF2-40B4-BE49-F238E27FC236}">
                      <a16:creationId xmlns:a16="http://schemas.microsoft.com/office/drawing/2014/main" id="{DB038D4C-73F3-43AE-8775-A606655CD65A}"/>
                    </a:ext>
                  </a:extLst>
                </p:cNvPr>
                <p:cNvSpPr>
                  <a:spLocks/>
                </p:cNvSpPr>
                <p:nvPr/>
              </p:nvSpPr>
              <p:spPr bwMode="auto">
                <a:xfrm flipH="1">
                  <a:off x="4666" y="7009"/>
                  <a:ext cx="3331" cy="6925"/>
                </a:xfrm>
                <a:custGeom>
                  <a:avLst/>
                  <a:gdLst>
                    <a:gd name="T0" fmla="*/ 0 w 21600"/>
                    <a:gd name="T1" fmla="*/ 0 h 21600"/>
                    <a:gd name="T2" fmla="*/ 3331 w 21600"/>
                    <a:gd name="T3" fmla="*/ 6925 h 21600"/>
                    <a:gd name="T4" fmla="*/ 0 w 21600"/>
                    <a:gd name="T5" fmla="*/ 692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02" name="Line 33">
                  <a:extLst>
                    <a:ext uri="{FF2B5EF4-FFF2-40B4-BE49-F238E27FC236}">
                      <a16:creationId xmlns:a16="http://schemas.microsoft.com/office/drawing/2014/main" id="{54542968-D041-4CDE-891F-4507C266DFD5}"/>
                    </a:ext>
                  </a:extLst>
                </p:cNvPr>
                <p:cNvSpPr>
                  <a:spLocks noChangeShapeType="1"/>
                </p:cNvSpPr>
                <p:nvPr/>
              </p:nvSpPr>
              <p:spPr bwMode="auto">
                <a:xfrm flipV="1">
                  <a:off x="8689" y="6898"/>
                  <a:ext cx="575" cy="1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03" name="Line 34">
                  <a:extLst>
                    <a:ext uri="{FF2B5EF4-FFF2-40B4-BE49-F238E27FC236}">
                      <a16:creationId xmlns:a16="http://schemas.microsoft.com/office/drawing/2014/main" id="{33224359-BEEE-4861-BCD7-95231F0B9BDF}"/>
                    </a:ext>
                  </a:extLst>
                </p:cNvPr>
                <p:cNvSpPr>
                  <a:spLocks noChangeShapeType="1"/>
                </p:cNvSpPr>
                <p:nvPr/>
              </p:nvSpPr>
              <p:spPr bwMode="auto">
                <a:xfrm>
                  <a:off x="9292" y="6098"/>
                  <a:ext cx="2" cy="73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04" name="Line 35">
                  <a:extLst>
                    <a:ext uri="{FF2B5EF4-FFF2-40B4-BE49-F238E27FC236}">
                      <a16:creationId xmlns:a16="http://schemas.microsoft.com/office/drawing/2014/main" id="{96F2D4DA-9152-4244-B6E4-A00AE88A7DBC}"/>
                    </a:ext>
                  </a:extLst>
                </p:cNvPr>
                <p:cNvSpPr>
                  <a:spLocks noChangeShapeType="1"/>
                </p:cNvSpPr>
                <p:nvPr/>
              </p:nvSpPr>
              <p:spPr bwMode="auto">
                <a:xfrm>
                  <a:off x="14039" y="6098"/>
                  <a:ext cx="2" cy="479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05" name="Line 36">
                  <a:extLst>
                    <a:ext uri="{FF2B5EF4-FFF2-40B4-BE49-F238E27FC236}">
                      <a16:creationId xmlns:a16="http://schemas.microsoft.com/office/drawing/2014/main" id="{44590968-D7D8-4F6A-807C-B34AB3650003}"/>
                    </a:ext>
                  </a:extLst>
                </p:cNvPr>
                <p:cNvSpPr>
                  <a:spLocks noChangeShapeType="1"/>
                </p:cNvSpPr>
                <p:nvPr/>
              </p:nvSpPr>
              <p:spPr bwMode="auto">
                <a:xfrm>
                  <a:off x="14260" y="6598"/>
                  <a:ext cx="2" cy="490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06" name="Line 37">
                  <a:extLst>
                    <a:ext uri="{FF2B5EF4-FFF2-40B4-BE49-F238E27FC236}">
                      <a16:creationId xmlns:a16="http://schemas.microsoft.com/office/drawing/2014/main" id="{B8BFD67E-2712-42C9-AD23-D476D7BBA8B2}"/>
                    </a:ext>
                  </a:extLst>
                </p:cNvPr>
                <p:cNvSpPr>
                  <a:spLocks noChangeShapeType="1"/>
                </p:cNvSpPr>
                <p:nvPr/>
              </p:nvSpPr>
              <p:spPr bwMode="auto">
                <a:xfrm flipH="1" flipV="1">
                  <a:off x="8669" y="10872"/>
                  <a:ext cx="5352" cy="2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07" name="Line 38">
                  <a:extLst>
                    <a:ext uri="{FF2B5EF4-FFF2-40B4-BE49-F238E27FC236}">
                      <a16:creationId xmlns:a16="http://schemas.microsoft.com/office/drawing/2014/main" id="{97E137E5-2175-4813-97CB-FA968047D480}"/>
                    </a:ext>
                  </a:extLst>
                </p:cNvPr>
                <p:cNvSpPr>
                  <a:spLocks noChangeShapeType="1"/>
                </p:cNvSpPr>
                <p:nvPr/>
              </p:nvSpPr>
              <p:spPr bwMode="auto">
                <a:xfrm>
                  <a:off x="8649" y="11605"/>
                  <a:ext cx="5593"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08" name="Arc 39">
                  <a:extLst>
                    <a:ext uri="{FF2B5EF4-FFF2-40B4-BE49-F238E27FC236}">
                      <a16:creationId xmlns:a16="http://schemas.microsoft.com/office/drawing/2014/main" id="{2FD35403-0791-46BB-952B-042972D908BA}"/>
                    </a:ext>
                  </a:extLst>
                </p:cNvPr>
                <p:cNvSpPr>
                  <a:spLocks/>
                </p:cNvSpPr>
                <p:nvPr/>
              </p:nvSpPr>
              <p:spPr bwMode="auto">
                <a:xfrm flipH="1">
                  <a:off x="5511" y="10949"/>
                  <a:ext cx="3089" cy="6925"/>
                </a:xfrm>
                <a:custGeom>
                  <a:avLst/>
                  <a:gdLst>
                    <a:gd name="T0" fmla="*/ 0 w 21600"/>
                    <a:gd name="T1" fmla="*/ 0 h 21600"/>
                    <a:gd name="T2" fmla="*/ 3089 w 21600"/>
                    <a:gd name="T3" fmla="*/ 6925 h 21600"/>
                    <a:gd name="T4" fmla="*/ 0 w 21600"/>
                    <a:gd name="T5" fmla="*/ 692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09" name="Arc 40">
                  <a:extLst>
                    <a:ext uri="{FF2B5EF4-FFF2-40B4-BE49-F238E27FC236}">
                      <a16:creationId xmlns:a16="http://schemas.microsoft.com/office/drawing/2014/main" id="{5C2EB893-84F3-46B1-A435-6373AD6CA3F2}"/>
                    </a:ext>
                  </a:extLst>
                </p:cNvPr>
                <p:cNvSpPr>
                  <a:spLocks/>
                </p:cNvSpPr>
                <p:nvPr/>
              </p:nvSpPr>
              <p:spPr bwMode="auto">
                <a:xfrm flipH="1">
                  <a:off x="5712" y="11672"/>
                  <a:ext cx="2959" cy="6924"/>
                </a:xfrm>
                <a:custGeom>
                  <a:avLst/>
                  <a:gdLst>
                    <a:gd name="T0" fmla="*/ 0 w 21600"/>
                    <a:gd name="T1" fmla="*/ 0 h 21600"/>
                    <a:gd name="T2" fmla="*/ 2959 w 21600"/>
                    <a:gd name="T3" fmla="*/ 6924 h 21600"/>
                    <a:gd name="T4" fmla="*/ 0 w 21600"/>
                    <a:gd name="T5" fmla="*/ 69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10" name="Line 41">
                  <a:extLst>
                    <a:ext uri="{FF2B5EF4-FFF2-40B4-BE49-F238E27FC236}">
                      <a16:creationId xmlns:a16="http://schemas.microsoft.com/office/drawing/2014/main" id="{86A92925-BB2E-44DE-B399-9EA6E4E4DDD6}"/>
                    </a:ext>
                  </a:extLst>
                </p:cNvPr>
                <p:cNvSpPr>
                  <a:spLocks noChangeShapeType="1"/>
                </p:cNvSpPr>
                <p:nvPr/>
              </p:nvSpPr>
              <p:spPr bwMode="auto">
                <a:xfrm flipV="1">
                  <a:off x="6356" y="7370"/>
                  <a:ext cx="7705" cy="57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11" name="Rectangle 42">
                  <a:extLst>
                    <a:ext uri="{FF2B5EF4-FFF2-40B4-BE49-F238E27FC236}">
                      <a16:creationId xmlns:a16="http://schemas.microsoft.com/office/drawing/2014/main" id="{12220A5C-E6AB-4112-8130-273DC3C3ED26}"/>
                    </a:ext>
                  </a:extLst>
                </p:cNvPr>
                <p:cNvSpPr>
                  <a:spLocks noChangeArrowheads="1"/>
                </p:cNvSpPr>
                <p:nvPr/>
              </p:nvSpPr>
              <p:spPr bwMode="auto">
                <a:xfrm>
                  <a:off x="10278" y="596"/>
                  <a:ext cx="4208" cy="2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400"/>
                    <a:t>Cámara de Carga</a:t>
                  </a:r>
                </a:p>
              </p:txBody>
            </p:sp>
            <p:sp>
              <p:nvSpPr>
                <p:cNvPr id="63512" name="Rectangle 43">
                  <a:extLst>
                    <a:ext uri="{FF2B5EF4-FFF2-40B4-BE49-F238E27FC236}">
                      <a16:creationId xmlns:a16="http://schemas.microsoft.com/office/drawing/2014/main" id="{B09625E8-029F-4C44-9109-C82E57637537}"/>
                    </a:ext>
                  </a:extLst>
                </p:cNvPr>
                <p:cNvSpPr>
                  <a:spLocks noChangeArrowheads="1"/>
                </p:cNvSpPr>
                <p:nvPr/>
              </p:nvSpPr>
              <p:spPr bwMode="auto">
                <a:xfrm>
                  <a:off x="10057" y="8654"/>
                  <a:ext cx="3383" cy="1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Canal Colector</a:t>
                  </a:r>
                </a:p>
              </p:txBody>
            </p:sp>
            <p:sp>
              <p:nvSpPr>
                <p:cNvPr id="63513" name="Rectangle 44">
                  <a:extLst>
                    <a:ext uri="{FF2B5EF4-FFF2-40B4-BE49-F238E27FC236}">
                      <a16:creationId xmlns:a16="http://schemas.microsoft.com/office/drawing/2014/main" id="{F18254E8-25F0-4C07-86C7-DDC34064A0CD}"/>
                    </a:ext>
                  </a:extLst>
                </p:cNvPr>
                <p:cNvSpPr>
                  <a:spLocks noChangeArrowheads="1"/>
                </p:cNvSpPr>
                <p:nvPr/>
              </p:nvSpPr>
              <p:spPr bwMode="auto">
                <a:xfrm>
                  <a:off x="1611" y="16495"/>
                  <a:ext cx="3741" cy="2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400"/>
                    <a:t>Canal de descarga</a:t>
                  </a:r>
                </a:p>
              </p:txBody>
            </p:sp>
            <p:sp>
              <p:nvSpPr>
                <p:cNvPr id="63514" name="Rectangle 45">
                  <a:extLst>
                    <a:ext uri="{FF2B5EF4-FFF2-40B4-BE49-F238E27FC236}">
                      <a16:creationId xmlns:a16="http://schemas.microsoft.com/office/drawing/2014/main" id="{1216987D-D095-4B8B-B58A-04E25BA805AF}"/>
                    </a:ext>
                  </a:extLst>
                </p:cNvPr>
                <p:cNvSpPr>
                  <a:spLocks noChangeArrowheads="1"/>
                </p:cNvSpPr>
                <p:nvPr/>
              </p:nvSpPr>
              <p:spPr bwMode="auto">
                <a:xfrm>
                  <a:off x="9896" y="5659"/>
                  <a:ext cx="2375" cy="1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400"/>
                    <a:t>Aliviadero</a:t>
                  </a:r>
                </a:p>
              </p:txBody>
            </p:sp>
            <p:sp>
              <p:nvSpPr>
                <p:cNvPr id="63515" name="Line 46">
                  <a:extLst>
                    <a:ext uri="{FF2B5EF4-FFF2-40B4-BE49-F238E27FC236}">
                      <a16:creationId xmlns:a16="http://schemas.microsoft.com/office/drawing/2014/main" id="{999BE013-9B66-4210-AECE-11771B6845DE}"/>
                    </a:ext>
                  </a:extLst>
                </p:cNvPr>
                <p:cNvSpPr>
                  <a:spLocks noChangeShapeType="1"/>
                </p:cNvSpPr>
                <p:nvPr/>
              </p:nvSpPr>
              <p:spPr bwMode="auto">
                <a:xfrm>
                  <a:off x="17117" y="5264"/>
                  <a:ext cx="384" cy="1851"/>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16" name="Line 47">
                  <a:extLst>
                    <a:ext uri="{FF2B5EF4-FFF2-40B4-BE49-F238E27FC236}">
                      <a16:creationId xmlns:a16="http://schemas.microsoft.com/office/drawing/2014/main" id="{8723BC9E-FA49-4159-9A3F-EF3D395462A1}"/>
                    </a:ext>
                  </a:extLst>
                </p:cNvPr>
                <p:cNvSpPr>
                  <a:spLocks noChangeShapeType="1"/>
                </p:cNvSpPr>
                <p:nvPr/>
              </p:nvSpPr>
              <p:spPr bwMode="auto">
                <a:xfrm flipH="1">
                  <a:off x="4827" y="13878"/>
                  <a:ext cx="404" cy="1850"/>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3517" name="Rectangle 48">
                  <a:extLst>
                    <a:ext uri="{FF2B5EF4-FFF2-40B4-BE49-F238E27FC236}">
                      <a16:creationId xmlns:a16="http://schemas.microsoft.com/office/drawing/2014/main" id="{5D1AD2D0-7DE6-4F6D-A588-63E63DF3DB0E}"/>
                    </a:ext>
                  </a:extLst>
                </p:cNvPr>
                <p:cNvSpPr>
                  <a:spLocks noChangeArrowheads="1"/>
                </p:cNvSpPr>
                <p:nvPr/>
              </p:nvSpPr>
              <p:spPr bwMode="auto">
                <a:xfrm>
                  <a:off x="14685" y="15545"/>
                  <a:ext cx="5312" cy="3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_tradnl" altLang="es-AR" sz="1600"/>
                    <a:t>Tubería que es alimentada normalmente</a:t>
                  </a:r>
                  <a:endParaRPr lang="es-ES" altLang="es-AR" sz="1600"/>
                </a:p>
              </p:txBody>
            </p:sp>
          </p:grpSp>
        </p:grpSp>
        <p:sp>
          <p:nvSpPr>
            <p:cNvPr id="63493" name="Line 49">
              <a:extLst>
                <a:ext uri="{FF2B5EF4-FFF2-40B4-BE49-F238E27FC236}">
                  <a16:creationId xmlns:a16="http://schemas.microsoft.com/office/drawing/2014/main" id="{47A79D5D-70CB-4F2A-BB36-F03EC9E63790}"/>
                </a:ext>
              </a:extLst>
            </p:cNvPr>
            <p:cNvSpPr>
              <a:spLocks noChangeShapeType="1"/>
            </p:cNvSpPr>
            <p:nvPr/>
          </p:nvSpPr>
          <p:spPr bwMode="auto">
            <a:xfrm>
              <a:off x="7846" y="6885"/>
              <a:ext cx="2" cy="8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240690" name="Rectangle 50">
            <a:extLst>
              <a:ext uri="{FF2B5EF4-FFF2-40B4-BE49-F238E27FC236}">
                <a16:creationId xmlns:a16="http://schemas.microsoft.com/office/drawing/2014/main" id="{41995BF6-1453-409F-8347-A0C33BF418A4}"/>
              </a:ext>
            </a:extLst>
          </p:cNvPr>
          <p:cNvSpPr>
            <a:spLocks noChangeArrowheads="1"/>
          </p:cNvSpPr>
          <p:nvPr/>
        </p:nvSpPr>
        <p:spPr bwMode="auto">
          <a:xfrm>
            <a:off x="110252" y="3809435"/>
            <a:ext cx="878292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ES_tradnl" altLang="es-AR" sz="2400" dirty="0">
                <a:solidFill>
                  <a:srgbClr val="3333CC"/>
                </a:solidFill>
              </a:rPr>
              <a:t>El canal de aducción se encuentra lleno y el agua sigue escurriendo, pero por un cierre brusco de las compuertas o válvulas de admisión de la central se produce una onda positiva a partir de la cámara de carga y hacia aguas arriba del canal. </a:t>
            </a:r>
          </a:p>
          <a:p>
            <a:pPr algn="just" eaLnBrk="1" hangingPunct="1"/>
            <a:r>
              <a:rPr lang="es-AR" altLang="es-AR" sz="2400" dirty="0">
                <a:solidFill>
                  <a:srgbClr val="3333CC"/>
                </a:solidFill>
              </a:rPr>
              <a:t>Como el agua sigue escurriendo, el nivel en el canal se eleva, y el aliviadero evacúa el agua sobrante.</a:t>
            </a:r>
            <a:endParaRPr lang="es-ES_tradnl" altLang="es-AR" sz="2400"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9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0707" name="Rectangle 3"/>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0708" name="Rectangle 4"/>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0709" name="Rectangle 5"/>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071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0711" name="Rectangle 7"/>
          <p:cNvSpPr>
            <a:spLocks noChangeArrowheads="1"/>
          </p:cNvSpPr>
          <p:nvPr/>
        </p:nvSpPr>
        <p:spPr bwMode="auto">
          <a:xfrm>
            <a:off x="0" y="3338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0712" name="Rectangle 8"/>
          <p:cNvSpPr>
            <a:spLocks noChangeArrowheads="1"/>
          </p:cNvSpPr>
          <p:nvPr/>
        </p:nvSpPr>
        <p:spPr bwMode="auto">
          <a:xfrm>
            <a:off x="0"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0713" name="Rectangle 9"/>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pic>
        <p:nvPicPr>
          <p:cNvPr id="200714" name="Picture 10" descr="P42000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463"/>
            <a:ext cx="9144000" cy="6840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a:extLst>
              <a:ext uri="{FF2B5EF4-FFF2-40B4-BE49-F238E27FC236}">
                <a16:creationId xmlns:a16="http://schemas.microsoft.com/office/drawing/2014/main" id="{68EAD244-3D49-4CA6-9EC8-95DB2281623C}"/>
              </a:ext>
            </a:extLst>
          </p:cNvPr>
          <p:cNvSpPr>
            <a:spLocks noChangeArrowheads="1"/>
          </p:cNvSpPr>
          <p:nvPr/>
        </p:nvSpPr>
        <p:spPr bwMode="auto">
          <a:xfrm>
            <a:off x="431800" y="0"/>
            <a:ext cx="2655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AR" altLang="es-AR" b="1" u="sng">
                <a:solidFill>
                  <a:srgbClr val="3333CC"/>
                </a:solidFill>
              </a:rPr>
              <a:t>Onda solitaria</a:t>
            </a:r>
            <a:r>
              <a:rPr lang="es-ES" altLang="es-AR"/>
              <a:t> </a:t>
            </a:r>
          </a:p>
        </p:txBody>
      </p:sp>
      <p:sp>
        <p:nvSpPr>
          <p:cNvPr id="244741" name="Rectangle 5">
            <a:extLst>
              <a:ext uri="{FF2B5EF4-FFF2-40B4-BE49-F238E27FC236}">
                <a16:creationId xmlns:a16="http://schemas.microsoft.com/office/drawing/2014/main" id="{A3DC7137-6A2C-4AA9-A2A8-09803C866635}"/>
              </a:ext>
            </a:extLst>
          </p:cNvPr>
          <p:cNvSpPr>
            <a:spLocks noChangeArrowheads="1"/>
          </p:cNvSpPr>
          <p:nvPr/>
        </p:nvSpPr>
        <p:spPr bwMode="auto">
          <a:xfrm>
            <a:off x="1" y="566212"/>
            <a:ext cx="895843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AR" altLang="es-AR" sz="2400" dirty="0">
                <a:solidFill>
                  <a:srgbClr val="3333CC"/>
                </a:solidFill>
              </a:rPr>
              <a:t>Russell en 1834 observó por primera vez e investigó experimentalmente la onda solitaria; Boussinesq y Rayleigh desarrollaron inicialmente el análisis matemático de la misma.</a:t>
            </a:r>
            <a:r>
              <a:rPr lang="es-ES" altLang="es-AR" sz="2400" dirty="0">
                <a:solidFill>
                  <a:srgbClr val="3333CC"/>
                </a:solidFill>
              </a:rPr>
              <a:t> </a:t>
            </a:r>
          </a:p>
          <a:p>
            <a:pPr algn="just" eaLnBrk="1" hangingPunct="1"/>
            <a:r>
              <a:rPr lang="es-AR" altLang="es-AR" sz="2400" dirty="0">
                <a:solidFill>
                  <a:srgbClr val="3333CC"/>
                </a:solidFill>
              </a:rPr>
              <a:t>La onda solitaria tiene una forma simple, consiste enteramente de una elevación sin ninguna depresión asociada. </a:t>
            </a:r>
          </a:p>
          <a:p>
            <a:pPr algn="just" eaLnBrk="1" hangingPunct="1"/>
            <a:r>
              <a:rPr lang="es-AR" altLang="es-AR" sz="2400" dirty="0">
                <a:solidFill>
                  <a:srgbClr val="3333CC"/>
                </a:solidFill>
              </a:rPr>
              <a:t>La onda cae enteramente sobre la superficie del agua y se mueve suave y tranquilamente sin turbulencia en cualquier lugar a lo largo de su perfil.</a:t>
            </a:r>
            <a:r>
              <a:rPr lang="es-ES" altLang="es-AR" sz="2400" dirty="0">
                <a:solidFill>
                  <a:srgbClr val="3333CC"/>
                </a:solidFill>
              </a:rPr>
              <a:t> </a:t>
            </a:r>
          </a:p>
          <a:p>
            <a:pPr algn="just" eaLnBrk="1" hangingPunct="1"/>
            <a:r>
              <a:rPr lang="es-AR" altLang="es-AR" sz="2400" dirty="0">
                <a:solidFill>
                  <a:srgbClr val="3333CC"/>
                </a:solidFill>
              </a:rPr>
              <a:t>Supongamos que una onda solitaria está viajando hacia aguas abajo con una celeridad “c”, en un canal rectangular.</a:t>
            </a:r>
            <a:endParaRPr lang="es-ES" altLang="es-AR" sz="2400" dirty="0">
              <a:solidFill>
                <a:srgbClr val="3333CC"/>
              </a:solidFill>
            </a:endParaRPr>
          </a:p>
        </p:txBody>
      </p:sp>
      <p:grpSp>
        <p:nvGrpSpPr>
          <p:cNvPr id="244742" name="Group 6">
            <a:extLst>
              <a:ext uri="{FF2B5EF4-FFF2-40B4-BE49-F238E27FC236}">
                <a16:creationId xmlns:a16="http://schemas.microsoft.com/office/drawing/2014/main" id="{4AD33288-8949-4628-8157-F0144B7EED0D}"/>
              </a:ext>
            </a:extLst>
          </p:cNvPr>
          <p:cNvGrpSpPr>
            <a:grpSpLocks/>
          </p:cNvGrpSpPr>
          <p:nvPr/>
        </p:nvGrpSpPr>
        <p:grpSpPr bwMode="auto">
          <a:xfrm>
            <a:off x="1042988" y="4373563"/>
            <a:ext cx="7561262" cy="2484437"/>
            <a:chOff x="0" y="-65"/>
            <a:chExt cx="20000" cy="20084"/>
          </a:xfrm>
        </p:grpSpPr>
        <p:sp>
          <p:nvSpPr>
            <p:cNvPr id="64517" name="Line 7">
              <a:extLst>
                <a:ext uri="{FF2B5EF4-FFF2-40B4-BE49-F238E27FC236}">
                  <a16:creationId xmlns:a16="http://schemas.microsoft.com/office/drawing/2014/main" id="{88496B2A-28E2-41EC-9C61-25386AF976FD}"/>
                </a:ext>
              </a:extLst>
            </p:cNvPr>
            <p:cNvSpPr>
              <a:spLocks noChangeShapeType="1"/>
            </p:cNvSpPr>
            <p:nvPr/>
          </p:nvSpPr>
          <p:spPr bwMode="auto">
            <a:xfrm flipV="1">
              <a:off x="0" y="15326"/>
              <a:ext cx="20000" cy="15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64518" name="Group 8">
              <a:extLst>
                <a:ext uri="{FF2B5EF4-FFF2-40B4-BE49-F238E27FC236}">
                  <a16:creationId xmlns:a16="http://schemas.microsoft.com/office/drawing/2014/main" id="{C0E97386-C4F2-423A-90DC-6748195961D3}"/>
                </a:ext>
              </a:extLst>
            </p:cNvPr>
            <p:cNvGrpSpPr>
              <a:grpSpLocks/>
            </p:cNvGrpSpPr>
            <p:nvPr/>
          </p:nvGrpSpPr>
          <p:grpSpPr bwMode="auto">
            <a:xfrm>
              <a:off x="990" y="4296"/>
              <a:ext cx="18303" cy="4522"/>
              <a:chOff x="0" y="8"/>
              <a:chExt cx="20002" cy="19992"/>
            </a:xfrm>
          </p:grpSpPr>
          <p:sp>
            <p:nvSpPr>
              <p:cNvPr id="64529" name="Line 9">
                <a:extLst>
                  <a:ext uri="{FF2B5EF4-FFF2-40B4-BE49-F238E27FC236}">
                    <a16:creationId xmlns:a16="http://schemas.microsoft.com/office/drawing/2014/main" id="{BD192394-FDF1-4B7A-B01E-60BDFAC50EF9}"/>
                  </a:ext>
                </a:extLst>
              </p:cNvPr>
              <p:cNvSpPr>
                <a:spLocks noChangeShapeType="1"/>
              </p:cNvSpPr>
              <p:nvPr/>
            </p:nvSpPr>
            <p:spPr bwMode="auto">
              <a:xfrm>
                <a:off x="0" y="19748"/>
                <a:ext cx="3344" cy="252"/>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4530" name="Line 10">
                <a:extLst>
                  <a:ext uri="{FF2B5EF4-FFF2-40B4-BE49-F238E27FC236}">
                    <a16:creationId xmlns:a16="http://schemas.microsoft.com/office/drawing/2014/main" id="{11AD6003-7FBB-4482-A7FA-496783830676}"/>
                  </a:ext>
                </a:extLst>
              </p:cNvPr>
              <p:cNvSpPr>
                <a:spLocks noChangeShapeType="1"/>
              </p:cNvSpPr>
              <p:nvPr/>
            </p:nvSpPr>
            <p:spPr bwMode="auto">
              <a:xfrm>
                <a:off x="17284" y="19960"/>
                <a:ext cx="2718" cy="40"/>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64531" name="Group 11">
                <a:extLst>
                  <a:ext uri="{FF2B5EF4-FFF2-40B4-BE49-F238E27FC236}">
                    <a16:creationId xmlns:a16="http://schemas.microsoft.com/office/drawing/2014/main" id="{F62434D3-3942-4D91-BFB6-D11EF1BE6F84}"/>
                  </a:ext>
                </a:extLst>
              </p:cNvPr>
              <p:cNvGrpSpPr>
                <a:grpSpLocks/>
              </p:cNvGrpSpPr>
              <p:nvPr/>
            </p:nvGrpSpPr>
            <p:grpSpPr bwMode="auto">
              <a:xfrm>
                <a:off x="3065" y="8"/>
                <a:ext cx="14222" cy="19784"/>
                <a:chOff x="-1" y="0"/>
                <a:chExt cx="20002" cy="20001"/>
              </a:xfrm>
            </p:grpSpPr>
            <p:grpSp>
              <p:nvGrpSpPr>
                <p:cNvPr id="64532" name="Group 12">
                  <a:extLst>
                    <a:ext uri="{FF2B5EF4-FFF2-40B4-BE49-F238E27FC236}">
                      <a16:creationId xmlns:a16="http://schemas.microsoft.com/office/drawing/2014/main" id="{72B91E7F-58E8-49AE-8DB9-42627CD25133}"/>
                    </a:ext>
                  </a:extLst>
                </p:cNvPr>
                <p:cNvGrpSpPr>
                  <a:grpSpLocks/>
                </p:cNvGrpSpPr>
                <p:nvPr/>
              </p:nvGrpSpPr>
              <p:grpSpPr bwMode="auto">
                <a:xfrm>
                  <a:off x="-1" y="0"/>
                  <a:ext cx="10091" cy="20001"/>
                  <a:chOff x="-2" y="0"/>
                  <a:chExt cx="20002" cy="20001"/>
                </a:xfrm>
              </p:grpSpPr>
              <p:sp>
                <p:nvSpPr>
                  <p:cNvPr id="64536" name="Arc 13">
                    <a:extLst>
                      <a:ext uri="{FF2B5EF4-FFF2-40B4-BE49-F238E27FC236}">
                        <a16:creationId xmlns:a16="http://schemas.microsoft.com/office/drawing/2014/main" id="{0D1C66E0-27CE-46FD-82F8-0C0998482BDE}"/>
                      </a:ext>
                    </a:extLst>
                  </p:cNvPr>
                  <p:cNvSpPr>
                    <a:spLocks/>
                  </p:cNvSpPr>
                  <p:nvPr/>
                </p:nvSpPr>
                <p:spPr bwMode="auto">
                  <a:xfrm flipH="1">
                    <a:off x="12997" y="0"/>
                    <a:ext cx="7003" cy="11084"/>
                  </a:xfrm>
                  <a:custGeom>
                    <a:avLst/>
                    <a:gdLst>
                      <a:gd name="T0" fmla="*/ 0 w 21600"/>
                      <a:gd name="T1" fmla="*/ 0 h 21600"/>
                      <a:gd name="T2" fmla="*/ 7003 w 21600"/>
                      <a:gd name="T3" fmla="*/ 11084 h 21600"/>
                      <a:gd name="T4" fmla="*/ 0 w 21600"/>
                      <a:gd name="T5" fmla="*/ 1108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4537" name="Arc 14">
                    <a:extLst>
                      <a:ext uri="{FF2B5EF4-FFF2-40B4-BE49-F238E27FC236}">
                        <a16:creationId xmlns:a16="http://schemas.microsoft.com/office/drawing/2014/main" id="{5577F325-574F-4EBB-BA63-898903AF629E}"/>
                      </a:ext>
                    </a:extLst>
                  </p:cNvPr>
                  <p:cNvSpPr>
                    <a:spLocks/>
                  </p:cNvSpPr>
                  <p:nvPr/>
                </p:nvSpPr>
                <p:spPr bwMode="auto">
                  <a:xfrm flipV="1">
                    <a:off x="-2" y="11464"/>
                    <a:ext cx="12819" cy="8537"/>
                  </a:xfrm>
                  <a:custGeom>
                    <a:avLst/>
                    <a:gdLst>
                      <a:gd name="T0" fmla="*/ 0 w 21600"/>
                      <a:gd name="T1" fmla="*/ 0 h 21600"/>
                      <a:gd name="T2" fmla="*/ 12819 w 21600"/>
                      <a:gd name="T3" fmla="*/ 8537 h 21600"/>
                      <a:gd name="T4" fmla="*/ 0 w 21600"/>
                      <a:gd name="T5" fmla="*/ 85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nvGrpSpPr>
                <p:cNvPr id="64533" name="Group 15">
                  <a:extLst>
                    <a:ext uri="{FF2B5EF4-FFF2-40B4-BE49-F238E27FC236}">
                      <a16:creationId xmlns:a16="http://schemas.microsoft.com/office/drawing/2014/main" id="{AAA068C4-27D4-45A9-BCAC-E3655CEF0519}"/>
                    </a:ext>
                  </a:extLst>
                </p:cNvPr>
                <p:cNvGrpSpPr>
                  <a:grpSpLocks/>
                </p:cNvGrpSpPr>
                <p:nvPr/>
              </p:nvGrpSpPr>
              <p:grpSpPr bwMode="auto">
                <a:xfrm>
                  <a:off x="9911" y="0"/>
                  <a:ext cx="10090" cy="20001"/>
                  <a:chOff x="0" y="0"/>
                  <a:chExt cx="20000" cy="19999"/>
                </a:xfrm>
              </p:grpSpPr>
              <p:sp>
                <p:nvSpPr>
                  <p:cNvPr id="64534" name="Arc 16">
                    <a:extLst>
                      <a:ext uri="{FF2B5EF4-FFF2-40B4-BE49-F238E27FC236}">
                        <a16:creationId xmlns:a16="http://schemas.microsoft.com/office/drawing/2014/main" id="{52A00FEF-B2EC-45D6-885D-2D52268B7D09}"/>
                      </a:ext>
                    </a:extLst>
                  </p:cNvPr>
                  <p:cNvSpPr>
                    <a:spLocks/>
                  </p:cNvSpPr>
                  <p:nvPr/>
                </p:nvSpPr>
                <p:spPr bwMode="auto">
                  <a:xfrm>
                    <a:off x="0" y="0"/>
                    <a:ext cx="7001" cy="11083"/>
                  </a:xfrm>
                  <a:custGeom>
                    <a:avLst/>
                    <a:gdLst>
                      <a:gd name="T0" fmla="*/ 0 w 21600"/>
                      <a:gd name="T1" fmla="*/ 0 h 21600"/>
                      <a:gd name="T2" fmla="*/ 7001 w 21600"/>
                      <a:gd name="T3" fmla="*/ 11083 h 21600"/>
                      <a:gd name="T4" fmla="*/ 0 w 21600"/>
                      <a:gd name="T5" fmla="*/ 1108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4535" name="Arc 17">
                    <a:extLst>
                      <a:ext uri="{FF2B5EF4-FFF2-40B4-BE49-F238E27FC236}">
                        <a16:creationId xmlns:a16="http://schemas.microsoft.com/office/drawing/2014/main" id="{EEA683A6-C965-4BBB-97D7-9DB6A1AD53F5}"/>
                      </a:ext>
                    </a:extLst>
                  </p:cNvPr>
                  <p:cNvSpPr>
                    <a:spLocks/>
                  </p:cNvSpPr>
                  <p:nvPr/>
                </p:nvSpPr>
                <p:spPr bwMode="auto">
                  <a:xfrm flipH="1" flipV="1">
                    <a:off x="7185" y="11463"/>
                    <a:ext cx="12815" cy="8536"/>
                  </a:xfrm>
                  <a:custGeom>
                    <a:avLst/>
                    <a:gdLst>
                      <a:gd name="T0" fmla="*/ 0 w 21600"/>
                      <a:gd name="T1" fmla="*/ 0 h 21600"/>
                      <a:gd name="T2" fmla="*/ 12815 w 21600"/>
                      <a:gd name="T3" fmla="*/ 8536 h 21600"/>
                      <a:gd name="T4" fmla="*/ 0 w 21600"/>
                      <a:gd name="T5" fmla="*/ 853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grpSp>
        <p:sp>
          <p:nvSpPr>
            <p:cNvPr id="64519" name="Line 18">
              <a:extLst>
                <a:ext uri="{FF2B5EF4-FFF2-40B4-BE49-F238E27FC236}">
                  <a16:creationId xmlns:a16="http://schemas.microsoft.com/office/drawing/2014/main" id="{7D8E4F1A-5157-4717-ADFD-03D7D53C1B09}"/>
                </a:ext>
              </a:extLst>
            </p:cNvPr>
            <p:cNvSpPr>
              <a:spLocks noChangeShapeType="1"/>
            </p:cNvSpPr>
            <p:nvPr/>
          </p:nvSpPr>
          <p:spPr bwMode="auto">
            <a:xfrm>
              <a:off x="1273" y="2643"/>
              <a:ext cx="4" cy="12692"/>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4520" name="Line 19">
              <a:extLst>
                <a:ext uri="{FF2B5EF4-FFF2-40B4-BE49-F238E27FC236}">
                  <a16:creationId xmlns:a16="http://schemas.microsoft.com/office/drawing/2014/main" id="{19E97D55-9DD9-4C64-9783-BFBAC3B1B293}"/>
                </a:ext>
              </a:extLst>
            </p:cNvPr>
            <p:cNvSpPr>
              <a:spLocks noChangeShapeType="1"/>
            </p:cNvSpPr>
            <p:nvPr/>
          </p:nvSpPr>
          <p:spPr bwMode="auto">
            <a:xfrm>
              <a:off x="4103" y="2643"/>
              <a:ext cx="3" cy="1255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4521" name="Line 20">
              <a:extLst>
                <a:ext uri="{FF2B5EF4-FFF2-40B4-BE49-F238E27FC236}">
                  <a16:creationId xmlns:a16="http://schemas.microsoft.com/office/drawing/2014/main" id="{2F4BBB7A-76AF-426E-83A5-5C3770DA0503}"/>
                </a:ext>
              </a:extLst>
            </p:cNvPr>
            <p:cNvSpPr>
              <a:spLocks noChangeShapeType="1"/>
            </p:cNvSpPr>
            <p:nvPr/>
          </p:nvSpPr>
          <p:spPr bwMode="auto">
            <a:xfrm>
              <a:off x="5801" y="8628"/>
              <a:ext cx="8398" cy="10"/>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4522" name="Line 21">
              <a:extLst>
                <a:ext uri="{FF2B5EF4-FFF2-40B4-BE49-F238E27FC236}">
                  <a16:creationId xmlns:a16="http://schemas.microsoft.com/office/drawing/2014/main" id="{A4A5269A-0D7A-43BB-A9A4-7D828BC5447B}"/>
                </a:ext>
              </a:extLst>
            </p:cNvPr>
            <p:cNvSpPr>
              <a:spLocks noChangeShapeType="1"/>
            </p:cNvSpPr>
            <p:nvPr/>
          </p:nvSpPr>
          <p:spPr bwMode="auto">
            <a:xfrm>
              <a:off x="10517" y="3071"/>
              <a:ext cx="2739" cy="9"/>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4523" name="Line 22">
              <a:extLst>
                <a:ext uri="{FF2B5EF4-FFF2-40B4-BE49-F238E27FC236}">
                  <a16:creationId xmlns:a16="http://schemas.microsoft.com/office/drawing/2014/main" id="{45789ACC-3D09-4A8B-8999-CAA4E550B08A}"/>
                </a:ext>
              </a:extLst>
            </p:cNvPr>
            <p:cNvSpPr>
              <a:spLocks noChangeShapeType="1"/>
            </p:cNvSpPr>
            <p:nvPr/>
          </p:nvSpPr>
          <p:spPr bwMode="auto">
            <a:xfrm>
              <a:off x="10140" y="4353"/>
              <a:ext cx="3" cy="428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4524" name="Line 23">
              <a:extLst>
                <a:ext uri="{FF2B5EF4-FFF2-40B4-BE49-F238E27FC236}">
                  <a16:creationId xmlns:a16="http://schemas.microsoft.com/office/drawing/2014/main" id="{EE1C64CB-4038-4CBC-8E54-32D13EE84437}"/>
                </a:ext>
              </a:extLst>
            </p:cNvPr>
            <p:cNvSpPr>
              <a:spLocks noChangeShapeType="1"/>
            </p:cNvSpPr>
            <p:nvPr/>
          </p:nvSpPr>
          <p:spPr bwMode="auto">
            <a:xfrm>
              <a:off x="10140" y="8628"/>
              <a:ext cx="3" cy="6850"/>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4525" name="Rectangle 24">
              <a:extLst>
                <a:ext uri="{FF2B5EF4-FFF2-40B4-BE49-F238E27FC236}">
                  <a16:creationId xmlns:a16="http://schemas.microsoft.com/office/drawing/2014/main" id="{5835D767-3D42-4632-B10B-863E6B76E0A9}"/>
                </a:ext>
              </a:extLst>
            </p:cNvPr>
            <p:cNvSpPr>
              <a:spLocks noChangeArrowheads="1"/>
            </p:cNvSpPr>
            <p:nvPr/>
          </p:nvSpPr>
          <p:spPr bwMode="auto">
            <a:xfrm>
              <a:off x="11460" y="-65"/>
              <a:ext cx="994" cy="2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c</a:t>
              </a:r>
            </a:p>
          </p:txBody>
        </p:sp>
        <p:sp>
          <p:nvSpPr>
            <p:cNvPr id="64526" name="Rectangle 25">
              <a:extLst>
                <a:ext uri="{FF2B5EF4-FFF2-40B4-BE49-F238E27FC236}">
                  <a16:creationId xmlns:a16="http://schemas.microsoft.com/office/drawing/2014/main" id="{023DF77E-ADED-470B-BC25-5EE05F4B5314}"/>
                </a:ext>
              </a:extLst>
            </p:cNvPr>
            <p:cNvSpPr>
              <a:spLocks noChangeArrowheads="1"/>
            </p:cNvSpPr>
            <p:nvPr/>
          </p:nvSpPr>
          <p:spPr bwMode="auto">
            <a:xfrm>
              <a:off x="10423" y="4790"/>
              <a:ext cx="899" cy="3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sym typeface="Symbol" panose="05050102010706020507" pitchFamily="18" charset="2"/>
                </a:rPr>
                <a:t></a:t>
              </a:r>
              <a:endParaRPr lang="es-ES" altLang="es-AR" sz="1600"/>
            </a:p>
          </p:txBody>
        </p:sp>
        <p:sp>
          <p:nvSpPr>
            <p:cNvPr id="64527" name="Rectangle 26">
              <a:extLst>
                <a:ext uri="{FF2B5EF4-FFF2-40B4-BE49-F238E27FC236}">
                  <a16:creationId xmlns:a16="http://schemas.microsoft.com/office/drawing/2014/main" id="{E2D18820-CCEA-4B6A-97AA-1884D641AE47}"/>
                </a:ext>
              </a:extLst>
            </p:cNvPr>
            <p:cNvSpPr>
              <a:spLocks noChangeArrowheads="1"/>
            </p:cNvSpPr>
            <p:nvPr/>
          </p:nvSpPr>
          <p:spPr bwMode="auto">
            <a:xfrm>
              <a:off x="10706" y="10481"/>
              <a:ext cx="1324" cy="3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h</a:t>
              </a:r>
              <a:r>
                <a:rPr lang="es-ES" altLang="es-AR" sz="1600" baseline="-25000"/>
                <a:t>n</a:t>
              </a:r>
              <a:endParaRPr lang="es-ES" altLang="es-AR" sz="1600"/>
            </a:p>
          </p:txBody>
        </p:sp>
        <p:sp>
          <p:nvSpPr>
            <p:cNvPr id="64528" name="Rectangle 27">
              <a:extLst>
                <a:ext uri="{FF2B5EF4-FFF2-40B4-BE49-F238E27FC236}">
                  <a16:creationId xmlns:a16="http://schemas.microsoft.com/office/drawing/2014/main" id="{AC29E052-7A11-4A14-9459-12203F8A1CEC}"/>
                </a:ext>
              </a:extLst>
            </p:cNvPr>
            <p:cNvSpPr>
              <a:spLocks noChangeArrowheads="1"/>
            </p:cNvSpPr>
            <p:nvPr/>
          </p:nvSpPr>
          <p:spPr bwMode="auto">
            <a:xfrm>
              <a:off x="2311" y="16466"/>
              <a:ext cx="16840" cy="3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MOVIMIENTO LENTAMENTE IMPERMANENTE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4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474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4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64" name="Group 4">
            <a:extLst>
              <a:ext uri="{FF2B5EF4-FFF2-40B4-BE49-F238E27FC236}">
                <a16:creationId xmlns:a16="http://schemas.microsoft.com/office/drawing/2014/main" id="{6D5CCB10-C04C-4D02-B508-1E09DC4BA646}"/>
              </a:ext>
            </a:extLst>
          </p:cNvPr>
          <p:cNvGrpSpPr>
            <a:grpSpLocks/>
          </p:cNvGrpSpPr>
          <p:nvPr/>
        </p:nvGrpSpPr>
        <p:grpSpPr bwMode="auto">
          <a:xfrm>
            <a:off x="1008063" y="3608388"/>
            <a:ext cx="7777162" cy="3095625"/>
            <a:chOff x="-2" y="0"/>
            <a:chExt cx="20002" cy="20002"/>
          </a:xfrm>
        </p:grpSpPr>
        <p:sp>
          <p:nvSpPr>
            <p:cNvPr id="65540" name="Rectangle 5">
              <a:extLst>
                <a:ext uri="{FF2B5EF4-FFF2-40B4-BE49-F238E27FC236}">
                  <a16:creationId xmlns:a16="http://schemas.microsoft.com/office/drawing/2014/main" id="{06F129CE-34E8-40B2-AC76-2EB0947E0094}"/>
                </a:ext>
              </a:extLst>
            </p:cNvPr>
            <p:cNvSpPr>
              <a:spLocks noChangeArrowheads="1"/>
            </p:cNvSpPr>
            <p:nvPr/>
          </p:nvSpPr>
          <p:spPr bwMode="auto">
            <a:xfrm>
              <a:off x="12725" y="0"/>
              <a:ext cx="7275" cy="2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LÍNEA DE ENERGÍA</a:t>
              </a:r>
            </a:p>
          </p:txBody>
        </p:sp>
        <p:sp>
          <p:nvSpPr>
            <p:cNvPr id="65541" name="Line 6">
              <a:extLst>
                <a:ext uri="{FF2B5EF4-FFF2-40B4-BE49-F238E27FC236}">
                  <a16:creationId xmlns:a16="http://schemas.microsoft.com/office/drawing/2014/main" id="{DB91FBB3-A1D5-421E-96CF-35B32491AC57}"/>
                </a:ext>
              </a:extLst>
            </p:cNvPr>
            <p:cNvSpPr>
              <a:spLocks noChangeShapeType="1"/>
            </p:cNvSpPr>
            <p:nvPr/>
          </p:nvSpPr>
          <p:spPr bwMode="auto">
            <a:xfrm flipV="1">
              <a:off x="1565" y="15945"/>
              <a:ext cx="16953" cy="6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65542" name="Group 7">
              <a:extLst>
                <a:ext uri="{FF2B5EF4-FFF2-40B4-BE49-F238E27FC236}">
                  <a16:creationId xmlns:a16="http://schemas.microsoft.com/office/drawing/2014/main" id="{7767E22E-D4B5-4265-A08D-42F342848E1B}"/>
                </a:ext>
              </a:extLst>
            </p:cNvPr>
            <p:cNvGrpSpPr>
              <a:grpSpLocks/>
            </p:cNvGrpSpPr>
            <p:nvPr/>
          </p:nvGrpSpPr>
          <p:grpSpPr bwMode="auto">
            <a:xfrm>
              <a:off x="1355" y="5055"/>
              <a:ext cx="16072" cy="3252"/>
              <a:chOff x="0" y="12"/>
              <a:chExt cx="20000" cy="19988"/>
            </a:xfrm>
          </p:grpSpPr>
          <p:sp>
            <p:nvSpPr>
              <p:cNvPr id="65562" name="Line 8">
                <a:extLst>
                  <a:ext uri="{FF2B5EF4-FFF2-40B4-BE49-F238E27FC236}">
                    <a16:creationId xmlns:a16="http://schemas.microsoft.com/office/drawing/2014/main" id="{C20D3AF0-3EDB-4505-A93A-6EAD83EFDC1C}"/>
                  </a:ext>
                </a:extLst>
              </p:cNvPr>
              <p:cNvSpPr>
                <a:spLocks noChangeShapeType="1"/>
              </p:cNvSpPr>
              <p:nvPr/>
            </p:nvSpPr>
            <p:spPr bwMode="auto">
              <a:xfrm>
                <a:off x="0" y="19748"/>
                <a:ext cx="3345" cy="252"/>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63" name="Line 9">
                <a:extLst>
                  <a:ext uri="{FF2B5EF4-FFF2-40B4-BE49-F238E27FC236}">
                    <a16:creationId xmlns:a16="http://schemas.microsoft.com/office/drawing/2014/main" id="{2659FD33-7BA8-40A4-9D80-5B7AA2B6A497}"/>
                  </a:ext>
                </a:extLst>
              </p:cNvPr>
              <p:cNvSpPr>
                <a:spLocks noChangeShapeType="1"/>
              </p:cNvSpPr>
              <p:nvPr/>
            </p:nvSpPr>
            <p:spPr bwMode="auto">
              <a:xfrm>
                <a:off x="17281" y="19957"/>
                <a:ext cx="2719" cy="43"/>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65564" name="Group 10">
                <a:extLst>
                  <a:ext uri="{FF2B5EF4-FFF2-40B4-BE49-F238E27FC236}">
                    <a16:creationId xmlns:a16="http://schemas.microsoft.com/office/drawing/2014/main" id="{52A2828E-D87E-462A-81B8-CBAB9282E590}"/>
                  </a:ext>
                </a:extLst>
              </p:cNvPr>
              <p:cNvGrpSpPr>
                <a:grpSpLocks/>
              </p:cNvGrpSpPr>
              <p:nvPr/>
            </p:nvGrpSpPr>
            <p:grpSpPr bwMode="auto">
              <a:xfrm>
                <a:off x="3062" y="12"/>
                <a:ext cx="14223" cy="19779"/>
                <a:chOff x="-1" y="0"/>
                <a:chExt cx="20002" cy="19999"/>
              </a:xfrm>
            </p:grpSpPr>
            <p:grpSp>
              <p:nvGrpSpPr>
                <p:cNvPr id="65565" name="Group 11">
                  <a:extLst>
                    <a:ext uri="{FF2B5EF4-FFF2-40B4-BE49-F238E27FC236}">
                      <a16:creationId xmlns:a16="http://schemas.microsoft.com/office/drawing/2014/main" id="{1B4C3CAE-B721-4BA8-BC27-DD7D4701E448}"/>
                    </a:ext>
                  </a:extLst>
                </p:cNvPr>
                <p:cNvGrpSpPr>
                  <a:grpSpLocks/>
                </p:cNvGrpSpPr>
                <p:nvPr/>
              </p:nvGrpSpPr>
              <p:grpSpPr bwMode="auto">
                <a:xfrm>
                  <a:off x="-1" y="0"/>
                  <a:ext cx="10089" cy="19999"/>
                  <a:chOff x="-1" y="0"/>
                  <a:chExt cx="20001" cy="19999"/>
                </a:xfrm>
              </p:grpSpPr>
              <p:sp>
                <p:nvSpPr>
                  <p:cNvPr id="65569" name="Arc 12">
                    <a:extLst>
                      <a:ext uri="{FF2B5EF4-FFF2-40B4-BE49-F238E27FC236}">
                        <a16:creationId xmlns:a16="http://schemas.microsoft.com/office/drawing/2014/main" id="{58F172BC-F249-418C-8FA2-DD99642E5C0D}"/>
                      </a:ext>
                    </a:extLst>
                  </p:cNvPr>
                  <p:cNvSpPr>
                    <a:spLocks/>
                  </p:cNvSpPr>
                  <p:nvPr/>
                </p:nvSpPr>
                <p:spPr bwMode="auto">
                  <a:xfrm flipH="1">
                    <a:off x="13002" y="0"/>
                    <a:ext cx="6998" cy="11081"/>
                  </a:xfrm>
                  <a:custGeom>
                    <a:avLst/>
                    <a:gdLst>
                      <a:gd name="T0" fmla="*/ 0 w 21600"/>
                      <a:gd name="T1" fmla="*/ 0 h 21600"/>
                      <a:gd name="T2" fmla="*/ 6998 w 21600"/>
                      <a:gd name="T3" fmla="*/ 11081 h 21600"/>
                      <a:gd name="T4" fmla="*/ 0 w 21600"/>
                      <a:gd name="T5" fmla="*/ 1108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70" name="Arc 13">
                    <a:extLst>
                      <a:ext uri="{FF2B5EF4-FFF2-40B4-BE49-F238E27FC236}">
                        <a16:creationId xmlns:a16="http://schemas.microsoft.com/office/drawing/2014/main" id="{8509F464-6283-4FF7-9512-145F217E8FFD}"/>
                      </a:ext>
                    </a:extLst>
                  </p:cNvPr>
                  <p:cNvSpPr>
                    <a:spLocks/>
                  </p:cNvSpPr>
                  <p:nvPr/>
                </p:nvSpPr>
                <p:spPr bwMode="auto">
                  <a:xfrm flipV="1">
                    <a:off x="-1" y="11466"/>
                    <a:ext cx="12823" cy="8533"/>
                  </a:xfrm>
                  <a:custGeom>
                    <a:avLst/>
                    <a:gdLst>
                      <a:gd name="T0" fmla="*/ 0 w 21600"/>
                      <a:gd name="T1" fmla="*/ 0 h 21600"/>
                      <a:gd name="T2" fmla="*/ 12823 w 21600"/>
                      <a:gd name="T3" fmla="*/ 8533 h 21600"/>
                      <a:gd name="T4" fmla="*/ 0 w 21600"/>
                      <a:gd name="T5" fmla="*/ 853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nvGrpSpPr>
                <p:cNvPr id="65566" name="Group 14">
                  <a:extLst>
                    <a:ext uri="{FF2B5EF4-FFF2-40B4-BE49-F238E27FC236}">
                      <a16:creationId xmlns:a16="http://schemas.microsoft.com/office/drawing/2014/main" id="{6A6E7804-F2B2-4F27-9535-8529FFD1C414}"/>
                    </a:ext>
                  </a:extLst>
                </p:cNvPr>
                <p:cNvGrpSpPr>
                  <a:grpSpLocks/>
                </p:cNvGrpSpPr>
                <p:nvPr/>
              </p:nvGrpSpPr>
              <p:grpSpPr bwMode="auto">
                <a:xfrm>
                  <a:off x="9912" y="0"/>
                  <a:ext cx="10089" cy="19999"/>
                  <a:chOff x="0" y="0"/>
                  <a:chExt cx="20001" cy="20001"/>
                </a:xfrm>
              </p:grpSpPr>
              <p:sp>
                <p:nvSpPr>
                  <p:cNvPr id="65567" name="Arc 15">
                    <a:extLst>
                      <a:ext uri="{FF2B5EF4-FFF2-40B4-BE49-F238E27FC236}">
                        <a16:creationId xmlns:a16="http://schemas.microsoft.com/office/drawing/2014/main" id="{93AE872B-F1E9-40F3-8F66-5085DB4CF1FE}"/>
                      </a:ext>
                    </a:extLst>
                  </p:cNvPr>
                  <p:cNvSpPr>
                    <a:spLocks/>
                  </p:cNvSpPr>
                  <p:nvPr/>
                </p:nvSpPr>
                <p:spPr bwMode="auto">
                  <a:xfrm>
                    <a:off x="0" y="0"/>
                    <a:ext cx="6998" cy="11082"/>
                  </a:xfrm>
                  <a:custGeom>
                    <a:avLst/>
                    <a:gdLst>
                      <a:gd name="T0" fmla="*/ 0 w 21600"/>
                      <a:gd name="T1" fmla="*/ 0 h 21600"/>
                      <a:gd name="T2" fmla="*/ 6998 w 21600"/>
                      <a:gd name="T3" fmla="*/ 11082 h 21600"/>
                      <a:gd name="T4" fmla="*/ 0 w 21600"/>
                      <a:gd name="T5" fmla="*/ 1108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68" name="Arc 16">
                    <a:extLst>
                      <a:ext uri="{FF2B5EF4-FFF2-40B4-BE49-F238E27FC236}">
                        <a16:creationId xmlns:a16="http://schemas.microsoft.com/office/drawing/2014/main" id="{AE7C7259-BB3D-463D-92F3-A42D677B9EBA}"/>
                      </a:ext>
                    </a:extLst>
                  </p:cNvPr>
                  <p:cNvSpPr>
                    <a:spLocks/>
                  </p:cNvSpPr>
                  <p:nvPr/>
                </p:nvSpPr>
                <p:spPr bwMode="auto">
                  <a:xfrm flipH="1" flipV="1">
                    <a:off x="7182" y="11467"/>
                    <a:ext cx="12819" cy="8534"/>
                  </a:xfrm>
                  <a:custGeom>
                    <a:avLst/>
                    <a:gdLst>
                      <a:gd name="T0" fmla="*/ 0 w 21600"/>
                      <a:gd name="T1" fmla="*/ 0 h 21600"/>
                      <a:gd name="T2" fmla="*/ 12819 w 21600"/>
                      <a:gd name="T3" fmla="*/ 8534 h 21600"/>
                      <a:gd name="T4" fmla="*/ 0 w 21600"/>
                      <a:gd name="T5" fmla="*/ 85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grpSp>
        </p:grpSp>
        <p:sp>
          <p:nvSpPr>
            <p:cNvPr id="65543" name="Line 17">
              <a:extLst>
                <a:ext uri="{FF2B5EF4-FFF2-40B4-BE49-F238E27FC236}">
                  <a16:creationId xmlns:a16="http://schemas.microsoft.com/office/drawing/2014/main" id="{277A094D-5EA4-4550-9824-5FB3BA44DC70}"/>
                </a:ext>
              </a:extLst>
            </p:cNvPr>
            <p:cNvSpPr>
              <a:spLocks noChangeShapeType="1"/>
            </p:cNvSpPr>
            <p:nvPr/>
          </p:nvSpPr>
          <p:spPr bwMode="auto">
            <a:xfrm>
              <a:off x="4795" y="8300"/>
              <a:ext cx="9275" cy="7"/>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44" name="Line 18">
              <a:extLst>
                <a:ext uri="{FF2B5EF4-FFF2-40B4-BE49-F238E27FC236}">
                  <a16:creationId xmlns:a16="http://schemas.microsoft.com/office/drawing/2014/main" id="{63F0F13F-4EAE-420E-9B6E-203A9B4C23A6}"/>
                </a:ext>
              </a:extLst>
            </p:cNvPr>
            <p:cNvSpPr>
              <a:spLocks noChangeShapeType="1"/>
            </p:cNvSpPr>
            <p:nvPr/>
          </p:nvSpPr>
          <p:spPr bwMode="auto">
            <a:xfrm>
              <a:off x="3411" y="1947"/>
              <a:ext cx="3" cy="6394"/>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45" name="Line 19">
              <a:extLst>
                <a:ext uri="{FF2B5EF4-FFF2-40B4-BE49-F238E27FC236}">
                  <a16:creationId xmlns:a16="http://schemas.microsoft.com/office/drawing/2014/main" id="{6AC32E2D-12D9-42E4-B978-44A88945326D}"/>
                </a:ext>
              </a:extLst>
            </p:cNvPr>
            <p:cNvSpPr>
              <a:spLocks noChangeShapeType="1"/>
            </p:cNvSpPr>
            <p:nvPr/>
          </p:nvSpPr>
          <p:spPr bwMode="auto">
            <a:xfrm>
              <a:off x="3369" y="8300"/>
              <a:ext cx="3" cy="7829"/>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46" name="Line 20">
              <a:extLst>
                <a:ext uri="{FF2B5EF4-FFF2-40B4-BE49-F238E27FC236}">
                  <a16:creationId xmlns:a16="http://schemas.microsoft.com/office/drawing/2014/main" id="{CE1A0219-7E29-4155-BC07-B91EBF30D5B2}"/>
                </a:ext>
              </a:extLst>
            </p:cNvPr>
            <p:cNvSpPr>
              <a:spLocks noChangeShapeType="1"/>
            </p:cNvSpPr>
            <p:nvPr/>
          </p:nvSpPr>
          <p:spPr bwMode="auto">
            <a:xfrm>
              <a:off x="9410" y="1947"/>
              <a:ext cx="3" cy="311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47" name="Line 21">
              <a:extLst>
                <a:ext uri="{FF2B5EF4-FFF2-40B4-BE49-F238E27FC236}">
                  <a16:creationId xmlns:a16="http://schemas.microsoft.com/office/drawing/2014/main" id="{0477BAA6-77B1-4AB3-A4A8-7F160613D0D0}"/>
                </a:ext>
              </a:extLst>
            </p:cNvPr>
            <p:cNvSpPr>
              <a:spLocks noChangeShapeType="1"/>
            </p:cNvSpPr>
            <p:nvPr/>
          </p:nvSpPr>
          <p:spPr bwMode="auto">
            <a:xfrm>
              <a:off x="9410" y="4816"/>
              <a:ext cx="3" cy="352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48" name="Line 22">
              <a:extLst>
                <a:ext uri="{FF2B5EF4-FFF2-40B4-BE49-F238E27FC236}">
                  <a16:creationId xmlns:a16="http://schemas.microsoft.com/office/drawing/2014/main" id="{94CCD0AC-F402-4DA1-B6BD-31D10D1E87EF}"/>
                </a:ext>
              </a:extLst>
            </p:cNvPr>
            <p:cNvSpPr>
              <a:spLocks noChangeShapeType="1"/>
            </p:cNvSpPr>
            <p:nvPr/>
          </p:nvSpPr>
          <p:spPr bwMode="auto">
            <a:xfrm>
              <a:off x="9410" y="8095"/>
              <a:ext cx="3" cy="8136"/>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49" name="Line 23">
              <a:extLst>
                <a:ext uri="{FF2B5EF4-FFF2-40B4-BE49-F238E27FC236}">
                  <a16:creationId xmlns:a16="http://schemas.microsoft.com/office/drawing/2014/main" id="{B28E6017-7592-40D8-A3F4-9203C8A5D0CF}"/>
                </a:ext>
              </a:extLst>
            </p:cNvPr>
            <p:cNvSpPr>
              <a:spLocks noChangeShapeType="1"/>
            </p:cNvSpPr>
            <p:nvPr/>
          </p:nvSpPr>
          <p:spPr bwMode="auto">
            <a:xfrm flipH="1">
              <a:off x="963" y="12262"/>
              <a:ext cx="1681" cy="7"/>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50" name="Line 24">
              <a:extLst>
                <a:ext uri="{FF2B5EF4-FFF2-40B4-BE49-F238E27FC236}">
                  <a16:creationId xmlns:a16="http://schemas.microsoft.com/office/drawing/2014/main" id="{F906FDF3-6666-44C7-AA29-0536B5DABC54}"/>
                </a:ext>
              </a:extLst>
            </p:cNvPr>
            <p:cNvSpPr>
              <a:spLocks noChangeShapeType="1"/>
            </p:cNvSpPr>
            <p:nvPr/>
          </p:nvSpPr>
          <p:spPr bwMode="auto">
            <a:xfrm flipH="1">
              <a:off x="16151" y="12365"/>
              <a:ext cx="1681" cy="6"/>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51" name="Line 25">
              <a:extLst>
                <a:ext uri="{FF2B5EF4-FFF2-40B4-BE49-F238E27FC236}">
                  <a16:creationId xmlns:a16="http://schemas.microsoft.com/office/drawing/2014/main" id="{8A753F7C-B674-47F8-9380-4DEEBDE51EF5}"/>
                </a:ext>
              </a:extLst>
            </p:cNvPr>
            <p:cNvSpPr>
              <a:spLocks noChangeShapeType="1"/>
            </p:cNvSpPr>
            <p:nvPr/>
          </p:nvSpPr>
          <p:spPr bwMode="auto">
            <a:xfrm>
              <a:off x="7103" y="11880"/>
              <a:ext cx="1345" cy="6"/>
            </a:xfrm>
            <a:prstGeom prst="line">
              <a:avLst/>
            </a:prstGeom>
            <a:noFill/>
            <a:ln w="9525">
              <a:solidFill>
                <a:srgbClr val="000000"/>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52" name="Rectangle 26">
              <a:extLst>
                <a:ext uri="{FF2B5EF4-FFF2-40B4-BE49-F238E27FC236}">
                  <a16:creationId xmlns:a16="http://schemas.microsoft.com/office/drawing/2014/main" id="{824983A8-C312-4F2A-919B-DDBB98B3C25F}"/>
                </a:ext>
              </a:extLst>
            </p:cNvPr>
            <p:cNvSpPr>
              <a:spLocks noChangeArrowheads="1"/>
            </p:cNvSpPr>
            <p:nvPr/>
          </p:nvSpPr>
          <p:spPr bwMode="auto">
            <a:xfrm>
              <a:off x="1620" y="10179"/>
              <a:ext cx="842" cy="1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c</a:t>
              </a:r>
            </a:p>
          </p:txBody>
        </p:sp>
        <p:sp>
          <p:nvSpPr>
            <p:cNvPr id="65553" name="Rectangle 27">
              <a:extLst>
                <a:ext uri="{FF2B5EF4-FFF2-40B4-BE49-F238E27FC236}">
                  <a16:creationId xmlns:a16="http://schemas.microsoft.com/office/drawing/2014/main" id="{157FAA32-3005-4EC4-A3BF-4500D25535C5}"/>
                </a:ext>
              </a:extLst>
            </p:cNvPr>
            <p:cNvSpPr>
              <a:spLocks noChangeArrowheads="1"/>
            </p:cNvSpPr>
            <p:nvPr/>
          </p:nvSpPr>
          <p:spPr bwMode="auto">
            <a:xfrm>
              <a:off x="16725" y="10315"/>
              <a:ext cx="842" cy="1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c</a:t>
              </a:r>
            </a:p>
          </p:txBody>
        </p:sp>
        <p:sp>
          <p:nvSpPr>
            <p:cNvPr id="65554" name="Rectangle 28">
              <a:extLst>
                <a:ext uri="{FF2B5EF4-FFF2-40B4-BE49-F238E27FC236}">
                  <a16:creationId xmlns:a16="http://schemas.microsoft.com/office/drawing/2014/main" id="{3A329996-7AB7-465A-A051-EBDC14F5B5AE}"/>
                </a:ext>
              </a:extLst>
            </p:cNvPr>
            <p:cNvSpPr>
              <a:spLocks noChangeArrowheads="1"/>
            </p:cNvSpPr>
            <p:nvPr/>
          </p:nvSpPr>
          <p:spPr bwMode="auto">
            <a:xfrm>
              <a:off x="3746" y="10445"/>
              <a:ext cx="618" cy="3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h</a:t>
              </a:r>
            </a:p>
          </p:txBody>
        </p:sp>
        <p:sp>
          <p:nvSpPr>
            <p:cNvPr id="65555" name="Rectangle 29">
              <a:extLst>
                <a:ext uri="{FF2B5EF4-FFF2-40B4-BE49-F238E27FC236}">
                  <a16:creationId xmlns:a16="http://schemas.microsoft.com/office/drawing/2014/main" id="{974D1ECF-D0E2-4C16-A7E9-C8794EF7EE1F}"/>
                </a:ext>
              </a:extLst>
            </p:cNvPr>
            <p:cNvSpPr>
              <a:spLocks noChangeArrowheads="1"/>
            </p:cNvSpPr>
            <p:nvPr/>
          </p:nvSpPr>
          <p:spPr bwMode="auto">
            <a:xfrm>
              <a:off x="9676" y="10752"/>
              <a:ext cx="954" cy="3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h</a:t>
              </a:r>
            </a:p>
          </p:txBody>
        </p:sp>
        <p:sp>
          <p:nvSpPr>
            <p:cNvPr id="65556" name="Rectangle 30">
              <a:extLst>
                <a:ext uri="{FF2B5EF4-FFF2-40B4-BE49-F238E27FC236}">
                  <a16:creationId xmlns:a16="http://schemas.microsoft.com/office/drawing/2014/main" id="{6710E3A7-DCD3-459B-9AE8-BE7755D761B3}"/>
                </a:ext>
              </a:extLst>
            </p:cNvPr>
            <p:cNvSpPr>
              <a:spLocks noChangeArrowheads="1"/>
            </p:cNvSpPr>
            <p:nvPr/>
          </p:nvSpPr>
          <p:spPr bwMode="auto">
            <a:xfrm>
              <a:off x="9732" y="5800"/>
              <a:ext cx="674" cy="2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sym typeface="Symbol" panose="05050102010706020507" pitchFamily="18" charset="2"/>
                </a:rPr>
                <a:t></a:t>
              </a:r>
              <a:endParaRPr lang="es-ES" altLang="es-AR" sz="1600"/>
            </a:p>
          </p:txBody>
        </p:sp>
        <p:sp>
          <p:nvSpPr>
            <p:cNvPr id="65557" name="Rectangle 31">
              <a:extLst>
                <a:ext uri="{FF2B5EF4-FFF2-40B4-BE49-F238E27FC236}">
                  <a16:creationId xmlns:a16="http://schemas.microsoft.com/office/drawing/2014/main" id="{2EA4B8B6-4D8F-4A17-B844-C4E640421012}"/>
                </a:ext>
              </a:extLst>
            </p:cNvPr>
            <p:cNvSpPr>
              <a:spLocks noChangeArrowheads="1"/>
            </p:cNvSpPr>
            <p:nvPr/>
          </p:nvSpPr>
          <p:spPr bwMode="auto">
            <a:xfrm>
              <a:off x="7606" y="9625"/>
              <a:ext cx="1066" cy="2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U`</a:t>
              </a:r>
            </a:p>
          </p:txBody>
        </p:sp>
        <p:sp>
          <p:nvSpPr>
            <p:cNvPr id="65558" name="Rectangle 32">
              <a:extLst>
                <a:ext uri="{FF2B5EF4-FFF2-40B4-BE49-F238E27FC236}">
                  <a16:creationId xmlns:a16="http://schemas.microsoft.com/office/drawing/2014/main" id="{38F6C083-0027-4802-9673-E0C10115D6EB}"/>
                </a:ext>
              </a:extLst>
            </p:cNvPr>
            <p:cNvSpPr>
              <a:spLocks noChangeArrowheads="1"/>
            </p:cNvSpPr>
            <p:nvPr/>
          </p:nvSpPr>
          <p:spPr bwMode="auto">
            <a:xfrm>
              <a:off x="3578" y="3641"/>
              <a:ext cx="1961" cy="3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c</a:t>
              </a:r>
              <a:r>
                <a:rPr lang="es-ES" altLang="es-AR" sz="1600" baseline="30000"/>
                <a:t>2</a:t>
              </a:r>
              <a:r>
                <a:rPr lang="es-ES" altLang="es-AR" sz="1600"/>
                <a:t>/2g</a:t>
              </a:r>
            </a:p>
          </p:txBody>
        </p:sp>
        <p:sp>
          <p:nvSpPr>
            <p:cNvPr id="65559" name="Rectangle 33">
              <a:extLst>
                <a:ext uri="{FF2B5EF4-FFF2-40B4-BE49-F238E27FC236}">
                  <a16:creationId xmlns:a16="http://schemas.microsoft.com/office/drawing/2014/main" id="{0842C56E-56BC-4C5E-B2B3-B113D5FE2EF2}"/>
                </a:ext>
              </a:extLst>
            </p:cNvPr>
            <p:cNvSpPr>
              <a:spLocks noChangeArrowheads="1"/>
            </p:cNvSpPr>
            <p:nvPr/>
          </p:nvSpPr>
          <p:spPr bwMode="auto">
            <a:xfrm>
              <a:off x="9620" y="2514"/>
              <a:ext cx="2408" cy="2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U`</a:t>
              </a:r>
              <a:r>
                <a:rPr lang="es-ES" altLang="es-AR" sz="1600" baseline="30000"/>
                <a:t>2</a:t>
              </a:r>
              <a:r>
                <a:rPr lang="es-ES" altLang="es-AR" sz="1600"/>
                <a:t>/2g</a:t>
              </a:r>
            </a:p>
          </p:txBody>
        </p:sp>
        <p:sp>
          <p:nvSpPr>
            <p:cNvPr id="65560" name="Line 34">
              <a:extLst>
                <a:ext uri="{FF2B5EF4-FFF2-40B4-BE49-F238E27FC236}">
                  <a16:creationId xmlns:a16="http://schemas.microsoft.com/office/drawing/2014/main" id="{F57B7761-C969-432F-97BA-0FF74ED8F5AE}"/>
                </a:ext>
              </a:extLst>
            </p:cNvPr>
            <p:cNvSpPr>
              <a:spLocks noChangeShapeType="1"/>
            </p:cNvSpPr>
            <p:nvPr/>
          </p:nvSpPr>
          <p:spPr bwMode="auto">
            <a:xfrm>
              <a:off x="-2" y="1899"/>
              <a:ext cx="19303" cy="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5561" name="Rectangle 35">
              <a:extLst>
                <a:ext uri="{FF2B5EF4-FFF2-40B4-BE49-F238E27FC236}">
                  <a16:creationId xmlns:a16="http://schemas.microsoft.com/office/drawing/2014/main" id="{61ED8620-4B86-4677-AA6B-77DBBF79956F}"/>
                </a:ext>
              </a:extLst>
            </p:cNvPr>
            <p:cNvSpPr>
              <a:spLocks noChangeArrowheads="1"/>
            </p:cNvSpPr>
            <p:nvPr/>
          </p:nvSpPr>
          <p:spPr bwMode="auto">
            <a:xfrm>
              <a:off x="4138" y="17679"/>
              <a:ext cx="12701"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MOVIMIENTO PERMANENTE VARIADO</a:t>
              </a:r>
            </a:p>
          </p:txBody>
        </p:sp>
      </p:grpSp>
      <p:sp>
        <p:nvSpPr>
          <p:cNvPr id="245796" name="Rectangle 36">
            <a:extLst>
              <a:ext uri="{FF2B5EF4-FFF2-40B4-BE49-F238E27FC236}">
                <a16:creationId xmlns:a16="http://schemas.microsoft.com/office/drawing/2014/main" id="{C62FB056-0C21-49B5-B3B8-4A0FF77A2654}"/>
              </a:ext>
            </a:extLst>
          </p:cNvPr>
          <p:cNvSpPr>
            <a:spLocks noChangeArrowheads="1"/>
          </p:cNvSpPr>
          <p:nvPr/>
        </p:nvSpPr>
        <p:spPr bwMode="auto">
          <a:xfrm>
            <a:off x="143508" y="133340"/>
            <a:ext cx="874808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AR" altLang="es-AR" sz="2400" dirty="0">
                <a:solidFill>
                  <a:srgbClr val="3333CC"/>
                </a:solidFill>
              </a:rPr>
              <a:t>Este movimiento lentamente impermanente puede asimilarse sin mayor error a un movimiento permanente variado. </a:t>
            </a:r>
          </a:p>
          <a:p>
            <a:pPr algn="just" eaLnBrk="1" hangingPunct="1"/>
            <a:r>
              <a:rPr lang="es-AR" altLang="es-AR" sz="2400" dirty="0">
                <a:solidFill>
                  <a:srgbClr val="3333CC"/>
                </a:solidFill>
              </a:rPr>
              <a:t>Se supone un observador en la orilla del canal trasladándose con la onda, a una velocidad “c” igual a la celeridad de la onda.</a:t>
            </a:r>
          </a:p>
          <a:p>
            <a:pPr algn="just" eaLnBrk="1" hangingPunct="1"/>
            <a:r>
              <a:rPr lang="es-AR" altLang="es-AR" sz="2400" dirty="0">
                <a:solidFill>
                  <a:srgbClr val="3333CC"/>
                </a:solidFill>
              </a:rPr>
              <a:t>Este observador verá que la onda parece estar quieta, mientras que el fluido se mueve a una velocidad en magnitud igual a “c” (velocidad relativa de la onda respecto del escurrimiento), lo que responde a un Movimiento Permanente Variado</a:t>
            </a:r>
            <a:r>
              <a:rPr lang="es-ES" altLang="es-AR" sz="2400" dirty="0">
                <a:solidFill>
                  <a:srgbClr val="3333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a:extLst>
              <a:ext uri="{FF2B5EF4-FFF2-40B4-BE49-F238E27FC236}">
                <a16:creationId xmlns:a16="http://schemas.microsoft.com/office/drawing/2014/main" id="{76171215-00CC-452E-8571-934A2761B014}"/>
              </a:ext>
            </a:extLst>
          </p:cNvPr>
          <p:cNvSpPr>
            <a:spLocks noChangeArrowheads="1"/>
          </p:cNvSpPr>
          <p:nvPr/>
        </p:nvSpPr>
        <p:spPr bwMode="auto">
          <a:xfrm>
            <a:off x="142875" y="356583"/>
            <a:ext cx="86772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AR" altLang="es-AR" sz="2400" dirty="0">
                <a:solidFill>
                  <a:srgbClr val="3333CC"/>
                </a:solidFill>
              </a:rPr>
              <a:t>Si se desprecia el efecto del frotamiento y suponiendo una pendiente pequeña y coeficiente de Coriolis </a:t>
            </a:r>
            <a:r>
              <a:rPr lang="es-AR" altLang="es-AR" sz="2400" dirty="0">
                <a:solidFill>
                  <a:srgbClr val="3333CC"/>
                </a:solidFill>
                <a:sym typeface="Symbol" panose="05050102010706020507" pitchFamily="18" charset="2"/>
              </a:rPr>
              <a:t></a:t>
            </a:r>
            <a:r>
              <a:rPr lang="es-AR" altLang="es-AR" sz="2400" dirty="0">
                <a:solidFill>
                  <a:srgbClr val="3333CC"/>
                </a:solidFill>
              </a:rPr>
              <a:t> = 1 para todas las secciones transversales, la ecuación de energía entre la sección normal de flujo y la sección en la cresta de la onda:</a:t>
            </a:r>
            <a:r>
              <a:rPr lang="es-ES" altLang="es-AR" sz="2400" dirty="0">
                <a:solidFill>
                  <a:srgbClr val="3333CC"/>
                </a:solidFill>
                <a:sym typeface="Symbol" panose="05050102010706020507" pitchFamily="18" charset="2"/>
              </a:rPr>
              <a:t> </a:t>
            </a:r>
          </a:p>
        </p:txBody>
      </p:sp>
      <p:sp>
        <p:nvSpPr>
          <p:cNvPr id="66563" name="Rectangle 6">
            <a:extLst>
              <a:ext uri="{FF2B5EF4-FFF2-40B4-BE49-F238E27FC236}">
                <a16:creationId xmlns:a16="http://schemas.microsoft.com/office/drawing/2014/main" id="{19342CFE-398B-4EFB-BA29-1E91C92E3BFF}"/>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46789" name="Object 5">
            <a:extLst>
              <a:ext uri="{FF2B5EF4-FFF2-40B4-BE49-F238E27FC236}">
                <a16:creationId xmlns:a16="http://schemas.microsoft.com/office/drawing/2014/main" id="{C02F80CD-9F6E-41A4-8B7A-FEA5A27BACD8}"/>
              </a:ext>
            </a:extLst>
          </p:cNvPr>
          <p:cNvGraphicFramePr>
            <a:graphicFrameLocks noChangeAspect="1"/>
          </p:cNvGraphicFramePr>
          <p:nvPr/>
        </p:nvGraphicFramePr>
        <p:xfrm>
          <a:off x="503238" y="2133600"/>
          <a:ext cx="2520950" cy="787400"/>
        </p:xfrm>
        <a:graphic>
          <a:graphicData uri="http://schemas.openxmlformats.org/presentationml/2006/ole">
            <mc:AlternateContent xmlns:mc="http://schemas.openxmlformats.org/markup-compatibility/2006">
              <mc:Choice xmlns:v="urn:schemas-microsoft-com:vml" Requires="v">
                <p:oleObj name="Ecuación" r:id="rId2" imgW="1346200" imgH="419100" progId="Equation.3">
                  <p:embed/>
                </p:oleObj>
              </mc:Choice>
              <mc:Fallback>
                <p:oleObj name="Ecuación" r:id="rId2" imgW="1346200" imgH="419100" progId="Equation.3">
                  <p:embed/>
                  <p:pic>
                    <p:nvPicPr>
                      <p:cNvPr id="246789" name="Object 5">
                        <a:extLst>
                          <a:ext uri="{FF2B5EF4-FFF2-40B4-BE49-F238E27FC236}">
                            <a16:creationId xmlns:a16="http://schemas.microsoft.com/office/drawing/2014/main" id="{C02F80CD-9F6E-41A4-8B7A-FEA5A27BA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133600"/>
                        <a:ext cx="25209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5" name="Rectangle 8">
            <a:extLst>
              <a:ext uri="{FF2B5EF4-FFF2-40B4-BE49-F238E27FC236}">
                <a16:creationId xmlns:a16="http://schemas.microsoft.com/office/drawing/2014/main" id="{97D3476B-D0EF-4C5F-ADF1-0F835B30C4F3}"/>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46791" name="Object 7">
            <a:extLst>
              <a:ext uri="{FF2B5EF4-FFF2-40B4-BE49-F238E27FC236}">
                <a16:creationId xmlns:a16="http://schemas.microsoft.com/office/drawing/2014/main" id="{E78D64C5-5805-42D1-A9ED-1A0A99AAD459}"/>
              </a:ext>
            </a:extLst>
          </p:cNvPr>
          <p:cNvGraphicFramePr>
            <a:graphicFrameLocks noChangeAspect="1"/>
          </p:cNvGraphicFramePr>
          <p:nvPr/>
        </p:nvGraphicFramePr>
        <p:xfrm>
          <a:off x="3563938" y="2205038"/>
          <a:ext cx="5400675" cy="601662"/>
        </p:xfrm>
        <a:graphic>
          <a:graphicData uri="http://schemas.openxmlformats.org/presentationml/2006/ole">
            <mc:AlternateContent xmlns:mc="http://schemas.openxmlformats.org/markup-compatibility/2006">
              <mc:Choice xmlns:v="urn:schemas-microsoft-com:vml" Requires="v">
                <p:oleObj name="Ecuación" r:id="rId4" imgW="3517900" imgH="393700" progId="Equation.3">
                  <p:embed/>
                </p:oleObj>
              </mc:Choice>
              <mc:Fallback>
                <p:oleObj name="Ecuación" r:id="rId4" imgW="3517900" imgH="393700" progId="Equation.3">
                  <p:embed/>
                  <p:pic>
                    <p:nvPicPr>
                      <p:cNvPr id="246791" name="Object 7">
                        <a:extLst>
                          <a:ext uri="{FF2B5EF4-FFF2-40B4-BE49-F238E27FC236}">
                            <a16:creationId xmlns:a16="http://schemas.microsoft.com/office/drawing/2014/main" id="{E78D64C5-5805-42D1-A9ED-1A0A99AAD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2205038"/>
                        <a:ext cx="54006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7" name="Rectangle 10">
            <a:extLst>
              <a:ext uri="{FF2B5EF4-FFF2-40B4-BE49-F238E27FC236}">
                <a16:creationId xmlns:a16="http://schemas.microsoft.com/office/drawing/2014/main" id="{837CE25F-9D94-4C06-AC7F-4CBAAB7B845F}"/>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46793" name="Object 9">
            <a:extLst>
              <a:ext uri="{FF2B5EF4-FFF2-40B4-BE49-F238E27FC236}">
                <a16:creationId xmlns:a16="http://schemas.microsoft.com/office/drawing/2014/main" id="{FEF893BE-92E8-4CFC-B94E-6B18D35DE69F}"/>
              </a:ext>
            </a:extLst>
          </p:cNvPr>
          <p:cNvGraphicFramePr>
            <a:graphicFrameLocks noChangeAspect="1"/>
          </p:cNvGraphicFramePr>
          <p:nvPr/>
        </p:nvGraphicFramePr>
        <p:xfrm>
          <a:off x="503238" y="2997200"/>
          <a:ext cx="3313112" cy="738188"/>
        </p:xfrm>
        <a:graphic>
          <a:graphicData uri="http://schemas.openxmlformats.org/presentationml/2006/ole">
            <mc:AlternateContent xmlns:mc="http://schemas.openxmlformats.org/markup-compatibility/2006">
              <mc:Choice xmlns:v="urn:schemas-microsoft-com:vml" Requires="v">
                <p:oleObj name="Ecuación" r:id="rId6" imgW="2005729" imgH="444307" progId="Equation.3">
                  <p:embed/>
                </p:oleObj>
              </mc:Choice>
              <mc:Fallback>
                <p:oleObj name="Ecuación" r:id="rId6" imgW="2005729" imgH="444307" progId="Equation.3">
                  <p:embed/>
                  <p:pic>
                    <p:nvPicPr>
                      <p:cNvPr id="246793" name="Object 9">
                        <a:extLst>
                          <a:ext uri="{FF2B5EF4-FFF2-40B4-BE49-F238E27FC236}">
                            <a16:creationId xmlns:a16="http://schemas.microsoft.com/office/drawing/2014/main" id="{FEF893BE-92E8-4CFC-B94E-6B18D35DE6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238" y="2997200"/>
                        <a:ext cx="33131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9" name="Rectangle 12">
            <a:extLst>
              <a:ext uri="{FF2B5EF4-FFF2-40B4-BE49-F238E27FC236}">
                <a16:creationId xmlns:a16="http://schemas.microsoft.com/office/drawing/2014/main" id="{78959219-E3E0-4CD2-BAEB-FC49C097B53E}"/>
              </a:ext>
            </a:extLst>
          </p:cNvPr>
          <p:cNvSpPr>
            <a:spLocks noChangeArrowheads="1"/>
          </p:cNvSpPr>
          <p:nvPr/>
        </p:nvSpPr>
        <p:spPr bwMode="auto">
          <a:xfrm>
            <a:off x="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46795" name="Object 11">
            <a:extLst>
              <a:ext uri="{FF2B5EF4-FFF2-40B4-BE49-F238E27FC236}">
                <a16:creationId xmlns:a16="http://schemas.microsoft.com/office/drawing/2014/main" id="{823B1039-8181-43B0-94E9-D33F054274A3}"/>
              </a:ext>
            </a:extLst>
          </p:cNvPr>
          <p:cNvGraphicFramePr>
            <a:graphicFrameLocks noChangeAspect="1"/>
          </p:cNvGraphicFramePr>
          <p:nvPr/>
        </p:nvGraphicFramePr>
        <p:xfrm>
          <a:off x="142875" y="3789363"/>
          <a:ext cx="9001125" cy="2360612"/>
        </p:xfrm>
        <a:graphic>
          <a:graphicData uri="http://schemas.openxmlformats.org/presentationml/2006/ole">
            <mc:AlternateContent xmlns:mc="http://schemas.openxmlformats.org/markup-compatibility/2006">
              <mc:Choice xmlns:v="urn:schemas-microsoft-com:vml" Requires="v">
                <p:oleObj name="Ecuación" r:id="rId8" imgW="6388100" imgH="1676400" progId="Equation.3">
                  <p:embed/>
                </p:oleObj>
              </mc:Choice>
              <mc:Fallback>
                <p:oleObj name="Ecuación" r:id="rId8" imgW="6388100" imgH="1676400" progId="Equation.3">
                  <p:embed/>
                  <p:pic>
                    <p:nvPicPr>
                      <p:cNvPr id="246795" name="Object 11">
                        <a:extLst>
                          <a:ext uri="{FF2B5EF4-FFF2-40B4-BE49-F238E27FC236}">
                            <a16:creationId xmlns:a16="http://schemas.microsoft.com/office/drawing/2014/main" id="{823B1039-8181-43B0-94E9-D33F054274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875" y="3789363"/>
                        <a:ext cx="900112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1" name="Rectangle 14">
            <a:extLst>
              <a:ext uri="{FF2B5EF4-FFF2-40B4-BE49-F238E27FC236}">
                <a16:creationId xmlns:a16="http://schemas.microsoft.com/office/drawing/2014/main" id="{72367673-EB27-460B-803C-FAF0B7E091B6}"/>
              </a:ext>
            </a:extLst>
          </p:cNvPr>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46797" name="Object 13">
            <a:extLst>
              <a:ext uri="{FF2B5EF4-FFF2-40B4-BE49-F238E27FC236}">
                <a16:creationId xmlns:a16="http://schemas.microsoft.com/office/drawing/2014/main" id="{167C51E1-081A-4978-A3C7-F0D93E994DE3}"/>
              </a:ext>
            </a:extLst>
          </p:cNvPr>
          <p:cNvGraphicFramePr>
            <a:graphicFrameLocks noChangeAspect="1"/>
          </p:cNvGraphicFramePr>
          <p:nvPr/>
        </p:nvGraphicFramePr>
        <p:xfrm>
          <a:off x="5435600" y="5661025"/>
          <a:ext cx="3275013" cy="774700"/>
        </p:xfrm>
        <a:graphic>
          <a:graphicData uri="http://schemas.openxmlformats.org/presentationml/2006/ole">
            <mc:AlternateContent xmlns:mc="http://schemas.openxmlformats.org/markup-compatibility/2006">
              <mc:Choice xmlns:v="urn:schemas-microsoft-com:vml" Requires="v">
                <p:oleObj name="Ecuación" r:id="rId10" imgW="1968500" imgH="469900" progId="Equation.3">
                  <p:embed/>
                </p:oleObj>
              </mc:Choice>
              <mc:Fallback>
                <p:oleObj name="Ecuación" r:id="rId10" imgW="1968500" imgH="469900" progId="Equation.3">
                  <p:embed/>
                  <p:pic>
                    <p:nvPicPr>
                      <p:cNvPr id="246797" name="Object 13">
                        <a:extLst>
                          <a:ext uri="{FF2B5EF4-FFF2-40B4-BE49-F238E27FC236}">
                            <a16:creationId xmlns:a16="http://schemas.microsoft.com/office/drawing/2014/main" id="{167C51E1-081A-4978-A3C7-F0D93E994D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5600" y="5661025"/>
                        <a:ext cx="32750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67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67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67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67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6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a:extLst>
              <a:ext uri="{FF2B5EF4-FFF2-40B4-BE49-F238E27FC236}">
                <a16:creationId xmlns:a16="http://schemas.microsoft.com/office/drawing/2014/main" id="{990199B1-5EE8-43D4-A9F7-74B3EFCDEB69}"/>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47812" name="Object 4">
            <a:extLst>
              <a:ext uri="{FF2B5EF4-FFF2-40B4-BE49-F238E27FC236}">
                <a16:creationId xmlns:a16="http://schemas.microsoft.com/office/drawing/2014/main" id="{DE35B3F9-FE5E-41E9-9A5C-E1DE2EAD7713}"/>
              </a:ext>
            </a:extLst>
          </p:cNvPr>
          <p:cNvGraphicFramePr>
            <a:graphicFrameLocks noChangeAspect="1"/>
          </p:cNvGraphicFramePr>
          <p:nvPr/>
        </p:nvGraphicFramePr>
        <p:xfrm>
          <a:off x="287338" y="152400"/>
          <a:ext cx="1908175" cy="755650"/>
        </p:xfrm>
        <a:graphic>
          <a:graphicData uri="http://schemas.openxmlformats.org/presentationml/2006/ole">
            <mc:AlternateContent xmlns:mc="http://schemas.openxmlformats.org/markup-compatibility/2006">
              <mc:Choice xmlns:v="urn:schemas-microsoft-com:vml" Requires="v">
                <p:oleObj name="Ecuación" r:id="rId2" imgW="1054100" imgH="419100" progId="Equation.3">
                  <p:embed/>
                </p:oleObj>
              </mc:Choice>
              <mc:Fallback>
                <p:oleObj name="Ecuación" r:id="rId2" imgW="1054100" imgH="419100" progId="Equation.3">
                  <p:embed/>
                  <p:pic>
                    <p:nvPicPr>
                      <p:cNvPr id="247812" name="Object 4">
                        <a:extLst>
                          <a:ext uri="{FF2B5EF4-FFF2-40B4-BE49-F238E27FC236}">
                            <a16:creationId xmlns:a16="http://schemas.microsoft.com/office/drawing/2014/main" id="{DE35B3F9-FE5E-41E9-9A5C-E1DE2EAD7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52400"/>
                        <a:ext cx="19081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7814" name="Rectangle 6">
            <a:extLst>
              <a:ext uri="{FF2B5EF4-FFF2-40B4-BE49-F238E27FC236}">
                <a16:creationId xmlns:a16="http://schemas.microsoft.com/office/drawing/2014/main" id="{3298102F-A7C9-4EF7-8E65-5877F8194721}"/>
              </a:ext>
            </a:extLst>
          </p:cNvPr>
          <p:cNvSpPr>
            <a:spLocks noChangeArrowheads="1"/>
          </p:cNvSpPr>
          <p:nvPr/>
        </p:nvSpPr>
        <p:spPr bwMode="auto">
          <a:xfrm>
            <a:off x="2303463" y="188913"/>
            <a:ext cx="68405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AR" altLang="es-AR" sz="2000" dirty="0">
                <a:solidFill>
                  <a:srgbClr val="3333CC"/>
                </a:solidFill>
              </a:rPr>
              <a:t>ECUACIÓN DE CELERIDAD DE SAINT-VENANT PARA CANALES RECTANGULARES</a:t>
            </a:r>
            <a:r>
              <a:rPr lang="es-ES" altLang="es-AR" sz="2000" dirty="0"/>
              <a:t> </a:t>
            </a:r>
          </a:p>
        </p:txBody>
      </p:sp>
      <p:sp>
        <p:nvSpPr>
          <p:cNvPr id="67589" name="Rectangle 8">
            <a:extLst>
              <a:ext uri="{FF2B5EF4-FFF2-40B4-BE49-F238E27FC236}">
                <a16:creationId xmlns:a16="http://schemas.microsoft.com/office/drawing/2014/main" id="{11991AAD-2F89-4D9C-80C8-B5A54F459D12}"/>
              </a:ext>
            </a:extLst>
          </p:cNvPr>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47815" name="Object 7">
            <a:extLst>
              <a:ext uri="{FF2B5EF4-FFF2-40B4-BE49-F238E27FC236}">
                <a16:creationId xmlns:a16="http://schemas.microsoft.com/office/drawing/2014/main" id="{269FE199-07CE-4020-9CF9-A030CB40B95F}"/>
              </a:ext>
            </a:extLst>
          </p:cNvPr>
          <p:cNvGraphicFramePr>
            <a:graphicFrameLocks noChangeAspect="1"/>
          </p:cNvGraphicFramePr>
          <p:nvPr/>
        </p:nvGraphicFramePr>
        <p:xfrm>
          <a:off x="250825" y="908050"/>
          <a:ext cx="1981200" cy="890588"/>
        </p:xfrm>
        <a:graphic>
          <a:graphicData uri="http://schemas.openxmlformats.org/presentationml/2006/ole">
            <mc:AlternateContent xmlns:mc="http://schemas.openxmlformats.org/markup-compatibility/2006">
              <mc:Choice xmlns:v="urn:schemas-microsoft-com:vml" Requires="v">
                <p:oleObj name="Ecuación" r:id="rId4" imgW="1040948" imgH="469696" progId="Equation.3">
                  <p:embed/>
                </p:oleObj>
              </mc:Choice>
              <mc:Fallback>
                <p:oleObj name="Ecuación" r:id="rId4" imgW="1040948" imgH="469696" progId="Equation.3">
                  <p:embed/>
                  <p:pic>
                    <p:nvPicPr>
                      <p:cNvPr id="247815" name="Object 7">
                        <a:extLst>
                          <a:ext uri="{FF2B5EF4-FFF2-40B4-BE49-F238E27FC236}">
                            <a16:creationId xmlns:a16="http://schemas.microsoft.com/office/drawing/2014/main" id="{269FE199-07CE-4020-9CF9-A030CB40B9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908050"/>
                        <a:ext cx="19812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7817" name="Rectangle 9">
            <a:extLst>
              <a:ext uri="{FF2B5EF4-FFF2-40B4-BE49-F238E27FC236}">
                <a16:creationId xmlns:a16="http://schemas.microsoft.com/office/drawing/2014/main" id="{7F2ACDD6-EF33-43FD-A9B1-5DB4249E3C9D}"/>
              </a:ext>
            </a:extLst>
          </p:cNvPr>
          <p:cNvSpPr>
            <a:spLocks noChangeArrowheads="1"/>
          </p:cNvSpPr>
          <p:nvPr/>
        </p:nvSpPr>
        <p:spPr bwMode="auto">
          <a:xfrm>
            <a:off x="2376488" y="962025"/>
            <a:ext cx="64452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lnSpc>
                <a:spcPct val="85000"/>
              </a:lnSpc>
            </a:pPr>
            <a:r>
              <a:rPr lang="es-AR" altLang="es-AR" sz="2000" dirty="0">
                <a:solidFill>
                  <a:srgbClr val="3333CC"/>
                </a:solidFill>
              </a:rPr>
              <a:t>ECUACIÓN DE CELERIDAD DE SAINT-VENANT PARA CANALES NO RECTANGULARES</a:t>
            </a:r>
            <a:r>
              <a:rPr lang="es-ES" altLang="es-AR" dirty="0"/>
              <a:t> </a:t>
            </a:r>
          </a:p>
        </p:txBody>
      </p:sp>
      <p:sp>
        <p:nvSpPr>
          <p:cNvPr id="67592" name="Rectangle 11">
            <a:extLst>
              <a:ext uri="{FF2B5EF4-FFF2-40B4-BE49-F238E27FC236}">
                <a16:creationId xmlns:a16="http://schemas.microsoft.com/office/drawing/2014/main" id="{5AF7C6D7-3BE0-402F-AB90-CB70629ED1DE}"/>
              </a:ext>
            </a:extLst>
          </p:cNvPr>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47818" name="Object 10">
            <a:extLst>
              <a:ext uri="{FF2B5EF4-FFF2-40B4-BE49-F238E27FC236}">
                <a16:creationId xmlns:a16="http://schemas.microsoft.com/office/drawing/2014/main" id="{15B0C911-24D8-4437-8692-47F4E41A8122}"/>
              </a:ext>
            </a:extLst>
          </p:cNvPr>
          <p:cNvGraphicFramePr>
            <a:graphicFrameLocks noChangeAspect="1"/>
          </p:cNvGraphicFramePr>
          <p:nvPr/>
        </p:nvGraphicFramePr>
        <p:xfrm>
          <a:off x="142875" y="1808163"/>
          <a:ext cx="2052638" cy="549275"/>
        </p:xfrm>
        <a:graphic>
          <a:graphicData uri="http://schemas.openxmlformats.org/presentationml/2006/ole">
            <mc:AlternateContent xmlns:mc="http://schemas.openxmlformats.org/markup-compatibility/2006">
              <mc:Choice xmlns:v="urn:schemas-microsoft-com:vml" Requires="v">
                <p:oleObj name="Ecuación" r:id="rId6" imgW="965200" imgH="254000" progId="Equation.3">
                  <p:embed/>
                </p:oleObj>
              </mc:Choice>
              <mc:Fallback>
                <p:oleObj name="Ecuación" r:id="rId6" imgW="965200" imgH="254000" progId="Equation.3">
                  <p:embed/>
                  <p:pic>
                    <p:nvPicPr>
                      <p:cNvPr id="247818" name="Object 10">
                        <a:extLst>
                          <a:ext uri="{FF2B5EF4-FFF2-40B4-BE49-F238E27FC236}">
                            <a16:creationId xmlns:a16="http://schemas.microsoft.com/office/drawing/2014/main" id="{15B0C911-24D8-4437-8692-47F4E41A81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 y="1808163"/>
                        <a:ext cx="20526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7820" name="Rectangle 12">
            <a:extLst>
              <a:ext uri="{FF2B5EF4-FFF2-40B4-BE49-F238E27FC236}">
                <a16:creationId xmlns:a16="http://schemas.microsoft.com/office/drawing/2014/main" id="{3A04DB7D-CC82-4962-96E7-D93E5BDC690E}"/>
              </a:ext>
            </a:extLst>
          </p:cNvPr>
          <p:cNvSpPr>
            <a:spLocks noChangeArrowheads="1"/>
          </p:cNvSpPr>
          <p:nvPr/>
        </p:nvSpPr>
        <p:spPr bwMode="auto">
          <a:xfrm>
            <a:off x="2376488" y="1665288"/>
            <a:ext cx="6443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AR" altLang="es-AR" sz="2000" dirty="0">
                <a:solidFill>
                  <a:srgbClr val="3333CC"/>
                </a:solidFill>
              </a:rPr>
              <a:t>CELERIDAD DE LA ONDA CORREGIDA POR RUSSELL Y BAZIN</a:t>
            </a:r>
            <a:r>
              <a:rPr lang="es-ES" altLang="es-AR" sz="2000" dirty="0">
                <a:solidFill>
                  <a:srgbClr val="3333CC"/>
                </a:solidFill>
              </a:rPr>
              <a:t> </a:t>
            </a:r>
          </a:p>
        </p:txBody>
      </p:sp>
      <p:sp>
        <p:nvSpPr>
          <p:cNvPr id="247821" name="Rectangle 13">
            <a:extLst>
              <a:ext uri="{FF2B5EF4-FFF2-40B4-BE49-F238E27FC236}">
                <a16:creationId xmlns:a16="http://schemas.microsoft.com/office/drawing/2014/main" id="{783C60A0-D216-4919-A8B1-8C457E01AB85}"/>
              </a:ext>
            </a:extLst>
          </p:cNvPr>
          <p:cNvSpPr>
            <a:spLocks noChangeArrowheads="1"/>
          </p:cNvSpPr>
          <p:nvPr/>
        </p:nvSpPr>
        <p:spPr bwMode="auto">
          <a:xfrm>
            <a:off x="1169193" y="2558961"/>
            <a:ext cx="637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AR" altLang="es-AR" b="1" u="sng" dirty="0">
                <a:solidFill>
                  <a:srgbClr val="3333CC"/>
                </a:solidFill>
              </a:rPr>
              <a:t>Ondas bajas o de pequeña amplitud</a:t>
            </a:r>
            <a:r>
              <a:rPr lang="es-ES" altLang="es-AR" dirty="0"/>
              <a:t> </a:t>
            </a:r>
          </a:p>
        </p:txBody>
      </p:sp>
      <p:sp>
        <p:nvSpPr>
          <p:cNvPr id="247822" name="Rectangle 14">
            <a:extLst>
              <a:ext uri="{FF2B5EF4-FFF2-40B4-BE49-F238E27FC236}">
                <a16:creationId xmlns:a16="http://schemas.microsoft.com/office/drawing/2014/main" id="{B53DCD68-F1EF-4AEC-B7D4-983EF7920513}"/>
              </a:ext>
            </a:extLst>
          </p:cNvPr>
          <p:cNvSpPr>
            <a:spLocks noChangeArrowheads="1"/>
          </p:cNvSpPr>
          <p:nvPr/>
        </p:nvSpPr>
        <p:spPr bwMode="auto">
          <a:xfrm>
            <a:off x="197643" y="3205167"/>
            <a:ext cx="8748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AR" altLang="es-AR" sz="2400" dirty="0">
                <a:solidFill>
                  <a:srgbClr val="3333CC"/>
                </a:solidFill>
              </a:rPr>
              <a:t>Son aquellas ondas en las cuales el valor de </a:t>
            </a:r>
            <a:r>
              <a:rPr lang="es-AR" altLang="es-AR" sz="2400" dirty="0">
                <a:solidFill>
                  <a:srgbClr val="3333CC"/>
                </a:solidFill>
                <a:sym typeface="Symbol" panose="05050102010706020507" pitchFamily="18" charset="2"/>
              </a:rPr>
              <a:t></a:t>
            </a:r>
            <a:r>
              <a:rPr lang="es-AR" altLang="es-AR" sz="2400" dirty="0">
                <a:solidFill>
                  <a:srgbClr val="3333CC"/>
                </a:solidFill>
              </a:rPr>
              <a:t> </a:t>
            </a:r>
            <a:r>
              <a:rPr lang="es-AR" altLang="es-AR" sz="2400" dirty="0">
                <a:solidFill>
                  <a:srgbClr val="3333CC"/>
                </a:solidFill>
                <a:sym typeface="Symbol" panose="05050102010706020507" pitchFamily="18" charset="2"/>
              </a:rPr>
              <a:t> 0</a:t>
            </a:r>
            <a:endParaRPr lang="es-ES" altLang="es-AR" dirty="0">
              <a:sym typeface="Symbol" panose="05050102010706020507" pitchFamily="18" charset="2"/>
            </a:endParaRPr>
          </a:p>
        </p:txBody>
      </p:sp>
      <p:graphicFrame>
        <p:nvGraphicFramePr>
          <p:cNvPr id="247823" name="Object 15">
            <a:extLst>
              <a:ext uri="{FF2B5EF4-FFF2-40B4-BE49-F238E27FC236}">
                <a16:creationId xmlns:a16="http://schemas.microsoft.com/office/drawing/2014/main" id="{8BAD755E-C0CF-4F1F-9B58-5FC069C0A9D8}"/>
              </a:ext>
            </a:extLst>
          </p:cNvPr>
          <p:cNvGraphicFramePr>
            <a:graphicFrameLocks noChangeAspect="1"/>
          </p:cNvGraphicFramePr>
          <p:nvPr>
            <p:extLst>
              <p:ext uri="{D42A27DB-BD31-4B8C-83A1-F6EECF244321}">
                <p14:modId xmlns:p14="http://schemas.microsoft.com/office/powerpoint/2010/main" val="3944156124"/>
              </p:ext>
            </p:extLst>
          </p:nvPr>
        </p:nvGraphicFramePr>
        <p:xfrm>
          <a:off x="431006" y="3822700"/>
          <a:ext cx="1476375" cy="561975"/>
        </p:xfrm>
        <a:graphic>
          <a:graphicData uri="http://schemas.openxmlformats.org/presentationml/2006/ole">
            <mc:AlternateContent xmlns:mc="http://schemas.openxmlformats.org/markup-compatibility/2006">
              <mc:Choice xmlns:v="urn:schemas-microsoft-com:vml" Requires="v">
                <p:oleObj name="Ecuación" r:id="rId8" imgW="672808" imgH="253890" progId="Equation.3">
                  <p:embed/>
                </p:oleObj>
              </mc:Choice>
              <mc:Fallback>
                <p:oleObj name="Ecuación" r:id="rId8" imgW="672808" imgH="253890" progId="Equation.3">
                  <p:embed/>
                  <p:pic>
                    <p:nvPicPr>
                      <p:cNvPr id="247823" name="Object 15">
                        <a:extLst>
                          <a:ext uri="{FF2B5EF4-FFF2-40B4-BE49-F238E27FC236}">
                            <a16:creationId xmlns:a16="http://schemas.microsoft.com/office/drawing/2014/main" id="{8BAD755E-C0CF-4F1F-9B58-5FC069C0A9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006" y="3822700"/>
                        <a:ext cx="1476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7825" name="Object 17">
            <a:extLst>
              <a:ext uri="{FF2B5EF4-FFF2-40B4-BE49-F238E27FC236}">
                <a16:creationId xmlns:a16="http://schemas.microsoft.com/office/drawing/2014/main" id="{BB2B1B49-98BB-42F2-9286-BFD648C0E172}"/>
              </a:ext>
            </a:extLst>
          </p:cNvPr>
          <p:cNvGraphicFramePr>
            <a:graphicFrameLocks noChangeAspect="1"/>
          </p:cNvGraphicFramePr>
          <p:nvPr>
            <p:extLst>
              <p:ext uri="{D42A27DB-BD31-4B8C-83A1-F6EECF244321}">
                <p14:modId xmlns:p14="http://schemas.microsoft.com/office/powerpoint/2010/main" val="2528053091"/>
              </p:ext>
            </p:extLst>
          </p:nvPr>
        </p:nvGraphicFramePr>
        <p:xfrm>
          <a:off x="503238" y="4602970"/>
          <a:ext cx="1331912" cy="771525"/>
        </p:xfrm>
        <a:graphic>
          <a:graphicData uri="http://schemas.openxmlformats.org/presentationml/2006/ole">
            <mc:AlternateContent xmlns:mc="http://schemas.openxmlformats.org/markup-compatibility/2006">
              <mc:Choice xmlns:v="urn:schemas-microsoft-com:vml" Requires="v">
                <p:oleObj name="Ecuación" r:id="rId10" imgW="723586" imgH="418918" progId="Equation.3">
                  <p:embed/>
                </p:oleObj>
              </mc:Choice>
              <mc:Fallback>
                <p:oleObj name="Ecuación" r:id="rId10" imgW="723586" imgH="418918" progId="Equation.3">
                  <p:embed/>
                  <p:pic>
                    <p:nvPicPr>
                      <p:cNvPr id="247825" name="Object 17">
                        <a:extLst>
                          <a:ext uri="{FF2B5EF4-FFF2-40B4-BE49-F238E27FC236}">
                            <a16:creationId xmlns:a16="http://schemas.microsoft.com/office/drawing/2014/main" id="{BB2B1B49-98BB-42F2-9286-BFD648C0E1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238" y="4602970"/>
                        <a:ext cx="133191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7827" name="Group 19">
            <a:extLst>
              <a:ext uri="{FF2B5EF4-FFF2-40B4-BE49-F238E27FC236}">
                <a16:creationId xmlns:a16="http://schemas.microsoft.com/office/drawing/2014/main" id="{4D991085-E7B2-4A74-A660-15DA7E568861}"/>
              </a:ext>
            </a:extLst>
          </p:cNvPr>
          <p:cNvGrpSpPr>
            <a:grpSpLocks/>
          </p:cNvGrpSpPr>
          <p:nvPr/>
        </p:nvGrpSpPr>
        <p:grpSpPr bwMode="auto">
          <a:xfrm>
            <a:off x="4283968" y="4149080"/>
            <a:ext cx="3529012" cy="2388245"/>
            <a:chOff x="1" y="-1"/>
            <a:chExt cx="19998" cy="20001"/>
          </a:xfrm>
        </p:grpSpPr>
        <p:sp>
          <p:nvSpPr>
            <p:cNvPr id="67600" name="Oval 20">
              <a:extLst>
                <a:ext uri="{FF2B5EF4-FFF2-40B4-BE49-F238E27FC236}">
                  <a16:creationId xmlns:a16="http://schemas.microsoft.com/office/drawing/2014/main" id="{B9A9F094-3E07-480F-A796-852438FFE066}"/>
                </a:ext>
              </a:extLst>
            </p:cNvPr>
            <p:cNvSpPr>
              <a:spLocks noChangeArrowheads="1"/>
            </p:cNvSpPr>
            <p:nvPr/>
          </p:nvSpPr>
          <p:spPr bwMode="auto">
            <a:xfrm>
              <a:off x="7296" y="3972"/>
              <a:ext cx="5138" cy="7819"/>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7601" name="Oval 21">
              <a:extLst>
                <a:ext uri="{FF2B5EF4-FFF2-40B4-BE49-F238E27FC236}">
                  <a16:creationId xmlns:a16="http://schemas.microsoft.com/office/drawing/2014/main" id="{8CF21697-A45F-46F9-8ECD-AAFD96C94C83}"/>
                </a:ext>
              </a:extLst>
            </p:cNvPr>
            <p:cNvSpPr>
              <a:spLocks noChangeArrowheads="1"/>
            </p:cNvSpPr>
            <p:nvPr/>
          </p:nvSpPr>
          <p:spPr bwMode="auto">
            <a:xfrm>
              <a:off x="6305" y="2641"/>
              <a:ext cx="7120" cy="10732"/>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7602" name="Oval 22">
              <a:extLst>
                <a:ext uri="{FF2B5EF4-FFF2-40B4-BE49-F238E27FC236}">
                  <a16:creationId xmlns:a16="http://schemas.microsoft.com/office/drawing/2014/main" id="{0FAF910F-24FA-4CA1-8538-CC9EF1DF8379}"/>
                </a:ext>
              </a:extLst>
            </p:cNvPr>
            <p:cNvSpPr>
              <a:spLocks noChangeArrowheads="1"/>
            </p:cNvSpPr>
            <p:nvPr/>
          </p:nvSpPr>
          <p:spPr bwMode="auto">
            <a:xfrm>
              <a:off x="4504" y="-1"/>
              <a:ext cx="10812" cy="16161"/>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7603" name="Oval 23">
              <a:extLst>
                <a:ext uri="{FF2B5EF4-FFF2-40B4-BE49-F238E27FC236}">
                  <a16:creationId xmlns:a16="http://schemas.microsoft.com/office/drawing/2014/main" id="{58D510F7-8CB9-42F8-B27F-D4ABDD0B0186}"/>
                </a:ext>
              </a:extLst>
            </p:cNvPr>
            <p:cNvSpPr>
              <a:spLocks noChangeArrowheads="1"/>
            </p:cNvSpPr>
            <p:nvPr/>
          </p:nvSpPr>
          <p:spPr bwMode="auto">
            <a:xfrm>
              <a:off x="5315" y="1317"/>
              <a:ext cx="9010" cy="13512"/>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7604" name="Oval 24">
              <a:extLst>
                <a:ext uri="{FF2B5EF4-FFF2-40B4-BE49-F238E27FC236}">
                  <a16:creationId xmlns:a16="http://schemas.microsoft.com/office/drawing/2014/main" id="{F09430A8-6EBE-41B9-9546-C024C81FC8C3}"/>
                </a:ext>
              </a:extLst>
            </p:cNvPr>
            <p:cNvSpPr>
              <a:spLocks noChangeArrowheads="1"/>
            </p:cNvSpPr>
            <p:nvPr/>
          </p:nvSpPr>
          <p:spPr bwMode="auto">
            <a:xfrm>
              <a:off x="9457" y="7149"/>
              <a:ext cx="635" cy="1331"/>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7605" name="Line 25">
              <a:extLst>
                <a:ext uri="{FF2B5EF4-FFF2-40B4-BE49-F238E27FC236}">
                  <a16:creationId xmlns:a16="http://schemas.microsoft.com/office/drawing/2014/main" id="{6E648210-5E7E-4D5D-BDB6-E689778FB69B}"/>
                </a:ext>
              </a:extLst>
            </p:cNvPr>
            <p:cNvSpPr>
              <a:spLocks noChangeShapeType="1"/>
            </p:cNvSpPr>
            <p:nvPr/>
          </p:nvSpPr>
          <p:spPr bwMode="auto">
            <a:xfrm>
              <a:off x="13780" y="7944"/>
              <a:ext cx="2887" cy="6"/>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7606" name="Line 26">
              <a:extLst>
                <a:ext uri="{FF2B5EF4-FFF2-40B4-BE49-F238E27FC236}">
                  <a16:creationId xmlns:a16="http://schemas.microsoft.com/office/drawing/2014/main" id="{D52C6962-A3D8-488F-88E8-9B0D1EAC60FA}"/>
                </a:ext>
              </a:extLst>
            </p:cNvPr>
            <p:cNvSpPr>
              <a:spLocks noChangeShapeType="1"/>
            </p:cNvSpPr>
            <p:nvPr/>
          </p:nvSpPr>
          <p:spPr bwMode="auto">
            <a:xfrm flipH="1">
              <a:off x="2973" y="7811"/>
              <a:ext cx="2886" cy="7"/>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7607" name="Rectangle 27">
              <a:extLst>
                <a:ext uri="{FF2B5EF4-FFF2-40B4-BE49-F238E27FC236}">
                  <a16:creationId xmlns:a16="http://schemas.microsoft.com/office/drawing/2014/main" id="{C2D1AEA1-B55E-409A-A000-78C3B46CA1A8}"/>
                </a:ext>
              </a:extLst>
            </p:cNvPr>
            <p:cNvSpPr>
              <a:spLocks noChangeArrowheads="1"/>
            </p:cNvSpPr>
            <p:nvPr/>
          </p:nvSpPr>
          <p:spPr bwMode="auto">
            <a:xfrm>
              <a:off x="1" y="6904"/>
              <a:ext cx="2886" cy="2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V = c</a:t>
              </a:r>
            </a:p>
          </p:txBody>
        </p:sp>
        <p:sp>
          <p:nvSpPr>
            <p:cNvPr id="67608" name="Rectangle 28">
              <a:extLst>
                <a:ext uri="{FF2B5EF4-FFF2-40B4-BE49-F238E27FC236}">
                  <a16:creationId xmlns:a16="http://schemas.microsoft.com/office/drawing/2014/main" id="{E5FEF76C-7CC9-4235-9869-8EE67CB175CC}"/>
                </a:ext>
              </a:extLst>
            </p:cNvPr>
            <p:cNvSpPr>
              <a:spLocks noChangeArrowheads="1"/>
            </p:cNvSpPr>
            <p:nvPr/>
          </p:nvSpPr>
          <p:spPr bwMode="auto">
            <a:xfrm>
              <a:off x="17023" y="7017"/>
              <a:ext cx="2976" cy="2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V = c</a:t>
              </a:r>
            </a:p>
          </p:txBody>
        </p:sp>
        <p:sp>
          <p:nvSpPr>
            <p:cNvPr id="67609" name="Rectangle 29">
              <a:extLst>
                <a:ext uri="{FF2B5EF4-FFF2-40B4-BE49-F238E27FC236}">
                  <a16:creationId xmlns:a16="http://schemas.microsoft.com/office/drawing/2014/main" id="{1496FBD7-4BD7-4387-AED3-DEE28DA8E676}"/>
                </a:ext>
              </a:extLst>
            </p:cNvPr>
            <p:cNvSpPr>
              <a:spLocks noChangeArrowheads="1"/>
            </p:cNvSpPr>
            <p:nvPr/>
          </p:nvSpPr>
          <p:spPr bwMode="auto">
            <a:xfrm>
              <a:off x="5405" y="17080"/>
              <a:ext cx="11622" cy="2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 </a:t>
              </a:r>
              <a:r>
                <a:rPr lang="es-ES" altLang="es-AR" sz="1800"/>
                <a:t>U = 0 </a:t>
              </a:r>
              <a:r>
                <a:rPr lang="es-ES" altLang="es-AR" sz="1800">
                  <a:sym typeface="Symbol" panose="05050102010706020507" pitchFamily="18" charset="2"/>
                </a:rPr>
                <a:t></a:t>
              </a:r>
              <a:r>
                <a:rPr lang="es-ES" altLang="es-AR" sz="1800"/>
                <a:t>  V = U </a:t>
              </a:r>
              <a:r>
                <a:rPr lang="es-ES" altLang="es-AR" sz="1800">
                  <a:sym typeface="Symbol" panose="05050102010706020507" pitchFamily="18" charset="2"/>
                </a:rPr>
                <a:t></a:t>
              </a:r>
              <a:r>
                <a:rPr lang="es-ES" altLang="es-AR" sz="1800"/>
                <a:t> c</a:t>
              </a:r>
            </a:p>
          </p:txBody>
        </p:sp>
      </p:grpSp>
      <p:sp>
        <p:nvSpPr>
          <p:cNvPr id="27" name="CuadroTexto 26">
            <a:extLst>
              <a:ext uri="{FF2B5EF4-FFF2-40B4-BE49-F238E27FC236}">
                <a16:creationId xmlns:a16="http://schemas.microsoft.com/office/drawing/2014/main" id="{F18A9D84-483A-4135-8333-C863FA3AC364}"/>
              </a:ext>
            </a:extLst>
          </p:cNvPr>
          <p:cNvSpPr txBox="1"/>
          <p:nvPr/>
        </p:nvSpPr>
        <p:spPr>
          <a:xfrm>
            <a:off x="567771" y="5717727"/>
            <a:ext cx="2575426" cy="461665"/>
          </a:xfrm>
          <a:prstGeom prst="rect">
            <a:avLst/>
          </a:prstGeom>
          <a:noFill/>
        </p:spPr>
        <p:txBody>
          <a:bodyPr wrap="square">
            <a:spAutoFit/>
          </a:bodyPr>
          <a:lstStyle/>
          <a:p>
            <a:r>
              <a:rPr lang="es-ES" altLang="es-AR" sz="2400" dirty="0">
                <a:solidFill>
                  <a:srgbClr val="3333CC"/>
                </a:solidFill>
              </a:rPr>
              <a:t>Velocidad crítica</a:t>
            </a:r>
            <a:endParaRPr lang="es-AR"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78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78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78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78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78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78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78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4782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p:bldP spid="247817" grpId="0"/>
      <p:bldP spid="247820" grpId="0"/>
      <p:bldP spid="247821" grpId="0"/>
      <p:bldP spid="247822"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836" name="Group 4">
            <a:extLst>
              <a:ext uri="{FF2B5EF4-FFF2-40B4-BE49-F238E27FC236}">
                <a16:creationId xmlns:a16="http://schemas.microsoft.com/office/drawing/2014/main" id="{84DEE3A6-14C9-47CB-9598-212F8F92377E}"/>
              </a:ext>
            </a:extLst>
          </p:cNvPr>
          <p:cNvGrpSpPr>
            <a:grpSpLocks/>
          </p:cNvGrpSpPr>
          <p:nvPr/>
        </p:nvGrpSpPr>
        <p:grpSpPr bwMode="auto">
          <a:xfrm>
            <a:off x="0" y="188913"/>
            <a:ext cx="5256213" cy="2879725"/>
            <a:chOff x="-2" y="0"/>
            <a:chExt cx="20005" cy="20001"/>
          </a:xfrm>
        </p:grpSpPr>
        <p:sp>
          <p:nvSpPr>
            <p:cNvPr id="68626" name="Oval 5">
              <a:extLst>
                <a:ext uri="{FF2B5EF4-FFF2-40B4-BE49-F238E27FC236}">
                  <a16:creationId xmlns:a16="http://schemas.microsoft.com/office/drawing/2014/main" id="{01AA7E67-E6D8-4307-8675-4BBB34128F79}"/>
                </a:ext>
              </a:extLst>
            </p:cNvPr>
            <p:cNvSpPr>
              <a:spLocks noChangeArrowheads="1"/>
            </p:cNvSpPr>
            <p:nvPr/>
          </p:nvSpPr>
          <p:spPr bwMode="auto">
            <a:xfrm>
              <a:off x="6665" y="4018"/>
              <a:ext cx="4117" cy="7667"/>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8627" name="Oval 6">
              <a:extLst>
                <a:ext uri="{FF2B5EF4-FFF2-40B4-BE49-F238E27FC236}">
                  <a16:creationId xmlns:a16="http://schemas.microsoft.com/office/drawing/2014/main" id="{BD107897-C646-4836-8FFD-76270932D778}"/>
                </a:ext>
              </a:extLst>
            </p:cNvPr>
            <p:cNvSpPr>
              <a:spLocks noChangeArrowheads="1"/>
            </p:cNvSpPr>
            <p:nvPr/>
          </p:nvSpPr>
          <p:spPr bwMode="auto">
            <a:xfrm>
              <a:off x="6381" y="2856"/>
              <a:ext cx="5678" cy="10523"/>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8628" name="Oval 7">
              <a:extLst>
                <a:ext uri="{FF2B5EF4-FFF2-40B4-BE49-F238E27FC236}">
                  <a16:creationId xmlns:a16="http://schemas.microsoft.com/office/drawing/2014/main" id="{76ADFEFE-A747-4F7B-AB09-15EE3481C08E}"/>
                </a:ext>
              </a:extLst>
            </p:cNvPr>
            <p:cNvSpPr>
              <a:spLocks noChangeArrowheads="1"/>
            </p:cNvSpPr>
            <p:nvPr/>
          </p:nvSpPr>
          <p:spPr bwMode="auto">
            <a:xfrm>
              <a:off x="5814" y="0"/>
              <a:ext cx="8586" cy="15846"/>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8629" name="Oval 8">
              <a:extLst>
                <a:ext uri="{FF2B5EF4-FFF2-40B4-BE49-F238E27FC236}">
                  <a16:creationId xmlns:a16="http://schemas.microsoft.com/office/drawing/2014/main" id="{AEFA2236-8466-4CA2-9CC2-8AB3899DF2F3}"/>
                </a:ext>
              </a:extLst>
            </p:cNvPr>
            <p:cNvSpPr>
              <a:spLocks noChangeArrowheads="1"/>
            </p:cNvSpPr>
            <p:nvPr/>
          </p:nvSpPr>
          <p:spPr bwMode="auto">
            <a:xfrm>
              <a:off x="6098" y="1428"/>
              <a:ext cx="7167" cy="13250"/>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8630" name="Oval 9">
              <a:extLst>
                <a:ext uri="{FF2B5EF4-FFF2-40B4-BE49-F238E27FC236}">
                  <a16:creationId xmlns:a16="http://schemas.microsoft.com/office/drawing/2014/main" id="{65C2E5E6-CD23-4BE5-8CE5-5EEF02AAA523}"/>
                </a:ext>
              </a:extLst>
            </p:cNvPr>
            <p:cNvSpPr>
              <a:spLocks noChangeArrowheads="1"/>
            </p:cNvSpPr>
            <p:nvPr/>
          </p:nvSpPr>
          <p:spPr bwMode="auto">
            <a:xfrm>
              <a:off x="7445" y="7141"/>
              <a:ext cx="571" cy="1305"/>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8631" name="Line 10">
              <a:extLst>
                <a:ext uri="{FF2B5EF4-FFF2-40B4-BE49-F238E27FC236}">
                  <a16:creationId xmlns:a16="http://schemas.microsoft.com/office/drawing/2014/main" id="{D2EA6463-5DA4-4F7B-998A-A59CDB5E2E10}"/>
                </a:ext>
              </a:extLst>
            </p:cNvPr>
            <p:cNvSpPr>
              <a:spLocks noChangeShapeType="1"/>
            </p:cNvSpPr>
            <p:nvPr/>
          </p:nvSpPr>
          <p:spPr bwMode="auto">
            <a:xfrm>
              <a:off x="13616" y="7790"/>
              <a:ext cx="2344" cy="6"/>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8632" name="Line 11">
              <a:extLst>
                <a:ext uri="{FF2B5EF4-FFF2-40B4-BE49-F238E27FC236}">
                  <a16:creationId xmlns:a16="http://schemas.microsoft.com/office/drawing/2014/main" id="{9B020A84-0990-4E74-BB75-3A96A59B490D}"/>
                </a:ext>
              </a:extLst>
            </p:cNvPr>
            <p:cNvSpPr>
              <a:spLocks noChangeShapeType="1"/>
            </p:cNvSpPr>
            <p:nvPr/>
          </p:nvSpPr>
          <p:spPr bwMode="auto">
            <a:xfrm flipH="1">
              <a:off x="3757" y="7790"/>
              <a:ext cx="2344" cy="6"/>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8633" name="Rectangle 12">
              <a:extLst>
                <a:ext uri="{FF2B5EF4-FFF2-40B4-BE49-F238E27FC236}">
                  <a16:creationId xmlns:a16="http://schemas.microsoft.com/office/drawing/2014/main" id="{353C589F-40BF-4EEB-95A6-8E3D26B3F254}"/>
                </a:ext>
              </a:extLst>
            </p:cNvPr>
            <p:cNvSpPr>
              <a:spLocks noChangeArrowheads="1"/>
            </p:cNvSpPr>
            <p:nvPr/>
          </p:nvSpPr>
          <p:spPr bwMode="auto">
            <a:xfrm>
              <a:off x="-2" y="6628"/>
              <a:ext cx="3479" cy="2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b="1"/>
                <a:t>V = c - U</a:t>
              </a:r>
            </a:p>
          </p:txBody>
        </p:sp>
        <p:sp>
          <p:nvSpPr>
            <p:cNvPr id="68634" name="Rectangle 13">
              <a:extLst>
                <a:ext uri="{FF2B5EF4-FFF2-40B4-BE49-F238E27FC236}">
                  <a16:creationId xmlns:a16="http://schemas.microsoft.com/office/drawing/2014/main" id="{44C0CD4E-888B-4174-A897-B6E70FBA262F}"/>
                </a:ext>
              </a:extLst>
            </p:cNvPr>
            <p:cNvSpPr>
              <a:spLocks noChangeArrowheads="1"/>
            </p:cNvSpPr>
            <p:nvPr/>
          </p:nvSpPr>
          <p:spPr bwMode="auto">
            <a:xfrm>
              <a:off x="16240" y="7141"/>
              <a:ext cx="3763" cy="2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V= U + c</a:t>
              </a:r>
            </a:p>
          </p:txBody>
        </p:sp>
        <p:sp>
          <p:nvSpPr>
            <p:cNvPr id="68635" name="Rectangle 14">
              <a:extLst>
                <a:ext uri="{FF2B5EF4-FFF2-40B4-BE49-F238E27FC236}">
                  <a16:creationId xmlns:a16="http://schemas.microsoft.com/office/drawing/2014/main" id="{CA339748-B692-4CCE-B388-DA7A5CF39930}"/>
                </a:ext>
              </a:extLst>
            </p:cNvPr>
            <p:cNvSpPr>
              <a:spLocks noChangeArrowheads="1"/>
            </p:cNvSpPr>
            <p:nvPr/>
          </p:nvSpPr>
          <p:spPr bwMode="auto">
            <a:xfrm>
              <a:off x="6381" y="17138"/>
              <a:ext cx="7522" cy="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 </a:t>
              </a:r>
              <a:r>
                <a:rPr lang="es-ES" altLang="es-AR" sz="1800"/>
                <a:t>U </a:t>
              </a:r>
              <a:r>
                <a:rPr lang="es-ES" altLang="es-AR" sz="1800">
                  <a:sym typeface="Symbol" panose="05050102010706020507" pitchFamily="18" charset="2"/>
                </a:rPr>
                <a:t></a:t>
              </a:r>
              <a:r>
                <a:rPr lang="es-ES" altLang="es-AR" sz="1800"/>
                <a:t> c </a:t>
              </a:r>
              <a:r>
                <a:rPr lang="es-ES" altLang="es-AR" sz="1800">
                  <a:sym typeface="Symbol" panose="05050102010706020507" pitchFamily="18" charset="2"/>
                </a:rPr>
                <a:t></a:t>
              </a:r>
              <a:r>
                <a:rPr lang="es-ES" altLang="es-AR" sz="1800"/>
                <a:t>  V = U </a:t>
              </a:r>
              <a:r>
                <a:rPr lang="es-ES" altLang="es-AR" sz="1800">
                  <a:sym typeface="Symbol" panose="05050102010706020507" pitchFamily="18" charset="2"/>
                </a:rPr>
                <a:t></a:t>
              </a:r>
              <a:r>
                <a:rPr lang="es-ES" altLang="es-AR" sz="1800"/>
                <a:t> c</a:t>
              </a:r>
            </a:p>
          </p:txBody>
        </p:sp>
      </p:grpSp>
      <p:sp>
        <p:nvSpPr>
          <p:cNvPr id="248847" name="Rectangle 15">
            <a:extLst>
              <a:ext uri="{FF2B5EF4-FFF2-40B4-BE49-F238E27FC236}">
                <a16:creationId xmlns:a16="http://schemas.microsoft.com/office/drawing/2014/main" id="{9C37309B-F457-40D2-B468-7ED571CA275A}"/>
              </a:ext>
            </a:extLst>
          </p:cNvPr>
          <p:cNvSpPr>
            <a:spLocks noChangeArrowheads="1"/>
          </p:cNvSpPr>
          <p:nvPr/>
        </p:nvSpPr>
        <p:spPr bwMode="auto">
          <a:xfrm>
            <a:off x="5359949" y="322729"/>
            <a:ext cx="364117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ES_tradnl" altLang="es-AR" sz="2400" dirty="0">
                <a:solidFill>
                  <a:srgbClr val="3333CC"/>
                </a:solidFill>
              </a:rPr>
              <a:t>LOS ESCURRIMIENTOS CON RÉGIMEN DE RÍO DEPENDEN DE LAS CONDICIONES AGUAS ABAJO</a:t>
            </a:r>
          </a:p>
        </p:txBody>
      </p:sp>
      <p:grpSp>
        <p:nvGrpSpPr>
          <p:cNvPr id="248848" name="Group 16">
            <a:extLst>
              <a:ext uri="{FF2B5EF4-FFF2-40B4-BE49-F238E27FC236}">
                <a16:creationId xmlns:a16="http://schemas.microsoft.com/office/drawing/2014/main" id="{DC30ACBF-3AC2-4E1E-ADB1-902B84CECF8F}"/>
              </a:ext>
            </a:extLst>
          </p:cNvPr>
          <p:cNvGrpSpPr>
            <a:grpSpLocks/>
          </p:cNvGrpSpPr>
          <p:nvPr/>
        </p:nvGrpSpPr>
        <p:grpSpPr bwMode="auto">
          <a:xfrm>
            <a:off x="0" y="3321050"/>
            <a:ext cx="5940425" cy="2592388"/>
            <a:chOff x="1" y="2"/>
            <a:chExt cx="19996" cy="19996"/>
          </a:xfrm>
        </p:grpSpPr>
        <p:sp>
          <p:nvSpPr>
            <p:cNvPr id="68614" name="Oval 17">
              <a:extLst>
                <a:ext uri="{FF2B5EF4-FFF2-40B4-BE49-F238E27FC236}">
                  <a16:creationId xmlns:a16="http://schemas.microsoft.com/office/drawing/2014/main" id="{C8D8C8A5-CA01-4922-8D97-50817A19EDBB}"/>
                </a:ext>
              </a:extLst>
            </p:cNvPr>
            <p:cNvSpPr>
              <a:spLocks noChangeArrowheads="1"/>
            </p:cNvSpPr>
            <p:nvPr/>
          </p:nvSpPr>
          <p:spPr bwMode="auto">
            <a:xfrm>
              <a:off x="4554" y="6689"/>
              <a:ext cx="2873" cy="6501"/>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8615" name="Oval 18">
              <a:extLst>
                <a:ext uri="{FF2B5EF4-FFF2-40B4-BE49-F238E27FC236}">
                  <a16:creationId xmlns:a16="http://schemas.microsoft.com/office/drawing/2014/main" id="{CB6A868B-07DC-461F-B3D4-71FFD04EE44E}"/>
                </a:ext>
              </a:extLst>
            </p:cNvPr>
            <p:cNvSpPr>
              <a:spLocks noChangeArrowheads="1"/>
            </p:cNvSpPr>
            <p:nvPr/>
          </p:nvSpPr>
          <p:spPr bwMode="auto">
            <a:xfrm>
              <a:off x="6633" y="5280"/>
              <a:ext cx="4159" cy="9363"/>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8616" name="Oval 19">
              <a:extLst>
                <a:ext uri="{FF2B5EF4-FFF2-40B4-BE49-F238E27FC236}">
                  <a16:creationId xmlns:a16="http://schemas.microsoft.com/office/drawing/2014/main" id="{91A6AE3C-C95B-4B60-988E-859DEE633493}"/>
                </a:ext>
              </a:extLst>
            </p:cNvPr>
            <p:cNvSpPr>
              <a:spLocks noChangeArrowheads="1"/>
            </p:cNvSpPr>
            <p:nvPr/>
          </p:nvSpPr>
          <p:spPr bwMode="auto">
            <a:xfrm>
              <a:off x="9552" y="2974"/>
              <a:ext cx="6238" cy="13986"/>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8617" name="Oval 20">
              <a:extLst>
                <a:ext uri="{FF2B5EF4-FFF2-40B4-BE49-F238E27FC236}">
                  <a16:creationId xmlns:a16="http://schemas.microsoft.com/office/drawing/2014/main" id="{F052A55C-245A-4EB4-BE9F-261D268CFC8C}"/>
                </a:ext>
              </a:extLst>
            </p:cNvPr>
            <p:cNvSpPr>
              <a:spLocks noChangeArrowheads="1"/>
            </p:cNvSpPr>
            <p:nvPr/>
          </p:nvSpPr>
          <p:spPr bwMode="auto">
            <a:xfrm>
              <a:off x="595" y="9337"/>
              <a:ext cx="398" cy="110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8618" name="Line 21">
              <a:extLst>
                <a:ext uri="{FF2B5EF4-FFF2-40B4-BE49-F238E27FC236}">
                  <a16:creationId xmlns:a16="http://schemas.microsoft.com/office/drawing/2014/main" id="{6B155C92-8015-4BFC-B0FE-2745D8B911FD}"/>
                </a:ext>
              </a:extLst>
            </p:cNvPr>
            <p:cNvSpPr>
              <a:spLocks noChangeShapeType="1"/>
            </p:cNvSpPr>
            <p:nvPr/>
          </p:nvSpPr>
          <p:spPr bwMode="auto">
            <a:xfrm>
              <a:off x="15540" y="9887"/>
              <a:ext cx="1636" cy="6"/>
            </a:xfrm>
            <a:prstGeom prst="line">
              <a:avLst/>
            </a:prstGeom>
            <a:noFill/>
            <a:ln w="1587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8619" name="Rectangle 22">
              <a:extLst>
                <a:ext uri="{FF2B5EF4-FFF2-40B4-BE49-F238E27FC236}">
                  <a16:creationId xmlns:a16="http://schemas.microsoft.com/office/drawing/2014/main" id="{C50F1155-9163-4985-B14F-7FAB35852DEF}"/>
                </a:ext>
              </a:extLst>
            </p:cNvPr>
            <p:cNvSpPr>
              <a:spLocks noChangeArrowheads="1"/>
            </p:cNvSpPr>
            <p:nvPr/>
          </p:nvSpPr>
          <p:spPr bwMode="auto">
            <a:xfrm>
              <a:off x="17371" y="8902"/>
              <a:ext cx="2626" cy="1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400" b="1"/>
                <a:t>V= U + c</a:t>
              </a:r>
            </a:p>
          </p:txBody>
        </p:sp>
        <p:sp>
          <p:nvSpPr>
            <p:cNvPr id="68620" name="Rectangle 23">
              <a:extLst>
                <a:ext uri="{FF2B5EF4-FFF2-40B4-BE49-F238E27FC236}">
                  <a16:creationId xmlns:a16="http://schemas.microsoft.com/office/drawing/2014/main" id="{4DD3FCB5-D497-4520-8448-42DCFA9143CA}"/>
                </a:ext>
              </a:extLst>
            </p:cNvPr>
            <p:cNvSpPr>
              <a:spLocks noChangeArrowheads="1"/>
            </p:cNvSpPr>
            <p:nvPr/>
          </p:nvSpPr>
          <p:spPr bwMode="auto">
            <a:xfrm>
              <a:off x="1" y="15397"/>
              <a:ext cx="5248" cy="2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 </a:t>
              </a:r>
              <a:r>
                <a:rPr lang="es-ES" altLang="es-AR" sz="1400" b="1"/>
                <a:t>U </a:t>
              </a:r>
              <a:r>
                <a:rPr lang="es-ES" altLang="es-AR" sz="1400" b="1">
                  <a:sym typeface="Symbol" panose="05050102010706020507" pitchFamily="18" charset="2"/>
                </a:rPr>
                <a:t></a:t>
              </a:r>
              <a:r>
                <a:rPr lang="es-ES" altLang="es-AR" sz="1400" b="1"/>
                <a:t> c </a:t>
              </a:r>
              <a:r>
                <a:rPr lang="es-ES" altLang="es-AR" sz="1400" b="1">
                  <a:sym typeface="Symbol" panose="05050102010706020507" pitchFamily="18" charset="2"/>
                </a:rPr>
                <a:t></a:t>
              </a:r>
              <a:r>
                <a:rPr lang="es-ES" altLang="es-AR" sz="1400" b="1"/>
                <a:t> V = U </a:t>
              </a:r>
              <a:r>
                <a:rPr lang="es-ES" altLang="es-AR" sz="1400" b="1">
                  <a:sym typeface="Symbol" panose="05050102010706020507" pitchFamily="18" charset="2"/>
                </a:rPr>
                <a:t></a:t>
              </a:r>
              <a:r>
                <a:rPr lang="es-ES" altLang="es-AR" sz="1400" b="1"/>
                <a:t> c</a:t>
              </a:r>
            </a:p>
          </p:txBody>
        </p:sp>
        <p:sp>
          <p:nvSpPr>
            <p:cNvPr id="68621" name="Line 24">
              <a:extLst>
                <a:ext uri="{FF2B5EF4-FFF2-40B4-BE49-F238E27FC236}">
                  <a16:creationId xmlns:a16="http://schemas.microsoft.com/office/drawing/2014/main" id="{D09AC266-82BE-4A1F-82AF-E19C4D04AF55}"/>
                </a:ext>
              </a:extLst>
            </p:cNvPr>
            <p:cNvSpPr>
              <a:spLocks noChangeShapeType="1"/>
            </p:cNvSpPr>
            <p:nvPr/>
          </p:nvSpPr>
          <p:spPr bwMode="auto">
            <a:xfrm>
              <a:off x="842" y="9909"/>
              <a:ext cx="14404" cy="6"/>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8622" name="Line 25">
              <a:extLst>
                <a:ext uri="{FF2B5EF4-FFF2-40B4-BE49-F238E27FC236}">
                  <a16:creationId xmlns:a16="http://schemas.microsoft.com/office/drawing/2014/main" id="{D8E3CB28-4865-41E8-998F-30DD4FA42548}"/>
                </a:ext>
              </a:extLst>
            </p:cNvPr>
            <p:cNvSpPr>
              <a:spLocks noChangeShapeType="1"/>
            </p:cNvSpPr>
            <p:nvPr/>
          </p:nvSpPr>
          <p:spPr bwMode="auto">
            <a:xfrm flipV="1">
              <a:off x="793" y="2"/>
              <a:ext cx="16433" cy="9692"/>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8623" name="Line 26">
              <a:extLst>
                <a:ext uri="{FF2B5EF4-FFF2-40B4-BE49-F238E27FC236}">
                  <a16:creationId xmlns:a16="http://schemas.microsoft.com/office/drawing/2014/main" id="{5E79CD7C-96AB-4975-BCF9-739E43ADF057}"/>
                </a:ext>
              </a:extLst>
            </p:cNvPr>
            <p:cNvSpPr>
              <a:spLocks noChangeShapeType="1"/>
            </p:cNvSpPr>
            <p:nvPr/>
          </p:nvSpPr>
          <p:spPr bwMode="auto">
            <a:xfrm>
              <a:off x="892" y="10306"/>
              <a:ext cx="16433" cy="9692"/>
            </a:xfrm>
            <a:prstGeom prst="line">
              <a:avLst/>
            </a:prstGeom>
            <a:noFill/>
            <a:ln w="63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8624" name="Arc 27">
              <a:extLst>
                <a:ext uri="{FF2B5EF4-FFF2-40B4-BE49-F238E27FC236}">
                  <a16:creationId xmlns:a16="http://schemas.microsoft.com/office/drawing/2014/main" id="{B4AA916C-EC5F-4B45-B482-D1751305479E}"/>
                </a:ext>
              </a:extLst>
            </p:cNvPr>
            <p:cNvSpPr>
              <a:spLocks/>
            </p:cNvSpPr>
            <p:nvPr/>
          </p:nvSpPr>
          <p:spPr bwMode="auto">
            <a:xfrm>
              <a:off x="2327" y="7818"/>
              <a:ext cx="398" cy="2537"/>
            </a:xfrm>
            <a:custGeom>
              <a:avLst/>
              <a:gdLst>
                <a:gd name="T0" fmla="*/ 0 w 21600"/>
                <a:gd name="T1" fmla="*/ 0 h 21600"/>
                <a:gd name="T2" fmla="*/ 398 w 21600"/>
                <a:gd name="T3" fmla="*/ 2537 h 21600"/>
                <a:gd name="T4" fmla="*/ 0 w 21600"/>
                <a:gd name="T5" fmla="*/ 25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8625" name="Rectangle 28">
              <a:extLst>
                <a:ext uri="{FF2B5EF4-FFF2-40B4-BE49-F238E27FC236}">
                  <a16:creationId xmlns:a16="http://schemas.microsoft.com/office/drawing/2014/main" id="{72CA4AFC-09B8-473B-A99E-CF4E9591E2E4}"/>
                </a:ext>
              </a:extLst>
            </p:cNvPr>
            <p:cNvSpPr>
              <a:spLocks noChangeArrowheads="1"/>
            </p:cNvSpPr>
            <p:nvPr/>
          </p:nvSpPr>
          <p:spPr bwMode="auto">
            <a:xfrm>
              <a:off x="1535" y="6827"/>
              <a:ext cx="893" cy="1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b="1">
                  <a:sym typeface="Symbol" panose="05050102010706020507" pitchFamily="18" charset="2"/>
                </a:rPr>
                <a:t></a:t>
              </a:r>
              <a:endParaRPr lang="es-ES" altLang="es-AR" sz="1600" b="1"/>
            </a:p>
          </p:txBody>
        </p:sp>
      </p:grpSp>
      <p:sp>
        <p:nvSpPr>
          <p:cNvPr id="248861" name="Rectangle 29">
            <a:extLst>
              <a:ext uri="{FF2B5EF4-FFF2-40B4-BE49-F238E27FC236}">
                <a16:creationId xmlns:a16="http://schemas.microsoft.com/office/drawing/2014/main" id="{936AE84B-881B-4443-8516-205500F102B1}"/>
              </a:ext>
            </a:extLst>
          </p:cNvPr>
          <p:cNvSpPr>
            <a:spLocks noChangeArrowheads="1"/>
          </p:cNvSpPr>
          <p:nvPr/>
        </p:nvSpPr>
        <p:spPr bwMode="auto">
          <a:xfrm>
            <a:off x="5832475" y="3487689"/>
            <a:ext cx="31686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AR" altLang="es-AR" sz="2400" dirty="0">
                <a:solidFill>
                  <a:srgbClr val="3333CC"/>
                </a:solidFill>
              </a:rPr>
              <a:t>LOS TORRENTES DEPENDEN SOLAMENTE DE LAS CONDICIONES AGUAS ARRIBA DE ELLOS</a:t>
            </a:r>
            <a:r>
              <a:rPr lang="es-ES" altLang="es-AR" sz="2400" dirty="0">
                <a:solidFill>
                  <a:srgbClr val="3333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88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7" grpId="0"/>
      <p:bldP spid="24886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60" name="Group 4">
            <a:extLst>
              <a:ext uri="{FF2B5EF4-FFF2-40B4-BE49-F238E27FC236}">
                <a16:creationId xmlns:a16="http://schemas.microsoft.com/office/drawing/2014/main" id="{00E15E2B-6493-49F1-A22E-4B012E83220E}"/>
              </a:ext>
            </a:extLst>
          </p:cNvPr>
          <p:cNvGrpSpPr>
            <a:grpSpLocks/>
          </p:cNvGrpSpPr>
          <p:nvPr/>
        </p:nvGrpSpPr>
        <p:grpSpPr bwMode="auto">
          <a:xfrm>
            <a:off x="142875" y="152400"/>
            <a:ext cx="4789488" cy="2520950"/>
            <a:chOff x="-1" y="0"/>
            <a:chExt cx="20003" cy="19999"/>
          </a:xfrm>
        </p:grpSpPr>
        <p:sp>
          <p:nvSpPr>
            <p:cNvPr id="69638" name="Oval 5">
              <a:extLst>
                <a:ext uri="{FF2B5EF4-FFF2-40B4-BE49-F238E27FC236}">
                  <a16:creationId xmlns:a16="http://schemas.microsoft.com/office/drawing/2014/main" id="{B0E4553B-3B86-484B-BB77-D3DAA151E2D1}"/>
                </a:ext>
              </a:extLst>
            </p:cNvPr>
            <p:cNvSpPr>
              <a:spLocks noChangeArrowheads="1"/>
            </p:cNvSpPr>
            <p:nvPr/>
          </p:nvSpPr>
          <p:spPr bwMode="auto">
            <a:xfrm>
              <a:off x="5662" y="3807"/>
              <a:ext cx="4161" cy="7764"/>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9639" name="Oval 6">
              <a:extLst>
                <a:ext uri="{FF2B5EF4-FFF2-40B4-BE49-F238E27FC236}">
                  <a16:creationId xmlns:a16="http://schemas.microsoft.com/office/drawing/2014/main" id="{0D405FE9-36C9-404C-A421-B990F83FEE74}"/>
                </a:ext>
              </a:extLst>
            </p:cNvPr>
            <p:cNvSpPr>
              <a:spLocks noChangeArrowheads="1"/>
            </p:cNvSpPr>
            <p:nvPr/>
          </p:nvSpPr>
          <p:spPr bwMode="auto">
            <a:xfrm>
              <a:off x="5662" y="2630"/>
              <a:ext cx="5738" cy="10657"/>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9640" name="Oval 7">
              <a:extLst>
                <a:ext uri="{FF2B5EF4-FFF2-40B4-BE49-F238E27FC236}">
                  <a16:creationId xmlns:a16="http://schemas.microsoft.com/office/drawing/2014/main" id="{F1EB04CE-F33F-4A00-B07F-8A4BDED30216}"/>
                </a:ext>
              </a:extLst>
            </p:cNvPr>
            <p:cNvSpPr>
              <a:spLocks noChangeArrowheads="1"/>
            </p:cNvSpPr>
            <p:nvPr/>
          </p:nvSpPr>
          <p:spPr bwMode="auto">
            <a:xfrm>
              <a:off x="5662" y="0"/>
              <a:ext cx="8677" cy="16048"/>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9641" name="Oval 8">
              <a:extLst>
                <a:ext uri="{FF2B5EF4-FFF2-40B4-BE49-F238E27FC236}">
                  <a16:creationId xmlns:a16="http://schemas.microsoft.com/office/drawing/2014/main" id="{F30FDBCE-00A2-4C55-9878-56F569A433FE}"/>
                </a:ext>
              </a:extLst>
            </p:cNvPr>
            <p:cNvSpPr>
              <a:spLocks noChangeArrowheads="1"/>
            </p:cNvSpPr>
            <p:nvPr/>
          </p:nvSpPr>
          <p:spPr bwMode="auto">
            <a:xfrm>
              <a:off x="5662" y="1315"/>
              <a:ext cx="7243" cy="13418"/>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9642" name="Oval 9">
              <a:extLst>
                <a:ext uri="{FF2B5EF4-FFF2-40B4-BE49-F238E27FC236}">
                  <a16:creationId xmlns:a16="http://schemas.microsoft.com/office/drawing/2014/main" id="{13AD4837-3EC6-4C6E-BD02-B5F61B78DAB4}"/>
                </a:ext>
              </a:extLst>
            </p:cNvPr>
            <p:cNvSpPr>
              <a:spLocks noChangeArrowheads="1"/>
            </p:cNvSpPr>
            <p:nvPr/>
          </p:nvSpPr>
          <p:spPr bwMode="auto">
            <a:xfrm>
              <a:off x="5447" y="6969"/>
              <a:ext cx="577" cy="1321"/>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sp>
          <p:nvSpPr>
            <p:cNvPr id="69643" name="Line 10">
              <a:extLst>
                <a:ext uri="{FF2B5EF4-FFF2-40B4-BE49-F238E27FC236}">
                  <a16:creationId xmlns:a16="http://schemas.microsoft.com/office/drawing/2014/main" id="{344A2754-7E8A-4434-8986-315229C5DDD0}"/>
                </a:ext>
              </a:extLst>
            </p:cNvPr>
            <p:cNvSpPr>
              <a:spLocks noChangeShapeType="1"/>
            </p:cNvSpPr>
            <p:nvPr/>
          </p:nvSpPr>
          <p:spPr bwMode="auto">
            <a:xfrm>
              <a:off x="13547" y="8021"/>
              <a:ext cx="2369" cy="6"/>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9644" name="Line 11">
              <a:extLst>
                <a:ext uri="{FF2B5EF4-FFF2-40B4-BE49-F238E27FC236}">
                  <a16:creationId xmlns:a16="http://schemas.microsoft.com/office/drawing/2014/main" id="{28F7641A-8AE1-481A-B5C6-30A9AA7EE98B}"/>
                </a:ext>
              </a:extLst>
            </p:cNvPr>
            <p:cNvSpPr>
              <a:spLocks noChangeShapeType="1"/>
            </p:cNvSpPr>
            <p:nvPr/>
          </p:nvSpPr>
          <p:spPr bwMode="auto">
            <a:xfrm flipH="1">
              <a:off x="2866" y="7626"/>
              <a:ext cx="2370" cy="7"/>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69645" name="Rectangle 12">
              <a:extLst>
                <a:ext uri="{FF2B5EF4-FFF2-40B4-BE49-F238E27FC236}">
                  <a16:creationId xmlns:a16="http://schemas.microsoft.com/office/drawing/2014/main" id="{4C2F5B9D-8FA7-4474-B8DF-D4AEA23DE2EC}"/>
                </a:ext>
              </a:extLst>
            </p:cNvPr>
            <p:cNvSpPr>
              <a:spLocks noChangeArrowheads="1"/>
            </p:cNvSpPr>
            <p:nvPr/>
          </p:nvSpPr>
          <p:spPr bwMode="auto">
            <a:xfrm>
              <a:off x="-1" y="6325"/>
              <a:ext cx="2727" cy="2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b="1"/>
                <a:t>V = 0</a:t>
              </a:r>
            </a:p>
          </p:txBody>
        </p:sp>
        <p:sp>
          <p:nvSpPr>
            <p:cNvPr id="69646" name="Rectangle 13">
              <a:extLst>
                <a:ext uri="{FF2B5EF4-FFF2-40B4-BE49-F238E27FC236}">
                  <a16:creationId xmlns:a16="http://schemas.microsoft.com/office/drawing/2014/main" id="{50007B1C-590D-4734-9BD2-A8A01A9EFC8B}"/>
                </a:ext>
              </a:extLst>
            </p:cNvPr>
            <p:cNvSpPr>
              <a:spLocks noChangeArrowheads="1"/>
            </p:cNvSpPr>
            <p:nvPr/>
          </p:nvSpPr>
          <p:spPr bwMode="auto">
            <a:xfrm>
              <a:off x="16199" y="6850"/>
              <a:ext cx="3803" cy="2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b="1"/>
                <a:t>V= 2 c</a:t>
              </a:r>
            </a:p>
          </p:txBody>
        </p:sp>
        <p:sp>
          <p:nvSpPr>
            <p:cNvPr id="69647" name="Rectangle 14">
              <a:extLst>
                <a:ext uri="{FF2B5EF4-FFF2-40B4-BE49-F238E27FC236}">
                  <a16:creationId xmlns:a16="http://schemas.microsoft.com/office/drawing/2014/main" id="{C3E3AD87-DC18-431A-9064-08E879DC3D48}"/>
                </a:ext>
              </a:extLst>
            </p:cNvPr>
            <p:cNvSpPr>
              <a:spLocks noChangeArrowheads="1"/>
            </p:cNvSpPr>
            <p:nvPr/>
          </p:nvSpPr>
          <p:spPr bwMode="auto">
            <a:xfrm>
              <a:off x="4443" y="17100"/>
              <a:ext cx="7602" cy="2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a:t> </a:t>
              </a:r>
              <a:r>
                <a:rPr lang="es-ES" altLang="es-AR" sz="1600" b="1"/>
                <a:t>U= c </a:t>
              </a:r>
              <a:r>
                <a:rPr lang="es-ES" altLang="es-AR" sz="1600" b="1">
                  <a:sym typeface="Symbol" panose="05050102010706020507" pitchFamily="18" charset="2"/>
                </a:rPr>
                <a:t></a:t>
              </a:r>
              <a:r>
                <a:rPr lang="es-ES" altLang="es-AR" sz="1600" b="1"/>
                <a:t>  V = U </a:t>
              </a:r>
              <a:r>
                <a:rPr lang="es-ES" altLang="es-AR" sz="1600" b="1">
                  <a:sym typeface="Symbol" panose="05050102010706020507" pitchFamily="18" charset="2"/>
                </a:rPr>
                <a:t></a:t>
              </a:r>
              <a:r>
                <a:rPr lang="es-ES" altLang="es-AR" sz="1600" b="1"/>
                <a:t> c</a:t>
              </a:r>
            </a:p>
          </p:txBody>
        </p:sp>
      </p:grpSp>
      <p:sp>
        <p:nvSpPr>
          <p:cNvPr id="249871" name="Rectangle 15">
            <a:extLst>
              <a:ext uri="{FF2B5EF4-FFF2-40B4-BE49-F238E27FC236}">
                <a16:creationId xmlns:a16="http://schemas.microsoft.com/office/drawing/2014/main" id="{3469E6CB-F9E0-4E64-AB90-B57E02EE1DD3}"/>
              </a:ext>
            </a:extLst>
          </p:cNvPr>
          <p:cNvSpPr>
            <a:spLocks noChangeArrowheads="1"/>
          </p:cNvSpPr>
          <p:nvPr/>
        </p:nvSpPr>
        <p:spPr bwMode="auto">
          <a:xfrm>
            <a:off x="5112060" y="139829"/>
            <a:ext cx="381604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AR" altLang="es-AR" sz="2400" dirty="0">
                <a:solidFill>
                  <a:srgbClr val="3333CC"/>
                </a:solidFill>
              </a:rPr>
              <a:t>EN ESCURRIMIENTOS CON RÉGIMEN CRÍTICO SE INDEPENDIZAN LAS CONDICIONES AGUAS ARRIBA DE LAS DE AGUAS ABAJO</a:t>
            </a:r>
            <a:r>
              <a:rPr lang="es-ES" altLang="es-AR" dirty="0"/>
              <a:t> </a:t>
            </a:r>
          </a:p>
        </p:txBody>
      </p:sp>
      <p:sp>
        <p:nvSpPr>
          <p:cNvPr id="249872" name="Rectangle 16">
            <a:extLst>
              <a:ext uri="{FF2B5EF4-FFF2-40B4-BE49-F238E27FC236}">
                <a16:creationId xmlns:a16="http://schemas.microsoft.com/office/drawing/2014/main" id="{7A11EC90-99DB-45E6-8745-7DE489B4FFF4}"/>
              </a:ext>
            </a:extLst>
          </p:cNvPr>
          <p:cNvSpPr>
            <a:spLocks noChangeArrowheads="1"/>
          </p:cNvSpPr>
          <p:nvPr/>
        </p:nvSpPr>
        <p:spPr bwMode="auto">
          <a:xfrm>
            <a:off x="250825" y="2673350"/>
            <a:ext cx="6810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AR" altLang="es-AR" b="1" u="sng">
                <a:solidFill>
                  <a:srgbClr val="3333CC"/>
                </a:solidFill>
              </a:rPr>
              <a:t>Ondas altas o de no pequeña amplitud</a:t>
            </a:r>
            <a:r>
              <a:rPr lang="es-ES" altLang="es-AR"/>
              <a:t> </a:t>
            </a:r>
          </a:p>
        </p:txBody>
      </p:sp>
      <p:sp>
        <p:nvSpPr>
          <p:cNvPr id="249873" name="Rectangle 17">
            <a:extLst>
              <a:ext uri="{FF2B5EF4-FFF2-40B4-BE49-F238E27FC236}">
                <a16:creationId xmlns:a16="http://schemas.microsoft.com/office/drawing/2014/main" id="{B637B39F-56F3-497D-8B58-64E819486732}"/>
              </a:ext>
            </a:extLst>
          </p:cNvPr>
          <p:cNvSpPr>
            <a:spLocks noChangeArrowheads="1"/>
          </p:cNvSpPr>
          <p:nvPr/>
        </p:nvSpPr>
        <p:spPr bwMode="auto">
          <a:xfrm>
            <a:off x="142875" y="3450144"/>
            <a:ext cx="88201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AR" altLang="es-AR" sz="2400" dirty="0">
                <a:solidFill>
                  <a:srgbClr val="3333CC"/>
                </a:solidFill>
              </a:rPr>
              <a:t>Son aquellas ondas en las cuales el valor de </a:t>
            </a:r>
            <a:r>
              <a:rPr lang="es-AR" altLang="es-AR" sz="2400" dirty="0">
                <a:solidFill>
                  <a:srgbClr val="3333CC"/>
                </a:solidFill>
                <a:sym typeface="Symbol" panose="05050102010706020507" pitchFamily="18" charset="2"/>
              </a:rPr>
              <a:t></a:t>
            </a:r>
            <a:r>
              <a:rPr lang="es-AR" altLang="es-AR" sz="2400" dirty="0">
                <a:solidFill>
                  <a:srgbClr val="3333CC"/>
                </a:solidFill>
              </a:rPr>
              <a:t> está en el orden de magnitud de la altura de agua en el escurrimiento, o sea que va aumentando hasta tomar el mismo valor que la profundidad de agua h en el escurrimiento por debajo de la misma.</a:t>
            </a:r>
            <a:r>
              <a:rPr lang="es-ES" altLang="es-AR" sz="2400" dirty="0">
                <a:solidFill>
                  <a:srgbClr val="3333CC"/>
                </a:solidFill>
                <a:sym typeface="Symbol" panose="05050102010706020507" pitchFamily="18" charset="2"/>
              </a:rPr>
              <a:t> </a:t>
            </a:r>
          </a:p>
          <a:p>
            <a:pPr algn="just" eaLnBrk="1" hangingPunct="1"/>
            <a:r>
              <a:rPr lang="es-AR" altLang="es-AR" sz="2400" dirty="0">
                <a:solidFill>
                  <a:srgbClr val="3333CC"/>
                </a:solidFill>
                <a:sym typeface="Symbol" panose="05050102010706020507" pitchFamily="18" charset="2"/>
              </a:rPr>
              <a:t>Existen dos alturas de agua diferentes con una diferencia entre ambas h = h</a:t>
            </a:r>
            <a:r>
              <a:rPr lang="es-AR" altLang="es-AR" sz="2400" baseline="-25000" dirty="0">
                <a:solidFill>
                  <a:srgbClr val="3333CC"/>
                </a:solidFill>
                <a:sym typeface="Symbol" panose="05050102010706020507" pitchFamily="18" charset="2"/>
              </a:rPr>
              <a:t>2</a:t>
            </a:r>
            <a:r>
              <a:rPr lang="es-AR" altLang="es-AR" sz="2400" dirty="0">
                <a:solidFill>
                  <a:srgbClr val="3333CC"/>
                </a:solidFill>
                <a:sym typeface="Symbol" panose="05050102010706020507" pitchFamily="18" charset="2"/>
              </a:rPr>
              <a:t> - h</a:t>
            </a:r>
            <a:r>
              <a:rPr lang="es-AR" altLang="es-AR" sz="2400" baseline="-25000" dirty="0">
                <a:solidFill>
                  <a:srgbClr val="3333CC"/>
                </a:solidFill>
                <a:sym typeface="Symbol" panose="05050102010706020507" pitchFamily="18" charset="2"/>
              </a:rPr>
              <a:t>1 </a:t>
            </a:r>
            <a:r>
              <a:rPr lang="es-AR" altLang="es-AR" sz="2400" dirty="0">
                <a:solidFill>
                  <a:srgbClr val="3333CC"/>
                </a:solidFill>
                <a:sym typeface="Symbol" panose="05050102010706020507" pitchFamily="18" charset="2"/>
              </a:rPr>
              <a:t>=  que es la amplitud media de la onda, menor que h</a:t>
            </a:r>
            <a:r>
              <a:rPr lang="es-AR" altLang="es-AR" sz="2400" baseline="-25000" dirty="0">
                <a:solidFill>
                  <a:srgbClr val="3333CC"/>
                </a:solidFill>
                <a:sym typeface="Symbol" panose="05050102010706020507" pitchFamily="18" charset="2"/>
              </a:rPr>
              <a:t>1</a:t>
            </a:r>
            <a:r>
              <a:rPr lang="es-AR" altLang="es-AR" sz="2400" dirty="0">
                <a:solidFill>
                  <a:srgbClr val="3333CC"/>
                </a:solidFill>
                <a:sym typeface="Symbol" panose="05050102010706020507" pitchFamily="18" charset="2"/>
              </a:rPr>
              <a:t>. Bajo estas condiciones se dice que las ondas formadas son </a:t>
            </a:r>
            <a:r>
              <a:rPr lang="es-AR" altLang="es-AR" sz="2400" dirty="0">
                <a:solidFill>
                  <a:srgbClr val="FF0000"/>
                </a:solidFill>
                <a:sym typeface="Symbol" panose="05050102010706020507" pitchFamily="18" charset="2"/>
              </a:rPr>
              <a:t>MODULARES</a:t>
            </a:r>
            <a:r>
              <a:rPr lang="es-ES" altLang="es-AR" sz="2400" dirty="0">
                <a:solidFill>
                  <a:srgbClr val="3333CC"/>
                </a:solidFill>
                <a:sym typeface="Symbol" panose="05050102010706020507"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87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8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71" grpId="0"/>
      <p:bldP spid="249872" grpId="0"/>
      <p:bldP spid="24987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0884" name="Group 4">
            <a:extLst>
              <a:ext uri="{FF2B5EF4-FFF2-40B4-BE49-F238E27FC236}">
                <a16:creationId xmlns:a16="http://schemas.microsoft.com/office/drawing/2014/main" id="{E3864ECD-D7DE-4CE2-8CD9-848BDE32FCF2}"/>
              </a:ext>
            </a:extLst>
          </p:cNvPr>
          <p:cNvGrpSpPr>
            <a:grpSpLocks/>
          </p:cNvGrpSpPr>
          <p:nvPr/>
        </p:nvGrpSpPr>
        <p:grpSpPr bwMode="auto">
          <a:xfrm>
            <a:off x="1008063" y="0"/>
            <a:ext cx="7416800" cy="2736850"/>
            <a:chOff x="0" y="177"/>
            <a:chExt cx="20000" cy="19793"/>
          </a:xfrm>
        </p:grpSpPr>
        <p:sp>
          <p:nvSpPr>
            <p:cNvPr id="70674" name="Line 5">
              <a:extLst>
                <a:ext uri="{FF2B5EF4-FFF2-40B4-BE49-F238E27FC236}">
                  <a16:creationId xmlns:a16="http://schemas.microsoft.com/office/drawing/2014/main" id="{6C1C6EDA-4D1F-4CDE-94B5-7A0712873BDF}"/>
                </a:ext>
              </a:extLst>
            </p:cNvPr>
            <p:cNvSpPr>
              <a:spLocks noChangeShapeType="1"/>
            </p:cNvSpPr>
            <p:nvPr/>
          </p:nvSpPr>
          <p:spPr bwMode="auto">
            <a:xfrm flipV="1">
              <a:off x="639" y="17131"/>
              <a:ext cx="19002" cy="5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nvGrpSpPr>
            <p:cNvPr id="70675" name="Group 6">
              <a:extLst>
                <a:ext uri="{FF2B5EF4-FFF2-40B4-BE49-F238E27FC236}">
                  <a16:creationId xmlns:a16="http://schemas.microsoft.com/office/drawing/2014/main" id="{C0CC9DFC-98C7-4C2D-BB3C-2B4A63019407}"/>
                </a:ext>
              </a:extLst>
            </p:cNvPr>
            <p:cNvGrpSpPr>
              <a:grpSpLocks/>
            </p:cNvGrpSpPr>
            <p:nvPr/>
          </p:nvGrpSpPr>
          <p:grpSpPr bwMode="auto">
            <a:xfrm>
              <a:off x="0" y="177"/>
              <a:ext cx="20000" cy="19793"/>
              <a:chOff x="0" y="1"/>
              <a:chExt cx="20000" cy="19999"/>
            </a:xfrm>
          </p:grpSpPr>
          <p:sp>
            <p:nvSpPr>
              <p:cNvPr id="70676" name="Freeform 7">
                <a:extLst>
                  <a:ext uri="{FF2B5EF4-FFF2-40B4-BE49-F238E27FC236}">
                    <a16:creationId xmlns:a16="http://schemas.microsoft.com/office/drawing/2014/main" id="{C54EB190-0952-452E-BA38-5E51D4F3D699}"/>
                  </a:ext>
                </a:extLst>
              </p:cNvPr>
              <p:cNvSpPr>
                <a:spLocks/>
              </p:cNvSpPr>
              <p:nvPr/>
            </p:nvSpPr>
            <p:spPr bwMode="auto">
              <a:xfrm>
                <a:off x="319" y="2236"/>
                <a:ext cx="19681" cy="7094"/>
              </a:xfrm>
              <a:custGeom>
                <a:avLst/>
                <a:gdLst>
                  <a:gd name="T0" fmla="*/ 1819 w 20000"/>
                  <a:gd name="T1" fmla="*/ 6974 h 20000"/>
                  <a:gd name="T2" fmla="*/ 2205 w 20000"/>
                  <a:gd name="T3" fmla="*/ 6853 h 20000"/>
                  <a:gd name="T4" fmla="*/ 2619 w 20000"/>
                  <a:gd name="T5" fmla="*/ 6612 h 20000"/>
                  <a:gd name="T6" fmla="*/ 2980 w 20000"/>
                  <a:gd name="T7" fmla="*/ 6131 h 20000"/>
                  <a:gd name="T8" fmla="*/ 3114 w 20000"/>
                  <a:gd name="T9" fmla="*/ 5890 h 20000"/>
                  <a:gd name="T10" fmla="*/ 3447 w 20000"/>
                  <a:gd name="T11" fmla="*/ 5167 h 20000"/>
                  <a:gd name="T12" fmla="*/ 3554 w 20000"/>
                  <a:gd name="T13" fmla="*/ 4926 h 20000"/>
                  <a:gd name="T14" fmla="*/ 3802 w 20000"/>
                  <a:gd name="T15" fmla="*/ 4445 h 20000"/>
                  <a:gd name="T16" fmla="*/ 4024 w 20000"/>
                  <a:gd name="T17" fmla="*/ 3968 h 20000"/>
                  <a:gd name="T18" fmla="*/ 4133 w 20000"/>
                  <a:gd name="T19" fmla="*/ 3728 h 20000"/>
                  <a:gd name="T20" fmla="*/ 4521 w 20000"/>
                  <a:gd name="T21" fmla="*/ 3246 h 20000"/>
                  <a:gd name="T22" fmla="*/ 4792 w 20000"/>
                  <a:gd name="T23" fmla="*/ 2644 h 20000"/>
                  <a:gd name="T24" fmla="*/ 4905 w 20000"/>
                  <a:gd name="T25" fmla="*/ 2403 h 20000"/>
                  <a:gd name="T26" fmla="*/ 5127 w 20000"/>
                  <a:gd name="T27" fmla="*/ 1801 h 20000"/>
                  <a:gd name="T28" fmla="*/ 5400 w 20000"/>
                  <a:gd name="T29" fmla="*/ 1440 h 20000"/>
                  <a:gd name="T30" fmla="*/ 5513 w 20000"/>
                  <a:gd name="T31" fmla="*/ 1204 h 20000"/>
                  <a:gd name="T32" fmla="*/ 5899 w 20000"/>
                  <a:gd name="T33" fmla="*/ 723 h 20000"/>
                  <a:gd name="T34" fmla="*/ 5981 w 20000"/>
                  <a:gd name="T35" fmla="*/ 602 h 20000"/>
                  <a:gd name="T36" fmla="*/ 6259 w 20000"/>
                  <a:gd name="T37" fmla="*/ 361 h 20000"/>
                  <a:gd name="T38" fmla="*/ 6394 w 20000"/>
                  <a:gd name="T39" fmla="*/ 120 h 20000"/>
                  <a:gd name="T40" fmla="*/ 7195 w 20000"/>
                  <a:gd name="T41" fmla="*/ 0 h 20000"/>
                  <a:gd name="T42" fmla="*/ 7800 w 20000"/>
                  <a:gd name="T43" fmla="*/ 482 h 20000"/>
                  <a:gd name="T44" fmla="*/ 7881 w 20000"/>
                  <a:gd name="T45" fmla="*/ 843 h 20000"/>
                  <a:gd name="T46" fmla="*/ 7993 w 20000"/>
                  <a:gd name="T47" fmla="*/ 1324 h 20000"/>
                  <a:gd name="T48" fmla="*/ 8051 w 20000"/>
                  <a:gd name="T49" fmla="*/ 1440 h 20000"/>
                  <a:gd name="T50" fmla="*/ 8269 w 20000"/>
                  <a:gd name="T51" fmla="*/ 1921 h 20000"/>
                  <a:gd name="T52" fmla="*/ 8434 w 20000"/>
                  <a:gd name="T53" fmla="*/ 2162 h 20000"/>
                  <a:gd name="T54" fmla="*/ 9123 w 20000"/>
                  <a:gd name="T55" fmla="*/ 2162 h 20000"/>
                  <a:gd name="T56" fmla="*/ 9177 w 20000"/>
                  <a:gd name="T57" fmla="*/ 2042 h 20000"/>
                  <a:gd name="T58" fmla="*/ 9288 w 20000"/>
                  <a:gd name="T59" fmla="*/ 1801 h 20000"/>
                  <a:gd name="T60" fmla="*/ 9428 w 20000"/>
                  <a:gd name="T61" fmla="*/ 1560 h 20000"/>
                  <a:gd name="T62" fmla="*/ 9510 w 20000"/>
                  <a:gd name="T63" fmla="*/ 1324 h 20000"/>
                  <a:gd name="T64" fmla="*/ 10115 w 20000"/>
                  <a:gd name="T65" fmla="*/ 1204 h 20000"/>
                  <a:gd name="T66" fmla="*/ 10226 w 20000"/>
                  <a:gd name="T67" fmla="*/ 1681 h 20000"/>
                  <a:gd name="T68" fmla="*/ 10393 w 20000"/>
                  <a:gd name="T69" fmla="*/ 2523 h 20000"/>
                  <a:gd name="T70" fmla="*/ 10638 w 20000"/>
                  <a:gd name="T71" fmla="*/ 2644 h 20000"/>
                  <a:gd name="T72" fmla="*/ 11352 w 20000"/>
                  <a:gd name="T73" fmla="*/ 2523 h 20000"/>
                  <a:gd name="T74" fmla="*/ 11439 w 20000"/>
                  <a:gd name="T75" fmla="*/ 2403 h 20000"/>
                  <a:gd name="T76" fmla="*/ 11576 w 20000"/>
                  <a:gd name="T77" fmla="*/ 2042 h 20000"/>
                  <a:gd name="T78" fmla="*/ 11823 w 20000"/>
                  <a:gd name="T79" fmla="*/ 1801 h 20000"/>
                  <a:gd name="T80" fmla="*/ 12376 w 20000"/>
                  <a:gd name="T81" fmla="*/ 1801 h 20000"/>
                  <a:gd name="T82" fmla="*/ 12460 w 20000"/>
                  <a:gd name="T83" fmla="*/ 2162 h 20000"/>
                  <a:gd name="T84" fmla="*/ 12568 w 20000"/>
                  <a:gd name="T85" fmla="*/ 2644 h 20000"/>
                  <a:gd name="T86" fmla="*/ 12652 w 20000"/>
                  <a:gd name="T87" fmla="*/ 2885 h 20000"/>
                  <a:gd name="T88" fmla="*/ 12841 w 20000"/>
                  <a:gd name="T89" fmla="*/ 3126 h 20000"/>
                  <a:gd name="T90" fmla="*/ 13312 w 20000"/>
                  <a:gd name="T91" fmla="*/ 3126 h 20000"/>
                  <a:gd name="T92" fmla="*/ 13366 w 20000"/>
                  <a:gd name="T93" fmla="*/ 3005 h 20000"/>
                  <a:gd name="T94" fmla="*/ 13422 w 20000"/>
                  <a:gd name="T95" fmla="*/ 2764 h 20000"/>
                  <a:gd name="T96" fmla="*/ 13889 w 20000"/>
                  <a:gd name="T97" fmla="*/ 2403 h 20000"/>
                  <a:gd name="T98" fmla="*/ 14137 w 20000"/>
                  <a:gd name="T99" fmla="*/ 3126 h 20000"/>
                  <a:gd name="T100" fmla="*/ 14689 w 20000"/>
                  <a:gd name="T101" fmla="*/ 3246 h 20000"/>
                  <a:gd name="T102" fmla="*/ 15294 w 20000"/>
                  <a:gd name="T103" fmla="*/ 2885 h 20000"/>
                  <a:gd name="T104" fmla="*/ 15382 w 20000"/>
                  <a:gd name="T105" fmla="*/ 2764 h 20000"/>
                  <a:gd name="T106" fmla="*/ 15463 w 20000"/>
                  <a:gd name="T107" fmla="*/ 3246 h 20000"/>
                  <a:gd name="T108" fmla="*/ 18741 w 20000"/>
                  <a:gd name="T109" fmla="*/ 312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000" h="20000">
                    <a:moveTo>
                      <a:pt x="0" y="19985"/>
                    </a:moveTo>
                    <a:lnTo>
                      <a:pt x="1627" y="19985"/>
                    </a:lnTo>
                    <a:lnTo>
                      <a:pt x="1848" y="19661"/>
                    </a:lnTo>
                    <a:lnTo>
                      <a:pt x="2073" y="19661"/>
                    </a:lnTo>
                    <a:lnTo>
                      <a:pt x="2073" y="19321"/>
                    </a:lnTo>
                    <a:lnTo>
                      <a:pt x="2241" y="19321"/>
                    </a:lnTo>
                    <a:lnTo>
                      <a:pt x="2466" y="18982"/>
                    </a:lnTo>
                    <a:lnTo>
                      <a:pt x="2633" y="18642"/>
                    </a:lnTo>
                    <a:lnTo>
                      <a:pt x="2661" y="18642"/>
                    </a:lnTo>
                    <a:lnTo>
                      <a:pt x="2661" y="18303"/>
                    </a:lnTo>
                    <a:lnTo>
                      <a:pt x="2687" y="17963"/>
                    </a:lnTo>
                    <a:lnTo>
                      <a:pt x="3028" y="17284"/>
                    </a:lnTo>
                    <a:lnTo>
                      <a:pt x="3052" y="17284"/>
                    </a:lnTo>
                    <a:lnTo>
                      <a:pt x="3109" y="16605"/>
                    </a:lnTo>
                    <a:lnTo>
                      <a:pt x="3164" y="16605"/>
                    </a:lnTo>
                    <a:lnTo>
                      <a:pt x="3332" y="15926"/>
                    </a:lnTo>
                    <a:lnTo>
                      <a:pt x="3503" y="14908"/>
                    </a:lnTo>
                    <a:lnTo>
                      <a:pt x="3503" y="14568"/>
                    </a:lnTo>
                    <a:lnTo>
                      <a:pt x="3527" y="14568"/>
                    </a:lnTo>
                    <a:lnTo>
                      <a:pt x="3584" y="13889"/>
                    </a:lnTo>
                    <a:lnTo>
                      <a:pt x="3612" y="13889"/>
                    </a:lnTo>
                    <a:lnTo>
                      <a:pt x="3781" y="13210"/>
                    </a:lnTo>
                    <a:lnTo>
                      <a:pt x="3837" y="12871"/>
                    </a:lnTo>
                    <a:lnTo>
                      <a:pt x="3864" y="12531"/>
                    </a:lnTo>
                    <a:lnTo>
                      <a:pt x="3896" y="12531"/>
                    </a:lnTo>
                    <a:lnTo>
                      <a:pt x="3918" y="12192"/>
                    </a:lnTo>
                    <a:lnTo>
                      <a:pt x="4089" y="11188"/>
                    </a:lnTo>
                    <a:lnTo>
                      <a:pt x="4115" y="11188"/>
                    </a:lnTo>
                    <a:lnTo>
                      <a:pt x="4146" y="10849"/>
                    </a:lnTo>
                    <a:lnTo>
                      <a:pt x="4200" y="10509"/>
                    </a:lnTo>
                    <a:lnTo>
                      <a:pt x="4367" y="9830"/>
                    </a:lnTo>
                    <a:lnTo>
                      <a:pt x="4423" y="9491"/>
                    </a:lnTo>
                    <a:lnTo>
                      <a:pt x="4594" y="9151"/>
                    </a:lnTo>
                    <a:lnTo>
                      <a:pt x="4651" y="9151"/>
                    </a:lnTo>
                    <a:lnTo>
                      <a:pt x="4651" y="8812"/>
                    </a:lnTo>
                    <a:lnTo>
                      <a:pt x="4870" y="7454"/>
                    </a:lnTo>
                    <a:lnTo>
                      <a:pt x="4904" y="7114"/>
                    </a:lnTo>
                    <a:lnTo>
                      <a:pt x="4926" y="7114"/>
                    </a:lnTo>
                    <a:lnTo>
                      <a:pt x="4985" y="6775"/>
                    </a:lnTo>
                    <a:lnTo>
                      <a:pt x="5016" y="6435"/>
                    </a:lnTo>
                    <a:lnTo>
                      <a:pt x="5182" y="5417"/>
                    </a:lnTo>
                    <a:lnTo>
                      <a:pt x="5210" y="5077"/>
                    </a:lnTo>
                    <a:lnTo>
                      <a:pt x="5265" y="5077"/>
                    </a:lnTo>
                    <a:lnTo>
                      <a:pt x="5322" y="4399"/>
                    </a:lnTo>
                    <a:lnTo>
                      <a:pt x="5488" y="4059"/>
                    </a:lnTo>
                    <a:lnTo>
                      <a:pt x="5543" y="3734"/>
                    </a:lnTo>
                    <a:lnTo>
                      <a:pt x="5575" y="3734"/>
                    </a:lnTo>
                    <a:lnTo>
                      <a:pt x="5602" y="3395"/>
                    </a:lnTo>
                    <a:lnTo>
                      <a:pt x="5657" y="3055"/>
                    </a:lnTo>
                    <a:lnTo>
                      <a:pt x="5884" y="2716"/>
                    </a:lnTo>
                    <a:lnTo>
                      <a:pt x="5995" y="2037"/>
                    </a:lnTo>
                    <a:lnTo>
                      <a:pt x="6020" y="2037"/>
                    </a:lnTo>
                    <a:lnTo>
                      <a:pt x="6048" y="1697"/>
                    </a:lnTo>
                    <a:lnTo>
                      <a:pt x="6078" y="1697"/>
                    </a:lnTo>
                    <a:lnTo>
                      <a:pt x="6137" y="1358"/>
                    </a:lnTo>
                    <a:lnTo>
                      <a:pt x="6302" y="1018"/>
                    </a:lnTo>
                    <a:lnTo>
                      <a:pt x="6360" y="1018"/>
                    </a:lnTo>
                    <a:lnTo>
                      <a:pt x="6415" y="679"/>
                    </a:lnTo>
                    <a:lnTo>
                      <a:pt x="6470" y="679"/>
                    </a:lnTo>
                    <a:lnTo>
                      <a:pt x="6498" y="339"/>
                    </a:lnTo>
                    <a:lnTo>
                      <a:pt x="6695" y="339"/>
                    </a:lnTo>
                    <a:lnTo>
                      <a:pt x="6918" y="0"/>
                    </a:lnTo>
                    <a:lnTo>
                      <a:pt x="7312" y="0"/>
                    </a:lnTo>
                    <a:lnTo>
                      <a:pt x="7587" y="339"/>
                    </a:lnTo>
                    <a:lnTo>
                      <a:pt x="7758" y="1018"/>
                    </a:lnTo>
                    <a:lnTo>
                      <a:pt x="7926" y="1358"/>
                    </a:lnTo>
                    <a:lnTo>
                      <a:pt x="7983" y="2037"/>
                    </a:lnTo>
                    <a:lnTo>
                      <a:pt x="8009" y="2037"/>
                    </a:lnTo>
                    <a:lnTo>
                      <a:pt x="8009" y="2376"/>
                    </a:lnTo>
                    <a:lnTo>
                      <a:pt x="8092" y="3395"/>
                    </a:lnTo>
                    <a:lnTo>
                      <a:pt x="8123" y="3395"/>
                    </a:lnTo>
                    <a:lnTo>
                      <a:pt x="8123" y="3734"/>
                    </a:lnTo>
                    <a:lnTo>
                      <a:pt x="8151" y="3734"/>
                    </a:lnTo>
                    <a:lnTo>
                      <a:pt x="8151" y="4059"/>
                    </a:lnTo>
                    <a:lnTo>
                      <a:pt x="8182" y="4059"/>
                    </a:lnTo>
                    <a:lnTo>
                      <a:pt x="8289" y="4738"/>
                    </a:lnTo>
                    <a:lnTo>
                      <a:pt x="8346" y="4738"/>
                    </a:lnTo>
                    <a:lnTo>
                      <a:pt x="8403" y="5417"/>
                    </a:lnTo>
                    <a:lnTo>
                      <a:pt x="8429" y="5417"/>
                    </a:lnTo>
                    <a:lnTo>
                      <a:pt x="8484" y="6096"/>
                    </a:lnTo>
                    <a:lnTo>
                      <a:pt x="8571" y="6096"/>
                    </a:lnTo>
                    <a:lnTo>
                      <a:pt x="8571" y="6435"/>
                    </a:lnTo>
                    <a:lnTo>
                      <a:pt x="9271" y="6435"/>
                    </a:lnTo>
                    <a:lnTo>
                      <a:pt x="9271" y="6096"/>
                    </a:lnTo>
                    <a:lnTo>
                      <a:pt x="9299" y="6096"/>
                    </a:lnTo>
                    <a:lnTo>
                      <a:pt x="9299" y="5756"/>
                    </a:lnTo>
                    <a:lnTo>
                      <a:pt x="9326" y="5756"/>
                    </a:lnTo>
                    <a:lnTo>
                      <a:pt x="9384" y="5417"/>
                    </a:lnTo>
                    <a:lnTo>
                      <a:pt x="9415" y="5417"/>
                    </a:lnTo>
                    <a:lnTo>
                      <a:pt x="9439" y="5077"/>
                    </a:lnTo>
                    <a:lnTo>
                      <a:pt x="9494" y="5077"/>
                    </a:lnTo>
                    <a:lnTo>
                      <a:pt x="9524" y="4399"/>
                    </a:lnTo>
                    <a:lnTo>
                      <a:pt x="9581" y="4399"/>
                    </a:lnTo>
                    <a:lnTo>
                      <a:pt x="9606" y="4059"/>
                    </a:lnTo>
                    <a:lnTo>
                      <a:pt x="9636" y="4059"/>
                    </a:lnTo>
                    <a:lnTo>
                      <a:pt x="9664" y="3734"/>
                    </a:lnTo>
                    <a:lnTo>
                      <a:pt x="9717" y="3734"/>
                    </a:lnTo>
                    <a:lnTo>
                      <a:pt x="9750" y="3395"/>
                    </a:lnTo>
                    <a:lnTo>
                      <a:pt x="10279" y="3395"/>
                    </a:lnTo>
                    <a:lnTo>
                      <a:pt x="10332" y="4059"/>
                    </a:lnTo>
                    <a:lnTo>
                      <a:pt x="10362" y="4738"/>
                    </a:lnTo>
                    <a:lnTo>
                      <a:pt x="10392" y="4738"/>
                    </a:lnTo>
                    <a:lnTo>
                      <a:pt x="10447" y="6096"/>
                    </a:lnTo>
                    <a:lnTo>
                      <a:pt x="10474" y="6096"/>
                    </a:lnTo>
                    <a:lnTo>
                      <a:pt x="10561" y="7114"/>
                    </a:lnTo>
                    <a:lnTo>
                      <a:pt x="10583" y="7114"/>
                    </a:lnTo>
                    <a:lnTo>
                      <a:pt x="10758" y="7454"/>
                    </a:lnTo>
                    <a:lnTo>
                      <a:pt x="10810" y="7454"/>
                    </a:lnTo>
                    <a:lnTo>
                      <a:pt x="10865" y="7793"/>
                    </a:lnTo>
                    <a:lnTo>
                      <a:pt x="10979" y="7793"/>
                    </a:lnTo>
                    <a:lnTo>
                      <a:pt x="11536" y="7114"/>
                    </a:lnTo>
                    <a:lnTo>
                      <a:pt x="11567" y="7114"/>
                    </a:lnTo>
                    <a:lnTo>
                      <a:pt x="11567" y="6775"/>
                    </a:lnTo>
                    <a:lnTo>
                      <a:pt x="11624" y="6775"/>
                    </a:lnTo>
                    <a:lnTo>
                      <a:pt x="11652" y="6435"/>
                    </a:lnTo>
                    <a:lnTo>
                      <a:pt x="11709" y="6435"/>
                    </a:lnTo>
                    <a:lnTo>
                      <a:pt x="11764" y="5756"/>
                    </a:lnTo>
                    <a:lnTo>
                      <a:pt x="11792" y="5756"/>
                    </a:lnTo>
                    <a:lnTo>
                      <a:pt x="11960" y="5077"/>
                    </a:lnTo>
                    <a:lnTo>
                      <a:pt x="12015" y="5077"/>
                    </a:lnTo>
                    <a:lnTo>
                      <a:pt x="12015" y="4738"/>
                    </a:lnTo>
                    <a:lnTo>
                      <a:pt x="12350" y="4738"/>
                    </a:lnTo>
                    <a:lnTo>
                      <a:pt x="12577" y="5077"/>
                    </a:lnTo>
                    <a:lnTo>
                      <a:pt x="12603" y="5077"/>
                    </a:lnTo>
                    <a:lnTo>
                      <a:pt x="12632" y="5417"/>
                    </a:lnTo>
                    <a:lnTo>
                      <a:pt x="12662" y="6096"/>
                    </a:lnTo>
                    <a:lnTo>
                      <a:pt x="12745" y="7114"/>
                    </a:lnTo>
                    <a:lnTo>
                      <a:pt x="12745" y="7454"/>
                    </a:lnTo>
                    <a:lnTo>
                      <a:pt x="12772" y="7454"/>
                    </a:lnTo>
                    <a:lnTo>
                      <a:pt x="12772" y="7793"/>
                    </a:lnTo>
                    <a:lnTo>
                      <a:pt x="12804" y="8133"/>
                    </a:lnTo>
                    <a:lnTo>
                      <a:pt x="12857" y="8133"/>
                    </a:lnTo>
                    <a:lnTo>
                      <a:pt x="12885" y="8472"/>
                    </a:lnTo>
                    <a:lnTo>
                      <a:pt x="12885" y="8812"/>
                    </a:lnTo>
                    <a:lnTo>
                      <a:pt x="13049" y="8812"/>
                    </a:lnTo>
                    <a:lnTo>
                      <a:pt x="13222" y="9151"/>
                    </a:lnTo>
                    <a:lnTo>
                      <a:pt x="13362" y="9151"/>
                    </a:lnTo>
                    <a:lnTo>
                      <a:pt x="13528" y="8812"/>
                    </a:lnTo>
                    <a:lnTo>
                      <a:pt x="13554" y="8812"/>
                    </a:lnTo>
                    <a:lnTo>
                      <a:pt x="13554" y="8472"/>
                    </a:lnTo>
                    <a:lnTo>
                      <a:pt x="13583" y="8472"/>
                    </a:lnTo>
                    <a:lnTo>
                      <a:pt x="13583" y="8133"/>
                    </a:lnTo>
                    <a:lnTo>
                      <a:pt x="13611" y="8133"/>
                    </a:lnTo>
                    <a:lnTo>
                      <a:pt x="13640" y="7793"/>
                    </a:lnTo>
                    <a:lnTo>
                      <a:pt x="13808" y="7454"/>
                    </a:lnTo>
                    <a:lnTo>
                      <a:pt x="14088" y="6775"/>
                    </a:lnTo>
                    <a:lnTo>
                      <a:pt x="14114" y="6775"/>
                    </a:lnTo>
                    <a:lnTo>
                      <a:pt x="14114" y="6435"/>
                    </a:lnTo>
                    <a:lnTo>
                      <a:pt x="14175" y="6435"/>
                    </a:lnTo>
                    <a:lnTo>
                      <a:pt x="14366" y="8812"/>
                    </a:lnTo>
                    <a:lnTo>
                      <a:pt x="14398" y="8812"/>
                    </a:lnTo>
                    <a:lnTo>
                      <a:pt x="14455" y="9151"/>
                    </a:lnTo>
                    <a:lnTo>
                      <a:pt x="14927" y="9151"/>
                    </a:lnTo>
                    <a:lnTo>
                      <a:pt x="15374" y="8472"/>
                    </a:lnTo>
                    <a:lnTo>
                      <a:pt x="15542" y="8472"/>
                    </a:lnTo>
                    <a:lnTo>
                      <a:pt x="15542" y="8133"/>
                    </a:lnTo>
                    <a:lnTo>
                      <a:pt x="15601" y="8133"/>
                    </a:lnTo>
                    <a:lnTo>
                      <a:pt x="15601" y="7793"/>
                    </a:lnTo>
                    <a:lnTo>
                      <a:pt x="15631" y="7793"/>
                    </a:lnTo>
                    <a:lnTo>
                      <a:pt x="15658" y="8472"/>
                    </a:lnTo>
                    <a:lnTo>
                      <a:pt x="15714" y="8812"/>
                    </a:lnTo>
                    <a:lnTo>
                      <a:pt x="15714" y="9151"/>
                    </a:lnTo>
                    <a:lnTo>
                      <a:pt x="19998" y="9151"/>
                    </a:lnTo>
                    <a:lnTo>
                      <a:pt x="19270" y="9151"/>
                    </a:lnTo>
                    <a:lnTo>
                      <a:pt x="19045" y="8812"/>
                    </a:lnTo>
                    <a:lnTo>
                      <a:pt x="19132" y="8812"/>
                    </a:lnTo>
                  </a:path>
                </a:pathLst>
              </a:custGeom>
              <a:noFill/>
              <a:ln w="12700" cap="flat">
                <a:solidFill>
                  <a:srgbClr val="00FFFF"/>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77" name="Line 8">
                <a:extLst>
                  <a:ext uri="{FF2B5EF4-FFF2-40B4-BE49-F238E27FC236}">
                    <a16:creationId xmlns:a16="http://schemas.microsoft.com/office/drawing/2014/main" id="{344C2436-EDE8-47BB-9EA3-F2515A1C3AFC}"/>
                  </a:ext>
                </a:extLst>
              </p:cNvPr>
              <p:cNvSpPr>
                <a:spLocks noChangeShapeType="1"/>
              </p:cNvSpPr>
              <p:nvPr/>
            </p:nvSpPr>
            <p:spPr bwMode="auto">
              <a:xfrm>
                <a:off x="1038" y="9383"/>
                <a:ext cx="1" cy="7544"/>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78" name="Line 9">
                <a:extLst>
                  <a:ext uri="{FF2B5EF4-FFF2-40B4-BE49-F238E27FC236}">
                    <a16:creationId xmlns:a16="http://schemas.microsoft.com/office/drawing/2014/main" id="{679EB513-164B-487B-8D88-77959CD66F0A}"/>
                  </a:ext>
                </a:extLst>
              </p:cNvPr>
              <p:cNvSpPr>
                <a:spLocks noChangeShapeType="1"/>
              </p:cNvSpPr>
              <p:nvPr/>
            </p:nvSpPr>
            <p:spPr bwMode="auto">
              <a:xfrm>
                <a:off x="17922" y="5613"/>
                <a:ext cx="2" cy="11314"/>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79" name="Line 10">
                <a:extLst>
                  <a:ext uri="{FF2B5EF4-FFF2-40B4-BE49-F238E27FC236}">
                    <a16:creationId xmlns:a16="http://schemas.microsoft.com/office/drawing/2014/main" id="{AA1724FC-5E07-4EFB-979F-15E58D1D9233}"/>
                  </a:ext>
                </a:extLst>
              </p:cNvPr>
              <p:cNvSpPr>
                <a:spLocks noChangeShapeType="1"/>
              </p:cNvSpPr>
              <p:nvPr/>
            </p:nvSpPr>
            <p:spPr bwMode="auto">
              <a:xfrm>
                <a:off x="8302" y="5089"/>
                <a:ext cx="2" cy="4299"/>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80" name="Line 11">
                <a:extLst>
                  <a:ext uri="{FF2B5EF4-FFF2-40B4-BE49-F238E27FC236}">
                    <a16:creationId xmlns:a16="http://schemas.microsoft.com/office/drawing/2014/main" id="{D7D6D275-2D99-4F17-83D8-2990B903209B}"/>
                  </a:ext>
                </a:extLst>
              </p:cNvPr>
              <p:cNvSpPr>
                <a:spLocks noChangeShapeType="1"/>
              </p:cNvSpPr>
              <p:nvPr/>
            </p:nvSpPr>
            <p:spPr bwMode="auto">
              <a:xfrm flipH="1">
                <a:off x="7903" y="5089"/>
                <a:ext cx="7906" cy="5"/>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81" name="Line 12">
                <a:extLst>
                  <a:ext uri="{FF2B5EF4-FFF2-40B4-BE49-F238E27FC236}">
                    <a16:creationId xmlns:a16="http://schemas.microsoft.com/office/drawing/2014/main" id="{E28A35E7-CE7C-45E1-A7C1-0951DDCA9C65}"/>
                  </a:ext>
                </a:extLst>
              </p:cNvPr>
              <p:cNvSpPr>
                <a:spLocks noChangeShapeType="1"/>
              </p:cNvSpPr>
              <p:nvPr/>
            </p:nvSpPr>
            <p:spPr bwMode="auto">
              <a:xfrm>
                <a:off x="2115" y="9382"/>
                <a:ext cx="6589" cy="6"/>
              </a:xfrm>
              <a:prstGeom prst="line">
                <a:avLst/>
              </a:prstGeom>
              <a:noFill/>
              <a:ln w="6350">
                <a:solidFill>
                  <a:srgbClr val="000000"/>
                </a:solidFill>
                <a:prstDash val="sys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82" name="Line 13">
                <a:extLst>
                  <a:ext uri="{FF2B5EF4-FFF2-40B4-BE49-F238E27FC236}">
                    <a16:creationId xmlns:a16="http://schemas.microsoft.com/office/drawing/2014/main" id="{D50CA214-775E-4C4D-895F-CB3BCFBEEFE0}"/>
                  </a:ext>
                </a:extLst>
              </p:cNvPr>
              <p:cNvSpPr>
                <a:spLocks noChangeShapeType="1"/>
              </p:cNvSpPr>
              <p:nvPr/>
            </p:nvSpPr>
            <p:spPr bwMode="auto">
              <a:xfrm>
                <a:off x="40" y="13361"/>
                <a:ext cx="800" cy="5"/>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83" name="Line 14">
                <a:extLst>
                  <a:ext uri="{FF2B5EF4-FFF2-40B4-BE49-F238E27FC236}">
                    <a16:creationId xmlns:a16="http://schemas.microsoft.com/office/drawing/2014/main" id="{3E390169-ADF7-47FE-81C8-F849924E208B}"/>
                  </a:ext>
                </a:extLst>
              </p:cNvPr>
              <p:cNvSpPr>
                <a:spLocks noChangeShapeType="1"/>
              </p:cNvSpPr>
              <p:nvPr/>
            </p:nvSpPr>
            <p:spPr bwMode="auto">
              <a:xfrm flipH="1">
                <a:off x="8542" y="1676"/>
                <a:ext cx="1599" cy="5"/>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84" name="Rectangle 15">
                <a:extLst>
                  <a:ext uri="{FF2B5EF4-FFF2-40B4-BE49-F238E27FC236}">
                    <a16:creationId xmlns:a16="http://schemas.microsoft.com/office/drawing/2014/main" id="{257EDCE1-8B3D-479C-9386-5ABF3CCA697E}"/>
                  </a:ext>
                </a:extLst>
              </p:cNvPr>
              <p:cNvSpPr>
                <a:spLocks noChangeArrowheads="1"/>
              </p:cNvSpPr>
              <p:nvPr/>
            </p:nvSpPr>
            <p:spPr bwMode="auto">
              <a:xfrm>
                <a:off x="9061" y="1"/>
                <a:ext cx="960" cy="1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c</a:t>
                </a:r>
              </a:p>
            </p:txBody>
          </p:sp>
          <p:sp>
            <p:nvSpPr>
              <p:cNvPr id="70685" name="Rectangle 16">
                <a:extLst>
                  <a:ext uri="{FF2B5EF4-FFF2-40B4-BE49-F238E27FC236}">
                    <a16:creationId xmlns:a16="http://schemas.microsoft.com/office/drawing/2014/main" id="{EC442447-6440-422D-B031-69BB7931F9F2}"/>
                  </a:ext>
                </a:extLst>
              </p:cNvPr>
              <p:cNvSpPr>
                <a:spLocks noChangeArrowheads="1"/>
              </p:cNvSpPr>
              <p:nvPr/>
            </p:nvSpPr>
            <p:spPr bwMode="auto">
              <a:xfrm>
                <a:off x="8702" y="6179"/>
                <a:ext cx="1359" cy="2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400">
                    <a:sym typeface="Symbol" panose="05050102010706020507" pitchFamily="18" charset="2"/>
                  </a:rPr>
                  <a:t></a:t>
                </a:r>
                <a:r>
                  <a:rPr lang="es-ES" altLang="es-AR" sz="1400"/>
                  <a:t> </a:t>
                </a:r>
                <a:r>
                  <a:rPr lang="es-ES" altLang="es-AR" sz="1400">
                    <a:sym typeface="Symbol" panose="05050102010706020507" pitchFamily="18" charset="2"/>
                  </a:rPr>
                  <a:t></a:t>
                </a:r>
                <a:r>
                  <a:rPr lang="es-ES" altLang="es-AR" sz="1400"/>
                  <a:t> h</a:t>
                </a:r>
                <a:r>
                  <a:rPr lang="es-ES" altLang="es-AR" sz="1400" baseline="-25000"/>
                  <a:t>1</a:t>
                </a:r>
                <a:endParaRPr lang="es-ES" altLang="es-AR" sz="1400"/>
              </a:p>
            </p:txBody>
          </p:sp>
          <p:sp>
            <p:nvSpPr>
              <p:cNvPr id="70686" name="Rectangle 17">
                <a:extLst>
                  <a:ext uri="{FF2B5EF4-FFF2-40B4-BE49-F238E27FC236}">
                    <a16:creationId xmlns:a16="http://schemas.microsoft.com/office/drawing/2014/main" id="{45816C36-8DFE-489F-B49A-CA2570850BEF}"/>
                  </a:ext>
                </a:extLst>
              </p:cNvPr>
              <p:cNvSpPr>
                <a:spLocks noChangeArrowheads="1"/>
              </p:cNvSpPr>
              <p:nvPr/>
            </p:nvSpPr>
            <p:spPr bwMode="auto">
              <a:xfrm>
                <a:off x="18202" y="10053"/>
                <a:ext cx="1080" cy="2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h</a:t>
                </a:r>
                <a:r>
                  <a:rPr lang="es-ES" altLang="es-AR" sz="1600" baseline="-25000"/>
                  <a:t>2</a:t>
                </a:r>
                <a:endParaRPr lang="es-ES" altLang="es-AR" sz="1600"/>
              </a:p>
            </p:txBody>
          </p:sp>
          <p:sp>
            <p:nvSpPr>
              <p:cNvPr id="70687" name="Rectangle 18">
                <a:extLst>
                  <a:ext uri="{FF2B5EF4-FFF2-40B4-BE49-F238E27FC236}">
                    <a16:creationId xmlns:a16="http://schemas.microsoft.com/office/drawing/2014/main" id="{309CF6AA-949E-4A39-ADB7-4E01A33BF19E}"/>
                  </a:ext>
                </a:extLst>
              </p:cNvPr>
              <p:cNvSpPr>
                <a:spLocks noChangeArrowheads="1"/>
              </p:cNvSpPr>
              <p:nvPr/>
            </p:nvSpPr>
            <p:spPr bwMode="auto">
              <a:xfrm>
                <a:off x="1357" y="11833"/>
                <a:ext cx="1000" cy="1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h</a:t>
                </a:r>
                <a:r>
                  <a:rPr lang="es-ES" altLang="es-AR" sz="1600" baseline="-25000"/>
                  <a:t>1</a:t>
                </a:r>
                <a:endParaRPr lang="es-ES" altLang="es-AR" sz="1600"/>
              </a:p>
            </p:txBody>
          </p:sp>
          <p:sp>
            <p:nvSpPr>
              <p:cNvPr id="70688" name="Rectangle 19">
                <a:extLst>
                  <a:ext uri="{FF2B5EF4-FFF2-40B4-BE49-F238E27FC236}">
                    <a16:creationId xmlns:a16="http://schemas.microsoft.com/office/drawing/2014/main" id="{F909FA72-5AD3-4911-8C32-5AE1A18F23F3}"/>
                  </a:ext>
                </a:extLst>
              </p:cNvPr>
              <p:cNvSpPr>
                <a:spLocks noChangeArrowheads="1"/>
              </p:cNvSpPr>
              <p:nvPr/>
            </p:nvSpPr>
            <p:spPr bwMode="auto">
              <a:xfrm>
                <a:off x="0" y="11204"/>
                <a:ext cx="880" cy="1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U</a:t>
                </a:r>
              </a:p>
            </p:txBody>
          </p:sp>
          <p:sp>
            <p:nvSpPr>
              <p:cNvPr id="70689" name="Rectangle 20">
                <a:extLst>
                  <a:ext uri="{FF2B5EF4-FFF2-40B4-BE49-F238E27FC236}">
                    <a16:creationId xmlns:a16="http://schemas.microsoft.com/office/drawing/2014/main" id="{1C2B7F43-4296-4BFD-8154-F70646C8E8B3}"/>
                  </a:ext>
                </a:extLst>
              </p:cNvPr>
              <p:cNvSpPr>
                <a:spLocks noChangeArrowheads="1"/>
              </p:cNvSpPr>
              <p:nvPr/>
            </p:nvSpPr>
            <p:spPr bwMode="auto">
              <a:xfrm>
                <a:off x="8183" y="18005"/>
                <a:ext cx="4912" cy="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200" b="1"/>
                  <a:t>ONDAS MODULARES</a:t>
                </a:r>
              </a:p>
            </p:txBody>
          </p:sp>
        </p:grpSp>
      </p:grpSp>
      <p:sp>
        <p:nvSpPr>
          <p:cNvPr id="250901" name="Rectangle 21">
            <a:extLst>
              <a:ext uri="{FF2B5EF4-FFF2-40B4-BE49-F238E27FC236}">
                <a16:creationId xmlns:a16="http://schemas.microsoft.com/office/drawing/2014/main" id="{E25BCEEA-E142-449A-B563-E8C7494F409A}"/>
              </a:ext>
            </a:extLst>
          </p:cNvPr>
          <p:cNvSpPr>
            <a:spLocks noChangeArrowheads="1"/>
          </p:cNvSpPr>
          <p:nvPr/>
        </p:nvSpPr>
        <p:spPr bwMode="auto">
          <a:xfrm>
            <a:off x="143508" y="2828836"/>
            <a:ext cx="86766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AR" altLang="es-AR" sz="2400" dirty="0">
                <a:solidFill>
                  <a:srgbClr val="3333CC"/>
                </a:solidFill>
                <a:sym typeface="Symbol" panose="05050102010706020507" pitchFamily="18" charset="2"/>
              </a:rPr>
              <a:t></a:t>
            </a:r>
            <a:r>
              <a:rPr lang="es-AR" altLang="es-AR" sz="2400" dirty="0">
                <a:solidFill>
                  <a:srgbClr val="3333CC"/>
                </a:solidFill>
              </a:rPr>
              <a:t>h tiende al valor de h</a:t>
            </a:r>
            <a:r>
              <a:rPr lang="es-AR" altLang="es-AR" sz="2400" baseline="-25000" dirty="0">
                <a:solidFill>
                  <a:srgbClr val="3333CC"/>
                </a:solidFill>
                <a:sym typeface="Symbol" panose="05050102010706020507" pitchFamily="18" charset="2"/>
              </a:rPr>
              <a:t>1</a:t>
            </a:r>
            <a:r>
              <a:rPr lang="es-AR" altLang="es-AR" sz="2400" dirty="0">
                <a:solidFill>
                  <a:srgbClr val="3333CC"/>
                </a:solidFill>
                <a:sym typeface="Symbol" panose="05050102010706020507" pitchFamily="18" charset="2"/>
              </a:rPr>
              <a:t> las ondas dejan de ser estables, cambian de forma y tienden a romperse. Es por ello que se denomina onda </a:t>
            </a:r>
            <a:r>
              <a:rPr lang="es-AR" altLang="es-AR" sz="2400" dirty="0">
                <a:solidFill>
                  <a:srgbClr val="FF0000"/>
                </a:solidFill>
                <a:sym typeface="Symbol" panose="05050102010706020507" pitchFamily="18" charset="2"/>
              </a:rPr>
              <a:t>ROMPIENTE</a:t>
            </a:r>
            <a:r>
              <a:rPr lang="es-ES" altLang="es-AR" sz="2400" dirty="0">
                <a:solidFill>
                  <a:srgbClr val="FF0000"/>
                </a:solidFill>
                <a:sym typeface="Symbol" panose="05050102010706020507" pitchFamily="18" charset="2"/>
              </a:rPr>
              <a:t> </a:t>
            </a:r>
          </a:p>
        </p:txBody>
      </p:sp>
      <p:grpSp>
        <p:nvGrpSpPr>
          <p:cNvPr id="250902" name="Group 22">
            <a:extLst>
              <a:ext uri="{FF2B5EF4-FFF2-40B4-BE49-F238E27FC236}">
                <a16:creationId xmlns:a16="http://schemas.microsoft.com/office/drawing/2014/main" id="{49204542-1D6E-402A-A0FE-AD9F9FD9C57C}"/>
              </a:ext>
            </a:extLst>
          </p:cNvPr>
          <p:cNvGrpSpPr>
            <a:grpSpLocks/>
          </p:cNvGrpSpPr>
          <p:nvPr/>
        </p:nvGrpSpPr>
        <p:grpSpPr bwMode="auto">
          <a:xfrm>
            <a:off x="935038" y="4005263"/>
            <a:ext cx="7956550" cy="2663825"/>
            <a:chOff x="0" y="-8"/>
            <a:chExt cx="20000" cy="20010"/>
          </a:xfrm>
        </p:grpSpPr>
        <p:sp>
          <p:nvSpPr>
            <p:cNvPr id="70661" name="Line 23">
              <a:extLst>
                <a:ext uri="{FF2B5EF4-FFF2-40B4-BE49-F238E27FC236}">
                  <a16:creationId xmlns:a16="http://schemas.microsoft.com/office/drawing/2014/main" id="{C9FB59B5-3955-4B42-BF64-F061984DA0F5}"/>
                </a:ext>
              </a:extLst>
            </p:cNvPr>
            <p:cNvSpPr>
              <a:spLocks noChangeShapeType="1"/>
            </p:cNvSpPr>
            <p:nvPr/>
          </p:nvSpPr>
          <p:spPr bwMode="auto">
            <a:xfrm flipV="1">
              <a:off x="592" y="16338"/>
              <a:ext cx="19408" cy="13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62" name="Line 24">
              <a:extLst>
                <a:ext uri="{FF2B5EF4-FFF2-40B4-BE49-F238E27FC236}">
                  <a16:creationId xmlns:a16="http://schemas.microsoft.com/office/drawing/2014/main" id="{C1CB079B-058D-4127-9275-D400E701B9DF}"/>
                </a:ext>
              </a:extLst>
            </p:cNvPr>
            <p:cNvSpPr>
              <a:spLocks noChangeShapeType="1"/>
            </p:cNvSpPr>
            <p:nvPr/>
          </p:nvSpPr>
          <p:spPr bwMode="auto">
            <a:xfrm>
              <a:off x="1657" y="10542"/>
              <a:ext cx="2" cy="566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63" name="Line 25">
              <a:extLst>
                <a:ext uri="{FF2B5EF4-FFF2-40B4-BE49-F238E27FC236}">
                  <a16:creationId xmlns:a16="http://schemas.microsoft.com/office/drawing/2014/main" id="{B6580C5D-8B89-42A2-A906-643E46BEB2D8}"/>
                </a:ext>
              </a:extLst>
            </p:cNvPr>
            <p:cNvSpPr>
              <a:spLocks noChangeShapeType="1"/>
            </p:cNvSpPr>
            <p:nvPr/>
          </p:nvSpPr>
          <p:spPr bwMode="auto">
            <a:xfrm>
              <a:off x="18341" y="4325"/>
              <a:ext cx="2" cy="12151"/>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64" name="Line 26">
              <a:extLst>
                <a:ext uri="{FF2B5EF4-FFF2-40B4-BE49-F238E27FC236}">
                  <a16:creationId xmlns:a16="http://schemas.microsoft.com/office/drawing/2014/main" id="{5125C53E-2523-46D6-91E8-447597E9DECE}"/>
                </a:ext>
              </a:extLst>
            </p:cNvPr>
            <p:cNvSpPr>
              <a:spLocks noChangeShapeType="1"/>
            </p:cNvSpPr>
            <p:nvPr/>
          </p:nvSpPr>
          <p:spPr bwMode="auto">
            <a:xfrm>
              <a:off x="11478" y="5022"/>
              <a:ext cx="2" cy="566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65" name="Line 27">
              <a:extLst>
                <a:ext uri="{FF2B5EF4-FFF2-40B4-BE49-F238E27FC236}">
                  <a16:creationId xmlns:a16="http://schemas.microsoft.com/office/drawing/2014/main" id="{2AF8EF74-834C-424B-A2FF-8570E5781A77}"/>
                </a:ext>
              </a:extLst>
            </p:cNvPr>
            <p:cNvSpPr>
              <a:spLocks noChangeShapeType="1"/>
            </p:cNvSpPr>
            <p:nvPr/>
          </p:nvSpPr>
          <p:spPr bwMode="auto">
            <a:xfrm>
              <a:off x="0" y="14123"/>
              <a:ext cx="1067" cy="14"/>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66" name="Line 28">
              <a:extLst>
                <a:ext uri="{FF2B5EF4-FFF2-40B4-BE49-F238E27FC236}">
                  <a16:creationId xmlns:a16="http://schemas.microsoft.com/office/drawing/2014/main" id="{32F62245-F0FD-401C-B685-7A432F7842AD}"/>
                </a:ext>
              </a:extLst>
            </p:cNvPr>
            <p:cNvSpPr>
              <a:spLocks noChangeShapeType="1"/>
            </p:cNvSpPr>
            <p:nvPr/>
          </p:nvSpPr>
          <p:spPr bwMode="auto">
            <a:xfrm flipH="1">
              <a:off x="7494" y="2317"/>
              <a:ext cx="1580" cy="7"/>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0667" name="Rectangle 29">
              <a:extLst>
                <a:ext uri="{FF2B5EF4-FFF2-40B4-BE49-F238E27FC236}">
                  <a16:creationId xmlns:a16="http://schemas.microsoft.com/office/drawing/2014/main" id="{0798DA32-8BBE-4228-8955-BCAFAED223FA}"/>
                </a:ext>
              </a:extLst>
            </p:cNvPr>
            <p:cNvSpPr>
              <a:spLocks noChangeArrowheads="1"/>
            </p:cNvSpPr>
            <p:nvPr/>
          </p:nvSpPr>
          <p:spPr bwMode="auto">
            <a:xfrm>
              <a:off x="8086" y="-8"/>
              <a:ext cx="396" cy="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c</a:t>
              </a:r>
            </a:p>
          </p:txBody>
        </p:sp>
        <p:sp>
          <p:nvSpPr>
            <p:cNvPr id="70668" name="Rectangle 30">
              <a:extLst>
                <a:ext uri="{FF2B5EF4-FFF2-40B4-BE49-F238E27FC236}">
                  <a16:creationId xmlns:a16="http://schemas.microsoft.com/office/drawing/2014/main" id="{17AFD4B4-EC8A-4CAF-844E-DF02802E1286}"/>
                </a:ext>
              </a:extLst>
            </p:cNvPr>
            <p:cNvSpPr>
              <a:spLocks noChangeArrowheads="1"/>
            </p:cNvSpPr>
            <p:nvPr/>
          </p:nvSpPr>
          <p:spPr bwMode="auto">
            <a:xfrm>
              <a:off x="11596" y="6333"/>
              <a:ext cx="2645" cy="2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400">
                  <a:sym typeface="Symbol" panose="05050102010706020507" pitchFamily="18" charset="2"/>
                </a:rPr>
                <a:t></a:t>
              </a:r>
              <a:r>
                <a:rPr lang="es-ES" altLang="es-AR" sz="1400"/>
                <a:t>h = </a:t>
              </a:r>
              <a:r>
                <a:rPr lang="es-ES" altLang="es-AR" sz="1400">
                  <a:sym typeface="Symbol" panose="05050102010706020507" pitchFamily="18" charset="2"/>
                </a:rPr>
                <a:t></a:t>
              </a:r>
              <a:r>
                <a:rPr lang="es-ES" altLang="es-AR" sz="1400"/>
                <a:t> </a:t>
              </a:r>
              <a:r>
                <a:rPr lang="es-ES" altLang="es-AR" sz="1400">
                  <a:sym typeface="Symbol" panose="05050102010706020507" pitchFamily="18" charset="2"/>
                </a:rPr>
                <a:t></a:t>
              </a:r>
              <a:r>
                <a:rPr lang="es-ES" altLang="es-AR" sz="1400"/>
                <a:t> h</a:t>
              </a:r>
              <a:r>
                <a:rPr lang="es-ES" altLang="es-AR" sz="1400" baseline="-25000"/>
                <a:t>1</a:t>
              </a:r>
              <a:endParaRPr lang="es-ES" altLang="es-AR" sz="1400"/>
            </a:p>
          </p:txBody>
        </p:sp>
        <p:sp>
          <p:nvSpPr>
            <p:cNvPr id="70669" name="Rectangle 31">
              <a:extLst>
                <a:ext uri="{FF2B5EF4-FFF2-40B4-BE49-F238E27FC236}">
                  <a16:creationId xmlns:a16="http://schemas.microsoft.com/office/drawing/2014/main" id="{D424BB9F-BAD6-4C26-B103-EB18A6F170FC}"/>
                </a:ext>
              </a:extLst>
            </p:cNvPr>
            <p:cNvSpPr>
              <a:spLocks noChangeArrowheads="1"/>
            </p:cNvSpPr>
            <p:nvPr/>
          </p:nvSpPr>
          <p:spPr bwMode="auto">
            <a:xfrm>
              <a:off x="18460" y="8810"/>
              <a:ext cx="1067" cy="3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h</a:t>
              </a:r>
              <a:r>
                <a:rPr lang="es-ES" altLang="es-AR" sz="1600" baseline="-25000"/>
                <a:t>2</a:t>
              </a:r>
              <a:endParaRPr lang="es-ES" altLang="es-AR" sz="1600"/>
            </a:p>
          </p:txBody>
        </p:sp>
        <p:sp>
          <p:nvSpPr>
            <p:cNvPr id="70670" name="Rectangle 32">
              <a:extLst>
                <a:ext uri="{FF2B5EF4-FFF2-40B4-BE49-F238E27FC236}">
                  <a16:creationId xmlns:a16="http://schemas.microsoft.com/office/drawing/2014/main" id="{C6CE1D73-E51A-432A-BC06-A9B5E766F42E}"/>
                </a:ext>
              </a:extLst>
            </p:cNvPr>
            <p:cNvSpPr>
              <a:spLocks noChangeArrowheads="1"/>
            </p:cNvSpPr>
            <p:nvPr/>
          </p:nvSpPr>
          <p:spPr bwMode="auto">
            <a:xfrm>
              <a:off x="1775" y="11853"/>
              <a:ext cx="988" cy="2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h</a:t>
              </a:r>
              <a:r>
                <a:rPr lang="es-ES" altLang="es-AR" sz="1600" baseline="-25000"/>
                <a:t>1</a:t>
              </a:r>
              <a:endParaRPr lang="es-ES" altLang="es-AR" sz="1600"/>
            </a:p>
          </p:txBody>
        </p:sp>
        <p:sp>
          <p:nvSpPr>
            <p:cNvPr id="70671" name="Rectangle 33">
              <a:extLst>
                <a:ext uri="{FF2B5EF4-FFF2-40B4-BE49-F238E27FC236}">
                  <a16:creationId xmlns:a16="http://schemas.microsoft.com/office/drawing/2014/main" id="{9BC8827B-7D97-4A1E-9A7A-1028E8151393}"/>
                </a:ext>
              </a:extLst>
            </p:cNvPr>
            <p:cNvSpPr>
              <a:spLocks noChangeArrowheads="1"/>
            </p:cNvSpPr>
            <p:nvPr/>
          </p:nvSpPr>
          <p:spPr bwMode="auto">
            <a:xfrm>
              <a:off x="355" y="11577"/>
              <a:ext cx="436" cy="2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U</a:t>
              </a:r>
            </a:p>
          </p:txBody>
        </p:sp>
        <p:sp>
          <p:nvSpPr>
            <p:cNvPr id="70672" name="Rectangle 34">
              <a:extLst>
                <a:ext uri="{FF2B5EF4-FFF2-40B4-BE49-F238E27FC236}">
                  <a16:creationId xmlns:a16="http://schemas.microsoft.com/office/drawing/2014/main" id="{59809952-544B-4F05-B981-F58B8258CFD5}"/>
                </a:ext>
              </a:extLst>
            </p:cNvPr>
            <p:cNvSpPr>
              <a:spLocks noChangeArrowheads="1"/>
            </p:cNvSpPr>
            <p:nvPr/>
          </p:nvSpPr>
          <p:spPr bwMode="auto">
            <a:xfrm>
              <a:off x="7889" y="17090"/>
              <a:ext cx="4853" cy="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b="1"/>
                <a:t>ONDA ROMPIENTE</a:t>
              </a:r>
            </a:p>
          </p:txBody>
        </p:sp>
        <p:sp>
          <p:nvSpPr>
            <p:cNvPr id="70673" name="Freeform 35">
              <a:extLst>
                <a:ext uri="{FF2B5EF4-FFF2-40B4-BE49-F238E27FC236}">
                  <a16:creationId xmlns:a16="http://schemas.microsoft.com/office/drawing/2014/main" id="{97662C58-51E1-4357-AA5E-FC1A8A524997}"/>
                </a:ext>
              </a:extLst>
            </p:cNvPr>
            <p:cNvSpPr>
              <a:spLocks/>
            </p:cNvSpPr>
            <p:nvPr/>
          </p:nvSpPr>
          <p:spPr bwMode="auto">
            <a:xfrm>
              <a:off x="592" y="3359"/>
              <a:ext cx="18185" cy="7190"/>
            </a:xfrm>
            <a:custGeom>
              <a:avLst/>
              <a:gdLst>
                <a:gd name="T0" fmla="*/ 3352 w 20000"/>
                <a:gd name="T1" fmla="*/ 7183 h 20000"/>
                <a:gd name="T2" fmla="*/ 3471 w 20000"/>
                <a:gd name="T3" fmla="*/ 6610 h 20000"/>
                <a:gd name="T4" fmla="*/ 3550 w 20000"/>
                <a:gd name="T5" fmla="*/ 6176 h 20000"/>
                <a:gd name="T6" fmla="*/ 3668 w 20000"/>
                <a:gd name="T7" fmla="*/ 5748 h 20000"/>
                <a:gd name="T8" fmla="*/ 3865 w 20000"/>
                <a:gd name="T9" fmla="*/ 6031 h 20000"/>
                <a:gd name="T10" fmla="*/ 4299 w 20000"/>
                <a:gd name="T11" fmla="*/ 6466 h 20000"/>
                <a:gd name="T12" fmla="*/ 4496 w 20000"/>
                <a:gd name="T13" fmla="*/ 5458 h 20000"/>
                <a:gd name="T14" fmla="*/ 4654 w 20000"/>
                <a:gd name="T15" fmla="*/ 4885 h 20000"/>
                <a:gd name="T16" fmla="*/ 4891 w 20000"/>
                <a:gd name="T17" fmla="*/ 4740 h 20000"/>
                <a:gd name="T18" fmla="*/ 4970 w 20000"/>
                <a:gd name="T19" fmla="*/ 5030 h 20000"/>
                <a:gd name="T20" fmla="*/ 5206 w 20000"/>
                <a:gd name="T21" fmla="*/ 4595 h 20000"/>
                <a:gd name="T22" fmla="*/ 5325 w 20000"/>
                <a:gd name="T23" fmla="*/ 3733 h 20000"/>
                <a:gd name="T24" fmla="*/ 5483 w 20000"/>
                <a:gd name="T25" fmla="*/ 3160 h 20000"/>
                <a:gd name="T26" fmla="*/ 5680 w 20000"/>
                <a:gd name="T27" fmla="*/ 3160 h 20000"/>
                <a:gd name="T28" fmla="*/ 5877 w 20000"/>
                <a:gd name="T29" fmla="*/ 3878 h 20000"/>
                <a:gd name="T30" fmla="*/ 6153 w 20000"/>
                <a:gd name="T31" fmla="*/ 3878 h 20000"/>
                <a:gd name="T32" fmla="*/ 6311 w 20000"/>
                <a:gd name="T33" fmla="*/ 2871 h 20000"/>
                <a:gd name="T34" fmla="*/ 6508 w 20000"/>
                <a:gd name="T35" fmla="*/ 2008 h 20000"/>
                <a:gd name="T36" fmla="*/ 6784 w 20000"/>
                <a:gd name="T37" fmla="*/ 2443 h 20000"/>
                <a:gd name="T38" fmla="*/ 6902 w 20000"/>
                <a:gd name="T39" fmla="*/ 3015 h 20000"/>
                <a:gd name="T40" fmla="*/ 7139 w 20000"/>
                <a:gd name="T41" fmla="*/ 2733 h 20000"/>
                <a:gd name="T42" fmla="*/ 7218 w 20000"/>
                <a:gd name="T43" fmla="*/ 2153 h 20000"/>
                <a:gd name="T44" fmla="*/ 7455 w 20000"/>
                <a:gd name="T45" fmla="*/ 1007 h 20000"/>
                <a:gd name="T46" fmla="*/ 7691 w 20000"/>
                <a:gd name="T47" fmla="*/ 1152 h 20000"/>
                <a:gd name="T48" fmla="*/ 7770 w 20000"/>
                <a:gd name="T49" fmla="*/ 1580 h 20000"/>
                <a:gd name="T50" fmla="*/ 8046 w 20000"/>
                <a:gd name="T51" fmla="*/ 1870 h 20000"/>
                <a:gd name="T52" fmla="*/ 8481 w 20000"/>
                <a:gd name="T53" fmla="*/ 145 h 20000"/>
                <a:gd name="T54" fmla="*/ 8599 w 20000"/>
                <a:gd name="T55" fmla="*/ 290 h 20000"/>
                <a:gd name="T56" fmla="*/ 8756 w 20000"/>
                <a:gd name="T57" fmla="*/ 1007 h 20000"/>
                <a:gd name="T58" fmla="*/ 8914 w 20000"/>
                <a:gd name="T59" fmla="*/ 1435 h 20000"/>
                <a:gd name="T60" fmla="*/ 9269 w 20000"/>
                <a:gd name="T61" fmla="*/ 1725 h 20000"/>
                <a:gd name="T62" fmla="*/ 9466 w 20000"/>
                <a:gd name="T63" fmla="*/ 1152 h 20000"/>
                <a:gd name="T64" fmla="*/ 9624 w 20000"/>
                <a:gd name="T65" fmla="*/ 573 h 20000"/>
                <a:gd name="T66" fmla="*/ 9861 w 20000"/>
                <a:gd name="T67" fmla="*/ 290 h 20000"/>
                <a:gd name="T68" fmla="*/ 10018 w 20000"/>
                <a:gd name="T69" fmla="*/ 428 h 20000"/>
                <a:gd name="T70" fmla="*/ 10215 w 20000"/>
                <a:gd name="T71" fmla="*/ 862 h 20000"/>
                <a:gd name="T72" fmla="*/ 10334 w 20000"/>
                <a:gd name="T73" fmla="*/ 1290 h 20000"/>
                <a:gd name="T74" fmla="*/ 10768 w 20000"/>
                <a:gd name="T75" fmla="*/ 1435 h 20000"/>
                <a:gd name="T76" fmla="*/ 10926 w 20000"/>
                <a:gd name="T77" fmla="*/ 1007 h 20000"/>
                <a:gd name="T78" fmla="*/ 11044 w 20000"/>
                <a:gd name="T79" fmla="*/ 718 h 20000"/>
                <a:gd name="T80" fmla="*/ 11202 w 20000"/>
                <a:gd name="T81" fmla="*/ 862 h 20000"/>
                <a:gd name="T82" fmla="*/ 11320 w 20000"/>
                <a:gd name="T83" fmla="*/ 1152 h 20000"/>
                <a:gd name="T84" fmla="*/ 11517 w 20000"/>
                <a:gd name="T85" fmla="*/ 1435 h 20000"/>
                <a:gd name="T86" fmla="*/ 11793 w 20000"/>
                <a:gd name="T87" fmla="*/ 1435 h 20000"/>
                <a:gd name="T88" fmla="*/ 11872 w 20000"/>
                <a:gd name="T89" fmla="*/ 1152 h 20000"/>
                <a:gd name="T90" fmla="*/ 12503 w 20000"/>
                <a:gd name="T91" fmla="*/ 862 h 20000"/>
                <a:gd name="T92" fmla="*/ 12621 w 20000"/>
                <a:gd name="T93" fmla="*/ 1290 h 20000"/>
                <a:gd name="T94" fmla="*/ 12740 w 20000"/>
                <a:gd name="T95" fmla="*/ 1580 h 20000"/>
                <a:gd name="T96" fmla="*/ 13411 w 20000"/>
                <a:gd name="T97" fmla="*/ 1435 h 20000"/>
                <a:gd name="T98" fmla="*/ 13647 w 20000"/>
                <a:gd name="T99" fmla="*/ 1007 h 20000"/>
                <a:gd name="T100" fmla="*/ 14554 w 20000"/>
                <a:gd name="T101" fmla="*/ 1290 h 20000"/>
                <a:gd name="T102" fmla="*/ 15462 w 20000"/>
                <a:gd name="T103" fmla="*/ 1290 h 20000"/>
                <a:gd name="T104" fmla="*/ 15619 w 20000"/>
                <a:gd name="T105" fmla="*/ 1007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00" h="20000">
                  <a:moveTo>
                    <a:pt x="0" y="19578"/>
                  </a:moveTo>
                  <a:lnTo>
                    <a:pt x="564" y="19578"/>
                  </a:lnTo>
                  <a:lnTo>
                    <a:pt x="911" y="19981"/>
                  </a:lnTo>
                  <a:lnTo>
                    <a:pt x="3687" y="19981"/>
                  </a:lnTo>
                  <a:lnTo>
                    <a:pt x="3731" y="19175"/>
                  </a:lnTo>
                  <a:lnTo>
                    <a:pt x="3774" y="18791"/>
                  </a:lnTo>
                  <a:lnTo>
                    <a:pt x="3817" y="18791"/>
                  </a:lnTo>
                  <a:lnTo>
                    <a:pt x="3817" y="18388"/>
                  </a:lnTo>
                  <a:lnTo>
                    <a:pt x="3861" y="18388"/>
                  </a:lnTo>
                  <a:lnTo>
                    <a:pt x="3861" y="17582"/>
                  </a:lnTo>
                  <a:lnTo>
                    <a:pt x="3904" y="17582"/>
                  </a:lnTo>
                  <a:lnTo>
                    <a:pt x="3904" y="17179"/>
                  </a:lnTo>
                  <a:lnTo>
                    <a:pt x="3948" y="16775"/>
                  </a:lnTo>
                  <a:lnTo>
                    <a:pt x="3948" y="16392"/>
                  </a:lnTo>
                  <a:lnTo>
                    <a:pt x="3991" y="15988"/>
                  </a:lnTo>
                  <a:lnTo>
                    <a:pt x="4034" y="15988"/>
                  </a:lnTo>
                  <a:lnTo>
                    <a:pt x="4034" y="15585"/>
                  </a:lnTo>
                  <a:lnTo>
                    <a:pt x="4164" y="15585"/>
                  </a:lnTo>
                  <a:lnTo>
                    <a:pt x="4208" y="16392"/>
                  </a:lnTo>
                  <a:lnTo>
                    <a:pt x="4251" y="16775"/>
                  </a:lnTo>
                  <a:lnTo>
                    <a:pt x="4251" y="17179"/>
                  </a:lnTo>
                  <a:lnTo>
                    <a:pt x="4511" y="17582"/>
                  </a:lnTo>
                  <a:lnTo>
                    <a:pt x="4555" y="17985"/>
                  </a:lnTo>
                  <a:lnTo>
                    <a:pt x="4728" y="17985"/>
                  </a:lnTo>
                  <a:lnTo>
                    <a:pt x="4902" y="16392"/>
                  </a:lnTo>
                  <a:lnTo>
                    <a:pt x="4902" y="15988"/>
                  </a:lnTo>
                  <a:lnTo>
                    <a:pt x="4945" y="15585"/>
                  </a:lnTo>
                  <a:lnTo>
                    <a:pt x="4945" y="15182"/>
                  </a:lnTo>
                  <a:lnTo>
                    <a:pt x="5032" y="14376"/>
                  </a:lnTo>
                  <a:lnTo>
                    <a:pt x="5032" y="13992"/>
                  </a:lnTo>
                  <a:lnTo>
                    <a:pt x="5075" y="13589"/>
                  </a:lnTo>
                  <a:lnTo>
                    <a:pt x="5119" y="13589"/>
                  </a:lnTo>
                  <a:lnTo>
                    <a:pt x="5119" y="13186"/>
                  </a:lnTo>
                  <a:lnTo>
                    <a:pt x="5206" y="12380"/>
                  </a:lnTo>
                  <a:lnTo>
                    <a:pt x="5336" y="12380"/>
                  </a:lnTo>
                  <a:lnTo>
                    <a:pt x="5379" y="13186"/>
                  </a:lnTo>
                  <a:lnTo>
                    <a:pt x="5422" y="13186"/>
                  </a:lnTo>
                  <a:lnTo>
                    <a:pt x="5422" y="13589"/>
                  </a:lnTo>
                  <a:lnTo>
                    <a:pt x="5466" y="13589"/>
                  </a:lnTo>
                  <a:lnTo>
                    <a:pt x="5466" y="13992"/>
                  </a:lnTo>
                  <a:lnTo>
                    <a:pt x="5683" y="13992"/>
                  </a:lnTo>
                  <a:lnTo>
                    <a:pt x="5683" y="13589"/>
                  </a:lnTo>
                  <a:lnTo>
                    <a:pt x="5726" y="13186"/>
                  </a:lnTo>
                  <a:lnTo>
                    <a:pt x="5726" y="12783"/>
                  </a:lnTo>
                  <a:lnTo>
                    <a:pt x="5813" y="11996"/>
                  </a:lnTo>
                  <a:lnTo>
                    <a:pt x="5813" y="11190"/>
                  </a:lnTo>
                  <a:lnTo>
                    <a:pt x="5856" y="10787"/>
                  </a:lnTo>
                  <a:lnTo>
                    <a:pt x="5856" y="10384"/>
                  </a:lnTo>
                  <a:lnTo>
                    <a:pt x="5900" y="9981"/>
                  </a:lnTo>
                  <a:lnTo>
                    <a:pt x="5900" y="9597"/>
                  </a:lnTo>
                  <a:lnTo>
                    <a:pt x="5943" y="9597"/>
                  </a:lnTo>
                  <a:lnTo>
                    <a:pt x="6030" y="8791"/>
                  </a:lnTo>
                  <a:lnTo>
                    <a:pt x="6073" y="8791"/>
                  </a:lnTo>
                  <a:lnTo>
                    <a:pt x="6073" y="8388"/>
                  </a:lnTo>
                  <a:lnTo>
                    <a:pt x="6160" y="8388"/>
                  </a:lnTo>
                  <a:lnTo>
                    <a:pt x="6247" y="8791"/>
                  </a:lnTo>
                  <a:lnTo>
                    <a:pt x="6290" y="9194"/>
                  </a:lnTo>
                  <a:lnTo>
                    <a:pt x="6290" y="9597"/>
                  </a:lnTo>
                  <a:lnTo>
                    <a:pt x="6333" y="9597"/>
                  </a:lnTo>
                  <a:lnTo>
                    <a:pt x="6464" y="10787"/>
                  </a:lnTo>
                  <a:lnTo>
                    <a:pt x="6507" y="10787"/>
                  </a:lnTo>
                  <a:lnTo>
                    <a:pt x="6550" y="11190"/>
                  </a:lnTo>
                  <a:lnTo>
                    <a:pt x="6767" y="11190"/>
                  </a:lnTo>
                  <a:lnTo>
                    <a:pt x="6767" y="10787"/>
                  </a:lnTo>
                  <a:lnTo>
                    <a:pt x="6897" y="9597"/>
                  </a:lnTo>
                  <a:lnTo>
                    <a:pt x="6897" y="9194"/>
                  </a:lnTo>
                  <a:lnTo>
                    <a:pt x="6941" y="8791"/>
                  </a:lnTo>
                  <a:lnTo>
                    <a:pt x="6941" y="7985"/>
                  </a:lnTo>
                  <a:lnTo>
                    <a:pt x="6984" y="7985"/>
                  </a:lnTo>
                  <a:lnTo>
                    <a:pt x="6984" y="7601"/>
                  </a:lnTo>
                  <a:lnTo>
                    <a:pt x="7027" y="6795"/>
                  </a:lnTo>
                  <a:lnTo>
                    <a:pt x="7158" y="5585"/>
                  </a:lnTo>
                  <a:lnTo>
                    <a:pt x="7201" y="5585"/>
                  </a:lnTo>
                  <a:lnTo>
                    <a:pt x="7244" y="5202"/>
                  </a:lnTo>
                  <a:lnTo>
                    <a:pt x="7288" y="5202"/>
                  </a:lnTo>
                  <a:lnTo>
                    <a:pt x="7461" y="6795"/>
                  </a:lnTo>
                  <a:lnTo>
                    <a:pt x="7461" y="7198"/>
                  </a:lnTo>
                  <a:lnTo>
                    <a:pt x="7505" y="7198"/>
                  </a:lnTo>
                  <a:lnTo>
                    <a:pt x="7591" y="7985"/>
                  </a:lnTo>
                  <a:lnTo>
                    <a:pt x="7591" y="8388"/>
                  </a:lnTo>
                  <a:lnTo>
                    <a:pt x="7808" y="8388"/>
                  </a:lnTo>
                  <a:lnTo>
                    <a:pt x="7808" y="7985"/>
                  </a:lnTo>
                  <a:lnTo>
                    <a:pt x="7852" y="7985"/>
                  </a:lnTo>
                  <a:lnTo>
                    <a:pt x="7852" y="7601"/>
                  </a:lnTo>
                  <a:lnTo>
                    <a:pt x="7895" y="7198"/>
                  </a:lnTo>
                  <a:lnTo>
                    <a:pt x="7895" y="6795"/>
                  </a:lnTo>
                  <a:lnTo>
                    <a:pt x="7938" y="6392"/>
                  </a:lnTo>
                  <a:lnTo>
                    <a:pt x="7938" y="5988"/>
                  </a:lnTo>
                  <a:lnTo>
                    <a:pt x="7982" y="5585"/>
                  </a:lnTo>
                  <a:lnTo>
                    <a:pt x="8025" y="4798"/>
                  </a:lnTo>
                  <a:lnTo>
                    <a:pt x="8025" y="4395"/>
                  </a:lnTo>
                  <a:lnTo>
                    <a:pt x="8199" y="2802"/>
                  </a:lnTo>
                  <a:lnTo>
                    <a:pt x="8199" y="2399"/>
                  </a:lnTo>
                  <a:lnTo>
                    <a:pt x="8329" y="2399"/>
                  </a:lnTo>
                  <a:lnTo>
                    <a:pt x="8416" y="2802"/>
                  </a:lnTo>
                  <a:lnTo>
                    <a:pt x="8459" y="3205"/>
                  </a:lnTo>
                  <a:lnTo>
                    <a:pt x="8459" y="3589"/>
                  </a:lnTo>
                  <a:lnTo>
                    <a:pt x="8502" y="3589"/>
                  </a:lnTo>
                  <a:lnTo>
                    <a:pt x="8502" y="4395"/>
                  </a:lnTo>
                  <a:lnTo>
                    <a:pt x="8546" y="4395"/>
                  </a:lnTo>
                  <a:lnTo>
                    <a:pt x="8546" y="4798"/>
                  </a:lnTo>
                  <a:lnTo>
                    <a:pt x="8589" y="4798"/>
                  </a:lnTo>
                  <a:lnTo>
                    <a:pt x="8589" y="5202"/>
                  </a:lnTo>
                  <a:lnTo>
                    <a:pt x="8849" y="5202"/>
                  </a:lnTo>
                  <a:lnTo>
                    <a:pt x="8849" y="4798"/>
                  </a:lnTo>
                  <a:lnTo>
                    <a:pt x="9283" y="806"/>
                  </a:lnTo>
                  <a:lnTo>
                    <a:pt x="9327" y="806"/>
                  </a:lnTo>
                  <a:lnTo>
                    <a:pt x="9327" y="403"/>
                  </a:lnTo>
                  <a:lnTo>
                    <a:pt x="9370" y="403"/>
                  </a:lnTo>
                  <a:lnTo>
                    <a:pt x="9370" y="0"/>
                  </a:lnTo>
                  <a:lnTo>
                    <a:pt x="9413" y="0"/>
                  </a:lnTo>
                  <a:lnTo>
                    <a:pt x="9457" y="806"/>
                  </a:lnTo>
                  <a:lnTo>
                    <a:pt x="9543" y="1190"/>
                  </a:lnTo>
                  <a:lnTo>
                    <a:pt x="9587" y="1996"/>
                  </a:lnTo>
                  <a:lnTo>
                    <a:pt x="9630" y="1996"/>
                  </a:lnTo>
                  <a:lnTo>
                    <a:pt x="9630" y="2802"/>
                  </a:lnTo>
                  <a:lnTo>
                    <a:pt x="9674" y="2802"/>
                  </a:lnTo>
                  <a:lnTo>
                    <a:pt x="9717" y="3205"/>
                  </a:lnTo>
                  <a:lnTo>
                    <a:pt x="9717" y="3589"/>
                  </a:lnTo>
                  <a:lnTo>
                    <a:pt x="9804" y="3992"/>
                  </a:lnTo>
                  <a:lnTo>
                    <a:pt x="9847" y="4798"/>
                  </a:lnTo>
                  <a:lnTo>
                    <a:pt x="9890" y="5202"/>
                  </a:lnTo>
                  <a:lnTo>
                    <a:pt x="10151" y="5202"/>
                  </a:lnTo>
                  <a:lnTo>
                    <a:pt x="10194" y="4798"/>
                  </a:lnTo>
                  <a:lnTo>
                    <a:pt x="10238" y="4798"/>
                  </a:lnTo>
                  <a:lnTo>
                    <a:pt x="10281" y="4395"/>
                  </a:lnTo>
                  <a:lnTo>
                    <a:pt x="10368" y="3992"/>
                  </a:lnTo>
                  <a:lnTo>
                    <a:pt x="10411" y="3205"/>
                  </a:lnTo>
                  <a:lnTo>
                    <a:pt x="10454" y="2802"/>
                  </a:lnTo>
                  <a:lnTo>
                    <a:pt x="10541" y="2802"/>
                  </a:lnTo>
                  <a:lnTo>
                    <a:pt x="10585" y="2399"/>
                  </a:lnTo>
                  <a:lnTo>
                    <a:pt x="10585" y="1593"/>
                  </a:lnTo>
                  <a:lnTo>
                    <a:pt x="10628" y="1593"/>
                  </a:lnTo>
                  <a:lnTo>
                    <a:pt x="10671" y="1190"/>
                  </a:lnTo>
                  <a:lnTo>
                    <a:pt x="10758" y="806"/>
                  </a:lnTo>
                  <a:lnTo>
                    <a:pt x="10845" y="806"/>
                  </a:lnTo>
                  <a:lnTo>
                    <a:pt x="10845" y="403"/>
                  </a:lnTo>
                  <a:lnTo>
                    <a:pt x="10888" y="403"/>
                  </a:lnTo>
                  <a:lnTo>
                    <a:pt x="10975" y="806"/>
                  </a:lnTo>
                  <a:lnTo>
                    <a:pt x="11018" y="1190"/>
                  </a:lnTo>
                  <a:lnTo>
                    <a:pt x="11105" y="1593"/>
                  </a:lnTo>
                  <a:lnTo>
                    <a:pt x="11148" y="1996"/>
                  </a:lnTo>
                  <a:lnTo>
                    <a:pt x="11192" y="1996"/>
                  </a:lnTo>
                  <a:lnTo>
                    <a:pt x="11235" y="2399"/>
                  </a:lnTo>
                  <a:lnTo>
                    <a:pt x="11235" y="2802"/>
                  </a:lnTo>
                  <a:lnTo>
                    <a:pt x="11279" y="2802"/>
                  </a:lnTo>
                  <a:lnTo>
                    <a:pt x="11279" y="3589"/>
                  </a:lnTo>
                  <a:lnTo>
                    <a:pt x="11365" y="3589"/>
                  </a:lnTo>
                  <a:lnTo>
                    <a:pt x="11626" y="3992"/>
                  </a:lnTo>
                  <a:lnTo>
                    <a:pt x="11712" y="4395"/>
                  </a:lnTo>
                  <a:lnTo>
                    <a:pt x="11843" y="4395"/>
                  </a:lnTo>
                  <a:lnTo>
                    <a:pt x="11843" y="3992"/>
                  </a:lnTo>
                  <a:lnTo>
                    <a:pt x="11929" y="3992"/>
                  </a:lnTo>
                  <a:lnTo>
                    <a:pt x="11973" y="3205"/>
                  </a:lnTo>
                  <a:lnTo>
                    <a:pt x="12016" y="3205"/>
                  </a:lnTo>
                  <a:lnTo>
                    <a:pt x="12016" y="2802"/>
                  </a:lnTo>
                  <a:lnTo>
                    <a:pt x="12059" y="2802"/>
                  </a:lnTo>
                  <a:lnTo>
                    <a:pt x="12059" y="2399"/>
                  </a:lnTo>
                  <a:lnTo>
                    <a:pt x="12146" y="2399"/>
                  </a:lnTo>
                  <a:lnTo>
                    <a:pt x="12146" y="1996"/>
                  </a:lnTo>
                  <a:lnTo>
                    <a:pt x="12190" y="1996"/>
                  </a:lnTo>
                  <a:lnTo>
                    <a:pt x="12190" y="1593"/>
                  </a:lnTo>
                  <a:lnTo>
                    <a:pt x="12233" y="1593"/>
                  </a:lnTo>
                  <a:lnTo>
                    <a:pt x="12320" y="2399"/>
                  </a:lnTo>
                  <a:lnTo>
                    <a:pt x="12363" y="2399"/>
                  </a:lnTo>
                  <a:lnTo>
                    <a:pt x="12406" y="2802"/>
                  </a:lnTo>
                  <a:lnTo>
                    <a:pt x="12450" y="2802"/>
                  </a:lnTo>
                  <a:lnTo>
                    <a:pt x="12450" y="3205"/>
                  </a:lnTo>
                  <a:lnTo>
                    <a:pt x="12493" y="3589"/>
                  </a:lnTo>
                  <a:lnTo>
                    <a:pt x="12537" y="3589"/>
                  </a:lnTo>
                  <a:lnTo>
                    <a:pt x="12623" y="3992"/>
                  </a:lnTo>
                  <a:lnTo>
                    <a:pt x="12667" y="3992"/>
                  </a:lnTo>
                  <a:lnTo>
                    <a:pt x="12667" y="4395"/>
                  </a:lnTo>
                  <a:lnTo>
                    <a:pt x="12840" y="4395"/>
                  </a:lnTo>
                  <a:lnTo>
                    <a:pt x="12884" y="3992"/>
                  </a:lnTo>
                  <a:lnTo>
                    <a:pt x="12970" y="3992"/>
                  </a:lnTo>
                  <a:lnTo>
                    <a:pt x="12970" y="3589"/>
                  </a:lnTo>
                  <a:lnTo>
                    <a:pt x="13014" y="3589"/>
                  </a:lnTo>
                  <a:lnTo>
                    <a:pt x="13014" y="3205"/>
                  </a:lnTo>
                  <a:lnTo>
                    <a:pt x="13057" y="3205"/>
                  </a:lnTo>
                  <a:lnTo>
                    <a:pt x="13317" y="2802"/>
                  </a:lnTo>
                  <a:lnTo>
                    <a:pt x="13361" y="2802"/>
                  </a:lnTo>
                  <a:lnTo>
                    <a:pt x="13361" y="2399"/>
                  </a:lnTo>
                  <a:lnTo>
                    <a:pt x="13751" y="2399"/>
                  </a:lnTo>
                  <a:lnTo>
                    <a:pt x="13795" y="2802"/>
                  </a:lnTo>
                  <a:lnTo>
                    <a:pt x="13838" y="2802"/>
                  </a:lnTo>
                  <a:lnTo>
                    <a:pt x="13838" y="3205"/>
                  </a:lnTo>
                  <a:lnTo>
                    <a:pt x="13881" y="3589"/>
                  </a:lnTo>
                  <a:lnTo>
                    <a:pt x="13925" y="3589"/>
                  </a:lnTo>
                  <a:lnTo>
                    <a:pt x="13925" y="3992"/>
                  </a:lnTo>
                  <a:lnTo>
                    <a:pt x="13968" y="4395"/>
                  </a:lnTo>
                  <a:lnTo>
                    <a:pt x="14011" y="4395"/>
                  </a:lnTo>
                  <a:lnTo>
                    <a:pt x="14098" y="5202"/>
                  </a:lnTo>
                  <a:lnTo>
                    <a:pt x="14402" y="5202"/>
                  </a:lnTo>
                  <a:lnTo>
                    <a:pt x="14662" y="4798"/>
                  </a:lnTo>
                  <a:lnTo>
                    <a:pt x="14749" y="3992"/>
                  </a:lnTo>
                  <a:lnTo>
                    <a:pt x="14792" y="3992"/>
                  </a:lnTo>
                  <a:lnTo>
                    <a:pt x="14879" y="3205"/>
                  </a:lnTo>
                  <a:lnTo>
                    <a:pt x="14966" y="3205"/>
                  </a:lnTo>
                  <a:lnTo>
                    <a:pt x="15009" y="2802"/>
                  </a:lnTo>
                  <a:lnTo>
                    <a:pt x="15833" y="2802"/>
                  </a:lnTo>
                  <a:lnTo>
                    <a:pt x="15920" y="3205"/>
                  </a:lnTo>
                  <a:lnTo>
                    <a:pt x="15964" y="3205"/>
                  </a:lnTo>
                  <a:lnTo>
                    <a:pt x="16007" y="3589"/>
                  </a:lnTo>
                  <a:lnTo>
                    <a:pt x="16050" y="3589"/>
                  </a:lnTo>
                  <a:lnTo>
                    <a:pt x="16050" y="3992"/>
                  </a:lnTo>
                  <a:lnTo>
                    <a:pt x="16918" y="3992"/>
                  </a:lnTo>
                  <a:lnTo>
                    <a:pt x="17005" y="3589"/>
                  </a:lnTo>
                  <a:lnTo>
                    <a:pt x="17048" y="3589"/>
                  </a:lnTo>
                  <a:lnTo>
                    <a:pt x="17048" y="3205"/>
                  </a:lnTo>
                  <a:lnTo>
                    <a:pt x="17135" y="3205"/>
                  </a:lnTo>
                  <a:lnTo>
                    <a:pt x="17178" y="2802"/>
                  </a:lnTo>
                  <a:lnTo>
                    <a:pt x="19998" y="2802"/>
                  </a:lnTo>
                </a:path>
              </a:pathLst>
            </a:custGeom>
            <a:noFill/>
            <a:ln w="12700" cap="flat">
              <a:solidFill>
                <a:srgbClr val="00FFFF"/>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9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0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0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a:extLst>
              <a:ext uri="{FF2B5EF4-FFF2-40B4-BE49-F238E27FC236}">
                <a16:creationId xmlns:a16="http://schemas.microsoft.com/office/drawing/2014/main" id="{4E0B9657-A01A-41F0-AEC7-07994ABE9B67}"/>
              </a:ext>
            </a:extLst>
          </p:cNvPr>
          <p:cNvSpPr>
            <a:spLocks noChangeArrowheads="1"/>
          </p:cNvSpPr>
          <p:nvPr/>
        </p:nvSpPr>
        <p:spPr bwMode="auto">
          <a:xfrm>
            <a:off x="291413" y="145961"/>
            <a:ext cx="85652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AR" altLang="es-AR" sz="2400" dirty="0">
                <a:solidFill>
                  <a:srgbClr val="3333CC"/>
                </a:solidFill>
              </a:rPr>
              <a:t>Cuando el valor de </a:t>
            </a:r>
            <a:r>
              <a:rPr lang="es-AR" altLang="es-AR" sz="2400" dirty="0">
                <a:solidFill>
                  <a:srgbClr val="3333CC"/>
                </a:solidFill>
                <a:sym typeface="Symbol" panose="05050102010706020507" pitchFamily="18" charset="2"/>
              </a:rPr>
              <a:t></a:t>
            </a:r>
            <a:r>
              <a:rPr lang="es-AR" altLang="es-AR" sz="2400" dirty="0">
                <a:solidFill>
                  <a:srgbClr val="3333CC"/>
                </a:solidFill>
              </a:rPr>
              <a:t>h = </a:t>
            </a:r>
            <a:r>
              <a:rPr lang="es-AR" altLang="es-AR" sz="2400" dirty="0">
                <a:solidFill>
                  <a:srgbClr val="3333CC"/>
                </a:solidFill>
                <a:sym typeface="Symbol" panose="05050102010706020507" pitchFamily="18" charset="2"/>
              </a:rPr>
              <a:t></a:t>
            </a:r>
            <a:r>
              <a:rPr lang="es-AR" altLang="es-AR" sz="2400" dirty="0">
                <a:solidFill>
                  <a:srgbClr val="3333CC"/>
                </a:solidFill>
              </a:rPr>
              <a:t> = h</a:t>
            </a:r>
            <a:r>
              <a:rPr lang="es-AR" altLang="es-AR" sz="2400" baseline="-25000" dirty="0">
                <a:solidFill>
                  <a:srgbClr val="3333CC"/>
                </a:solidFill>
                <a:sym typeface="Symbol" panose="05050102010706020507" pitchFamily="18" charset="2"/>
              </a:rPr>
              <a:t>1</a:t>
            </a:r>
            <a:r>
              <a:rPr lang="es-AR" altLang="es-AR" sz="2400" dirty="0">
                <a:solidFill>
                  <a:srgbClr val="3333CC"/>
                </a:solidFill>
                <a:sym typeface="Symbol" panose="05050102010706020507" pitchFamily="18" charset="2"/>
              </a:rPr>
              <a:t>, es decir que h</a:t>
            </a:r>
            <a:r>
              <a:rPr lang="es-AR" altLang="es-AR" sz="2400" baseline="-25000" dirty="0">
                <a:solidFill>
                  <a:srgbClr val="3333CC"/>
                </a:solidFill>
                <a:sym typeface="Symbol" panose="05050102010706020507" pitchFamily="18" charset="2"/>
              </a:rPr>
              <a:t>2 </a:t>
            </a:r>
            <a:r>
              <a:rPr lang="es-AR" altLang="es-AR" sz="2400" dirty="0">
                <a:solidFill>
                  <a:srgbClr val="3333CC"/>
                </a:solidFill>
                <a:sym typeface="Symbol" panose="05050102010706020507" pitchFamily="18" charset="2"/>
              </a:rPr>
              <a:t>= 2 h</a:t>
            </a:r>
            <a:r>
              <a:rPr lang="es-AR" altLang="es-AR" sz="2400" baseline="-25000" dirty="0">
                <a:solidFill>
                  <a:srgbClr val="3333CC"/>
                </a:solidFill>
                <a:sym typeface="Symbol" panose="05050102010706020507" pitchFamily="18" charset="2"/>
              </a:rPr>
              <a:t>1</a:t>
            </a:r>
            <a:r>
              <a:rPr lang="es-AR" altLang="es-AR" sz="2400" dirty="0">
                <a:solidFill>
                  <a:srgbClr val="3333CC"/>
                </a:solidFill>
                <a:sym typeface="Symbol" panose="05050102010706020507" pitchFamily="18" charset="2"/>
              </a:rPr>
              <a:t> , las ondas rompen y se transforman en una sola onda estacionaria llamada RESALTO HIDRÁULICO.</a:t>
            </a:r>
            <a:endParaRPr lang="es-ES" altLang="es-AR" dirty="0">
              <a:sym typeface="Symbol" panose="05050102010706020507" pitchFamily="18" charset="2"/>
            </a:endParaRPr>
          </a:p>
        </p:txBody>
      </p:sp>
      <p:grpSp>
        <p:nvGrpSpPr>
          <p:cNvPr id="251909" name="Group 5">
            <a:extLst>
              <a:ext uri="{FF2B5EF4-FFF2-40B4-BE49-F238E27FC236}">
                <a16:creationId xmlns:a16="http://schemas.microsoft.com/office/drawing/2014/main" id="{A1C387D3-404C-4CBB-A86F-C23105E96B9C}"/>
              </a:ext>
            </a:extLst>
          </p:cNvPr>
          <p:cNvGrpSpPr>
            <a:grpSpLocks/>
          </p:cNvGrpSpPr>
          <p:nvPr/>
        </p:nvGrpSpPr>
        <p:grpSpPr bwMode="auto">
          <a:xfrm>
            <a:off x="755650" y="1196975"/>
            <a:ext cx="7777163" cy="2736850"/>
            <a:chOff x="0" y="-62"/>
            <a:chExt cx="20000" cy="20075"/>
          </a:xfrm>
        </p:grpSpPr>
        <p:sp>
          <p:nvSpPr>
            <p:cNvPr id="71691" name="Line 6">
              <a:extLst>
                <a:ext uri="{FF2B5EF4-FFF2-40B4-BE49-F238E27FC236}">
                  <a16:creationId xmlns:a16="http://schemas.microsoft.com/office/drawing/2014/main" id="{646439EE-C0A6-4DE8-8A87-D7C260375DF5}"/>
                </a:ext>
              </a:extLst>
            </p:cNvPr>
            <p:cNvSpPr>
              <a:spLocks noChangeShapeType="1"/>
            </p:cNvSpPr>
            <p:nvPr/>
          </p:nvSpPr>
          <p:spPr bwMode="auto">
            <a:xfrm flipV="1">
              <a:off x="0" y="16386"/>
              <a:ext cx="20000" cy="9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1692" name="Line 7">
              <a:extLst>
                <a:ext uri="{FF2B5EF4-FFF2-40B4-BE49-F238E27FC236}">
                  <a16:creationId xmlns:a16="http://schemas.microsoft.com/office/drawing/2014/main" id="{8604FD6C-86BE-4D2D-86E7-D0842BE64E5C}"/>
                </a:ext>
              </a:extLst>
            </p:cNvPr>
            <p:cNvSpPr>
              <a:spLocks noChangeShapeType="1"/>
            </p:cNvSpPr>
            <p:nvPr/>
          </p:nvSpPr>
          <p:spPr bwMode="auto">
            <a:xfrm>
              <a:off x="1295" y="10522"/>
              <a:ext cx="2" cy="5684"/>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1693" name="Line 8">
              <a:extLst>
                <a:ext uri="{FF2B5EF4-FFF2-40B4-BE49-F238E27FC236}">
                  <a16:creationId xmlns:a16="http://schemas.microsoft.com/office/drawing/2014/main" id="{B7286C95-CB38-4080-82D8-A66467B9B104}"/>
                </a:ext>
              </a:extLst>
            </p:cNvPr>
            <p:cNvSpPr>
              <a:spLocks noChangeShapeType="1"/>
            </p:cNvSpPr>
            <p:nvPr/>
          </p:nvSpPr>
          <p:spPr bwMode="auto">
            <a:xfrm>
              <a:off x="17264" y="4340"/>
              <a:ext cx="3" cy="12274"/>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1694" name="Line 9">
              <a:extLst>
                <a:ext uri="{FF2B5EF4-FFF2-40B4-BE49-F238E27FC236}">
                  <a16:creationId xmlns:a16="http://schemas.microsoft.com/office/drawing/2014/main" id="{1AF8E902-E689-4D81-97FF-E5016A190A7F}"/>
                </a:ext>
              </a:extLst>
            </p:cNvPr>
            <p:cNvSpPr>
              <a:spLocks noChangeShapeType="1"/>
            </p:cNvSpPr>
            <p:nvPr/>
          </p:nvSpPr>
          <p:spPr bwMode="auto">
            <a:xfrm>
              <a:off x="13236" y="4202"/>
              <a:ext cx="2" cy="646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1695" name="Line 10">
              <a:extLst>
                <a:ext uri="{FF2B5EF4-FFF2-40B4-BE49-F238E27FC236}">
                  <a16:creationId xmlns:a16="http://schemas.microsoft.com/office/drawing/2014/main" id="{7DC40A90-D3DE-49E0-8A44-7065EC8BB8BE}"/>
                </a:ext>
              </a:extLst>
            </p:cNvPr>
            <p:cNvSpPr>
              <a:spLocks noChangeShapeType="1"/>
            </p:cNvSpPr>
            <p:nvPr/>
          </p:nvSpPr>
          <p:spPr bwMode="auto">
            <a:xfrm>
              <a:off x="2686" y="13977"/>
              <a:ext cx="1297" cy="13"/>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1696" name="Line 11">
              <a:extLst>
                <a:ext uri="{FF2B5EF4-FFF2-40B4-BE49-F238E27FC236}">
                  <a16:creationId xmlns:a16="http://schemas.microsoft.com/office/drawing/2014/main" id="{1AEEB73A-710C-45AD-8E0E-C1E6E102D012}"/>
                </a:ext>
              </a:extLst>
            </p:cNvPr>
            <p:cNvSpPr>
              <a:spLocks noChangeShapeType="1"/>
            </p:cNvSpPr>
            <p:nvPr/>
          </p:nvSpPr>
          <p:spPr bwMode="auto">
            <a:xfrm flipH="1">
              <a:off x="8392" y="2271"/>
              <a:ext cx="1921" cy="7"/>
            </a:xfrm>
            <a:prstGeom prst="line">
              <a:avLst/>
            </a:prstGeom>
            <a:noFill/>
            <a:ln w="952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1697" name="Rectangle 12">
              <a:extLst>
                <a:ext uri="{FF2B5EF4-FFF2-40B4-BE49-F238E27FC236}">
                  <a16:creationId xmlns:a16="http://schemas.microsoft.com/office/drawing/2014/main" id="{BECDF294-E6BF-4BEC-981F-A73A09AFC0B1}"/>
                </a:ext>
              </a:extLst>
            </p:cNvPr>
            <p:cNvSpPr>
              <a:spLocks noChangeArrowheads="1"/>
            </p:cNvSpPr>
            <p:nvPr/>
          </p:nvSpPr>
          <p:spPr bwMode="auto">
            <a:xfrm>
              <a:off x="9112" y="-62"/>
              <a:ext cx="482" cy="2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2000"/>
                <a:t>c</a:t>
              </a:r>
            </a:p>
          </p:txBody>
        </p:sp>
        <p:sp>
          <p:nvSpPr>
            <p:cNvPr id="71698" name="Rectangle 13">
              <a:extLst>
                <a:ext uri="{FF2B5EF4-FFF2-40B4-BE49-F238E27FC236}">
                  <a16:creationId xmlns:a16="http://schemas.microsoft.com/office/drawing/2014/main" id="{908503FF-5B07-4E7F-8557-621EFAAAB183}"/>
                </a:ext>
              </a:extLst>
            </p:cNvPr>
            <p:cNvSpPr>
              <a:spLocks noChangeArrowheads="1"/>
            </p:cNvSpPr>
            <p:nvPr/>
          </p:nvSpPr>
          <p:spPr bwMode="auto">
            <a:xfrm>
              <a:off x="13380" y="6300"/>
              <a:ext cx="3215" cy="2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dirty="0">
                  <a:sym typeface="Symbol" panose="05050102010706020507" pitchFamily="18" charset="2"/>
                </a:rPr>
                <a:t></a:t>
              </a:r>
              <a:r>
                <a:rPr lang="es-ES" altLang="es-AR" sz="1800" dirty="0"/>
                <a:t>h = </a:t>
              </a:r>
              <a:r>
                <a:rPr lang="es-ES" altLang="es-AR" sz="1800" dirty="0">
                  <a:sym typeface="Symbol" panose="05050102010706020507" pitchFamily="18" charset="2"/>
                </a:rPr>
                <a:t></a:t>
              </a:r>
              <a:r>
                <a:rPr lang="es-ES" altLang="es-AR" sz="1800" dirty="0"/>
                <a:t> = h</a:t>
              </a:r>
              <a:r>
                <a:rPr lang="es-ES" altLang="es-AR" sz="1800" baseline="-25000" dirty="0"/>
                <a:t>1</a:t>
              </a:r>
              <a:endParaRPr lang="es-ES" altLang="es-AR" sz="1800" dirty="0"/>
            </a:p>
          </p:txBody>
        </p:sp>
        <p:sp>
          <p:nvSpPr>
            <p:cNvPr id="71699" name="Rectangle 14">
              <a:extLst>
                <a:ext uri="{FF2B5EF4-FFF2-40B4-BE49-F238E27FC236}">
                  <a16:creationId xmlns:a16="http://schemas.microsoft.com/office/drawing/2014/main" id="{F07BC972-C17A-4334-BB57-4084C25852D3}"/>
                </a:ext>
              </a:extLst>
            </p:cNvPr>
            <p:cNvSpPr>
              <a:spLocks noChangeArrowheads="1"/>
            </p:cNvSpPr>
            <p:nvPr/>
          </p:nvSpPr>
          <p:spPr bwMode="auto">
            <a:xfrm>
              <a:off x="17552" y="8785"/>
              <a:ext cx="1297" cy="3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600"/>
                <a:t>h</a:t>
              </a:r>
              <a:r>
                <a:rPr lang="es-ES" altLang="es-AR" sz="1600" baseline="-25000"/>
                <a:t>2</a:t>
              </a:r>
              <a:endParaRPr lang="es-ES" altLang="es-AR" sz="1600"/>
            </a:p>
          </p:txBody>
        </p:sp>
        <p:sp>
          <p:nvSpPr>
            <p:cNvPr id="71700" name="Rectangle 15">
              <a:extLst>
                <a:ext uri="{FF2B5EF4-FFF2-40B4-BE49-F238E27FC236}">
                  <a16:creationId xmlns:a16="http://schemas.microsoft.com/office/drawing/2014/main" id="{EB237C04-9F24-4988-ADA0-DEEC0961470B}"/>
                </a:ext>
              </a:extLst>
            </p:cNvPr>
            <p:cNvSpPr>
              <a:spLocks noChangeArrowheads="1"/>
            </p:cNvSpPr>
            <p:nvPr/>
          </p:nvSpPr>
          <p:spPr bwMode="auto">
            <a:xfrm>
              <a:off x="1439" y="11838"/>
              <a:ext cx="1201" cy="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a:t>h</a:t>
              </a:r>
              <a:r>
                <a:rPr lang="es-ES" altLang="es-AR" sz="1800" baseline="-25000"/>
                <a:t>1</a:t>
              </a:r>
              <a:endParaRPr lang="es-ES" altLang="es-AR" sz="1800"/>
            </a:p>
          </p:txBody>
        </p:sp>
        <p:sp>
          <p:nvSpPr>
            <p:cNvPr id="71701" name="Rectangle 16">
              <a:extLst>
                <a:ext uri="{FF2B5EF4-FFF2-40B4-BE49-F238E27FC236}">
                  <a16:creationId xmlns:a16="http://schemas.microsoft.com/office/drawing/2014/main" id="{928A308E-A03A-49A6-A602-8E261BE40F09}"/>
                </a:ext>
              </a:extLst>
            </p:cNvPr>
            <p:cNvSpPr>
              <a:spLocks noChangeArrowheads="1"/>
            </p:cNvSpPr>
            <p:nvPr/>
          </p:nvSpPr>
          <p:spPr bwMode="auto">
            <a:xfrm>
              <a:off x="2877" y="11422"/>
              <a:ext cx="530" cy="2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2000"/>
                <a:t>U</a:t>
              </a:r>
            </a:p>
          </p:txBody>
        </p:sp>
        <p:sp>
          <p:nvSpPr>
            <p:cNvPr id="71702" name="Rectangle 17">
              <a:extLst>
                <a:ext uri="{FF2B5EF4-FFF2-40B4-BE49-F238E27FC236}">
                  <a16:creationId xmlns:a16="http://schemas.microsoft.com/office/drawing/2014/main" id="{B49A116B-F32C-453E-810D-F3B6C30FA358}"/>
                </a:ext>
              </a:extLst>
            </p:cNvPr>
            <p:cNvSpPr>
              <a:spLocks noChangeArrowheads="1"/>
            </p:cNvSpPr>
            <p:nvPr/>
          </p:nvSpPr>
          <p:spPr bwMode="auto">
            <a:xfrm>
              <a:off x="8872" y="17092"/>
              <a:ext cx="6956" cy="2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AR" sz="1800" b="1"/>
                <a:t>RESALTO HIDRÁULICO</a:t>
              </a:r>
              <a:r>
                <a:rPr lang="es-ES" altLang="es-AR" sz="1200"/>
                <a:t>.</a:t>
              </a:r>
              <a:endParaRPr lang="es-ES" altLang="es-AR"/>
            </a:p>
          </p:txBody>
        </p:sp>
        <p:sp>
          <p:nvSpPr>
            <p:cNvPr id="71703" name="Line 18">
              <a:extLst>
                <a:ext uri="{FF2B5EF4-FFF2-40B4-BE49-F238E27FC236}">
                  <a16:creationId xmlns:a16="http://schemas.microsoft.com/office/drawing/2014/main" id="{DE0BE06F-A4D8-41E7-AB17-B1931E78C5DF}"/>
                </a:ext>
              </a:extLst>
            </p:cNvPr>
            <p:cNvSpPr>
              <a:spLocks noChangeShapeType="1"/>
            </p:cNvSpPr>
            <p:nvPr/>
          </p:nvSpPr>
          <p:spPr bwMode="auto">
            <a:xfrm>
              <a:off x="0" y="10571"/>
              <a:ext cx="4750" cy="7"/>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1704" name="Line 19">
              <a:extLst>
                <a:ext uri="{FF2B5EF4-FFF2-40B4-BE49-F238E27FC236}">
                  <a16:creationId xmlns:a16="http://schemas.microsoft.com/office/drawing/2014/main" id="{F8B23743-FD09-4D9B-A911-2C2C20AD6F48}"/>
                </a:ext>
              </a:extLst>
            </p:cNvPr>
            <p:cNvSpPr>
              <a:spLocks noChangeShapeType="1"/>
            </p:cNvSpPr>
            <p:nvPr/>
          </p:nvSpPr>
          <p:spPr bwMode="auto">
            <a:xfrm>
              <a:off x="11461" y="4202"/>
              <a:ext cx="8443" cy="7"/>
            </a:xfrm>
            <a:prstGeom prst="line">
              <a:avLst/>
            </a:prstGeom>
            <a:noFill/>
            <a:ln w="12700">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1705" name="Freeform 20">
              <a:extLst>
                <a:ext uri="{FF2B5EF4-FFF2-40B4-BE49-F238E27FC236}">
                  <a16:creationId xmlns:a16="http://schemas.microsoft.com/office/drawing/2014/main" id="{FEEBFA6E-2F91-4518-85DB-20C62D04312D}"/>
                </a:ext>
              </a:extLst>
            </p:cNvPr>
            <p:cNvSpPr>
              <a:spLocks/>
            </p:cNvSpPr>
            <p:nvPr/>
          </p:nvSpPr>
          <p:spPr bwMode="auto">
            <a:xfrm>
              <a:off x="4748" y="4064"/>
              <a:ext cx="6620" cy="7483"/>
            </a:xfrm>
            <a:custGeom>
              <a:avLst/>
              <a:gdLst>
                <a:gd name="T0" fmla="*/ 6474 w 20000"/>
                <a:gd name="T1" fmla="*/ 138 h 20000"/>
                <a:gd name="T2" fmla="*/ 4508 w 20000"/>
                <a:gd name="T3" fmla="*/ 0 h 20000"/>
                <a:gd name="T4" fmla="*/ 4076 w 20000"/>
                <a:gd name="T5" fmla="*/ 138 h 20000"/>
                <a:gd name="T6" fmla="*/ 3932 w 20000"/>
                <a:gd name="T7" fmla="*/ 277 h 20000"/>
                <a:gd name="T8" fmla="*/ 3692 w 20000"/>
                <a:gd name="T9" fmla="*/ 415 h 20000"/>
                <a:gd name="T10" fmla="*/ 3453 w 20000"/>
                <a:gd name="T11" fmla="*/ 554 h 20000"/>
                <a:gd name="T12" fmla="*/ 2637 w 20000"/>
                <a:gd name="T13" fmla="*/ 692 h 20000"/>
                <a:gd name="T14" fmla="*/ 2350 w 20000"/>
                <a:gd name="T15" fmla="*/ 831 h 20000"/>
                <a:gd name="T16" fmla="*/ 2254 w 20000"/>
                <a:gd name="T17" fmla="*/ 969 h 20000"/>
                <a:gd name="T18" fmla="*/ 2110 w 20000"/>
                <a:gd name="T19" fmla="*/ 1246 h 20000"/>
                <a:gd name="T20" fmla="*/ 1918 w 20000"/>
                <a:gd name="T21" fmla="*/ 1523 h 20000"/>
                <a:gd name="T22" fmla="*/ 1583 w 20000"/>
                <a:gd name="T23" fmla="*/ 1800 h 20000"/>
                <a:gd name="T24" fmla="*/ 1487 w 20000"/>
                <a:gd name="T25" fmla="*/ 1938 h 20000"/>
                <a:gd name="T26" fmla="*/ 1295 w 20000"/>
                <a:gd name="T27" fmla="*/ 2215 h 20000"/>
                <a:gd name="T28" fmla="*/ 1103 w 20000"/>
                <a:gd name="T29" fmla="*/ 2631 h 20000"/>
                <a:gd name="T30" fmla="*/ 959 w 20000"/>
                <a:gd name="T31" fmla="*/ 2908 h 20000"/>
                <a:gd name="T32" fmla="*/ 911 w 20000"/>
                <a:gd name="T33" fmla="*/ 3046 h 20000"/>
                <a:gd name="T34" fmla="*/ 815 w 20000"/>
                <a:gd name="T35" fmla="*/ 3184 h 20000"/>
                <a:gd name="T36" fmla="*/ 671 w 20000"/>
                <a:gd name="T37" fmla="*/ 3461 h 20000"/>
                <a:gd name="T38" fmla="*/ 623 w 20000"/>
                <a:gd name="T39" fmla="*/ 3738 h 20000"/>
                <a:gd name="T40" fmla="*/ 528 w 20000"/>
                <a:gd name="T41" fmla="*/ 3877 h 20000"/>
                <a:gd name="T42" fmla="*/ 480 w 20000"/>
                <a:gd name="T43" fmla="*/ 4015 h 20000"/>
                <a:gd name="T44" fmla="*/ 432 w 20000"/>
                <a:gd name="T45" fmla="*/ 4153 h 20000"/>
                <a:gd name="T46" fmla="*/ 384 w 20000"/>
                <a:gd name="T47" fmla="*/ 4292 h 20000"/>
                <a:gd name="T48" fmla="*/ 288 w 20000"/>
                <a:gd name="T49" fmla="*/ 4707 h 20000"/>
                <a:gd name="T50" fmla="*/ 240 w 20000"/>
                <a:gd name="T51" fmla="*/ 4846 h 20000"/>
                <a:gd name="T52" fmla="*/ 192 w 20000"/>
                <a:gd name="T53" fmla="*/ 5122 h 20000"/>
                <a:gd name="T54" fmla="*/ 96 w 20000"/>
                <a:gd name="T55" fmla="*/ 5261 h 20000"/>
                <a:gd name="T56" fmla="*/ 48 w 20000"/>
                <a:gd name="T57" fmla="*/ 5538 h 20000"/>
                <a:gd name="T58" fmla="*/ 0 w 20000"/>
                <a:gd name="T59" fmla="*/ 6645 h 20000"/>
                <a:gd name="T60" fmla="*/ 48 w 20000"/>
                <a:gd name="T61" fmla="*/ 6784 h 20000"/>
                <a:gd name="T62" fmla="*/ 96 w 20000"/>
                <a:gd name="T63" fmla="*/ 6922 h 20000"/>
                <a:gd name="T64" fmla="*/ 144 w 20000"/>
                <a:gd name="T65" fmla="*/ 7061 h 20000"/>
                <a:gd name="T66" fmla="*/ 192 w 20000"/>
                <a:gd name="T67" fmla="*/ 7199 h 20000"/>
                <a:gd name="T68" fmla="*/ 288 w 20000"/>
                <a:gd name="T69" fmla="*/ 7337 h 20000"/>
                <a:gd name="T70" fmla="*/ 432 w 20000"/>
                <a:gd name="T71" fmla="*/ 747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00" h="20000">
                  <a:moveTo>
                    <a:pt x="19993" y="370"/>
                  </a:moveTo>
                  <a:lnTo>
                    <a:pt x="19558" y="370"/>
                  </a:lnTo>
                  <a:lnTo>
                    <a:pt x="19558" y="0"/>
                  </a:lnTo>
                  <a:lnTo>
                    <a:pt x="13618" y="0"/>
                  </a:lnTo>
                  <a:lnTo>
                    <a:pt x="13329" y="370"/>
                  </a:lnTo>
                  <a:lnTo>
                    <a:pt x="12314" y="370"/>
                  </a:lnTo>
                  <a:lnTo>
                    <a:pt x="12170" y="740"/>
                  </a:lnTo>
                  <a:lnTo>
                    <a:pt x="11880" y="740"/>
                  </a:lnTo>
                  <a:lnTo>
                    <a:pt x="11735" y="1110"/>
                  </a:lnTo>
                  <a:lnTo>
                    <a:pt x="11155" y="1110"/>
                  </a:lnTo>
                  <a:lnTo>
                    <a:pt x="11011" y="1480"/>
                  </a:lnTo>
                  <a:lnTo>
                    <a:pt x="10431" y="1480"/>
                  </a:lnTo>
                  <a:lnTo>
                    <a:pt x="10286" y="1850"/>
                  </a:lnTo>
                  <a:lnTo>
                    <a:pt x="7968" y="1850"/>
                  </a:lnTo>
                  <a:lnTo>
                    <a:pt x="7678" y="2220"/>
                  </a:lnTo>
                  <a:lnTo>
                    <a:pt x="7099" y="2220"/>
                  </a:lnTo>
                  <a:lnTo>
                    <a:pt x="7099" y="2590"/>
                  </a:lnTo>
                  <a:lnTo>
                    <a:pt x="6809" y="2590"/>
                  </a:lnTo>
                  <a:lnTo>
                    <a:pt x="6519" y="3330"/>
                  </a:lnTo>
                  <a:lnTo>
                    <a:pt x="6375" y="3330"/>
                  </a:lnTo>
                  <a:lnTo>
                    <a:pt x="6085" y="4070"/>
                  </a:lnTo>
                  <a:lnTo>
                    <a:pt x="5795" y="4070"/>
                  </a:lnTo>
                  <a:lnTo>
                    <a:pt x="5650" y="4440"/>
                  </a:lnTo>
                  <a:lnTo>
                    <a:pt x="4781" y="4810"/>
                  </a:lnTo>
                  <a:lnTo>
                    <a:pt x="4636" y="5180"/>
                  </a:lnTo>
                  <a:lnTo>
                    <a:pt x="4491" y="5180"/>
                  </a:lnTo>
                  <a:lnTo>
                    <a:pt x="4201" y="5920"/>
                  </a:lnTo>
                  <a:lnTo>
                    <a:pt x="3912" y="5920"/>
                  </a:lnTo>
                  <a:lnTo>
                    <a:pt x="3477" y="7031"/>
                  </a:lnTo>
                  <a:lnTo>
                    <a:pt x="3332" y="7031"/>
                  </a:lnTo>
                  <a:lnTo>
                    <a:pt x="3042" y="7401"/>
                  </a:lnTo>
                  <a:lnTo>
                    <a:pt x="2898" y="7771"/>
                  </a:lnTo>
                  <a:lnTo>
                    <a:pt x="2898" y="8141"/>
                  </a:lnTo>
                  <a:lnTo>
                    <a:pt x="2753" y="8141"/>
                  </a:lnTo>
                  <a:lnTo>
                    <a:pt x="2608" y="8511"/>
                  </a:lnTo>
                  <a:lnTo>
                    <a:pt x="2463" y="8511"/>
                  </a:lnTo>
                  <a:lnTo>
                    <a:pt x="2173" y="9251"/>
                  </a:lnTo>
                  <a:lnTo>
                    <a:pt x="2028" y="9251"/>
                  </a:lnTo>
                  <a:lnTo>
                    <a:pt x="1883" y="9621"/>
                  </a:lnTo>
                  <a:lnTo>
                    <a:pt x="1883" y="9991"/>
                  </a:lnTo>
                  <a:lnTo>
                    <a:pt x="1739" y="9991"/>
                  </a:lnTo>
                  <a:lnTo>
                    <a:pt x="1594" y="10361"/>
                  </a:lnTo>
                  <a:lnTo>
                    <a:pt x="1594" y="10731"/>
                  </a:lnTo>
                  <a:lnTo>
                    <a:pt x="1449" y="10731"/>
                  </a:lnTo>
                  <a:lnTo>
                    <a:pt x="1449" y="11101"/>
                  </a:lnTo>
                  <a:lnTo>
                    <a:pt x="1304" y="11101"/>
                  </a:lnTo>
                  <a:lnTo>
                    <a:pt x="1304" y="11471"/>
                  </a:lnTo>
                  <a:lnTo>
                    <a:pt x="1159" y="11471"/>
                  </a:lnTo>
                  <a:lnTo>
                    <a:pt x="1159" y="11841"/>
                  </a:lnTo>
                  <a:lnTo>
                    <a:pt x="869" y="12581"/>
                  </a:lnTo>
                  <a:lnTo>
                    <a:pt x="869" y="12951"/>
                  </a:lnTo>
                  <a:lnTo>
                    <a:pt x="724" y="12951"/>
                  </a:lnTo>
                  <a:lnTo>
                    <a:pt x="580" y="13321"/>
                  </a:lnTo>
                  <a:lnTo>
                    <a:pt x="580" y="13691"/>
                  </a:lnTo>
                  <a:lnTo>
                    <a:pt x="290" y="13691"/>
                  </a:lnTo>
                  <a:lnTo>
                    <a:pt x="290" y="14061"/>
                  </a:lnTo>
                  <a:lnTo>
                    <a:pt x="145" y="14431"/>
                  </a:lnTo>
                  <a:lnTo>
                    <a:pt x="145" y="14801"/>
                  </a:lnTo>
                  <a:lnTo>
                    <a:pt x="0" y="14801"/>
                  </a:lnTo>
                  <a:lnTo>
                    <a:pt x="0" y="17761"/>
                  </a:lnTo>
                  <a:lnTo>
                    <a:pt x="145" y="17761"/>
                  </a:lnTo>
                  <a:lnTo>
                    <a:pt x="145" y="18131"/>
                  </a:lnTo>
                  <a:lnTo>
                    <a:pt x="290" y="18131"/>
                  </a:lnTo>
                  <a:lnTo>
                    <a:pt x="290" y="18501"/>
                  </a:lnTo>
                  <a:lnTo>
                    <a:pt x="435" y="18501"/>
                  </a:lnTo>
                  <a:lnTo>
                    <a:pt x="435" y="18871"/>
                  </a:lnTo>
                  <a:lnTo>
                    <a:pt x="580" y="18871"/>
                  </a:lnTo>
                  <a:lnTo>
                    <a:pt x="580" y="19241"/>
                  </a:lnTo>
                  <a:lnTo>
                    <a:pt x="724" y="19241"/>
                  </a:lnTo>
                  <a:lnTo>
                    <a:pt x="869" y="19611"/>
                  </a:lnTo>
                  <a:lnTo>
                    <a:pt x="1159" y="19611"/>
                  </a:lnTo>
                  <a:lnTo>
                    <a:pt x="1304" y="19981"/>
                  </a:lnTo>
                  <a:lnTo>
                    <a:pt x="3332" y="19981"/>
                  </a:lnTo>
                </a:path>
              </a:pathLst>
            </a:custGeom>
            <a:noFill/>
            <a:ln w="12700" cap="flat">
              <a:solidFill>
                <a:srgbClr val="00FFFF"/>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1706" name="Freeform 21">
              <a:extLst>
                <a:ext uri="{FF2B5EF4-FFF2-40B4-BE49-F238E27FC236}">
                  <a16:creationId xmlns:a16="http://schemas.microsoft.com/office/drawing/2014/main" id="{450BEF34-C3E6-49B6-A89F-ED5F882A9CD8}"/>
                </a:ext>
              </a:extLst>
            </p:cNvPr>
            <p:cNvSpPr>
              <a:spLocks/>
            </p:cNvSpPr>
            <p:nvPr/>
          </p:nvSpPr>
          <p:spPr bwMode="auto">
            <a:xfrm>
              <a:off x="5755" y="5864"/>
              <a:ext cx="2256" cy="4714"/>
            </a:xfrm>
            <a:custGeom>
              <a:avLst/>
              <a:gdLst>
                <a:gd name="T0" fmla="*/ 2206 w 20000"/>
                <a:gd name="T1" fmla="*/ 0 h 20000"/>
                <a:gd name="T2" fmla="*/ 2254 w 20000"/>
                <a:gd name="T3" fmla="*/ 0 h 20000"/>
                <a:gd name="T4" fmla="*/ 2158 w 20000"/>
                <a:gd name="T5" fmla="*/ 0 h 20000"/>
                <a:gd name="T6" fmla="*/ 2110 w 20000"/>
                <a:gd name="T7" fmla="*/ 138 h 20000"/>
                <a:gd name="T8" fmla="*/ 1582 w 20000"/>
                <a:gd name="T9" fmla="*/ 138 h 20000"/>
                <a:gd name="T10" fmla="*/ 1534 w 20000"/>
                <a:gd name="T11" fmla="*/ 277 h 20000"/>
                <a:gd name="T12" fmla="*/ 1486 w 20000"/>
                <a:gd name="T13" fmla="*/ 277 h 20000"/>
                <a:gd name="T14" fmla="*/ 1486 w 20000"/>
                <a:gd name="T15" fmla="*/ 415 h 20000"/>
                <a:gd name="T16" fmla="*/ 1390 w 20000"/>
                <a:gd name="T17" fmla="*/ 415 h 20000"/>
                <a:gd name="T18" fmla="*/ 1390 w 20000"/>
                <a:gd name="T19" fmla="*/ 554 h 20000"/>
                <a:gd name="T20" fmla="*/ 1295 w 20000"/>
                <a:gd name="T21" fmla="*/ 554 h 20000"/>
                <a:gd name="T22" fmla="*/ 1247 w 20000"/>
                <a:gd name="T23" fmla="*/ 692 h 20000"/>
                <a:gd name="T24" fmla="*/ 1151 w 20000"/>
                <a:gd name="T25" fmla="*/ 692 h 20000"/>
                <a:gd name="T26" fmla="*/ 1103 w 20000"/>
                <a:gd name="T27" fmla="*/ 831 h 20000"/>
                <a:gd name="T28" fmla="*/ 1007 w 20000"/>
                <a:gd name="T29" fmla="*/ 969 h 20000"/>
                <a:gd name="T30" fmla="*/ 959 w 20000"/>
                <a:gd name="T31" fmla="*/ 969 h 20000"/>
                <a:gd name="T32" fmla="*/ 911 w 20000"/>
                <a:gd name="T33" fmla="*/ 1108 h 20000"/>
                <a:gd name="T34" fmla="*/ 815 w 20000"/>
                <a:gd name="T35" fmla="*/ 1108 h 20000"/>
                <a:gd name="T36" fmla="*/ 815 w 20000"/>
                <a:gd name="T37" fmla="*/ 1246 h 20000"/>
                <a:gd name="T38" fmla="*/ 767 w 20000"/>
                <a:gd name="T39" fmla="*/ 1385 h 20000"/>
                <a:gd name="T40" fmla="*/ 719 w 20000"/>
                <a:gd name="T41" fmla="*/ 1385 h 20000"/>
                <a:gd name="T42" fmla="*/ 671 w 20000"/>
                <a:gd name="T43" fmla="*/ 1523 h 20000"/>
                <a:gd name="T44" fmla="*/ 623 w 20000"/>
                <a:gd name="T45" fmla="*/ 1523 h 20000"/>
                <a:gd name="T46" fmla="*/ 623 w 20000"/>
                <a:gd name="T47" fmla="*/ 1661 h 20000"/>
                <a:gd name="T48" fmla="*/ 575 w 20000"/>
                <a:gd name="T49" fmla="*/ 1661 h 20000"/>
                <a:gd name="T50" fmla="*/ 527 w 20000"/>
                <a:gd name="T51" fmla="*/ 1800 h 20000"/>
                <a:gd name="T52" fmla="*/ 480 w 20000"/>
                <a:gd name="T53" fmla="*/ 1800 h 20000"/>
                <a:gd name="T54" fmla="*/ 432 w 20000"/>
                <a:gd name="T55" fmla="*/ 1938 h 20000"/>
                <a:gd name="T56" fmla="*/ 384 w 20000"/>
                <a:gd name="T57" fmla="*/ 1938 h 20000"/>
                <a:gd name="T58" fmla="*/ 336 w 20000"/>
                <a:gd name="T59" fmla="*/ 2077 h 20000"/>
                <a:gd name="T60" fmla="*/ 288 w 20000"/>
                <a:gd name="T61" fmla="*/ 2077 h 20000"/>
                <a:gd name="T62" fmla="*/ 240 w 20000"/>
                <a:gd name="T63" fmla="*/ 2215 h 20000"/>
                <a:gd name="T64" fmla="*/ 192 w 20000"/>
                <a:gd name="T65" fmla="*/ 2215 h 20000"/>
                <a:gd name="T66" fmla="*/ 192 w 20000"/>
                <a:gd name="T67" fmla="*/ 2353 h 20000"/>
                <a:gd name="T68" fmla="*/ 144 w 20000"/>
                <a:gd name="T69" fmla="*/ 2353 h 20000"/>
                <a:gd name="T70" fmla="*/ 144 w 20000"/>
                <a:gd name="T71" fmla="*/ 2630 h 20000"/>
                <a:gd name="T72" fmla="*/ 96 w 20000"/>
                <a:gd name="T73" fmla="*/ 2769 h 20000"/>
                <a:gd name="T74" fmla="*/ 48 w 20000"/>
                <a:gd name="T75" fmla="*/ 2769 h 20000"/>
                <a:gd name="T76" fmla="*/ 48 w 20000"/>
                <a:gd name="T77" fmla="*/ 2907 h 20000"/>
                <a:gd name="T78" fmla="*/ 0 w 20000"/>
                <a:gd name="T79" fmla="*/ 3046 h 20000"/>
                <a:gd name="T80" fmla="*/ 0 w 20000"/>
                <a:gd name="T81" fmla="*/ 3876 h 20000"/>
                <a:gd name="T82" fmla="*/ 48 w 20000"/>
                <a:gd name="T83" fmla="*/ 3876 h 20000"/>
                <a:gd name="T84" fmla="*/ 48 w 20000"/>
                <a:gd name="T85" fmla="*/ 4153 h 20000"/>
                <a:gd name="T86" fmla="*/ 96 w 20000"/>
                <a:gd name="T87" fmla="*/ 4153 h 20000"/>
                <a:gd name="T88" fmla="*/ 96 w 20000"/>
                <a:gd name="T89" fmla="*/ 4292 h 20000"/>
                <a:gd name="T90" fmla="*/ 144 w 20000"/>
                <a:gd name="T91" fmla="*/ 4292 h 20000"/>
                <a:gd name="T92" fmla="*/ 144 w 20000"/>
                <a:gd name="T93" fmla="*/ 4430 h 20000"/>
                <a:gd name="T94" fmla="*/ 240 w 20000"/>
                <a:gd name="T95" fmla="*/ 4430 h 20000"/>
                <a:gd name="T96" fmla="*/ 240 w 20000"/>
                <a:gd name="T97" fmla="*/ 4569 h 20000"/>
                <a:gd name="T98" fmla="*/ 288 w 20000"/>
                <a:gd name="T99" fmla="*/ 4569 h 20000"/>
                <a:gd name="T100" fmla="*/ 288 w 20000"/>
                <a:gd name="T101" fmla="*/ 4707 h 20000"/>
                <a:gd name="T102" fmla="*/ 623 w 20000"/>
                <a:gd name="T103" fmla="*/ 470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000" h="20000">
                  <a:moveTo>
                    <a:pt x="19554" y="0"/>
                  </a:moveTo>
                  <a:lnTo>
                    <a:pt x="19979" y="0"/>
                  </a:lnTo>
                  <a:lnTo>
                    <a:pt x="19129" y="0"/>
                  </a:lnTo>
                  <a:lnTo>
                    <a:pt x="18704" y="587"/>
                  </a:lnTo>
                  <a:lnTo>
                    <a:pt x="14028" y="587"/>
                  </a:lnTo>
                  <a:lnTo>
                    <a:pt x="13603" y="1175"/>
                  </a:lnTo>
                  <a:lnTo>
                    <a:pt x="13177" y="1175"/>
                  </a:lnTo>
                  <a:lnTo>
                    <a:pt x="13177" y="1762"/>
                  </a:lnTo>
                  <a:lnTo>
                    <a:pt x="12327" y="1762"/>
                  </a:lnTo>
                  <a:lnTo>
                    <a:pt x="12327" y="2349"/>
                  </a:lnTo>
                  <a:lnTo>
                    <a:pt x="11477" y="2349"/>
                  </a:lnTo>
                  <a:lnTo>
                    <a:pt x="11052" y="2937"/>
                  </a:lnTo>
                  <a:lnTo>
                    <a:pt x="10202" y="2937"/>
                  </a:lnTo>
                  <a:lnTo>
                    <a:pt x="9777" y="3524"/>
                  </a:lnTo>
                  <a:lnTo>
                    <a:pt x="8927" y="4112"/>
                  </a:lnTo>
                  <a:lnTo>
                    <a:pt x="8502" y="4112"/>
                  </a:lnTo>
                  <a:lnTo>
                    <a:pt x="8077" y="4699"/>
                  </a:lnTo>
                  <a:lnTo>
                    <a:pt x="7226" y="4699"/>
                  </a:lnTo>
                  <a:lnTo>
                    <a:pt x="7226" y="5286"/>
                  </a:lnTo>
                  <a:lnTo>
                    <a:pt x="6801" y="5874"/>
                  </a:lnTo>
                  <a:lnTo>
                    <a:pt x="6376" y="5874"/>
                  </a:lnTo>
                  <a:lnTo>
                    <a:pt x="5951" y="6461"/>
                  </a:lnTo>
                  <a:lnTo>
                    <a:pt x="5526" y="6461"/>
                  </a:lnTo>
                  <a:lnTo>
                    <a:pt x="5526" y="7048"/>
                  </a:lnTo>
                  <a:lnTo>
                    <a:pt x="5101" y="7048"/>
                  </a:lnTo>
                  <a:lnTo>
                    <a:pt x="4676" y="7636"/>
                  </a:lnTo>
                  <a:lnTo>
                    <a:pt x="4251" y="7636"/>
                  </a:lnTo>
                  <a:lnTo>
                    <a:pt x="3826" y="8223"/>
                  </a:lnTo>
                  <a:lnTo>
                    <a:pt x="3401" y="8223"/>
                  </a:lnTo>
                  <a:lnTo>
                    <a:pt x="2976" y="8811"/>
                  </a:lnTo>
                  <a:lnTo>
                    <a:pt x="2550" y="8811"/>
                  </a:lnTo>
                  <a:lnTo>
                    <a:pt x="2125" y="9398"/>
                  </a:lnTo>
                  <a:lnTo>
                    <a:pt x="1700" y="9398"/>
                  </a:lnTo>
                  <a:lnTo>
                    <a:pt x="1700" y="9985"/>
                  </a:lnTo>
                  <a:lnTo>
                    <a:pt x="1275" y="9985"/>
                  </a:lnTo>
                  <a:lnTo>
                    <a:pt x="1275" y="11160"/>
                  </a:lnTo>
                  <a:lnTo>
                    <a:pt x="850" y="11747"/>
                  </a:lnTo>
                  <a:lnTo>
                    <a:pt x="425" y="11747"/>
                  </a:lnTo>
                  <a:lnTo>
                    <a:pt x="425" y="12335"/>
                  </a:lnTo>
                  <a:lnTo>
                    <a:pt x="0" y="12922"/>
                  </a:lnTo>
                  <a:lnTo>
                    <a:pt x="0" y="16446"/>
                  </a:lnTo>
                  <a:lnTo>
                    <a:pt x="425" y="16446"/>
                  </a:lnTo>
                  <a:lnTo>
                    <a:pt x="425" y="17621"/>
                  </a:lnTo>
                  <a:lnTo>
                    <a:pt x="850" y="17621"/>
                  </a:lnTo>
                  <a:lnTo>
                    <a:pt x="850" y="18209"/>
                  </a:lnTo>
                  <a:lnTo>
                    <a:pt x="1275" y="18209"/>
                  </a:lnTo>
                  <a:lnTo>
                    <a:pt x="1275" y="18796"/>
                  </a:lnTo>
                  <a:lnTo>
                    <a:pt x="2125" y="18796"/>
                  </a:lnTo>
                  <a:lnTo>
                    <a:pt x="2125" y="19383"/>
                  </a:lnTo>
                  <a:lnTo>
                    <a:pt x="2550" y="19383"/>
                  </a:lnTo>
                  <a:lnTo>
                    <a:pt x="2550" y="19971"/>
                  </a:lnTo>
                  <a:lnTo>
                    <a:pt x="5526" y="19971"/>
                  </a:lnTo>
                </a:path>
              </a:pathLst>
            </a:custGeom>
            <a:noFill/>
            <a:ln w="12700" cap="flat">
              <a:solidFill>
                <a:srgbClr val="00FFFF"/>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1707" name="Freeform 22">
              <a:extLst>
                <a:ext uri="{FF2B5EF4-FFF2-40B4-BE49-F238E27FC236}">
                  <a16:creationId xmlns:a16="http://schemas.microsoft.com/office/drawing/2014/main" id="{55F0470C-60D2-4B27-9E87-58367DA14247}"/>
                </a:ext>
              </a:extLst>
            </p:cNvPr>
            <p:cNvSpPr>
              <a:spLocks/>
            </p:cNvSpPr>
            <p:nvPr/>
          </p:nvSpPr>
          <p:spPr bwMode="auto">
            <a:xfrm>
              <a:off x="6954" y="5448"/>
              <a:ext cx="2400" cy="4576"/>
            </a:xfrm>
            <a:custGeom>
              <a:avLst/>
              <a:gdLst>
                <a:gd name="T0" fmla="*/ 2350 w 20000"/>
                <a:gd name="T1" fmla="*/ 0 h 20000"/>
                <a:gd name="T2" fmla="*/ 2398 w 20000"/>
                <a:gd name="T3" fmla="*/ 0 h 20000"/>
                <a:gd name="T4" fmla="*/ 2350 w 20000"/>
                <a:gd name="T5" fmla="*/ 0 h 20000"/>
                <a:gd name="T6" fmla="*/ 2350 w 20000"/>
                <a:gd name="T7" fmla="*/ 138 h 20000"/>
                <a:gd name="T8" fmla="*/ 2302 w 20000"/>
                <a:gd name="T9" fmla="*/ 138 h 20000"/>
                <a:gd name="T10" fmla="*/ 2302 w 20000"/>
                <a:gd name="T11" fmla="*/ 277 h 20000"/>
                <a:gd name="T12" fmla="*/ 2254 w 20000"/>
                <a:gd name="T13" fmla="*/ 277 h 20000"/>
                <a:gd name="T14" fmla="*/ 2254 w 20000"/>
                <a:gd name="T15" fmla="*/ 415 h 20000"/>
                <a:gd name="T16" fmla="*/ 2110 w 20000"/>
                <a:gd name="T17" fmla="*/ 415 h 20000"/>
                <a:gd name="T18" fmla="*/ 2110 w 20000"/>
                <a:gd name="T19" fmla="*/ 692 h 20000"/>
                <a:gd name="T20" fmla="*/ 2014 w 20000"/>
                <a:gd name="T21" fmla="*/ 692 h 20000"/>
                <a:gd name="T22" fmla="*/ 1966 w 20000"/>
                <a:gd name="T23" fmla="*/ 831 h 20000"/>
                <a:gd name="T24" fmla="*/ 1918 w 20000"/>
                <a:gd name="T25" fmla="*/ 831 h 20000"/>
                <a:gd name="T26" fmla="*/ 1918 w 20000"/>
                <a:gd name="T27" fmla="*/ 969 h 20000"/>
                <a:gd name="T28" fmla="*/ 1726 w 20000"/>
                <a:gd name="T29" fmla="*/ 969 h 20000"/>
                <a:gd name="T30" fmla="*/ 1630 w 20000"/>
                <a:gd name="T31" fmla="*/ 1108 h 20000"/>
                <a:gd name="T32" fmla="*/ 1582 w 20000"/>
                <a:gd name="T33" fmla="*/ 1108 h 20000"/>
                <a:gd name="T34" fmla="*/ 1534 w 20000"/>
                <a:gd name="T35" fmla="*/ 1246 h 20000"/>
                <a:gd name="T36" fmla="*/ 1391 w 20000"/>
                <a:gd name="T37" fmla="*/ 1246 h 20000"/>
                <a:gd name="T38" fmla="*/ 1103 w 20000"/>
                <a:gd name="T39" fmla="*/ 1384 h 20000"/>
                <a:gd name="T40" fmla="*/ 1055 w 20000"/>
                <a:gd name="T41" fmla="*/ 1384 h 20000"/>
                <a:gd name="T42" fmla="*/ 1007 w 20000"/>
                <a:gd name="T43" fmla="*/ 1523 h 20000"/>
                <a:gd name="T44" fmla="*/ 863 w 20000"/>
                <a:gd name="T45" fmla="*/ 1523 h 20000"/>
                <a:gd name="T46" fmla="*/ 863 w 20000"/>
                <a:gd name="T47" fmla="*/ 1662 h 20000"/>
                <a:gd name="T48" fmla="*/ 815 w 20000"/>
                <a:gd name="T49" fmla="*/ 1662 h 20000"/>
                <a:gd name="T50" fmla="*/ 767 w 20000"/>
                <a:gd name="T51" fmla="*/ 1800 h 20000"/>
                <a:gd name="T52" fmla="*/ 671 w 20000"/>
                <a:gd name="T53" fmla="*/ 1800 h 20000"/>
                <a:gd name="T54" fmla="*/ 575 w 20000"/>
                <a:gd name="T55" fmla="*/ 1938 h 20000"/>
                <a:gd name="T56" fmla="*/ 528 w 20000"/>
                <a:gd name="T57" fmla="*/ 1938 h 20000"/>
                <a:gd name="T58" fmla="*/ 432 w 20000"/>
                <a:gd name="T59" fmla="*/ 2215 h 20000"/>
                <a:gd name="T60" fmla="*/ 336 w 20000"/>
                <a:gd name="T61" fmla="*/ 2354 h 20000"/>
                <a:gd name="T62" fmla="*/ 288 w 20000"/>
                <a:gd name="T63" fmla="*/ 2354 h 20000"/>
                <a:gd name="T64" fmla="*/ 192 w 20000"/>
                <a:gd name="T65" fmla="*/ 2631 h 20000"/>
                <a:gd name="T66" fmla="*/ 144 w 20000"/>
                <a:gd name="T67" fmla="*/ 2631 h 20000"/>
                <a:gd name="T68" fmla="*/ 96 w 20000"/>
                <a:gd name="T69" fmla="*/ 2769 h 20000"/>
                <a:gd name="T70" fmla="*/ 96 w 20000"/>
                <a:gd name="T71" fmla="*/ 2908 h 20000"/>
                <a:gd name="T72" fmla="*/ 48 w 20000"/>
                <a:gd name="T73" fmla="*/ 2908 h 20000"/>
                <a:gd name="T74" fmla="*/ 0 w 20000"/>
                <a:gd name="T75" fmla="*/ 3046 h 20000"/>
                <a:gd name="T76" fmla="*/ 0 w 20000"/>
                <a:gd name="T77" fmla="*/ 4015 h 20000"/>
                <a:gd name="T78" fmla="*/ 48 w 20000"/>
                <a:gd name="T79" fmla="*/ 4154 h 20000"/>
                <a:gd name="T80" fmla="*/ 48 w 20000"/>
                <a:gd name="T81" fmla="*/ 4292 h 20000"/>
                <a:gd name="T82" fmla="*/ 96 w 20000"/>
                <a:gd name="T83" fmla="*/ 4292 h 20000"/>
                <a:gd name="T84" fmla="*/ 96 w 20000"/>
                <a:gd name="T85" fmla="*/ 4431 h 20000"/>
                <a:gd name="T86" fmla="*/ 144 w 20000"/>
                <a:gd name="T87" fmla="*/ 4431 h 20000"/>
                <a:gd name="T88" fmla="*/ 144 w 20000"/>
                <a:gd name="T89" fmla="*/ 4569 h 20000"/>
                <a:gd name="T90" fmla="*/ 575 w 20000"/>
                <a:gd name="T91" fmla="*/ 4569 h 20000"/>
                <a:gd name="T92" fmla="*/ 623 w 20000"/>
                <a:gd name="T93" fmla="*/ 4431 h 20000"/>
                <a:gd name="T94" fmla="*/ 671 w 20000"/>
                <a:gd name="T95" fmla="*/ 4431 h 20000"/>
                <a:gd name="T96" fmla="*/ 719 w 20000"/>
                <a:gd name="T97" fmla="*/ 4292 h 20000"/>
                <a:gd name="T98" fmla="*/ 719 w 20000"/>
                <a:gd name="T99" fmla="*/ 415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00" h="20000">
                  <a:moveTo>
                    <a:pt x="19580" y="0"/>
                  </a:moveTo>
                  <a:lnTo>
                    <a:pt x="19980" y="0"/>
                  </a:lnTo>
                  <a:lnTo>
                    <a:pt x="19580" y="0"/>
                  </a:lnTo>
                  <a:lnTo>
                    <a:pt x="19580" y="605"/>
                  </a:lnTo>
                  <a:lnTo>
                    <a:pt x="19181" y="605"/>
                  </a:lnTo>
                  <a:lnTo>
                    <a:pt x="19181" y="1210"/>
                  </a:lnTo>
                  <a:lnTo>
                    <a:pt x="18781" y="1210"/>
                  </a:lnTo>
                  <a:lnTo>
                    <a:pt x="18781" y="1815"/>
                  </a:lnTo>
                  <a:lnTo>
                    <a:pt x="17582" y="1815"/>
                  </a:lnTo>
                  <a:lnTo>
                    <a:pt x="17582" y="3026"/>
                  </a:lnTo>
                  <a:lnTo>
                    <a:pt x="16783" y="3026"/>
                  </a:lnTo>
                  <a:lnTo>
                    <a:pt x="16384" y="3631"/>
                  </a:lnTo>
                  <a:lnTo>
                    <a:pt x="15984" y="3631"/>
                  </a:lnTo>
                  <a:lnTo>
                    <a:pt x="15984" y="4236"/>
                  </a:lnTo>
                  <a:lnTo>
                    <a:pt x="14386" y="4236"/>
                  </a:lnTo>
                  <a:lnTo>
                    <a:pt x="13586" y="4841"/>
                  </a:lnTo>
                  <a:lnTo>
                    <a:pt x="13187" y="4841"/>
                  </a:lnTo>
                  <a:lnTo>
                    <a:pt x="12787" y="5446"/>
                  </a:lnTo>
                  <a:lnTo>
                    <a:pt x="11588" y="5446"/>
                  </a:lnTo>
                  <a:lnTo>
                    <a:pt x="9191" y="6051"/>
                  </a:lnTo>
                  <a:lnTo>
                    <a:pt x="8791" y="6051"/>
                  </a:lnTo>
                  <a:lnTo>
                    <a:pt x="8392" y="6657"/>
                  </a:lnTo>
                  <a:lnTo>
                    <a:pt x="7193" y="6657"/>
                  </a:lnTo>
                  <a:lnTo>
                    <a:pt x="7193" y="7262"/>
                  </a:lnTo>
                  <a:lnTo>
                    <a:pt x="6793" y="7262"/>
                  </a:lnTo>
                  <a:lnTo>
                    <a:pt x="6394" y="7867"/>
                  </a:lnTo>
                  <a:lnTo>
                    <a:pt x="5594" y="7867"/>
                  </a:lnTo>
                  <a:lnTo>
                    <a:pt x="4795" y="8472"/>
                  </a:lnTo>
                  <a:lnTo>
                    <a:pt x="4396" y="8472"/>
                  </a:lnTo>
                  <a:lnTo>
                    <a:pt x="3596" y="9682"/>
                  </a:lnTo>
                  <a:lnTo>
                    <a:pt x="2797" y="10287"/>
                  </a:lnTo>
                  <a:lnTo>
                    <a:pt x="2398" y="10287"/>
                  </a:lnTo>
                  <a:lnTo>
                    <a:pt x="1598" y="11498"/>
                  </a:lnTo>
                  <a:lnTo>
                    <a:pt x="1199" y="11498"/>
                  </a:lnTo>
                  <a:lnTo>
                    <a:pt x="799" y="12103"/>
                  </a:lnTo>
                  <a:lnTo>
                    <a:pt x="799" y="12708"/>
                  </a:lnTo>
                  <a:lnTo>
                    <a:pt x="400" y="12708"/>
                  </a:lnTo>
                  <a:lnTo>
                    <a:pt x="0" y="13313"/>
                  </a:lnTo>
                  <a:lnTo>
                    <a:pt x="0" y="17549"/>
                  </a:lnTo>
                  <a:lnTo>
                    <a:pt x="400" y="18154"/>
                  </a:lnTo>
                  <a:lnTo>
                    <a:pt x="400" y="18759"/>
                  </a:lnTo>
                  <a:lnTo>
                    <a:pt x="799" y="18759"/>
                  </a:lnTo>
                  <a:lnTo>
                    <a:pt x="799" y="19365"/>
                  </a:lnTo>
                  <a:lnTo>
                    <a:pt x="1199" y="19365"/>
                  </a:lnTo>
                  <a:lnTo>
                    <a:pt x="1199" y="19970"/>
                  </a:lnTo>
                  <a:lnTo>
                    <a:pt x="4795" y="19970"/>
                  </a:lnTo>
                  <a:lnTo>
                    <a:pt x="5195" y="19365"/>
                  </a:lnTo>
                  <a:lnTo>
                    <a:pt x="5594" y="19365"/>
                  </a:lnTo>
                  <a:lnTo>
                    <a:pt x="5994" y="18759"/>
                  </a:lnTo>
                  <a:lnTo>
                    <a:pt x="5994" y="18154"/>
                  </a:lnTo>
                </a:path>
              </a:pathLst>
            </a:custGeom>
            <a:noFill/>
            <a:ln w="12700" cap="flat">
              <a:solidFill>
                <a:srgbClr val="00FFFF"/>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1708" name="Freeform 23">
              <a:extLst>
                <a:ext uri="{FF2B5EF4-FFF2-40B4-BE49-F238E27FC236}">
                  <a16:creationId xmlns:a16="http://schemas.microsoft.com/office/drawing/2014/main" id="{13A5C366-BE5F-48CF-BDC4-8FD573CDFAC3}"/>
                </a:ext>
              </a:extLst>
            </p:cNvPr>
            <p:cNvSpPr>
              <a:spLocks/>
            </p:cNvSpPr>
            <p:nvPr/>
          </p:nvSpPr>
          <p:spPr bwMode="auto">
            <a:xfrm>
              <a:off x="8296" y="6556"/>
              <a:ext cx="1441" cy="3606"/>
            </a:xfrm>
            <a:custGeom>
              <a:avLst/>
              <a:gdLst>
                <a:gd name="T0" fmla="*/ 0 w 20000"/>
                <a:gd name="T1" fmla="*/ 3461 h 20000"/>
                <a:gd name="T2" fmla="*/ 0 w 20000"/>
                <a:gd name="T3" fmla="*/ 3599 h 20000"/>
                <a:gd name="T4" fmla="*/ 144 w 20000"/>
                <a:gd name="T5" fmla="*/ 3599 h 20000"/>
                <a:gd name="T6" fmla="*/ 240 w 20000"/>
                <a:gd name="T7" fmla="*/ 3461 h 20000"/>
                <a:gd name="T8" fmla="*/ 288 w 20000"/>
                <a:gd name="T9" fmla="*/ 3322 h 20000"/>
                <a:gd name="T10" fmla="*/ 384 w 20000"/>
                <a:gd name="T11" fmla="*/ 3322 h 20000"/>
                <a:gd name="T12" fmla="*/ 384 w 20000"/>
                <a:gd name="T13" fmla="*/ 3184 h 20000"/>
                <a:gd name="T14" fmla="*/ 432 w 20000"/>
                <a:gd name="T15" fmla="*/ 3184 h 20000"/>
                <a:gd name="T16" fmla="*/ 480 w 20000"/>
                <a:gd name="T17" fmla="*/ 3045 h 20000"/>
                <a:gd name="T18" fmla="*/ 527 w 20000"/>
                <a:gd name="T19" fmla="*/ 3045 h 20000"/>
                <a:gd name="T20" fmla="*/ 527 w 20000"/>
                <a:gd name="T21" fmla="*/ 2907 h 20000"/>
                <a:gd name="T22" fmla="*/ 575 w 20000"/>
                <a:gd name="T23" fmla="*/ 2907 h 20000"/>
                <a:gd name="T24" fmla="*/ 623 w 20000"/>
                <a:gd name="T25" fmla="*/ 2769 h 20000"/>
                <a:gd name="T26" fmla="*/ 671 w 20000"/>
                <a:gd name="T27" fmla="*/ 2769 h 20000"/>
                <a:gd name="T28" fmla="*/ 671 w 20000"/>
                <a:gd name="T29" fmla="*/ 2630 h 20000"/>
                <a:gd name="T30" fmla="*/ 719 w 20000"/>
                <a:gd name="T31" fmla="*/ 2630 h 20000"/>
                <a:gd name="T32" fmla="*/ 767 w 20000"/>
                <a:gd name="T33" fmla="*/ 2492 h 20000"/>
                <a:gd name="T34" fmla="*/ 863 w 20000"/>
                <a:gd name="T35" fmla="*/ 2353 h 20000"/>
                <a:gd name="T36" fmla="*/ 911 w 20000"/>
                <a:gd name="T37" fmla="*/ 2215 h 20000"/>
                <a:gd name="T38" fmla="*/ 959 w 20000"/>
                <a:gd name="T39" fmla="*/ 2215 h 20000"/>
                <a:gd name="T40" fmla="*/ 1007 w 20000"/>
                <a:gd name="T41" fmla="*/ 2076 h 20000"/>
                <a:gd name="T42" fmla="*/ 1055 w 20000"/>
                <a:gd name="T43" fmla="*/ 2076 h 20000"/>
                <a:gd name="T44" fmla="*/ 1103 w 20000"/>
                <a:gd name="T45" fmla="*/ 1938 h 20000"/>
                <a:gd name="T46" fmla="*/ 1103 w 20000"/>
                <a:gd name="T47" fmla="*/ 1800 h 20000"/>
                <a:gd name="T48" fmla="*/ 1151 w 20000"/>
                <a:gd name="T49" fmla="*/ 1800 h 20000"/>
                <a:gd name="T50" fmla="*/ 1247 w 20000"/>
                <a:gd name="T51" fmla="*/ 1523 h 20000"/>
                <a:gd name="T52" fmla="*/ 1295 w 20000"/>
                <a:gd name="T53" fmla="*/ 1523 h 20000"/>
                <a:gd name="T54" fmla="*/ 1295 w 20000"/>
                <a:gd name="T55" fmla="*/ 1384 h 20000"/>
                <a:gd name="T56" fmla="*/ 1343 w 20000"/>
                <a:gd name="T57" fmla="*/ 1246 h 20000"/>
                <a:gd name="T58" fmla="*/ 1343 w 20000"/>
                <a:gd name="T59" fmla="*/ 1107 h 20000"/>
                <a:gd name="T60" fmla="*/ 1391 w 20000"/>
                <a:gd name="T61" fmla="*/ 1107 h 20000"/>
                <a:gd name="T62" fmla="*/ 1391 w 20000"/>
                <a:gd name="T63" fmla="*/ 969 h 20000"/>
                <a:gd name="T64" fmla="*/ 1439 w 20000"/>
                <a:gd name="T65" fmla="*/ 831 h 20000"/>
                <a:gd name="T66" fmla="*/ 1439 w 20000"/>
                <a:gd name="T67" fmla="*/ 138 h 20000"/>
                <a:gd name="T68" fmla="*/ 1391 w 20000"/>
                <a:gd name="T69" fmla="*/ 0 h 20000"/>
                <a:gd name="T70" fmla="*/ 1103 w 20000"/>
                <a:gd name="T71" fmla="*/ 0 h 20000"/>
                <a:gd name="T72" fmla="*/ 1055 w 20000"/>
                <a:gd name="T73" fmla="*/ 138 h 20000"/>
                <a:gd name="T74" fmla="*/ 1007 w 20000"/>
                <a:gd name="T75" fmla="*/ 138 h 20000"/>
                <a:gd name="T76" fmla="*/ 959 w 20000"/>
                <a:gd name="T77" fmla="*/ 277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000" h="20000">
                  <a:moveTo>
                    <a:pt x="0" y="19194"/>
                  </a:moveTo>
                  <a:lnTo>
                    <a:pt x="0" y="19962"/>
                  </a:lnTo>
                  <a:lnTo>
                    <a:pt x="1997" y="19962"/>
                  </a:lnTo>
                  <a:lnTo>
                    <a:pt x="3328" y="19194"/>
                  </a:lnTo>
                  <a:lnTo>
                    <a:pt x="3993" y="18426"/>
                  </a:lnTo>
                  <a:lnTo>
                    <a:pt x="5324" y="18426"/>
                  </a:lnTo>
                  <a:lnTo>
                    <a:pt x="5324" y="17658"/>
                  </a:lnTo>
                  <a:lnTo>
                    <a:pt x="5990" y="17658"/>
                  </a:lnTo>
                  <a:lnTo>
                    <a:pt x="6656" y="16891"/>
                  </a:lnTo>
                  <a:lnTo>
                    <a:pt x="7321" y="16891"/>
                  </a:lnTo>
                  <a:lnTo>
                    <a:pt x="7321" y="16123"/>
                  </a:lnTo>
                  <a:lnTo>
                    <a:pt x="7987" y="16123"/>
                  </a:lnTo>
                  <a:lnTo>
                    <a:pt x="8652" y="15355"/>
                  </a:lnTo>
                  <a:lnTo>
                    <a:pt x="9318" y="15355"/>
                  </a:lnTo>
                  <a:lnTo>
                    <a:pt x="9318" y="14587"/>
                  </a:lnTo>
                  <a:lnTo>
                    <a:pt x="9983" y="14587"/>
                  </a:lnTo>
                  <a:lnTo>
                    <a:pt x="10649" y="13820"/>
                  </a:lnTo>
                  <a:lnTo>
                    <a:pt x="11980" y="13052"/>
                  </a:lnTo>
                  <a:lnTo>
                    <a:pt x="12646" y="12284"/>
                  </a:lnTo>
                  <a:lnTo>
                    <a:pt x="13311" y="12284"/>
                  </a:lnTo>
                  <a:lnTo>
                    <a:pt x="13977" y="11516"/>
                  </a:lnTo>
                  <a:lnTo>
                    <a:pt x="14642" y="11516"/>
                  </a:lnTo>
                  <a:lnTo>
                    <a:pt x="15308" y="10749"/>
                  </a:lnTo>
                  <a:lnTo>
                    <a:pt x="15308" y="9981"/>
                  </a:lnTo>
                  <a:lnTo>
                    <a:pt x="15973" y="9981"/>
                  </a:lnTo>
                  <a:lnTo>
                    <a:pt x="17304" y="8445"/>
                  </a:lnTo>
                  <a:lnTo>
                    <a:pt x="17970" y="8445"/>
                  </a:lnTo>
                  <a:lnTo>
                    <a:pt x="17970" y="7678"/>
                  </a:lnTo>
                  <a:lnTo>
                    <a:pt x="18636" y="6910"/>
                  </a:lnTo>
                  <a:lnTo>
                    <a:pt x="18636" y="6142"/>
                  </a:lnTo>
                  <a:lnTo>
                    <a:pt x="19301" y="6142"/>
                  </a:lnTo>
                  <a:lnTo>
                    <a:pt x="19301" y="5374"/>
                  </a:lnTo>
                  <a:lnTo>
                    <a:pt x="19967" y="4607"/>
                  </a:lnTo>
                  <a:lnTo>
                    <a:pt x="19967" y="768"/>
                  </a:lnTo>
                  <a:lnTo>
                    <a:pt x="19301" y="0"/>
                  </a:lnTo>
                  <a:lnTo>
                    <a:pt x="15308" y="0"/>
                  </a:lnTo>
                  <a:lnTo>
                    <a:pt x="14642" y="768"/>
                  </a:lnTo>
                  <a:lnTo>
                    <a:pt x="13977" y="768"/>
                  </a:lnTo>
                  <a:lnTo>
                    <a:pt x="13311" y="1536"/>
                  </a:lnTo>
                </a:path>
              </a:pathLst>
            </a:custGeom>
            <a:noFill/>
            <a:ln w="12700" cap="flat">
              <a:solidFill>
                <a:srgbClr val="00FFFF"/>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sp>
          <p:nvSpPr>
            <p:cNvPr id="71709" name="Freeform 24">
              <a:extLst>
                <a:ext uri="{FF2B5EF4-FFF2-40B4-BE49-F238E27FC236}">
                  <a16:creationId xmlns:a16="http://schemas.microsoft.com/office/drawing/2014/main" id="{CDA51280-B925-498D-BBE9-F291185982F1}"/>
                </a:ext>
              </a:extLst>
            </p:cNvPr>
            <p:cNvSpPr>
              <a:spLocks/>
            </p:cNvSpPr>
            <p:nvPr/>
          </p:nvSpPr>
          <p:spPr bwMode="auto">
            <a:xfrm>
              <a:off x="6906" y="4894"/>
              <a:ext cx="3551" cy="7207"/>
            </a:xfrm>
            <a:custGeom>
              <a:avLst/>
              <a:gdLst>
                <a:gd name="T0" fmla="*/ 0 w 20000"/>
                <a:gd name="T1" fmla="*/ 7200 h 20000"/>
                <a:gd name="T2" fmla="*/ 575 w 20000"/>
                <a:gd name="T3" fmla="*/ 7200 h 20000"/>
                <a:gd name="T4" fmla="*/ 575 w 20000"/>
                <a:gd name="T5" fmla="*/ 7062 h 20000"/>
                <a:gd name="T6" fmla="*/ 815 w 20000"/>
                <a:gd name="T7" fmla="*/ 7062 h 20000"/>
                <a:gd name="T8" fmla="*/ 863 w 20000"/>
                <a:gd name="T9" fmla="*/ 6923 h 20000"/>
                <a:gd name="T10" fmla="*/ 1007 w 20000"/>
                <a:gd name="T11" fmla="*/ 6923 h 20000"/>
                <a:gd name="T12" fmla="*/ 1007 w 20000"/>
                <a:gd name="T13" fmla="*/ 6785 h 20000"/>
                <a:gd name="T14" fmla="*/ 1151 w 20000"/>
                <a:gd name="T15" fmla="*/ 6785 h 20000"/>
                <a:gd name="T16" fmla="*/ 1199 w 20000"/>
                <a:gd name="T17" fmla="*/ 6646 h 20000"/>
                <a:gd name="T18" fmla="*/ 1247 w 20000"/>
                <a:gd name="T19" fmla="*/ 6646 h 20000"/>
                <a:gd name="T20" fmla="*/ 1295 w 20000"/>
                <a:gd name="T21" fmla="*/ 6508 h 20000"/>
                <a:gd name="T22" fmla="*/ 1391 w 20000"/>
                <a:gd name="T23" fmla="*/ 6508 h 20000"/>
                <a:gd name="T24" fmla="*/ 1439 w 20000"/>
                <a:gd name="T25" fmla="*/ 6369 h 20000"/>
                <a:gd name="T26" fmla="*/ 1535 w 20000"/>
                <a:gd name="T27" fmla="*/ 6369 h 20000"/>
                <a:gd name="T28" fmla="*/ 1583 w 20000"/>
                <a:gd name="T29" fmla="*/ 6231 h 20000"/>
                <a:gd name="T30" fmla="*/ 1726 w 20000"/>
                <a:gd name="T31" fmla="*/ 6231 h 20000"/>
                <a:gd name="T32" fmla="*/ 1822 w 20000"/>
                <a:gd name="T33" fmla="*/ 6092 h 20000"/>
                <a:gd name="T34" fmla="*/ 1870 w 20000"/>
                <a:gd name="T35" fmla="*/ 5954 h 20000"/>
                <a:gd name="T36" fmla="*/ 1966 w 20000"/>
                <a:gd name="T37" fmla="*/ 5954 h 20000"/>
                <a:gd name="T38" fmla="*/ 2014 w 20000"/>
                <a:gd name="T39" fmla="*/ 5815 h 20000"/>
                <a:gd name="T40" fmla="*/ 2110 w 20000"/>
                <a:gd name="T41" fmla="*/ 5677 h 20000"/>
                <a:gd name="T42" fmla="*/ 2206 w 20000"/>
                <a:gd name="T43" fmla="*/ 5677 h 20000"/>
                <a:gd name="T44" fmla="*/ 2302 w 20000"/>
                <a:gd name="T45" fmla="*/ 5400 h 20000"/>
                <a:gd name="T46" fmla="*/ 2494 w 20000"/>
                <a:gd name="T47" fmla="*/ 5123 h 20000"/>
                <a:gd name="T48" fmla="*/ 2542 w 20000"/>
                <a:gd name="T49" fmla="*/ 5123 h 20000"/>
                <a:gd name="T50" fmla="*/ 2590 w 20000"/>
                <a:gd name="T51" fmla="*/ 4846 h 20000"/>
                <a:gd name="T52" fmla="*/ 2685 w 20000"/>
                <a:gd name="T53" fmla="*/ 4708 h 20000"/>
                <a:gd name="T54" fmla="*/ 2829 w 20000"/>
                <a:gd name="T55" fmla="*/ 4292 h 20000"/>
                <a:gd name="T56" fmla="*/ 2925 w 20000"/>
                <a:gd name="T57" fmla="*/ 4154 h 20000"/>
                <a:gd name="T58" fmla="*/ 2973 w 20000"/>
                <a:gd name="T59" fmla="*/ 3877 h 20000"/>
                <a:gd name="T60" fmla="*/ 3021 w 20000"/>
                <a:gd name="T61" fmla="*/ 3739 h 20000"/>
                <a:gd name="T62" fmla="*/ 3117 w 20000"/>
                <a:gd name="T63" fmla="*/ 3600 h 20000"/>
                <a:gd name="T64" fmla="*/ 3357 w 20000"/>
                <a:gd name="T65" fmla="*/ 2908 h 20000"/>
                <a:gd name="T66" fmla="*/ 3405 w 20000"/>
                <a:gd name="T67" fmla="*/ 2631 h 20000"/>
                <a:gd name="T68" fmla="*/ 3453 w 20000"/>
                <a:gd name="T69" fmla="*/ 2492 h 20000"/>
                <a:gd name="T70" fmla="*/ 3453 w 20000"/>
                <a:gd name="T71" fmla="*/ 2354 h 20000"/>
                <a:gd name="T72" fmla="*/ 3501 w 20000"/>
                <a:gd name="T73" fmla="*/ 2215 h 20000"/>
                <a:gd name="T74" fmla="*/ 3501 w 20000"/>
                <a:gd name="T75" fmla="*/ 1800 h 20000"/>
                <a:gd name="T76" fmla="*/ 3549 w 20000"/>
                <a:gd name="T77" fmla="*/ 1523 h 20000"/>
                <a:gd name="T78" fmla="*/ 3549 w 20000"/>
                <a:gd name="T79" fmla="*/ 277 h 20000"/>
                <a:gd name="T80" fmla="*/ 3501 w 20000"/>
                <a:gd name="T81" fmla="*/ 138 h 20000"/>
                <a:gd name="T82" fmla="*/ 3213 w 20000"/>
                <a:gd name="T83" fmla="*/ 0 h 20000"/>
                <a:gd name="T84" fmla="*/ 2877 w 20000"/>
                <a:gd name="T85" fmla="*/ 0 h 20000"/>
                <a:gd name="T86" fmla="*/ 2877 w 20000"/>
                <a:gd name="T87" fmla="*/ 138 h 20000"/>
                <a:gd name="T88" fmla="*/ 2781 w 20000"/>
                <a:gd name="T89" fmla="*/ 277 h 20000"/>
                <a:gd name="T90" fmla="*/ 2733 w 20000"/>
                <a:gd name="T91" fmla="*/ 277 h 200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000" h="20000">
                  <a:moveTo>
                    <a:pt x="0" y="19981"/>
                  </a:moveTo>
                  <a:lnTo>
                    <a:pt x="3241" y="19981"/>
                  </a:lnTo>
                  <a:lnTo>
                    <a:pt x="3241" y="19597"/>
                  </a:lnTo>
                  <a:lnTo>
                    <a:pt x="4591" y="19597"/>
                  </a:lnTo>
                  <a:lnTo>
                    <a:pt x="4862" y="19212"/>
                  </a:lnTo>
                  <a:lnTo>
                    <a:pt x="5672" y="19212"/>
                  </a:lnTo>
                  <a:lnTo>
                    <a:pt x="5672" y="18828"/>
                  </a:lnTo>
                  <a:lnTo>
                    <a:pt x="6482" y="18828"/>
                  </a:lnTo>
                  <a:lnTo>
                    <a:pt x="6752" y="18444"/>
                  </a:lnTo>
                  <a:lnTo>
                    <a:pt x="7022" y="18444"/>
                  </a:lnTo>
                  <a:lnTo>
                    <a:pt x="7292" y="18060"/>
                  </a:lnTo>
                  <a:lnTo>
                    <a:pt x="7833" y="18060"/>
                  </a:lnTo>
                  <a:lnTo>
                    <a:pt x="8103" y="17675"/>
                  </a:lnTo>
                  <a:lnTo>
                    <a:pt x="8643" y="17675"/>
                  </a:lnTo>
                  <a:lnTo>
                    <a:pt x="8913" y="17291"/>
                  </a:lnTo>
                  <a:lnTo>
                    <a:pt x="9723" y="17291"/>
                  </a:lnTo>
                  <a:lnTo>
                    <a:pt x="10263" y="16907"/>
                  </a:lnTo>
                  <a:lnTo>
                    <a:pt x="10533" y="16523"/>
                  </a:lnTo>
                  <a:lnTo>
                    <a:pt x="11074" y="16523"/>
                  </a:lnTo>
                  <a:lnTo>
                    <a:pt x="11344" y="16138"/>
                  </a:lnTo>
                  <a:lnTo>
                    <a:pt x="11884" y="15754"/>
                  </a:lnTo>
                  <a:lnTo>
                    <a:pt x="12424" y="15754"/>
                  </a:lnTo>
                  <a:lnTo>
                    <a:pt x="12964" y="14986"/>
                  </a:lnTo>
                  <a:lnTo>
                    <a:pt x="14045" y="14217"/>
                  </a:lnTo>
                  <a:lnTo>
                    <a:pt x="14315" y="14217"/>
                  </a:lnTo>
                  <a:lnTo>
                    <a:pt x="14585" y="13449"/>
                  </a:lnTo>
                  <a:lnTo>
                    <a:pt x="15125" y="13064"/>
                  </a:lnTo>
                  <a:lnTo>
                    <a:pt x="15935" y="11912"/>
                  </a:lnTo>
                  <a:lnTo>
                    <a:pt x="16475" y="11527"/>
                  </a:lnTo>
                  <a:lnTo>
                    <a:pt x="16745" y="10759"/>
                  </a:lnTo>
                  <a:lnTo>
                    <a:pt x="17016" y="10375"/>
                  </a:lnTo>
                  <a:lnTo>
                    <a:pt x="17556" y="9990"/>
                  </a:lnTo>
                  <a:lnTo>
                    <a:pt x="18906" y="8069"/>
                  </a:lnTo>
                  <a:lnTo>
                    <a:pt x="19176" y="7301"/>
                  </a:lnTo>
                  <a:lnTo>
                    <a:pt x="19446" y="6916"/>
                  </a:lnTo>
                  <a:lnTo>
                    <a:pt x="19446" y="6532"/>
                  </a:lnTo>
                  <a:lnTo>
                    <a:pt x="19716" y="6148"/>
                  </a:lnTo>
                  <a:lnTo>
                    <a:pt x="19716" y="4995"/>
                  </a:lnTo>
                  <a:lnTo>
                    <a:pt x="19986" y="4227"/>
                  </a:lnTo>
                  <a:lnTo>
                    <a:pt x="19986" y="768"/>
                  </a:lnTo>
                  <a:lnTo>
                    <a:pt x="19716" y="384"/>
                  </a:lnTo>
                  <a:lnTo>
                    <a:pt x="18096" y="0"/>
                  </a:lnTo>
                  <a:lnTo>
                    <a:pt x="16205" y="0"/>
                  </a:lnTo>
                  <a:lnTo>
                    <a:pt x="16205" y="384"/>
                  </a:lnTo>
                  <a:lnTo>
                    <a:pt x="15665" y="768"/>
                  </a:lnTo>
                  <a:lnTo>
                    <a:pt x="15395" y="768"/>
                  </a:lnTo>
                </a:path>
              </a:pathLst>
            </a:custGeom>
            <a:noFill/>
            <a:ln w="12700" cap="flat">
              <a:solidFill>
                <a:srgbClr val="00FFFF"/>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AR"/>
            </a:p>
          </p:txBody>
        </p:sp>
      </p:grpSp>
      <p:sp>
        <p:nvSpPr>
          <p:cNvPr id="71684" name="Rectangle 26">
            <a:extLst>
              <a:ext uri="{FF2B5EF4-FFF2-40B4-BE49-F238E27FC236}">
                <a16:creationId xmlns:a16="http://schemas.microsoft.com/office/drawing/2014/main" id="{225CEA90-5B4F-479C-9610-012C5DE4FC70}"/>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51929" name="Object 25">
            <a:extLst>
              <a:ext uri="{FF2B5EF4-FFF2-40B4-BE49-F238E27FC236}">
                <a16:creationId xmlns:a16="http://schemas.microsoft.com/office/drawing/2014/main" id="{B7409E69-ADDD-473D-BB14-42F7214111F2}"/>
              </a:ext>
            </a:extLst>
          </p:cNvPr>
          <p:cNvGraphicFramePr>
            <a:graphicFrameLocks noChangeAspect="1"/>
          </p:cNvGraphicFramePr>
          <p:nvPr/>
        </p:nvGraphicFramePr>
        <p:xfrm>
          <a:off x="468313" y="4005263"/>
          <a:ext cx="5616575" cy="950912"/>
        </p:xfrm>
        <a:graphic>
          <a:graphicData uri="http://schemas.openxmlformats.org/presentationml/2006/ole">
            <mc:AlternateContent xmlns:mc="http://schemas.openxmlformats.org/markup-compatibility/2006">
              <mc:Choice xmlns:v="urn:schemas-microsoft-com:vml" Requires="v">
                <p:oleObj name="Ecuación" r:id="rId2" imgW="2540000" imgH="431800" progId="Equation.3">
                  <p:embed/>
                </p:oleObj>
              </mc:Choice>
              <mc:Fallback>
                <p:oleObj name="Ecuación" r:id="rId2" imgW="2540000" imgH="431800" progId="Equation.3">
                  <p:embed/>
                  <p:pic>
                    <p:nvPicPr>
                      <p:cNvPr id="251929" name="Object 25">
                        <a:extLst>
                          <a:ext uri="{FF2B5EF4-FFF2-40B4-BE49-F238E27FC236}">
                            <a16:creationId xmlns:a16="http://schemas.microsoft.com/office/drawing/2014/main" id="{B7409E69-ADDD-473D-BB14-42F721411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05263"/>
                        <a:ext cx="56165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86" name="Rectangle 28">
            <a:extLst>
              <a:ext uri="{FF2B5EF4-FFF2-40B4-BE49-F238E27FC236}">
                <a16:creationId xmlns:a16="http://schemas.microsoft.com/office/drawing/2014/main" id="{F3CA3CE9-05B7-4A10-A204-7D64B2355C02}"/>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51931" name="Object 27">
            <a:extLst>
              <a:ext uri="{FF2B5EF4-FFF2-40B4-BE49-F238E27FC236}">
                <a16:creationId xmlns:a16="http://schemas.microsoft.com/office/drawing/2014/main" id="{DB791F15-8D7E-41D4-86CF-60AC2BF28DCC}"/>
              </a:ext>
            </a:extLst>
          </p:cNvPr>
          <p:cNvGraphicFramePr>
            <a:graphicFrameLocks noChangeAspect="1"/>
          </p:cNvGraphicFramePr>
          <p:nvPr/>
        </p:nvGraphicFramePr>
        <p:xfrm>
          <a:off x="468313" y="4941888"/>
          <a:ext cx="1619250" cy="898525"/>
        </p:xfrm>
        <a:graphic>
          <a:graphicData uri="http://schemas.openxmlformats.org/presentationml/2006/ole">
            <mc:AlternateContent xmlns:mc="http://schemas.openxmlformats.org/markup-compatibility/2006">
              <mc:Choice xmlns:v="urn:schemas-microsoft-com:vml" Requires="v">
                <p:oleObj name="Ecuación" r:id="rId4" imgW="774364" imgH="431613" progId="Equation.3">
                  <p:embed/>
                </p:oleObj>
              </mc:Choice>
              <mc:Fallback>
                <p:oleObj name="Ecuación" r:id="rId4" imgW="774364" imgH="431613" progId="Equation.3">
                  <p:embed/>
                  <p:pic>
                    <p:nvPicPr>
                      <p:cNvPr id="251931" name="Object 27">
                        <a:extLst>
                          <a:ext uri="{FF2B5EF4-FFF2-40B4-BE49-F238E27FC236}">
                            <a16:creationId xmlns:a16="http://schemas.microsoft.com/office/drawing/2014/main" id="{DB791F15-8D7E-41D4-86CF-60AC2BF28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41888"/>
                        <a:ext cx="16192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88" name="Rectangle 30">
            <a:extLst>
              <a:ext uri="{FF2B5EF4-FFF2-40B4-BE49-F238E27FC236}">
                <a16:creationId xmlns:a16="http://schemas.microsoft.com/office/drawing/2014/main" id="{06B58EB6-105F-4367-9807-D92F1CBC4559}"/>
              </a:ext>
            </a:extLst>
          </p:cNvPr>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s-AR" altLang="es-AR"/>
          </a:p>
        </p:txBody>
      </p:sp>
      <p:graphicFrame>
        <p:nvGraphicFramePr>
          <p:cNvPr id="251933" name="Object 29">
            <a:extLst>
              <a:ext uri="{FF2B5EF4-FFF2-40B4-BE49-F238E27FC236}">
                <a16:creationId xmlns:a16="http://schemas.microsoft.com/office/drawing/2014/main" id="{C76AF1C1-FEB1-4A41-8B81-E2F787E187AE}"/>
              </a:ext>
            </a:extLst>
          </p:cNvPr>
          <p:cNvGraphicFramePr>
            <a:graphicFrameLocks noChangeAspect="1"/>
          </p:cNvGraphicFramePr>
          <p:nvPr/>
        </p:nvGraphicFramePr>
        <p:xfrm>
          <a:off x="2484438" y="4905375"/>
          <a:ext cx="4824412" cy="846138"/>
        </p:xfrm>
        <a:graphic>
          <a:graphicData uri="http://schemas.openxmlformats.org/presentationml/2006/ole">
            <mc:AlternateContent xmlns:mc="http://schemas.openxmlformats.org/markup-compatibility/2006">
              <mc:Choice xmlns:v="urn:schemas-microsoft-com:vml" Requires="v">
                <p:oleObj name="Ecuación" r:id="rId6" imgW="2667000" imgH="469900" progId="Equation.3">
                  <p:embed/>
                </p:oleObj>
              </mc:Choice>
              <mc:Fallback>
                <p:oleObj name="Ecuación" r:id="rId6" imgW="2667000" imgH="469900" progId="Equation.3">
                  <p:embed/>
                  <p:pic>
                    <p:nvPicPr>
                      <p:cNvPr id="251933" name="Object 29">
                        <a:extLst>
                          <a:ext uri="{FF2B5EF4-FFF2-40B4-BE49-F238E27FC236}">
                            <a16:creationId xmlns:a16="http://schemas.microsoft.com/office/drawing/2014/main" id="{C76AF1C1-FEB1-4A41-8B81-E2F787E187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438" y="4905375"/>
                        <a:ext cx="48244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1935" name="Rectangle 31">
            <a:extLst>
              <a:ext uri="{FF2B5EF4-FFF2-40B4-BE49-F238E27FC236}">
                <a16:creationId xmlns:a16="http://schemas.microsoft.com/office/drawing/2014/main" id="{3C6B7721-4023-43D0-A3FE-D66D49A010B3}"/>
              </a:ext>
            </a:extLst>
          </p:cNvPr>
          <p:cNvSpPr>
            <a:spLocks noChangeArrowheads="1"/>
          </p:cNvSpPr>
          <p:nvPr/>
        </p:nvSpPr>
        <p:spPr bwMode="auto">
          <a:xfrm>
            <a:off x="291414" y="5801152"/>
            <a:ext cx="8565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s-AR" altLang="es-AR" sz="2400" dirty="0">
                <a:solidFill>
                  <a:srgbClr val="3333CC"/>
                </a:solidFill>
              </a:rPr>
              <a:t>Fr </a:t>
            </a:r>
            <a:r>
              <a:rPr lang="es-AR" altLang="es-AR" sz="2400" dirty="0">
                <a:solidFill>
                  <a:srgbClr val="3333CC"/>
                </a:solidFill>
                <a:sym typeface="Symbol" panose="05050102010706020507" pitchFamily="18" charset="2"/>
              </a:rPr>
              <a:t></a:t>
            </a:r>
            <a:r>
              <a:rPr lang="es-AR" altLang="es-AR" sz="2400" dirty="0">
                <a:solidFill>
                  <a:srgbClr val="3333CC"/>
                </a:solidFill>
              </a:rPr>
              <a:t> 1.75 para exista un resalto, si no lo es, se dice que el torrente no tiene la potencia necesaria para producirlo</a:t>
            </a:r>
            <a:r>
              <a:rPr lang="es-ES" altLang="es-AR" sz="2400" dirty="0">
                <a:solidFill>
                  <a:srgbClr val="3333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9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19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19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1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3" name="Rectangle 5"/>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7095" name="Rectangle 7"/>
          <p:cNvSpPr>
            <a:spLocks noChangeArrowheads="1"/>
          </p:cNvSpPr>
          <p:nvPr/>
        </p:nvSpPr>
        <p:spPr bwMode="auto">
          <a:xfrm>
            <a:off x="0" y="3119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7097"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17098" name="Rectangle 10"/>
          <p:cNvSpPr>
            <a:spLocks noChangeArrowheads="1"/>
          </p:cNvSpPr>
          <p:nvPr/>
        </p:nvSpPr>
        <p:spPr bwMode="auto">
          <a:xfrm>
            <a:off x="107504" y="-23324"/>
            <a:ext cx="885698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r>
              <a:rPr lang="es-ES_tradnl" sz="2400" dirty="0">
                <a:solidFill>
                  <a:schemeClr val="dk1"/>
                </a:solidFill>
              </a:rPr>
              <a:t>EJEMPLO:</a:t>
            </a:r>
          </a:p>
          <a:p>
            <a:pPr marL="0" indent="0" algn="just"/>
            <a:r>
              <a:rPr lang="es-ES_tradnl" sz="2400" dirty="0">
                <a:solidFill>
                  <a:schemeClr val="dk1"/>
                </a:solidFill>
              </a:rPr>
              <a:t>Un canal rectangular de hormigón premoldeado (n=0,014) presenta un salto. La pendiente del canal es de 0,001 m/m. El ancho de fondo del canal es </a:t>
            </a:r>
            <a:r>
              <a:rPr lang="es-ES_tradnl" sz="2400">
                <a:solidFill>
                  <a:schemeClr val="dk1"/>
                </a:solidFill>
              </a:rPr>
              <a:t>de 2,6 m</a:t>
            </a:r>
            <a:r>
              <a:rPr lang="es-ES_tradnl" sz="2400" dirty="0">
                <a:solidFill>
                  <a:schemeClr val="dk1"/>
                </a:solidFill>
              </a:rPr>
              <a:t>. </a:t>
            </a:r>
          </a:p>
          <a:p>
            <a:pPr marL="0" indent="0" algn="just"/>
            <a:r>
              <a:rPr lang="es-ES_tradnl" sz="2400" dirty="0">
                <a:solidFill>
                  <a:schemeClr val="dk1"/>
                </a:solidFill>
              </a:rPr>
              <a:t>Sobre el escalón se produce la altura crítica (0.84 m). El caudal que circula por el canal es de 6,3 m</a:t>
            </a:r>
            <a:r>
              <a:rPr lang="es-ES_tradnl" sz="2400" baseline="30000" dirty="0">
                <a:solidFill>
                  <a:schemeClr val="dk1"/>
                </a:solidFill>
              </a:rPr>
              <a:t>3</a:t>
            </a:r>
            <a:r>
              <a:rPr lang="es-ES_tradnl" sz="2400" dirty="0">
                <a:solidFill>
                  <a:schemeClr val="dk1"/>
                </a:solidFill>
              </a:rPr>
              <a:t>/s.</a:t>
            </a:r>
            <a:endParaRPr lang="es-ES" sz="2400" dirty="0">
              <a:solidFill>
                <a:schemeClr val="dk1"/>
              </a:solidFill>
            </a:endParaRPr>
          </a:p>
          <a:p>
            <a:pPr marL="0" indent="0" algn="just">
              <a:tabLst>
                <a:tab pos="0" algn="l"/>
              </a:tabLst>
            </a:pPr>
            <a:r>
              <a:rPr lang="es-AR" sz="2400" dirty="0"/>
              <a:t>La h</a:t>
            </a:r>
            <a:r>
              <a:rPr lang="es-AR" sz="1800" dirty="0"/>
              <a:t>n </a:t>
            </a:r>
            <a:r>
              <a:rPr lang="es-AR" sz="2400" dirty="0"/>
              <a:t>es de 1.40 m.</a:t>
            </a:r>
          </a:p>
          <a:p>
            <a:pPr marL="0" indent="0" algn="just">
              <a:tabLst>
                <a:tab pos="0" algn="l"/>
              </a:tabLst>
            </a:pPr>
            <a:r>
              <a:rPr lang="es-AR" sz="2400" dirty="0"/>
              <a:t>Determinar la distancia entre la altura normal y la crítica y graficar la curva de remanso.  </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5964E4A7-654A-430A-92E1-93C0DAC65092}"/>
                  </a:ext>
                </a:extLst>
              </p:cNvPr>
              <p:cNvSpPr txBox="1"/>
              <p:nvPr/>
            </p:nvSpPr>
            <p:spPr>
              <a:xfrm>
                <a:off x="187101" y="3557194"/>
                <a:ext cx="1962508"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AR" i="1" smtClean="0">
                          <a:latin typeface="Cambria Math" panose="02040503050406030204" pitchFamily="18" charset="0"/>
                        </a:rPr>
                        <m:t>𝜔</m:t>
                      </m:r>
                      <m:r>
                        <a:rPr lang="es-ES" b="0" i="0" smtClean="0">
                          <a:latin typeface="Cambria Math" panose="02040503050406030204" pitchFamily="18" charset="0"/>
                        </a:rPr>
                        <m:t>=</m:t>
                      </m:r>
                      <m:r>
                        <m:rPr>
                          <m:sty m:val="p"/>
                        </m:rPr>
                        <a:rPr lang="es-ES" b="0" i="0" smtClean="0">
                          <a:latin typeface="Cambria Math" panose="02040503050406030204" pitchFamily="18" charset="0"/>
                        </a:rPr>
                        <m:t>b</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h</m:t>
                      </m:r>
                    </m:oMath>
                  </m:oMathPara>
                </a14:m>
                <a:endParaRPr lang="es-AR" dirty="0"/>
              </a:p>
            </p:txBody>
          </p:sp>
        </mc:Choice>
        <mc:Fallback xmlns="">
          <p:sp>
            <p:nvSpPr>
              <p:cNvPr id="10" name="CuadroTexto 9">
                <a:extLst>
                  <a:ext uri="{FF2B5EF4-FFF2-40B4-BE49-F238E27FC236}">
                    <a16:creationId xmlns:a16="http://schemas.microsoft.com/office/drawing/2014/main" id="{5964E4A7-654A-430A-92E1-93C0DAC65092}"/>
                  </a:ext>
                </a:extLst>
              </p:cNvPr>
              <p:cNvSpPr txBox="1">
                <a:spLocks noRot="1" noChangeAspect="1" noMove="1" noResize="1" noEditPoints="1" noAdjustHandles="1" noChangeArrowheads="1" noChangeShapeType="1" noTextEdit="1"/>
              </p:cNvSpPr>
              <p:nvPr/>
            </p:nvSpPr>
            <p:spPr>
              <a:xfrm>
                <a:off x="187101" y="3557194"/>
                <a:ext cx="1962508" cy="523220"/>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D5637EC0-EA8B-4AB6-BE18-FB03D8F08958}"/>
                  </a:ext>
                </a:extLst>
              </p:cNvPr>
              <p:cNvSpPr txBox="1"/>
              <p:nvPr/>
            </p:nvSpPr>
            <p:spPr>
              <a:xfrm>
                <a:off x="3416244" y="3545349"/>
                <a:ext cx="3150584"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AR" i="1" smtClean="0">
                          <a:latin typeface="Cambria Math" panose="02040503050406030204" pitchFamily="18" charset="0"/>
                        </a:rPr>
                        <m:t>𝜒</m:t>
                      </m:r>
                      <m:r>
                        <a:rPr lang="es-AR" i="0">
                          <a:latin typeface="Cambria Math" panose="02040503050406030204" pitchFamily="18" charset="0"/>
                        </a:rPr>
                        <m:t>=</m:t>
                      </m:r>
                      <m:r>
                        <a:rPr lang="es-AR" i="1">
                          <a:latin typeface="Cambria Math" panose="02040503050406030204" pitchFamily="18" charset="0"/>
                        </a:rPr>
                        <m:t>𝑏</m:t>
                      </m:r>
                      <m:r>
                        <a:rPr lang="es-AR" i="0">
                          <a:latin typeface="Cambria Math" panose="02040503050406030204" pitchFamily="18" charset="0"/>
                        </a:rPr>
                        <m:t>+2</m:t>
                      </m:r>
                      <m:r>
                        <a:rPr lang="es-AR" i="1">
                          <a:latin typeface="Cambria Math" panose="02040503050406030204" pitchFamily="18" charset="0"/>
                        </a:rPr>
                        <m:t>h</m:t>
                      </m:r>
                    </m:oMath>
                  </m:oMathPara>
                </a14:m>
                <a:endParaRPr lang="es-AR" dirty="0"/>
              </a:p>
            </p:txBody>
          </p:sp>
        </mc:Choice>
        <mc:Fallback xmlns="">
          <p:sp>
            <p:nvSpPr>
              <p:cNvPr id="12" name="CuadroTexto 11">
                <a:extLst>
                  <a:ext uri="{FF2B5EF4-FFF2-40B4-BE49-F238E27FC236}">
                    <a16:creationId xmlns:a16="http://schemas.microsoft.com/office/drawing/2014/main" id="{D5637EC0-EA8B-4AB6-BE18-FB03D8F08958}"/>
                  </a:ext>
                </a:extLst>
              </p:cNvPr>
              <p:cNvSpPr txBox="1">
                <a:spLocks noRot="1" noChangeAspect="1" noMove="1" noResize="1" noEditPoints="1" noAdjustHandles="1" noChangeArrowheads="1" noChangeShapeType="1" noTextEdit="1"/>
              </p:cNvSpPr>
              <p:nvPr/>
            </p:nvSpPr>
            <p:spPr>
              <a:xfrm>
                <a:off x="3416244" y="3545349"/>
                <a:ext cx="3150584" cy="523220"/>
              </a:xfrm>
              <a:prstGeom prst="rect">
                <a:avLst/>
              </a:prstGeom>
              <a:blipFill>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A92806ED-E133-49F4-975E-1737F2995A4F}"/>
                  </a:ext>
                </a:extLst>
              </p:cNvPr>
              <p:cNvSpPr txBox="1"/>
              <p:nvPr/>
            </p:nvSpPr>
            <p:spPr>
              <a:xfrm>
                <a:off x="6757230" y="3411685"/>
                <a:ext cx="1530517" cy="89620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AR" i="1" smtClean="0">
                          <a:latin typeface="Cambria Math" panose="02040503050406030204" pitchFamily="18" charset="0"/>
                        </a:rPr>
                        <m:t>𝑅h</m:t>
                      </m:r>
                      <m:r>
                        <a:rPr lang="es-AR" i="0">
                          <a:latin typeface="Cambria Math" panose="02040503050406030204" pitchFamily="18" charset="0"/>
                        </a:rPr>
                        <m:t>=</m:t>
                      </m:r>
                      <m:f>
                        <m:fPr>
                          <m:ctrlPr>
                            <a:rPr lang="es-AR" i="1">
                              <a:solidFill>
                                <a:srgbClr val="836967"/>
                              </a:solidFill>
                              <a:latin typeface="Cambria Math" panose="02040503050406030204" pitchFamily="18" charset="0"/>
                            </a:rPr>
                          </m:ctrlPr>
                        </m:fPr>
                        <m:num>
                          <m:r>
                            <a:rPr lang="es-AR" i="1">
                              <a:latin typeface="Cambria Math" panose="02040503050406030204" pitchFamily="18" charset="0"/>
                            </a:rPr>
                            <m:t>𝜔</m:t>
                          </m:r>
                        </m:num>
                        <m:den>
                          <m:r>
                            <a:rPr lang="es-AR" i="1">
                              <a:latin typeface="Cambria Math" panose="02040503050406030204" pitchFamily="18" charset="0"/>
                            </a:rPr>
                            <m:t>𝜒</m:t>
                          </m:r>
                        </m:den>
                      </m:f>
                    </m:oMath>
                  </m:oMathPara>
                </a14:m>
                <a:endParaRPr lang="es-AR" dirty="0"/>
              </a:p>
            </p:txBody>
          </p:sp>
        </mc:Choice>
        <mc:Fallback xmlns="">
          <p:sp>
            <p:nvSpPr>
              <p:cNvPr id="16" name="CuadroTexto 15">
                <a:extLst>
                  <a:ext uri="{FF2B5EF4-FFF2-40B4-BE49-F238E27FC236}">
                    <a16:creationId xmlns:a16="http://schemas.microsoft.com/office/drawing/2014/main" id="{A92806ED-E133-49F4-975E-1737F2995A4F}"/>
                  </a:ext>
                </a:extLst>
              </p:cNvPr>
              <p:cNvSpPr txBox="1">
                <a:spLocks noRot="1" noChangeAspect="1" noMove="1" noResize="1" noEditPoints="1" noAdjustHandles="1" noChangeArrowheads="1" noChangeShapeType="1" noTextEdit="1"/>
              </p:cNvSpPr>
              <p:nvPr/>
            </p:nvSpPr>
            <p:spPr>
              <a:xfrm>
                <a:off x="6757230" y="3411685"/>
                <a:ext cx="1530517" cy="896207"/>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63E7794C-7D13-43B8-87B8-12D03A3158FA}"/>
                  </a:ext>
                </a:extLst>
              </p:cNvPr>
              <p:cNvSpPr txBox="1"/>
              <p:nvPr/>
            </p:nvSpPr>
            <p:spPr>
              <a:xfrm>
                <a:off x="173904" y="4183430"/>
                <a:ext cx="1530517" cy="90172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AR" i="1" smtClean="0">
                          <a:latin typeface="Cambria Math" panose="02040503050406030204" pitchFamily="18" charset="0"/>
                        </a:rPr>
                        <m:t>𝑈</m:t>
                      </m:r>
                      <m:r>
                        <a:rPr lang="es-AR" i="0">
                          <a:latin typeface="Cambria Math" panose="02040503050406030204" pitchFamily="18" charset="0"/>
                        </a:rPr>
                        <m:t>=</m:t>
                      </m:r>
                      <m:f>
                        <m:fPr>
                          <m:ctrlPr>
                            <a:rPr lang="es-AR" i="1">
                              <a:solidFill>
                                <a:srgbClr val="836967"/>
                              </a:solidFill>
                              <a:latin typeface="Cambria Math" panose="02040503050406030204" pitchFamily="18" charset="0"/>
                            </a:rPr>
                          </m:ctrlPr>
                        </m:fPr>
                        <m:num>
                          <m:r>
                            <a:rPr lang="es-AR" i="1">
                              <a:latin typeface="Cambria Math" panose="02040503050406030204" pitchFamily="18" charset="0"/>
                            </a:rPr>
                            <m:t>𝑄</m:t>
                          </m:r>
                        </m:num>
                        <m:den>
                          <m:r>
                            <a:rPr lang="es-AR" i="1">
                              <a:latin typeface="Cambria Math" panose="02040503050406030204" pitchFamily="18" charset="0"/>
                            </a:rPr>
                            <m:t>𝜔</m:t>
                          </m:r>
                        </m:den>
                      </m:f>
                    </m:oMath>
                  </m:oMathPara>
                </a14:m>
                <a:endParaRPr lang="es-AR" dirty="0"/>
              </a:p>
            </p:txBody>
          </p:sp>
        </mc:Choice>
        <mc:Fallback xmlns="">
          <p:sp>
            <p:nvSpPr>
              <p:cNvPr id="18" name="CuadroTexto 17">
                <a:extLst>
                  <a:ext uri="{FF2B5EF4-FFF2-40B4-BE49-F238E27FC236}">
                    <a16:creationId xmlns:a16="http://schemas.microsoft.com/office/drawing/2014/main" id="{63E7794C-7D13-43B8-87B8-12D03A3158FA}"/>
                  </a:ext>
                </a:extLst>
              </p:cNvPr>
              <p:cNvSpPr txBox="1">
                <a:spLocks noRot="1" noChangeAspect="1" noMove="1" noResize="1" noEditPoints="1" noAdjustHandles="1" noChangeArrowheads="1" noChangeShapeType="1" noTextEdit="1"/>
              </p:cNvSpPr>
              <p:nvPr/>
            </p:nvSpPr>
            <p:spPr>
              <a:xfrm>
                <a:off x="173904" y="4183430"/>
                <a:ext cx="1530517" cy="901722"/>
              </a:xfrm>
              <a:prstGeom prst="rect">
                <a:avLst/>
              </a:prstGeom>
              <a:blipFill>
                <a:blip r:embed="rId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51FE8727-7F52-41F4-B4E1-7C81E8E0CC17}"/>
                  </a:ext>
                </a:extLst>
              </p:cNvPr>
              <p:cNvSpPr txBox="1"/>
              <p:nvPr/>
            </p:nvSpPr>
            <p:spPr>
              <a:xfrm>
                <a:off x="2091637" y="4183430"/>
                <a:ext cx="2367380" cy="103246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AR" i="1" smtClean="0">
                          <a:latin typeface="Cambria Math" panose="02040503050406030204" pitchFamily="18" charset="0"/>
                        </a:rPr>
                        <m:t>𝐵𝑓</m:t>
                      </m:r>
                      <m:r>
                        <a:rPr lang="es-AR" i="0">
                          <a:latin typeface="Cambria Math" panose="02040503050406030204" pitchFamily="18" charset="0"/>
                        </a:rPr>
                        <m:t>=</m:t>
                      </m:r>
                      <m:r>
                        <a:rPr lang="es-AR" i="1">
                          <a:latin typeface="Cambria Math" panose="02040503050406030204" pitchFamily="18" charset="0"/>
                        </a:rPr>
                        <m:t>h</m:t>
                      </m:r>
                      <m:r>
                        <a:rPr lang="es-AR" i="0">
                          <a:latin typeface="Cambria Math" panose="02040503050406030204" pitchFamily="18" charset="0"/>
                        </a:rPr>
                        <m:t>+</m:t>
                      </m:r>
                      <m:f>
                        <m:fPr>
                          <m:ctrlPr>
                            <a:rPr lang="es-AR" i="1">
                              <a:solidFill>
                                <a:srgbClr val="836967"/>
                              </a:solidFill>
                              <a:latin typeface="Cambria Math" panose="02040503050406030204" pitchFamily="18" charset="0"/>
                            </a:rPr>
                          </m:ctrlPr>
                        </m:fPr>
                        <m:num>
                          <m:sSup>
                            <m:sSupPr>
                              <m:ctrlPr>
                                <a:rPr lang="es-AR" i="1">
                                  <a:solidFill>
                                    <a:srgbClr val="836967"/>
                                  </a:solidFill>
                                  <a:latin typeface="Cambria Math" panose="02040503050406030204" pitchFamily="18" charset="0"/>
                                </a:rPr>
                              </m:ctrlPr>
                            </m:sSupPr>
                            <m:e>
                              <m:r>
                                <a:rPr lang="es-AR" i="1">
                                  <a:latin typeface="Cambria Math" panose="02040503050406030204" pitchFamily="18" charset="0"/>
                                </a:rPr>
                                <m:t>𝑈</m:t>
                              </m:r>
                            </m:e>
                            <m:sup>
                              <m:r>
                                <a:rPr lang="es-AR" i="0">
                                  <a:latin typeface="Cambria Math" panose="02040503050406030204" pitchFamily="18" charset="0"/>
                                </a:rPr>
                                <m:t>2</m:t>
                              </m:r>
                            </m:sup>
                          </m:sSup>
                        </m:num>
                        <m:den>
                          <m:r>
                            <a:rPr lang="es-AR" i="0">
                              <a:latin typeface="Cambria Math" panose="02040503050406030204" pitchFamily="18" charset="0"/>
                            </a:rPr>
                            <m:t>2</m:t>
                          </m:r>
                          <m:r>
                            <a:rPr lang="es-AR" i="1">
                              <a:latin typeface="Cambria Math" panose="02040503050406030204" pitchFamily="18" charset="0"/>
                            </a:rPr>
                            <m:t>𝑔</m:t>
                          </m:r>
                        </m:den>
                      </m:f>
                    </m:oMath>
                  </m:oMathPara>
                </a14:m>
                <a:endParaRPr lang="es-AR" dirty="0"/>
              </a:p>
            </p:txBody>
          </p:sp>
        </mc:Choice>
        <mc:Fallback xmlns="">
          <p:sp>
            <p:nvSpPr>
              <p:cNvPr id="20" name="CuadroTexto 19">
                <a:extLst>
                  <a:ext uri="{FF2B5EF4-FFF2-40B4-BE49-F238E27FC236}">
                    <a16:creationId xmlns:a16="http://schemas.microsoft.com/office/drawing/2014/main" id="{51FE8727-7F52-41F4-B4E1-7C81E8E0CC17}"/>
                  </a:ext>
                </a:extLst>
              </p:cNvPr>
              <p:cNvSpPr txBox="1">
                <a:spLocks noRot="1" noChangeAspect="1" noMove="1" noResize="1" noEditPoints="1" noAdjustHandles="1" noChangeArrowheads="1" noChangeShapeType="1" noTextEdit="1"/>
              </p:cNvSpPr>
              <p:nvPr/>
            </p:nvSpPr>
            <p:spPr>
              <a:xfrm>
                <a:off x="2091637" y="4183430"/>
                <a:ext cx="2367380" cy="1032462"/>
              </a:xfrm>
              <a:prstGeom prst="rect">
                <a:avLst/>
              </a:prstGeom>
              <a:blipFill>
                <a:blip r:embed="rId6"/>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0F65E8C9-D911-47B7-BC02-DE38741B5FB8}"/>
                  </a:ext>
                </a:extLst>
              </p:cNvPr>
              <p:cNvSpPr txBox="1"/>
              <p:nvPr/>
            </p:nvSpPr>
            <p:spPr>
              <a:xfrm>
                <a:off x="4681458" y="4187165"/>
                <a:ext cx="2158410" cy="95692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AR" i="1" smtClean="0">
                          <a:latin typeface="Cambria Math" panose="02040503050406030204" pitchFamily="18" charset="0"/>
                        </a:rPr>
                        <m:t>𝐽</m:t>
                      </m:r>
                      <m:r>
                        <a:rPr lang="es-AR" i="0">
                          <a:latin typeface="Cambria Math" panose="02040503050406030204" pitchFamily="18" charset="0"/>
                        </a:rPr>
                        <m:t>=</m:t>
                      </m:r>
                      <m:f>
                        <m:fPr>
                          <m:ctrlPr>
                            <a:rPr lang="es-AR" i="1">
                              <a:solidFill>
                                <a:srgbClr val="836967"/>
                              </a:solidFill>
                              <a:latin typeface="Cambria Math" panose="02040503050406030204" pitchFamily="18" charset="0"/>
                            </a:rPr>
                          </m:ctrlPr>
                        </m:fPr>
                        <m:num>
                          <m:sSup>
                            <m:sSupPr>
                              <m:ctrlPr>
                                <a:rPr lang="es-AR" i="1">
                                  <a:solidFill>
                                    <a:srgbClr val="836967"/>
                                  </a:solidFill>
                                  <a:latin typeface="Cambria Math" panose="02040503050406030204" pitchFamily="18" charset="0"/>
                                </a:rPr>
                              </m:ctrlPr>
                            </m:sSupPr>
                            <m:e>
                              <m:r>
                                <a:rPr lang="es-AR" i="1">
                                  <a:latin typeface="Cambria Math" panose="02040503050406030204" pitchFamily="18" charset="0"/>
                                </a:rPr>
                                <m:t>𝑈</m:t>
                              </m:r>
                            </m:e>
                            <m:sup>
                              <m:r>
                                <a:rPr lang="es-AR" i="0">
                                  <a:latin typeface="Cambria Math" panose="02040503050406030204" pitchFamily="18" charset="0"/>
                                </a:rPr>
                                <m:t>2</m:t>
                              </m:r>
                            </m:sup>
                          </m:sSup>
                        </m:num>
                        <m:den>
                          <m:sSup>
                            <m:sSupPr>
                              <m:ctrlPr>
                                <a:rPr lang="es-AR" i="1">
                                  <a:solidFill>
                                    <a:srgbClr val="836967"/>
                                  </a:solidFill>
                                  <a:latin typeface="Cambria Math" panose="02040503050406030204" pitchFamily="18" charset="0"/>
                                </a:rPr>
                              </m:ctrlPr>
                            </m:sSupPr>
                            <m:e>
                              <m:r>
                                <a:rPr lang="es-AR" i="1">
                                  <a:latin typeface="Cambria Math" panose="02040503050406030204" pitchFamily="18" charset="0"/>
                                </a:rPr>
                                <m:t>𝐶</m:t>
                              </m:r>
                            </m:e>
                            <m:sup>
                              <m:r>
                                <a:rPr lang="es-AR" i="0">
                                  <a:latin typeface="Cambria Math" panose="02040503050406030204" pitchFamily="18" charset="0"/>
                                </a:rPr>
                                <m:t>2</m:t>
                              </m:r>
                            </m:sup>
                          </m:sSup>
                          <m:r>
                            <a:rPr lang="es-AR" i="0">
                              <a:latin typeface="Cambria Math" panose="02040503050406030204" pitchFamily="18" charset="0"/>
                            </a:rPr>
                            <m:t>×</m:t>
                          </m:r>
                          <m:r>
                            <a:rPr lang="es-AR" i="1">
                              <a:latin typeface="Cambria Math" panose="02040503050406030204" pitchFamily="18" charset="0"/>
                            </a:rPr>
                            <m:t>𝑅h</m:t>
                          </m:r>
                        </m:den>
                      </m:f>
                    </m:oMath>
                  </m:oMathPara>
                </a14:m>
                <a:endParaRPr lang="es-AR" dirty="0"/>
              </a:p>
            </p:txBody>
          </p:sp>
        </mc:Choice>
        <mc:Fallback xmlns="">
          <p:sp>
            <p:nvSpPr>
              <p:cNvPr id="22" name="CuadroTexto 21">
                <a:extLst>
                  <a:ext uri="{FF2B5EF4-FFF2-40B4-BE49-F238E27FC236}">
                    <a16:creationId xmlns:a16="http://schemas.microsoft.com/office/drawing/2014/main" id="{0F65E8C9-D911-47B7-BC02-DE38741B5FB8}"/>
                  </a:ext>
                </a:extLst>
              </p:cNvPr>
              <p:cNvSpPr txBox="1">
                <a:spLocks noRot="1" noChangeAspect="1" noMove="1" noResize="1" noEditPoints="1" noAdjustHandles="1" noChangeArrowheads="1" noChangeShapeType="1" noTextEdit="1"/>
              </p:cNvSpPr>
              <p:nvPr/>
            </p:nvSpPr>
            <p:spPr>
              <a:xfrm>
                <a:off x="4681458" y="4187165"/>
                <a:ext cx="2158410" cy="956929"/>
              </a:xfrm>
              <a:prstGeom prst="rect">
                <a:avLst/>
              </a:prstGeom>
              <a:blipFill>
                <a:blip r:embed="rId7"/>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0E2999EB-D4BE-4792-9327-1B6DFF6985A9}"/>
                  </a:ext>
                </a:extLst>
              </p:cNvPr>
              <p:cNvSpPr txBox="1"/>
              <p:nvPr/>
            </p:nvSpPr>
            <p:spPr>
              <a:xfrm>
                <a:off x="3270779" y="5262012"/>
                <a:ext cx="2367380" cy="89614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s-AR" i="1" smtClean="0">
                              <a:solidFill>
                                <a:srgbClr val="836967"/>
                              </a:solidFill>
                              <a:latin typeface="Cambria Math" panose="02040503050406030204" pitchFamily="18" charset="0"/>
                            </a:rPr>
                          </m:ctrlPr>
                        </m:sSubPr>
                        <m:e>
                          <m:r>
                            <a:rPr lang="es-AR" i="1">
                              <a:latin typeface="Cambria Math" panose="02040503050406030204" pitchFamily="18" charset="0"/>
                            </a:rPr>
                            <m:t>𝐽</m:t>
                          </m:r>
                        </m:e>
                        <m:sub>
                          <m:r>
                            <a:rPr lang="es-AR" i="1">
                              <a:latin typeface="Cambria Math" panose="02040503050406030204" pitchFamily="18" charset="0"/>
                            </a:rPr>
                            <m:t>𝑚</m:t>
                          </m:r>
                        </m:sub>
                      </m:sSub>
                      <m:r>
                        <a:rPr lang="es-AR" i="0">
                          <a:latin typeface="Cambria Math" panose="02040503050406030204" pitchFamily="18" charset="0"/>
                        </a:rPr>
                        <m:t>=</m:t>
                      </m:r>
                      <m:f>
                        <m:fPr>
                          <m:ctrlPr>
                            <a:rPr lang="es-AR" i="1">
                              <a:solidFill>
                                <a:srgbClr val="836967"/>
                              </a:solidFill>
                              <a:latin typeface="Cambria Math" panose="02040503050406030204" pitchFamily="18" charset="0"/>
                            </a:rPr>
                          </m:ctrlPr>
                        </m:fPr>
                        <m:num>
                          <m:sSub>
                            <m:sSubPr>
                              <m:ctrlPr>
                                <a:rPr lang="es-AR" i="1">
                                  <a:solidFill>
                                    <a:srgbClr val="836967"/>
                                  </a:solidFill>
                                  <a:latin typeface="Cambria Math" panose="02040503050406030204" pitchFamily="18" charset="0"/>
                                </a:rPr>
                              </m:ctrlPr>
                            </m:sSubPr>
                            <m:e>
                              <m:r>
                                <a:rPr lang="es-AR" i="1">
                                  <a:latin typeface="Cambria Math" panose="02040503050406030204" pitchFamily="18" charset="0"/>
                                </a:rPr>
                                <m:t>𝐽</m:t>
                              </m:r>
                            </m:e>
                            <m:sub>
                              <m:r>
                                <a:rPr lang="es-AR" i="1">
                                  <a:latin typeface="Cambria Math" panose="02040503050406030204" pitchFamily="18" charset="0"/>
                                </a:rPr>
                                <m:t>𝑖</m:t>
                              </m:r>
                              <m:r>
                                <a:rPr lang="es-AR" i="0">
                                  <a:latin typeface="Cambria Math" panose="02040503050406030204" pitchFamily="18" charset="0"/>
                                </a:rPr>
                                <m:t>+1</m:t>
                              </m:r>
                            </m:sub>
                          </m:sSub>
                          <m:r>
                            <a:rPr lang="es-AR" i="0">
                              <a:latin typeface="Cambria Math" panose="02040503050406030204" pitchFamily="18" charset="0"/>
                            </a:rPr>
                            <m:t>+</m:t>
                          </m:r>
                          <m:sSub>
                            <m:sSubPr>
                              <m:ctrlPr>
                                <a:rPr lang="es-AR" i="1">
                                  <a:solidFill>
                                    <a:srgbClr val="836967"/>
                                  </a:solidFill>
                                  <a:latin typeface="Cambria Math" panose="02040503050406030204" pitchFamily="18" charset="0"/>
                                </a:rPr>
                              </m:ctrlPr>
                            </m:sSubPr>
                            <m:e>
                              <m:r>
                                <a:rPr lang="es-AR" i="1">
                                  <a:latin typeface="Cambria Math" panose="02040503050406030204" pitchFamily="18" charset="0"/>
                                </a:rPr>
                                <m:t>𝐽</m:t>
                              </m:r>
                            </m:e>
                            <m:sub>
                              <m:r>
                                <a:rPr lang="es-AR" i="1">
                                  <a:latin typeface="Cambria Math" panose="02040503050406030204" pitchFamily="18" charset="0"/>
                                </a:rPr>
                                <m:t>𝑖</m:t>
                              </m:r>
                            </m:sub>
                          </m:sSub>
                        </m:num>
                        <m:den>
                          <m:r>
                            <a:rPr lang="es-AR" i="0">
                              <a:latin typeface="Cambria Math" panose="02040503050406030204" pitchFamily="18" charset="0"/>
                            </a:rPr>
                            <m:t>2</m:t>
                          </m:r>
                        </m:den>
                      </m:f>
                    </m:oMath>
                  </m:oMathPara>
                </a14:m>
                <a:endParaRPr lang="es-AR" dirty="0"/>
              </a:p>
            </p:txBody>
          </p:sp>
        </mc:Choice>
        <mc:Fallback xmlns="">
          <p:sp>
            <p:nvSpPr>
              <p:cNvPr id="24" name="CuadroTexto 23">
                <a:extLst>
                  <a:ext uri="{FF2B5EF4-FFF2-40B4-BE49-F238E27FC236}">
                    <a16:creationId xmlns:a16="http://schemas.microsoft.com/office/drawing/2014/main" id="{0E2999EB-D4BE-4792-9327-1B6DFF6985A9}"/>
                  </a:ext>
                </a:extLst>
              </p:cNvPr>
              <p:cNvSpPr txBox="1">
                <a:spLocks noRot="1" noChangeAspect="1" noMove="1" noResize="1" noEditPoints="1" noAdjustHandles="1" noChangeArrowheads="1" noChangeShapeType="1" noTextEdit="1"/>
              </p:cNvSpPr>
              <p:nvPr/>
            </p:nvSpPr>
            <p:spPr>
              <a:xfrm>
                <a:off x="3270779" y="5262012"/>
                <a:ext cx="2367380" cy="896143"/>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002D0ABA-A44B-4823-9370-93F8A802ACE5}"/>
                  </a:ext>
                </a:extLst>
              </p:cNvPr>
              <p:cNvSpPr txBox="1"/>
              <p:nvPr/>
            </p:nvSpPr>
            <p:spPr>
              <a:xfrm>
                <a:off x="6487231" y="5207264"/>
                <a:ext cx="2367380" cy="97456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AR" i="1" smtClean="0">
                          <a:latin typeface="Cambria Math" panose="02040503050406030204" pitchFamily="18" charset="0"/>
                        </a:rPr>
                        <m:t>𝛥</m:t>
                      </m:r>
                      <m:r>
                        <a:rPr lang="es-AR" i="1" smtClean="0">
                          <a:latin typeface="Cambria Math" panose="02040503050406030204" pitchFamily="18" charset="0"/>
                        </a:rPr>
                        <m:t>𝑥</m:t>
                      </m:r>
                      <m:r>
                        <a:rPr lang="es-AR" i="0">
                          <a:latin typeface="Cambria Math" panose="02040503050406030204" pitchFamily="18" charset="0"/>
                        </a:rPr>
                        <m:t>=</m:t>
                      </m:r>
                      <m:f>
                        <m:fPr>
                          <m:ctrlPr>
                            <a:rPr lang="es-AR" i="1">
                              <a:solidFill>
                                <a:srgbClr val="836967"/>
                              </a:solidFill>
                              <a:latin typeface="Cambria Math" panose="02040503050406030204" pitchFamily="18" charset="0"/>
                            </a:rPr>
                          </m:ctrlPr>
                        </m:fPr>
                        <m:num>
                          <m:r>
                            <a:rPr lang="es-AR" i="1">
                              <a:latin typeface="Cambria Math" panose="02040503050406030204" pitchFamily="18" charset="0"/>
                            </a:rPr>
                            <m:t>𝛥</m:t>
                          </m:r>
                          <m:r>
                            <a:rPr lang="es-AR" i="1">
                              <a:latin typeface="Cambria Math" panose="02040503050406030204" pitchFamily="18" charset="0"/>
                            </a:rPr>
                            <m:t>𝐵</m:t>
                          </m:r>
                        </m:num>
                        <m:den>
                          <m:r>
                            <a:rPr lang="es-AR" i="1">
                              <a:latin typeface="Cambria Math" panose="02040503050406030204" pitchFamily="18" charset="0"/>
                            </a:rPr>
                            <m:t>𝑖</m:t>
                          </m:r>
                          <m:r>
                            <a:rPr lang="es-AR" i="0">
                              <a:latin typeface="Cambria Math" panose="02040503050406030204" pitchFamily="18" charset="0"/>
                            </a:rPr>
                            <m:t>−</m:t>
                          </m:r>
                          <m:sSub>
                            <m:sSubPr>
                              <m:ctrlPr>
                                <a:rPr lang="es-AR" i="1">
                                  <a:solidFill>
                                    <a:srgbClr val="836967"/>
                                  </a:solidFill>
                                  <a:latin typeface="Cambria Math" panose="02040503050406030204" pitchFamily="18" charset="0"/>
                                </a:rPr>
                              </m:ctrlPr>
                            </m:sSubPr>
                            <m:e>
                              <m:r>
                                <a:rPr lang="es-AR" i="1">
                                  <a:latin typeface="Cambria Math" panose="02040503050406030204" pitchFamily="18" charset="0"/>
                                </a:rPr>
                                <m:t>𝐽</m:t>
                              </m:r>
                            </m:e>
                            <m:sub>
                              <m:r>
                                <a:rPr lang="es-AR" i="1">
                                  <a:latin typeface="Cambria Math" panose="02040503050406030204" pitchFamily="18" charset="0"/>
                                </a:rPr>
                                <m:t>𝑚</m:t>
                              </m:r>
                            </m:sub>
                          </m:sSub>
                        </m:den>
                      </m:f>
                    </m:oMath>
                  </m:oMathPara>
                </a14:m>
                <a:endParaRPr lang="es-AR" dirty="0"/>
              </a:p>
            </p:txBody>
          </p:sp>
        </mc:Choice>
        <mc:Fallback xmlns="">
          <p:sp>
            <p:nvSpPr>
              <p:cNvPr id="26" name="CuadroTexto 25">
                <a:extLst>
                  <a:ext uri="{FF2B5EF4-FFF2-40B4-BE49-F238E27FC236}">
                    <a16:creationId xmlns:a16="http://schemas.microsoft.com/office/drawing/2014/main" id="{002D0ABA-A44B-4823-9370-93F8A802ACE5}"/>
                  </a:ext>
                </a:extLst>
              </p:cNvPr>
              <p:cNvSpPr txBox="1">
                <a:spLocks noRot="1" noChangeAspect="1" noMove="1" noResize="1" noEditPoints="1" noAdjustHandles="1" noChangeArrowheads="1" noChangeShapeType="1" noTextEdit="1"/>
              </p:cNvSpPr>
              <p:nvPr/>
            </p:nvSpPr>
            <p:spPr>
              <a:xfrm>
                <a:off x="6487231" y="5207264"/>
                <a:ext cx="2367380" cy="974562"/>
              </a:xfrm>
              <a:prstGeom prst="rect">
                <a:avLst/>
              </a:prstGeom>
              <a:blipFill>
                <a:blip r:embed="rId9"/>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6DB3037F-381D-4DBA-A9F5-DE141C34E768}"/>
                  </a:ext>
                </a:extLst>
              </p:cNvPr>
              <p:cNvSpPr txBox="1"/>
              <p:nvPr/>
            </p:nvSpPr>
            <p:spPr>
              <a:xfrm>
                <a:off x="3514382" y="6202898"/>
                <a:ext cx="563111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i="1" smtClean="0">
                          <a:latin typeface="Cambria Math" panose="02040503050406030204" pitchFamily="18" charset="0"/>
                        </a:rPr>
                        <m:t>𝛥</m:t>
                      </m:r>
                      <m:r>
                        <a:rPr lang="es-AR" i="1" smtClean="0">
                          <a:latin typeface="Cambria Math" panose="02040503050406030204" pitchFamily="18" charset="0"/>
                        </a:rPr>
                        <m:t>h</m:t>
                      </m:r>
                      <m:r>
                        <a:rPr lang="es-AR" i="0">
                          <a:latin typeface="Cambria Math" panose="02040503050406030204" pitchFamily="18" charset="0"/>
                        </a:rPr>
                        <m:t>=</m:t>
                      </m:r>
                      <m:d>
                        <m:dPr>
                          <m:ctrlPr>
                            <a:rPr lang="es-AR" i="1">
                              <a:solidFill>
                                <a:srgbClr val="836967"/>
                              </a:solidFill>
                              <a:latin typeface="Cambria Math" panose="02040503050406030204" pitchFamily="18" charset="0"/>
                            </a:rPr>
                          </m:ctrlPr>
                        </m:dPr>
                        <m:e>
                          <m:r>
                            <a:rPr lang="es-AR" i="0">
                              <a:latin typeface="Cambria Math" panose="02040503050406030204" pitchFamily="18" charset="0"/>
                            </a:rPr>
                            <m:t>1,</m:t>
                          </m:r>
                          <m:r>
                            <a:rPr lang="es-ES" b="0" i="0" smtClean="0">
                              <a:latin typeface="Cambria Math" panose="02040503050406030204" pitchFamily="18" charset="0"/>
                            </a:rPr>
                            <m:t>40</m:t>
                          </m:r>
                          <m:r>
                            <a:rPr lang="es-AR" i="0">
                              <a:latin typeface="Cambria Math" panose="02040503050406030204" pitchFamily="18" charset="0"/>
                            </a:rPr>
                            <m:t>−</m:t>
                          </m:r>
                          <m:r>
                            <a:rPr lang="es-ES" b="0" i="1" smtClean="0">
                              <a:latin typeface="Cambria Math" panose="02040503050406030204" pitchFamily="18" charset="0"/>
                            </a:rPr>
                            <m:t>0.84</m:t>
                          </m:r>
                        </m:e>
                      </m:d>
                      <m:r>
                        <a:rPr lang="es-AR" i="1">
                          <a:latin typeface="Cambria Math" panose="02040503050406030204" pitchFamily="18" charset="0"/>
                        </a:rPr>
                        <m:t>𝑚</m:t>
                      </m:r>
                      <m:r>
                        <a:rPr lang="es-AR" i="0">
                          <a:latin typeface="Cambria Math" panose="02040503050406030204" pitchFamily="18" charset="0"/>
                        </a:rPr>
                        <m:t>=0,</m:t>
                      </m:r>
                      <m:r>
                        <a:rPr lang="es-ES" b="0" i="0" smtClean="0">
                          <a:latin typeface="Cambria Math" panose="02040503050406030204" pitchFamily="18" charset="0"/>
                        </a:rPr>
                        <m:t>56</m:t>
                      </m:r>
                      <m:r>
                        <a:rPr lang="es-AR" i="1">
                          <a:latin typeface="Cambria Math" panose="02040503050406030204" pitchFamily="18" charset="0"/>
                        </a:rPr>
                        <m:t>𝑚</m:t>
                      </m:r>
                    </m:oMath>
                  </m:oMathPara>
                </a14:m>
                <a:endParaRPr lang="es-AR" dirty="0"/>
              </a:p>
            </p:txBody>
          </p:sp>
        </mc:Choice>
        <mc:Fallback xmlns="">
          <p:sp>
            <p:nvSpPr>
              <p:cNvPr id="28" name="CuadroTexto 27">
                <a:extLst>
                  <a:ext uri="{FF2B5EF4-FFF2-40B4-BE49-F238E27FC236}">
                    <a16:creationId xmlns:a16="http://schemas.microsoft.com/office/drawing/2014/main" id="{6DB3037F-381D-4DBA-A9F5-DE141C34E768}"/>
                  </a:ext>
                </a:extLst>
              </p:cNvPr>
              <p:cNvSpPr txBox="1">
                <a:spLocks noRot="1" noChangeAspect="1" noMove="1" noResize="1" noEditPoints="1" noAdjustHandles="1" noChangeArrowheads="1" noChangeShapeType="1" noTextEdit="1"/>
              </p:cNvSpPr>
              <p:nvPr/>
            </p:nvSpPr>
            <p:spPr>
              <a:xfrm>
                <a:off x="3514382" y="6202898"/>
                <a:ext cx="5631116" cy="523220"/>
              </a:xfrm>
              <a:prstGeom prst="rect">
                <a:avLst/>
              </a:prstGeom>
              <a:blipFill>
                <a:blip r:embed="rId10"/>
                <a:stretch>
                  <a:fillRect/>
                </a:stretch>
              </a:blipFill>
            </p:spPr>
            <p:txBody>
              <a:bodyPr/>
              <a:lstStyle/>
              <a:p>
                <a:r>
                  <a:rPr lang="es-AR">
                    <a:noFill/>
                  </a:rPr>
                  <a:t> </a:t>
                </a:r>
              </a:p>
            </p:txBody>
          </p:sp>
        </mc:Fallback>
      </mc:AlternateContent>
      <p:pic>
        <p:nvPicPr>
          <p:cNvPr id="15" name="Picture 8">
            <a:extLst>
              <a:ext uri="{FF2B5EF4-FFF2-40B4-BE49-F238E27FC236}">
                <a16:creationId xmlns:a16="http://schemas.microsoft.com/office/drawing/2014/main" id="{7AF63281-F0B0-4971-A88A-4292E1423A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6310" y="4211173"/>
            <a:ext cx="1526507" cy="97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A61C5483-4003-46D7-9A7F-F4A89D94D95D}"/>
                  </a:ext>
                </a:extLst>
              </p:cNvPr>
              <p:cNvSpPr txBox="1"/>
              <p:nvPr/>
            </p:nvSpPr>
            <p:spPr>
              <a:xfrm>
                <a:off x="276343" y="5209819"/>
                <a:ext cx="2158410" cy="100053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AR" i="1" smtClean="0">
                          <a:latin typeface="Cambria Math" panose="02040503050406030204" pitchFamily="18" charset="0"/>
                        </a:rPr>
                        <m:t>𝐽</m:t>
                      </m:r>
                      <m:r>
                        <a:rPr lang="es-AR" i="0">
                          <a:latin typeface="Cambria Math" panose="02040503050406030204" pitchFamily="18" charset="0"/>
                        </a:rPr>
                        <m:t>=</m:t>
                      </m:r>
                      <m:f>
                        <m:fPr>
                          <m:ctrlPr>
                            <a:rPr lang="es-AR" i="1">
                              <a:solidFill>
                                <a:srgbClr val="836967"/>
                              </a:solidFill>
                              <a:latin typeface="Cambria Math" panose="02040503050406030204" pitchFamily="18" charset="0"/>
                            </a:rPr>
                          </m:ctrlPr>
                        </m:fPr>
                        <m:num>
                          <m:sSup>
                            <m:sSupPr>
                              <m:ctrlPr>
                                <a:rPr lang="es-AR" i="1">
                                  <a:solidFill>
                                    <a:srgbClr val="836967"/>
                                  </a:solidFill>
                                  <a:latin typeface="Cambria Math" panose="02040503050406030204" pitchFamily="18" charset="0"/>
                                </a:rPr>
                              </m:ctrlPr>
                            </m:sSupPr>
                            <m:e>
                              <m:r>
                                <a:rPr lang="es-AR" i="1">
                                  <a:latin typeface="Cambria Math" panose="02040503050406030204" pitchFamily="18" charset="0"/>
                                </a:rPr>
                                <m:t>𝑈</m:t>
                              </m:r>
                            </m:e>
                            <m:sup>
                              <m:r>
                                <a:rPr lang="es-AR" i="0">
                                  <a:latin typeface="Cambria Math" panose="02040503050406030204" pitchFamily="18" charset="0"/>
                                </a:rPr>
                                <m:t>2</m:t>
                              </m:r>
                            </m:sup>
                          </m:sSup>
                          <m:r>
                            <a:rPr lang="es-AR" i="1" smtClean="0">
                              <a:latin typeface="Cambria Math" panose="02040503050406030204" pitchFamily="18" charset="0"/>
                              <a:ea typeface="Cambria Math" panose="02040503050406030204" pitchFamily="18" charset="0"/>
                            </a:rPr>
                            <m:t>×</m:t>
                          </m:r>
                          <m:sSup>
                            <m:sSupPr>
                              <m:ctrlPr>
                                <a:rPr lang="es-AR"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𝑛</m:t>
                              </m:r>
                            </m:e>
                            <m:sup>
                              <m:r>
                                <a:rPr lang="es-ES" b="0" i="1" smtClean="0">
                                  <a:latin typeface="Cambria Math" panose="02040503050406030204" pitchFamily="18" charset="0"/>
                                  <a:ea typeface="Cambria Math" panose="02040503050406030204" pitchFamily="18" charset="0"/>
                                </a:rPr>
                                <m:t>2</m:t>
                              </m:r>
                            </m:sup>
                          </m:sSup>
                        </m:num>
                        <m:den>
                          <m:sSup>
                            <m:sSupPr>
                              <m:ctrlPr>
                                <a:rPr lang="es-AR" i="1">
                                  <a:solidFill>
                                    <a:srgbClr val="836967"/>
                                  </a:solidFill>
                                  <a:latin typeface="Cambria Math" panose="02040503050406030204" pitchFamily="18" charset="0"/>
                                </a:rPr>
                              </m:ctrlPr>
                            </m:sSupPr>
                            <m:e>
                              <m:r>
                                <a:rPr lang="es-ES" b="0" i="1" smtClean="0">
                                  <a:solidFill>
                                    <a:srgbClr val="836967"/>
                                  </a:solidFill>
                                  <a:latin typeface="Cambria Math" panose="02040503050406030204" pitchFamily="18" charset="0"/>
                                </a:rPr>
                                <m:t>𝑅h</m:t>
                              </m:r>
                            </m:e>
                            <m:sup>
                              <m:r>
                                <a:rPr lang="es-ES" b="0" i="1" smtClean="0">
                                  <a:latin typeface="Cambria Math" panose="02040503050406030204" pitchFamily="18" charset="0"/>
                                </a:rPr>
                                <m:t>4/3</m:t>
                              </m:r>
                            </m:sup>
                          </m:sSup>
                        </m:den>
                      </m:f>
                    </m:oMath>
                  </m:oMathPara>
                </a14:m>
                <a:endParaRPr lang="es-AR" dirty="0"/>
              </a:p>
            </p:txBody>
          </p:sp>
        </mc:Choice>
        <mc:Fallback xmlns="">
          <p:sp>
            <p:nvSpPr>
              <p:cNvPr id="17" name="CuadroTexto 16">
                <a:extLst>
                  <a:ext uri="{FF2B5EF4-FFF2-40B4-BE49-F238E27FC236}">
                    <a16:creationId xmlns:a16="http://schemas.microsoft.com/office/drawing/2014/main" id="{A61C5483-4003-46D7-9A7F-F4A89D94D95D}"/>
                  </a:ext>
                </a:extLst>
              </p:cNvPr>
              <p:cNvSpPr txBox="1">
                <a:spLocks noRot="1" noChangeAspect="1" noMove="1" noResize="1" noEditPoints="1" noAdjustHandles="1" noChangeArrowheads="1" noChangeShapeType="1" noTextEdit="1"/>
              </p:cNvSpPr>
              <p:nvPr/>
            </p:nvSpPr>
            <p:spPr>
              <a:xfrm>
                <a:off x="276343" y="5209819"/>
                <a:ext cx="2158410" cy="1000530"/>
              </a:xfrm>
              <a:prstGeom prst="rect">
                <a:avLst/>
              </a:prstGeom>
              <a:blipFill>
                <a:blip r:embed="rId1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64759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0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0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0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09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P spid="18" grpId="0"/>
      <p:bldP spid="20" grpId="0"/>
      <p:bldP spid="22" grpId="0"/>
      <p:bldP spid="24" grpId="0"/>
      <p:bldP spid="26" grpId="0"/>
      <p:bldP spid="28"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C877CECC-651F-4769-8794-0FDA2BE2F8B3}"/>
              </a:ext>
            </a:extLst>
          </p:cNvPr>
          <p:cNvGraphicFramePr>
            <a:graphicFrameLocks noGrp="1"/>
          </p:cNvGraphicFramePr>
          <p:nvPr/>
        </p:nvGraphicFramePr>
        <p:xfrm>
          <a:off x="-8222" y="152636"/>
          <a:ext cx="9152222" cy="1512169"/>
        </p:xfrm>
        <a:graphic>
          <a:graphicData uri="http://schemas.openxmlformats.org/drawingml/2006/table">
            <a:tbl>
              <a:tblPr>
                <a:tableStyleId>{5C22544A-7EE6-4342-B048-85BDC9FD1C3A}</a:tableStyleId>
              </a:tblPr>
              <a:tblGrid>
                <a:gridCol w="583778">
                  <a:extLst>
                    <a:ext uri="{9D8B030D-6E8A-4147-A177-3AD203B41FA5}">
                      <a16:colId xmlns:a16="http://schemas.microsoft.com/office/drawing/2014/main" val="601797852"/>
                    </a:ext>
                  </a:extLst>
                </a:gridCol>
                <a:gridCol w="684076">
                  <a:extLst>
                    <a:ext uri="{9D8B030D-6E8A-4147-A177-3AD203B41FA5}">
                      <a16:colId xmlns:a16="http://schemas.microsoft.com/office/drawing/2014/main" val="500348460"/>
                    </a:ext>
                  </a:extLst>
                </a:gridCol>
                <a:gridCol w="612068">
                  <a:extLst>
                    <a:ext uri="{9D8B030D-6E8A-4147-A177-3AD203B41FA5}">
                      <a16:colId xmlns:a16="http://schemas.microsoft.com/office/drawing/2014/main" val="3996292848"/>
                    </a:ext>
                  </a:extLst>
                </a:gridCol>
                <a:gridCol w="684076">
                  <a:extLst>
                    <a:ext uri="{9D8B030D-6E8A-4147-A177-3AD203B41FA5}">
                      <a16:colId xmlns:a16="http://schemas.microsoft.com/office/drawing/2014/main" val="373482852"/>
                    </a:ext>
                  </a:extLst>
                </a:gridCol>
                <a:gridCol w="684076">
                  <a:extLst>
                    <a:ext uri="{9D8B030D-6E8A-4147-A177-3AD203B41FA5}">
                      <a16:colId xmlns:a16="http://schemas.microsoft.com/office/drawing/2014/main" val="2338670530"/>
                    </a:ext>
                  </a:extLst>
                </a:gridCol>
                <a:gridCol w="720080">
                  <a:extLst>
                    <a:ext uri="{9D8B030D-6E8A-4147-A177-3AD203B41FA5}">
                      <a16:colId xmlns:a16="http://schemas.microsoft.com/office/drawing/2014/main" val="4238428440"/>
                    </a:ext>
                  </a:extLst>
                </a:gridCol>
                <a:gridCol w="828092">
                  <a:extLst>
                    <a:ext uri="{9D8B030D-6E8A-4147-A177-3AD203B41FA5}">
                      <a16:colId xmlns:a16="http://schemas.microsoft.com/office/drawing/2014/main" val="1504395468"/>
                    </a:ext>
                  </a:extLst>
                </a:gridCol>
                <a:gridCol w="792088">
                  <a:extLst>
                    <a:ext uri="{9D8B030D-6E8A-4147-A177-3AD203B41FA5}">
                      <a16:colId xmlns:a16="http://schemas.microsoft.com/office/drawing/2014/main" val="823844672"/>
                    </a:ext>
                  </a:extLst>
                </a:gridCol>
                <a:gridCol w="900100">
                  <a:extLst>
                    <a:ext uri="{9D8B030D-6E8A-4147-A177-3AD203B41FA5}">
                      <a16:colId xmlns:a16="http://schemas.microsoft.com/office/drawing/2014/main" val="3852802258"/>
                    </a:ext>
                  </a:extLst>
                </a:gridCol>
                <a:gridCol w="936104">
                  <a:extLst>
                    <a:ext uri="{9D8B030D-6E8A-4147-A177-3AD203B41FA5}">
                      <a16:colId xmlns:a16="http://schemas.microsoft.com/office/drawing/2014/main" val="676751858"/>
                    </a:ext>
                  </a:extLst>
                </a:gridCol>
                <a:gridCol w="756084">
                  <a:extLst>
                    <a:ext uri="{9D8B030D-6E8A-4147-A177-3AD203B41FA5}">
                      <a16:colId xmlns:a16="http://schemas.microsoft.com/office/drawing/2014/main" val="2772762288"/>
                    </a:ext>
                  </a:extLst>
                </a:gridCol>
                <a:gridCol w="971600">
                  <a:extLst>
                    <a:ext uri="{9D8B030D-6E8A-4147-A177-3AD203B41FA5}">
                      <a16:colId xmlns:a16="http://schemas.microsoft.com/office/drawing/2014/main" val="276632901"/>
                    </a:ext>
                  </a:extLst>
                </a:gridCol>
              </a:tblGrid>
              <a:tr h="285039">
                <a:tc>
                  <a:txBody>
                    <a:bodyPr/>
                    <a:lstStyle/>
                    <a:p>
                      <a:pPr algn="ctr" fontAlgn="b"/>
                      <a:r>
                        <a:rPr lang="es-AR" sz="1400" u="none" strike="noStrike" dirty="0">
                          <a:effectLst/>
                        </a:rPr>
                        <a:t>h (m)</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1400" u="none" strike="noStrike" dirty="0">
                          <a:effectLst/>
                        </a:rPr>
                        <a:t>Ω (</a:t>
                      </a:r>
                      <a:r>
                        <a:rPr lang="es-AR" sz="1400" u="none" strike="noStrike" dirty="0">
                          <a:effectLst/>
                        </a:rPr>
                        <a:t>m^2)</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1400" u="none" strike="noStrike" dirty="0">
                          <a:effectLst/>
                        </a:rPr>
                        <a:t>χ (</a:t>
                      </a:r>
                      <a:r>
                        <a:rPr lang="es-AR" sz="1400" u="none" strike="noStrike" dirty="0">
                          <a:effectLst/>
                        </a:rPr>
                        <a:t>m)</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u="none" strike="noStrike" dirty="0">
                          <a:effectLst/>
                        </a:rPr>
                        <a:t>RH (m)</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u="none" strike="noStrike" dirty="0">
                          <a:effectLst/>
                        </a:rPr>
                        <a:t>U (m/s)</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u="none" strike="noStrike" dirty="0" err="1">
                          <a:effectLst/>
                        </a:rPr>
                        <a:t>Bf</a:t>
                      </a:r>
                      <a:r>
                        <a:rPr lang="es-AR" sz="1400" u="none" strike="noStrike" dirty="0">
                          <a:effectLst/>
                        </a:rPr>
                        <a:t> (m)</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1400" u="none" strike="noStrike" dirty="0">
                          <a:effectLst/>
                        </a:rPr>
                        <a:t>Δ </a:t>
                      </a:r>
                      <a:r>
                        <a:rPr lang="es-AR" sz="1400" u="none" strike="noStrike" dirty="0">
                          <a:effectLst/>
                        </a:rPr>
                        <a:t>B (m)</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u="none" strike="noStrike" dirty="0">
                          <a:effectLst/>
                        </a:rPr>
                        <a:t>J</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u="none" strike="noStrike" dirty="0" err="1">
                          <a:effectLst/>
                        </a:rPr>
                        <a:t>Jm</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u="none" strike="noStrike" dirty="0" err="1">
                          <a:effectLst/>
                        </a:rPr>
                        <a:t>Jm</a:t>
                      </a:r>
                      <a:r>
                        <a:rPr lang="es-AR" sz="1400" u="none" strike="noStrike" dirty="0">
                          <a:effectLst/>
                        </a:rPr>
                        <a:t>-i</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1400" u="none" strike="noStrike" dirty="0">
                          <a:effectLst/>
                        </a:rPr>
                        <a:t>Δ</a:t>
                      </a:r>
                      <a:r>
                        <a:rPr lang="es-AR" sz="1400" u="none" strike="noStrike" dirty="0">
                          <a:effectLst/>
                        </a:rPr>
                        <a:t>x(m)</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u="none" strike="noStrike" dirty="0">
                          <a:effectLst/>
                        </a:rPr>
                        <a:t>x </a:t>
                      </a:r>
                      <a:r>
                        <a:rPr lang="es-AR" sz="1400" u="none" strike="noStrike" dirty="0" err="1">
                          <a:effectLst/>
                        </a:rPr>
                        <a:t>acum</a:t>
                      </a:r>
                      <a:r>
                        <a:rPr lang="es-AR" sz="1400" u="none" strike="noStrike" dirty="0">
                          <a:effectLst/>
                        </a:rPr>
                        <a:t> (m)</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80829"/>
                  </a:ext>
                </a:extLst>
              </a:tr>
              <a:tr h="245426">
                <a:tc>
                  <a:txBody>
                    <a:bodyPr/>
                    <a:lstStyle/>
                    <a:p>
                      <a:pPr algn="r" fontAlgn="b"/>
                      <a:r>
                        <a:rPr lang="es-AR" sz="1400" u="none" strike="noStrike">
                          <a:effectLst/>
                        </a:rPr>
                        <a:t>0.84</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2.184</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4.280</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0.510</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2.88</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1.26411</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AR" sz="1400" u="none" strike="noStrike" dirty="0">
                          <a:effectLst/>
                        </a:rPr>
                        <a:t> </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0.004000</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AR" sz="1400" u="none" strike="noStrike" dirty="0">
                          <a:effectLst/>
                        </a:rPr>
                        <a:t> </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AR" sz="1400" u="none" strike="noStrike" dirty="0">
                          <a:effectLst/>
                        </a:rPr>
                        <a:t> </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AR" sz="1400" u="none" strike="noStrike" dirty="0">
                          <a:effectLst/>
                        </a:rPr>
                        <a:t> </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0</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8093389"/>
                  </a:ext>
                </a:extLst>
              </a:tr>
              <a:tr h="245426">
                <a:tc>
                  <a:txBody>
                    <a:bodyPr/>
                    <a:lstStyle/>
                    <a:p>
                      <a:pPr algn="r" fontAlgn="b"/>
                      <a:r>
                        <a:rPr lang="es-AR" sz="1400" u="none" strike="noStrike">
                          <a:effectLst/>
                        </a:rPr>
                        <a:t>0.98</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2.543</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4.556</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0.558</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2.48</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1.29087</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0.026757</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0.002618</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0.003309</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2.309E-03</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11.59</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11.59</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069841"/>
                  </a:ext>
                </a:extLst>
              </a:tr>
              <a:tr h="245426">
                <a:tc>
                  <a:txBody>
                    <a:bodyPr/>
                    <a:lstStyle/>
                    <a:p>
                      <a:pPr algn="r" fontAlgn="b"/>
                      <a:r>
                        <a:rPr lang="es-AR" sz="1400" u="none" strike="noStrike">
                          <a:effectLst/>
                        </a:rPr>
                        <a:t>1.12</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2.902</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4.832</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0.600</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2.17</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1.35627</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0.065409</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0.001824</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0.002221</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1.221E-03</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53.57</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65.16</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001748"/>
                  </a:ext>
                </a:extLst>
              </a:tr>
              <a:tr h="245426">
                <a:tc>
                  <a:txBody>
                    <a:bodyPr/>
                    <a:lstStyle/>
                    <a:p>
                      <a:pPr algn="r" fontAlgn="b"/>
                      <a:r>
                        <a:rPr lang="es-AR" sz="1400" u="none" strike="noStrike">
                          <a:effectLst/>
                        </a:rPr>
                        <a:t>1.25</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3.260</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5.108</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0.638</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1.93</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1.44430</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0.088027</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0.001332</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0.001578</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5.777E-04</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152.37</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217.53</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471944"/>
                  </a:ext>
                </a:extLst>
              </a:tr>
              <a:tr h="245426">
                <a:tc>
                  <a:txBody>
                    <a:bodyPr/>
                    <a:lstStyle/>
                    <a:p>
                      <a:pPr algn="r" fontAlgn="b"/>
                      <a:r>
                        <a:rPr lang="es-AR" sz="1400" u="none" strike="noStrike">
                          <a:effectLst/>
                        </a:rPr>
                        <a:t>1.40</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3.640</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5.400</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0.674</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1.73</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1.55268</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0.108378</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0.000993</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a:effectLst/>
                        </a:rPr>
                        <a:t>0.001162</a:t>
                      </a:r>
                      <a:endParaRPr lang="es-AR" sz="1400" b="0" i="0" u="none" strike="noStrike">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1.625E-04</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666.97</a:t>
                      </a:r>
                      <a:endParaRPr lang="es-AR" sz="1400" b="0"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400" u="none" strike="noStrike" dirty="0">
                          <a:effectLst/>
                        </a:rPr>
                        <a:t>884.51</a:t>
                      </a:r>
                      <a:endParaRPr lang="es-AR" sz="1400" b="1" i="0" u="none" strike="noStrike" dirty="0">
                        <a:solidFill>
                          <a:srgbClr val="000000"/>
                        </a:solidFill>
                        <a:effectLst/>
                        <a:latin typeface="Calibri" panose="020F0502020204030204" pitchFamily="34" charset="0"/>
                      </a:endParaRPr>
                    </a:p>
                  </a:txBody>
                  <a:tcPr marL="7913" marR="7913" marT="7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3256365"/>
                  </a:ext>
                </a:extLst>
              </a:tr>
            </a:tbl>
          </a:graphicData>
        </a:graphic>
      </p:graphicFrame>
      <p:sp>
        <p:nvSpPr>
          <p:cNvPr id="7" name="CuadroTexto 6">
            <a:extLst>
              <a:ext uri="{FF2B5EF4-FFF2-40B4-BE49-F238E27FC236}">
                <a16:creationId xmlns:a16="http://schemas.microsoft.com/office/drawing/2014/main" id="{6657913F-884E-4831-A71C-BDA6109F8DBD}"/>
              </a:ext>
            </a:extLst>
          </p:cNvPr>
          <p:cNvSpPr txBox="1"/>
          <p:nvPr/>
        </p:nvSpPr>
        <p:spPr>
          <a:xfrm>
            <a:off x="575556" y="1898157"/>
            <a:ext cx="7740860" cy="523220"/>
          </a:xfrm>
          <a:prstGeom prst="rect">
            <a:avLst/>
          </a:prstGeom>
          <a:noFill/>
        </p:spPr>
        <p:txBody>
          <a:bodyPr wrap="square">
            <a:spAutoFit/>
          </a:bodyPr>
          <a:lstStyle/>
          <a:p>
            <a:r>
              <a:rPr lang="es-ES" sz="2800" b="0" i="0" u="none" strike="noStrike" dirty="0">
                <a:solidFill>
                  <a:srgbClr val="000000"/>
                </a:solidFill>
                <a:effectLst/>
                <a:latin typeface="Calibri" panose="020F0502020204030204" pitchFamily="34" charset="0"/>
              </a:rPr>
              <a:t>Clasificación</a:t>
            </a:r>
            <a:r>
              <a:rPr lang="es-ES" dirty="0"/>
              <a:t> </a:t>
            </a:r>
            <a:r>
              <a:rPr lang="es-ES" dirty="0">
                <a:solidFill>
                  <a:srgbClr val="000000"/>
                </a:solidFill>
                <a:latin typeface="Calibri" panose="020F0502020204030204" pitchFamily="34" charset="0"/>
              </a:rPr>
              <a:t>r</a:t>
            </a:r>
            <a:r>
              <a:rPr lang="es-ES" sz="2800" b="0" i="0" u="none" strike="noStrike" dirty="0">
                <a:solidFill>
                  <a:srgbClr val="000000"/>
                </a:solidFill>
                <a:effectLst/>
                <a:latin typeface="Calibri" panose="020F0502020204030204" pitchFamily="34" charset="0"/>
              </a:rPr>
              <a:t>ío deprimido con pendiente suave</a:t>
            </a:r>
            <a:r>
              <a:rPr lang="es-ES" dirty="0"/>
              <a:t> </a:t>
            </a:r>
            <a:endParaRPr lang="es-AR" dirty="0"/>
          </a:p>
        </p:txBody>
      </p:sp>
      <p:pic>
        <p:nvPicPr>
          <p:cNvPr id="8" name="Picture 2">
            <a:extLst>
              <a:ext uri="{FF2B5EF4-FFF2-40B4-BE49-F238E27FC236}">
                <a16:creationId xmlns:a16="http://schemas.microsoft.com/office/drawing/2014/main" id="{00000000-0008-0000-0E00-000002080000}"/>
              </a:ext>
            </a:extLst>
          </p:cNvPr>
          <p:cNvPicPr>
            <a:picLocks noChangeAspect="1" noChangeArrowheads="1"/>
          </p:cNvPicPr>
          <p:nvPr/>
        </p:nvPicPr>
        <p:blipFill>
          <a:blip r:embed="rId2">
            <a:lum/>
          </a:blip>
          <a:srcRect/>
          <a:stretch>
            <a:fillRect/>
          </a:stretch>
        </p:blipFill>
        <p:spPr bwMode="auto">
          <a:xfrm>
            <a:off x="215516" y="2620072"/>
            <a:ext cx="8687877" cy="4085292"/>
          </a:xfrm>
          <a:prstGeom prst="rect">
            <a:avLst/>
          </a:prstGeom>
          <a:noFill/>
        </p:spPr>
      </p:pic>
    </p:spTree>
    <p:extLst>
      <p:ext uri="{BB962C8B-B14F-4D97-AF65-F5344CB8AC3E}">
        <p14:creationId xmlns:p14="http://schemas.microsoft.com/office/powerpoint/2010/main" val="37183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3779" name="Rectangle 3"/>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3780" name="Rectangle 4"/>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3781" name="Rectangle 5"/>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3782"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3783" name="Rectangle 7"/>
          <p:cNvSpPr>
            <a:spLocks noChangeArrowheads="1"/>
          </p:cNvSpPr>
          <p:nvPr/>
        </p:nvSpPr>
        <p:spPr bwMode="auto">
          <a:xfrm>
            <a:off x="0" y="3338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3784" name="Rectangle 8"/>
          <p:cNvSpPr>
            <a:spLocks noChangeArrowheads="1"/>
          </p:cNvSpPr>
          <p:nvPr/>
        </p:nvSpPr>
        <p:spPr bwMode="auto">
          <a:xfrm>
            <a:off x="0"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3785" name="Rectangle 9"/>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pic>
        <p:nvPicPr>
          <p:cNvPr id="203786" name="Picture 10" descr="P10101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ambio de sección">
            <a:extLst>
              <a:ext uri="{FF2B5EF4-FFF2-40B4-BE49-F238E27FC236}">
                <a16:creationId xmlns:a16="http://schemas.microsoft.com/office/drawing/2014/main" id="{CF1D5B66-B280-4D72-AE12-F89E00C265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1" y="7937"/>
            <a:ext cx="9144000" cy="684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5827" name="Rectangle 3"/>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5828" name="Rectangle 4"/>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5829" name="Rectangle 5"/>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5830" name="Rectangle 6"/>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5831" name="Rectangle 7"/>
          <p:cNvSpPr>
            <a:spLocks noChangeArrowheads="1"/>
          </p:cNvSpPr>
          <p:nvPr/>
        </p:nvSpPr>
        <p:spPr bwMode="auto">
          <a:xfrm>
            <a:off x="0" y="3338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5832" name="Rectangle 8"/>
          <p:cNvSpPr>
            <a:spLocks noChangeArrowheads="1"/>
          </p:cNvSpPr>
          <p:nvPr/>
        </p:nvSpPr>
        <p:spPr bwMode="auto">
          <a:xfrm>
            <a:off x="0"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05833" name="Rectangle 9"/>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pic>
        <p:nvPicPr>
          <p:cNvPr id="205834" name="Picture 10" descr="P1010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184" name="Rectangle 1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186" name="Rectangle 1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188" name="Rectangle 20"/>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190" name="Rectangle 22"/>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192" name="Rectangle 24"/>
          <p:cNvSpPr>
            <a:spLocks noChangeArrowheads="1"/>
          </p:cNvSpPr>
          <p:nvPr/>
        </p:nvSpPr>
        <p:spPr bwMode="auto">
          <a:xfrm>
            <a:off x="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196" name="Rectangle 28"/>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199" name="Rectangle 31"/>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201" name="Rectangle 33"/>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253" name="Rectangle 85"/>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259" name="Rectangle 91"/>
          <p:cNvSpPr>
            <a:spLocks noChangeArrowheads="1"/>
          </p:cNvSpPr>
          <p:nvPr/>
        </p:nvSpPr>
        <p:spPr bwMode="auto">
          <a:xfrm>
            <a:off x="0" y="1924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261" name="Rectangle 9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7262" name="Rectangle 94"/>
          <p:cNvSpPr>
            <a:spLocks noChangeArrowheads="1"/>
          </p:cNvSpPr>
          <p:nvPr/>
        </p:nvSpPr>
        <p:spPr bwMode="auto">
          <a:xfrm>
            <a:off x="179512" y="156568"/>
            <a:ext cx="8791451"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tabLst>
                <a:tab pos="228600" algn="l"/>
              </a:tabLst>
              <a:defRPr>
                <a:solidFill>
                  <a:schemeClr val="tx1"/>
                </a:solidFill>
                <a:latin typeface="Arial" panose="020B0604020202020204" pitchFamily="34" charset="0"/>
              </a:defRPr>
            </a:lvl1pPr>
            <a:lvl2pPr marL="800100" indent="-342900">
              <a:tabLst>
                <a:tab pos="228600" algn="l"/>
              </a:tabLst>
              <a:defRPr>
                <a:solidFill>
                  <a:schemeClr val="tx1"/>
                </a:solidFill>
                <a:latin typeface="Arial" panose="020B0604020202020204" pitchFamily="34" charset="0"/>
              </a:defRPr>
            </a:lvl2pPr>
            <a:lvl3pPr marL="1257300" indent="-342900">
              <a:tabLst>
                <a:tab pos="228600" algn="l"/>
              </a:tabLst>
              <a:defRPr>
                <a:solidFill>
                  <a:schemeClr val="tx1"/>
                </a:solidFill>
                <a:latin typeface="Arial" panose="020B0604020202020204" pitchFamily="34" charset="0"/>
              </a:defRPr>
            </a:lvl3pPr>
            <a:lvl4pPr marL="1714500" indent="-342900">
              <a:tabLst>
                <a:tab pos="228600" algn="l"/>
              </a:tabLst>
              <a:defRPr>
                <a:solidFill>
                  <a:schemeClr val="tx1"/>
                </a:solidFill>
                <a:latin typeface="Arial" panose="020B0604020202020204" pitchFamily="34" charset="0"/>
              </a:defRPr>
            </a:lvl4pPr>
            <a:lvl5pPr marL="2171700" indent="-342900">
              <a:tabLst>
                <a:tab pos="2286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Lst>
              <a:defRPr>
                <a:solidFill>
                  <a:schemeClr val="tx1"/>
                </a:solidFill>
                <a:latin typeface="Arial" panose="020B0604020202020204" pitchFamily="34" charset="0"/>
              </a:defRPr>
            </a:lvl9pPr>
          </a:lstStyle>
          <a:p>
            <a:pPr marL="0" indent="0" algn="ctr"/>
            <a:r>
              <a:rPr lang="es-ES_tradnl" altLang="es-AR" u="sng" dirty="0">
                <a:solidFill>
                  <a:srgbClr val="3333CC"/>
                </a:solidFill>
              </a:rPr>
              <a:t>MOVIMIENTO PERMANENTE VARIADO</a:t>
            </a:r>
          </a:p>
          <a:p>
            <a:pPr marL="0" indent="0"/>
            <a:endParaRPr lang="es-ES_tradnl" altLang="es-AR" sz="1000" dirty="0">
              <a:solidFill>
                <a:srgbClr val="3333CC"/>
              </a:solidFill>
            </a:endParaRPr>
          </a:p>
          <a:p>
            <a:pPr algn="just">
              <a:buSzPct val="80000"/>
              <a:buFontTx/>
              <a:buAutoNum type="arabicPeriod"/>
            </a:pPr>
            <a:r>
              <a:rPr lang="es-ES_tradnl" altLang="es-AR" sz="2600" dirty="0">
                <a:solidFill>
                  <a:srgbClr val="3333CC"/>
                </a:solidFill>
              </a:rPr>
              <a:t>Las características hidráulicas son invariables en el tiempo.</a:t>
            </a:r>
            <a:endParaRPr lang="es-ES" altLang="es-AR" sz="2600" dirty="0">
              <a:solidFill>
                <a:srgbClr val="3333CC"/>
              </a:solidFill>
            </a:endParaRPr>
          </a:p>
          <a:p>
            <a:pPr algn="just">
              <a:buSzPct val="80000"/>
              <a:buFontTx/>
              <a:buAutoNum type="arabicPeriod"/>
            </a:pPr>
            <a:r>
              <a:rPr lang="es-ES_tradnl" altLang="es-AR" sz="2600" dirty="0">
                <a:solidFill>
                  <a:srgbClr val="3333CC"/>
                </a:solidFill>
              </a:rPr>
              <a:t>La altura de agua y demás parámetros varían a lo largo del canal (eje x).</a:t>
            </a:r>
            <a:endParaRPr lang="es-ES" altLang="es-AR" sz="2600" dirty="0">
              <a:solidFill>
                <a:srgbClr val="3333CC"/>
              </a:solidFill>
            </a:endParaRPr>
          </a:p>
          <a:p>
            <a:pPr algn="just">
              <a:buSzPct val="80000"/>
              <a:buFontTx/>
              <a:buAutoNum type="arabicPeriod"/>
            </a:pPr>
            <a:r>
              <a:rPr lang="es-ES_tradnl" altLang="es-AR" sz="2600" dirty="0">
                <a:solidFill>
                  <a:srgbClr val="3333CC"/>
                </a:solidFill>
              </a:rPr>
              <a:t>Es válida la ley de hidrostática de presiones en la sección transversal del canal.</a:t>
            </a:r>
          </a:p>
        </p:txBody>
      </p:sp>
      <p:sp>
        <p:nvSpPr>
          <p:cNvPr id="7263" name="Rectangle 95"/>
          <p:cNvSpPr>
            <a:spLocks noChangeArrowheads="1"/>
          </p:cNvSpPr>
          <p:nvPr/>
        </p:nvSpPr>
        <p:spPr bwMode="auto">
          <a:xfrm>
            <a:off x="2123728" y="3354073"/>
            <a:ext cx="46233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u="sng" dirty="0">
                <a:solidFill>
                  <a:srgbClr val="3333CC"/>
                </a:solidFill>
              </a:rPr>
              <a:t>Ecuación básica de cálculo</a:t>
            </a:r>
            <a:r>
              <a:rPr lang="es-ES" altLang="es-AR" dirty="0"/>
              <a:t> </a:t>
            </a:r>
          </a:p>
        </p:txBody>
      </p:sp>
      <p:sp>
        <p:nvSpPr>
          <p:cNvPr id="7265" name="Rectangle 9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7264" name="Object 96"/>
          <p:cNvGraphicFramePr>
            <a:graphicFrameLocks noChangeAspect="1"/>
          </p:cNvGraphicFramePr>
          <p:nvPr/>
        </p:nvGraphicFramePr>
        <p:xfrm>
          <a:off x="323850" y="5301208"/>
          <a:ext cx="2933700" cy="942975"/>
        </p:xfrm>
        <a:graphic>
          <a:graphicData uri="http://schemas.openxmlformats.org/presentationml/2006/ole">
            <mc:AlternateContent xmlns:mc="http://schemas.openxmlformats.org/markup-compatibility/2006">
              <mc:Choice xmlns:v="urn:schemas-microsoft-com:vml" Requires="v">
                <p:oleObj name="Ecuación" r:id="rId2" imgW="1511280" imgH="482400" progId="Equation.3">
                  <p:embed/>
                </p:oleObj>
              </mc:Choice>
              <mc:Fallback>
                <p:oleObj name="Ecuación" r:id="rId2" imgW="1511280" imgH="482400" progId="Equation.3">
                  <p:embed/>
                  <p:pic>
                    <p:nvPicPr>
                      <p:cNvPr id="7264" name="Object 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301208"/>
                        <a:ext cx="293370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ángulo 1"/>
          <p:cNvSpPr/>
          <p:nvPr/>
        </p:nvSpPr>
        <p:spPr>
          <a:xfrm>
            <a:off x="3662842" y="4920546"/>
            <a:ext cx="5472100" cy="1661993"/>
          </a:xfrm>
          <a:prstGeom prst="rect">
            <a:avLst/>
          </a:prstGeom>
        </p:spPr>
        <p:txBody>
          <a:bodyPr wrap="square">
            <a:spAutoFit/>
          </a:bodyPr>
          <a:lstStyle/>
          <a:p>
            <a:pPr algn="just" hangingPunct="0">
              <a:spcAft>
                <a:spcPts val="0"/>
              </a:spcAft>
            </a:pPr>
            <a:r>
              <a:rPr lang="es-ES_tradnl" sz="1700" dirty="0">
                <a:latin typeface="+mj-lt"/>
                <a:ea typeface="Times New Roman" panose="02020603050405020304" pitchFamily="18" charset="0"/>
                <a:cs typeface="Times New Roman" panose="02020603050405020304" pitchFamily="18" charset="0"/>
              </a:rPr>
              <a:t>i: pendiente de fondo del canal.</a:t>
            </a:r>
            <a:endParaRPr lang="es-AR" sz="1700" dirty="0">
              <a:latin typeface="+mj-lt"/>
              <a:ea typeface="Times New Roman" panose="02020603050405020304" pitchFamily="18" charset="0"/>
              <a:cs typeface="Times New Roman" panose="02020603050405020304" pitchFamily="18" charset="0"/>
            </a:endParaRPr>
          </a:p>
          <a:p>
            <a:pPr algn="just" hangingPunct="0">
              <a:spcAft>
                <a:spcPts val="0"/>
              </a:spcAft>
            </a:pPr>
            <a:r>
              <a:rPr lang="es-ES_tradnl" sz="1700" dirty="0">
                <a:latin typeface="+mj-lt"/>
                <a:ea typeface="Times New Roman" panose="02020603050405020304" pitchFamily="18" charset="0"/>
                <a:cs typeface="Times New Roman" panose="02020603050405020304" pitchFamily="18" charset="0"/>
              </a:rPr>
              <a:t>J: pérdida de carga por unidad de longitud.</a:t>
            </a:r>
            <a:endParaRPr lang="es-AR" sz="1700" dirty="0">
              <a:latin typeface="+mj-lt"/>
              <a:ea typeface="Times New Roman" panose="02020603050405020304" pitchFamily="18" charset="0"/>
              <a:cs typeface="Times New Roman" panose="02020603050405020304" pitchFamily="18" charset="0"/>
            </a:endParaRPr>
          </a:p>
          <a:p>
            <a:pPr algn="just" hangingPunct="0">
              <a:spcAft>
                <a:spcPts val="0"/>
              </a:spcAft>
            </a:pPr>
            <a:r>
              <a:rPr lang="es-ES_tradnl" sz="1700" dirty="0">
                <a:latin typeface="+mj-lt"/>
                <a:ea typeface="Times New Roman" panose="02020603050405020304" pitchFamily="18" charset="0"/>
                <a:cs typeface="Times New Roman" panose="02020603050405020304" pitchFamily="18" charset="0"/>
              </a:rPr>
              <a:t>h: altura de agua del canal.</a:t>
            </a:r>
            <a:endParaRPr lang="es-AR" sz="1700" dirty="0">
              <a:latin typeface="+mj-lt"/>
              <a:ea typeface="Times New Roman" panose="02020603050405020304" pitchFamily="18" charset="0"/>
              <a:cs typeface="Times New Roman" panose="02020603050405020304" pitchFamily="18" charset="0"/>
            </a:endParaRPr>
          </a:p>
          <a:p>
            <a:pPr algn="just" hangingPunct="0">
              <a:spcAft>
                <a:spcPts val="0"/>
              </a:spcAft>
            </a:pPr>
            <a:r>
              <a:rPr lang="es-ES_tradnl" sz="1700" dirty="0">
                <a:latin typeface="+mj-lt"/>
                <a:ea typeface="Times New Roman" panose="02020603050405020304" pitchFamily="18" charset="0"/>
                <a:cs typeface="Times New Roman" panose="02020603050405020304" pitchFamily="18" charset="0"/>
              </a:rPr>
              <a:t>U: velocidad media del agua en la sección transversal.</a:t>
            </a:r>
            <a:endParaRPr lang="es-AR" sz="1700" dirty="0">
              <a:latin typeface="+mj-lt"/>
              <a:ea typeface="Times New Roman" panose="02020603050405020304" pitchFamily="18" charset="0"/>
              <a:cs typeface="Times New Roman" panose="02020603050405020304" pitchFamily="18" charset="0"/>
            </a:endParaRPr>
          </a:p>
          <a:p>
            <a:pPr algn="just" hangingPunct="0">
              <a:spcAft>
                <a:spcPts val="0"/>
              </a:spcAft>
            </a:pPr>
            <a:r>
              <a:rPr lang="es-ES_tradnl" sz="1700" dirty="0">
                <a:latin typeface="+mj-lt"/>
                <a:ea typeface="Times New Roman" panose="02020603050405020304" pitchFamily="18" charset="0"/>
                <a:cs typeface="Times New Roman" panose="02020603050405020304" pitchFamily="18" charset="0"/>
              </a:rPr>
              <a:t>x: es la dirección del movimiento.</a:t>
            </a:r>
            <a:endParaRPr lang="es-AR" sz="1700" dirty="0">
              <a:latin typeface="+mj-lt"/>
              <a:ea typeface="Times New Roman" panose="02020603050405020304" pitchFamily="18" charset="0"/>
              <a:cs typeface="Times New Roman" panose="02020603050405020304" pitchFamily="18" charset="0"/>
            </a:endParaRPr>
          </a:p>
          <a:p>
            <a:pPr>
              <a:spcAft>
                <a:spcPts val="0"/>
              </a:spcAft>
            </a:pPr>
            <a:r>
              <a:rPr lang="es-AR" sz="1700" dirty="0">
                <a:latin typeface="+mj-lt"/>
                <a:ea typeface="Times New Roman" panose="02020603050405020304" pitchFamily="18" charset="0"/>
              </a:rPr>
              <a:t>t: es el tiempo.   </a:t>
            </a:r>
            <a:r>
              <a:rPr lang="el-GR" sz="1700" dirty="0">
                <a:latin typeface="+mj-lt"/>
                <a:ea typeface="Times New Roman" panose="02020603050405020304" pitchFamily="18" charset="0"/>
              </a:rPr>
              <a:t>α</a:t>
            </a:r>
            <a:r>
              <a:rPr lang="es-AR" sz="1700" dirty="0">
                <a:latin typeface="+mj-lt"/>
                <a:ea typeface="Times New Roman" panose="02020603050405020304" pitchFamily="18" charset="0"/>
              </a:rPr>
              <a:t> = 1</a:t>
            </a:r>
            <a:endParaRPr lang="es-AR" sz="1700" dirty="0">
              <a:latin typeface="+mj-lt"/>
            </a:endParaRPr>
          </a:p>
        </p:txBody>
      </p:sp>
      <p:graphicFrame>
        <p:nvGraphicFramePr>
          <p:cNvPr id="4" name="Objeto 3"/>
          <p:cNvGraphicFramePr>
            <a:graphicFrameLocks noChangeAspect="1"/>
          </p:cNvGraphicFramePr>
          <p:nvPr/>
        </p:nvGraphicFramePr>
        <p:xfrm>
          <a:off x="53975" y="4013200"/>
          <a:ext cx="3654425" cy="828675"/>
        </p:xfrm>
        <a:graphic>
          <a:graphicData uri="http://schemas.openxmlformats.org/presentationml/2006/ole">
            <mc:AlternateContent xmlns:mc="http://schemas.openxmlformats.org/markup-compatibility/2006">
              <mc:Choice xmlns:v="urn:schemas-microsoft-com:vml" Requires="v">
                <p:oleObj name="Ecuación" r:id="rId4" imgW="2146300" imgH="482600" progId="Equation.3">
                  <p:embed/>
                </p:oleObj>
              </mc:Choice>
              <mc:Fallback>
                <p:oleObj name="Ecuación" r:id="rId4" imgW="2146300" imgH="482600" progId="Equation.3">
                  <p:embed/>
                  <p:pic>
                    <p:nvPicPr>
                      <p:cNvPr id="4" name="Objet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013200"/>
                        <a:ext cx="3654425" cy="828675"/>
                      </a:xfrm>
                      <a:prstGeom prst="rect">
                        <a:avLst/>
                      </a:prstGeom>
                      <a:noFill/>
                    </p:spPr>
                  </p:pic>
                </p:oleObj>
              </mc:Fallback>
            </mc:AlternateContent>
          </a:graphicData>
        </a:graphic>
      </p:graphicFrame>
      <p:sp>
        <p:nvSpPr>
          <p:cNvPr id="5" name="Rectángulo 4"/>
          <p:cNvSpPr/>
          <p:nvPr/>
        </p:nvSpPr>
        <p:spPr>
          <a:xfrm>
            <a:off x="4122254" y="3978752"/>
            <a:ext cx="2625160" cy="598177"/>
          </a:xfrm>
          <a:prstGeom prst="rect">
            <a:avLst/>
          </a:prstGeom>
        </p:spPr>
        <p:txBody>
          <a:bodyPr wrap="square">
            <a:spAutoFit/>
          </a:bodyPr>
          <a:lstStyle/>
          <a:p>
            <a:pPr algn="just" hangingPunct="0">
              <a:lnSpc>
                <a:spcPct val="150000"/>
              </a:lnSpc>
              <a:spcAft>
                <a:spcPts val="0"/>
              </a:spcAft>
            </a:pPr>
            <a:r>
              <a:rPr lang="es-ES_tradnl" sz="2500" dirty="0">
                <a:ea typeface="Times New Roman" panose="02020603050405020304" pitchFamily="18" charset="0"/>
                <a:cs typeface="Times New Roman" panose="02020603050405020304" pitchFamily="18" charset="0"/>
              </a:rPr>
              <a:t>Saint Venant</a:t>
            </a:r>
            <a:endParaRPr lang="es-AR" sz="2500" dirty="0">
              <a:ea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9740B2D4-E5EB-C608-16E9-DB532C4A171C}"/>
              </a:ext>
            </a:extLst>
          </p:cNvPr>
          <p:cNvPicPr>
            <a:picLocks noChangeAspect="1"/>
          </p:cNvPicPr>
          <p:nvPr/>
        </p:nvPicPr>
        <p:blipFill>
          <a:blip r:embed="rId6"/>
          <a:stretch>
            <a:fillRect/>
          </a:stretch>
        </p:blipFill>
        <p:spPr>
          <a:xfrm>
            <a:off x="53975" y="948107"/>
            <a:ext cx="9073008" cy="5418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6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6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3" grpId="0"/>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ChangeArrowheads="1"/>
          </p:cNvSpPr>
          <p:nvPr/>
        </p:nvSpPr>
        <p:spPr bwMode="auto">
          <a:xfrm>
            <a:off x="0" y="-2053"/>
            <a:ext cx="89995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fontAlgn="base">
              <a:spcBef>
                <a:spcPct val="0"/>
              </a:spcBef>
              <a:spcAft>
                <a:spcPct val="0"/>
              </a:spcAft>
              <a:tabLst>
                <a:tab pos="685800" algn="l"/>
              </a:tabLst>
              <a:defRPr>
                <a:solidFill>
                  <a:schemeClr val="tx1"/>
                </a:solidFill>
                <a:latin typeface="Arial" panose="020B0604020202020204" pitchFamily="34" charset="0"/>
              </a:defRPr>
            </a:lvl6pPr>
            <a:lvl7pPr fontAlgn="base">
              <a:spcBef>
                <a:spcPct val="0"/>
              </a:spcBef>
              <a:spcAft>
                <a:spcPct val="0"/>
              </a:spcAft>
              <a:tabLst>
                <a:tab pos="685800" algn="l"/>
              </a:tabLst>
              <a:defRPr>
                <a:solidFill>
                  <a:schemeClr val="tx1"/>
                </a:solidFill>
                <a:latin typeface="Arial" panose="020B0604020202020204" pitchFamily="34" charset="0"/>
              </a:defRPr>
            </a:lvl7pPr>
            <a:lvl8pPr fontAlgn="base">
              <a:spcBef>
                <a:spcPct val="0"/>
              </a:spcBef>
              <a:spcAft>
                <a:spcPct val="0"/>
              </a:spcAft>
              <a:tabLst>
                <a:tab pos="685800" algn="l"/>
              </a:tabLst>
              <a:defRPr>
                <a:solidFill>
                  <a:schemeClr val="tx1"/>
                </a:solidFill>
                <a:latin typeface="Arial" panose="020B0604020202020204" pitchFamily="34" charset="0"/>
              </a:defRPr>
            </a:lvl8pPr>
            <a:lvl9pPr fontAlgn="base">
              <a:spcBef>
                <a:spcPct val="0"/>
              </a:spcBef>
              <a:spcAft>
                <a:spcPct val="0"/>
              </a:spcAft>
              <a:tabLst>
                <a:tab pos="685800" algn="l"/>
              </a:tabLst>
              <a:defRPr>
                <a:solidFill>
                  <a:schemeClr val="tx1"/>
                </a:solidFill>
                <a:latin typeface="Arial" panose="020B0604020202020204" pitchFamily="34" charset="0"/>
              </a:defRPr>
            </a:lvl9pPr>
          </a:lstStyle>
          <a:p>
            <a:pPr marL="0" lvl="3" indent="87313" algn="ctr"/>
            <a:r>
              <a:rPr lang="es-AR" altLang="es-AR" u="sng" dirty="0">
                <a:solidFill>
                  <a:srgbClr val="3333CC"/>
                </a:solidFill>
              </a:rPr>
              <a:t>Clasificación del escurrimiento: río y torrente</a:t>
            </a:r>
          </a:p>
        </p:txBody>
      </p:sp>
      <p:graphicFrame>
        <p:nvGraphicFramePr>
          <p:cNvPr id="199686" name="Object 6"/>
          <p:cNvGraphicFramePr>
            <a:graphicFrameLocks noChangeAspect="1"/>
          </p:cNvGraphicFramePr>
          <p:nvPr/>
        </p:nvGraphicFramePr>
        <p:xfrm>
          <a:off x="5832475" y="692150"/>
          <a:ext cx="755650" cy="481013"/>
        </p:xfrm>
        <a:graphic>
          <a:graphicData uri="http://schemas.openxmlformats.org/presentationml/2006/ole">
            <mc:AlternateContent xmlns:mc="http://schemas.openxmlformats.org/markup-compatibility/2006">
              <mc:Choice xmlns:v="urn:schemas-microsoft-com:vml" Requires="v">
                <p:oleObj name="Ecuación" r:id="rId2" imgW="317225" imgH="203024" progId="Equation.3">
                  <p:embed/>
                </p:oleObj>
              </mc:Choice>
              <mc:Fallback>
                <p:oleObj name="Ecuación" r:id="rId2" imgW="317225" imgH="203024" progId="Equation.3">
                  <p:embed/>
                  <p:pic>
                    <p:nvPicPr>
                      <p:cNvPr id="19968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692150"/>
                        <a:ext cx="75565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9685" name="Object 5"/>
          <p:cNvGraphicFramePr>
            <a:graphicFrameLocks noChangeAspect="1"/>
          </p:cNvGraphicFramePr>
          <p:nvPr/>
        </p:nvGraphicFramePr>
        <p:xfrm>
          <a:off x="7272338" y="620713"/>
          <a:ext cx="935037" cy="576262"/>
        </p:xfrm>
        <a:graphic>
          <a:graphicData uri="http://schemas.openxmlformats.org/presentationml/2006/ole">
            <mc:AlternateContent xmlns:mc="http://schemas.openxmlformats.org/markup-compatibility/2006">
              <mc:Choice xmlns:v="urn:schemas-microsoft-com:vml" Requires="v">
                <p:oleObj name="Ecuación" r:id="rId4" imgW="368300" imgH="228600" progId="Equation.3">
                  <p:embed/>
                </p:oleObj>
              </mc:Choice>
              <mc:Fallback>
                <p:oleObj name="Ecuación" r:id="rId4" imgW="368300" imgH="228600" progId="Equation.3">
                  <p:embed/>
                  <p:pic>
                    <p:nvPicPr>
                      <p:cNvPr id="1996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2338" y="620713"/>
                        <a:ext cx="935037"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687" name="Rectangle 7"/>
          <p:cNvSpPr>
            <a:spLocks noChangeArrowheads="1"/>
          </p:cNvSpPr>
          <p:nvPr/>
        </p:nvSpPr>
        <p:spPr bwMode="auto">
          <a:xfrm>
            <a:off x="317654" y="723901"/>
            <a:ext cx="504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buFont typeface="Wingdings" panose="05000000000000000000" pitchFamily="2" charset="2"/>
              <a:buNone/>
            </a:pPr>
            <a:r>
              <a:rPr lang="es-ES_tradnl" altLang="es-AR" sz="2400" dirty="0">
                <a:solidFill>
                  <a:srgbClr val="3333CC"/>
                </a:solidFill>
                <a:cs typeface="Times New Roman" panose="02020603050405020304" pitchFamily="18" charset="0"/>
              </a:rPr>
              <a:t>RÉGIMEN DE RÍO O SUBCRÍTICO</a:t>
            </a:r>
            <a:endParaRPr lang="es-ES" altLang="es-AR" sz="2400" dirty="0">
              <a:solidFill>
                <a:srgbClr val="3333CC"/>
              </a:solidFill>
            </a:endParaRPr>
          </a:p>
        </p:txBody>
      </p:sp>
      <p:sp>
        <p:nvSpPr>
          <p:cNvPr id="199689" name="Rectangle 9"/>
          <p:cNvSpPr>
            <a:spLocks noChangeArrowheads="1"/>
          </p:cNvSpPr>
          <p:nvPr/>
        </p:nvSpPr>
        <p:spPr bwMode="auto">
          <a:xfrm>
            <a:off x="287338" y="1449388"/>
            <a:ext cx="6583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buFont typeface="Wingdings" panose="05000000000000000000" pitchFamily="2" charset="2"/>
              <a:buNone/>
            </a:pPr>
            <a:r>
              <a:rPr lang="es-ES_tradnl" altLang="es-AR" sz="2400" dirty="0">
                <a:solidFill>
                  <a:srgbClr val="3333CC"/>
                </a:solidFill>
                <a:cs typeface="Times New Roman" panose="02020603050405020304" pitchFamily="18" charset="0"/>
              </a:rPr>
              <a:t>RÉGIMEN DE TORRENTE O SUPERCRÍTICO</a:t>
            </a:r>
            <a:endParaRPr lang="es-ES" altLang="es-AR" sz="2400" dirty="0">
              <a:solidFill>
                <a:srgbClr val="3333CC"/>
              </a:solidFill>
            </a:endParaRPr>
          </a:p>
        </p:txBody>
      </p:sp>
      <p:graphicFrame>
        <p:nvGraphicFramePr>
          <p:cNvPr id="199690" name="Object 10"/>
          <p:cNvGraphicFramePr>
            <a:graphicFrameLocks noGrp="1" noChangeAspect="1"/>
          </p:cNvGraphicFramePr>
          <p:nvPr>
            <p:ph sz="half" idx="1"/>
          </p:nvPr>
        </p:nvGraphicFramePr>
        <p:xfrm>
          <a:off x="6985000" y="1449388"/>
          <a:ext cx="755650" cy="592137"/>
        </p:xfrm>
        <a:graphic>
          <a:graphicData uri="http://schemas.openxmlformats.org/presentationml/2006/ole">
            <mc:AlternateContent xmlns:mc="http://schemas.openxmlformats.org/markup-compatibility/2006">
              <mc:Choice xmlns:v="urn:schemas-microsoft-com:vml" Requires="v">
                <p:oleObj name="Ecuación" r:id="rId6" imgW="291960" imgH="228600" progId="Equation.3">
                  <p:embed/>
                </p:oleObj>
              </mc:Choice>
              <mc:Fallback>
                <p:oleObj name="Ecuación" r:id="rId6" imgW="291960" imgH="228600" progId="Equation.3">
                  <p:embed/>
                  <p:pic>
                    <p:nvPicPr>
                      <p:cNvPr id="19969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5000" y="1449388"/>
                        <a:ext cx="755650" cy="59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9692" name="Object 12"/>
          <p:cNvGraphicFramePr>
            <a:graphicFrameLocks noGrp="1" noChangeAspect="1"/>
          </p:cNvGraphicFramePr>
          <p:nvPr>
            <p:ph sz="quarter" idx="2"/>
          </p:nvPr>
        </p:nvGraphicFramePr>
        <p:xfrm>
          <a:off x="8136396" y="1412875"/>
          <a:ext cx="863600" cy="536575"/>
        </p:xfrm>
        <a:graphic>
          <a:graphicData uri="http://schemas.openxmlformats.org/presentationml/2006/ole">
            <mc:AlternateContent xmlns:mc="http://schemas.openxmlformats.org/markup-compatibility/2006">
              <mc:Choice xmlns:v="urn:schemas-microsoft-com:vml" Requires="v">
                <p:oleObj name="Ecuación" r:id="rId8" imgW="368280" imgH="228600" progId="Equation.3">
                  <p:embed/>
                </p:oleObj>
              </mc:Choice>
              <mc:Fallback>
                <p:oleObj name="Ecuación" r:id="rId8" imgW="368280" imgH="228600" progId="Equation.3">
                  <p:embed/>
                  <p:pic>
                    <p:nvPicPr>
                      <p:cNvPr id="199692"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6396" y="1412875"/>
                        <a:ext cx="863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9695" name="Rectangle 15"/>
          <p:cNvSpPr>
            <a:spLocks noChangeArrowheads="1"/>
          </p:cNvSpPr>
          <p:nvPr/>
        </p:nvSpPr>
        <p:spPr bwMode="auto">
          <a:xfrm>
            <a:off x="0" y="2277874"/>
            <a:ext cx="926407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700" u="sng" dirty="0">
                <a:solidFill>
                  <a:srgbClr val="3333CC"/>
                </a:solidFill>
              </a:rPr>
              <a:t>Clasificación del lecho según la pendiente: suave y fuerte</a:t>
            </a:r>
            <a:r>
              <a:rPr lang="es-ES" altLang="es-AR" sz="2700" dirty="0"/>
              <a:t> </a:t>
            </a:r>
          </a:p>
        </p:txBody>
      </p:sp>
      <p:sp>
        <p:nvSpPr>
          <p:cNvPr id="199696" name="Rectangle 16"/>
          <p:cNvSpPr>
            <a:spLocks noChangeArrowheads="1"/>
          </p:cNvSpPr>
          <p:nvPr/>
        </p:nvSpPr>
        <p:spPr bwMode="auto">
          <a:xfrm>
            <a:off x="142042" y="3818791"/>
            <a:ext cx="3162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cs typeface="Times New Roman" panose="02020603050405020304" pitchFamily="18" charset="0"/>
              </a:rPr>
              <a:t>PENDIENTE SUAVE</a:t>
            </a:r>
            <a:r>
              <a:rPr lang="es-ES" altLang="es-AR" dirty="0"/>
              <a:t> </a:t>
            </a:r>
          </a:p>
        </p:txBody>
      </p:sp>
      <p:sp>
        <p:nvSpPr>
          <p:cNvPr id="199697" name="Rectangle 17"/>
          <p:cNvSpPr>
            <a:spLocks noChangeArrowheads="1"/>
          </p:cNvSpPr>
          <p:nvPr/>
        </p:nvSpPr>
        <p:spPr bwMode="auto">
          <a:xfrm>
            <a:off x="126825" y="4577882"/>
            <a:ext cx="3330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cs typeface="Times New Roman" panose="02020603050405020304" pitchFamily="18" charset="0"/>
              </a:rPr>
              <a:t>PENDIENTE FUERTE</a:t>
            </a:r>
            <a:r>
              <a:rPr lang="es-ES" altLang="es-AR" dirty="0"/>
              <a:t> </a:t>
            </a:r>
          </a:p>
        </p:txBody>
      </p:sp>
      <p:sp>
        <p:nvSpPr>
          <p:cNvPr id="199699" name="Rectangle 19"/>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99698" name="Object 18"/>
          <p:cNvGraphicFramePr>
            <a:graphicFrameLocks noChangeAspect="1"/>
          </p:cNvGraphicFramePr>
          <p:nvPr/>
        </p:nvGraphicFramePr>
        <p:xfrm>
          <a:off x="4647884" y="3901044"/>
          <a:ext cx="971550" cy="496888"/>
        </p:xfrm>
        <a:graphic>
          <a:graphicData uri="http://schemas.openxmlformats.org/presentationml/2006/ole">
            <mc:AlternateContent xmlns:mc="http://schemas.openxmlformats.org/markup-compatibility/2006">
              <mc:Choice xmlns:v="urn:schemas-microsoft-com:vml" Requires="v">
                <p:oleObj name="Ecuación" r:id="rId10" imgW="393529" imgH="203112" progId="Equation.3">
                  <p:embed/>
                </p:oleObj>
              </mc:Choice>
              <mc:Fallback>
                <p:oleObj name="Ecuación" r:id="rId10" imgW="393529" imgH="203112" progId="Equation.3">
                  <p:embed/>
                  <p:pic>
                    <p:nvPicPr>
                      <p:cNvPr id="199698"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7884" y="3901044"/>
                        <a:ext cx="971550"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9700" name="Object 20"/>
          <p:cNvGraphicFramePr>
            <a:graphicFrameLocks noChangeAspect="1"/>
          </p:cNvGraphicFramePr>
          <p:nvPr/>
        </p:nvGraphicFramePr>
        <p:xfrm>
          <a:off x="3579019" y="3901044"/>
          <a:ext cx="539750" cy="454025"/>
        </p:xfrm>
        <a:graphic>
          <a:graphicData uri="http://schemas.openxmlformats.org/presentationml/2006/ole">
            <mc:AlternateContent xmlns:mc="http://schemas.openxmlformats.org/markup-compatibility/2006">
              <mc:Choice xmlns:v="urn:schemas-microsoft-com:vml" Requires="v">
                <p:oleObj name="Ecuación" r:id="rId12" imgW="241195" imgH="203112" progId="Equation.3">
                  <p:embed/>
                </p:oleObj>
              </mc:Choice>
              <mc:Fallback>
                <p:oleObj name="Ecuación" r:id="rId12" imgW="241195" imgH="203112" progId="Equation.3">
                  <p:embed/>
                  <p:pic>
                    <p:nvPicPr>
                      <p:cNvPr id="19970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9019" y="3901044"/>
                        <a:ext cx="53975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9702" name="Object 22"/>
          <p:cNvGraphicFramePr>
            <a:graphicFrameLocks noGrp="1" noChangeAspect="1"/>
          </p:cNvGraphicFramePr>
          <p:nvPr>
            <p:ph sz="quarter" idx="3"/>
          </p:nvPr>
        </p:nvGraphicFramePr>
        <p:xfrm>
          <a:off x="4585224" y="4665981"/>
          <a:ext cx="944563" cy="608012"/>
        </p:xfrm>
        <a:graphic>
          <a:graphicData uri="http://schemas.openxmlformats.org/presentationml/2006/ole">
            <mc:AlternateContent xmlns:mc="http://schemas.openxmlformats.org/markup-compatibility/2006">
              <mc:Choice xmlns:v="urn:schemas-microsoft-com:vml" Requires="v">
                <p:oleObj name="Ecuación" r:id="rId14" imgW="355320" imgH="228600" progId="Equation.3">
                  <p:embed/>
                </p:oleObj>
              </mc:Choice>
              <mc:Fallback>
                <p:oleObj name="Ecuación" r:id="rId14" imgW="355320" imgH="228600" progId="Equation.3">
                  <p:embed/>
                  <p:pic>
                    <p:nvPicPr>
                      <p:cNvPr id="199702"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5224" y="4665981"/>
                        <a:ext cx="944563"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9709" name="Rectangle 29"/>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99708" name="Object 28"/>
          <p:cNvGraphicFramePr>
            <a:graphicFrameLocks noChangeAspect="1"/>
          </p:cNvGraphicFramePr>
          <p:nvPr/>
        </p:nvGraphicFramePr>
        <p:xfrm>
          <a:off x="3579019" y="4621239"/>
          <a:ext cx="612775" cy="514350"/>
        </p:xfrm>
        <a:graphic>
          <a:graphicData uri="http://schemas.openxmlformats.org/presentationml/2006/ole">
            <mc:AlternateContent xmlns:mc="http://schemas.openxmlformats.org/markup-compatibility/2006">
              <mc:Choice xmlns:v="urn:schemas-microsoft-com:vml" Requires="v">
                <p:oleObj name="Ecuación" r:id="rId16" imgW="241195" imgH="203112" progId="Equation.3">
                  <p:embed/>
                </p:oleObj>
              </mc:Choice>
              <mc:Fallback>
                <p:oleObj name="Ecuación" r:id="rId16" imgW="241195" imgH="203112" progId="Equation.3">
                  <p:embed/>
                  <p:pic>
                    <p:nvPicPr>
                      <p:cNvPr id="199708" name="Object 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79019" y="4621239"/>
                        <a:ext cx="61277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713" name="Rectangle 33"/>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99715" name="Rectangle 35"/>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99717" name="Rectangle 3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99719" name="Rectangle 3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 name="Rectángulo 1"/>
          <p:cNvSpPr/>
          <p:nvPr/>
        </p:nvSpPr>
        <p:spPr>
          <a:xfrm>
            <a:off x="157259" y="3055592"/>
            <a:ext cx="7494359" cy="523220"/>
          </a:xfrm>
          <a:prstGeom prst="rect">
            <a:avLst/>
          </a:prstGeom>
        </p:spPr>
        <p:txBody>
          <a:bodyPr wrap="none">
            <a:spAutoFit/>
          </a:bodyPr>
          <a:lstStyle/>
          <a:p>
            <a:r>
              <a:rPr lang="es-AR" altLang="es-AR" dirty="0">
                <a:solidFill>
                  <a:srgbClr val="3333CC"/>
                </a:solidFill>
              </a:rPr>
              <a:t>Se compara la </a:t>
            </a:r>
            <a:r>
              <a:rPr lang="es-AR" altLang="es-AR" dirty="0" err="1">
                <a:solidFill>
                  <a:srgbClr val="3333CC"/>
                </a:solidFill>
              </a:rPr>
              <a:t>h</a:t>
            </a:r>
            <a:r>
              <a:rPr lang="es-AR" altLang="es-AR" sz="1500" dirty="0" err="1">
                <a:solidFill>
                  <a:srgbClr val="3333CC"/>
                </a:solidFill>
              </a:rPr>
              <a:t>n</a:t>
            </a:r>
            <a:r>
              <a:rPr lang="es-AR" altLang="es-AR" sz="1500" dirty="0">
                <a:solidFill>
                  <a:srgbClr val="3333CC"/>
                </a:solidFill>
              </a:rPr>
              <a:t> </a:t>
            </a:r>
            <a:r>
              <a:rPr lang="es-AR" altLang="es-AR" sz="2700" dirty="0">
                <a:solidFill>
                  <a:srgbClr val="3333CC"/>
                </a:solidFill>
              </a:rPr>
              <a:t>(MPU) con la </a:t>
            </a:r>
            <a:r>
              <a:rPr lang="es-AR" altLang="es-AR" sz="2700" dirty="0" err="1">
                <a:solidFill>
                  <a:srgbClr val="3333CC"/>
                </a:solidFill>
              </a:rPr>
              <a:t>h</a:t>
            </a:r>
            <a:r>
              <a:rPr lang="es-AR" altLang="es-AR" sz="1500" dirty="0" err="1">
                <a:solidFill>
                  <a:srgbClr val="3333CC"/>
                </a:solidFill>
              </a:rPr>
              <a:t>c</a:t>
            </a:r>
            <a:r>
              <a:rPr lang="es-AR" altLang="es-AR" sz="1500" dirty="0">
                <a:solidFill>
                  <a:srgbClr val="3333CC"/>
                </a:solidFill>
              </a:rPr>
              <a:t> </a:t>
            </a:r>
            <a:r>
              <a:rPr lang="es-AR" altLang="es-AR" sz="2700" dirty="0">
                <a:solidFill>
                  <a:srgbClr val="3333CC"/>
                </a:solidFill>
              </a:rPr>
              <a:t>o la i con la </a:t>
            </a:r>
            <a:r>
              <a:rPr lang="es-AR" altLang="es-AR" sz="2700" dirty="0" err="1">
                <a:solidFill>
                  <a:srgbClr val="3333CC"/>
                </a:solidFill>
              </a:rPr>
              <a:t>i</a:t>
            </a:r>
            <a:r>
              <a:rPr lang="es-AR" altLang="es-AR" sz="1500" dirty="0" err="1">
                <a:solidFill>
                  <a:srgbClr val="3333CC"/>
                </a:solidFill>
              </a:rPr>
              <a:t>c</a:t>
            </a:r>
            <a:r>
              <a:rPr lang="es-AR" altLang="es-AR" sz="1500" dirty="0">
                <a:solidFill>
                  <a:srgbClr val="3333CC"/>
                </a:solidFill>
              </a:rPr>
              <a:t>.</a:t>
            </a:r>
            <a:endParaRPr lang="es-AR" dirty="0"/>
          </a:p>
        </p:txBody>
      </p:sp>
      <p:sp>
        <p:nvSpPr>
          <p:cNvPr id="3" name="Rectángulo 2"/>
          <p:cNvSpPr/>
          <p:nvPr/>
        </p:nvSpPr>
        <p:spPr>
          <a:xfrm>
            <a:off x="4560339" y="5708466"/>
            <a:ext cx="3251211" cy="523220"/>
          </a:xfrm>
          <a:prstGeom prst="rect">
            <a:avLst/>
          </a:prstGeom>
        </p:spPr>
        <p:txBody>
          <a:bodyPr wrap="none">
            <a:spAutoFit/>
          </a:bodyPr>
          <a:lstStyle/>
          <a:p>
            <a:r>
              <a:rPr lang="es-AR" altLang="es-AR" dirty="0" err="1">
                <a:solidFill>
                  <a:srgbClr val="3333CC"/>
                </a:solidFill>
              </a:rPr>
              <a:t>i</a:t>
            </a:r>
            <a:r>
              <a:rPr lang="es-AR" altLang="es-AR" sz="1500" dirty="0" err="1">
                <a:solidFill>
                  <a:srgbClr val="3333CC"/>
                </a:solidFill>
              </a:rPr>
              <a:t>c</a:t>
            </a:r>
            <a:r>
              <a:rPr lang="es-AR" altLang="es-AR" sz="1500" dirty="0">
                <a:solidFill>
                  <a:srgbClr val="3333CC"/>
                </a:solidFill>
              </a:rPr>
              <a:t> </a:t>
            </a:r>
            <a:r>
              <a:rPr lang="es-AR" altLang="es-AR" sz="2700" dirty="0">
                <a:solidFill>
                  <a:srgbClr val="3333CC"/>
                </a:solidFill>
              </a:rPr>
              <a:t>= pendiente critica</a:t>
            </a:r>
            <a:endParaRPr lang="es-AR" dirty="0"/>
          </a:p>
        </p:txBody>
      </p:sp>
      <p:graphicFrame>
        <p:nvGraphicFramePr>
          <p:cNvPr id="24" name="Object 38">
            <a:extLst>
              <a:ext uri="{FF2B5EF4-FFF2-40B4-BE49-F238E27FC236}">
                <a16:creationId xmlns:a16="http://schemas.microsoft.com/office/drawing/2014/main" id="{F700B200-A47F-4EF4-91E1-460476F0E0AD}"/>
              </a:ext>
            </a:extLst>
          </p:cNvPr>
          <p:cNvGraphicFramePr>
            <a:graphicFrameLocks noChangeAspect="1"/>
          </p:cNvGraphicFramePr>
          <p:nvPr/>
        </p:nvGraphicFramePr>
        <p:xfrm>
          <a:off x="799959" y="5601146"/>
          <a:ext cx="2838913" cy="981285"/>
        </p:xfrm>
        <a:graphic>
          <a:graphicData uri="http://schemas.openxmlformats.org/presentationml/2006/ole">
            <mc:AlternateContent xmlns:mc="http://schemas.openxmlformats.org/markup-compatibility/2006">
              <mc:Choice xmlns:v="urn:schemas-microsoft-com:vml" Requires="v">
                <p:oleObj name="Ecuación" r:id="rId18" imgW="1320800" imgH="457200" progId="Equation.3">
                  <p:embed/>
                </p:oleObj>
              </mc:Choice>
              <mc:Fallback>
                <p:oleObj name="Ecuación" r:id="rId18" imgW="1320800" imgH="457200" progId="Equation.3">
                  <p:embed/>
                  <p:pic>
                    <p:nvPicPr>
                      <p:cNvPr id="24" name="Object 38">
                        <a:extLst>
                          <a:ext uri="{FF2B5EF4-FFF2-40B4-BE49-F238E27FC236}">
                            <a16:creationId xmlns:a16="http://schemas.microsoft.com/office/drawing/2014/main" id="{F700B200-A47F-4EF4-91E1-460476F0E0A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9959" y="5601146"/>
                        <a:ext cx="2838913" cy="981285"/>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96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96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96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96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96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96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970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9969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969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9970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970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p:bldP spid="199689" grpId="0"/>
      <p:bldP spid="199695" grpId="0"/>
      <p:bldP spid="199696" grpId="0"/>
      <p:bldP spid="199697"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1977" y="157462"/>
            <a:ext cx="8940046" cy="1815882"/>
          </a:xfrm>
          <a:prstGeom prst="rect">
            <a:avLst/>
          </a:prstGeom>
        </p:spPr>
        <p:txBody>
          <a:bodyPr wrap="square">
            <a:spAutoFit/>
          </a:bodyPr>
          <a:lstStyle/>
          <a:p>
            <a:pPr lvl="0" algn="just" hangingPunct="0">
              <a:spcAft>
                <a:spcPts val="0"/>
              </a:spcAft>
              <a:tabLst>
                <a:tab pos="228600" algn="l"/>
              </a:tabLst>
            </a:pPr>
            <a:r>
              <a:rPr lang="es-ES_tradnl" dirty="0">
                <a:ea typeface="Times New Roman" panose="02020603050405020304" pitchFamily="18" charset="0"/>
                <a:cs typeface="Times New Roman" panose="02020603050405020304" pitchFamily="18" charset="0"/>
              </a:rPr>
              <a:t>En resumen, para determinar si una corriente es </a:t>
            </a:r>
            <a:r>
              <a:rPr lang="es-ES_tradnl" b="1" dirty="0">
                <a:ea typeface="Times New Roman" panose="02020603050405020304" pitchFamily="18" charset="0"/>
                <a:cs typeface="Times New Roman" panose="02020603050405020304" pitchFamily="18" charset="0"/>
              </a:rPr>
              <a:t>río o torrente</a:t>
            </a:r>
            <a:r>
              <a:rPr lang="es-ES_tradnl" dirty="0">
                <a:ea typeface="Times New Roman" panose="02020603050405020304" pitchFamily="18" charset="0"/>
                <a:cs typeface="Times New Roman" panose="02020603050405020304" pitchFamily="18" charset="0"/>
              </a:rPr>
              <a:t> es necesario comparar la altura de agua de MPV con la altura crítica o la velocidad media de MPV con la velocidad crítica.</a:t>
            </a:r>
          </a:p>
        </p:txBody>
      </p:sp>
      <p:sp>
        <p:nvSpPr>
          <p:cNvPr id="11" name="Rectángulo 10"/>
          <p:cNvSpPr/>
          <p:nvPr/>
        </p:nvSpPr>
        <p:spPr>
          <a:xfrm>
            <a:off x="30477" y="3430172"/>
            <a:ext cx="9042023" cy="1384995"/>
          </a:xfrm>
          <a:prstGeom prst="rect">
            <a:avLst/>
          </a:prstGeom>
        </p:spPr>
        <p:txBody>
          <a:bodyPr wrap="square">
            <a:spAutoFit/>
          </a:bodyPr>
          <a:lstStyle/>
          <a:p>
            <a:pPr algn="just"/>
            <a:r>
              <a:rPr lang="es-ES_tradnl" dirty="0">
                <a:ea typeface="Times New Roman" panose="02020603050405020304" pitchFamily="18" charset="0"/>
                <a:cs typeface="Times New Roman" panose="02020603050405020304" pitchFamily="18" charset="0"/>
              </a:rPr>
              <a:t>Para determinar si es </a:t>
            </a:r>
            <a:r>
              <a:rPr lang="es-ES_tradnl" b="1" dirty="0">
                <a:ea typeface="Times New Roman" panose="02020603050405020304" pitchFamily="18" charset="0"/>
                <a:cs typeface="Times New Roman" panose="02020603050405020304" pitchFamily="18" charset="0"/>
              </a:rPr>
              <a:t>pendiente suave o fuerte </a:t>
            </a:r>
            <a:r>
              <a:rPr lang="es-ES_tradnl" dirty="0">
                <a:ea typeface="Times New Roman" panose="02020603050405020304" pitchFamily="18" charset="0"/>
                <a:cs typeface="Times New Roman" panose="02020603050405020304" pitchFamily="18" charset="0"/>
              </a:rPr>
              <a:t>se compara la pendiente de fondo con la pendiente crítica o la altura normal de MPU con la altura crítica.</a:t>
            </a:r>
            <a:endParaRPr lang="es-AR" dirty="0"/>
          </a:p>
        </p:txBody>
      </p:sp>
      <p:graphicFrame>
        <p:nvGraphicFramePr>
          <p:cNvPr id="14" name="Object 6"/>
          <p:cNvGraphicFramePr>
            <a:graphicFrameLocks noChangeAspect="1"/>
          </p:cNvGraphicFramePr>
          <p:nvPr/>
        </p:nvGraphicFramePr>
        <p:xfrm>
          <a:off x="1007091" y="2040385"/>
          <a:ext cx="1031776" cy="656783"/>
        </p:xfrm>
        <a:graphic>
          <a:graphicData uri="http://schemas.openxmlformats.org/presentationml/2006/ole">
            <mc:AlternateContent xmlns:mc="http://schemas.openxmlformats.org/markup-compatibility/2006">
              <mc:Choice xmlns:v="urn:schemas-microsoft-com:vml" Requires="v">
                <p:oleObj name="Ecuación" r:id="rId2" imgW="317225" imgH="203024" progId="Equation.3">
                  <p:embed/>
                </p:oleObj>
              </mc:Choice>
              <mc:Fallback>
                <p:oleObj name="Ecuación" r:id="rId2" imgW="317225" imgH="203024" progId="Equation.3">
                  <p:embed/>
                  <p:pic>
                    <p:nvPicPr>
                      <p:cNvPr id="14"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1" y="2040385"/>
                        <a:ext cx="1031776" cy="656783"/>
                      </a:xfrm>
                      <a:prstGeom prst="rect">
                        <a:avLst/>
                      </a:prstGeom>
                      <a:noFill/>
                    </p:spPr>
                  </p:pic>
                </p:oleObj>
              </mc:Fallback>
            </mc:AlternateContent>
          </a:graphicData>
        </a:graphic>
      </p:graphicFrame>
      <p:graphicFrame>
        <p:nvGraphicFramePr>
          <p:cNvPr id="15" name="Object 5"/>
          <p:cNvGraphicFramePr>
            <a:graphicFrameLocks noChangeAspect="1"/>
          </p:cNvGraphicFramePr>
          <p:nvPr/>
        </p:nvGraphicFramePr>
        <p:xfrm>
          <a:off x="3095836" y="2024844"/>
          <a:ext cx="1116124" cy="687866"/>
        </p:xfrm>
        <a:graphic>
          <a:graphicData uri="http://schemas.openxmlformats.org/presentationml/2006/ole">
            <mc:AlternateContent xmlns:mc="http://schemas.openxmlformats.org/markup-compatibility/2006">
              <mc:Choice xmlns:v="urn:schemas-microsoft-com:vml" Requires="v">
                <p:oleObj name="Ecuación" r:id="rId4" imgW="368300" imgH="228600" progId="Equation.3">
                  <p:embed/>
                </p:oleObj>
              </mc:Choice>
              <mc:Fallback>
                <p:oleObj name="Ecuación" r:id="rId4" imgW="368300" imgH="228600" progId="Equation.3">
                  <p:embed/>
                  <p:pic>
                    <p:nvPicPr>
                      <p:cNvPr id="1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36" y="2024844"/>
                        <a:ext cx="1116124" cy="687866"/>
                      </a:xfrm>
                      <a:prstGeom prst="rect">
                        <a:avLst/>
                      </a:prstGeom>
                      <a:noFill/>
                    </p:spPr>
                  </p:pic>
                </p:oleObj>
              </mc:Fallback>
            </mc:AlternateContent>
          </a:graphicData>
        </a:graphic>
      </p:graphicFrame>
      <p:graphicFrame>
        <p:nvGraphicFramePr>
          <p:cNvPr id="16" name="Object 10"/>
          <p:cNvGraphicFramePr>
            <a:graphicFrameLocks noGrp="1" noChangeAspect="1"/>
          </p:cNvGraphicFramePr>
          <p:nvPr>
            <p:ph sz="half" idx="1"/>
          </p:nvPr>
        </p:nvGraphicFramePr>
        <p:xfrm>
          <a:off x="1103276" y="2786906"/>
          <a:ext cx="935591" cy="733141"/>
        </p:xfrm>
        <a:graphic>
          <a:graphicData uri="http://schemas.openxmlformats.org/presentationml/2006/ole">
            <mc:AlternateContent xmlns:mc="http://schemas.openxmlformats.org/markup-compatibility/2006">
              <mc:Choice xmlns:v="urn:schemas-microsoft-com:vml" Requires="v">
                <p:oleObj name="Ecuación" r:id="rId6" imgW="291960" imgH="228600" progId="Equation.3">
                  <p:embed/>
                </p:oleObj>
              </mc:Choice>
              <mc:Fallback>
                <p:oleObj name="Ecuación" r:id="rId6" imgW="291960" imgH="228600" progId="Equation.3">
                  <p:embed/>
                  <p:pic>
                    <p:nvPicPr>
                      <p:cNvPr id="1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276" y="2786906"/>
                        <a:ext cx="935591" cy="733141"/>
                      </a:xfrm>
                      <a:prstGeom prst="rect">
                        <a:avLst/>
                      </a:prstGeom>
                      <a:noFill/>
                      <a:ln>
                        <a:noFill/>
                      </a:ln>
                      <a:effectLst/>
                    </p:spPr>
                  </p:pic>
                </p:oleObj>
              </mc:Fallback>
            </mc:AlternateContent>
          </a:graphicData>
        </a:graphic>
      </p:graphicFrame>
      <p:graphicFrame>
        <p:nvGraphicFramePr>
          <p:cNvPr id="17" name="Object 12"/>
          <p:cNvGraphicFramePr>
            <a:graphicFrameLocks noGrp="1" noChangeAspect="1"/>
          </p:cNvGraphicFramePr>
          <p:nvPr>
            <p:ph sz="quarter" idx="2"/>
          </p:nvPr>
        </p:nvGraphicFramePr>
        <p:xfrm>
          <a:off x="3207927" y="2837469"/>
          <a:ext cx="1017206" cy="632014"/>
        </p:xfrm>
        <a:graphic>
          <a:graphicData uri="http://schemas.openxmlformats.org/presentationml/2006/ole">
            <mc:AlternateContent xmlns:mc="http://schemas.openxmlformats.org/markup-compatibility/2006">
              <mc:Choice xmlns:v="urn:schemas-microsoft-com:vml" Requires="v">
                <p:oleObj name="Ecuación" r:id="rId8" imgW="368280" imgH="228600" progId="Equation.3">
                  <p:embed/>
                </p:oleObj>
              </mc:Choice>
              <mc:Fallback>
                <p:oleObj name="Ecuación" r:id="rId8" imgW="368280" imgH="228600" progId="Equation.3">
                  <p:embed/>
                  <p:pic>
                    <p:nvPicPr>
                      <p:cNvPr id="17"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7927" y="2837469"/>
                        <a:ext cx="1017206" cy="632014"/>
                      </a:xfrm>
                      <a:prstGeom prst="rect">
                        <a:avLst/>
                      </a:prstGeom>
                      <a:noFill/>
                      <a:ln>
                        <a:noFill/>
                      </a:ln>
                      <a:effectLst/>
                    </p:spPr>
                  </p:pic>
                </p:oleObj>
              </mc:Fallback>
            </mc:AlternateContent>
          </a:graphicData>
        </a:graphic>
      </p:graphicFrame>
      <p:sp>
        <p:nvSpPr>
          <p:cNvPr id="18" name="Rectángulo 17"/>
          <p:cNvSpPr/>
          <p:nvPr/>
        </p:nvSpPr>
        <p:spPr>
          <a:xfrm>
            <a:off x="5260263" y="2040385"/>
            <a:ext cx="822661" cy="523220"/>
          </a:xfrm>
          <a:prstGeom prst="rect">
            <a:avLst/>
          </a:prstGeom>
        </p:spPr>
        <p:txBody>
          <a:bodyPr wrap="none">
            <a:spAutoFit/>
          </a:bodyPr>
          <a:lstStyle/>
          <a:p>
            <a:r>
              <a:rPr lang="es-ES_tradnl" dirty="0">
                <a:solidFill>
                  <a:schemeClr val="accent6">
                    <a:lumMod val="60000"/>
                    <a:lumOff val="40000"/>
                  </a:schemeClr>
                </a:solidFill>
                <a:ea typeface="Times New Roman" panose="02020603050405020304" pitchFamily="18" charset="0"/>
                <a:cs typeface="Times New Roman" panose="02020603050405020304" pitchFamily="18" charset="0"/>
              </a:rPr>
              <a:t>RIO</a:t>
            </a:r>
            <a:endParaRPr lang="es-AR" dirty="0">
              <a:solidFill>
                <a:schemeClr val="accent6">
                  <a:lumMod val="60000"/>
                  <a:lumOff val="40000"/>
                </a:schemeClr>
              </a:solidFill>
            </a:endParaRPr>
          </a:p>
        </p:txBody>
      </p:sp>
      <p:sp>
        <p:nvSpPr>
          <p:cNvPr id="19" name="Rectángulo 18"/>
          <p:cNvSpPr/>
          <p:nvPr/>
        </p:nvSpPr>
        <p:spPr>
          <a:xfrm>
            <a:off x="5260262" y="2683086"/>
            <a:ext cx="2153090" cy="523220"/>
          </a:xfrm>
          <a:prstGeom prst="rect">
            <a:avLst/>
          </a:prstGeom>
        </p:spPr>
        <p:txBody>
          <a:bodyPr wrap="none">
            <a:spAutoFit/>
          </a:bodyPr>
          <a:lstStyle/>
          <a:p>
            <a:r>
              <a:rPr lang="es-ES_tradnl" dirty="0">
                <a:solidFill>
                  <a:schemeClr val="accent6">
                    <a:lumMod val="60000"/>
                    <a:lumOff val="40000"/>
                  </a:schemeClr>
                </a:solidFill>
                <a:ea typeface="Times New Roman" panose="02020603050405020304" pitchFamily="18" charset="0"/>
                <a:cs typeface="Times New Roman" panose="02020603050405020304" pitchFamily="18" charset="0"/>
              </a:rPr>
              <a:t>TORRENTE</a:t>
            </a:r>
            <a:endParaRPr lang="es-AR" dirty="0">
              <a:solidFill>
                <a:schemeClr val="accent6">
                  <a:lumMod val="60000"/>
                  <a:lumOff val="40000"/>
                </a:schemeClr>
              </a:solidFill>
            </a:endParaRPr>
          </a:p>
        </p:txBody>
      </p:sp>
      <p:sp>
        <p:nvSpPr>
          <p:cNvPr id="20" name="Rectangle 16"/>
          <p:cNvSpPr>
            <a:spLocks noChangeArrowheads="1"/>
          </p:cNvSpPr>
          <p:nvPr/>
        </p:nvSpPr>
        <p:spPr bwMode="auto">
          <a:xfrm>
            <a:off x="4860032" y="4941168"/>
            <a:ext cx="3625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dirty="0">
                <a:solidFill>
                  <a:srgbClr val="3333CC"/>
                </a:solidFill>
                <a:cs typeface="Times New Roman" panose="02020603050405020304" pitchFamily="18" charset="0"/>
              </a:rPr>
              <a:t>PENDIENTE SUAVE</a:t>
            </a:r>
            <a:r>
              <a:rPr lang="es-ES" altLang="es-AR" dirty="0"/>
              <a:t> </a:t>
            </a:r>
          </a:p>
        </p:txBody>
      </p:sp>
      <p:sp>
        <p:nvSpPr>
          <p:cNvPr id="21" name="Rectangle 17"/>
          <p:cNvSpPr>
            <a:spLocks noChangeArrowheads="1"/>
          </p:cNvSpPr>
          <p:nvPr/>
        </p:nvSpPr>
        <p:spPr bwMode="auto">
          <a:xfrm>
            <a:off x="4850882" y="5509205"/>
            <a:ext cx="386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dirty="0">
                <a:solidFill>
                  <a:srgbClr val="3333CC"/>
                </a:solidFill>
                <a:cs typeface="Times New Roman" panose="02020603050405020304" pitchFamily="18" charset="0"/>
              </a:rPr>
              <a:t>PENDIENTE FUERTE</a:t>
            </a:r>
            <a:r>
              <a:rPr lang="es-ES" altLang="es-AR" dirty="0"/>
              <a:t> </a:t>
            </a:r>
          </a:p>
        </p:txBody>
      </p:sp>
      <p:graphicFrame>
        <p:nvGraphicFramePr>
          <p:cNvPr id="22" name="Object 18"/>
          <p:cNvGraphicFramePr>
            <a:graphicFrameLocks noChangeAspect="1"/>
          </p:cNvGraphicFramePr>
          <p:nvPr/>
        </p:nvGraphicFramePr>
        <p:xfrm>
          <a:off x="755575" y="4918752"/>
          <a:ext cx="1099337" cy="562243"/>
        </p:xfrm>
        <a:graphic>
          <a:graphicData uri="http://schemas.openxmlformats.org/presentationml/2006/ole">
            <mc:AlternateContent xmlns:mc="http://schemas.openxmlformats.org/markup-compatibility/2006">
              <mc:Choice xmlns:v="urn:schemas-microsoft-com:vml" Requires="v">
                <p:oleObj name="Ecuación" r:id="rId10" imgW="393529" imgH="203112" progId="Equation.3">
                  <p:embed/>
                </p:oleObj>
              </mc:Choice>
              <mc:Fallback>
                <p:oleObj name="Ecuación" r:id="rId10" imgW="393529" imgH="203112" progId="Equation.3">
                  <p:embed/>
                  <p:pic>
                    <p:nvPicPr>
                      <p:cNvPr id="22"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5" y="4918752"/>
                        <a:ext cx="1099337" cy="562243"/>
                      </a:xfrm>
                      <a:prstGeom prst="rect">
                        <a:avLst/>
                      </a:prstGeom>
                      <a:noFill/>
                    </p:spPr>
                  </p:pic>
                </p:oleObj>
              </mc:Fallback>
            </mc:AlternateContent>
          </a:graphicData>
        </a:graphic>
      </p:graphicFrame>
      <p:graphicFrame>
        <p:nvGraphicFramePr>
          <p:cNvPr id="23" name="Object 20"/>
          <p:cNvGraphicFramePr>
            <a:graphicFrameLocks noChangeAspect="1"/>
          </p:cNvGraphicFramePr>
          <p:nvPr/>
        </p:nvGraphicFramePr>
        <p:xfrm>
          <a:off x="2756456" y="4941168"/>
          <a:ext cx="699420" cy="588336"/>
        </p:xfrm>
        <a:graphic>
          <a:graphicData uri="http://schemas.openxmlformats.org/presentationml/2006/ole">
            <mc:AlternateContent xmlns:mc="http://schemas.openxmlformats.org/markup-compatibility/2006">
              <mc:Choice xmlns:v="urn:schemas-microsoft-com:vml" Requires="v">
                <p:oleObj name="Ecuación" r:id="rId12" imgW="241195" imgH="203112" progId="Equation.3">
                  <p:embed/>
                </p:oleObj>
              </mc:Choice>
              <mc:Fallback>
                <p:oleObj name="Ecuación" r:id="rId12" imgW="241195" imgH="203112" progId="Equation.3">
                  <p:embed/>
                  <p:pic>
                    <p:nvPicPr>
                      <p:cNvPr id="23"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56456" y="4941168"/>
                        <a:ext cx="699420" cy="588336"/>
                      </a:xfrm>
                      <a:prstGeom prst="rect">
                        <a:avLst/>
                      </a:prstGeom>
                      <a:noFill/>
                    </p:spPr>
                  </p:pic>
                </p:oleObj>
              </mc:Fallback>
            </mc:AlternateContent>
          </a:graphicData>
        </a:graphic>
      </p:graphicFrame>
      <p:graphicFrame>
        <p:nvGraphicFramePr>
          <p:cNvPr id="24" name="Object 22"/>
          <p:cNvGraphicFramePr>
            <a:graphicFrameLocks noGrp="1" noChangeAspect="1"/>
          </p:cNvGraphicFramePr>
          <p:nvPr>
            <p:ph sz="quarter" idx="3"/>
          </p:nvPr>
        </p:nvGraphicFramePr>
        <p:xfrm>
          <a:off x="755576" y="5509205"/>
          <a:ext cx="1099336" cy="707639"/>
        </p:xfrm>
        <a:graphic>
          <a:graphicData uri="http://schemas.openxmlformats.org/presentationml/2006/ole">
            <mc:AlternateContent xmlns:mc="http://schemas.openxmlformats.org/markup-compatibility/2006">
              <mc:Choice xmlns:v="urn:schemas-microsoft-com:vml" Requires="v">
                <p:oleObj name="Ecuación" r:id="rId14" imgW="355320" imgH="228600" progId="Equation.3">
                  <p:embed/>
                </p:oleObj>
              </mc:Choice>
              <mc:Fallback>
                <p:oleObj name="Ecuación" r:id="rId14" imgW="355320" imgH="228600" progId="Equation.3">
                  <p:embed/>
                  <p:pic>
                    <p:nvPicPr>
                      <p:cNvPr id="24"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5576" y="5509205"/>
                        <a:ext cx="1099336" cy="707639"/>
                      </a:xfrm>
                      <a:prstGeom prst="rect">
                        <a:avLst/>
                      </a:prstGeom>
                      <a:noFill/>
                      <a:ln>
                        <a:noFill/>
                      </a:ln>
                      <a:effectLst/>
                    </p:spPr>
                  </p:pic>
                </p:oleObj>
              </mc:Fallback>
            </mc:AlternateContent>
          </a:graphicData>
        </a:graphic>
      </p:graphicFrame>
      <p:graphicFrame>
        <p:nvGraphicFramePr>
          <p:cNvPr id="25" name="Object 28"/>
          <p:cNvGraphicFramePr>
            <a:graphicFrameLocks noChangeAspect="1"/>
          </p:cNvGraphicFramePr>
          <p:nvPr/>
        </p:nvGraphicFramePr>
        <p:xfrm>
          <a:off x="2832370" y="5633044"/>
          <a:ext cx="695514" cy="583799"/>
        </p:xfrm>
        <a:graphic>
          <a:graphicData uri="http://schemas.openxmlformats.org/presentationml/2006/ole">
            <mc:AlternateContent xmlns:mc="http://schemas.openxmlformats.org/markup-compatibility/2006">
              <mc:Choice xmlns:v="urn:schemas-microsoft-com:vml" Requires="v">
                <p:oleObj name="Ecuación" r:id="rId16" imgW="241195" imgH="203112" progId="Equation.3">
                  <p:embed/>
                </p:oleObj>
              </mc:Choice>
              <mc:Fallback>
                <p:oleObj name="Ecuación" r:id="rId16" imgW="241195" imgH="203112" progId="Equation.3">
                  <p:embed/>
                  <p:pic>
                    <p:nvPicPr>
                      <p:cNvPr id="25" name="Object 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32370" y="5633044"/>
                        <a:ext cx="695514" cy="583799"/>
                      </a:xfrm>
                      <a:prstGeom prst="rect">
                        <a:avLst/>
                      </a:prstGeom>
                      <a:noFill/>
                    </p:spPr>
                  </p:pic>
                </p:oleObj>
              </mc:Fallback>
            </mc:AlternateContent>
          </a:graphicData>
        </a:graphic>
      </p:graphicFrame>
    </p:spTree>
    <p:extLst>
      <p:ext uri="{BB962C8B-B14F-4D97-AF65-F5344CB8AC3E}">
        <p14:creationId xmlns:p14="http://schemas.microsoft.com/office/powerpoint/2010/main" val="78293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6241</TotalTime>
  <Words>3556</Words>
  <Application>Microsoft Office PowerPoint</Application>
  <PresentationFormat>Presentación en pantalla (4:3)</PresentationFormat>
  <Paragraphs>515</Paragraphs>
  <Slides>49</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49</vt:i4>
      </vt:variant>
    </vt:vector>
  </HeadingPairs>
  <TitlesOfParts>
    <vt:vector size="59" baseType="lpstr">
      <vt:lpstr>Arial</vt:lpstr>
      <vt:lpstr>Calibri</vt:lpstr>
      <vt:lpstr>Cambria Math</vt:lpstr>
      <vt:lpstr>Symbol</vt:lpstr>
      <vt:lpstr>Times New Roman</vt:lpstr>
      <vt:lpstr>Wingdings</vt:lpstr>
      <vt:lpstr>Diseño predeterminado</vt:lpstr>
      <vt:lpstr>Ecuación</vt:lpstr>
      <vt:lpstr>Gráfico</vt:lpstr>
      <vt:lpstr>Imagen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HIDRÁULICA GENERAL</dc:title>
  <dc:creator>Usuario</dc:creator>
  <cp:lastModifiedBy>SARA RODRIGUEZ</cp:lastModifiedBy>
  <cp:revision>1606</cp:revision>
  <dcterms:created xsi:type="dcterms:W3CDTF">2009-02-28T13:45:21Z</dcterms:created>
  <dcterms:modified xsi:type="dcterms:W3CDTF">2024-05-02T23:15:33Z</dcterms:modified>
</cp:coreProperties>
</file>