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6" r:id="rId3"/>
    <p:sldId id="257" r:id="rId4"/>
    <p:sldId id="258" r:id="rId5"/>
    <p:sldId id="259" r:id="rId6"/>
    <p:sldId id="260" r:id="rId7"/>
    <p:sldId id="297" r:id="rId8"/>
    <p:sldId id="315" r:id="rId9"/>
    <p:sldId id="299" r:id="rId10"/>
    <p:sldId id="300" r:id="rId11"/>
    <p:sldId id="298" r:id="rId12"/>
    <p:sldId id="316" r:id="rId13"/>
    <p:sldId id="312" r:id="rId14"/>
    <p:sldId id="264" r:id="rId15"/>
    <p:sldId id="311" r:id="rId16"/>
    <p:sldId id="271" r:id="rId17"/>
    <p:sldId id="313" r:id="rId18"/>
    <p:sldId id="272" r:id="rId19"/>
    <p:sldId id="273" r:id="rId20"/>
    <p:sldId id="317" r:id="rId21"/>
    <p:sldId id="274" r:id="rId22"/>
    <p:sldId id="275" r:id="rId23"/>
    <p:sldId id="314" r:id="rId24"/>
    <p:sldId id="276" r:id="rId25"/>
    <p:sldId id="279" r:id="rId26"/>
    <p:sldId id="277" r:id="rId27"/>
    <p:sldId id="285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C243"/>
    <a:srgbClr val="E6C54C"/>
    <a:srgbClr val="660066"/>
    <a:srgbClr val="800080"/>
    <a:srgbClr val="E3BF39"/>
    <a:srgbClr val="DBB31F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642" autoAdjust="0"/>
    <p:restoredTop sz="94660"/>
  </p:normalViewPr>
  <p:slideViewPr>
    <p:cSldViewPr snapToGrid="0">
      <p:cViewPr varScale="1">
        <p:scale>
          <a:sx n="43" d="100"/>
          <a:sy n="43" d="100"/>
        </p:scale>
        <p:origin x="72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3A12-187F-4461-8157-50C30C6BFE19}" type="datetimeFigureOut">
              <a:rPr lang="es-AR" smtClean="0"/>
              <a:t>18/9/2025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5A8F-F3AD-4D4A-97E0-285B8E3C35C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4792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3A12-187F-4461-8157-50C30C6BFE19}" type="datetimeFigureOut">
              <a:rPr lang="es-AR" smtClean="0"/>
              <a:t>18/9/2025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5A8F-F3AD-4D4A-97E0-285B8E3C35C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65976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3A12-187F-4461-8157-50C30C6BFE19}" type="datetimeFigureOut">
              <a:rPr lang="es-AR" smtClean="0"/>
              <a:t>18/9/2025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5A8F-F3AD-4D4A-97E0-285B8E3C35C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791352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3A12-187F-4461-8157-50C30C6BFE19}" type="datetimeFigureOut">
              <a:rPr lang="es-AR" smtClean="0"/>
              <a:t>18/9/2025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5A8F-F3AD-4D4A-97E0-285B8E3C35C9}" type="slidenum">
              <a:rPr lang="es-AR" smtClean="0"/>
              <a:t>‹Nº›</a:t>
            </a:fld>
            <a:endParaRPr lang="es-A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673050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3A12-187F-4461-8157-50C30C6BFE19}" type="datetimeFigureOut">
              <a:rPr lang="es-AR" smtClean="0"/>
              <a:t>18/9/2025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5A8F-F3AD-4D4A-97E0-285B8E3C35C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664755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3A12-187F-4461-8157-50C30C6BFE19}" type="datetimeFigureOut">
              <a:rPr lang="es-AR" smtClean="0"/>
              <a:t>18/9/2025</a:t>
            </a:fld>
            <a:endParaRPr lang="es-A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5A8F-F3AD-4D4A-97E0-285B8E3C35C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316430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3A12-187F-4461-8157-50C30C6BFE19}" type="datetimeFigureOut">
              <a:rPr lang="es-AR" smtClean="0"/>
              <a:t>18/9/2025</a:t>
            </a:fld>
            <a:endParaRPr lang="es-A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5A8F-F3AD-4D4A-97E0-285B8E3C35C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842119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3A12-187F-4461-8157-50C30C6BFE19}" type="datetimeFigureOut">
              <a:rPr lang="es-AR" smtClean="0"/>
              <a:t>18/9/2025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5A8F-F3AD-4D4A-97E0-285B8E3C35C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648947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3A12-187F-4461-8157-50C30C6BFE19}" type="datetimeFigureOut">
              <a:rPr lang="es-AR" smtClean="0"/>
              <a:t>18/9/2025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5A8F-F3AD-4D4A-97E0-285B8E3C35C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51460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3A12-187F-4461-8157-50C30C6BFE19}" type="datetimeFigureOut">
              <a:rPr lang="es-AR" smtClean="0"/>
              <a:t>18/9/2025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5A8F-F3AD-4D4A-97E0-285B8E3C35C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65598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3A12-187F-4461-8157-50C30C6BFE19}" type="datetimeFigureOut">
              <a:rPr lang="es-AR" smtClean="0"/>
              <a:t>18/9/2025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5A8F-F3AD-4D4A-97E0-285B8E3C35C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88488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3A12-187F-4461-8157-50C30C6BFE19}" type="datetimeFigureOut">
              <a:rPr lang="es-AR" smtClean="0"/>
              <a:t>18/9/2025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5A8F-F3AD-4D4A-97E0-285B8E3C35C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55166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3A12-187F-4461-8157-50C30C6BFE19}" type="datetimeFigureOut">
              <a:rPr lang="es-AR" smtClean="0"/>
              <a:t>18/9/2025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5A8F-F3AD-4D4A-97E0-285B8E3C35C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20093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3A12-187F-4461-8157-50C30C6BFE19}" type="datetimeFigureOut">
              <a:rPr lang="es-AR" smtClean="0"/>
              <a:t>18/9/2025</a:t>
            </a:fld>
            <a:endParaRPr lang="es-A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5A8F-F3AD-4D4A-97E0-285B8E3C35C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23233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3A12-187F-4461-8157-50C30C6BFE19}" type="datetimeFigureOut">
              <a:rPr lang="es-AR" smtClean="0"/>
              <a:t>18/9/2025</a:t>
            </a:fld>
            <a:endParaRPr lang="es-A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5A8F-F3AD-4D4A-97E0-285B8E3C35C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5498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3A12-187F-4461-8157-50C30C6BFE19}" type="datetimeFigureOut">
              <a:rPr lang="es-AR" smtClean="0"/>
              <a:t>18/9/2025</a:t>
            </a:fld>
            <a:endParaRPr lang="es-A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5A8F-F3AD-4D4A-97E0-285B8E3C35C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0688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3A12-187F-4461-8157-50C30C6BFE19}" type="datetimeFigureOut">
              <a:rPr lang="es-AR" smtClean="0"/>
              <a:t>18/9/2025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5A8F-F3AD-4D4A-97E0-285B8E3C35C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71685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F9D3A12-187F-4461-8157-50C30C6BFE19}" type="datetimeFigureOut">
              <a:rPr lang="es-AR" smtClean="0"/>
              <a:t>18/9/2025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775A8F-F3AD-4D4A-97E0-285B8E3C35C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53404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8D0172-F2E0-4763-9C35-F022664959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5"/>
            <a:ext cx="12191695" cy="473074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16">
            <a:extLst>
              <a:ext uri="{FF2B5EF4-FFF2-40B4-BE49-F238E27FC236}">
                <a16:creationId xmlns:a16="http://schemas.microsoft.com/office/drawing/2014/main" id="{9F2851FB-E841-4509-8A6D-A416376EA3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3753695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F6FB2B2-CE21-407F-B22E-302DADC2C3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55533"/>
            <a:ext cx="12192000" cy="2802467"/>
          </a:xfrm>
          <a:custGeom>
            <a:avLst/>
            <a:gdLst>
              <a:gd name="connsiteX0" fmla="*/ 1 w 12192000"/>
              <a:gd name="connsiteY0" fmla="*/ 0 h 2802467"/>
              <a:gd name="connsiteX1" fmla="*/ 71932 w 12192000"/>
              <a:gd name="connsiteY1" fmla="*/ 12261 h 2802467"/>
              <a:gd name="connsiteX2" fmla="*/ 282848 w 12192000"/>
              <a:gd name="connsiteY2" fmla="*/ 48342 h 2802467"/>
              <a:gd name="connsiteX3" fmla="*/ 436464 w 12192000"/>
              <a:gd name="connsiteY3" fmla="*/ 73565 h 2802467"/>
              <a:gd name="connsiteX4" fmla="*/ 619339 w 12192000"/>
              <a:gd name="connsiteY4" fmla="*/ 100188 h 2802467"/>
              <a:gd name="connsiteX5" fmla="*/ 836351 w 12192000"/>
              <a:gd name="connsiteY5" fmla="*/ 132066 h 2802467"/>
              <a:gd name="connsiteX6" fmla="*/ 1076528 w 12192000"/>
              <a:gd name="connsiteY6" fmla="*/ 165696 h 2802467"/>
              <a:gd name="connsiteX7" fmla="*/ 1347183 w 12192000"/>
              <a:gd name="connsiteY7" fmla="*/ 201077 h 2802467"/>
              <a:gd name="connsiteX8" fmla="*/ 1642223 w 12192000"/>
              <a:gd name="connsiteY8" fmla="*/ 238560 h 2802467"/>
              <a:gd name="connsiteX9" fmla="*/ 1962864 w 12192000"/>
              <a:gd name="connsiteY9" fmla="*/ 276043 h 2802467"/>
              <a:gd name="connsiteX10" fmla="*/ 2304232 w 12192000"/>
              <a:gd name="connsiteY10" fmla="*/ 314226 h 2802467"/>
              <a:gd name="connsiteX11" fmla="*/ 2672421 w 12192000"/>
              <a:gd name="connsiteY11" fmla="*/ 349608 h 2802467"/>
              <a:gd name="connsiteX12" fmla="*/ 3057678 w 12192000"/>
              <a:gd name="connsiteY12" fmla="*/ 383587 h 2802467"/>
              <a:gd name="connsiteX13" fmla="*/ 3464881 w 12192000"/>
              <a:gd name="connsiteY13" fmla="*/ 414415 h 2802467"/>
              <a:gd name="connsiteX14" fmla="*/ 3889152 w 12192000"/>
              <a:gd name="connsiteY14" fmla="*/ 443840 h 2802467"/>
              <a:gd name="connsiteX15" fmla="*/ 4331710 w 12192000"/>
              <a:gd name="connsiteY15" fmla="*/ 471515 h 2802467"/>
              <a:gd name="connsiteX16" fmla="*/ 4558476 w 12192000"/>
              <a:gd name="connsiteY16" fmla="*/ 481323 h 2802467"/>
              <a:gd name="connsiteX17" fmla="*/ 4790118 w 12192000"/>
              <a:gd name="connsiteY17" fmla="*/ 492183 h 2802467"/>
              <a:gd name="connsiteX18" fmla="*/ 5025418 w 12192000"/>
              <a:gd name="connsiteY18" fmla="*/ 502342 h 2802467"/>
              <a:gd name="connsiteX19" fmla="*/ 5261937 w 12192000"/>
              <a:gd name="connsiteY19" fmla="*/ 508998 h 2802467"/>
              <a:gd name="connsiteX20" fmla="*/ 5503332 w 12192000"/>
              <a:gd name="connsiteY20" fmla="*/ 514953 h 2802467"/>
              <a:gd name="connsiteX21" fmla="*/ 5747166 w 12192000"/>
              <a:gd name="connsiteY21" fmla="*/ 521259 h 2802467"/>
              <a:gd name="connsiteX22" fmla="*/ 5995877 w 12192000"/>
              <a:gd name="connsiteY22" fmla="*/ 525462 h 2802467"/>
              <a:gd name="connsiteX23" fmla="*/ 6247026 w 12192000"/>
              <a:gd name="connsiteY23" fmla="*/ 525462 h 2802467"/>
              <a:gd name="connsiteX24" fmla="*/ 6500613 w 12192000"/>
              <a:gd name="connsiteY24" fmla="*/ 527564 h 2802467"/>
              <a:gd name="connsiteX25" fmla="*/ 6756639 w 12192000"/>
              <a:gd name="connsiteY25" fmla="*/ 525462 h 2802467"/>
              <a:gd name="connsiteX26" fmla="*/ 7016322 w 12192000"/>
              <a:gd name="connsiteY26" fmla="*/ 521259 h 2802467"/>
              <a:gd name="connsiteX27" fmla="*/ 7276005 w 12192000"/>
              <a:gd name="connsiteY27" fmla="*/ 517405 h 2802467"/>
              <a:gd name="connsiteX28" fmla="*/ 7539345 w 12192000"/>
              <a:gd name="connsiteY28" fmla="*/ 508998 h 2802467"/>
              <a:gd name="connsiteX29" fmla="*/ 7805124 w 12192000"/>
              <a:gd name="connsiteY29" fmla="*/ 500240 h 2802467"/>
              <a:gd name="connsiteX30" fmla="*/ 8070903 w 12192000"/>
              <a:gd name="connsiteY30" fmla="*/ 490081 h 2802467"/>
              <a:gd name="connsiteX31" fmla="*/ 8339121 w 12192000"/>
              <a:gd name="connsiteY31" fmla="*/ 475719 h 2802467"/>
              <a:gd name="connsiteX32" fmla="*/ 8609776 w 12192000"/>
              <a:gd name="connsiteY32" fmla="*/ 458553 h 2802467"/>
              <a:gd name="connsiteX33" fmla="*/ 8881651 w 12192000"/>
              <a:gd name="connsiteY33" fmla="*/ 442089 h 2802467"/>
              <a:gd name="connsiteX34" fmla="*/ 9153526 w 12192000"/>
              <a:gd name="connsiteY34" fmla="*/ 421070 h 2802467"/>
              <a:gd name="connsiteX35" fmla="*/ 9429058 w 12192000"/>
              <a:gd name="connsiteY35" fmla="*/ 395848 h 2802467"/>
              <a:gd name="connsiteX36" fmla="*/ 9700933 w 12192000"/>
              <a:gd name="connsiteY36" fmla="*/ 370626 h 2802467"/>
              <a:gd name="connsiteX37" fmla="*/ 9977684 w 12192000"/>
              <a:gd name="connsiteY37" fmla="*/ 341550 h 2802467"/>
              <a:gd name="connsiteX38" fmla="*/ 10255655 w 12192000"/>
              <a:gd name="connsiteY38" fmla="*/ 309672 h 2802467"/>
              <a:gd name="connsiteX39" fmla="*/ 10529968 w 12192000"/>
              <a:gd name="connsiteY39" fmla="*/ 276043 h 2802467"/>
              <a:gd name="connsiteX40" fmla="*/ 10807939 w 12192000"/>
              <a:gd name="connsiteY40" fmla="*/ 236808 h 2802467"/>
              <a:gd name="connsiteX41" fmla="*/ 11084690 w 12192000"/>
              <a:gd name="connsiteY41" fmla="*/ 194771 h 2802467"/>
              <a:gd name="connsiteX42" fmla="*/ 11362661 w 12192000"/>
              <a:gd name="connsiteY42" fmla="*/ 153085 h 2802467"/>
              <a:gd name="connsiteX43" fmla="*/ 11639412 w 12192000"/>
              <a:gd name="connsiteY43" fmla="*/ 104392 h 2802467"/>
              <a:gd name="connsiteX44" fmla="*/ 11914945 w 12192000"/>
              <a:gd name="connsiteY44" fmla="*/ 54648 h 2802467"/>
              <a:gd name="connsiteX45" fmla="*/ 12191696 w 12192000"/>
              <a:gd name="connsiteY45" fmla="*/ 2452 h 2802467"/>
              <a:gd name="connsiteX46" fmla="*/ 12191696 w 12192000"/>
              <a:gd name="connsiteY46" fmla="*/ 2236410 h 2802467"/>
              <a:gd name="connsiteX47" fmla="*/ 12192000 w 12192000"/>
              <a:gd name="connsiteY47" fmla="*/ 2236410 h 2802467"/>
              <a:gd name="connsiteX48" fmla="*/ 12192000 w 12192000"/>
              <a:gd name="connsiteY48" fmla="*/ 2802467 h 2802467"/>
              <a:gd name="connsiteX49" fmla="*/ 12191696 w 12192000"/>
              <a:gd name="connsiteY49" fmla="*/ 2802467 h 2802467"/>
              <a:gd name="connsiteX50" fmla="*/ 0 w 12192000"/>
              <a:gd name="connsiteY50" fmla="*/ 2802467 h 2802467"/>
              <a:gd name="connsiteX51" fmla="*/ 0 w 12192000"/>
              <a:gd name="connsiteY51" fmla="*/ 2236410 h 2802467"/>
              <a:gd name="connsiteX52" fmla="*/ 1 w 12192000"/>
              <a:gd name="connsiteY52" fmla="*/ 2236410 h 2802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12192000" h="2802467">
                <a:moveTo>
                  <a:pt x="1" y="0"/>
                </a:moveTo>
                <a:lnTo>
                  <a:pt x="71932" y="12261"/>
                </a:lnTo>
                <a:lnTo>
                  <a:pt x="282848" y="48342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3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6"/>
                </a:lnTo>
                <a:lnTo>
                  <a:pt x="2672421" y="349608"/>
                </a:lnTo>
                <a:lnTo>
                  <a:pt x="3057678" y="383587"/>
                </a:lnTo>
                <a:lnTo>
                  <a:pt x="3464881" y="414415"/>
                </a:lnTo>
                <a:lnTo>
                  <a:pt x="3889152" y="443840"/>
                </a:lnTo>
                <a:lnTo>
                  <a:pt x="4331710" y="471515"/>
                </a:lnTo>
                <a:lnTo>
                  <a:pt x="4558476" y="481323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6" y="521259"/>
                </a:lnTo>
                <a:lnTo>
                  <a:pt x="5995877" y="525462"/>
                </a:lnTo>
                <a:lnTo>
                  <a:pt x="6247026" y="525462"/>
                </a:lnTo>
                <a:lnTo>
                  <a:pt x="6500613" y="527564"/>
                </a:lnTo>
                <a:lnTo>
                  <a:pt x="6756639" y="525462"/>
                </a:lnTo>
                <a:lnTo>
                  <a:pt x="7016322" y="521259"/>
                </a:lnTo>
                <a:lnTo>
                  <a:pt x="7276005" y="517405"/>
                </a:lnTo>
                <a:lnTo>
                  <a:pt x="7539345" y="508998"/>
                </a:lnTo>
                <a:lnTo>
                  <a:pt x="7805124" y="500240"/>
                </a:lnTo>
                <a:lnTo>
                  <a:pt x="8070903" y="490081"/>
                </a:lnTo>
                <a:lnTo>
                  <a:pt x="8339121" y="475719"/>
                </a:lnTo>
                <a:lnTo>
                  <a:pt x="8609776" y="458553"/>
                </a:lnTo>
                <a:lnTo>
                  <a:pt x="8881651" y="442089"/>
                </a:lnTo>
                <a:lnTo>
                  <a:pt x="9153526" y="421070"/>
                </a:lnTo>
                <a:lnTo>
                  <a:pt x="9429058" y="395848"/>
                </a:lnTo>
                <a:lnTo>
                  <a:pt x="9700933" y="370626"/>
                </a:lnTo>
                <a:lnTo>
                  <a:pt x="9977684" y="341550"/>
                </a:lnTo>
                <a:lnTo>
                  <a:pt x="10255655" y="309672"/>
                </a:lnTo>
                <a:lnTo>
                  <a:pt x="10529968" y="276043"/>
                </a:lnTo>
                <a:lnTo>
                  <a:pt x="10807939" y="236808"/>
                </a:lnTo>
                <a:lnTo>
                  <a:pt x="11084690" y="194771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236410"/>
                </a:lnTo>
                <a:lnTo>
                  <a:pt x="12192000" y="2236410"/>
                </a:lnTo>
                <a:lnTo>
                  <a:pt x="12192000" y="2802467"/>
                </a:lnTo>
                <a:lnTo>
                  <a:pt x="12191696" y="2802467"/>
                </a:lnTo>
                <a:lnTo>
                  <a:pt x="0" y="2802467"/>
                </a:lnTo>
                <a:lnTo>
                  <a:pt x="0" y="2236410"/>
                </a:lnTo>
                <a:lnTo>
                  <a:pt x="1" y="223641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65505" y="623571"/>
            <a:ext cx="10260990" cy="3523885"/>
          </a:xfrm>
        </p:spPr>
        <p:txBody>
          <a:bodyPr>
            <a:normAutofit/>
          </a:bodyPr>
          <a:lstStyle/>
          <a:p>
            <a:pPr algn="ctr"/>
            <a:r>
              <a:rPr lang="es-AR" sz="8000">
                <a:latin typeface="Arial Black" panose="020B0A04020102020204" pitchFamily="34" charset="0"/>
              </a:rPr>
              <a:t>TRABAJO PRÁCTICO N° 6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65505" y="4777380"/>
            <a:ext cx="10508740" cy="1457049"/>
          </a:xfrm>
        </p:spPr>
        <p:txBody>
          <a:bodyPr>
            <a:normAutofit fontScale="92500" lnSpcReduction="10000"/>
          </a:bodyPr>
          <a:lstStyle/>
          <a:p>
            <a:pPr marL="857250" indent="-857250" algn="ctr">
              <a:buAutoNum type="romanUcPeriod"/>
            </a:pPr>
            <a:r>
              <a:rPr lang="es-AR" sz="3800" b="1" dirty="0">
                <a:solidFill>
                  <a:schemeClr val="bg2"/>
                </a:solidFill>
                <a:latin typeface="Arial Black" panose="020B0A04020102020204" pitchFamily="34" charset="0"/>
              </a:rPr>
              <a:t>TRADUCCIONES CON “SE” – Parte 2</a:t>
            </a:r>
          </a:p>
          <a:p>
            <a:pPr marL="857250" indent="-857250" algn="ctr">
              <a:buAutoNum type="romanUcPeriod"/>
            </a:pPr>
            <a:r>
              <a:rPr lang="es-AR" sz="2600" b="1" dirty="0">
                <a:solidFill>
                  <a:schemeClr val="bg1"/>
                </a:solidFill>
              </a:rPr>
              <a:t>frases pasivas, acciones reflejas y recíprocas, y frases con </a:t>
            </a:r>
            <a:r>
              <a:rPr lang="es-AR" sz="2600" b="1" i="1" dirty="0" err="1">
                <a:solidFill>
                  <a:schemeClr val="bg1"/>
                </a:solidFill>
              </a:rPr>
              <a:t>together</a:t>
            </a:r>
            <a:r>
              <a:rPr lang="es-AR" sz="2600" b="1" dirty="0">
                <a:solidFill>
                  <a:schemeClr val="bg1"/>
                </a:solidFill>
              </a:rPr>
              <a:t>, verbos </a:t>
            </a:r>
            <a:r>
              <a:rPr lang="es-AR" sz="2600" b="1" i="1" dirty="0" err="1">
                <a:solidFill>
                  <a:schemeClr val="bg1"/>
                </a:solidFill>
              </a:rPr>
              <a:t>get</a:t>
            </a:r>
            <a:r>
              <a:rPr lang="es-AR" sz="2600" b="1" dirty="0">
                <a:solidFill>
                  <a:schemeClr val="bg1"/>
                </a:solidFill>
              </a:rPr>
              <a:t>, </a:t>
            </a:r>
            <a:r>
              <a:rPr lang="es-AR" sz="2600" b="1" i="1" dirty="0" err="1">
                <a:solidFill>
                  <a:schemeClr val="bg1"/>
                </a:solidFill>
              </a:rPr>
              <a:t>become</a:t>
            </a:r>
            <a:r>
              <a:rPr lang="es-AR" sz="2600" b="1" dirty="0">
                <a:solidFill>
                  <a:schemeClr val="bg1"/>
                </a:solidFill>
              </a:rPr>
              <a:t>, </a:t>
            </a:r>
            <a:r>
              <a:rPr lang="es-AR" sz="2600" b="1" i="1" dirty="0" err="1">
                <a:solidFill>
                  <a:schemeClr val="bg1"/>
                </a:solidFill>
              </a:rPr>
              <a:t>grow</a:t>
            </a:r>
            <a:r>
              <a:rPr lang="es-AR" sz="2600" b="1" dirty="0">
                <a:solidFill>
                  <a:schemeClr val="bg1"/>
                </a:solidFill>
              </a:rPr>
              <a:t>, </a:t>
            </a:r>
            <a:r>
              <a:rPr lang="es-AR" sz="2600" b="1" i="1" dirty="0" err="1">
                <a:solidFill>
                  <a:schemeClr val="bg1"/>
                </a:solidFill>
              </a:rPr>
              <a:t>turn</a:t>
            </a:r>
            <a:r>
              <a:rPr lang="es-AR" sz="2600" b="1" dirty="0">
                <a:solidFill>
                  <a:schemeClr val="bg1"/>
                </a:solidFill>
              </a:rPr>
              <a:t> y </a:t>
            </a:r>
            <a:r>
              <a:rPr lang="es-AR" sz="2600" b="1" i="1" dirty="0" err="1">
                <a:solidFill>
                  <a:schemeClr val="bg1"/>
                </a:solidFill>
              </a:rPr>
              <a:t>make</a:t>
            </a:r>
            <a:r>
              <a:rPr lang="es-AR" sz="2600" b="1" dirty="0">
                <a:solidFill>
                  <a:schemeClr val="bg1"/>
                </a:solidFill>
              </a:rPr>
              <a:t>.</a:t>
            </a:r>
            <a:endParaRPr lang="es-AR" sz="26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97038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9403080" cy="1075054"/>
          </a:xfrm>
          <a:solidFill>
            <a:schemeClr val="bg1">
              <a:lumMod val="75000"/>
              <a:lumOff val="25000"/>
            </a:schemeClr>
          </a:solidFill>
        </p:spPr>
        <p:txBody>
          <a:bodyPr anchor="ctr">
            <a:normAutofit/>
          </a:bodyPr>
          <a:lstStyle/>
          <a:p>
            <a:pPr marL="0" indent="0" algn="ctr"/>
            <a:r>
              <a:rPr lang="es-AR" sz="4000" b="1" dirty="0">
                <a:solidFill>
                  <a:srgbClr val="E5C243"/>
                </a:solidFill>
                <a:latin typeface="Arial Black" panose="020B0A04020102020204" pitchFamily="34" charset="0"/>
              </a:rPr>
              <a:t>SELF/SELVES</a:t>
            </a:r>
            <a:endParaRPr lang="es-AR" sz="4000" dirty="0">
              <a:solidFill>
                <a:srgbClr val="E5C243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664678"/>
            <a:ext cx="9403080" cy="4644682"/>
          </a:xfrm>
          <a:solidFill>
            <a:srgbClr val="E6C54C"/>
          </a:solidFill>
          <a:ln w="57150">
            <a:solidFill>
              <a:srgbClr val="7030A0"/>
            </a:solidFill>
          </a:ln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AR" sz="2800" b="1" dirty="0">
                <a:solidFill>
                  <a:schemeClr val="bg1"/>
                </a:solidFill>
                <a:latin typeface="+mn-lt"/>
              </a:rPr>
              <a:t>b) solo, sin ayuda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-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self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/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by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-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self</a:t>
            </a:r>
            <a:endParaRPr lang="es-AR" sz="2800" dirty="0">
              <a:solidFill>
                <a:schemeClr val="bg1"/>
              </a:solidFill>
              <a:latin typeface="+mn-lt"/>
            </a:endParaRPr>
          </a:p>
          <a:p>
            <a:pPr marL="365125" indent="0">
              <a:buNone/>
            </a:pPr>
            <a:r>
              <a:rPr lang="es-AR" sz="24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robot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itself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then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performs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obstacle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avoidance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and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path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planning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to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navigate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towards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given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goal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.</a:t>
            </a:r>
          </a:p>
          <a:p>
            <a:pPr marL="365125" indent="0">
              <a:buNone/>
            </a:pPr>
            <a:r>
              <a:rPr lang="es-ES" sz="2400" dirty="0">
                <a:solidFill>
                  <a:srgbClr val="660066"/>
                </a:solidFill>
                <a:latin typeface="+mn-lt"/>
              </a:rPr>
              <a:t>El robot solo entonces realiza la evasión de obstáculos y planeamiento de trayectoria para navegar hacia la meta dada.</a:t>
            </a:r>
            <a:endParaRPr lang="es-AR" sz="2400" dirty="0">
              <a:solidFill>
                <a:srgbClr val="660066"/>
              </a:solidFill>
              <a:latin typeface="+mn-lt"/>
            </a:endParaRPr>
          </a:p>
          <a:p>
            <a:pPr marL="365125" indent="0">
              <a:buNone/>
            </a:pPr>
            <a:r>
              <a:rPr lang="es-AR" sz="2400" dirty="0" err="1">
                <a:solidFill>
                  <a:schemeClr val="bg1"/>
                </a:solidFill>
                <a:latin typeface="+mn-lt"/>
              </a:rPr>
              <a:t>This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makes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it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very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easy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to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teach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cobot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a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number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of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points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,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after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which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it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moves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along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surface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by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itself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. </a:t>
            </a:r>
          </a:p>
          <a:p>
            <a:pPr marL="365125" indent="0">
              <a:buNone/>
            </a:pPr>
            <a:r>
              <a:rPr lang="es-ES" sz="2400" dirty="0">
                <a:solidFill>
                  <a:srgbClr val="660066"/>
                </a:solidFill>
                <a:latin typeface="+mn-lt"/>
              </a:rPr>
              <a:t>Esto facilita mucho enseñar al </a:t>
            </a:r>
            <a:r>
              <a:rPr lang="es-ES" sz="2400" dirty="0" err="1">
                <a:solidFill>
                  <a:srgbClr val="660066"/>
                </a:solidFill>
                <a:latin typeface="+mn-lt"/>
              </a:rPr>
              <a:t>cobot</a:t>
            </a:r>
            <a:r>
              <a:rPr lang="es-ES" sz="2400" dirty="0">
                <a:solidFill>
                  <a:srgbClr val="660066"/>
                </a:solidFill>
                <a:latin typeface="+mn-lt"/>
              </a:rPr>
              <a:t> un número de puntos, después de los cuales se mueve por la superficie solo.</a:t>
            </a:r>
            <a:endParaRPr lang="es-AR" sz="2400" dirty="0">
              <a:solidFill>
                <a:srgbClr val="660066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423276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03312" y="452718"/>
            <a:ext cx="8947522" cy="1400530"/>
          </a:xfrm>
          <a:solidFill>
            <a:schemeClr val="bg1">
              <a:lumMod val="75000"/>
              <a:lumOff val="25000"/>
            </a:schemeClr>
          </a:solidFill>
        </p:spPr>
        <p:txBody>
          <a:bodyPr>
            <a:normAutofit fontScale="90000"/>
          </a:bodyPr>
          <a:lstStyle/>
          <a:p>
            <a:pPr marL="623888" indent="-623888"/>
            <a:r>
              <a:rPr lang="es-AR" sz="3200" b="1" dirty="0">
                <a:solidFill>
                  <a:srgbClr val="E5C243"/>
                </a:solidFill>
                <a:latin typeface="Arial Black" panose="020B0A04020102020204" pitchFamily="34" charset="0"/>
              </a:rPr>
              <a:t>B. </a:t>
            </a:r>
            <a:r>
              <a:rPr lang="es-AR" sz="3200" b="1" u="sng" dirty="0">
                <a:solidFill>
                  <a:srgbClr val="E5C243"/>
                </a:solidFill>
                <a:latin typeface="Arial Black" panose="020B0A04020102020204" pitchFamily="34" charset="0"/>
              </a:rPr>
              <a:t> Traduzca la oraciones apropiadamente, según el contexto y función</a:t>
            </a:r>
            <a:r>
              <a:rPr lang="es-AR" sz="3200" b="1" dirty="0">
                <a:solidFill>
                  <a:srgbClr val="E5C243"/>
                </a:solidFill>
                <a:latin typeface="Arial Black" panose="020B0A04020102020204" pitchFamily="34" charset="0"/>
              </a:rPr>
              <a:t>.</a:t>
            </a:r>
            <a:endParaRPr lang="es-AR" sz="3200" dirty="0">
              <a:solidFill>
                <a:srgbClr val="E5C243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solidFill>
            <a:srgbClr val="E6C54C"/>
          </a:solidFill>
          <a:ln w="57150">
            <a:solidFill>
              <a:srgbClr val="7030A0"/>
            </a:solidFill>
          </a:ln>
        </p:spPr>
        <p:txBody>
          <a:bodyPr anchor="ctr">
            <a:normAutofit/>
          </a:bodyPr>
          <a:lstStyle/>
          <a:p>
            <a:pPr marL="352425" indent="4763">
              <a:buNone/>
            </a:pPr>
            <a:r>
              <a:rPr lang="es-AR" sz="2800" b="1" dirty="0">
                <a:solidFill>
                  <a:srgbClr val="FF0000"/>
                </a:solidFill>
              </a:rPr>
              <a:t>En este ejercicio se van a ver estructuras que, según el contexto se traducen con se o no.</a:t>
            </a:r>
            <a:endParaRPr lang="es-AR" sz="2800" dirty="0">
              <a:solidFill>
                <a:srgbClr val="FF0000"/>
              </a:solidFill>
            </a:endParaRPr>
          </a:p>
          <a:p>
            <a:pPr marL="352425" indent="-352425">
              <a:buNone/>
            </a:pPr>
            <a:endParaRPr lang="es-AR" sz="2800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192239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8B0D5C-5DBA-88F9-4EE3-F61D64A542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FE0E17-B770-B5C9-5130-53B08878F4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52718"/>
            <a:ext cx="8947522" cy="1400530"/>
          </a:xfrm>
          <a:solidFill>
            <a:schemeClr val="bg1">
              <a:lumMod val="75000"/>
              <a:lumOff val="25000"/>
            </a:schemeClr>
          </a:solidFill>
        </p:spPr>
        <p:txBody>
          <a:bodyPr>
            <a:normAutofit fontScale="90000"/>
          </a:bodyPr>
          <a:lstStyle/>
          <a:p>
            <a:pPr marL="623888" indent="-623888"/>
            <a:r>
              <a:rPr lang="es-AR" sz="3200" b="1" dirty="0">
                <a:solidFill>
                  <a:srgbClr val="E5C243"/>
                </a:solidFill>
                <a:latin typeface="Arial Black" panose="020B0A04020102020204" pitchFamily="34" charset="0"/>
              </a:rPr>
              <a:t>B. </a:t>
            </a:r>
            <a:r>
              <a:rPr lang="es-AR" sz="3200" b="1" u="sng" dirty="0">
                <a:solidFill>
                  <a:srgbClr val="E5C243"/>
                </a:solidFill>
                <a:latin typeface="Arial Black" panose="020B0A04020102020204" pitchFamily="34" charset="0"/>
              </a:rPr>
              <a:t> Traduzca la oraciones apropiadamente, según el contexto y función</a:t>
            </a:r>
            <a:r>
              <a:rPr lang="es-AR" sz="3200" b="1" dirty="0">
                <a:solidFill>
                  <a:srgbClr val="E5C243"/>
                </a:solidFill>
                <a:latin typeface="Arial Black" panose="020B0A04020102020204" pitchFamily="34" charset="0"/>
              </a:rPr>
              <a:t>.</a:t>
            </a:r>
            <a:endParaRPr lang="es-AR" sz="3200" dirty="0">
              <a:solidFill>
                <a:srgbClr val="E5C243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87779FD-8450-B337-2BA5-728509D00A74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E6C54C"/>
          </a:solidFill>
          <a:ln w="57150">
            <a:solidFill>
              <a:srgbClr val="7030A0"/>
            </a:solidFill>
          </a:ln>
        </p:spPr>
        <p:txBody>
          <a:bodyPr anchor="ctr">
            <a:normAutofit lnSpcReduction="10000"/>
          </a:bodyPr>
          <a:lstStyle/>
          <a:p>
            <a:pPr marL="352425" indent="-352425">
              <a:buNone/>
            </a:pPr>
            <a:r>
              <a:rPr lang="es-AR" sz="2800" dirty="0">
                <a:solidFill>
                  <a:schemeClr val="bg1"/>
                </a:solidFill>
                <a:latin typeface="+mn-lt"/>
              </a:rPr>
              <a:t>1. As a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result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of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lack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of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inspiration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many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companies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find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it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difficult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to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put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together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an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interesting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business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case.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Finally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user-created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services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are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made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available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to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whole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community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,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00FFFF"/>
                </a:highlight>
                <a:latin typeface="+mn-lt"/>
              </a:rPr>
              <a:t>allowing</a:t>
            </a:r>
            <a:r>
              <a:rPr lang="es-AR" sz="2800" b="1" dirty="0">
                <a:solidFill>
                  <a:schemeClr val="bg1"/>
                </a:solidFill>
                <a:highlight>
                  <a:srgbClr val="00FFFF"/>
                </a:highlight>
                <a:latin typeface="+mn-lt"/>
              </a:rPr>
              <a:t>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00FFFF"/>
                </a:highlight>
                <a:latin typeface="+mn-lt"/>
              </a:rPr>
              <a:t>any</a:t>
            </a:r>
            <a:r>
              <a:rPr lang="es-AR" sz="2800" b="1" dirty="0">
                <a:solidFill>
                  <a:schemeClr val="bg1"/>
                </a:solidFill>
                <a:highlight>
                  <a:srgbClr val="00FFFF"/>
                </a:highlight>
                <a:latin typeface="+mn-lt"/>
              </a:rPr>
              <a:t>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00FFFF"/>
                </a:highlight>
                <a:latin typeface="+mn-lt"/>
              </a:rPr>
              <a:t>member</a:t>
            </a:r>
            <a:r>
              <a:rPr lang="es-AR" sz="2800" b="1" dirty="0">
                <a:solidFill>
                  <a:schemeClr val="bg1"/>
                </a:solidFill>
                <a:highlight>
                  <a:srgbClr val="00FFFF"/>
                </a:highlight>
                <a:latin typeface="+mn-lt"/>
              </a:rPr>
              <a:t> to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00FFFF"/>
                </a:highlight>
                <a:latin typeface="+mn-lt"/>
              </a:rPr>
              <a:t>make</a:t>
            </a:r>
            <a:r>
              <a:rPr lang="es-AR" sz="2800" dirty="0">
                <a:solidFill>
                  <a:schemeClr val="bg1"/>
                </a:solidFill>
                <a:highlight>
                  <a:srgbClr val="00FFFF"/>
                </a:highlight>
                <a:latin typeface="+mn-lt"/>
              </a:rPr>
              <a:t> 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use of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them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or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expand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on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them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.</a:t>
            </a:r>
          </a:p>
          <a:p>
            <a:pPr marL="352425" indent="-352425">
              <a:buNone/>
            </a:pPr>
            <a:endParaRPr lang="es-AR" sz="2800" dirty="0">
              <a:solidFill>
                <a:schemeClr val="bg1"/>
              </a:solidFill>
              <a:latin typeface="+mn-lt"/>
            </a:endParaRPr>
          </a:p>
          <a:p>
            <a:pPr marL="352425" indent="-352425">
              <a:buNone/>
            </a:pPr>
            <a:r>
              <a:rPr lang="es-AR" sz="2800" dirty="0">
                <a:solidFill>
                  <a:schemeClr val="bg1"/>
                </a:solidFill>
                <a:latin typeface="+mn-lt"/>
              </a:rPr>
              <a:t>2.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recycled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material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consists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of 90%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carbon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and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is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able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to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absorb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CO2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from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atmosphere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, and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is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itself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carbon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-negative material. </a:t>
            </a:r>
          </a:p>
        </p:txBody>
      </p:sp>
    </p:spTree>
    <p:extLst>
      <p:ext uri="{BB962C8B-B14F-4D97-AF65-F5344CB8AC3E}">
        <p14:creationId xmlns:p14="http://schemas.microsoft.com/office/powerpoint/2010/main" val="28693393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FB1B36-FF61-D1C4-C7EE-37474B1A9B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898D19-5302-FCE6-C49D-5D0691CE1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1103312" y="406999"/>
            <a:ext cx="8947522" cy="45719"/>
          </a:xfrm>
          <a:solidFill>
            <a:srgbClr val="E6C54C"/>
          </a:solidFill>
        </p:spPr>
        <p:txBody>
          <a:bodyPr>
            <a:normAutofit fontScale="90000"/>
          </a:bodyPr>
          <a:lstStyle/>
          <a:p>
            <a:endParaRPr lang="es-AR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45B39C-3206-9AC5-FB74-AAD1F33735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2332" y="452718"/>
            <a:ext cx="8947522" cy="5795681"/>
          </a:xfrm>
          <a:solidFill>
            <a:srgbClr val="E6C54C"/>
          </a:solidFill>
          <a:ln w="57150">
            <a:solidFill>
              <a:srgbClr val="7030A0"/>
            </a:solidFill>
          </a:ln>
        </p:spPr>
        <p:txBody>
          <a:bodyPr anchor="ctr">
            <a:normAutofit/>
          </a:bodyPr>
          <a:lstStyle/>
          <a:p>
            <a:pPr marL="274638" indent="-274638">
              <a:buNone/>
            </a:pPr>
            <a:r>
              <a:rPr lang="es-AR" sz="2600" dirty="0">
                <a:solidFill>
                  <a:schemeClr val="bg1"/>
                </a:solidFill>
                <a:latin typeface="+mn-lt"/>
              </a:rPr>
              <a:t>3. Blocks and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layers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are </a:t>
            </a:r>
            <a:r>
              <a:rPr lang="es-AR" sz="2600" b="1" dirty="0" err="1">
                <a:solidFill>
                  <a:schemeClr val="bg1"/>
                </a:solidFill>
                <a:highlight>
                  <a:srgbClr val="00FFFF"/>
                </a:highlight>
                <a:latin typeface="+mn-lt"/>
              </a:rPr>
              <a:t>the</a:t>
            </a:r>
            <a:r>
              <a:rPr lang="es-AR" sz="2600" b="1" dirty="0">
                <a:solidFill>
                  <a:schemeClr val="bg1"/>
                </a:solidFill>
                <a:highlight>
                  <a:srgbClr val="00FFFF"/>
                </a:highlight>
                <a:latin typeface="+mn-lt"/>
              </a:rPr>
              <a:t> bread and </a:t>
            </a:r>
            <a:r>
              <a:rPr lang="es-AR" sz="2600" b="1" dirty="0" err="1">
                <a:solidFill>
                  <a:schemeClr val="bg1"/>
                </a:solidFill>
                <a:highlight>
                  <a:srgbClr val="00FFFF"/>
                </a:highlight>
                <a:latin typeface="+mn-lt"/>
              </a:rPr>
              <a:t>butter</a:t>
            </a:r>
            <a:r>
              <a:rPr lang="es-AR" sz="2600" dirty="0">
                <a:solidFill>
                  <a:schemeClr val="bg1"/>
                </a:solidFill>
                <a:highlight>
                  <a:srgbClr val="00FFFF"/>
                </a:highlight>
                <a:latin typeface="+mn-lt"/>
              </a:rPr>
              <a:t> 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of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anyone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who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uses AutoCAD – a block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is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basically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a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group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of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shapes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that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are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linked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together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to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make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one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object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. </a:t>
            </a:r>
          </a:p>
          <a:p>
            <a:pPr marL="274638" indent="-274638">
              <a:buNone/>
            </a:pPr>
            <a:endParaRPr lang="es-AR" sz="2600" dirty="0">
              <a:solidFill>
                <a:schemeClr val="bg1"/>
              </a:solidFill>
              <a:latin typeface="+mn-lt"/>
            </a:endParaRPr>
          </a:p>
          <a:p>
            <a:pPr marL="274638" indent="-274638">
              <a:buNone/>
            </a:pPr>
            <a:r>
              <a:rPr lang="es-AR" sz="2600" dirty="0">
                <a:solidFill>
                  <a:schemeClr val="bg1"/>
                </a:solidFill>
                <a:latin typeface="+mn-lt"/>
              </a:rPr>
              <a:t>4. At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first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sight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of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this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photo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,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you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may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think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that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these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small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people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have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been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made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slaves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by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a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large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airline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Company. </a:t>
            </a:r>
          </a:p>
          <a:p>
            <a:pPr marL="274638" indent="-274638">
              <a:buNone/>
            </a:pPr>
            <a:endParaRPr lang="es-AR" sz="2600" dirty="0">
              <a:solidFill>
                <a:schemeClr val="bg1"/>
              </a:solidFill>
              <a:latin typeface="+mn-lt"/>
            </a:endParaRPr>
          </a:p>
          <a:p>
            <a:pPr marL="274638" indent="-274638">
              <a:buNone/>
            </a:pPr>
            <a:r>
              <a:rPr lang="es-AR" sz="2600" dirty="0">
                <a:solidFill>
                  <a:schemeClr val="bg1"/>
                </a:solidFill>
                <a:latin typeface="+mn-lt"/>
              </a:rPr>
              <a:t>5.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Such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flexible electro-active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materials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were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made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possible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from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a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thoughtful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combination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of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functional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nanofillers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introduced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,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embedded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, and/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or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mounted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on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flexible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polymers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993424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0580" y="613473"/>
            <a:ext cx="9456420" cy="5631053"/>
          </a:xfrm>
          <a:solidFill>
            <a:srgbClr val="E6C54C"/>
          </a:solidFill>
          <a:ln w="57150">
            <a:solidFill>
              <a:srgbClr val="7030A0"/>
            </a:solidFill>
          </a:ln>
        </p:spPr>
        <p:txBody>
          <a:bodyPr anchor="ctr"/>
          <a:lstStyle/>
          <a:p>
            <a:pPr marL="365125" indent="-365125">
              <a:buNone/>
            </a:pPr>
            <a:r>
              <a:rPr lang="es-AR" sz="2400" dirty="0">
                <a:solidFill>
                  <a:schemeClr val="bg1"/>
                </a:solidFill>
                <a:latin typeface="+mn-lt"/>
              </a:rPr>
              <a:t>6. In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addition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,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there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are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other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materials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that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b="1" dirty="0" err="1">
                <a:solidFill>
                  <a:schemeClr val="bg1"/>
                </a:solidFill>
                <a:highlight>
                  <a:srgbClr val="00FFFF"/>
                </a:highlight>
                <a:latin typeface="+mn-lt"/>
              </a:rPr>
              <a:t>have</a:t>
            </a:r>
            <a:r>
              <a:rPr lang="es-AR" sz="2400" b="1" dirty="0">
                <a:solidFill>
                  <a:schemeClr val="bg1"/>
                </a:solidFill>
                <a:highlight>
                  <a:srgbClr val="00FFFF"/>
                </a:highlight>
                <a:latin typeface="+mn-lt"/>
              </a:rPr>
              <a:t> </a:t>
            </a:r>
            <a:r>
              <a:rPr lang="es-AR" sz="2400" b="1" dirty="0" err="1">
                <a:solidFill>
                  <a:schemeClr val="bg1"/>
                </a:solidFill>
                <a:highlight>
                  <a:srgbClr val="00FFFF"/>
                </a:highlight>
                <a:latin typeface="+mn-lt"/>
              </a:rPr>
              <a:t>made</a:t>
            </a:r>
            <a:r>
              <a:rPr lang="es-AR" sz="2400" b="1" dirty="0">
                <a:solidFill>
                  <a:schemeClr val="bg1"/>
                </a:solidFill>
                <a:highlight>
                  <a:srgbClr val="00FFFF"/>
                </a:highlight>
                <a:latin typeface="+mn-lt"/>
              </a:rPr>
              <a:t> </a:t>
            </a:r>
            <a:r>
              <a:rPr lang="es-AR" sz="2400" b="1" dirty="0" err="1">
                <a:solidFill>
                  <a:schemeClr val="bg1"/>
                </a:solidFill>
                <a:highlight>
                  <a:srgbClr val="00FFFF"/>
                </a:highlight>
                <a:latin typeface="+mn-lt"/>
              </a:rPr>
              <a:t>headlines</a:t>
            </a:r>
            <a:r>
              <a:rPr lang="es-AR" sz="2400" dirty="0">
                <a:solidFill>
                  <a:schemeClr val="bg1"/>
                </a:solidFill>
                <a:highlight>
                  <a:srgbClr val="00FFFF"/>
                </a:highlight>
                <a:latin typeface="+mn-lt"/>
              </a:rPr>
              <a:t> 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in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recent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years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,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vulnerability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of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individuals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is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made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clear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, and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this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is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due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to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increasing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use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of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social media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platforms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and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increase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in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electronic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risks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that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highlight>
                  <a:srgbClr val="00FFFF"/>
                </a:highlight>
                <a:latin typeface="+mn-lt"/>
              </a:rPr>
              <a:t>have</a:t>
            </a:r>
            <a:r>
              <a:rPr lang="es-AR" sz="2400" dirty="0">
                <a:solidFill>
                  <a:schemeClr val="bg1"/>
                </a:solidFill>
                <a:highlight>
                  <a:srgbClr val="00FFFF"/>
                </a:highlight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highlight>
                  <a:srgbClr val="00FFFF"/>
                </a:highlight>
                <a:latin typeface="+mn-lt"/>
              </a:rPr>
              <a:t>allowed</a:t>
            </a:r>
            <a:r>
              <a:rPr lang="es-AR" sz="2400" dirty="0">
                <a:solidFill>
                  <a:schemeClr val="bg1"/>
                </a:solidFill>
                <a:highlight>
                  <a:srgbClr val="00FFFF"/>
                </a:highlight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highlight>
                  <a:srgbClr val="00FFFF"/>
                </a:highlight>
                <a:latin typeface="+mn-lt"/>
              </a:rPr>
              <a:t>cybercrime</a:t>
            </a:r>
            <a:r>
              <a:rPr lang="es-AR" sz="2400" dirty="0">
                <a:solidFill>
                  <a:schemeClr val="bg1"/>
                </a:solidFill>
                <a:highlight>
                  <a:srgbClr val="00FFFF"/>
                </a:highlight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highlight>
                  <a:srgbClr val="00FFFF"/>
                </a:highlight>
                <a:latin typeface="+mn-lt"/>
              </a:rPr>
              <a:t>to</a:t>
            </a:r>
            <a:r>
              <a:rPr lang="es-AR" sz="2400" dirty="0">
                <a:solidFill>
                  <a:schemeClr val="bg1"/>
                </a:solidFill>
                <a:highlight>
                  <a:srgbClr val="00FFFF"/>
                </a:highlight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highlight>
                  <a:srgbClr val="00FFFF"/>
                </a:highlight>
                <a:latin typeface="+mn-lt"/>
              </a:rPr>
              <a:t>thrive</a:t>
            </a:r>
            <a:r>
              <a:rPr lang="es-AR" sz="2400" dirty="0">
                <a:solidFill>
                  <a:schemeClr val="bg1"/>
                </a:solidFill>
                <a:highlight>
                  <a:srgbClr val="00FFFF"/>
                </a:highlight>
                <a:latin typeface="+mn-lt"/>
              </a:rPr>
              <a:t>.</a:t>
            </a:r>
          </a:p>
          <a:p>
            <a:pPr marL="365125" indent="-365125">
              <a:buNone/>
            </a:pPr>
            <a:endParaRPr lang="es-AR" sz="2400" dirty="0">
              <a:solidFill>
                <a:schemeClr val="bg1"/>
              </a:solidFill>
              <a:highlight>
                <a:srgbClr val="00FFFF"/>
              </a:highlight>
              <a:latin typeface="+mn-lt"/>
            </a:endParaRPr>
          </a:p>
          <a:p>
            <a:pPr marL="365125" indent="-365125">
              <a:buNone/>
            </a:pPr>
            <a:r>
              <a:rPr lang="es-AR" sz="2400" dirty="0">
                <a:solidFill>
                  <a:schemeClr val="bg1"/>
                </a:solidFill>
                <a:latin typeface="+mn-lt"/>
              </a:rPr>
              <a:t> 7. Just as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my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loom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highlight>
                  <a:srgbClr val="00FFFF"/>
                </a:highlight>
                <a:latin typeface="+mn-lt"/>
              </a:rPr>
              <a:t>was</a:t>
            </a:r>
            <a:r>
              <a:rPr lang="es-AR" sz="2400" dirty="0">
                <a:solidFill>
                  <a:schemeClr val="bg1"/>
                </a:solidFill>
                <a:highlight>
                  <a:srgbClr val="00FFFF"/>
                </a:highlight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highlight>
                  <a:srgbClr val="00FFFF"/>
                </a:highlight>
                <a:latin typeface="+mn-lt"/>
              </a:rPr>
              <a:t>made</a:t>
            </a:r>
            <a:r>
              <a:rPr lang="es-AR" sz="2400" dirty="0">
                <a:solidFill>
                  <a:schemeClr val="bg1"/>
                </a:solidFill>
                <a:highlight>
                  <a:srgbClr val="00FFFF"/>
                </a:highlight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highlight>
                  <a:srgbClr val="00FFFF"/>
                </a:highlight>
                <a:latin typeface="+mn-lt"/>
              </a:rPr>
              <a:t>redundant</a:t>
            </a:r>
            <a:r>
              <a:rPr lang="es-AR" sz="2400" dirty="0">
                <a:solidFill>
                  <a:schemeClr val="bg1"/>
                </a:solidFill>
                <a:highlight>
                  <a:srgbClr val="00FFFF"/>
                </a:highlight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by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machines, so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too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are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many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modern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jobs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facing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obsolescence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. </a:t>
            </a:r>
          </a:p>
          <a:p>
            <a:pPr marL="365125" indent="-365125">
              <a:buNone/>
            </a:pPr>
            <a:endParaRPr lang="es-AR" sz="2400" dirty="0">
              <a:solidFill>
                <a:schemeClr val="bg1"/>
              </a:solidFill>
              <a:latin typeface="+mn-lt"/>
            </a:endParaRPr>
          </a:p>
          <a:p>
            <a:pPr marL="365125" indent="-365125">
              <a:buNone/>
            </a:pPr>
            <a:r>
              <a:rPr lang="es-AR" sz="2400" dirty="0">
                <a:solidFill>
                  <a:schemeClr val="bg1"/>
                </a:solidFill>
                <a:latin typeface="+mn-lt"/>
              </a:rPr>
              <a:t>8. In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1980s,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scientists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discovered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a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hole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in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Earth’s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ozone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layer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,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created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when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CFCs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rise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to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stratosphere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, break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down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and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react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with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ozone,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destroying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it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. In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solving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one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problem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,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humanity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found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itself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with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another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334153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54955" y="1447801"/>
            <a:ext cx="8825658" cy="3992879"/>
          </a:xfrm>
          <a:solidFill>
            <a:schemeClr val="bg1">
              <a:lumMod val="75000"/>
              <a:lumOff val="25000"/>
            </a:schemeClr>
          </a:solidFill>
        </p:spPr>
        <p:txBody>
          <a:bodyPr anchor="ctr">
            <a:normAutofit/>
          </a:bodyPr>
          <a:lstStyle/>
          <a:p>
            <a:pPr marL="708025" indent="-708025" fontAlgn="base"/>
            <a:r>
              <a:rPr lang="es-AR" sz="3200" b="1" dirty="0">
                <a:solidFill>
                  <a:srgbClr val="E5C243"/>
                </a:solidFill>
                <a:latin typeface="Arial Black" panose="020B0A04020102020204" pitchFamily="34" charset="0"/>
              </a:rPr>
              <a:t>C. </a:t>
            </a:r>
            <a:r>
              <a:rPr lang="es-AR" sz="3200" b="1" u="sng" dirty="0">
                <a:solidFill>
                  <a:srgbClr val="E5C243"/>
                </a:solidFill>
                <a:latin typeface="Arial Black" panose="020B0A04020102020204" pitchFamily="34" charset="0"/>
              </a:rPr>
              <a:t> Traduzca el segmento asignado a su grupo</a:t>
            </a:r>
            <a:r>
              <a:rPr lang="es-AR" sz="3200" b="1" dirty="0">
                <a:solidFill>
                  <a:srgbClr val="E5C243"/>
                </a:solidFill>
                <a:latin typeface="Arial Black" panose="020B0A04020102020204" pitchFamily="34" charset="0"/>
              </a:rPr>
              <a:t>.</a:t>
            </a:r>
            <a:endParaRPr lang="es-AR" sz="3200" dirty="0">
              <a:solidFill>
                <a:srgbClr val="E5C243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Subtítulo 3">
            <a:extLst>
              <a:ext uri="{FF2B5EF4-FFF2-40B4-BE49-F238E27FC236}">
                <a16:creationId xmlns:a16="http://schemas.microsoft.com/office/drawing/2014/main" id="{9BE28AB2-38B4-299A-E1A9-5C344D3D6F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1154955" y="5638800"/>
            <a:ext cx="8825658" cy="53340"/>
          </a:xfrm>
        </p:spPr>
        <p:txBody>
          <a:bodyPr>
            <a:normAutofit fontScale="250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2360229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9197340" cy="1018197"/>
          </a:xfrm>
          <a:solidFill>
            <a:srgbClr val="E6C54C"/>
          </a:solidFill>
        </p:spPr>
        <p:txBody>
          <a:bodyPr>
            <a:normAutofit/>
          </a:bodyPr>
          <a:lstStyle/>
          <a:p>
            <a:pPr algn="ctr"/>
            <a:r>
              <a:rPr lang="es-AR" b="1" dirty="0">
                <a:solidFill>
                  <a:schemeClr val="bg1"/>
                </a:solidFill>
                <a:latin typeface="Arial Black" panose="020B0A04020102020204" pitchFamily="34" charset="0"/>
              </a:rPr>
              <a:t>Industrial – Mecatrónica - LCC</a:t>
            </a:r>
            <a:endParaRPr lang="es-AR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594338"/>
            <a:ext cx="9197340" cy="4582625"/>
          </a:xfrm>
          <a:solidFill>
            <a:srgbClr val="E6C54C"/>
          </a:solidFill>
          <a:ln w="57150">
            <a:solidFill>
              <a:srgbClr val="7030A0"/>
            </a:solidFill>
          </a:ln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s-AR" sz="2800" b="1" dirty="0">
                <a:solidFill>
                  <a:srgbClr val="660066"/>
                </a:solidFill>
                <a:latin typeface="Arial Black" panose="020B0A04020102020204" pitchFamily="34" charset="0"/>
              </a:rPr>
              <a:t>A </a:t>
            </a:r>
            <a:r>
              <a:rPr lang="es-AR" sz="2800" b="1" dirty="0" err="1">
                <a:solidFill>
                  <a:srgbClr val="660066"/>
                </a:solidFill>
                <a:latin typeface="Arial Black" panose="020B0A04020102020204" pitchFamily="34" charset="0"/>
              </a:rPr>
              <a:t>Wolverine</a:t>
            </a:r>
            <a:r>
              <a:rPr lang="es-AR" sz="2800" b="1" dirty="0">
                <a:solidFill>
                  <a:srgbClr val="660066"/>
                </a:solidFill>
                <a:latin typeface="Arial Black" panose="020B0A04020102020204" pitchFamily="34" charset="0"/>
              </a:rPr>
              <a:t> </a:t>
            </a:r>
            <a:r>
              <a:rPr lang="es-AR" sz="2800" b="1" dirty="0" err="1">
                <a:solidFill>
                  <a:srgbClr val="660066"/>
                </a:solidFill>
                <a:latin typeface="Arial Black" panose="020B0A04020102020204" pitchFamily="34" charset="0"/>
              </a:rPr>
              <a:t>Inspired</a:t>
            </a:r>
            <a:r>
              <a:rPr lang="es-AR" sz="2800" b="1" dirty="0">
                <a:solidFill>
                  <a:srgbClr val="660066"/>
                </a:solidFill>
                <a:latin typeface="Arial Black" panose="020B0A04020102020204" pitchFamily="34" charset="0"/>
              </a:rPr>
              <a:t> Material</a:t>
            </a:r>
            <a:endParaRPr lang="es-AR" sz="2800" dirty="0">
              <a:solidFill>
                <a:srgbClr val="660066"/>
              </a:solidFill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s-AR" sz="2800" dirty="0">
                <a:solidFill>
                  <a:schemeClr val="bg1"/>
                </a:solidFill>
                <a:latin typeface="+mn-lt"/>
              </a:rPr>
              <a:t>RIVERSIDE,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Calif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. (www.ucr.edu) —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Scientists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including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several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from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University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of California, Riverside,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have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developed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 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transparent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self-healing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highly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stretchable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conductive material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that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can be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electrically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activated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to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power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artificial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muscles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and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could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be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used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to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improve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batteries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electronic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devices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, and robots.</a:t>
            </a:r>
          </a:p>
        </p:txBody>
      </p:sp>
    </p:spTree>
    <p:extLst>
      <p:ext uri="{BB962C8B-B14F-4D97-AF65-F5344CB8AC3E}">
        <p14:creationId xmlns:p14="http://schemas.microsoft.com/office/powerpoint/2010/main" val="24910683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95B091-BAC6-BD39-282D-307A613B4D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21E0CC-B991-B839-252C-1CF9DC5C3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197340" cy="1018197"/>
          </a:xfrm>
          <a:solidFill>
            <a:srgbClr val="E6C54C"/>
          </a:solidFill>
        </p:spPr>
        <p:txBody>
          <a:bodyPr>
            <a:normAutofit/>
          </a:bodyPr>
          <a:lstStyle/>
          <a:p>
            <a:pPr algn="ctr"/>
            <a:r>
              <a:rPr lang="es-AR" b="1" dirty="0">
                <a:solidFill>
                  <a:schemeClr val="bg1"/>
                </a:solidFill>
                <a:latin typeface="Arial Black" panose="020B0A04020102020204" pitchFamily="34" charset="0"/>
              </a:rPr>
              <a:t>Industrial – Mecatrónica - LCC</a:t>
            </a:r>
            <a:endParaRPr lang="es-AR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A4B690-FFD4-18FD-E32D-49AEF3DCBC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4338"/>
            <a:ext cx="9197340" cy="4582625"/>
          </a:xfrm>
          <a:solidFill>
            <a:srgbClr val="E6C54C"/>
          </a:solidFill>
          <a:ln w="57150">
            <a:solidFill>
              <a:srgbClr val="7030A0"/>
            </a:solidFill>
          </a:ln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material has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potential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applications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in a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wide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range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of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fields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.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It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could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give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robots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ability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to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heal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themselves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after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mechanical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failure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;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extend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lifetime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of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lithium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ion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batteries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used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in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electronics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and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electric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cars; and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improve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biosensors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used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in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medical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field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and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environmental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monitoring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282216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9243060" cy="869314"/>
          </a:xfrm>
          <a:solidFill>
            <a:srgbClr val="E6C54C"/>
          </a:solidFill>
        </p:spPr>
        <p:txBody>
          <a:bodyPr>
            <a:normAutofit/>
          </a:bodyPr>
          <a:lstStyle/>
          <a:p>
            <a:r>
              <a:rPr lang="es-AR" b="1" dirty="0">
                <a:solidFill>
                  <a:schemeClr val="bg1"/>
                </a:solidFill>
                <a:latin typeface="Arial Black" panose="020B0A04020102020204" pitchFamily="34" charset="0"/>
              </a:rPr>
              <a:t>Industrial – Mecatrónica - LCC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430215"/>
            <a:ext cx="9243060" cy="4746748"/>
          </a:xfrm>
          <a:solidFill>
            <a:srgbClr val="E6C54C"/>
          </a:solidFill>
          <a:ln w="57150">
            <a:solidFill>
              <a:srgbClr val="7030A0"/>
            </a:solidFill>
          </a:ln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AR" sz="2800" dirty="0">
                <a:solidFill>
                  <a:schemeClr val="bg1"/>
                </a:solidFill>
                <a:latin typeface="+mn-lt"/>
              </a:rPr>
              <a:t>“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This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project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brings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together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research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areas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of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self-healing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materials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and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ionic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conductors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.</a:t>
            </a:r>
          </a:p>
          <a:p>
            <a:pPr marL="0" indent="0">
              <a:buNone/>
            </a:pPr>
            <a:br>
              <a:rPr lang="es-AR" sz="2800" dirty="0">
                <a:solidFill>
                  <a:schemeClr val="bg1"/>
                </a:solidFill>
                <a:latin typeface="+mn-lt"/>
              </a:rPr>
            </a:br>
            <a:r>
              <a:rPr lang="es-AR" sz="2800" dirty="0" err="1">
                <a:solidFill>
                  <a:schemeClr val="bg1"/>
                </a:solidFill>
                <a:latin typeface="+mn-lt"/>
              </a:rPr>
              <a:t>Inspired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by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wound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healing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in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nature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self-healing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materials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repair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damage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caused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by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wear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and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extend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lifetime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, and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lower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cost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, of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materials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and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devices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. Wang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developed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an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interest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in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self-healing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materials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because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of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his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lifelong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love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of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Wolverine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comic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book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character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who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has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ability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to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self-heal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.</a:t>
            </a:r>
            <a:endParaRPr lang="es-AR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634948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9151620" cy="1018197"/>
          </a:xfrm>
          <a:solidFill>
            <a:srgbClr val="E6C54C"/>
          </a:solidFill>
        </p:spPr>
        <p:txBody>
          <a:bodyPr>
            <a:normAutofit/>
          </a:bodyPr>
          <a:lstStyle/>
          <a:p>
            <a:r>
              <a:rPr lang="es-AR" b="1" dirty="0">
                <a:solidFill>
                  <a:schemeClr val="bg1"/>
                </a:solidFill>
                <a:latin typeface="Arial Black" panose="020B0A04020102020204" pitchFamily="34" charset="0"/>
              </a:rPr>
              <a:t>Industrial – Mecatrónica - LCC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645919"/>
            <a:ext cx="9311640" cy="4531043"/>
          </a:xfrm>
          <a:solidFill>
            <a:srgbClr val="E6C54C"/>
          </a:solidFill>
          <a:ln w="57150">
            <a:solidFill>
              <a:srgbClr val="7030A0"/>
            </a:solidFill>
          </a:ln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s-AR" sz="2800" dirty="0" err="1">
                <a:solidFill>
                  <a:schemeClr val="bg1"/>
                </a:solidFill>
                <a:latin typeface="+mn-lt"/>
              </a:rPr>
              <a:t>Ionic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conductors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are a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class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of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materials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with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key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roles in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energy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storage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, solar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energy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conversion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sensors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, and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electronic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devices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.</a:t>
            </a:r>
          </a:p>
          <a:p>
            <a:pPr marL="0" indent="0">
              <a:buNone/>
            </a:pPr>
            <a:endParaRPr lang="es-AR" sz="2400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37658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03312" y="452718"/>
            <a:ext cx="8947522" cy="1400530"/>
          </a:xfrm>
          <a:solidFill>
            <a:schemeClr val="bg1">
              <a:lumMod val="75000"/>
              <a:lumOff val="25000"/>
            </a:schemeClr>
          </a:solidFill>
        </p:spPr>
        <p:txBody>
          <a:bodyPr>
            <a:normAutofit/>
          </a:bodyPr>
          <a:lstStyle/>
          <a:p>
            <a:pPr marL="803275" indent="-803275"/>
            <a:r>
              <a:rPr lang="es-AR" sz="3600" b="1" dirty="0">
                <a:solidFill>
                  <a:srgbClr val="E5C243"/>
                </a:solidFill>
                <a:latin typeface="Arial Black" panose="020B0A04020102020204" pitchFamily="34" charset="0"/>
              </a:rPr>
              <a:t>A. </a:t>
            </a:r>
            <a:r>
              <a:rPr lang="es-AR" sz="3600" b="1" u="sng" dirty="0">
                <a:solidFill>
                  <a:srgbClr val="E5C243"/>
                </a:solidFill>
                <a:latin typeface="Arial Black" panose="020B0A04020102020204" pitchFamily="34" charset="0"/>
              </a:rPr>
              <a:t> Traduzca las oraciones con casos de traducción con “se”</a:t>
            </a:r>
            <a:r>
              <a:rPr lang="es-AR" sz="3600" b="1" dirty="0">
                <a:solidFill>
                  <a:srgbClr val="E5C243"/>
                </a:solidFill>
                <a:latin typeface="Arial Black" panose="020B0A04020102020204" pitchFamily="34" charset="0"/>
              </a:rPr>
              <a:t>.</a:t>
            </a:r>
            <a:endParaRPr lang="es-AR" dirty="0">
              <a:solidFill>
                <a:srgbClr val="E5C243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solidFill>
            <a:srgbClr val="E6C54C"/>
          </a:solidFill>
        </p:spPr>
        <p:txBody>
          <a:bodyPr>
            <a:normAutofit lnSpcReduction="10000"/>
          </a:bodyPr>
          <a:lstStyle/>
          <a:p>
            <a:pPr marL="365125" indent="-365125">
              <a:buNone/>
            </a:pPr>
            <a:r>
              <a:rPr lang="es-AR" sz="2800" dirty="0">
                <a:solidFill>
                  <a:schemeClr val="bg1"/>
                </a:solidFill>
                <a:latin typeface="+mn-lt"/>
              </a:rPr>
              <a:t>1.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Superposition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is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also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used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in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applying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constant-pressure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case.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Pressure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changes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are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accounted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for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in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this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solution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in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much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same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way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that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rate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changes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are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accounted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for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in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constant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rate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case.</a:t>
            </a:r>
          </a:p>
          <a:p>
            <a:pPr marL="365125" indent="-365125">
              <a:buAutoNum type="arabicPeriod"/>
            </a:pPr>
            <a:endParaRPr lang="es-AR" sz="2800" dirty="0">
              <a:solidFill>
                <a:schemeClr val="bg1"/>
              </a:solidFill>
              <a:latin typeface="+mn-lt"/>
            </a:endParaRPr>
          </a:p>
          <a:p>
            <a:pPr marL="365125" indent="-365125">
              <a:buNone/>
            </a:pPr>
            <a:r>
              <a:rPr lang="es-AR" sz="2800" dirty="0">
                <a:solidFill>
                  <a:schemeClr val="bg1"/>
                </a:solidFill>
                <a:latin typeface="+mn-lt"/>
              </a:rPr>
              <a:t>2.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diesel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engine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business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will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continue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to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position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itself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as a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domestic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advanced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supplier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in a full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range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of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applications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expanding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its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product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line and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market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segments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9867538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8D032E-30D6-B3EF-A998-33508C78E4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C9DEA2-362C-0908-D05C-3F431E27C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151620" cy="1018197"/>
          </a:xfrm>
          <a:solidFill>
            <a:srgbClr val="E6C54C"/>
          </a:solidFill>
        </p:spPr>
        <p:txBody>
          <a:bodyPr>
            <a:normAutofit/>
          </a:bodyPr>
          <a:lstStyle/>
          <a:p>
            <a:r>
              <a:rPr lang="es-AR" b="1" dirty="0">
                <a:solidFill>
                  <a:schemeClr val="bg1"/>
                </a:solidFill>
                <a:latin typeface="Arial Black" panose="020B0A04020102020204" pitchFamily="34" charset="0"/>
              </a:rPr>
              <a:t>Industrial – Mecatrónica - LCC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406C72C-5F60-E3A4-3CB4-3D3B7F2AEB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45919"/>
            <a:ext cx="9311640" cy="4531043"/>
          </a:xfrm>
          <a:solidFill>
            <a:srgbClr val="E6C54C"/>
          </a:solidFill>
          <a:ln w="57150">
            <a:solidFill>
              <a:srgbClr val="7030A0"/>
            </a:solidFill>
          </a:ln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s-AR" sz="2800" dirty="0" err="1">
                <a:solidFill>
                  <a:schemeClr val="bg1"/>
                </a:solidFill>
                <a:latin typeface="+mn-lt"/>
              </a:rPr>
              <a:t>Another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author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of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paper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, Christoph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Keplinger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an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assistant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professor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at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University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of Colorado, Boulder,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previously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demonstrated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that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stretchable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transparent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ionic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conductors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can be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used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to 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power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artificial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muscles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and to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create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transparent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loudspeakers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 –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devices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that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feature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several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of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key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properties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of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new material (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transparency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high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stretchability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and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ionic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conductivity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) –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but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none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of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these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devices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additionally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had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93428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9128760" cy="900966"/>
          </a:xfrm>
          <a:solidFill>
            <a:srgbClr val="E6C54C"/>
          </a:solidFill>
        </p:spPr>
        <p:txBody>
          <a:bodyPr>
            <a:normAutofit/>
          </a:bodyPr>
          <a:lstStyle/>
          <a:p>
            <a:r>
              <a:rPr lang="es-AR" b="1" dirty="0">
                <a:solidFill>
                  <a:schemeClr val="bg1"/>
                </a:solidFill>
                <a:latin typeface="Arial Black" panose="020B0A04020102020204" pitchFamily="34" charset="0"/>
              </a:rPr>
              <a:t>Industrial – Mecatrónica - LCC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531620"/>
            <a:ext cx="9128760" cy="4645343"/>
          </a:xfrm>
          <a:solidFill>
            <a:srgbClr val="E6C54C"/>
          </a:solidFill>
          <a:ln w="57150">
            <a:solidFill>
              <a:srgbClr val="7030A0"/>
            </a:solidFill>
          </a:ln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key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difficulty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is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identification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of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bonds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that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are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stable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and reversible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under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electrochemical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conditions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.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Conventionally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self-healing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polymers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make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use of non-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covalent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bonds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which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creates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problem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because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those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bonds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are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affected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by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electrochemical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reactions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that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degrade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performance of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materials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946341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9265920" cy="1346443"/>
          </a:xfrm>
          <a:solidFill>
            <a:srgbClr val="E6C54C"/>
          </a:solidFill>
        </p:spPr>
        <p:txBody>
          <a:bodyPr>
            <a:normAutofit/>
          </a:bodyPr>
          <a:lstStyle/>
          <a:p>
            <a:r>
              <a:rPr lang="es-AR" b="1" dirty="0">
                <a:solidFill>
                  <a:schemeClr val="bg1"/>
                </a:solidFill>
                <a:latin typeface="Arial Black" panose="020B0A04020102020204" pitchFamily="34" charset="0"/>
              </a:rPr>
              <a:t>Petróleos - Arquitectura - Civil</a:t>
            </a:r>
            <a:endParaRPr lang="es-AR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711569"/>
            <a:ext cx="9265920" cy="4465394"/>
          </a:xfrm>
          <a:solidFill>
            <a:srgbClr val="E6C54C"/>
          </a:solidFill>
          <a:ln w="57150">
            <a:solidFill>
              <a:srgbClr val="7030A0"/>
            </a:solidFill>
          </a:ln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s-AR" sz="2800" dirty="0">
                <a:solidFill>
                  <a:schemeClr val="bg1"/>
                </a:solidFill>
                <a:latin typeface="+mn-lt"/>
              </a:rPr>
              <a:t>Wang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helped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solve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that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problem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by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using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mechanism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called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ion-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dipole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interactions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which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are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forces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between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charged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ions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and polar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molecules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that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are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highly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stabile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under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electrochemical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conditions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. He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combined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 polar,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stretchable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polymer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with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mobile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high-ionic-strength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salt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to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create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material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with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properties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researchers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were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seeking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711473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F9F474-9D57-A97C-16BC-8D02876C48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A046C6-0B53-6B25-8329-22F181B6C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265920" cy="1346443"/>
          </a:xfrm>
          <a:solidFill>
            <a:srgbClr val="E6C54C"/>
          </a:solidFill>
        </p:spPr>
        <p:txBody>
          <a:bodyPr>
            <a:normAutofit/>
          </a:bodyPr>
          <a:lstStyle/>
          <a:p>
            <a:r>
              <a:rPr lang="es-AR" b="1" dirty="0">
                <a:solidFill>
                  <a:schemeClr val="bg1"/>
                </a:solidFill>
                <a:latin typeface="Arial Black" panose="020B0A04020102020204" pitchFamily="34" charset="0"/>
              </a:rPr>
              <a:t>Petróleos - Arquitectura - Civil</a:t>
            </a:r>
            <a:endParaRPr lang="es-AR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02664DF-3D52-34B2-802A-8D4241906B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1569"/>
            <a:ext cx="9265920" cy="4465394"/>
          </a:xfrm>
          <a:solidFill>
            <a:srgbClr val="E6C54C"/>
          </a:solidFill>
          <a:ln w="57150">
            <a:solidFill>
              <a:srgbClr val="7030A0"/>
            </a:solidFill>
          </a:ln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low-cost,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easy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to produce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soft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rubber-like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material can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stretch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50 times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its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original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length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.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After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being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cut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it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can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completely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re-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attach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or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heal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, in 24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hours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at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room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temperature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. In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fact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, after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only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five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minutes of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healing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material can be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stretched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two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times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its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original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length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082893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27966"/>
            <a:ext cx="9083040" cy="1252659"/>
          </a:xfrm>
          <a:solidFill>
            <a:srgbClr val="E6C54C"/>
          </a:solidFill>
        </p:spPr>
        <p:txBody>
          <a:bodyPr>
            <a:normAutofit/>
          </a:bodyPr>
          <a:lstStyle/>
          <a:p>
            <a:r>
              <a:rPr lang="es-AR" b="1" dirty="0">
                <a:solidFill>
                  <a:schemeClr val="bg1"/>
                </a:solidFill>
                <a:latin typeface="Arial Black" panose="020B0A04020102020204" pitchFamily="34" charset="0"/>
              </a:rPr>
              <a:t>Petróleos - Arquitectura - Civil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781908"/>
            <a:ext cx="9083040" cy="4395055"/>
          </a:xfrm>
          <a:solidFill>
            <a:srgbClr val="E6C54C"/>
          </a:solidFill>
          <a:ln w="57150">
            <a:solidFill>
              <a:srgbClr val="7030A0"/>
            </a:solidFill>
          </a:ln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AR" sz="2800" dirty="0">
                <a:solidFill>
                  <a:schemeClr val="bg1"/>
                </a:solidFill>
                <a:latin typeface="+mn-lt"/>
              </a:rPr>
              <a:t>Timothy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Morrissey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and Eric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Acome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two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graduate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students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working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with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Keplinger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demonstrated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that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material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could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be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used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to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power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 so-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called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artificial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muscle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also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called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dielectric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elastomer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actuator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. Artificial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muscle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is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generic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term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used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for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materials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or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devices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that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can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reversibly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contract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expand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or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rotate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due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to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an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external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stimulus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such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as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voltage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current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pressure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or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temperature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.</a:t>
            </a:r>
            <a:br>
              <a:rPr lang="es-AR" sz="2800" dirty="0">
                <a:solidFill>
                  <a:schemeClr val="bg1"/>
                </a:solidFill>
                <a:latin typeface="+mn-lt"/>
              </a:rPr>
            </a:br>
            <a:endParaRPr lang="es-AR" sz="2800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631344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9037320" cy="994751"/>
          </a:xfrm>
          <a:solidFill>
            <a:srgbClr val="E6C54C"/>
          </a:solidFill>
        </p:spPr>
        <p:txBody>
          <a:bodyPr>
            <a:normAutofit/>
          </a:bodyPr>
          <a:lstStyle/>
          <a:p>
            <a:r>
              <a:rPr lang="es-AR" b="1" dirty="0">
                <a:solidFill>
                  <a:schemeClr val="bg1"/>
                </a:solidFill>
                <a:latin typeface="Arial Black" panose="020B0A04020102020204" pitchFamily="34" charset="0"/>
              </a:rPr>
              <a:t>Petróleos - Arquitectura - Civil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359877"/>
            <a:ext cx="9037320" cy="4817086"/>
          </a:xfrm>
          <a:solidFill>
            <a:srgbClr val="E6C54C"/>
          </a:solidFill>
          <a:ln w="57150">
            <a:solidFill>
              <a:srgbClr val="7030A0"/>
            </a:solidFill>
          </a:ln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dielectric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elastomer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actuator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is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actually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three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individual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pieces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of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polymer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that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are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stacked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together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.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top and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bottom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layers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are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new material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developed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at UC Riverside,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which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is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able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to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conduct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electricity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and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is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self-healable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, and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middle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layer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is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transparent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, non-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conductive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rubber-like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membrane</a:t>
            </a:r>
            <a:endParaRPr lang="es-AR" sz="2800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617272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9220200" cy="1006474"/>
          </a:xfrm>
          <a:solidFill>
            <a:srgbClr val="E6C54C"/>
          </a:solidFill>
        </p:spPr>
        <p:txBody>
          <a:bodyPr>
            <a:normAutofit/>
          </a:bodyPr>
          <a:lstStyle/>
          <a:p>
            <a:r>
              <a:rPr lang="es-AR" b="1" dirty="0">
                <a:solidFill>
                  <a:schemeClr val="bg1"/>
                </a:solidFill>
                <a:latin typeface="Arial Black" panose="020B0A04020102020204" pitchFamily="34" charset="0"/>
              </a:rPr>
              <a:t>Petróleos - Arquitectura - Civil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371601"/>
            <a:ext cx="9220200" cy="4805362"/>
          </a:xfrm>
          <a:solidFill>
            <a:srgbClr val="E6C54C"/>
          </a:solidFill>
          <a:ln w="57150">
            <a:solidFill>
              <a:srgbClr val="7030A0"/>
            </a:solidFill>
          </a:ln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s-AR" sz="2600" dirty="0">
                <a:solidFill>
                  <a:schemeClr val="bg1"/>
                </a:solidFill>
                <a:latin typeface="+mn-lt"/>
              </a:rPr>
              <a:t>So,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just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like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how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a human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muscle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(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such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as a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bicep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)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moves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when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brain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sends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a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signal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to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arm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,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artificial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muscle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also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reacts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when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it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receives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a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signal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.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Most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importantly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,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researchers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were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able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to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demonstrate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that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ability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of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new material to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heal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itself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can be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used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to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mimic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a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preeminent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survival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feature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of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nature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: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wound-healing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. After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parts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of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artificial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muscle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were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cut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into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two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separate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pieces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,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material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healed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itself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without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relying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on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external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stimuli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, and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artificial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muscle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returned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to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same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level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of performance as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before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being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cut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153565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463674"/>
          </a:xfrm>
        </p:spPr>
        <p:txBody>
          <a:bodyPr>
            <a:normAutofit/>
          </a:bodyPr>
          <a:lstStyle/>
          <a:p>
            <a:r>
              <a:rPr lang="es-AR" b="1" dirty="0"/>
              <a:t>PARTE B: </a:t>
            </a:r>
            <a:r>
              <a:rPr lang="es-AR" b="1" dirty="0">
                <a:solidFill>
                  <a:srgbClr val="E5C243"/>
                </a:solidFill>
              </a:rPr>
              <a:t>Clase</a:t>
            </a:r>
            <a:r>
              <a:rPr lang="es-AR" b="1" dirty="0"/>
              <a:t> virtual asincrónica: </a:t>
            </a:r>
            <a:br>
              <a:rPr lang="es-AR" b="1" dirty="0"/>
            </a:b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8800"/>
            <a:ext cx="10515600" cy="4348163"/>
          </a:xfrm>
          <a:solidFill>
            <a:srgbClr val="E6C54C"/>
          </a:solidFill>
          <a:ln w="57150">
            <a:solidFill>
              <a:srgbClr val="7030A0"/>
            </a:solidFill>
          </a:ln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AR" sz="3600" b="1" dirty="0">
                <a:solidFill>
                  <a:schemeClr val="bg1"/>
                </a:solidFill>
              </a:rPr>
              <a:t>Comprensión de textos: Avisos de ofrecimiento de empleos 3.</a:t>
            </a:r>
          </a:p>
          <a:p>
            <a:pPr marL="0" indent="0">
              <a:buNone/>
            </a:pPr>
            <a:br>
              <a:rPr lang="es-AR" sz="2800" b="1" dirty="0">
                <a:solidFill>
                  <a:schemeClr val="bg1"/>
                </a:solidFill>
              </a:rPr>
            </a:br>
            <a:r>
              <a:rPr lang="es-AR" sz="2800" dirty="0">
                <a:solidFill>
                  <a:schemeClr val="bg1"/>
                </a:solidFill>
                <a:latin typeface="+mn-lt"/>
              </a:rPr>
              <a:t>En el Aula Virtual lea el texto y realice las actividades propuestas, recuerde que dispone de un tiempo limitado para realizarlas.</a:t>
            </a:r>
          </a:p>
        </p:txBody>
      </p:sp>
    </p:spTree>
    <p:extLst>
      <p:ext uri="{BB962C8B-B14F-4D97-AF65-F5344CB8AC3E}">
        <p14:creationId xmlns:p14="http://schemas.microsoft.com/office/powerpoint/2010/main" val="401701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492370"/>
            <a:ext cx="10515600" cy="5684594"/>
          </a:xfrm>
          <a:solidFill>
            <a:srgbClr val="E6C54C"/>
          </a:solidFill>
          <a:ln w="57150">
            <a:solidFill>
              <a:srgbClr val="7030A0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s-AR" dirty="0"/>
          </a:p>
          <a:p>
            <a:pPr marL="365125" indent="-365125">
              <a:buNone/>
            </a:pPr>
            <a:r>
              <a:rPr lang="es-AR" sz="2800" dirty="0">
                <a:solidFill>
                  <a:schemeClr val="bg1"/>
                </a:solidFill>
              </a:rPr>
              <a:t>3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.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Nanoimprinting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Technique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for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Humidity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-Responsive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Holographic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Images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: A blue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image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at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low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humidity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turns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red as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humidity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increases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. </a:t>
            </a:r>
          </a:p>
          <a:p>
            <a:pPr marL="365125" indent="-365125">
              <a:buNone/>
            </a:pPr>
            <a:endParaRPr lang="es-AR" sz="2800" dirty="0">
              <a:solidFill>
                <a:schemeClr val="bg1"/>
              </a:solidFill>
              <a:latin typeface="+mn-lt"/>
            </a:endParaRPr>
          </a:p>
          <a:p>
            <a:pPr marL="365125" indent="-365125">
              <a:buNone/>
            </a:pPr>
            <a:r>
              <a:rPr lang="es-AR" sz="2800" dirty="0">
                <a:solidFill>
                  <a:schemeClr val="bg1"/>
                </a:solidFill>
                <a:latin typeface="+mn-lt"/>
              </a:rPr>
              <a:t>4.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Hundreds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of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 </a:t>
            </a:r>
            <a:r>
              <a:rPr lang="es-AR" sz="2800" i="1" dirty="0" err="1">
                <a:solidFill>
                  <a:schemeClr val="bg1"/>
                </a:solidFill>
                <a:latin typeface="+mn-lt"/>
              </a:rPr>
              <a:t>Geobacter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 bacteria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clump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together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so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can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dump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excess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electrons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into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'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giant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snorkels'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called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nanowires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. </a:t>
            </a:r>
          </a:p>
          <a:p>
            <a:pPr marL="365125" indent="-365125">
              <a:buNone/>
            </a:pPr>
            <a:endParaRPr lang="es-AR" sz="2800" dirty="0">
              <a:solidFill>
                <a:schemeClr val="bg1"/>
              </a:solidFill>
              <a:latin typeface="+mn-lt"/>
            </a:endParaRPr>
          </a:p>
          <a:p>
            <a:pPr marL="365125" indent="-365125">
              <a:buNone/>
            </a:pPr>
            <a:r>
              <a:rPr lang="es-AR" sz="2800" dirty="0">
                <a:solidFill>
                  <a:schemeClr val="bg1"/>
                </a:solidFill>
                <a:latin typeface="+mn-lt"/>
              </a:rPr>
              <a:t>5.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Due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to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pandemic-induced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economic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slowdown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idea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of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constructing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smart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cities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has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become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almost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impossible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for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some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countries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.</a:t>
            </a:r>
          </a:p>
          <a:p>
            <a:pPr marL="352425" indent="-352425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92080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545910"/>
            <a:ext cx="10515600" cy="5631053"/>
          </a:xfrm>
          <a:solidFill>
            <a:srgbClr val="E6C54C"/>
          </a:solidFill>
          <a:ln w="57150">
            <a:solidFill>
              <a:srgbClr val="7030A0"/>
            </a:solidFill>
          </a:ln>
        </p:spPr>
        <p:txBody>
          <a:bodyPr anchor="ctr">
            <a:normAutofit lnSpcReduction="10000"/>
          </a:bodyPr>
          <a:lstStyle/>
          <a:p>
            <a:pPr marL="365125" indent="-365125">
              <a:buNone/>
            </a:pPr>
            <a:r>
              <a:rPr lang="es-AR" sz="2800" dirty="0">
                <a:solidFill>
                  <a:schemeClr val="bg1"/>
                </a:solidFill>
                <a:latin typeface="+mn-lt"/>
              </a:rPr>
              <a:t>6.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type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of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ash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varies in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coal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, and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this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reflects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tendency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for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slagging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which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must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be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accounted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for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in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boiler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design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.</a:t>
            </a:r>
          </a:p>
          <a:p>
            <a:pPr marL="365125" indent="-365125">
              <a:buNone/>
            </a:pPr>
            <a:endParaRPr lang="es-AR" sz="2800" dirty="0">
              <a:solidFill>
                <a:schemeClr val="bg1"/>
              </a:solidFill>
              <a:latin typeface="+mn-lt"/>
            </a:endParaRPr>
          </a:p>
          <a:p>
            <a:pPr marL="365125" indent="-365125">
              <a:buNone/>
            </a:pPr>
            <a:r>
              <a:rPr lang="es-AR" sz="2800" dirty="0">
                <a:solidFill>
                  <a:schemeClr val="bg1"/>
                </a:solidFill>
                <a:latin typeface="+mn-lt"/>
              </a:rPr>
              <a:t>7.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workers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who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used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to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assemble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light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housings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manually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can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now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spend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their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time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on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other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tasks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such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as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quality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control.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All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have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to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do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is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make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sure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that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cobot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receives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parts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once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an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hour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.</a:t>
            </a:r>
          </a:p>
          <a:p>
            <a:pPr marL="365125" indent="-365125">
              <a:buNone/>
            </a:pPr>
            <a:endParaRPr lang="es-AR" sz="2800" dirty="0">
              <a:solidFill>
                <a:schemeClr val="bg1"/>
              </a:solidFill>
              <a:latin typeface="+mn-lt"/>
            </a:endParaRPr>
          </a:p>
          <a:p>
            <a:pPr marL="365125" indent="-365125">
              <a:buNone/>
            </a:pPr>
            <a:r>
              <a:rPr lang="es-AR" sz="2800" dirty="0">
                <a:solidFill>
                  <a:schemeClr val="bg1"/>
                </a:solidFill>
                <a:latin typeface="+mn-lt"/>
              </a:rPr>
              <a:t>8.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When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coal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cakes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smaller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particles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adhere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to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one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another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, and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large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masses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of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fuel are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formed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on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grates. </a:t>
            </a:r>
          </a:p>
        </p:txBody>
      </p:sp>
    </p:spTree>
    <p:extLst>
      <p:ext uri="{BB962C8B-B14F-4D97-AF65-F5344CB8AC3E}">
        <p14:creationId xmlns:p14="http://schemas.microsoft.com/office/powerpoint/2010/main" val="1129692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545910"/>
            <a:ext cx="10515600" cy="5631053"/>
          </a:xfrm>
          <a:solidFill>
            <a:srgbClr val="E6C54C"/>
          </a:solidFill>
          <a:ln w="57150">
            <a:solidFill>
              <a:srgbClr val="7030A0"/>
            </a:solidFill>
          </a:ln>
        </p:spPr>
        <p:txBody>
          <a:bodyPr anchor="ctr"/>
          <a:lstStyle/>
          <a:p>
            <a:pPr marL="365125" indent="-365125">
              <a:buNone/>
            </a:pPr>
            <a:r>
              <a:rPr lang="es-AR" sz="2800" dirty="0">
                <a:solidFill>
                  <a:schemeClr val="bg1"/>
                </a:solidFill>
                <a:latin typeface="+mn-lt"/>
              </a:rPr>
              <a:t>9.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While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these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improvements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in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efficiency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are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useful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, care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must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be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taken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to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understand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limitations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of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AI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models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. </a:t>
            </a:r>
          </a:p>
          <a:p>
            <a:pPr marL="365125" indent="-365125">
              <a:buNone/>
            </a:pPr>
            <a:endParaRPr lang="es-AR" sz="2800" dirty="0">
              <a:solidFill>
                <a:schemeClr val="bg1"/>
              </a:solidFill>
              <a:latin typeface="+mn-lt"/>
            </a:endParaRPr>
          </a:p>
          <a:p>
            <a:pPr marL="365125" indent="-365125">
              <a:buNone/>
            </a:pPr>
            <a:r>
              <a:rPr lang="es-AR" sz="2800" dirty="0">
                <a:solidFill>
                  <a:schemeClr val="bg1"/>
                </a:solidFill>
                <a:latin typeface="+mn-lt"/>
              </a:rPr>
              <a:t>10.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Users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can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interact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with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digital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things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in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actual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world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using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AR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technology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for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instance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, and can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completely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immerse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themselves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in a virtual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environment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using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VR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technology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.</a:t>
            </a:r>
          </a:p>
          <a:p>
            <a:pPr marL="365125" indent="-365125">
              <a:buNone/>
            </a:pPr>
            <a:endParaRPr lang="es-AR" sz="2800" dirty="0">
              <a:solidFill>
                <a:schemeClr val="bg1"/>
              </a:solidFill>
              <a:latin typeface="+mn-lt"/>
            </a:endParaRPr>
          </a:p>
          <a:p>
            <a:pPr marL="365125" indent="-365125">
              <a:buNone/>
            </a:pPr>
            <a:r>
              <a:rPr lang="es-AR" sz="2800" dirty="0">
                <a:solidFill>
                  <a:schemeClr val="bg1"/>
                </a:solidFill>
                <a:latin typeface="+mn-lt"/>
              </a:rPr>
              <a:t>11.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Already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substantial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for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trip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to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Moon,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cost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differences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between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human and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robotic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journeys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would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grow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much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larger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for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any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long-term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stay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246885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545910"/>
            <a:ext cx="10515600" cy="5631053"/>
          </a:xfrm>
          <a:solidFill>
            <a:srgbClr val="E6C54C"/>
          </a:solidFill>
          <a:ln w="57150">
            <a:solidFill>
              <a:srgbClr val="7030A0"/>
            </a:solidFill>
          </a:ln>
        </p:spPr>
        <p:txBody>
          <a:bodyPr anchor="ctr">
            <a:normAutofit/>
          </a:bodyPr>
          <a:lstStyle/>
          <a:p>
            <a:pPr marL="539750" indent="-539750">
              <a:buNone/>
            </a:pPr>
            <a:endParaRPr lang="en-GB" dirty="0"/>
          </a:p>
          <a:p>
            <a:pPr marL="534988" indent="-534988">
              <a:buNone/>
            </a:pPr>
            <a:r>
              <a:rPr lang="es-AR" sz="2800" dirty="0">
                <a:solidFill>
                  <a:schemeClr val="bg1"/>
                </a:solidFill>
                <a:latin typeface="+mn-lt"/>
              </a:rPr>
              <a:t>12.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immobilized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crude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oil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gets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washed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off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through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mesh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leaving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behind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HBC. </a:t>
            </a:r>
          </a:p>
          <a:p>
            <a:pPr marL="534988" indent="-534988">
              <a:buNone/>
            </a:pPr>
            <a:endParaRPr lang="es-AR" sz="2800" dirty="0">
              <a:solidFill>
                <a:schemeClr val="bg1"/>
              </a:solidFill>
              <a:latin typeface="+mn-lt"/>
            </a:endParaRPr>
          </a:p>
          <a:p>
            <a:pPr marL="534988" indent="-534988">
              <a:buNone/>
            </a:pPr>
            <a:r>
              <a:rPr lang="es-AR" sz="2800" dirty="0">
                <a:solidFill>
                  <a:schemeClr val="bg1"/>
                </a:solidFill>
                <a:latin typeface="+mn-lt"/>
              </a:rPr>
              <a:t>13. A material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behaves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like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 superconductor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when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pair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of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electrons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called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 Cooper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pair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moves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together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in a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coordinated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fashion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.</a:t>
            </a:r>
          </a:p>
          <a:p>
            <a:pPr marL="534988" indent="-534988">
              <a:buNone/>
            </a:pPr>
            <a:endParaRPr lang="es-AR" sz="2800" dirty="0">
              <a:solidFill>
                <a:schemeClr val="bg1"/>
              </a:solidFill>
              <a:latin typeface="+mn-lt"/>
            </a:endParaRPr>
          </a:p>
          <a:p>
            <a:pPr marL="534988" indent="-534988">
              <a:buNone/>
            </a:pPr>
            <a:r>
              <a:rPr lang="es-AR" sz="2800" dirty="0">
                <a:solidFill>
                  <a:schemeClr val="bg1"/>
                </a:solidFill>
                <a:latin typeface="+mn-lt"/>
              </a:rPr>
              <a:t>14.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Biological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treatment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and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advanced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oxidation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methods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often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become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compromised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by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elevated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salinity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levels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reducing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their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overall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+mn-lt"/>
              </a:rPr>
              <a:t>effectiveness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22550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03312" y="365126"/>
            <a:ext cx="8946541" cy="772298"/>
          </a:xfrm>
          <a:solidFill>
            <a:schemeClr val="bg1">
              <a:lumMod val="75000"/>
              <a:lumOff val="25000"/>
            </a:schemeClr>
          </a:solidFill>
        </p:spPr>
        <p:txBody>
          <a:bodyPr anchor="ctr">
            <a:normAutofit/>
          </a:bodyPr>
          <a:lstStyle/>
          <a:p>
            <a:pPr marL="0" indent="0" algn="ctr"/>
            <a:r>
              <a:rPr lang="es-AR" sz="4000" b="1" dirty="0">
                <a:solidFill>
                  <a:srgbClr val="E5C243"/>
                </a:solidFill>
                <a:latin typeface="Arial Black" panose="020B0A04020102020204" pitchFamily="34" charset="0"/>
              </a:rPr>
              <a:t>SELF/SELVES</a:t>
            </a:r>
            <a:endParaRPr lang="es-AR" sz="4000" dirty="0">
              <a:solidFill>
                <a:srgbClr val="E5C243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03312" y="1293542"/>
            <a:ext cx="8946541" cy="4954858"/>
          </a:xfrm>
          <a:solidFill>
            <a:srgbClr val="E6C54C"/>
          </a:solidFill>
          <a:ln w="57150">
            <a:solidFill>
              <a:srgbClr val="7030A0"/>
            </a:solidFill>
          </a:ln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r>
              <a:rPr lang="es-AR" sz="2800" b="1" dirty="0">
                <a:solidFill>
                  <a:schemeClr val="bg1"/>
                </a:solidFill>
                <a:latin typeface="+mn-lt"/>
              </a:rPr>
              <a:t>1) reflexivo: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cuando algo o alguien realiza una acción que tiene efecto sobre sí mismo. </a:t>
            </a:r>
          </a:p>
          <a:p>
            <a:pPr marL="0" indent="0">
              <a:buNone/>
            </a:pPr>
            <a:r>
              <a:rPr lang="es-AR" sz="2400" dirty="0">
                <a:solidFill>
                  <a:schemeClr val="bg1"/>
                </a:solidFill>
                <a:latin typeface="+mn-lt"/>
              </a:rPr>
              <a:t>	1ra persona – me, nos</a:t>
            </a:r>
          </a:p>
          <a:p>
            <a:pPr marL="457200" indent="0">
              <a:buNone/>
            </a:pPr>
            <a:r>
              <a:rPr lang="es-AR" sz="2400" dirty="0">
                <a:solidFill>
                  <a:schemeClr val="bg1"/>
                </a:solidFill>
                <a:latin typeface="+mn-lt"/>
              </a:rPr>
              <a:t>2da persona – te </a:t>
            </a:r>
            <a:r>
              <a:rPr lang="es-AR" sz="2400" dirty="0">
                <a:solidFill>
                  <a:schemeClr val="bg1"/>
                </a:solidFill>
              </a:rPr>
              <a:t>(con sujeto tú)</a:t>
            </a:r>
          </a:p>
          <a:p>
            <a:pPr marL="457200" indent="0">
              <a:buNone/>
            </a:pPr>
            <a:endParaRPr lang="es-AR" sz="2400" dirty="0">
              <a:solidFill>
                <a:schemeClr val="bg1"/>
              </a:solidFill>
              <a:latin typeface="+mn-lt"/>
            </a:endParaRPr>
          </a:p>
          <a:p>
            <a:pPr marL="2698750" indent="0">
              <a:buNone/>
            </a:pPr>
            <a:r>
              <a:rPr lang="es-AR" sz="2400" dirty="0">
                <a:solidFill>
                  <a:schemeClr val="bg1"/>
                </a:solidFill>
                <a:highlight>
                  <a:srgbClr val="00FFFF"/>
                </a:highlight>
                <a:latin typeface="+mn-lt"/>
              </a:rPr>
              <a:t>Se </a:t>
            </a:r>
            <a:r>
              <a:rPr lang="es-AR" sz="2400" dirty="0">
                <a:solidFill>
                  <a:schemeClr val="bg1"/>
                </a:solidFill>
                <a:highlight>
                  <a:srgbClr val="00FFFF"/>
                </a:highlight>
              </a:rPr>
              <a:t>(con sujeto usted o equivalente)</a:t>
            </a:r>
          </a:p>
          <a:p>
            <a:pPr marL="2698750" indent="0">
              <a:buNone/>
            </a:pPr>
            <a:endParaRPr lang="es-AR" sz="2400" dirty="0">
              <a:solidFill>
                <a:schemeClr val="bg1"/>
              </a:solidFill>
              <a:latin typeface="+mn-lt"/>
            </a:endParaRPr>
          </a:p>
          <a:p>
            <a:pPr marL="457200" indent="0">
              <a:buNone/>
            </a:pPr>
            <a:r>
              <a:rPr lang="es-AR" sz="2400" dirty="0">
                <a:solidFill>
                  <a:schemeClr val="bg1"/>
                </a:solidFill>
                <a:highlight>
                  <a:srgbClr val="00FFFF"/>
                </a:highlight>
                <a:latin typeface="+mn-lt"/>
              </a:rPr>
              <a:t>3ra persona – se (con sujeto ustedes o ellos o algún  equivalente)</a:t>
            </a:r>
          </a:p>
          <a:p>
            <a:pPr marL="0" indent="0">
              <a:buNone/>
            </a:pPr>
            <a:r>
              <a:rPr lang="es-AR" sz="2400" dirty="0">
                <a:solidFill>
                  <a:schemeClr val="bg1"/>
                </a:solidFill>
                <a:latin typeface="+mn-lt"/>
              </a:rPr>
              <a:t> 	I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find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myself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amidst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another</a:t>
            </a:r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1"/>
                </a:solidFill>
                <a:latin typeface="+mn-lt"/>
              </a:rPr>
              <a:t>revolution</a:t>
            </a:r>
            <a:endParaRPr lang="es-AR" sz="2400" dirty="0">
              <a:solidFill>
                <a:schemeClr val="bg1"/>
              </a:solidFill>
              <a:latin typeface="+mn-lt"/>
            </a:endParaRPr>
          </a:p>
          <a:p>
            <a:pPr marL="457200" indent="0">
              <a:buNone/>
            </a:pPr>
            <a:r>
              <a:rPr lang="es-ES" sz="2400" dirty="0">
                <a:solidFill>
                  <a:srgbClr val="660066"/>
                </a:solidFill>
                <a:latin typeface="+mn-lt"/>
              </a:rPr>
              <a:t>Me encontré en medio de otra revolución</a:t>
            </a:r>
            <a:r>
              <a:rPr lang="es-AR" sz="2400" dirty="0">
                <a:solidFill>
                  <a:srgbClr val="660066"/>
                </a:solidFill>
                <a:latin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912930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EA1EC1-9479-CB10-65C4-2413244F5B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9BFCB3-5215-4FFB-2758-E999A8DA2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365126"/>
            <a:ext cx="8946541" cy="571576"/>
          </a:xfrm>
          <a:solidFill>
            <a:schemeClr val="bg1">
              <a:lumMod val="75000"/>
              <a:lumOff val="25000"/>
            </a:schemeClr>
          </a:solidFill>
        </p:spPr>
        <p:txBody>
          <a:bodyPr anchor="ctr">
            <a:normAutofit fontScale="90000"/>
          </a:bodyPr>
          <a:lstStyle/>
          <a:p>
            <a:pPr marL="0" indent="0" algn="ctr"/>
            <a:r>
              <a:rPr lang="es-AR" sz="4000" b="1" dirty="0">
                <a:solidFill>
                  <a:srgbClr val="E5C243"/>
                </a:solidFill>
                <a:latin typeface="Arial Black" panose="020B0A04020102020204" pitchFamily="34" charset="0"/>
              </a:rPr>
              <a:t>SELF/SELVES</a:t>
            </a:r>
            <a:endParaRPr lang="es-AR" sz="4000" dirty="0">
              <a:solidFill>
                <a:srgbClr val="E5C243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1C76AEA-69B8-5E37-E513-1E8D827878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226634"/>
            <a:ext cx="8946541" cy="5021765"/>
          </a:xfrm>
          <a:solidFill>
            <a:srgbClr val="E6C54C"/>
          </a:solidFill>
          <a:ln w="57150">
            <a:solidFill>
              <a:srgbClr val="7030A0"/>
            </a:solidFill>
          </a:ln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r>
              <a:rPr lang="es-AR" sz="2800" b="1" dirty="0">
                <a:solidFill>
                  <a:schemeClr val="bg1"/>
                </a:solidFill>
                <a:latin typeface="+mn-lt"/>
              </a:rPr>
              <a:t>1) reflexivo:</a:t>
            </a:r>
            <a:r>
              <a:rPr lang="es-AR" sz="2800" dirty="0">
                <a:solidFill>
                  <a:schemeClr val="bg1"/>
                </a:solidFill>
                <a:latin typeface="+mn-lt"/>
              </a:rPr>
              <a:t> cuando algo o alguien realiza una acción que tiene efecto sobre sí mismo. </a:t>
            </a:r>
          </a:p>
          <a:p>
            <a:pPr marL="0" indent="0">
              <a:buNone/>
            </a:pPr>
            <a:r>
              <a:rPr lang="es-AR" sz="2400" dirty="0">
                <a:solidFill>
                  <a:schemeClr val="bg1"/>
                </a:solidFill>
                <a:latin typeface="+mn-lt"/>
              </a:rPr>
              <a:t>	1ra persona – me, nos</a:t>
            </a:r>
          </a:p>
          <a:p>
            <a:pPr marL="457200" indent="0">
              <a:buNone/>
            </a:pPr>
            <a:r>
              <a:rPr lang="es-AR" sz="2400" dirty="0">
                <a:solidFill>
                  <a:schemeClr val="bg1"/>
                </a:solidFill>
                <a:latin typeface="+mn-lt"/>
              </a:rPr>
              <a:t>2da persona – te, se (tiene variantes según se traduzca el pronombre como tú, usted, ustedes)</a:t>
            </a:r>
          </a:p>
          <a:p>
            <a:pPr marL="446088" indent="0">
              <a:buNone/>
            </a:pPr>
            <a:r>
              <a:rPr lang="es-AR" sz="2400" dirty="0">
                <a:solidFill>
                  <a:schemeClr val="bg1"/>
                </a:solidFill>
              </a:rPr>
              <a:t>I </a:t>
            </a:r>
            <a:r>
              <a:rPr lang="es-AR" sz="2400" dirty="0" err="1">
                <a:solidFill>
                  <a:schemeClr val="bg1"/>
                </a:solidFill>
              </a:rPr>
              <a:t>found</a:t>
            </a:r>
            <a:r>
              <a:rPr lang="es-AR" sz="2400" dirty="0">
                <a:solidFill>
                  <a:schemeClr val="bg1"/>
                </a:solidFill>
              </a:rPr>
              <a:t> </a:t>
            </a:r>
            <a:r>
              <a:rPr lang="es-AR" sz="2400" dirty="0" err="1">
                <a:solidFill>
                  <a:schemeClr val="bg1"/>
                </a:solidFill>
              </a:rPr>
              <a:t>myself</a:t>
            </a:r>
            <a:r>
              <a:rPr lang="es-AR" sz="2400" dirty="0">
                <a:solidFill>
                  <a:schemeClr val="bg1"/>
                </a:solidFill>
              </a:rPr>
              <a:t> </a:t>
            </a:r>
            <a:r>
              <a:rPr lang="es-AR" sz="2400" dirty="0" err="1">
                <a:solidFill>
                  <a:schemeClr val="bg1"/>
                </a:solidFill>
              </a:rPr>
              <a:t>amidst</a:t>
            </a:r>
            <a:r>
              <a:rPr lang="es-AR" sz="2400" dirty="0">
                <a:solidFill>
                  <a:schemeClr val="bg1"/>
                </a:solidFill>
              </a:rPr>
              <a:t> </a:t>
            </a:r>
            <a:r>
              <a:rPr lang="es-AR" sz="2400" dirty="0" err="1">
                <a:solidFill>
                  <a:schemeClr val="bg1"/>
                </a:solidFill>
              </a:rPr>
              <a:t>another</a:t>
            </a:r>
            <a:r>
              <a:rPr lang="es-AR" sz="2400" dirty="0">
                <a:solidFill>
                  <a:schemeClr val="bg1"/>
                </a:solidFill>
              </a:rPr>
              <a:t> </a:t>
            </a:r>
            <a:r>
              <a:rPr lang="es-AR" sz="2400" dirty="0" err="1">
                <a:solidFill>
                  <a:schemeClr val="bg1"/>
                </a:solidFill>
              </a:rPr>
              <a:t>revolution</a:t>
            </a:r>
            <a:endParaRPr lang="es-AR" sz="2400" dirty="0">
              <a:solidFill>
                <a:schemeClr val="bg1"/>
              </a:solidFill>
            </a:endParaRPr>
          </a:p>
          <a:p>
            <a:pPr marL="446088" indent="0">
              <a:buNone/>
            </a:pPr>
            <a:r>
              <a:rPr lang="es-ES" sz="2400" dirty="0">
                <a:solidFill>
                  <a:srgbClr val="660066"/>
                </a:solidFill>
              </a:rPr>
              <a:t>Me encontré en medio de otra revolución</a:t>
            </a:r>
            <a:r>
              <a:rPr lang="es-AR" sz="2400" dirty="0">
                <a:solidFill>
                  <a:srgbClr val="660066"/>
                </a:solidFill>
              </a:rPr>
              <a:t>.</a:t>
            </a:r>
          </a:p>
          <a:p>
            <a:pPr marL="457200" indent="0">
              <a:buNone/>
            </a:pPr>
            <a:endParaRPr lang="es-AR" sz="2400" dirty="0">
              <a:solidFill>
                <a:schemeClr val="bg1"/>
              </a:solidFill>
              <a:latin typeface="+mn-lt"/>
            </a:endParaRPr>
          </a:p>
          <a:p>
            <a:pPr marL="457200" indent="0">
              <a:buNone/>
            </a:pPr>
            <a:r>
              <a:rPr lang="es-AR" sz="2400" dirty="0">
                <a:solidFill>
                  <a:schemeClr val="bg1"/>
                </a:solidFill>
                <a:highlight>
                  <a:srgbClr val="00FFFF"/>
                </a:highlight>
                <a:latin typeface="+mn-lt"/>
              </a:rPr>
              <a:t>3ra persona – se</a:t>
            </a:r>
          </a:p>
          <a:p>
            <a:r>
              <a:rPr lang="es-A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400" dirty="0">
                <a:solidFill>
                  <a:schemeClr val="bg2"/>
                </a:solidFill>
                <a:latin typeface="+mn-lt"/>
              </a:rPr>
              <a:t>	He </a:t>
            </a:r>
            <a:r>
              <a:rPr lang="es-AR" sz="2400" dirty="0" err="1">
                <a:solidFill>
                  <a:schemeClr val="bg2"/>
                </a:solidFill>
                <a:latin typeface="+mn-lt"/>
              </a:rPr>
              <a:t>found</a:t>
            </a:r>
            <a:r>
              <a:rPr lang="es-AR" sz="2400" dirty="0">
                <a:solidFill>
                  <a:schemeClr val="bg2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2"/>
                </a:solidFill>
                <a:latin typeface="+mn-lt"/>
              </a:rPr>
              <a:t>himself</a:t>
            </a:r>
            <a:r>
              <a:rPr lang="es-AR" sz="2400" dirty="0">
                <a:solidFill>
                  <a:schemeClr val="bg2"/>
                </a:solidFill>
                <a:latin typeface="+mn-lt"/>
              </a:rPr>
              <a:t> </a:t>
            </a:r>
            <a:r>
              <a:rPr lang="es-AR" sz="2400" dirty="0" err="1">
                <a:solidFill>
                  <a:schemeClr val="bg2"/>
                </a:solidFill>
                <a:latin typeface="+mn-lt"/>
              </a:rPr>
              <a:t>amidst</a:t>
            </a:r>
            <a:r>
              <a:rPr lang="es-AR" sz="2400" dirty="0">
                <a:solidFill>
                  <a:schemeClr val="bg2"/>
                </a:solidFill>
                <a:latin typeface="+mn-lt"/>
              </a:rPr>
              <a:t> a </a:t>
            </a:r>
            <a:r>
              <a:rPr lang="es-AR" sz="2400" dirty="0" err="1">
                <a:solidFill>
                  <a:schemeClr val="bg2"/>
                </a:solidFill>
                <a:latin typeface="+mn-lt"/>
              </a:rPr>
              <a:t>revolution</a:t>
            </a:r>
            <a:r>
              <a:rPr lang="es-AR" sz="2400" dirty="0">
                <a:solidFill>
                  <a:schemeClr val="bg2"/>
                </a:solidFill>
                <a:latin typeface="+mn-lt"/>
              </a:rPr>
              <a:t>.</a:t>
            </a:r>
          </a:p>
          <a:p>
            <a:pPr marL="446088" indent="-446088"/>
            <a:r>
              <a:rPr lang="es-AR" sz="2400" dirty="0">
                <a:solidFill>
                  <a:srgbClr val="7030A0"/>
                </a:solidFill>
                <a:latin typeface="+mn-lt"/>
              </a:rPr>
              <a:t>Se encontró en medio de una revolución</a:t>
            </a:r>
          </a:p>
        </p:txBody>
      </p:sp>
    </p:spTree>
    <p:extLst>
      <p:ext uri="{BB962C8B-B14F-4D97-AF65-F5344CB8AC3E}">
        <p14:creationId xmlns:p14="http://schemas.microsoft.com/office/powerpoint/2010/main" val="19914452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05840" y="365126"/>
            <a:ext cx="9029700" cy="1097914"/>
          </a:xfrm>
          <a:solidFill>
            <a:schemeClr val="bg1">
              <a:lumMod val="75000"/>
              <a:lumOff val="25000"/>
            </a:schemeClr>
          </a:solidFill>
        </p:spPr>
        <p:txBody>
          <a:bodyPr anchor="ctr">
            <a:normAutofit/>
          </a:bodyPr>
          <a:lstStyle/>
          <a:p>
            <a:pPr marL="0" indent="0" algn="ctr"/>
            <a:r>
              <a:rPr lang="es-AR" sz="4000" b="1" dirty="0">
                <a:solidFill>
                  <a:srgbClr val="E5C243"/>
                </a:solidFill>
                <a:latin typeface="Arial Black" panose="020B0A04020102020204" pitchFamily="34" charset="0"/>
              </a:rPr>
              <a:t>SELF/SELVES</a:t>
            </a:r>
            <a:endParaRPr lang="es-AR" sz="4000" dirty="0">
              <a:solidFill>
                <a:srgbClr val="E5C243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05840" y="1664678"/>
            <a:ext cx="9029700" cy="4667542"/>
          </a:xfrm>
          <a:solidFill>
            <a:srgbClr val="E6C54C"/>
          </a:solidFill>
          <a:ln w="57150">
            <a:solidFill>
              <a:srgbClr val="7030A0"/>
            </a:solidFill>
          </a:ln>
        </p:spPr>
        <p:txBody>
          <a:bodyPr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s-AR" sz="3000" b="1" dirty="0">
                <a:solidFill>
                  <a:schemeClr val="bg1"/>
                </a:solidFill>
                <a:latin typeface="+mn-lt"/>
              </a:rPr>
              <a:t>2) enfático: </a:t>
            </a:r>
          </a:p>
          <a:p>
            <a:pPr marL="365125" indent="0">
              <a:buNone/>
            </a:pPr>
            <a:r>
              <a:rPr lang="es-AR" sz="3000" b="1" dirty="0">
                <a:solidFill>
                  <a:schemeClr val="bg1"/>
                </a:solidFill>
                <a:latin typeface="+mn-lt"/>
              </a:rPr>
              <a:t>a) mismo, propio</a:t>
            </a:r>
            <a:endParaRPr lang="es-AR" sz="3000" dirty="0">
              <a:solidFill>
                <a:schemeClr val="bg1"/>
              </a:solidFill>
              <a:latin typeface="+mn-lt"/>
            </a:endParaRPr>
          </a:p>
          <a:p>
            <a:pPr marL="365125" indent="0">
              <a:buNone/>
            </a:pPr>
            <a:r>
              <a:rPr lang="es-AR" sz="2600" dirty="0">
                <a:solidFill>
                  <a:schemeClr val="bg1"/>
                </a:solidFill>
                <a:latin typeface="+mn-lt"/>
              </a:rPr>
              <a:t> 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This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demonstration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is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itself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a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contribution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to 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deterrence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 and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assurance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.</a:t>
            </a:r>
          </a:p>
          <a:p>
            <a:pPr marL="365125" indent="0">
              <a:buNone/>
            </a:pPr>
            <a:r>
              <a:rPr lang="es-ES" sz="2600" dirty="0">
                <a:solidFill>
                  <a:srgbClr val="660066"/>
                </a:solidFill>
                <a:latin typeface="+mn-lt"/>
              </a:rPr>
              <a:t>Esta demostración es en sí misma una contribución a la disuasión y certeza.</a:t>
            </a:r>
            <a:endParaRPr lang="es-AR" sz="2600" dirty="0">
              <a:solidFill>
                <a:srgbClr val="660066"/>
              </a:solidFill>
              <a:latin typeface="+mn-lt"/>
            </a:endParaRPr>
          </a:p>
          <a:p>
            <a:pPr marL="365125" indent="0">
              <a:buNone/>
            </a:pPr>
            <a:r>
              <a:rPr lang="es-AR" sz="26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initiative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to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investigate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deployment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of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SMRs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at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Halden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, in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southeast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Norway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,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came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from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municipality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s-AR" sz="2600" dirty="0" err="1">
                <a:solidFill>
                  <a:schemeClr val="bg1"/>
                </a:solidFill>
                <a:latin typeface="+mn-lt"/>
              </a:rPr>
              <a:t>itself</a:t>
            </a:r>
            <a:r>
              <a:rPr lang="es-AR" sz="2600" dirty="0">
                <a:solidFill>
                  <a:schemeClr val="bg1"/>
                </a:solidFill>
                <a:latin typeface="+mn-lt"/>
              </a:rPr>
              <a:t>.</a:t>
            </a:r>
          </a:p>
          <a:p>
            <a:pPr marL="365125" indent="0">
              <a:buNone/>
            </a:pPr>
            <a:r>
              <a:rPr lang="es-ES" sz="2600" dirty="0">
                <a:solidFill>
                  <a:srgbClr val="660066"/>
                </a:solidFill>
                <a:latin typeface="+mn-lt"/>
              </a:rPr>
              <a:t>La iniciativa de investigar la utilización de </a:t>
            </a:r>
            <a:r>
              <a:rPr lang="es-ES" sz="2600" dirty="0" err="1">
                <a:solidFill>
                  <a:srgbClr val="660066"/>
                </a:solidFill>
                <a:latin typeface="+mn-lt"/>
              </a:rPr>
              <a:t>SMRs</a:t>
            </a:r>
            <a:r>
              <a:rPr lang="es-ES" sz="2600" dirty="0">
                <a:solidFill>
                  <a:srgbClr val="660066"/>
                </a:solidFill>
                <a:latin typeface="+mn-lt"/>
              </a:rPr>
              <a:t> en </a:t>
            </a:r>
            <a:r>
              <a:rPr lang="es-ES" sz="2600" dirty="0" err="1">
                <a:solidFill>
                  <a:srgbClr val="660066"/>
                </a:solidFill>
                <a:latin typeface="+mn-lt"/>
              </a:rPr>
              <a:t>Holden,en</a:t>
            </a:r>
            <a:r>
              <a:rPr lang="es-ES" sz="2600" dirty="0">
                <a:solidFill>
                  <a:srgbClr val="660066"/>
                </a:solidFill>
                <a:latin typeface="+mn-lt"/>
              </a:rPr>
              <a:t> el sudeste de Noruega, vino de la misma municipalidad.</a:t>
            </a:r>
            <a:endParaRPr lang="es-AR" sz="2600" dirty="0">
              <a:solidFill>
                <a:srgbClr val="660066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825412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Rojo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289</TotalTime>
  <Words>1861</Words>
  <Application>Microsoft Office PowerPoint</Application>
  <PresentationFormat>Panorámica</PresentationFormat>
  <Paragraphs>106</Paragraphs>
  <Slides>27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31" baseType="lpstr">
      <vt:lpstr>Arial Black</vt:lpstr>
      <vt:lpstr>Century Gothic</vt:lpstr>
      <vt:lpstr>Wingdings 3</vt:lpstr>
      <vt:lpstr>Ion</vt:lpstr>
      <vt:lpstr>TRABAJO PRÁCTICO N° 6</vt:lpstr>
      <vt:lpstr>A.  Traduzca las oraciones con casos de traducción con “se”.</vt:lpstr>
      <vt:lpstr>Presentación de PowerPoint</vt:lpstr>
      <vt:lpstr>Presentación de PowerPoint</vt:lpstr>
      <vt:lpstr>Presentación de PowerPoint</vt:lpstr>
      <vt:lpstr>Presentación de PowerPoint</vt:lpstr>
      <vt:lpstr>SELF/SELVES</vt:lpstr>
      <vt:lpstr>SELF/SELVES</vt:lpstr>
      <vt:lpstr>SELF/SELVES</vt:lpstr>
      <vt:lpstr>SELF/SELVES</vt:lpstr>
      <vt:lpstr>B.  Traduzca la oraciones apropiadamente, según el contexto y función.</vt:lpstr>
      <vt:lpstr>B.  Traduzca la oraciones apropiadamente, según el contexto y función.</vt:lpstr>
      <vt:lpstr>Presentación de PowerPoint</vt:lpstr>
      <vt:lpstr>Presentación de PowerPoint</vt:lpstr>
      <vt:lpstr>C.  Traduzca el segmento asignado a su grupo.</vt:lpstr>
      <vt:lpstr>Industrial – Mecatrónica - LCC</vt:lpstr>
      <vt:lpstr>Industrial – Mecatrónica - LCC</vt:lpstr>
      <vt:lpstr>Industrial – Mecatrónica - LCC</vt:lpstr>
      <vt:lpstr>Industrial – Mecatrónica - LCC</vt:lpstr>
      <vt:lpstr>Industrial – Mecatrónica - LCC</vt:lpstr>
      <vt:lpstr>Industrial – Mecatrónica - LCC</vt:lpstr>
      <vt:lpstr>Petróleos - Arquitectura - Civil</vt:lpstr>
      <vt:lpstr>Petróleos - Arquitectura - Civil</vt:lpstr>
      <vt:lpstr>Petróleos - Arquitectura - Civil</vt:lpstr>
      <vt:lpstr>Petróleos - Arquitectura - Civil</vt:lpstr>
      <vt:lpstr>Petróleos - Arquitectura - Civil</vt:lpstr>
      <vt:lpstr>PARTE B: Clase virtual asincrónica: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Stella Pellicer</dc:creator>
  <cp:lastModifiedBy>Stella Pellicer</cp:lastModifiedBy>
  <cp:revision>21</cp:revision>
  <dcterms:created xsi:type="dcterms:W3CDTF">2025-04-23T13:41:58Z</dcterms:created>
  <dcterms:modified xsi:type="dcterms:W3CDTF">2025-09-18T16:58:34Z</dcterms:modified>
</cp:coreProperties>
</file>