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98" r:id="rId5"/>
    <p:sldId id="463" r:id="rId6"/>
    <p:sldId id="460" r:id="rId7"/>
    <p:sldId id="461" r:id="rId8"/>
    <p:sldId id="268" r:id="rId9"/>
    <p:sldId id="269" r:id="rId10"/>
    <p:sldId id="272" r:id="rId11"/>
    <p:sldId id="464" r:id="rId12"/>
    <p:sldId id="258" r:id="rId13"/>
    <p:sldId id="259" r:id="rId14"/>
    <p:sldId id="260" r:id="rId15"/>
    <p:sldId id="261" r:id="rId16"/>
    <p:sldId id="467" r:id="rId17"/>
    <p:sldId id="468" r:id="rId18"/>
    <p:sldId id="469" r:id="rId19"/>
    <p:sldId id="470" r:id="rId20"/>
    <p:sldId id="471" r:id="rId21"/>
    <p:sldId id="446" r:id="rId22"/>
    <p:sldId id="447" r:id="rId23"/>
    <p:sldId id="452" r:id="rId24"/>
    <p:sldId id="453" r:id="rId25"/>
    <p:sldId id="454" r:id="rId26"/>
    <p:sldId id="455" r:id="rId27"/>
    <p:sldId id="457" r:id="rId28"/>
    <p:sldId id="458" r:id="rId29"/>
    <p:sldId id="465" r:id="rId30"/>
    <p:sldId id="466" r:id="rId31"/>
    <p:sldId id="441" r:id="rId32"/>
    <p:sldId id="472" r:id="rId33"/>
    <p:sldId id="473"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6CFAC-B614-40BA-9E27-BFADC560CDBF}" v="67" dt="2024-04-24T21:02:55.998"/>
  </p1510:revLst>
</p1510:revInfo>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19" autoAdjust="0"/>
  </p:normalViewPr>
  <p:slideViewPr>
    <p:cSldViewPr snapToGrid="0">
      <p:cViewPr varScale="1">
        <p:scale>
          <a:sx n="75" d="100"/>
          <a:sy n="75" d="100"/>
        </p:scale>
        <p:origin x="82" y="1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rmo Cruz" userId="435f29b0d382eee5" providerId="LiveId" clId="{3046CFAC-B614-40BA-9E27-BFADC560CDBF}"/>
    <pc:docChg chg="custSel addSld modSld sldOrd">
      <pc:chgData name="Guillermo Cruz" userId="435f29b0d382eee5" providerId="LiveId" clId="{3046CFAC-B614-40BA-9E27-BFADC560CDBF}" dt="2024-05-20T17:09:25.773" v="170"/>
      <pc:docMkLst>
        <pc:docMk/>
      </pc:docMkLst>
      <pc:sldChg chg="modSp">
        <pc:chgData name="Guillermo Cruz" userId="435f29b0d382eee5" providerId="LiveId" clId="{3046CFAC-B614-40BA-9E27-BFADC560CDBF}" dt="2024-04-24T20:43:40.636" v="1" actId="20577"/>
        <pc:sldMkLst>
          <pc:docMk/>
          <pc:sldMk cId="0" sldId="447"/>
        </pc:sldMkLst>
        <pc:graphicFrameChg chg="mod">
          <ac:chgData name="Guillermo Cruz" userId="435f29b0d382eee5" providerId="LiveId" clId="{3046CFAC-B614-40BA-9E27-BFADC560CDBF}" dt="2024-04-24T20:43:40.636" v="1" actId="20577"/>
          <ac:graphicFrameMkLst>
            <pc:docMk/>
            <pc:sldMk cId="0" sldId="447"/>
            <ac:graphicFrameMk id="15" creationId="{F5C89BF0-473A-5B1A-C4F6-11557B40FF21}"/>
          </ac:graphicFrameMkLst>
        </pc:graphicFrameChg>
      </pc:sldChg>
      <pc:sldChg chg="modSp mod ord modAnim">
        <pc:chgData name="Guillermo Cruz" userId="435f29b0d382eee5" providerId="LiveId" clId="{3046CFAC-B614-40BA-9E27-BFADC560CDBF}" dt="2024-05-20T17:09:25.773" v="170"/>
        <pc:sldMkLst>
          <pc:docMk/>
          <pc:sldMk cId="583279688" sldId="468"/>
        </pc:sldMkLst>
        <pc:spChg chg="mod">
          <ac:chgData name="Guillermo Cruz" userId="435f29b0d382eee5" providerId="LiveId" clId="{3046CFAC-B614-40BA-9E27-BFADC560CDBF}" dt="2024-04-24T21:02:55.998" v="167" actId="6549"/>
          <ac:spMkLst>
            <pc:docMk/>
            <pc:sldMk cId="583279688" sldId="468"/>
            <ac:spMk id="3" creationId="{9CABB472-E6FB-B212-8B23-4660F72A0841}"/>
          </ac:spMkLst>
        </pc:spChg>
        <pc:spChg chg="mod">
          <ac:chgData name="Guillermo Cruz" userId="435f29b0d382eee5" providerId="LiveId" clId="{3046CFAC-B614-40BA-9E27-BFADC560CDBF}" dt="2024-04-24T21:03:01.951" v="168" actId="1076"/>
          <ac:spMkLst>
            <pc:docMk/>
            <pc:sldMk cId="583279688" sldId="468"/>
            <ac:spMk id="4" creationId="{191AF06D-3DB8-E221-2846-0AEF7A78899D}"/>
          </ac:spMkLst>
        </pc:spChg>
      </pc:sldChg>
      <pc:sldChg chg="addSp modSp mod">
        <pc:chgData name="Guillermo Cruz" userId="435f29b0d382eee5" providerId="LiveId" clId="{3046CFAC-B614-40BA-9E27-BFADC560CDBF}" dt="2024-04-24T20:48:01.919" v="59" actId="14100"/>
        <pc:sldMkLst>
          <pc:docMk/>
          <pc:sldMk cId="2799927477" sldId="472"/>
        </pc:sldMkLst>
        <pc:spChg chg="add mod">
          <ac:chgData name="Guillermo Cruz" userId="435f29b0d382eee5" providerId="LiveId" clId="{3046CFAC-B614-40BA-9E27-BFADC560CDBF}" dt="2024-04-24T20:48:01.919" v="59" actId="14100"/>
          <ac:spMkLst>
            <pc:docMk/>
            <pc:sldMk cId="2799927477" sldId="472"/>
            <ac:spMk id="3" creationId="{56BDF814-AE4D-CCF9-91A8-43B2088F6096}"/>
          </ac:spMkLst>
        </pc:spChg>
        <pc:spChg chg="add mod">
          <ac:chgData name="Guillermo Cruz" userId="435f29b0d382eee5" providerId="LiveId" clId="{3046CFAC-B614-40BA-9E27-BFADC560CDBF}" dt="2024-04-24T20:47:37.795" v="55" actId="255"/>
          <ac:spMkLst>
            <pc:docMk/>
            <pc:sldMk cId="2799927477" sldId="472"/>
            <ac:spMk id="4" creationId="{5558AF6C-FBAB-E478-6A1A-934AD5A8E077}"/>
          </ac:spMkLst>
        </pc:spChg>
      </pc:sldChg>
      <pc:sldChg chg="addSp modSp new mod">
        <pc:chgData name="Guillermo Cruz" userId="435f29b0d382eee5" providerId="LiveId" clId="{3046CFAC-B614-40BA-9E27-BFADC560CDBF}" dt="2024-04-24T20:52:28.084" v="99" actId="20577"/>
        <pc:sldMkLst>
          <pc:docMk/>
          <pc:sldMk cId="610644129" sldId="473"/>
        </pc:sldMkLst>
        <pc:spChg chg="add mod">
          <ac:chgData name="Guillermo Cruz" userId="435f29b0d382eee5" providerId="LiveId" clId="{3046CFAC-B614-40BA-9E27-BFADC560CDBF}" dt="2024-04-24T20:52:28.084" v="99" actId="20577"/>
          <ac:spMkLst>
            <pc:docMk/>
            <pc:sldMk cId="610644129" sldId="473"/>
            <ac:spMk id="3" creationId="{84873A9B-DDDF-548A-C874-F52A9372A297}"/>
          </ac:spMkLst>
        </pc:spChg>
        <pc:spChg chg="add mod">
          <ac:chgData name="Guillermo Cruz" userId="435f29b0d382eee5" providerId="LiveId" clId="{3046CFAC-B614-40BA-9E27-BFADC560CDBF}" dt="2024-04-24T20:52:06.981" v="95"/>
          <ac:spMkLst>
            <pc:docMk/>
            <pc:sldMk cId="610644129" sldId="473"/>
            <ac:spMk id="4" creationId="{9C01B653-50E2-683F-4832-E69F7EB14701}"/>
          </ac:spMkLst>
        </pc:spChg>
      </pc:sldChg>
    </pc:docChg>
  </pc:docChgLst>
  <pc:docChgLst>
    <pc:chgData name="Guillermo Cruz" userId="435f29b0d382eee5" providerId="LiveId" clId="{7411C6B6-98CF-44E5-9410-B6760279FE8C}"/>
    <pc:docChg chg="undo custSel modSld">
      <pc:chgData name="Guillermo Cruz" userId="435f29b0d382eee5" providerId="LiveId" clId="{7411C6B6-98CF-44E5-9410-B6760279FE8C}" dt="2023-08-08T22:36:03.468" v="38" actId="1076"/>
      <pc:docMkLst>
        <pc:docMk/>
      </pc:docMkLst>
      <pc:sldChg chg="addSp delSp modSp mod modAnim">
        <pc:chgData name="Guillermo Cruz" userId="435f29b0d382eee5" providerId="LiveId" clId="{7411C6B6-98CF-44E5-9410-B6760279FE8C}" dt="2023-08-08T20:30:38.077" v="35"/>
        <pc:sldMkLst>
          <pc:docMk/>
          <pc:sldMk cId="499444700" sldId="268"/>
        </pc:sldMkLst>
        <pc:spChg chg="add mod">
          <ac:chgData name="Guillermo Cruz" userId="435f29b0d382eee5" providerId="LiveId" clId="{7411C6B6-98CF-44E5-9410-B6760279FE8C}" dt="2023-08-08T20:28:51.981" v="21" actId="207"/>
          <ac:spMkLst>
            <pc:docMk/>
            <pc:sldMk cId="499444700" sldId="268"/>
            <ac:spMk id="3" creationId="{70CA193C-8854-F80E-D15F-215BD810E4FE}"/>
          </ac:spMkLst>
        </pc:spChg>
        <pc:spChg chg="add del">
          <ac:chgData name="Guillermo Cruz" userId="435f29b0d382eee5" providerId="LiveId" clId="{7411C6B6-98CF-44E5-9410-B6760279FE8C}" dt="2023-08-08T20:26:28.279" v="8" actId="478"/>
          <ac:spMkLst>
            <pc:docMk/>
            <pc:sldMk cId="499444700" sldId="268"/>
            <ac:spMk id="24" creationId="{EEF6FFB3-C9C9-126E-037E-936B011654AB}"/>
          </ac:spMkLst>
        </pc:spChg>
        <pc:spChg chg="add mod">
          <ac:chgData name="Guillermo Cruz" userId="435f29b0d382eee5" providerId="LiveId" clId="{7411C6B6-98CF-44E5-9410-B6760279FE8C}" dt="2023-08-08T20:28:57.920" v="22" actId="207"/>
          <ac:spMkLst>
            <pc:docMk/>
            <pc:sldMk cId="499444700" sldId="268"/>
            <ac:spMk id="25" creationId="{689BAB2D-2AA7-7822-0A60-2C903C756D1A}"/>
          </ac:spMkLst>
        </pc:spChg>
        <pc:spChg chg="add mod">
          <ac:chgData name="Guillermo Cruz" userId="435f29b0d382eee5" providerId="LiveId" clId="{7411C6B6-98CF-44E5-9410-B6760279FE8C}" dt="2023-08-08T20:29:07.693" v="23" actId="207"/>
          <ac:spMkLst>
            <pc:docMk/>
            <pc:sldMk cId="499444700" sldId="268"/>
            <ac:spMk id="26" creationId="{A97290FB-C956-06B0-4749-0EB5AB04DF75}"/>
          </ac:spMkLst>
        </pc:spChg>
        <pc:spChg chg="add mod">
          <ac:chgData name="Guillermo Cruz" userId="435f29b0d382eee5" providerId="LiveId" clId="{7411C6B6-98CF-44E5-9410-B6760279FE8C}" dt="2023-08-08T20:29:13.376" v="24" actId="207"/>
          <ac:spMkLst>
            <pc:docMk/>
            <pc:sldMk cId="499444700" sldId="268"/>
            <ac:spMk id="27" creationId="{8324A393-DE93-29DA-2C63-A95E27229C36}"/>
          </ac:spMkLst>
        </pc:spChg>
        <pc:spChg chg="add mod">
          <ac:chgData name="Guillermo Cruz" userId="435f29b0d382eee5" providerId="LiveId" clId="{7411C6B6-98CF-44E5-9410-B6760279FE8C}" dt="2023-08-08T20:28:40.043" v="20" actId="207"/>
          <ac:spMkLst>
            <pc:docMk/>
            <pc:sldMk cId="499444700" sldId="268"/>
            <ac:spMk id="28" creationId="{326B92A1-87F9-440C-4E71-BCEA9FC6132C}"/>
          </ac:spMkLst>
        </pc:spChg>
      </pc:sldChg>
      <pc:sldChg chg="modSp mod">
        <pc:chgData name="Guillermo Cruz" userId="435f29b0d382eee5" providerId="LiveId" clId="{7411C6B6-98CF-44E5-9410-B6760279FE8C}" dt="2023-08-08T20:36:11.381" v="37" actId="20577"/>
        <pc:sldMkLst>
          <pc:docMk/>
          <pc:sldMk cId="0" sldId="441"/>
        </pc:sldMkLst>
        <pc:spChg chg="mod">
          <ac:chgData name="Guillermo Cruz" userId="435f29b0d382eee5" providerId="LiveId" clId="{7411C6B6-98CF-44E5-9410-B6760279FE8C}" dt="2023-08-08T20:36:11.381" v="37" actId="20577"/>
          <ac:spMkLst>
            <pc:docMk/>
            <pc:sldMk cId="0" sldId="441"/>
            <ac:spMk id="5" creationId="{B23F65B0-3AC9-24ED-F67A-ECF2881F61D6}"/>
          </ac:spMkLst>
        </pc:spChg>
      </pc:sldChg>
      <pc:sldChg chg="modSp">
        <pc:chgData name="Guillermo Cruz" userId="435f29b0d382eee5" providerId="LiveId" clId="{7411C6B6-98CF-44E5-9410-B6760279FE8C}" dt="2023-08-07T17:42:23.246" v="1" actId="20577"/>
        <pc:sldMkLst>
          <pc:docMk/>
          <pc:sldMk cId="0" sldId="446"/>
        </pc:sldMkLst>
        <pc:graphicFrameChg chg="mod">
          <ac:chgData name="Guillermo Cruz" userId="435f29b0d382eee5" providerId="LiveId" clId="{7411C6B6-98CF-44E5-9410-B6760279FE8C}" dt="2023-08-07T17:42:23.246" v="1" actId="20577"/>
          <ac:graphicFrameMkLst>
            <pc:docMk/>
            <pc:sldMk cId="0" sldId="446"/>
            <ac:graphicFrameMk id="4" creationId="{00000000-0000-0000-0000-000000000000}"/>
          </ac:graphicFrameMkLst>
        </pc:graphicFrameChg>
      </pc:sldChg>
      <pc:sldChg chg="modSp mod">
        <pc:chgData name="Guillermo Cruz" userId="435f29b0d382eee5" providerId="LiveId" clId="{7411C6B6-98CF-44E5-9410-B6760279FE8C}" dt="2023-08-08T22:36:03.468" v="38" actId="1076"/>
        <pc:sldMkLst>
          <pc:docMk/>
          <pc:sldMk cId="2179239535" sldId="464"/>
        </pc:sldMkLst>
        <pc:spChg chg="mod">
          <ac:chgData name="Guillermo Cruz" userId="435f29b0d382eee5" providerId="LiveId" clId="{7411C6B6-98CF-44E5-9410-B6760279FE8C}" dt="2023-08-08T22:36:03.468" v="38" actId="1076"/>
          <ac:spMkLst>
            <pc:docMk/>
            <pc:sldMk cId="2179239535" sldId="464"/>
            <ac:spMk id="2" creationId="{3F01C5FF-B91C-4725-9DD2-C852565B4119}"/>
          </ac:spMkLst>
        </pc:spChg>
      </pc:sldChg>
      <pc:sldChg chg="addSp delSp modSp mod">
        <pc:chgData name="Guillermo Cruz" userId="435f29b0d382eee5" providerId="LiveId" clId="{7411C6B6-98CF-44E5-9410-B6760279FE8C}" dt="2023-08-07T23:06:52.695" v="5"/>
        <pc:sldMkLst>
          <pc:docMk/>
          <pc:sldMk cId="2799927477" sldId="472"/>
        </pc:sldMkLst>
        <pc:picChg chg="add del mod">
          <ac:chgData name="Guillermo Cruz" userId="435f29b0d382eee5" providerId="LiveId" clId="{7411C6B6-98CF-44E5-9410-B6760279FE8C}" dt="2023-08-07T23:06:52.695" v="5"/>
          <ac:picMkLst>
            <pc:docMk/>
            <pc:sldMk cId="2799927477" sldId="472"/>
            <ac:picMk id="2" creationId="{2853C73E-B042-15DC-83ED-F80FABD5C649}"/>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E6DFC-5626-45A1-A4ED-B9627FC035B2}"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s-ES"/>
        </a:p>
      </dgm:t>
    </dgm:pt>
    <dgm:pt modelId="{688FF2F1-02E8-47DB-88C7-C821F5FED434}">
      <dgm:prSet>
        <dgm:style>
          <a:lnRef idx="2">
            <a:schemeClr val="accent2"/>
          </a:lnRef>
          <a:fillRef idx="1">
            <a:schemeClr val="lt1"/>
          </a:fillRef>
          <a:effectRef idx="0">
            <a:schemeClr val="accent2"/>
          </a:effectRef>
          <a:fontRef idx="minor">
            <a:schemeClr val="dk1"/>
          </a:fontRef>
        </dgm:style>
      </dgm:prSet>
      <dgm:spPr/>
      <dgm:t>
        <a:bodyPr/>
        <a:lstStyle/>
        <a:p>
          <a:pPr rtl="0"/>
          <a:r>
            <a:rPr lang="es-ES" dirty="0"/>
            <a:t>Pagos o Disponibles en tránsito (Flotantes)</a:t>
          </a:r>
        </a:p>
      </dgm:t>
    </dgm:pt>
    <dgm:pt modelId="{F59167E6-EF73-4310-BC9F-3B72CF6FD4DB}" type="parTrans" cxnId="{F04704BA-A3EC-4AE9-B458-43A38C44FB1B}">
      <dgm:prSet/>
      <dgm:spPr/>
      <dgm:t>
        <a:bodyPr/>
        <a:lstStyle/>
        <a:p>
          <a:endParaRPr lang="es-ES"/>
        </a:p>
      </dgm:t>
    </dgm:pt>
    <dgm:pt modelId="{6907DC14-8273-4A45-9ACD-68F02BF6D039}" type="sibTrans" cxnId="{F04704BA-A3EC-4AE9-B458-43A38C44FB1B}">
      <dgm:prSet/>
      <dgm:spPr/>
      <dgm:t>
        <a:bodyPr/>
        <a:lstStyle/>
        <a:p>
          <a:endParaRPr lang="es-ES"/>
        </a:p>
      </dgm:t>
    </dgm:pt>
    <dgm:pt modelId="{A2F8E252-31F1-45FC-862A-824AE9F70248}">
      <dgm:prSet/>
      <dgm:spPr/>
      <dgm:t>
        <a:bodyPr/>
        <a:lstStyle/>
        <a:p>
          <a:pPr rtl="0"/>
          <a:r>
            <a:rPr lang="es-ES" b="1" dirty="0"/>
            <a:t>Pagos en tránsito</a:t>
          </a:r>
          <a:r>
            <a:rPr lang="es-ES" dirty="0"/>
            <a:t>: Cheques emitidos por la empresa y que no han sido compensados</a:t>
          </a:r>
        </a:p>
      </dgm:t>
    </dgm:pt>
    <dgm:pt modelId="{83D56AB0-9836-4FE4-A87B-FF54F0D4CC75}" type="parTrans" cxnId="{9BFDEC51-D4BF-4E1A-B9E0-647D61FF084E}">
      <dgm:prSet/>
      <dgm:spPr/>
      <dgm:t>
        <a:bodyPr/>
        <a:lstStyle/>
        <a:p>
          <a:endParaRPr lang="es-ES"/>
        </a:p>
      </dgm:t>
    </dgm:pt>
    <dgm:pt modelId="{39E96B28-313B-47F9-94E7-DD532EDB78D1}" type="sibTrans" cxnId="{9BFDEC51-D4BF-4E1A-B9E0-647D61FF084E}">
      <dgm:prSet/>
      <dgm:spPr/>
      <dgm:t>
        <a:bodyPr/>
        <a:lstStyle/>
        <a:p>
          <a:endParaRPr lang="es-ES"/>
        </a:p>
      </dgm:t>
    </dgm:pt>
    <dgm:pt modelId="{4D332953-8DAE-4526-B887-637B2E17B91D}">
      <dgm:prSet/>
      <dgm:spPr/>
      <dgm:t>
        <a:bodyPr/>
        <a:lstStyle/>
        <a:p>
          <a:pPr rtl="0"/>
          <a:r>
            <a:rPr lang="es-ES" b="1" dirty="0"/>
            <a:t>Disponibles en tránsito</a:t>
          </a:r>
          <a:r>
            <a:rPr lang="es-ES" dirty="0"/>
            <a:t>: Cheques ya depositados que aún no han sido compensados</a:t>
          </a:r>
        </a:p>
      </dgm:t>
    </dgm:pt>
    <dgm:pt modelId="{2A48BC01-CA74-4714-8F1A-CE48B9D78F38}" type="parTrans" cxnId="{98339392-9A46-4BC3-8E12-6945CC5F5B40}">
      <dgm:prSet/>
      <dgm:spPr/>
      <dgm:t>
        <a:bodyPr/>
        <a:lstStyle/>
        <a:p>
          <a:endParaRPr lang="es-ES"/>
        </a:p>
      </dgm:t>
    </dgm:pt>
    <dgm:pt modelId="{137207D7-FFA2-450E-96F4-C5C155282F68}" type="sibTrans" cxnId="{98339392-9A46-4BC3-8E12-6945CC5F5B40}">
      <dgm:prSet/>
      <dgm:spPr/>
      <dgm:t>
        <a:bodyPr/>
        <a:lstStyle/>
        <a:p>
          <a:endParaRPr lang="es-ES"/>
        </a:p>
      </dgm:t>
    </dgm:pt>
    <dgm:pt modelId="{1594E902-3B6D-4503-A49F-4FDCCF104D05}" type="pres">
      <dgm:prSet presAssocID="{F53E6DFC-5626-45A1-A4ED-B9627FC035B2}" presName="Name0" presStyleCnt="0">
        <dgm:presLayoutVars>
          <dgm:dir/>
          <dgm:animLvl val="lvl"/>
          <dgm:resizeHandles val="exact"/>
        </dgm:presLayoutVars>
      </dgm:prSet>
      <dgm:spPr/>
    </dgm:pt>
    <dgm:pt modelId="{58A9A26F-AFEF-4716-8393-306FBF5C394F}" type="pres">
      <dgm:prSet presAssocID="{688FF2F1-02E8-47DB-88C7-C821F5FED434}" presName="linNode" presStyleCnt="0"/>
      <dgm:spPr/>
    </dgm:pt>
    <dgm:pt modelId="{83783723-E1AD-4D0C-B0BE-EB5F9205C993}" type="pres">
      <dgm:prSet presAssocID="{688FF2F1-02E8-47DB-88C7-C821F5FED434}" presName="parentText" presStyleLbl="node1" presStyleIdx="0" presStyleCnt="1">
        <dgm:presLayoutVars>
          <dgm:chMax val="1"/>
          <dgm:bulletEnabled val="1"/>
        </dgm:presLayoutVars>
      </dgm:prSet>
      <dgm:spPr/>
    </dgm:pt>
    <dgm:pt modelId="{0DEDCAA0-5770-4998-BD3A-B1612FFD3666}" type="pres">
      <dgm:prSet presAssocID="{688FF2F1-02E8-47DB-88C7-C821F5FED434}" presName="descendantText" presStyleLbl="alignAccFollowNode1" presStyleIdx="0" presStyleCnt="1">
        <dgm:presLayoutVars>
          <dgm:bulletEnabled val="1"/>
        </dgm:presLayoutVars>
      </dgm:prSet>
      <dgm:spPr/>
    </dgm:pt>
  </dgm:ptLst>
  <dgm:cxnLst>
    <dgm:cxn modelId="{9BFDEC51-D4BF-4E1A-B9E0-647D61FF084E}" srcId="{688FF2F1-02E8-47DB-88C7-C821F5FED434}" destId="{A2F8E252-31F1-45FC-862A-824AE9F70248}" srcOrd="0" destOrd="0" parTransId="{83D56AB0-9836-4FE4-A87B-FF54F0D4CC75}" sibTransId="{39E96B28-313B-47F9-94E7-DD532EDB78D1}"/>
    <dgm:cxn modelId="{98339392-9A46-4BC3-8E12-6945CC5F5B40}" srcId="{688FF2F1-02E8-47DB-88C7-C821F5FED434}" destId="{4D332953-8DAE-4526-B887-637B2E17B91D}" srcOrd="1" destOrd="0" parTransId="{2A48BC01-CA74-4714-8F1A-CE48B9D78F38}" sibTransId="{137207D7-FFA2-450E-96F4-C5C155282F68}"/>
    <dgm:cxn modelId="{2251FC97-E9A0-4617-9B8B-DE6A16FD83D4}" type="presOf" srcId="{4D332953-8DAE-4526-B887-637B2E17B91D}" destId="{0DEDCAA0-5770-4998-BD3A-B1612FFD3666}" srcOrd="0" destOrd="1" presId="urn:microsoft.com/office/officeart/2005/8/layout/vList5"/>
    <dgm:cxn modelId="{CC4EA2A0-1300-427B-B686-BB10BD7B58C6}" type="presOf" srcId="{688FF2F1-02E8-47DB-88C7-C821F5FED434}" destId="{83783723-E1AD-4D0C-B0BE-EB5F9205C993}" srcOrd="0" destOrd="0" presId="urn:microsoft.com/office/officeart/2005/8/layout/vList5"/>
    <dgm:cxn modelId="{7C2DB5A4-DDDE-4D33-9DA2-BF88BB39AFAC}" type="presOf" srcId="{F53E6DFC-5626-45A1-A4ED-B9627FC035B2}" destId="{1594E902-3B6D-4503-A49F-4FDCCF104D05}" srcOrd="0" destOrd="0" presId="urn:microsoft.com/office/officeart/2005/8/layout/vList5"/>
    <dgm:cxn modelId="{F04704BA-A3EC-4AE9-B458-43A38C44FB1B}" srcId="{F53E6DFC-5626-45A1-A4ED-B9627FC035B2}" destId="{688FF2F1-02E8-47DB-88C7-C821F5FED434}" srcOrd="0" destOrd="0" parTransId="{F59167E6-EF73-4310-BC9F-3B72CF6FD4DB}" sibTransId="{6907DC14-8273-4A45-9ACD-68F02BF6D039}"/>
    <dgm:cxn modelId="{3B8DDDBC-70BD-408A-92B8-C6B81034E0D8}" type="presOf" srcId="{A2F8E252-31F1-45FC-862A-824AE9F70248}" destId="{0DEDCAA0-5770-4998-BD3A-B1612FFD3666}" srcOrd="0" destOrd="0" presId="urn:microsoft.com/office/officeart/2005/8/layout/vList5"/>
    <dgm:cxn modelId="{5FBBD3F4-6AB1-4312-8C9C-13563E5E259C}" type="presParOf" srcId="{1594E902-3B6D-4503-A49F-4FDCCF104D05}" destId="{58A9A26F-AFEF-4716-8393-306FBF5C394F}" srcOrd="0" destOrd="0" presId="urn:microsoft.com/office/officeart/2005/8/layout/vList5"/>
    <dgm:cxn modelId="{BE529EB5-3367-4D4B-8B8D-1E6A47546A46}" type="presParOf" srcId="{58A9A26F-AFEF-4716-8393-306FBF5C394F}" destId="{83783723-E1AD-4D0C-B0BE-EB5F9205C993}" srcOrd="0" destOrd="0" presId="urn:microsoft.com/office/officeart/2005/8/layout/vList5"/>
    <dgm:cxn modelId="{A90AFDB6-C5BD-47F2-8C68-0BEB8D0D44B5}" type="presParOf" srcId="{58A9A26F-AFEF-4716-8393-306FBF5C394F}" destId="{0DEDCAA0-5770-4998-BD3A-B1612FFD36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53243-E818-466E-904E-22682B2CAD5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ADE60A6-DEB0-4D6C-ADBA-E0B3E12857BE}">
      <dgm:prSet/>
      <dgm:spPr/>
      <dgm:t>
        <a:bodyPr/>
        <a:lstStyle/>
        <a:p>
          <a:r>
            <a:rPr lang="es-ES"/>
            <a:t>La diferencia entre el pago en tránsito y el disponible en tránsito son los </a:t>
          </a:r>
          <a:r>
            <a:rPr lang="es-ES" b="1" i="1"/>
            <a:t>Fondos Netos en Tránsito</a:t>
          </a:r>
          <a:r>
            <a:rPr lang="es-ES"/>
            <a:t>. </a:t>
          </a:r>
          <a:endParaRPr lang="en-US"/>
        </a:p>
      </dgm:t>
    </dgm:pt>
    <dgm:pt modelId="{A021461F-C0EC-4FD7-8970-15CBBEAE08F6}" type="parTrans" cxnId="{6B01565D-76A3-4F6A-8FC1-2F0E93732801}">
      <dgm:prSet/>
      <dgm:spPr/>
      <dgm:t>
        <a:bodyPr/>
        <a:lstStyle/>
        <a:p>
          <a:endParaRPr lang="en-US"/>
        </a:p>
      </dgm:t>
    </dgm:pt>
    <dgm:pt modelId="{6C860500-7911-4BBF-8044-E6D14BE1F4D0}" type="sibTrans" cxnId="{6B01565D-76A3-4F6A-8FC1-2F0E93732801}">
      <dgm:prSet/>
      <dgm:spPr/>
      <dgm:t>
        <a:bodyPr/>
        <a:lstStyle/>
        <a:p>
          <a:endParaRPr lang="en-US"/>
        </a:p>
      </dgm:t>
    </dgm:pt>
    <dgm:pt modelId="{8484F174-8E4B-4997-94DA-A4B3645BB5A3}">
      <dgm:prSet/>
      <dgm:spPr/>
      <dgm:t>
        <a:bodyPr/>
        <a:lstStyle/>
        <a:p>
          <a:r>
            <a:rPr lang="es-ES" dirty="0"/>
            <a:t>Si se puede prever cuánto tiempo lleva la compensación de cheques estoy en condiciones de </a:t>
          </a:r>
          <a:r>
            <a:rPr lang="es-ES" b="1" dirty="0"/>
            <a:t>jugar con fondos en tránsito </a:t>
          </a:r>
          <a:r>
            <a:rPr lang="es-ES" dirty="0"/>
            <a:t>y operar con un saldo de tesorería menor.</a:t>
          </a:r>
          <a:endParaRPr lang="en-US" dirty="0"/>
        </a:p>
      </dgm:t>
    </dgm:pt>
    <dgm:pt modelId="{08DE1010-398B-4957-AD03-5EACC8E7A354}" type="parTrans" cxnId="{644952B2-F7AB-42A2-908D-2C73E9BB6337}">
      <dgm:prSet/>
      <dgm:spPr/>
      <dgm:t>
        <a:bodyPr/>
        <a:lstStyle/>
        <a:p>
          <a:endParaRPr lang="en-US"/>
        </a:p>
      </dgm:t>
    </dgm:pt>
    <dgm:pt modelId="{B21BAEE5-73F1-4977-87F1-19B1D265FB23}" type="sibTrans" cxnId="{644952B2-F7AB-42A2-908D-2C73E9BB6337}">
      <dgm:prSet/>
      <dgm:spPr/>
      <dgm:t>
        <a:bodyPr/>
        <a:lstStyle/>
        <a:p>
          <a:endParaRPr lang="en-US"/>
        </a:p>
      </dgm:t>
    </dgm:pt>
    <dgm:pt modelId="{C4ADAB77-EE47-49BA-ABA9-114196E7CC98}" type="pres">
      <dgm:prSet presAssocID="{81653243-E818-466E-904E-22682B2CAD5D}" presName="root" presStyleCnt="0">
        <dgm:presLayoutVars>
          <dgm:dir/>
          <dgm:resizeHandles val="exact"/>
        </dgm:presLayoutVars>
      </dgm:prSet>
      <dgm:spPr/>
    </dgm:pt>
    <dgm:pt modelId="{E0633EE5-4024-406E-BFCD-A7BA2206E514}" type="pres">
      <dgm:prSet presAssocID="{4ADE60A6-DEB0-4D6C-ADBA-E0B3E12857BE}" presName="compNode" presStyleCnt="0"/>
      <dgm:spPr/>
    </dgm:pt>
    <dgm:pt modelId="{2DB1A8DD-5CBC-4E5A-B163-BCBC9C5803CF}" type="pres">
      <dgm:prSet presAssocID="{4ADE60A6-DEB0-4D6C-ADBA-E0B3E12857BE}" presName="bgRect" presStyleLbl="bgShp" presStyleIdx="0" presStyleCnt="2"/>
      <dgm:spPr/>
    </dgm:pt>
    <dgm:pt modelId="{97B5383F-3BDC-4E2B-A987-FF10496B800A}" type="pres">
      <dgm:prSet presAssocID="{4ADE60A6-DEB0-4D6C-ADBA-E0B3E12857B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que bancario con relleno sólido"/>
        </a:ext>
      </dgm:extLst>
    </dgm:pt>
    <dgm:pt modelId="{D47BF599-85A2-453B-AFA8-A92EB538E30C}" type="pres">
      <dgm:prSet presAssocID="{4ADE60A6-DEB0-4D6C-ADBA-E0B3E12857BE}" presName="spaceRect" presStyleCnt="0"/>
      <dgm:spPr/>
    </dgm:pt>
    <dgm:pt modelId="{0E69715C-11D3-4790-B4E8-7DE6BC19F753}" type="pres">
      <dgm:prSet presAssocID="{4ADE60A6-DEB0-4D6C-ADBA-E0B3E12857BE}" presName="parTx" presStyleLbl="revTx" presStyleIdx="0" presStyleCnt="2">
        <dgm:presLayoutVars>
          <dgm:chMax val="0"/>
          <dgm:chPref val="0"/>
        </dgm:presLayoutVars>
      </dgm:prSet>
      <dgm:spPr/>
    </dgm:pt>
    <dgm:pt modelId="{8930F156-B94D-4F81-94EF-5B036FC202B5}" type="pres">
      <dgm:prSet presAssocID="{6C860500-7911-4BBF-8044-E6D14BE1F4D0}" presName="sibTrans" presStyleCnt="0"/>
      <dgm:spPr/>
    </dgm:pt>
    <dgm:pt modelId="{E9885FF9-F85C-48E3-BA04-3A24FCB4A371}" type="pres">
      <dgm:prSet presAssocID="{8484F174-8E4B-4997-94DA-A4B3645BB5A3}" presName="compNode" presStyleCnt="0"/>
      <dgm:spPr/>
    </dgm:pt>
    <dgm:pt modelId="{A58F94D5-4F7A-4FCA-92DE-6F708980ECAB}" type="pres">
      <dgm:prSet presAssocID="{8484F174-8E4B-4997-94DA-A4B3645BB5A3}" presName="bgRect" presStyleLbl="bgShp" presStyleIdx="1" presStyleCnt="2"/>
      <dgm:spPr/>
    </dgm:pt>
    <dgm:pt modelId="{231C2545-7355-4DC8-BBBC-CF7E60406746}" type="pres">
      <dgm:prSet presAssocID="{8484F174-8E4B-4997-94DA-A4B3645BB5A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nco contorno"/>
        </a:ext>
      </dgm:extLst>
    </dgm:pt>
    <dgm:pt modelId="{8556C104-515A-4EB1-BB30-1AAAE6C94187}" type="pres">
      <dgm:prSet presAssocID="{8484F174-8E4B-4997-94DA-A4B3645BB5A3}" presName="spaceRect" presStyleCnt="0"/>
      <dgm:spPr/>
    </dgm:pt>
    <dgm:pt modelId="{665AAC6B-FE73-4E36-9545-AFBEB8628AB7}" type="pres">
      <dgm:prSet presAssocID="{8484F174-8E4B-4997-94DA-A4B3645BB5A3}" presName="parTx" presStyleLbl="revTx" presStyleIdx="1" presStyleCnt="2">
        <dgm:presLayoutVars>
          <dgm:chMax val="0"/>
          <dgm:chPref val="0"/>
        </dgm:presLayoutVars>
      </dgm:prSet>
      <dgm:spPr/>
    </dgm:pt>
  </dgm:ptLst>
  <dgm:cxnLst>
    <dgm:cxn modelId="{05D30613-03A3-45E0-9487-5A6C1F6DCD69}" type="presOf" srcId="{8484F174-8E4B-4997-94DA-A4B3645BB5A3}" destId="{665AAC6B-FE73-4E36-9545-AFBEB8628AB7}" srcOrd="0" destOrd="0" presId="urn:microsoft.com/office/officeart/2018/2/layout/IconVerticalSolidList"/>
    <dgm:cxn modelId="{6B01565D-76A3-4F6A-8FC1-2F0E93732801}" srcId="{81653243-E818-466E-904E-22682B2CAD5D}" destId="{4ADE60A6-DEB0-4D6C-ADBA-E0B3E12857BE}" srcOrd="0" destOrd="0" parTransId="{A021461F-C0EC-4FD7-8970-15CBBEAE08F6}" sibTransId="{6C860500-7911-4BBF-8044-E6D14BE1F4D0}"/>
    <dgm:cxn modelId="{644952B2-F7AB-42A2-908D-2C73E9BB6337}" srcId="{81653243-E818-466E-904E-22682B2CAD5D}" destId="{8484F174-8E4B-4997-94DA-A4B3645BB5A3}" srcOrd="1" destOrd="0" parTransId="{08DE1010-398B-4957-AD03-5EACC8E7A354}" sibTransId="{B21BAEE5-73F1-4977-87F1-19B1D265FB23}"/>
    <dgm:cxn modelId="{34D7E2C2-61EE-4C29-941F-A4BA9993FD24}" type="presOf" srcId="{81653243-E818-466E-904E-22682B2CAD5D}" destId="{C4ADAB77-EE47-49BA-ABA9-114196E7CC98}" srcOrd="0" destOrd="0" presId="urn:microsoft.com/office/officeart/2018/2/layout/IconVerticalSolidList"/>
    <dgm:cxn modelId="{0F07AFFB-4AE1-4ED1-92B0-2B36370AEE89}" type="presOf" srcId="{4ADE60A6-DEB0-4D6C-ADBA-E0B3E12857BE}" destId="{0E69715C-11D3-4790-B4E8-7DE6BC19F753}" srcOrd="0" destOrd="0" presId="urn:microsoft.com/office/officeart/2018/2/layout/IconVerticalSolidList"/>
    <dgm:cxn modelId="{1CDFC5DF-D821-44D8-A559-3164E2B9441A}" type="presParOf" srcId="{C4ADAB77-EE47-49BA-ABA9-114196E7CC98}" destId="{E0633EE5-4024-406E-BFCD-A7BA2206E514}" srcOrd="0" destOrd="0" presId="urn:microsoft.com/office/officeart/2018/2/layout/IconVerticalSolidList"/>
    <dgm:cxn modelId="{ABB5520E-7ED8-4800-BD7F-776D12B7DAFC}" type="presParOf" srcId="{E0633EE5-4024-406E-BFCD-A7BA2206E514}" destId="{2DB1A8DD-5CBC-4E5A-B163-BCBC9C5803CF}" srcOrd="0" destOrd="0" presId="urn:microsoft.com/office/officeart/2018/2/layout/IconVerticalSolidList"/>
    <dgm:cxn modelId="{E4C3BE4B-E5E8-458C-BFAF-AB6CF81F3750}" type="presParOf" srcId="{E0633EE5-4024-406E-BFCD-A7BA2206E514}" destId="{97B5383F-3BDC-4E2B-A987-FF10496B800A}" srcOrd="1" destOrd="0" presId="urn:microsoft.com/office/officeart/2018/2/layout/IconVerticalSolidList"/>
    <dgm:cxn modelId="{71FA4D93-253D-4FB7-A046-CCD43623DBBE}" type="presParOf" srcId="{E0633EE5-4024-406E-BFCD-A7BA2206E514}" destId="{D47BF599-85A2-453B-AFA8-A92EB538E30C}" srcOrd="2" destOrd="0" presId="urn:microsoft.com/office/officeart/2018/2/layout/IconVerticalSolidList"/>
    <dgm:cxn modelId="{13FC46BD-36B8-418F-B30F-9620BC55B573}" type="presParOf" srcId="{E0633EE5-4024-406E-BFCD-A7BA2206E514}" destId="{0E69715C-11D3-4790-B4E8-7DE6BC19F753}" srcOrd="3" destOrd="0" presId="urn:microsoft.com/office/officeart/2018/2/layout/IconVerticalSolidList"/>
    <dgm:cxn modelId="{229EFFE0-76F2-497D-BC5B-63746C22D02F}" type="presParOf" srcId="{C4ADAB77-EE47-49BA-ABA9-114196E7CC98}" destId="{8930F156-B94D-4F81-94EF-5B036FC202B5}" srcOrd="1" destOrd="0" presId="urn:microsoft.com/office/officeart/2018/2/layout/IconVerticalSolidList"/>
    <dgm:cxn modelId="{F46C706E-DED6-4BAB-911A-EF3021EC4FBD}" type="presParOf" srcId="{C4ADAB77-EE47-49BA-ABA9-114196E7CC98}" destId="{E9885FF9-F85C-48E3-BA04-3A24FCB4A371}" srcOrd="2" destOrd="0" presId="urn:microsoft.com/office/officeart/2018/2/layout/IconVerticalSolidList"/>
    <dgm:cxn modelId="{B77A1B5D-9072-4533-BE5D-270011BBAFD1}" type="presParOf" srcId="{E9885FF9-F85C-48E3-BA04-3A24FCB4A371}" destId="{A58F94D5-4F7A-4FCA-92DE-6F708980ECAB}" srcOrd="0" destOrd="0" presId="urn:microsoft.com/office/officeart/2018/2/layout/IconVerticalSolidList"/>
    <dgm:cxn modelId="{75855610-C9BE-4598-9E9C-1B5ADA7551DE}" type="presParOf" srcId="{E9885FF9-F85C-48E3-BA04-3A24FCB4A371}" destId="{231C2545-7355-4DC8-BBBC-CF7E60406746}" srcOrd="1" destOrd="0" presId="urn:microsoft.com/office/officeart/2018/2/layout/IconVerticalSolidList"/>
    <dgm:cxn modelId="{3665609D-8122-4119-9EB7-69C2E79D0440}" type="presParOf" srcId="{E9885FF9-F85C-48E3-BA04-3A24FCB4A371}" destId="{8556C104-515A-4EB1-BB30-1AAAE6C94187}" srcOrd="2" destOrd="0" presId="urn:microsoft.com/office/officeart/2018/2/layout/IconVerticalSolidList"/>
    <dgm:cxn modelId="{A96F7F2A-0702-40BC-9E45-092C959A5D21}" type="presParOf" srcId="{E9885FF9-F85C-48E3-BA04-3A24FCB4A371}" destId="{665AAC6B-FE73-4E36-9545-AFBEB8628A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43BA9-B2D2-4229-9EC8-440F8C0C6AB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S"/>
        </a:p>
      </dgm:t>
    </dgm:pt>
    <dgm:pt modelId="{A8DF09A4-5C83-4C24-9BA8-090C7B9430C7}">
      <dgm:prSet/>
      <dgm:spPr/>
      <dgm:t>
        <a:bodyPr/>
        <a:lstStyle/>
        <a:p>
          <a:pPr rtl="0"/>
          <a:r>
            <a:rPr lang="es-ES" dirty="0"/>
            <a:t>Marketing </a:t>
          </a:r>
        </a:p>
      </dgm:t>
    </dgm:pt>
    <dgm:pt modelId="{4E632E46-A348-434E-A7A3-F4E05125CDFC}" type="parTrans" cxnId="{B0D988FC-52B2-47DE-8C53-B062049C7E9C}">
      <dgm:prSet/>
      <dgm:spPr/>
      <dgm:t>
        <a:bodyPr/>
        <a:lstStyle/>
        <a:p>
          <a:endParaRPr lang="es-ES"/>
        </a:p>
      </dgm:t>
    </dgm:pt>
    <dgm:pt modelId="{F1F195FD-EBA2-441E-957B-9DF02BF35B53}" type="sibTrans" cxnId="{B0D988FC-52B2-47DE-8C53-B062049C7E9C}">
      <dgm:prSet/>
      <dgm:spPr/>
      <dgm:t>
        <a:bodyPr/>
        <a:lstStyle/>
        <a:p>
          <a:endParaRPr lang="es-ES"/>
        </a:p>
      </dgm:t>
    </dgm:pt>
    <dgm:pt modelId="{5191791D-8A45-4CC3-B540-BC47E59A918B}">
      <dgm:prSet/>
      <dgm:spPr/>
      <dgm:t>
        <a:bodyPr/>
        <a:lstStyle/>
        <a:p>
          <a:pPr rtl="0"/>
          <a:r>
            <a:rPr lang="es-ES" dirty="0"/>
            <a:t>Producción </a:t>
          </a:r>
        </a:p>
      </dgm:t>
    </dgm:pt>
    <dgm:pt modelId="{CB53F07E-E2C3-42AB-AAB7-9352CCB32271}" type="parTrans" cxnId="{EDA29CB4-1479-44F2-95D0-167A36896D62}">
      <dgm:prSet/>
      <dgm:spPr/>
      <dgm:t>
        <a:bodyPr/>
        <a:lstStyle/>
        <a:p>
          <a:endParaRPr lang="es-ES"/>
        </a:p>
      </dgm:t>
    </dgm:pt>
    <dgm:pt modelId="{1329F0B0-E8CF-43A6-9764-588CB87D0392}" type="sibTrans" cxnId="{EDA29CB4-1479-44F2-95D0-167A36896D62}">
      <dgm:prSet/>
      <dgm:spPr/>
      <dgm:t>
        <a:bodyPr/>
        <a:lstStyle/>
        <a:p>
          <a:endParaRPr lang="es-ES"/>
        </a:p>
      </dgm:t>
    </dgm:pt>
    <dgm:pt modelId="{E3E7A494-0B65-4516-A1DB-D97D43ECB272}">
      <dgm:prSet/>
      <dgm:spPr/>
      <dgm:t>
        <a:bodyPr/>
        <a:lstStyle/>
        <a:p>
          <a:pPr rtl="0"/>
          <a:r>
            <a:rPr lang="es-ES" dirty="0"/>
            <a:t>Compras </a:t>
          </a:r>
        </a:p>
      </dgm:t>
    </dgm:pt>
    <dgm:pt modelId="{560613F1-A47C-4F95-A42F-9B085F396437}" type="parTrans" cxnId="{6B7196DE-A622-4F94-94BC-53E8159D6B17}">
      <dgm:prSet/>
      <dgm:spPr/>
      <dgm:t>
        <a:bodyPr/>
        <a:lstStyle/>
        <a:p>
          <a:endParaRPr lang="es-ES"/>
        </a:p>
      </dgm:t>
    </dgm:pt>
    <dgm:pt modelId="{676FC9B8-E05C-4251-8793-E7E760EBE54B}" type="sibTrans" cxnId="{6B7196DE-A622-4F94-94BC-53E8159D6B17}">
      <dgm:prSet/>
      <dgm:spPr/>
      <dgm:t>
        <a:bodyPr/>
        <a:lstStyle/>
        <a:p>
          <a:endParaRPr lang="es-ES"/>
        </a:p>
      </dgm:t>
    </dgm:pt>
    <dgm:pt modelId="{AD6DAA7B-5055-4EE2-8F49-71B32EC29B50}">
      <dgm:prSet/>
      <dgm:spPr/>
      <dgm:t>
        <a:bodyPr/>
        <a:lstStyle/>
        <a:p>
          <a:pPr rtl="0"/>
          <a:r>
            <a:rPr lang="es-ES" dirty="0"/>
            <a:t>Grandes cantidades de Productos terminados</a:t>
          </a:r>
        </a:p>
      </dgm:t>
    </dgm:pt>
    <dgm:pt modelId="{E06348CA-0545-4E64-8C45-21AF8406157B}" type="parTrans" cxnId="{B561F39B-2875-4DB7-B515-3C87066C9137}">
      <dgm:prSet/>
      <dgm:spPr/>
      <dgm:t>
        <a:bodyPr/>
        <a:lstStyle/>
        <a:p>
          <a:endParaRPr lang="es-ES"/>
        </a:p>
      </dgm:t>
    </dgm:pt>
    <dgm:pt modelId="{BA5FC49E-647E-4DC6-9775-8D48512FB472}" type="sibTrans" cxnId="{B561F39B-2875-4DB7-B515-3C87066C9137}">
      <dgm:prSet/>
      <dgm:spPr/>
      <dgm:t>
        <a:bodyPr/>
        <a:lstStyle/>
        <a:p>
          <a:endParaRPr lang="es-ES"/>
        </a:p>
      </dgm:t>
    </dgm:pt>
    <dgm:pt modelId="{36351858-822F-475B-B2D8-A5CAEA44A8C3}">
      <dgm:prSet/>
      <dgm:spPr/>
      <dgm:t>
        <a:bodyPr/>
        <a:lstStyle/>
        <a:p>
          <a:pPr rtl="0"/>
          <a:r>
            <a:rPr lang="es-ES" dirty="0"/>
            <a:t>Altos inventarios en materia prima e insumos para bajar los costos</a:t>
          </a:r>
        </a:p>
      </dgm:t>
    </dgm:pt>
    <dgm:pt modelId="{8E9737D7-D98B-40EE-9382-1B5DF8C0A207}" type="parTrans" cxnId="{C9EE85F9-CD17-4F9D-8BB7-9ACCA6D27A1C}">
      <dgm:prSet/>
      <dgm:spPr/>
      <dgm:t>
        <a:bodyPr/>
        <a:lstStyle/>
        <a:p>
          <a:endParaRPr lang="es-ES"/>
        </a:p>
      </dgm:t>
    </dgm:pt>
    <dgm:pt modelId="{2EB8C9F8-10E1-48DB-A072-F34EAF66083B}" type="sibTrans" cxnId="{C9EE85F9-CD17-4F9D-8BB7-9ACCA6D27A1C}">
      <dgm:prSet/>
      <dgm:spPr/>
      <dgm:t>
        <a:bodyPr/>
        <a:lstStyle/>
        <a:p>
          <a:endParaRPr lang="es-ES"/>
        </a:p>
      </dgm:t>
    </dgm:pt>
    <dgm:pt modelId="{2BE2ECBD-30AE-4EF6-BAFF-A9AC5297426C}">
      <dgm:prSet/>
      <dgm:spPr/>
      <dgm:t>
        <a:bodyPr/>
        <a:lstStyle/>
        <a:p>
          <a:pPr rtl="0"/>
          <a:r>
            <a:rPr lang="es-ES" dirty="0"/>
            <a:t>Compras grandes a fin de obtener descuentos  y mantener una provisión de los productos cuando se lo solicitan </a:t>
          </a:r>
        </a:p>
      </dgm:t>
    </dgm:pt>
    <dgm:pt modelId="{0E3744AF-D87E-4B33-B11D-0A0ED52E1B6F}" type="parTrans" cxnId="{669371B9-E3B3-4572-B7E0-32DD01B1CCF2}">
      <dgm:prSet/>
      <dgm:spPr/>
      <dgm:t>
        <a:bodyPr/>
        <a:lstStyle/>
        <a:p>
          <a:endParaRPr lang="es-ES"/>
        </a:p>
      </dgm:t>
    </dgm:pt>
    <dgm:pt modelId="{B946FC79-DE8C-42E5-B221-D1F0890C0B86}" type="sibTrans" cxnId="{669371B9-E3B3-4572-B7E0-32DD01B1CCF2}">
      <dgm:prSet/>
      <dgm:spPr/>
      <dgm:t>
        <a:bodyPr/>
        <a:lstStyle/>
        <a:p>
          <a:endParaRPr lang="es-ES"/>
        </a:p>
      </dgm:t>
    </dgm:pt>
    <dgm:pt modelId="{4D47FE9F-FA15-4487-9A86-573146DD8BC4}" type="pres">
      <dgm:prSet presAssocID="{B7343BA9-B2D2-4229-9EC8-440F8C0C6AB9}" presName="Name0" presStyleCnt="0">
        <dgm:presLayoutVars>
          <dgm:dir/>
          <dgm:animLvl val="lvl"/>
          <dgm:resizeHandles val="exact"/>
        </dgm:presLayoutVars>
      </dgm:prSet>
      <dgm:spPr/>
    </dgm:pt>
    <dgm:pt modelId="{A3C43878-0185-4EAE-BA86-FCB51EC419E6}" type="pres">
      <dgm:prSet presAssocID="{A8DF09A4-5C83-4C24-9BA8-090C7B9430C7}" presName="linNode" presStyleCnt="0"/>
      <dgm:spPr/>
    </dgm:pt>
    <dgm:pt modelId="{6A992588-D6D6-4118-8D7E-3D1176A9D2AC}" type="pres">
      <dgm:prSet presAssocID="{A8DF09A4-5C83-4C24-9BA8-090C7B9430C7}" presName="parentText" presStyleLbl="node1" presStyleIdx="0" presStyleCnt="3" custLinFactNeighborX="-269" custLinFactNeighborY="1229">
        <dgm:presLayoutVars>
          <dgm:chMax val="1"/>
          <dgm:bulletEnabled val="1"/>
        </dgm:presLayoutVars>
      </dgm:prSet>
      <dgm:spPr/>
    </dgm:pt>
    <dgm:pt modelId="{C759E3D6-6329-4734-8E55-29542893518C}" type="pres">
      <dgm:prSet presAssocID="{A8DF09A4-5C83-4C24-9BA8-090C7B9430C7}" presName="descendantText" presStyleLbl="alignAccFollowNode1" presStyleIdx="0" presStyleCnt="3" custLinFactNeighborX="958" custLinFactNeighborY="-1536">
        <dgm:presLayoutVars>
          <dgm:bulletEnabled val="1"/>
        </dgm:presLayoutVars>
      </dgm:prSet>
      <dgm:spPr/>
    </dgm:pt>
    <dgm:pt modelId="{DD200D8C-4591-4433-8BE9-E8B62CEDF04D}" type="pres">
      <dgm:prSet presAssocID="{F1F195FD-EBA2-441E-957B-9DF02BF35B53}" presName="sp" presStyleCnt="0"/>
      <dgm:spPr/>
    </dgm:pt>
    <dgm:pt modelId="{63303A2F-192C-4537-80C3-CD2AF1566F62}" type="pres">
      <dgm:prSet presAssocID="{5191791D-8A45-4CC3-B540-BC47E59A918B}" presName="linNode" presStyleCnt="0"/>
      <dgm:spPr/>
    </dgm:pt>
    <dgm:pt modelId="{BFACE146-E622-4AEF-89DC-F52B49F8A628}" type="pres">
      <dgm:prSet presAssocID="{5191791D-8A45-4CC3-B540-BC47E59A918B}" presName="parentText" presStyleLbl="node1" presStyleIdx="1" presStyleCnt="3">
        <dgm:presLayoutVars>
          <dgm:chMax val="1"/>
          <dgm:bulletEnabled val="1"/>
        </dgm:presLayoutVars>
      </dgm:prSet>
      <dgm:spPr/>
    </dgm:pt>
    <dgm:pt modelId="{126E4006-BB5B-4269-B8D1-178A45A9DEAF}" type="pres">
      <dgm:prSet presAssocID="{5191791D-8A45-4CC3-B540-BC47E59A918B}" presName="descendantText" presStyleLbl="alignAccFollowNode1" presStyleIdx="1" presStyleCnt="3">
        <dgm:presLayoutVars>
          <dgm:bulletEnabled val="1"/>
        </dgm:presLayoutVars>
      </dgm:prSet>
      <dgm:spPr/>
    </dgm:pt>
    <dgm:pt modelId="{00089757-3856-4C10-A697-6A52BB1F1B78}" type="pres">
      <dgm:prSet presAssocID="{1329F0B0-E8CF-43A6-9764-588CB87D0392}" presName="sp" presStyleCnt="0"/>
      <dgm:spPr/>
    </dgm:pt>
    <dgm:pt modelId="{B49E812A-78B1-4AF3-A165-79A38DBCA62C}" type="pres">
      <dgm:prSet presAssocID="{E3E7A494-0B65-4516-A1DB-D97D43ECB272}" presName="linNode" presStyleCnt="0"/>
      <dgm:spPr/>
    </dgm:pt>
    <dgm:pt modelId="{BA893E1B-4D34-489B-BB2B-26853151951F}" type="pres">
      <dgm:prSet presAssocID="{E3E7A494-0B65-4516-A1DB-D97D43ECB272}" presName="parentText" presStyleLbl="node1" presStyleIdx="2" presStyleCnt="3">
        <dgm:presLayoutVars>
          <dgm:chMax val="1"/>
          <dgm:bulletEnabled val="1"/>
        </dgm:presLayoutVars>
      </dgm:prSet>
      <dgm:spPr/>
    </dgm:pt>
    <dgm:pt modelId="{A3E9B4C3-C2B4-4738-9676-48B1591F64EC}" type="pres">
      <dgm:prSet presAssocID="{E3E7A494-0B65-4516-A1DB-D97D43ECB272}" presName="descendantText" presStyleLbl="alignAccFollowNode1" presStyleIdx="2" presStyleCnt="3">
        <dgm:presLayoutVars>
          <dgm:bulletEnabled val="1"/>
        </dgm:presLayoutVars>
      </dgm:prSet>
      <dgm:spPr/>
    </dgm:pt>
  </dgm:ptLst>
  <dgm:cxnLst>
    <dgm:cxn modelId="{C53BA617-5098-44EC-8997-BE769E6BE65E}" type="presOf" srcId="{A8DF09A4-5C83-4C24-9BA8-090C7B9430C7}" destId="{6A992588-D6D6-4118-8D7E-3D1176A9D2AC}" srcOrd="0" destOrd="0" presId="urn:microsoft.com/office/officeart/2005/8/layout/vList5"/>
    <dgm:cxn modelId="{18E41134-2695-4ED6-A3B0-0E09A80D7380}" type="presOf" srcId="{2BE2ECBD-30AE-4EF6-BAFF-A9AC5297426C}" destId="{A3E9B4C3-C2B4-4738-9676-48B1591F64EC}" srcOrd="0" destOrd="0" presId="urn:microsoft.com/office/officeart/2005/8/layout/vList5"/>
    <dgm:cxn modelId="{B97FFC44-0110-4739-B924-D74C090D4AE9}" type="presOf" srcId="{E3E7A494-0B65-4516-A1DB-D97D43ECB272}" destId="{BA893E1B-4D34-489B-BB2B-26853151951F}" srcOrd="0" destOrd="0" presId="urn:microsoft.com/office/officeart/2005/8/layout/vList5"/>
    <dgm:cxn modelId="{B5D2C255-79AE-495B-85A4-3DFECDA5C6B6}" type="presOf" srcId="{AD6DAA7B-5055-4EE2-8F49-71B32EC29B50}" destId="{C759E3D6-6329-4734-8E55-29542893518C}" srcOrd="0" destOrd="0" presId="urn:microsoft.com/office/officeart/2005/8/layout/vList5"/>
    <dgm:cxn modelId="{7ABF9877-BA29-474A-B574-359C65C4DD9A}" type="presOf" srcId="{36351858-822F-475B-B2D8-A5CAEA44A8C3}" destId="{126E4006-BB5B-4269-B8D1-178A45A9DEAF}" srcOrd="0" destOrd="0" presId="urn:microsoft.com/office/officeart/2005/8/layout/vList5"/>
    <dgm:cxn modelId="{B561F39B-2875-4DB7-B515-3C87066C9137}" srcId="{A8DF09A4-5C83-4C24-9BA8-090C7B9430C7}" destId="{AD6DAA7B-5055-4EE2-8F49-71B32EC29B50}" srcOrd="0" destOrd="0" parTransId="{E06348CA-0545-4E64-8C45-21AF8406157B}" sibTransId="{BA5FC49E-647E-4DC6-9775-8D48512FB472}"/>
    <dgm:cxn modelId="{EDA29CB4-1479-44F2-95D0-167A36896D62}" srcId="{B7343BA9-B2D2-4229-9EC8-440F8C0C6AB9}" destId="{5191791D-8A45-4CC3-B540-BC47E59A918B}" srcOrd="1" destOrd="0" parTransId="{CB53F07E-E2C3-42AB-AAB7-9352CCB32271}" sibTransId="{1329F0B0-E8CF-43A6-9764-588CB87D0392}"/>
    <dgm:cxn modelId="{669371B9-E3B3-4572-B7E0-32DD01B1CCF2}" srcId="{E3E7A494-0B65-4516-A1DB-D97D43ECB272}" destId="{2BE2ECBD-30AE-4EF6-BAFF-A9AC5297426C}" srcOrd="0" destOrd="0" parTransId="{0E3744AF-D87E-4B33-B11D-0A0ED52E1B6F}" sibTransId="{B946FC79-DE8C-42E5-B221-D1F0890C0B86}"/>
    <dgm:cxn modelId="{6B7196DE-A622-4F94-94BC-53E8159D6B17}" srcId="{B7343BA9-B2D2-4229-9EC8-440F8C0C6AB9}" destId="{E3E7A494-0B65-4516-A1DB-D97D43ECB272}" srcOrd="2" destOrd="0" parTransId="{560613F1-A47C-4F95-A42F-9B085F396437}" sibTransId="{676FC9B8-E05C-4251-8793-E7E760EBE54B}"/>
    <dgm:cxn modelId="{4E1D5BE4-E071-44C9-BCC1-2BD85DC178D3}" type="presOf" srcId="{B7343BA9-B2D2-4229-9EC8-440F8C0C6AB9}" destId="{4D47FE9F-FA15-4487-9A86-573146DD8BC4}" srcOrd="0" destOrd="0" presId="urn:microsoft.com/office/officeart/2005/8/layout/vList5"/>
    <dgm:cxn modelId="{F44E04F3-0C47-4949-8460-F7A4D07D7E77}" type="presOf" srcId="{5191791D-8A45-4CC3-B540-BC47E59A918B}" destId="{BFACE146-E622-4AEF-89DC-F52B49F8A628}" srcOrd="0" destOrd="0" presId="urn:microsoft.com/office/officeart/2005/8/layout/vList5"/>
    <dgm:cxn modelId="{C9EE85F9-CD17-4F9D-8BB7-9ACCA6D27A1C}" srcId="{5191791D-8A45-4CC3-B540-BC47E59A918B}" destId="{36351858-822F-475B-B2D8-A5CAEA44A8C3}" srcOrd="0" destOrd="0" parTransId="{8E9737D7-D98B-40EE-9382-1B5DF8C0A207}" sibTransId="{2EB8C9F8-10E1-48DB-A072-F34EAF66083B}"/>
    <dgm:cxn modelId="{B0D988FC-52B2-47DE-8C53-B062049C7E9C}" srcId="{B7343BA9-B2D2-4229-9EC8-440F8C0C6AB9}" destId="{A8DF09A4-5C83-4C24-9BA8-090C7B9430C7}" srcOrd="0" destOrd="0" parTransId="{4E632E46-A348-434E-A7A3-F4E05125CDFC}" sibTransId="{F1F195FD-EBA2-441E-957B-9DF02BF35B53}"/>
    <dgm:cxn modelId="{44A7DCB9-F857-4EBE-8D50-3B286C7A6D17}" type="presParOf" srcId="{4D47FE9F-FA15-4487-9A86-573146DD8BC4}" destId="{A3C43878-0185-4EAE-BA86-FCB51EC419E6}" srcOrd="0" destOrd="0" presId="urn:microsoft.com/office/officeart/2005/8/layout/vList5"/>
    <dgm:cxn modelId="{285A7C47-DA5D-4CAB-96EC-73D6DDD73E38}" type="presParOf" srcId="{A3C43878-0185-4EAE-BA86-FCB51EC419E6}" destId="{6A992588-D6D6-4118-8D7E-3D1176A9D2AC}" srcOrd="0" destOrd="0" presId="urn:microsoft.com/office/officeart/2005/8/layout/vList5"/>
    <dgm:cxn modelId="{8C2FFD49-53E8-4C80-A3E9-18C30A06414E}" type="presParOf" srcId="{A3C43878-0185-4EAE-BA86-FCB51EC419E6}" destId="{C759E3D6-6329-4734-8E55-29542893518C}" srcOrd="1" destOrd="0" presId="urn:microsoft.com/office/officeart/2005/8/layout/vList5"/>
    <dgm:cxn modelId="{6375382D-3368-4510-B300-D2A779761A0B}" type="presParOf" srcId="{4D47FE9F-FA15-4487-9A86-573146DD8BC4}" destId="{DD200D8C-4591-4433-8BE9-E8B62CEDF04D}" srcOrd="1" destOrd="0" presId="urn:microsoft.com/office/officeart/2005/8/layout/vList5"/>
    <dgm:cxn modelId="{4BCD9C1D-DB2A-48F4-BFCC-8758619F687E}" type="presParOf" srcId="{4D47FE9F-FA15-4487-9A86-573146DD8BC4}" destId="{63303A2F-192C-4537-80C3-CD2AF1566F62}" srcOrd="2" destOrd="0" presId="urn:microsoft.com/office/officeart/2005/8/layout/vList5"/>
    <dgm:cxn modelId="{3C20067F-C1A0-491D-86EB-91AE7456AE21}" type="presParOf" srcId="{63303A2F-192C-4537-80C3-CD2AF1566F62}" destId="{BFACE146-E622-4AEF-89DC-F52B49F8A628}" srcOrd="0" destOrd="0" presId="urn:microsoft.com/office/officeart/2005/8/layout/vList5"/>
    <dgm:cxn modelId="{3D429311-C2D0-4F8B-B6F9-2CE903DBFD71}" type="presParOf" srcId="{63303A2F-192C-4537-80C3-CD2AF1566F62}" destId="{126E4006-BB5B-4269-B8D1-178A45A9DEAF}" srcOrd="1" destOrd="0" presId="urn:microsoft.com/office/officeart/2005/8/layout/vList5"/>
    <dgm:cxn modelId="{A66CAC10-B738-4741-A7C5-714960546E6F}" type="presParOf" srcId="{4D47FE9F-FA15-4487-9A86-573146DD8BC4}" destId="{00089757-3856-4C10-A697-6A52BB1F1B78}" srcOrd="3" destOrd="0" presId="urn:microsoft.com/office/officeart/2005/8/layout/vList5"/>
    <dgm:cxn modelId="{812414F3-336C-44D1-8F06-32295D184292}" type="presParOf" srcId="{4D47FE9F-FA15-4487-9A86-573146DD8BC4}" destId="{B49E812A-78B1-4AF3-A165-79A38DBCA62C}" srcOrd="4" destOrd="0" presId="urn:microsoft.com/office/officeart/2005/8/layout/vList5"/>
    <dgm:cxn modelId="{22E5FF9B-0197-48AF-A11D-A00C789E4D03}" type="presParOf" srcId="{B49E812A-78B1-4AF3-A165-79A38DBCA62C}" destId="{BA893E1B-4D34-489B-BB2B-26853151951F}" srcOrd="0" destOrd="0" presId="urn:microsoft.com/office/officeart/2005/8/layout/vList5"/>
    <dgm:cxn modelId="{E85A4DD7-638C-40CB-B259-A5E699C19D71}" type="presParOf" srcId="{B49E812A-78B1-4AF3-A165-79A38DBCA62C}" destId="{A3E9B4C3-C2B4-4738-9676-48B1591F64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6550C-F98F-42F5-BC5A-09DA1A45FB1A}"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S"/>
        </a:p>
      </dgm:t>
    </dgm:pt>
    <dgm:pt modelId="{2A232A45-3456-4B14-8886-D5A8E8F035C1}">
      <dgm:prSet/>
      <dgm:spPr/>
      <dgm:t>
        <a:bodyPr/>
        <a:lstStyle/>
        <a:p>
          <a:pPr rtl="0"/>
          <a:r>
            <a:rPr lang="es-ES" dirty="0"/>
            <a:t>Carácter</a:t>
          </a:r>
        </a:p>
      </dgm:t>
    </dgm:pt>
    <dgm:pt modelId="{43F6CBAF-A54E-4240-A8B2-93C903724211}" type="parTrans" cxnId="{30738C7E-5126-4C1A-B825-FA253032C85F}">
      <dgm:prSet/>
      <dgm:spPr/>
      <dgm:t>
        <a:bodyPr/>
        <a:lstStyle/>
        <a:p>
          <a:endParaRPr lang="es-ES"/>
        </a:p>
      </dgm:t>
    </dgm:pt>
    <dgm:pt modelId="{31A0E9A4-475D-4799-8332-19E33A7F099E}" type="sibTrans" cxnId="{30738C7E-5126-4C1A-B825-FA253032C85F}">
      <dgm:prSet/>
      <dgm:spPr/>
      <dgm:t>
        <a:bodyPr/>
        <a:lstStyle/>
        <a:p>
          <a:endParaRPr lang="es-ES"/>
        </a:p>
      </dgm:t>
    </dgm:pt>
    <dgm:pt modelId="{5D516B16-6BA9-4856-8A93-C44BA2FDBCE8}">
      <dgm:prSet/>
      <dgm:spPr/>
      <dgm:t>
        <a:bodyPr/>
        <a:lstStyle/>
        <a:p>
          <a:pPr rtl="0"/>
          <a:r>
            <a:rPr lang="es-ES" dirty="0"/>
            <a:t> El registro del cumplimiento de obligaciones anteriores del solicitante</a:t>
          </a:r>
        </a:p>
      </dgm:t>
    </dgm:pt>
    <dgm:pt modelId="{FAF55A00-EE5A-4822-82FB-0B61D94D61D9}" type="parTrans" cxnId="{7DC98AEC-037B-4757-B4C5-586024BD2F0E}">
      <dgm:prSet/>
      <dgm:spPr/>
      <dgm:t>
        <a:bodyPr/>
        <a:lstStyle/>
        <a:p>
          <a:endParaRPr lang="es-AR"/>
        </a:p>
      </dgm:t>
    </dgm:pt>
    <dgm:pt modelId="{F0ED5A1A-9082-4C10-A6CF-C31C7A331AC1}" type="sibTrans" cxnId="{7DC98AEC-037B-4757-B4C5-586024BD2F0E}">
      <dgm:prSet/>
      <dgm:spPr/>
      <dgm:t>
        <a:bodyPr/>
        <a:lstStyle/>
        <a:p>
          <a:endParaRPr lang="es-AR"/>
        </a:p>
      </dgm:t>
    </dgm:pt>
    <dgm:pt modelId="{098B7F31-F8BC-44C8-B2E8-BFD4DBDC9D27}">
      <dgm:prSet/>
      <dgm:spPr/>
      <dgm:t>
        <a:bodyPr/>
        <a:lstStyle/>
        <a:p>
          <a:pPr rtl="0"/>
          <a:r>
            <a:rPr lang="es-ES" dirty="0"/>
            <a:t>Capacidad</a:t>
          </a:r>
        </a:p>
      </dgm:t>
    </dgm:pt>
    <dgm:pt modelId="{E01C2528-3D53-4DCC-8081-686470DA461B}" type="parTrans" cxnId="{10922B38-F389-443B-B3EC-5B71308C3F65}">
      <dgm:prSet/>
      <dgm:spPr/>
      <dgm:t>
        <a:bodyPr/>
        <a:lstStyle/>
        <a:p>
          <a:endParaRPr lang="es-AR"/>
        </a:p>
      </dgm:t>
    </dgm:pt>
    <dgm:pt modelId="{ED749C1F-662E-47D6-9E29-EEF2E176A3AE}" type="sibTrans" cxnId="{10922B38-F389-443B-B3EC-5B71308C3F65}">
      <dgm:prSet/>
      <dgm:spPr/>
      <dgm:t>
        <a:bodyPr/>
        <a:lstStyle/>
        <a:p>
          <a:endParaRPr lang="es-AR"/>
        </a:p>
      </dgm:t>
    </dgm:pt>
    <dgm:pt modelId="{CEDA3A19-8BF3-4655-8A95-BD1C6BD1F92F}">
      <dgm:prSet/>
      <dgm:spPr/>
      <dgm:t>
        <a:bodyPr/>
        <a:lstStyle/>
        <a:p>
          <a:pPr rtl="0"/>
          <a:r>
            <a:rPr lang="es-ES" dirty="0"/>
            <a:t>La capacidad del solicitante para reembolsar el crédito, análisis de estados financieros, enfocado en los flujos de efectivo.</a:t>
          </a:r>
        </a:p>
      </dgm:t>
    </dgm:pt>
    <dgm:pt modelId="{4DA38E9E-47EC-4DF1-BF92-464BACD18663}" type="parTrans" cxnId="{222FFA01-F473-49B0-A184-6303F04FF8D5}">
      <dgm:prSet/>
      <dgm:spPr/>
      <dgm:t>
        <a:bodyPr/>
        <a:lstStyle/>
        <a:p>
          <a:endParaRPr lang="es-AR"/>
        </a:p>
      </dgm:t>
    </dgm:pt>
    <dgm:pt modelId="{6AB523FE-2FAB-4AF4-81AB-391E2A8D0F30}" type="sibTrans" cxnId="{222FFA01-F473-49B0-A184-6303F04FF8D5}">
      <dgm:prSet/>
      <dgm:spPr/>
      <dgm:t>
        <a:bodyPr/>
        <a:lstStyle/>
        <a:p>
          <a:endParaRPr lang="es-AR"/>
        </a:p>
      </dgm:t>
    </dgm:pt>
    <dgm:pt modelId="{C8826B33-C75F-4F48-97A1-B897DE0665FB}">
      <dgm:prSet/>
      <dgm:spPr/>
      <dgm:t>
        <a:bodyPr/>
        <a:lstStyle/>
        <a:p>
          <a:pPr rtl="0"/>
          <a:r>
            <a:rPr lang="es-ES" dirty="0"/>
            <a:t>Capital</a:t>
          </a:r>
        </a:p>
      </dgm:t>
    </dgm:pt>
    <dgm:pt modelId="{64329A6E-4595-456C-BAB8-02FFBFB95A25}" type="parTrans" cxnId="{91BFD182-CB79-4102-97B4-D0D2A51336F5}">
      <dgm:prSet/>
      <dgm:spPr/>
      <dgm:t>
        <a:bodyPr/>
        <a:lstStyle/>
        <a:p>
          <a:endParaRPr lang="es-AR"/>
        </a:p>
      </dgm:t>
    </dgm:pt>
    <dgm:pt modelId="{81A7D8A5-D64D-4DC8-8E7D-A61B0D6C8353}" type="sibTrans" cxnId="{91BFD182-CB79-4102-97B4-D0D2A51336F5}">
      <dgm:prSet/>
      <dgm:spPr/>
      <dgm:t>
        <a:bodyPr/>
        <a:lstStyle/>
        <a:p>
          <a:endParaRPr lang="es-AR"/>
        </a:p>
      </dgm:t>
    </dgm:pt>
    <dgm:pt modelId="{2059DE88-62B3-496A-8D4E-C8343072C494}">
      <dgm:prSet/>
      <dgm:spPr/>
      <dgm:t>
        <a:bodyPr/>
        <a:lstStyle/>
        <a:p>
          <a:pPr rtl="0"/>
          <a:r>
            <a:rPr lang="es-ES" dirty="0"/>
            <a:t>La deuda relacionada con el capital del solicitante</a:t>
          </a:r>
        </a:p>
      </dgm:t>
    </dgm:pt>
    <dgm:pt modelId="{B26637D8-3AF1-45AA-874A-DA6C3C3DCF8A}" type="parTrans" cxnId="{C65975CB-33C1-4B4C-9864-90B1372F59C1}">
      <dgm:prSet/>
      <dgm:spPr/>
      <dgm:t>
        <a:bodyPr/>
        <a:lstStyle/>
        <a:p>
          <a:endParaRPr lang="es-AR"/>
        </a:p>
      </dgm:t>
    </dgm:pt>
    <dgm:pt modelId="{2136BC1B-D41A-406E-BD52-A0ECDD320B1B}" type="sibTrans" cxnId="{C65975CB-33C1-4B4C-9864-90B1372F59C1}">
      <dgm:prSet/>
      <dgm:spPr/>
      <dgm:t>
        <a:bodyPr/>
        <a:lstStyle/>
        <a:p>
          <a:endParaRPr lang="es-AR"/>
        </a:p>
      </dgm:t>
    </dgm:pt>
    <dgm:pt modelId="{1D55C405-52C4-474F-B666-9EA53F70F6F1}" type="pres">
      <dgm:prSet presAssocID="{AF76550C-F98F-42F5-BC5A-09DA1A45FB1A}" presName="Name0" presStyleCnt="0">
        <dgm:presLayoutVars>
          <dgm:dir/>
          <dgm:animLvl val="lvl"/>
          <dgm:resizeHandles val="exact"/>
        </dgm:presLayoutVars>
      </dgm:prSet>
      <dgm:spPr/>
    </dgm:pt>
    <dgm:pt modelId="{560C4037-8D0C-4AF8-B6AE-2C19A2CA9F70}" type="pres">
      <dgm:prSet presAssocID="{2A232A45-3456-4B14-8886-D5A8E8F035C1}" presName="linNode" presStyleCnt="0"/>
      <dgm:spPr/>
    </dgm:pt>
    <dgm:pt modelId="{A909A41D-FE23-45AF-A731-207FFBA00FA0}" type="pres">
      <dgm:prSet presAssocID="{2A232A45-3456-4B14-8886-D5A8E8F035C1}" presName="parentText" presStyleLbl="node1" presStyleIdx="0" presStyleCnt="3">
        <dgm:presLayoutVars>
          <dgm:chMax val="1"/>
          <dgm:bulletEnabled val="1"/>
        </dgm:presLayoutVars>
      </dgm:prSet>
      <dgm:spPr/>
    </dgm:pt>
    <dgm:pt modelId="{E29870D9-3A37-41ED-BC75-50B6F728D214}" type="pres">
      <dgm:prSet presAssocID="{2A232A45-3456-4B14-8886-D5A8E8F035C1}" presName="descendantText" presStyleLbl="alignAccFollowNode1" presStyleIdx="0" presStyleCnt="3">
        <dgm:presLayoutVars>
          <dgm:bulletEnabled val="1"/>
        </dgm:presLayoutVars>
      </dgm:prSet>
      <dgm:spPr/>
    </dgm:pt>
    <dgm:pt modelId="{74E346A0-5E04-46B4-AB21-386AD74B184F}" type="pres">
      <dgm:prSet presAssocID="{31A0E9A4-475D-4799-8332-19E33A7F099E}" presName="sp" presStyleCnt="0"/>
      <dgm:spPr/>
    </dgm:pt>
    <dgm:pt modelId="{4425EC76-9EBB-45FE-8964-FA2A0B92F5AC}" type="pres">
      <dgm:prSet presAssocID="{098B7F31-F8BC-44C8-B2E8-BFD4DBDC9D27}" presName="linNode" presStyleCnt="0"/>
      <dgm:spPr/>
    </dgm:pt>
    <dgm:pt modelId="{28109285-A6FA-4993-9BD7-CF262D925EFA}" type="pres">
      <dgm:prSet presAssocID="{098B7F31-F8BC-44C8-B2E8-BFD4DBDC9D27}" presName="parentText" presStyleLbl="node1" presStyleIdx="1" presStyleCnt="3">
        <dgm:presLayoutVars>
          <dgm:chMax val="1"/>
          <dgm:bulletEnabled val="1"/>
        </dgm:presLayoutVars>
      </dgm:prSet>
      <dgm:spPr/>
    </dgm:pt>
    <dgm:pt modelId="{38F7AA9E-1986-4F70-BC95-C515DCD7E549}" type="pres">
      <dgm:prSet presAssocID="{098B7F31-F8BC-44C8-B2E8-BFD4DBDC9D27}" presName="descendantText" presStyleLbl="alignAccFollowNode1" presStyleIdx="1" presStyleCnt="3">
        <dgm:presLayoutVars>
          <dgm:bulletEnabled val="1"/>
        </dgm:presLayoutVars>
      </dgm:prSet>
      <dgm:spPr/>
    </dgm:pt>
    <dgm:pt modelId="{9A6F2449-2F03-45D4-8A3F-63A943730415}" type="pres">
      <dgm:prSet presAssocID="{ED749C1F-662E-47D6-9E29-EEF2E176A3AE}" presName="sp" presStyleCnt="0"/>
      <dgm:spPr/>
    </dgm:pt>
    <dgm:pt modelId="{293C30A0-785F-4D5C-B8B2-C057B4F5F474}" type="pres">
      <dgm:prSet presAssocID="{C8826B33-C75F-4F48-97A1-B897DE0665FB}" presName="linNode" presStyleCnt="0"/>
      <dgm:spPr/>
    </dgm:pt>
    <dgm:pt modelId="{5D832A54-2713-42E8-8E46-66577ADBDABC}" type="pres">
      <dgm:prSet presAssocID="{C8826B33-C75F-4F48-97A1-B897DE0665FB}" presName="parentText" presStyleLbl="node1" presStyleIdx="2" presStyleCnt="3">
        <dgm:presLayoutVars>
          <dgm:chMax val="1"/>
          <dgm:bulletEnabled val="1"/>
        </dgm:presLayoutVars>
      </dgm:prSet>
      <dgm:spPr/>
    </dgm:pt>
    <dgm:pt modelId="{8329945D-609C-4FAD-B90A-2346D789D421}" type="pres">
      <dgm:prSet presAssocID="{C8826B33-C75F-4F48-97A1-B897DE0665FB}" presName="descendantText" presStyleLbl="alignAccFollowNode1" presStyleIdx="2" presStyleCnt="3">
        <dgm:presLayoutVars>
          <dgm:bulletEnabled val="1"/>
        </dgm:presLayoutVars>
      </dgm:prSet>
      <dgm:spPr/>
    </dgm:pt>
  </dgm:ptLst>
  <dgm:cxnLst>
    <dgm:cxn modelId="{222FFA01-F473-49B0-A184-6303F04FF8D5}" srcId="{098B7F31-F8BC-44C8-B2E8-BFD4DBDC9D27}" destId="{CEDA3A19-8BF3-4655-8A95-BD1C6BD1F92F}" srcOrd="0" destOrd="0" parTransId="{4DA38E9E-47EC-4DF1-BF92-464BACD18663}" sibTransId="{6AB523FE-2FAB-4AF4-81AB-391E2A8D0F30}"/>
    <dgm:cxn modelId="{0B3B1A17-3906-4FAB-B539-84FBBC220DAD}" type="presOf" srcId="{2A232A45-3456-4B14-8886-D5A8E8F035C1}" destId="{A909A41D-FE23-45AF-A731-207FFBA00FA0}" srcOrd="0" destOrd="0" presId="urn:microsoft.com/office/officeart/2005/8/layout/vList5"/>
    <dgm:cxn modelId="{10922B38-F389-443B-B3EC-5B71308C3F65}" srcId="{AF76550C-F98F-42F5-BC5A-09DA1A45FB1A}" destId="{098B7F31-F8BC-44C8-B2E8-BFD4DBDC9D27}" srcOrd="1" destOrd="0" parTransId="{E01C2528-3D53-4DCC-8081-686470DA461B}" sibTransId="{ED749C1F-662E-47D6-9E29-EEF2E176A3AE}"/>
    <dgm:cxn modelId="{A1F4AB3C-ACB0-407A-B23F-82AA88510881}" type="presOf" srcId="{2059DE88-62B3-496A-8D4E-C8343072C494}" destId="{8329945D-609C-4FAD-B90A-2346D789D421}" srcOrd="0" destOrd="0" presId="urn:microsoft.com/office/officeart/2005/8/layout/vList5"/>
    <dgm:cxn modelId="{457A7364-5D3C-4820-BAE5-8720710546D8}" type="presOf" srcId="{AF76550C-F98F-42F5-BC5A-09DA1A45FB1A}" destId="{1D55C405-52C4-474F-B666-9EA53F70F6F1}" srcOrd="0" destOrd="0" presId="urn:microsoft.com/office/officeart/2005/8/layout/vList5"/>
    <dgm:cxn modelId="{B676EA6A-4480-418E-BFEB-F44677F675ED}" type="presOf" srcId="{C8826B33-C75F-4F48-97A1-B897DE0665FB}" destId="{5D832A54-2713-42E8-8E46-66577ADBDABC}" srcOrd="0" destOrd="0" presId="urn:microsoft.com/office/officeart/2005/8/layout/vList5"/>
    <dgm:cxn modelId="{638A747D-A1A2-45D2-BF39-211951911DA3}" type="presOf" srcId="{5D516B16-6BA9-4856-8A93-C44BA2FDBCE8}" destId="{E29870D9-3A37-41ED-BC75-50B6F728D214}" srcOrd="0" destOrd="0" presId="urn:microsoft.com/office/officeart/2005/8/layout/vList5"/>
    <dgm:cxn modelId="{30738C7E-5126-4C1A-B825-FA253032C85F}" srcId="{AF76550C-F98F-42F5-BC5A-09DA1A45FB1A}" destId="{2A232A45-3456-4B14-8886-D5A8E8F035C1}" srcOrd="0" destOrd="0" parTransId="{43F6CBAF-A54E-4240-A8B2-93C903724211}" sibTransId="{31A0E9A4-475D-4799-8332-19E33A7F099E}"/>
    <dgm:cxn modelId="{91BFD182-CB79-4102-97B4-D0D2A51336F5}" srcId="{AF76550C-F98F-42F5-BC5A-09DA1A45FB1A}" destId="{C8826B33-C75F-4F48-97A1-B897DE0665FB}" srcOrd="2" destOrd="0" parTransId="{64329A6E-4595-456C-BAB8-02FFBFB95A25}" sibTransId="{81A7D8A5-D64D-4DC8-8E7D-A61B0D6C8353}"/>
    <dgm:cxn modelId="{D1A7D3A4-E0AC-4230-BDD9-31A8C593B132}" type="presOf" srcId="{098B7F31-F8BC-44C8-B2E8-BFD4DBDC9D27}" destId="{28109285-A6FA-4993-9BD7-CF262D925EFA}" srcOrd="0" destOrd="0" presId="urn:microsoft.com/office/officeart/2005/8/layout/vList5"/>
    <dgm:cxn modelId="{5FA4B3BF-568C-4DBF-9128-FA102BEC4960}" type="presOf" srcId="{CEDA3A19-8BF3-4655-8A95-BD1C6BD1F92F}" destId="{38F7AA9E-1986-4F70-BC95-C515DCD7E549}" srcOrd="0" destOrd="0" presId="urn:microsoft.com/office/officeart/2005/8/layout/vList5"/>
    <dgm:cxn modelId="{C65975CB-33C1-4B4C-9864-90B1372F59C1}" srcId="{C8826B33-C75F-4F48-97A1-B897DE0665FB}" destId="{2059DE88-62B3-496A-8D4E-C8343072C494}" srcOrd="0" destOrd="0" parTransId="{B26637D8-3AF1-45AA-874A-DA6C3C3DCF8A}" sibTransId="{2136BC1B-D41A-406E-BD52-A0ECDD320B1B}"/>
    <dgm:cxn modelId="{7DC98AEC-037B-4757-B4C5-586024BD2F0E}" srcId="{2A232A45-3456-4B14-8886-D5A8E8F035C1}" destId="{5D516B16-6BA9-4856-8A93-C44BA2FDBCE8}" srcOrd="0" destOrd="0" parTransId="{FAF55A00-EE5A-4822-82FB-0B61D94D61D9}" sibTransId="{F0ED5A1A-9082-4C10-A6CF-C31C7A331AC1}"/>
    <dgm:cxn modelId="{614A8939-8723-4795-B66C-CAFEB7B12F62}" type="presParOf" srcId="{1D55C405-52C4-474F-B666-9EA53F70F6F1}" destId="{560C4037-8D0C-4AF8-B6AE-2C19A2CA9F70}" srcOrd="0" destOrd="0" presId="urn:microsoft.com/office/officeart/2005/8/layout/vList5"/>
    <dgm:cxn modelId="{44ADFDD6-F29E-417A-AD77-5FD225FDBCB0}" type="presParOf" srcId="{560C4037-8D0C-4AF8-B6AE-2C19A2CA9F70}" destId="{A909A41D-FE23-45AF-A731-207FFBA00FA0}" srcOrd="0" destOrd="0" presId="urn:microsoft.com/office/officeart/2005/8/layout/vList5"/>
    <dgm:cxn modelId="{E9C2BCEB-EA1B-43C0-912E-A5AA780E4EC1}" type="presParOf" srcId="{560C4037-8D0C-4AF8-B6AE-2C19A2CA9F70}" destId="{E29870D9-3A37-41ED-BC75-50B6F728D214}" srcOrd="1" destOrd="0" presId="urn:microsoft.com/office/officeart/2005/8/layout/vList5"/>
    <dgm:cxn modelId="{3D5A79A6-33FF-43AC-B5CB-D5BF77460270}" type="presParOf" srcId="{1D55C405-52C4-474F-B666-9EA53F70F6F1}" destId="{74E346A0-5E04-46B4-AB21-386AD74B184F}" srcOrd="1" destOrd="0" presId="urn:microsoft.com/office/officeart/2005/8/layout/vList5"/>
    <dgm:cxn modelId="{2224A368-FEE2-4CE3-98A5-F85417DA6E70}" type="presParOf" srcId="{1D55C405-52C4-474F-B666-9EA53F70F6F1}" destId="{4425EC76-9EBB-45FE-8964-FA2A0B92F5AC}" srcOrd="2" destOrd="0" presId="urn:microsoft.com/office/officeart/2005/8/layout/vList5"/>
    <dgm:cxn modelId="{4E92ADB0-12AE-4B85-BB7E-B19DD3A9B994}" type="presParOf" srcId="{4425EC76-9EBB-45FE-8964-FA2A0B92F5AC}" destId="{28109285-A6FA-4993-9BD7-CF262D925EFA}" srcOrd="0" destOrd="0" presId="urn:microsoft.com/office/officeart/2005/8/layout/vList5"/>
    <dgm:cxn modelId="{A01A475F-BE2C-4559-85F2-2706797952AC}" type="presParOf" srcId="{4425EC76-9EBB-45FE-8964-FA2A0B92F5AC}" destId="{38F7AA9E-1986-4F70-BC95-C515DCD7E549}" srcOrd="1" destOrd="0" presId="urn:microsoft.com/office/officeart/2005/8/layout/vList5"/>
    <dgm:cxn modelId="{C4B80856-FCFF-488D-979D-632A89B4C54A}" type="presParOf" srcId="{1D55C405-52C4-474F-B666-9EA53F70F6F1}" destId="{9A6F2449-2F03-45D4-8A3F-63A943730415}" srcOrd="3" destOrd="0" presId="urn:microsoft.com/office/officeart/2005/8/layout/vList5"/>
    <dgm:cxn modelId="{0F6D6705-C504-4614-B17C-18380C11E11D}" type="presParOf" srcId="{1D55C405-52C4-474F-B666-9EA53F70F6F1}" destId="{293C30A0-785F-4D5C-B8B2-C057B4F5F474}" srcOrd="4" destOrd="0" presId="urn:microsoft.com/office/officeart/2005/8/layout/vList5"/>
    <dgm:cxn modelId="{7C047D81-F8A3-4E2A-8351-AAC90AABCD17}" type="presParOf" srcId="{293C30A0-785F-4D5C-B8B2-C057B4F5F474}" destId="{5D832A54-2713-42E8-8E46-66577ADBDABC}" srcOrd="0" destOrd="0" presId="urn:microsoft.com/office/officeart/2005/8/layout/vList5"/>
    <dgm:cxn modelId="{CE1719DA-6E79-42B5-A9D8-6A056DA100A1}" type="presParOf" srcId="{293C30A0-785F-4D5C-B8B2-C057B4F5F474}" destId="{8329945D-609C-4FAD-B90A-2346D789D4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76550C-F98F-42F5-BC5A-09DA1A45FB1A}"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S"/>
        </a:p>
      </dgm:t>
    </dgm:pt>
    <dgm:pt modelId="{2A232A45-3456-4B14-8886-D5A8E8F035C1}">
      <dgm:prSet/>
      <dgm:spPr/>
      <dgm:t>
        <a:bodyPr/>
        <a:lstStyle/>
        <a:p>
          <a:pPr rtl="0"/>
          <a:r>
            <a:rPr lang="es-ES" dirty="0"/>
            <a:t>Colateral</a:t>
          </a:r>
        </a:p>
      </dgm:t>
    </dgm:pt>
    <dgm:pt modelId="{43F6CBAF-A54E-4240-A8B2-93C903724211}" type="parTrans" cxnId="{30738C7E-5126-4C1A-B825-FA253032C85F}">
      <dgm:prSet/>
      <dgm:spPr/>
      <dgm:t>
        <a:bodyPr/>
        <a:lstStyle/>
        <a:p>
          <a:endParaRPr lang="es-ES"/>
        </a:p>
      </dgm:t>
    </dgm:pt>
    <dgm:pt modelId="{31A0E9A4-475D-4799-8332-19E33A7F099E}" type="sibTrans" cxnId="{30738C7E-5126-4C1A-B825-FA253032C85F}">
      <dgm:prSet/>
      <dgm:spPr/>
      <dgm:t>
        <a:bodyPr/>
        <a:lstStyle/>
        <a:p>
          <a:endParaRPr lang="es-ES"/>
        </a:p>
      </dgm:t>
    </dgm:pt>
    <dgm:pt modelId="{5D516B16-6BA9-4856-8A93-C44BA2FDBCE8}">
      <dgm:prSet/>
      <dgm:spPr/>
      <dgm:t>
        <a:bodyPr/>
        <a:lstStyle/>
        <a:p>
          <a:pPr rtl="0"/>
          <a:r>
            <a:rPr lang="es-ES" dirty="0"/>
            <a:t>La cantidad de activos de que dispone el solicitante para asegurar el reembolso del crédito.</a:t>
          </a:r>
        </a:p>
      </dgm:t>
    </dgm:pt>
    <dgm:pt modelId="{FAF55A00-EE5A-4822-82FB-0B61D94D61D9}" type="parTrans" cxnId="{7DC98AEC-037B-4757-B4C5-586024BD2F0E}">
      <dgm:prSet/>
      <dgm:spPr/>
      <dgm:t>
        <a:bodyPr/>
        <a:lstStyle/>
        <a:p>
          <a:endParaRPr lang="es-AR"/>
        </a:p>
      </dgm:t>
    </dgm:pt>
    <dgm:pt modelId="{F0ED5A1A-9082-4C10-A6CF-C31C7A331AC1}" type="sibTrans" cxnId="{7DC98AEC-037B-4757-B4C5-586024BD2F0E}">
      <dgm:prSet/>
      <dgm:spPr/>
      <dgm:t>
        <a:bodyPr/>
        <a:lstStyle/>
        <a:p>
          <a:endParaRPr lang="es-AR"/>
        </a:p>
      </dgm:t>
    </dgm:pt>
    <dgm:pt modelId="{098B7F31-F8BC-44C8-B2E8-BFD4DBDC9D27}">
      <dgm:prSet/>
      <dgm:spPr/>
      <dgm:t>
        <a:bodyPr/>
        <a:lstStyle/>
        <a:p>
          <a:pPr rtl="0"/>
          <a:r>
            <a:rPr lang="es-ES" dirty="0"/>
            <a:t>Condiciones</a:t>
          </a:r>
        </a:p>
      </dgm:t>
    </dgm:pt>
    <dgm:pt modelId="{E01C2528-3D53-4DCC-8081-686470DA461B}" type="parTrans" cxnId="{10922B38-F389-443B-B3EC-5B71308C3F65}">
      <dgm:prSet/>
      <dgm:spPr/>
      <dgm:t>
        <a:bodyPr/>
        <a:lstStyle/>
        <a:p>
          <a:endParaRPr lang="es-AR"/>
        </a:p>
      </dgm:t>
    </dgm:pt>
    <dgm:pt modelId="{ED749C1F-662E-47D6-9E29-EEF2E176A3AE}" type="sibTrans" cxnId="{10922B38-F389-443B-B3EC-5B71308C3F65}">
      <dgm:prSet/>
      <dgm:spPr/>
      <dgm:t>
        <a:bodyPr/>
        <a:lstStyle/>
        <a:p>
          <a:endParaRPr lang="es-AR"/>
        </a:p>
      </dgm:t>
    </dgm:pt>
    <dgm:pt modelId="{CEDA3A19-8BF3-4655-8A95-BD1C6BD1F92F}">
      <dgm:prSet/>
      <dgm:spPr/>
      <dgm:t>
        <a:bodyPr/>
        <a:lstStyle/>
        <a:p>
          <a:pPr rtl="0"/>
          <a:r>
            <a:rPr lang="es-ES" dirty="0"/>
            <a:t>Las condiciones económicas actuales en general y de la industria específica.</a:t>
          </a:r>
        </a:p>
      </dgm:t>
    </dgm:pt>
    <dgm:pt modelId="{4DA38E9E-47EC-4DF1-BF92-464BACD18663}" type="parTrans" cxnId="{222FFA01-F473-49B0-A184-6303F04FF8D5}">
      <dgm:prSet/>
      <dgm:spPr/>
      <dgm:t>
        <a:bodyPr/>
        <a:lstStyle/>
        <a:p>
          <a:endParaRPr lang="es-AR"/>
        </a:p>
      </dgm:t>
    </dgm:pt>
    <dgm:pt modelId="{6AB523FE-2FAB-4AF4-81AB-391E2A8D0F30}" type="sibTrans" cxnId="{222FFA01-F473-49B0-A184-6303F04FF8D5}">
      <dgm:prSet/>
      <dgm:spPr/>
      <dgm:t>
        <a:bodyPr/>
        <a:lstStyle/>
        <a:p>
          <a:endParaRPr lang="es-AR"/>
        </a:p>
      </dgm:t>
    </dgm:pt>
    <dgm:pt modelId="{1D55C405-52C4-474F-B666-9EA53F70F6F1}" type="pres">
      <dgm:prSet presAssocID="{AF76550C-F98F-42F5-BC5A-09DA1A45FB1A}" presName="Name0" presStyleCnt="0">
        <dgm:presLayoutVars>
          <dgm:dir/>
          <dgm:animLvl val="lvl"/>
          <dgm:resizeHandles val="exact"/>
        </dgm:presLayoutVars>
      </dgm:prSet>
      <dgm:spPr/>
    </dgm:pt>
    <dgm:pt modelId="{560C4037-8D0C-4AF8-B6AE-2C19A2CA9F70}" type="pres">
      <dgm:prSet presAssocID="{2A232A45-3456-4B14-8886-D5A8E8F035C1}" presName="linNode" presStyleCnt="0"/>
      <dgm:spPr/>
    </dgm:pt>
    <dgm:pt modelId="{A909A41D-FE23-45AF-A731-207FFBA00FA0}" type="pres">
      <dgm:prSet presAssocID="{2A232A45-3456-4B14-8886-D5A8E8F035C1}" presName="parentText" presStyleLbl="node1" presStyleIdx="0" presStyleCnt="2">
        <dgm:presLayoutVars>
          <dgm:chMax val="1"/>
          <dgm:bulletEnabled val="1"/>
        </dgm:presLayoutVars>
      </dgm:prSet>
      <dgm:spPr/>
    </dgm:pt>
    <dgm:pt modelId="{E29870D9-3A37-41ED-BC75-50B6F728D214}" type="pres">
      <dgm:prSet presAssocID="{2A232A45-3456-4B14-8886-D5A8E8F035C1}" presName="descendantText" presStyleLbl="alignAccFollowNode1" presStyleIdx="0" presStyleCnt="2">
        <dgm:presLayoutVars>
          <dgm:bulletEnabled val="1"/>
        </dgm:presLayoutVars>
      </dgm:prSet>
      <dgm:spPr/>
    </dgm:pt>
    <dgm:pt modelId="{74E346A0-5E04-46B4-AB21-386AD74B184F}" type="pres">
      <dgm:prSet presAssocID="{31A0E9A4-475D-4799-8332-19E33A7F099E}" presName="sp" presStyleCnt="0"/>
      <dgm:spPr/>
    </dgm:pt>
    <dgm:pt modelId="{4425EC76-9EBB-45FE-8964-FA2A0B92F5AC}" type="pres">
      <dgm:prSet presAssocID="{098B7F31-F8BC-44C8-B2E8-BFD4DBDC9D27}" presName="linNode" presStyleCnt="0"/>
      <dgm:spPr/>
    </dgm:pt>
    <dgm:pt modelId="{28109285-A6FA-4993-9BD7-CF262D925EFA}" type="pres">
      <dgm:prSet presAssocID="{098B7F31-F8BC-44C8-B2E8-BFD4DBDC9D27}" presName="parentText" presStyleLbl="node1" presStyleIdx="1" presStyleCnt="2">
        <dgm:presLayoutVars>
          <dgm:chMax val="1"/>
          <dgm:bulletEnabled val="1"/>
        </dgm:presLayoutVars>
      </dgm:prSet>
      <dgm:spPr/>
    </dgm:pt>
    <dgm:pt modelId="{38F7AA9E-1986-4F70-BC95-C515DCD7E549}" type="pres">
      <dgm:prSet presAssocID="{098B7F31-F8BC-44C8-B2E8-BFD4DBDC9D27}" presName="descendantText" presStyleLbl="alignAccFollowNode1" presStyleIdx="1" presStyleCnt="2">
        <dgm:presLayoutVars>
          <dgm:bulletEnabled val="1"/>
        </dgm:presLayoutVars>
      </dgm:prSet>
      <dgm:spPr/>
    </dgm:pt>
  </dgm:ptLst>
  <dgm:cxnLst>
    <dgm:cxn modelId="{222FFA01-F473-49B0-A184-6303F04FF8D5}" srcId="{098B7F31-F8BC-44C8-B2E8-BFD4DBDC9D27}" destId="{CEDA3A19-8BF3-4655-8A95-BD1C6BD1F92F}" srcOrd="0" destOrd="0" parTransId="{4DA38E9E-47EC-4DF1-BF92-464BACD18663}" sibTransId="{6AB523FE-2FAB-4AF4-81AB-391E2A8D0F30}"/>
    <dgm:cxn modelId="{F231B02F-CCC3-40B5-B335-9A3E8BB945FA}" type="presOf" srcId="{CEDA3A19-8BF3-4655-8A95-BD1C6BD1F92F}" destId="{38F7AA9E-1986-4F70-BC95-C515DCD7E549}" srcOrd="0" destOrd="0" presId="urn:microsoft.com/office/officeart/2005/8/layout/vList5"/>
    <dgm:cxn modelId="{10922B38-F389-443B-B3EC-5B71308C3F65}" srcId="{AF76550C-F98F-42F5-BC5A-09DA1A45FB1A}" destId="{098B7F31-F8BC-44C8-B2E8-BFD4DBDC9D27}" srcOrd="1" destOrd="0" parTransId="{E01C2528-3D53-4DCC-8081-686470DA461B}" sibTransId="{ED749C1F-662E-47D6-9E29-EEF2E176A3AE}"/>
    <dgm:cxn modelId="{3140373D-63DE-4859-A88A-7DBEA473D149}" type="presOf" srcId="{098B7F31-F8BC-44C8-B2E8-BFD4DBDC9D27}" destId="{28109285-A6FA-4993-9BD7-CF262D925EFA}" srcOrd="0" destOrd="0" presId="urn:microsoft.com/office/officeart/2005/8/layout/vList5"/>
    <dgm:cxn modelId="{30738C7E-5126-4C1A-B825-FA253032C85F}" srcId="{AF76550C-F98F-42F5-BC5A-09DA1A45FB1A}" destId="{2A232A45-3456-4B14-8886-D5A8E8F035C1}" srcOrd="0" destOrd="0" parTransId="{43F6CBAF-A54E-4240-A8B2-93C903724211}" sibTransId="{31A0E9A4-475D-4799-8332-19E33A7F099E}"/>
    <dgm:cxn modelId="{B9CF4CA6-89F1-4143-9149-83E03793F2F9}" type="presOf" srcId="{2A232A45-3456-4B14-8886-D5A8E8F035C1}" destId="{A909A41D-FE23-45AF-A731-207FFBA00FA0}" srcOrd="0" destOrd="0" presId="urn:microsoft.com/office/officeart/2005/8/layout/vList5"/>
    <dgm:cxn modelId="{B5EAB8D6-64C3-47EC-9846-4EA682AE6B85}" type="presOf" srcId="{AF76550C-F98F-42F5-BC5A-09DA1A45FB1A}" destId="{1D55C405-52C4-474F-B666-9EA53F70F6F1}" srcOrd="0" destOrd="0" presId="urn:microsoft.com/office/officeart/2005/8/layout/vList5"/>
    <dgm:cxn modelId="{7DC98AEC-037B-4757-B4C5-586024BD2F0E}" srcId="{2A232A45-3456-4B14-8886-D5A8E8F035C1}" destId="{5D516B16-6BA9-4856-8A93-C44BA2FDBCE8}" srcOrd="0" destOrd="0" parTransId="{FAF55A00-EE5A-4822-82FB-0B61D94D61D9}" sibTransId="{F0ED5A1A-9082-4C10-A6CF-C31C7A331AC1}"/>
    <dgm:cxn modelId="{E6D16BFE-F582-4622-A728-C67148A33800}" type="presOf" srcId="{5D516B16-6BA9-4856-8A93-C44BA2FDBCE8}" destId="{E29870D9-3A37-41ED-BC75-50B6F728D214}" srcOrd="0" destOrd="0" presId="urn:microsoft.com/office/officeart/2005/8/layout/vList5"/>
    <dgm:cxn modelId="{B7AA74E0-642D-4240-BA7B-72AE28CC5B2C}" type="presParOf" srcId="{1D55C405-52C4-474F-B666-9EA53F70F6F1}" destId="{560C4037-8D0C-4AF8-B6AE-2C19A2CA9F70}" srcOrd="0" destOrd="0" presId="urn:microsoft.com/office/officeart/2005/8/layout/vList5"/>
    <dgm:cxn modelId="{67093155-0D44-45AB-9F7A-45664FF6AC6B}" type="presParOf" srcId="{560C4037-8D0C-4AF8-B6AE-2C19A2CA9F70}" destId="{A909A41D-FE23-45AF-A731-207FFBA00FA0}" srcOrd="0" destOrd="0" presId="urn:microsoft.com/office/officeart/2005/8/layout/vList5"/>
    <dgm:cxn modelId="{C9C102B2-15CD-48E4-9BE6-46164BB29F53}" type="presParOf" srcId="{560C4037-8D0C-4AF8-B6AE-2C19A2CA9F70}" destId="{E29870D9-3A37-41ED-BC75-50B6F728D214}" srcOrd="1" destOrd="0" presId="urn:microsoft.com/office/officeart/2005/8/layout/vList5"/>
    <dgm:cxn modelId="{DA03E48B-DEDB-406E-A6C1-F8B39FA56ABE}" type="presParOf" srcId="{1D55C405-52C4-474F-B666-9EA53F70F6F1}" destId="{74E346A0-5E04-46B4-AB21-386AD74B184F}" srcOrd="1" destOrd="0" presId="urn:microsoft.com/office/officeart/2005/8/layout/vList5"/>
    <dgm:cxn modelId="{5AF5B51C-3DC6-41C8-8361-CA09F0055164}" type="presParOf" srcId="{1D55C405-52C4-474F-B666-9EA53F70F6F1}" destId="{4425EC76-9EBB-45FE-8964-FA2A0B92F5AC}" srcOrd="2" destOrd="0" presId="urn:microsoft.com/office/officeart/2005/8/layout/vList5"/>
    <dgm:cxn modelId="{BA171B7C-D991-4EBE-8485-17F014678FD6}" type="presParOf" srcId="{4425EC76-9EBB-45FE-8964-FA2A0B92F5AC}" destId="{28109285-A6FA-4993-9BD7-CF262D925EFA}" srcOrd="0" destOrd="0" presId="urn:microsoft.com/office/officeart/2005/8/layout/vList5"/>
    <dgm:cxn modelId="{2BBB6D08-9E1E-4603-9913-484A585B63B2}" type="presParOf" srcId="{4425EC76-9EBB-45FE-8964-FA2A0B92F5AC}" destId="{38F7AA9E-1986-4F70-BC95-C515DCD7E5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DCAA0-5770-4998-BD3A-B1612FFD3666}">
      <dsp:nvSpPr>
        <dsp:cNvPr id="0" name=""/>
        <dsp:cNvSpPr/>
      </dsp:nvSpPr>
      <dsp:spPr>
        <a:xfrm rot="5400000">
          <a:off x="4391436" y="-837779"/>
          <a:ext cx="3153094" cy="5616926"/>
        </a:xfrm>
        <a:prstGeom prst="round2SameRect">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s-ES" sz="3000" b="1" kern="1200" dirty="0"/>
            <a:t>Pagos en tránsito</a:t>
          </a:r>
          <a:r>
            <a:rPr lang="es-ES" sz="3000" kern="1200" dirty="0"/>
            <a:t>: Cheques emitidos por la empresa y que no han sido compensados</a:t>
          </a:r>
        </a:p>
        <a:p>
          <a:pPr marL="285750" lvl="1" indent="-285750" algn="l" defTabSz="1333500" rtl="0">
            <a:lnSpc>
              <a:spcPct val="90000"/>
            </a:lnSpc>
            <a:spcBef>
              <a:spcPct val="0"/>
            </a:spcBef>
            <a:spcAft>
              <a:spcPct val="15000"/>
            </a:spcAft>
            <a:buChar char="•"/>
          </a:pPr>
          <a:r>
            <a:rPr lang="es-ES" sz="3000" b="1" kern="1200" dirty="0"/>
            <a:t>Disponibles en tránsito</a:t>
          </a:r>
          <a:r>
            <a:rPr lang="es-ES" sz="3000" kern="1200" dirty="0"/>
            <a:t>: Cheques ya depositados que aún no han sido compensados</a:t>
          </a:r>
        </a:p>
      </dsp:txBody>
      <dsp:txXfrm rot="-5400000">
        <a:off x="3159521" y="548057"/>
        <a:ext cx="5463005" cy="2845252"/>
      </dsp:txXfrm>
    </dsp:sp>
    <dsp:sp modelId="{83783723-E1AD-4D0C-B0BE-EB5F9205C993}">
      <dsp:nvSpPr>
        <dsp:cNvPr id="0" name=""/>
        <dsp:cNvSpPr/>
      </dsp:nvSpPr>
      <dsp:spPr>
        <a:xfrm>
          <a:off x="0" y="0"/>
          <a:ext cx="3159520" cy="3941368"/>
        </a:xfrm>
        <a:prstGeom prst="roundRect">
          <a:avLst/>
        </a:prstGeom>
        <a:solidFill>
          <a:schemeClr val="lt1"/>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s-ES" sz="4000" kern="1200" dirty="0"/>
            <a:t>Pagos o Disponibles en tránsito (Flotantes)</a:t>
          </a:r>
        </a:p>
      </dsp:txBody>
      <dsp:txXfrm>
        <a:off x="154235" y="154235"/>
        <a:ext cx="2851050" cy="3632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1A8DD-5CBC-4E5A-B163-BCBC9C5803CF}">
      <dsp:nvSpPr>
        <dsp:cNvPr id="0" name=""/>
        <dsp:cNvSpPr/>
      </dsp:nvSpPr>
      <dsp:spPr>
        <a:xfrm>
          <a:off x="0" y="611144"/>
          <a:ext cx="10058399" cy="112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5383F-3BDC-4E2B-A987-FF10496B800A}">
      <dsp:nvSpPr>
        <dsp:cNvPr id="0" name=""/>
        <dsp:cNvSpPr/>
      </dsp:nvSpPr>
      <dsp:spPr>
        <a:xfrm>
          <a:off x="341300" y="865004"/>
          <a:ext cx="620547" cy="62054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69715C-11D3-4790-B4E8-7DE6BC19F753}">
      <dsp:nvSpPr>
        <dsp:cNvPr id="0" name=""/>
        <dsp:cNvSpPr/>
      </dsp:nvSpPr>
      <dsp:spPr>
        <a:xfrm>
          <a:off x="1303148" y="611144"/>
          <a:ext cx="8755251" cy="112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08" tIns="119408" rIns="119408" bIns="119408" numCol="1" spcCol="1270" anchor="ctr" anchorCtr="0">
          <a:noAutofit/>
        </a:bodyPr>
        <a:lstStyle/>
        <a:p>
          <a:pPr marL="0" lvl="0" indent="0" algn="l" defTabSz="977900">
            <a:lnSpc>
              <a:spcPct val="90000"/>
            </a:lnSpc>
            <a:spcBef>
              <a:spcPct val="0"/>
            </a:spcBef>
            <a:spcAft>
              <a:spcPct val="35000"/>
            </a:spcAft>
            <a:buNone/>
          </a:pPr>
          <a:r>
            <a:rPr lang="es-ES" sz="2200" kern="1200"/>
            <a:t>La diferencia entre el pago en tránsito y el disponible en tránsito son los </a:t>
          </a:r>
          <a:r>
            <a:rPr lang="es-ES" sz="2200" b="1" i="1" kern="1200"/>
            <a:t>Fondos Netos en Tránsito</a:t>
          </a:r>
          <a:r>
            <a:rPr lang="es-ES" sz="2200" kern="1200"/>
            <a:t>. </a:t>
          </a:r>
          <a:endParaRPr lang="en-US" sz="2200" kern="1200"/>
        </a:p>
      </dsp:txBody>
      <dsp:txXfrm>
        <a:off x="1303148" y="611144"/>
        <a:ext cx="8755251" cy="1128267"/>
      </dsp:txXfrm>
    </dsp:sp>
    <dsp:sp modelId="{A58F94D5-4F7A-4FCA-92DE-6F708980ECAB}">
      <dsp:nvSpPr>
        <dsp:cNvPr id="0" name=""/>
        <dsp:cNvSpPr/>
      </dsp:nvSpPr>
      <dsp:spPr>
        <a:xfrm>
          <a:off x="0" y="2021478"/>
          <a:ext cx="10058399" cy="11282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C2545-7355-4DC8-BBBC-CF7E60406746}">
      <dsp:nvSpPr>
        <dsp:cNvPr id="0" name=""/>
        <dsp:cNvSpPr/>
      </dsp:nvSpPr>
      <dsp:spPr>
        <a:xfrm>
          <a:off x="341300" y="2275339"/>
          <a:ext cx="620547" cy="62054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5AAC6B-FE73-4E36-9545-AFBEB8628AB7}">
      <dsp:nvSpPr>
        <dsp:cNvPr id="0" name=""/>
        <dsp:cNvSpPr/>
      </dsp:nvSpPr>
      <dsp:spPr>
        <a:xfrm>
          <a:off x="1303148" y="2021478"/>
          <a:ext cx="8755251" cy="112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08" tIns="119408" rIns="119408" bIns="119408" numCol="1" spcCol="1270" anchor="ctr" anchorCtr="0">
          <a:noAutofit/>
        </a:bodyPr>
        <a:lstStyle/>
        <a:p>
          <a:pPr marL="0" lvl="0" indent="0" algn="l" defTabSz="977900">
            <a:lnSpc>
              <a:spcPct val="90000"/>
            </a:lnSpc>
            <a:spcBef>
              <a:spcPct val="0"/>
            </a:spcBef>
            <a:spcAft>
              <a:spcPct val="35000"/>
            </a:spcAft>
            <a:buNone/>
          </a:pPr>
          <a:r>
            <a:rPr lang="es-ES" sz="2200" kern="1200" dirty="0"/>
            <a:t>Si se puede prever cuánto tiempo lleva la compensación de cheques estoy en condiciones de </a:t>
          </a:r>
          <a:r>
            <a:rPr lang="es-ES" sz="2200" b="1" kern="1200" dirty="0"/>
            <a:t>jugar con fondos en tránsito </a:t>
          </a:r>
          <a:r>
            <a:rPr lang="es-ES" sz="2200" kern="1200" dirty="0"/>
            <a:t>y operar con un saldo de tesorería menor.</a:t>
          </a:r>
          <a:endParaRPr lang="en-US" sz="2200" kern="1200" dirty="0"/>
        </a:p>
      </dsp:txBody>
      <dsp:txXfrm>
        <a:off x="1303148" y="2021478"/>
        <a:ext cx="8755251" cy="112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E3D6-6329-4734-8E55-29542893518C}">
      <dsp:nvSpPr>
        <dsp:cNvPr id="0" name=""/>
        <dsp:cNvSpPr/>
      </dsp:nvSpPr>
      <dsp:spPr>
        <a:xfrm rot="5400000">
          <a:off x="6430797" y="-2718558"/>
          <a:ext cx="817828" cy="6437376"/>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t>Grandes cantidades de Productos terminados</a:t>
          </a:r>
        </a:p>
      </dsp:txBody>
      <dsp:txXfrm rot="-5400000">
        <a:off x="3621024" y="131138"/>
        <a:ext cx="6397453" cy="737982"/>
      </dsp:txXfrm>
    </dsp:sp>
    <dsp:sp modelId="{6A992588-D6D6-4118-8D7E-3D1176A9D2AC}">
      <dsp:nvSpPr>
        <dsp:cNvPr id="0" name=""/>
        <dsp:cNvSpPr/>
      </dsp:nvSpPr>
      <dsp:spPr>
        <a:xfrm>
          <a:off x="0" y="14112"/>
          <a:ext cx="3621024" cy="102228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s-ES" sz="4900" kern="1200" dirty="0"/>
            <a:t>Marketing </a:t>
          </a:r>
        </a:p>
      </dsp:txBody>
      <dsp:txXfrm>
        <a:off x="49904" y="64016"/>
        <a:ext cx="3521216" cy="922477"/>
      </dsp:txXfrm>
    </dsp:sp>
    <dsp:sp modelId="{126E4006-BB5B-4269-B8D1-178A45A9DEAF}">
      <dsp:nvSpPr>
        <dsp:cNvPr id="0" name=""/>
        <dsp:cNvSpPr/>
      </dsp:nvSpPr>
      <dsp:spPr>
        <a:xfrm rot="5400000">
          <a:off x="6430797" y="-1632597"/>
          <a:ext cx="817828" cy="6437376"/>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t>Altos inventarios en materia prima e insumos para bajar los costos</a:t>
          </a:r>
        </a:p>
      </dsp:txBody>
      <dsp:txXfrm rot="-5400000">
        <a:off x="3621024" y="1217099"/>
        <a:ext cx="6397453" cy="737982"/>
      </dsp:txXfrm>
    </dsp:sp>
    <dsp:sp modelId="{BFACE146-E622-4AEF-89DC-F52B49F8A628}">
      <dsp:nvSpPr>
        <dsp:cNvPr id="0" name=""/>
        <dsp:cNvSpPr/>
      </dsp:nvSpPr>
      <dsp:spPr>
        <a:xfrm>
          <a:off x="0" y="1074948"/>
          <a:ext cx="3621024" cy="102228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s-ES" sz="4900" kern="1200" dirty="0"/>
            <a:t>Producción </a:t>
          </a:r>
        </a:p>
      </dsp:txBody>
      <dsp:txXfrm>
        <a:off x="49904" y="1124852"/>
        <a:ext cx="3521216" cy="922477"/>
      </dsp:txXfrm>
    </dsp:sp>
    <dsp:sp modelId="{A3E9B4C3-C2B4-4738-9676-48B1591F64EC}">
      <dsp:nvSpPr>
        <dsp:cNvPr id="0" name=""/>
        <dsp:cNvSpPr/>
      </dsp:nvSpPr>
      <dsp:spPr>
        <a:xfrm rot="5400000">
          <a:off x="6430797" y="-559197"/>
          <a:ext cx="817828" cy="6437376"/>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a:t>Compras grandes a fin de obtener descuentos  y mantener una provisión de los productos cuando se lo solicitan </a:t>
          </a:r>
        </a:p>
      </dsp:txBody>
      <dsp:txXfrm rot="-5400000">
        <a:off x="3621024" y="2290499"/>
        <a:ext cx="6397453" cy="737982"/>
      </dsp:txXfrm>
    </dsp:sp>
    <dsp:sp modelId="{BA893E1B-4D34-489B-BB2B-26853151951F}">
      <dsp:nvSpPr>
        <dsp:cNvPr id="0" name=""/>
        <dsp:cNvSpPr/>
      </dsp:nvSpPr>
      <dsp:spPr>
        <a:xfrm>
          <a:off x="0" y="2148347"/>
          <a:ext cx="3621024" cy="102228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s-ES" sz="4900" kern="1200" dirty="0"/>
            <a:t>Compras </a:t>
          </a:r>
        </a:p>
      </dsp:txBody>
      <dsp:txXfrm>
        <a:off x="49904" y="2198251"/>
        <a:ext cx="3521216" cy="922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870D9-3A37-41ED-BC75-50B6F728D214}">
      <dsp:nvSpPr>
        <dsp:cNvPr id="0" name=""/>
        <dsp:cNvSpPr/>
      </dsp:nvSpPr>
      <dsp:spPr>
        <a:xfrm rot="5400000">
          <a:off x="4561638" y="-1767238"/>
          <a:ext cx="968885" cy="4749253"/>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 El registro del cumplimiento de obligaciones anteriores del solicitante</a:t>
          </a:r>
        </a:p>
      </dsp:txBody>
      <dsp:txXfrm rot="-5400000">
        <a:off x="2671455" y="170242"/>
        <a:ext cx="4701956" cy="874291"/>
      </dsp:txXfrm>
    </dsp:sp>
    <dsp:sp modelId="{A909A41D-FE23-45AF-A731-207FFBA00FA0}">
      <dsp:nvSpPr>
        <dsp:cNvPr id="0" name=""/>
        <dsp:cNvSpPr/>
      </dsp:nvSpPr>
      <dsp:spPr>
        <a:xfrm>
          <a:off x="0" y="1835"/>
          <a:ext cx="2671454" cy="1211107"/>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s-ES" sz="3700" kern="1200" dirty="0"/>
            <a:t>Carácter</a:t>
          </a:r>
        </a:p>
      </dsp:txBody>
      <dsp:txXfrm>
        <a:off x="59121" y="60956"/>
        <a:ext cx="2553212" cy="1092865"/>
      </dsp:txXfrm>
    </dsp:sp>
    <dsp:sp modelId="{38F7AA9E-1986-4F70-BC95-C515DCD7E549}">
      <dsp:nvSpPr>
        <dsp:cNvPr id="0" name=""/>
        <dsp:cNvSpPr/>
      </dsp:nvSpPr>
      <dsp:spPr>
        <a:xfrm rot="5400000">
          <a:off x="4561638" y="-495575"/>
          <a:ext cx="968885" cy="4749253"/>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La capacidad del solicitante para reembolsar el crédito, análisis de estados financieros, enfocado en los flujos de efectivo.</a:t>
          </a:r>
        </a:p>
      </dsp:txBody>
      <dsp:txXfrm rot="-5400000">
        <a:off x="2671455" y="1441905"/>
        <a:ext cx="4701956" cy="874291"/>
      </dsp:txXfrm>
    </dsp:sp>
    <dsp:sp modelId="{28109285-A6FA-4993-9BD7-CF262D925EFA}">
      <dsp:nvSpPr>
        <dsp:cNvPr id="0" name=""/>
        <dsp:cNvSpPr/>
      </dsp:nvSpPr>
      <dsp:spPr>
        <a:xfrm>
          <a:off x="0" y="1273497"/>
          <a:ext cx="2671454" cy="1211107"/>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s-ES" sz="3700" kern="1200" dirty="0"/>
            <a:t>Capacidad</a:t>
          </a:r>
        </a:p>
      </dsp:txBody>
      <dsp:txXfrm>
        <a:off x="59121" y="1332618"/>
        <a:ext cx="2553212" cy="1092865"/>
      </dsp:txXfrm>
    </dsp:sp>
    <dsp:sp modelId="{8329945D-609C-4FAD-B90A-2346D789D421}">
      <dsp:nvSpPr>
        <dsp:cNvPr id="0" name=""/>
        <dsp:cNvSpPr/>
      </dsp:nvSpPr>
      <dsp:spPr>
        <a:xfrm rot="5400000">
          <a:off x="4561638" y="776086"/>
          <a:ext cx="968885" cy="4749253"/>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La deuda relacionada con el capital del solicitante</a:t>
          </a:r>
        </a:p>
      </dsp:txBody>
      <dsp:txXfrm rot="-5400000">
        <a:off x="2671455" y="2713567"/>
        <a:ext cx="4701956" cy="874291"/>
      </dsp:txXfrm>
    </dsp:sp>
    <dsp:sp modelId="{5D832A54-2713-42E8-8E46-66577ADBDABC}">
      <dsp:nvSpPr>
        <dsp:cNvPr id="0" name=""/>
        <dsp:cNvSpPr/>
      </dsp:nvSpPr>
      <dsp:spPr>
        <a:xfrm>
          <a:off x="0" y="2545159"/>
          <a:ext cx="2671454" cy="1211107"/>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s-ES" sz="3700" kern="1200" dirty="0"/>
            <a:t>Capital</a:t>
          </a:r>
        </a:p>
      </dsp:txBody>
      <dsp:txXfrm>
        <a:off x="59121" y="2604280"/>
        <a:ext cx="2553212" cy="1092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870D9-3A37-41ED-BC75-50B6F728D214}">
      <dsp:nvSpPr>
        <dsp:cNvPr id="0" name=""/>
        <dsp:cNvSpPr/>
      </dsp:nvSpPr>
      <dsp:spPr>
        <a:xfrm rot="5400000">
          <a:off x="4478065" y="-1558937"/>
          <a:ext cx="1407068" cy="4876800"/>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s-ES" sz="2400" kern="1200" dirty="0"/>
            <a:t>La cantidad de activos de que dispone el solicitante para asegurar el reembolso del crédito.</a:t>
          </a:r>
        </a:p>
      </dsp:txBody>
      <dsp:txXfrm rot="-5400000">
        <a:off x="2743200" y="244615"/>
        <a:ext cx="4808113" cy="1269694"/>
      </dsp:txXfrm>
    </dsp:sp>
    <dsp:sp modelId="{A909A41D-FE23-45AF-A731-207FFBA00FA0}">
      <dsp:nvSpPr>
        <dsp:cNvPr id="0" name=""/>
        <dsp:cNvSpPr/>
      </dsp:nvSpPr>
      <dsp:spPr>
        <a:xfrm>
          <a:off x="0" y="44"/>
          <a:ext cx="2743200" cy="175883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s-ES" sz="3300" kern="1200" dirty="0"/>
            <a:t>Colateral</a:t>
          </a:r>
        </a:p>
      </dsp:txBody>
      <dsp:txXfrm>
        <a:off x="85859" y="85903"/>
        <a:ext cx="2571482" cy="1587118"/>
      </dsp:txXfrm>
    </dsp:sp>
    <dsp:sp modelId="{38F7AA9E-1986-4F70-BC95-C515DCD7E549}">
      <dsp:nvSpPr>
        <dsp:cNvPr id="0" name=""/>
        <dsp:cNvSpPr/>
      </dsp:nvSpPr>
      <dsp:spPr>
        <a:xfrm rot="5400000">
          <a:off x="4478065" y="287839"/>
          <a:ext cx="1407068" cy="4876800"/>
        </a:xfrm>
        <a:prstGeom prst="round2SameRect">
          <a:avLst/>
        </a:prstGeom>
        <a:solidFill>
          <a:schemeClr val="lt1">
            <a:alpha val="90000"/>
            <a:tint val="40000"/>
            <a:hueOff val="0"/>
            <a:satOff val="0"/>
            <a:lumOff val="0"/>
            <a:alphaOff val="0"/>
          </a:schemeClr>
        </a:solidFill>
        <a:ln w="15875"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s-ES" sz="2400" kern="1200" dirty="0"/>
            <a:t>Las condiciones económicas actuales en general y de la industria específica.</a:t>
          </a:r>
        </a:p>
      </dsp:txBody>
      <dsp:txXfrm rot="-5400000">
        <a:off x="2743200" y="2091392"/>
        <a:ext cx="4808113" cy="1269694"/>
      </dsp:txXfrm>
    </dsp:sp>
    <dsp:sp modelId="{28109285-A6FA-4993-9BD7-CF262D925EFA}">
      <dsp:nvSpPr>
        <dsp:cNvPr id="0" name=""/>
        <dsp:cNvSpPr/>
      </dsp:nvSpPr>
      <dsp:spPr>
        <a:xfrm>
          <a:off x="0" y="1846821"/>
          <a:ext cx="2743200" cy="175883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s-ES" sz="3300" kern="1200" dirty="0"/>
            <a:t>Condiciones</a:t>
          </a:r>
        </a:p>
      </dsp:txBody>
      <dsp:txXfrm>
        <a:off x="85859" y="1932680"/>
        <a:ext cx="2571482" cy="15871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74E1C-1808-45B2-B75C-4D9001095507}" type="datetime1">
              <a:rPr lang="es-ES" smtClean="0"/>
              <a:t>20/05/2024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418C9D-7709-4A95-8F43-BBF0364748ED}" type="slidenum">
              <a:rPr lang="es-ES" smtClean="0"/>
              <a:t>‹Nº›</a:t>
            </a:fld>
            <a:endParaRPr lang="es-ES" dirty="0"/>
          </a:p>
        </p:txBody>
      </p:sp>
    </p:spTree>
    <p:extLst>
      <p:ext uri="{BB962C8B-B14F-4D97-AF65-F5344CB8AC3E}">
        <p14:creationId xmlns:p14="http://schemas.microsoft.com/office/powerpoint/2010/main" val="532028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DD639-B493-4C6F-8888-3252BB671C65}" type="datetime1">
              <a:rPr lang="es-ES" noProof="0" smtClean="0"/>
              <a:t>20/05/2024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909E6-4FD5-449B-938E-8FE1DD2E6C2B}" type="slidenum">
              <a:rPr lang="es-ES" noProof="0" smtClean="0"/>
              <a:t>‹Nº›</a:t>
            </a:fld>
            <a:endParaRPr lang="es-ES" noProof="0" dirty="0"/>
          </a:p>
        </p:txBody>
      </p:sp>
    </p:spTree>
    <p:extLst>
      <p:ext uri="{BB962C8B-B14F-4D97-AF65-F5344CB8AC3E}">
        <p14:creationId xmlns:p14="http://schemas.microsoft.com/office/powerpoint/2010/main" val="22638602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0909E6-4FD5-449B-938E-8FE1DD2E6C2B}" type="slidenum">
              <a:rPr lang="es-ES" smtClean="0"/>
              <a:t>1</a:t>
            </a:fld>
            <a:endParaRPr lang="es-ES" dirty="0"/>
          </a:p>
        </p:txBody>
      </p:sp>
    </p:spTree>
    <p:extLst>
      <p:ext uri="{BB962C8B-B14F-4D97-AF65-F5344CB8AC3E}">
        <p14:creationId xmlns:p14="http://schemas.microsoft.com/office/powerpoint/2010/main" val="9550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8BC9D2E-4262-4D66-B695-BE788D84072B}" type="datetime1">
              <a:rPr lang="es-ES" noProof="0" smtClean="0"/>
              <a:t>20/05/2024</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B17B069-C176-49CE-B015-141C4094D82C}" type="datetime1">
              <a:rPr lang="es-ES" noProof="0" smtClean="0"/>
              <a:t>20/05/2024</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185FED23-3BF1-4A68-B660-492C651EE795}" type="datetime1">
              <a:rPr lang="es-ES" noProof="0" smtClean="0"/>
              <a:t>20/05/2024</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C27429-2C82-4C57-B7CC-62FE9723E4EF}" type="datetime1">
              <a:rPr lang="es-ES" noProof="0" smtClean="0"/>
              <a:t>20/05/2024</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C49BD86-8774-44D6-B764-617249AD43F8}" type="datetime1">
              <a:rPr lang="es-ES" noProof="0" smtClean="0"/>
              <a:t>20/05/2024</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AB9C095-47B6-40E6-B8B1-485026BAA979}" type="datetime1">
              <a:rPr lang="es-ES" noProof="0" smtClean="0"/>
              <a:t>20/05/2024</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CE90C87F-AA4E-4F2C-9C29-897EAC3BF71A}" type="datetime1">
              <a:rPr lang="es-ES" noProof="0" smtClean="0"/>
              <a:t>20/05/2024</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18398048-5A25-40D5-B468-A26206AE4AA8}" type="datetime1">
              <a:rPr lang="es-ES" noProof="0" smtClean="0"/>
              <a:t>20/05/2024</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99645712-319F-4E90-BCEB-D987D92F516A}" type="datetime1">
              <a:rPr lang="es-ES" noProof="0" smtClean="0"/>
              <a:t>20/05/2024</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D1FE31BA-0339-46EE-ACF7-DCEDA255DE2F}" type="datetime1">
              <a:rPr lang="es-ES" noProof="0" smtClean="0"/>
              <a:t>20/05/2024</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agen 3" descr="Un trozo de papel con un lápiz situado encima">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ángu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a:bodyPr>
          <a:lstStyle/>
          <a:p>
            <a:r>
              <a:rPr lang="es-ES" sz="4400" dirty="0">
                <a:solidFill>
                  <a:schemeClr val="tx1"/>
                </a:solidFill>
              </a:rPr>
              <a:t>Capital de Trabajo</a:t>
            </a:r>
          </a:p>
        </p:txBody>
      </p:sp>
      <p:cxnSp>
        <p:nvCxnSpPr>
          <p:cNvPr id="37" name="Conector rec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8E7CB8D9-D88A-4810-BBFA-5CD2F7226327}"/>
              </a:ext>
            </a:extLst>
          </p:cNvPr>
          <p:cNvSpPr/>
          <p:nvPr/>
        </p:nvSpPr>
        <p:spPr>
          <a:xfrm>
            <a:off x="1428749" y="1841671"/>
            <a:ext cx="6711043" cy="2841172"/>
          </a:xfrm>
          <a:custGeom>
            <a:avLst/>
            <a:gdLst>
              <a:gd name="connsiteX0" fmla="*/ 0 w 6164036"/>
              <a:gd name="connsiteY0" fmla="*/ 32657 h 2841172"/>
              <a:gd name="connsiteX1" fmla="*/ 1796143 w 6164036"/>
              <a:gd name="connsiteY1" fmla="*/ 2841172 h 2841172"/>
              <a:gd name="connsiteX2" fmla="*/ 3420836 w 6164036"/>
              <a:gd name="connsiteY2" fmla="*/ 24493 h 2841172"/>
              <a:gd name="connsiteX3" fmla="*/ 4678136 w 6164036"/>
              <a:gd name="connsiteY3" fmla="*/ 2808515 h 2841172"/>
              <a:gd name="connsiteX4" fmla="*/ 6164036 w 6164036"/>
              <a:gd name="connsiteY4" fmla="*/ 0 h 2841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036" h="2841172">
                <a:moveTo>
                  <a:pt x="0" y="32657"/>
                </a:moveTo>
                <a:cubicBezTo>
                  <a:pt x="613002" y="1437595"/>
                  <a:pt x="1226004" y="2842533"/>
                  <a:pt x="1796143" y="2841172"/>
                </a:cubicBezTo>
                <a:cubicBezTo>
                  <a:pt x="2366282" y="2839811"/>
                  <a:pt x="2940504" y="29936"/>
                  <a:pt x="3420836" y="24493"/>
                </a:cubicBezTo>
                <a:cubicBezTo>
                  <a:pt x="3901168" y="19050"/>
                  <a:pt x="4220936" y="2812597"/>
                  <a:pt x="4678136" y="2808515"/>
                </a:cubicBezTo>
                <a:cubicBezTo>
                  <a:pt x="5135336" y="2804433"/>
                  <a:pt x="5846990" y="432707"/>
                  <a:pt x="61640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recto 5">
            <a:extLst>
              <a:ext uri="{FF2B5EF4-FFF2-40B4-BE49-F238E27FC236}">
                <a16:creationId xmlns:a16="http://schemas.microsoft.com/office/drawing/2014/main" id="{EEFFC23A-9187-4143-846B-B8BD92A1DB8F}"/>
              </a:ext>
            </a:extLst>
          </p:cNvPr>
          <p:cNvCxnSpPr/>
          <p:nvPr/>
        </p:nvCxnSpPr>
        <p:spPr>
          <a:xfrm>
            <a:off x="1363436" y="4682843"/>
            <a:ext cx="7478485" cy="0"/>
          </a:xfrm>
          <a:prstGeom prst="line">
            <a:avLst/>
          </a:prstGeom>
          <a:ln w="38100">
            <a:prstDash val="dash"/>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id="{58F8F13E-B92F-4956-8695-46D4413CB7D2}"/>
              </a:ext>
            </a:extLst>
          </p:cNvPr>
          <p:cNvCxnSpPr/>
          <p:nvPr/>
        </p:nvCxnSpPr>
        <p:spPr>
          <a:xfrm flipV="1">
            <a:off x="1428749" y="1449786"/>
            <a:ext cx="0" cy="412296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 name="Conector recto de flecha 9">
            <a:extLst>
              <a:ext uri="{FF2B5EF4-FFF2-40B4-BE49-F238E27FC236}">
                <a16:creationId xmlns:a16="http://schemas.microsoft.com/office/drawing/2014/main" id="{DE8CCCDB-902D-48D6-AFDB-76C0C7A27A59}"/>
              </a:ext>
            </a:extLst>
          </p:cNvPr>
          <p:cNvCxnSpPr/>
          <p:nvPr/>
        </p:nvCxnSpPr>
        <p:spPr>
          <a:xfrm>
            <a:off x="1428749" y="5564586"/>
            <a:ext cx="778873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1" name="CuadroTexto 10">
            <a:extLst>
              <a:ext uri="{FF2B5EF4-FFF2-40B4-BE49-F238E27FC236}">
                <a16:creationId xmlns:a16="http://schemas.microsoft.com/office/drawing/2014/main" id="{3DF4B535-6419-4232-804F-F1C60881ED83}"/>
              </a:ext>
            </a:extLst>
          </p:cNvPr>
          <p:cNvSpPr txBox="1"/>
          <p:nvPr/>
        </p:nvSpPr>
        <p:spPr>
          <a:xfrm>
            <a:off x="285751" y="1653893"/>
            <a:ext cx="1110342" cy="369332"/>
          </a:xfrm>
          <a:prstGeom prst="rect">
            <a:avLst/>
          </a:prstGeom>
          <a:noFill/>
        </p:spPr>
        <p:txBody>
          <a:bodyPr wrap="square" rtlCol="0">
            <a:spAutoFit/>
          </a:bodyPr>
          <a:lstStyle/>
          <a:p>
            <a:r>
              <a:rPr lang="es-AR" dirty="0"/>
              <a:t>  $ 12.000</a:t>
            </a:r>
          </a:p>
        </p:txBody>
      </p:sp>
      <p:sp>
        <p:nvSpPr>
          <p:cNvPr id="12" name="CuadroTexto 11">
            <a:extLst>
              <a:ext uri="{FF2B5EF4-FFF2-40B4-BE49-F238E27FC236}">
                <a16:creationId xmlns:a16="http://schemas.microsoft.com/office/drawing/2014/main" id="{FE9AD1CA-D701-4AB7-9446-D8E4B21BA7DE}"/>
              </a:ext>
            </a:extLst>
          </p:cNvPr>
          <p:cNvSpPr txBox="1"/>
          <p:nvPr/>
        </p:nvSpPr>
        <p:spPr>
          <a:xfrm>
            <a:off x="389166" y="4205000"/>
            <a:ext cx="1110342" cy="369332"/>
          </a:xfrm>
          <a:prstGeom prst="rect">
            <a:avLst/>
          </a:prstGeom>
          <a:noFill/>
        </p:spPr>
        <p:txBody>
          <a:bodyPr wrap="square" rtlCol="0">
            <a:spAutoFit/>
          </a:bodyPr>
          <a:lstStyle/>
          <a:p>
            <a:r>
              <a:rPr lang="es-AR" dirty="0"/>
              <a:t>   $ 3.000</a:t>
            </a:r>
          </a:p>
        </p:txBody>
      </p:sp>
      <p:sp>
        <p:nvSpPr>
          <p:cNvPr id="13" name="CuadroTexto 12">
            <a:extLst>
              <a:ext uri="{FF2B5EF4-FFF2-40B4-BE49-F238E27FC236}">
                <a16:creationId xmlns:a16="http://schemas.microsoft.com/office/drawing/2014/main" id="{C0F37F8F-6226-4A7B-A550-76B271D9D1DA}"/>
              </a:ext>
            </a:extLst>
          </p:cNvPr>
          <p:cNvSpPr txBox="1"/>
          <p:nvPr/>
        </p:nvSpPr>
        <p:spPr>
          <a:xfrm>
            <a:off x="857252" y="1135273"/>
            <a:ext cx="538840" cy="523220"/>
          </a:xfrm>
          <a:prstGeom prst="rect">
            <a:avLst/>
          </a:prstGeom>
          <a:noFill/>
        </p:spPr>
        <p:txBody>
          <a:bodyPr wrap="square" rtlCol="0">
            <a:spAutoFit/>
          </a:bodyPr>
          <a:lstStyle/>
          <a:p>
            <a:pPr algn="ctr"/>
            <a:r>
              <a:rPr lang="es-AR" sz="2800"/>
              <a:t>€</a:t>
            </a:r>
            <a:endParaRPr lang="es-AR" sz="2800" dirty="0"/>
          </a:p>
        </p:txBody>
      </p:sp>
      <p:sp>
        <p:nvSpPr>
          <p:cNvPr id="14" name="CuadroTexto 13">
            <a:extLst>
              <a:ext uri="{FF2B5EF4-FFF2-40B4-BE49-F238E27FC236}">
                <a16:creationId xmlns:a16="http://schemas.microsoft.com/office/drawing/2014/main" id="{6F261BDB-240C-45C1-9CA4-871A63A61EB9}"/>
              </a:ext>
            </a:extLst>
          </p:cNvPr>
          <p:cNvSpPr txBox="1"/>
          <p:nvPr/>
        </p:nvSpPr>
        <p:spPr>
          <a:xfrm>
            <a:off x="819151" y="5222153"/>
            <a:ext cx="538840" cy="523220"/>
          </a:xfrm>
          <a:prstGeom prst="rect">
            <a:avLst/>
          </a:prstGeom>
          <a:noFill/>
        </p:spPr>
        <p:txBody>
          <a:bodyPr wrap="square" rtlCol="0">
            <a:spAutoFit/>
          </a:bodyPr>
          <a:lstStyle/>
          <a:p>
            <a:pPr algn="ctr"/>
            <a:r>
              <a:rPr lang="es-AR" sz="2800" dirty="0"/>
              <a:t>0</a:t>
            </a:r>
          </a:p>
        </p:txBody>
      </p:sp>
      <p:sp>
        <p:nvSpPr>
          <p:cNvPr id="15" name="CuadroTexto 14">
            <a:extLst>
              <a:ext uri="{FF2B5EF4-FFF2-40B4-BE49-F238E27FC236}">
                <a16:creationId xmlns:a16="http://schemas.microsoft.com/office/drawing/2014/main" id="{BB485650-B373-4180-8BFE-D8B659763BFB}"/>
              </a:ext>
            </a:extLst>
          </p:cNvPr>
          <p:cNvSpPr txBox="1"/>
          <p:nvPr/>
        </p:nvSpPr>
        <p:spPr>
          <a:xfrm>
            <a:off x="8139792" y="5572750"/>
            <a:ext cx="1232804" cy="523220"/>
          </a:xfrm>
          <a:prstGeom prst="rect">
            <a:avLst/>
          </a:prstGeom>
          <a:noFill/>
        </p:spPr>
        <p:txBody>
          <a:bodyPr wrap="square" rtlCol="0">
            <a:spAutoFit/>
          </a:bodyPr>
          <a:lstStyle/>
          <a:p>
            <a:pPr algn="ctr"/>
            <a:r>
              <a:rPr lang="es-AR" sz="2800" dirty="0"/>
              <a:t>Ciclos</a:t>
            </a:r>
          </a:p>
        </p:txBody>
      </p:sp>
      <p:sp>
        <p:nvSpPr>
          <p:cNvPr id="17" name="CuadroTexto 16">
            <a:extLst>
              <a:ext uri="{FF2B5EF4-FFF2-40B4-BE49-F238E27FC236}">
                <a16:creationId xmlns:a16="http://schemas.microsoft.com/office/drawing/2014/main" id="{60E77198-6B82-4859-81FE-B6E89875C1CD}"/>
              </a:ext>
            </a:extLst>
          </p:cNvPr>
          <p:cNvSpPr txBox="1"/>
          <p:nvPr/>
        </p:nvSpPr>
        <p:spPr>
          <a:xfrm>
            <a:off x="2522764" y="5582087"/>
            <a:ext cx="1434189" cy="523220"/>
          </a:xfrm>
          <a:prstGeom prst="rect">
            <a:avLst/>
          </a:prstGeom>
          <a:noFill/>
        </p:spPr>
        <p:txBody>
          <a:bodyPr wrap="square" rtlCol="0">
            <a:spAutoFit/>
          </a:bodyPr>
          <a:lstStyle/>
          <a:p>
            <a:pPr algn="ctr"/>
            <a:r>
              <a:rPr lang="es-AR" sz="2800" dirty="0"/>
              <a:t>Invierno</a:t>
            </a:r>
          </a:p>
        </p:txBody>
      </p:sp>
      <p:sp>
        <p:nvSpPr>
          <p:cNvPr id="18" name="CuadroTexto 17">
            <a:extLst>
              <a:ext uri="{FF2B5EF4-FFF2-40B4-BE49-F238E27FC236}">
                <a16:creationId xmlns:a16="http://schemas.microsoft.com/office/drawing/2014/main" id="{83EE21DC-1369-45CE-A2F1-9CD619EE3ABC}"/>
              </a:ext>
            </a:extLst>
          </p:cNvPr>
          <p:cNvSpPr txBox="1"/>
          <p:nvPr/>
        </p:nvSpPr>
        <p:spPr>
          <a:xfrm>
            <a:off x="4558392" y="5615917"/>
            <a:ext cx="1232804" cy="523220"/>
          </a:xfrm>
          <a:prstGeom prst="rect">
            <a:avLst/>
          </a:prstGeom>
          <a:noFill/>
        </p:spPr>
        <p:txBody>
          <a:bodyPr wrap="square" rtlCol="0">
            <a:spAutoFit/>
          </a:bodyPr>
          <a:lstStyle/>
          <a:p>
            <a:pPr algn="ctr"/>
            <a:r>
              <a:rPr lang="es-AR" sz="2800" dirty="0"/>
              <a:t>Verano</a:t>
            </a:r>
          </a:p>
        </p:txBody>
      </p:sp>
      <p:cxnSp>
        <p:nvCxnSpPr>
          <p:cNvPr id="20" name="Conector recto de flecha 19">
            <a:extLst>
              <a:ext uri="{FF2B5EF4-FFF2-40B4-BE49-F238E27FC236}">
                <a16:creationId xmlns:a16="http://schemas.microsoft.com/office/drawing/2014/main" id="{DDEB79BC-4522-48E0-8ED0-2ACE6A73D7EA}"/>
              </a:ext>
            </a:extLst>
          </p:cNvPr>
          <p:cNvCxnSpPr>
            <a:stCxn id="4" idx="1"/>
          </p:cNvCxnSpPr>
          <p:nvPr/>
        </p:nvCxnSpPr>
        <p:spPr>
          <a:xfrm>
            <a:off x="3384285" y="4682843"/>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21" name="Conector recto de flecha 20">
            <a:extLst>
              <a:ext uri="{FF2B5EF4-FFF2-40B4-BE49-F238E27FC236}">
                <a16:creationId xmlns:a16="http://schemas.microsoft.com/office/drawing/2014/main" id="{417DC6DE-D606-4EC4-90AD-3C5A2D60F572}"/>
              </a:ext>
            </a:extLst>
          </p:cNvPr>
          <p:cNvCxnSpPr>
            <a:cxnSpLocks/>
          </p:cNvCxnSpPr>
          <p:nvPr/>
        </p:nvCxnSpPr>
        <p:spPr>
          <a:xfrm flipH="1">
            <a:off x="5170533" y="1971895"/>
            <a:ext cx="10080" cy="2659618"/>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a:extLst>
              <a:ext uri="{FF2B5EF4-FFF2-40B4-BE49-F238E27FC236}">
                <a16:creationId xmlns:a16="http://schemas.microsoft.com/office/drawing/2014/main" id="{DDEB79BC-4522-48E0-8ED0-2ACE6A73D7EA}"/>
              </a:ext>
            </a:extLst>
          </p:cNvPr>
          <p:cNvCxnSpPr/>
          <p:nvPr/>
        </p:nvCxnSpPr>
        <p:spPr>
          <a:xfrm>
            <a:off x="5170533" y="4674680"/>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sp>
        <p:nvSpPr>
          <p:cNvPr id="2" name="Cerrar llave 1"/>
          <p:cNvSpPr/>
          <p:nvPr/>
        </p:nvSpPr>
        <p:spPr>
          <a:xfrm>
            <a:off x="8756194" y="4682843"/>
            <a:ext cx="400718" cy="8735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9" name="Cerrar llave 18"/>
          <p:cNvSpPr/>
          <p:nvPr/>
        </p:nvSpPr>
        <p:spPr>
          <a:xfrm>
            <a:off x="8744143" y="1838559"/>
            <a:ext cx="400718" cy="28442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uadroTexto 2"/>
          <p:cNvSpPr txBox="1"/>
          <p:nvPr/>
        </p:nvSpPr>
        <p:spPr>
          <a:xfrm>
            <a:off x="1688679" y="522590"/>
            <a:ext cx="6983867" cy="369332"/>
          </a:xfrm>
          <a:prstGeom prst="rect">
            <a:avLst/>
          </a:prstGeom>
          <a:noFill/>
        </p:spPr>
        <p:txBody>
          <a:bodyPr wrap="square" rtlCol="0">
            <a:spAutoFit/>
          </a:bodyPr>
          <a:lstStyle/>
          <a:p>
            <a:pPr algn="ctr"/>
            <a:r>
              <a:rPr lang="es-ES" b="1" dirty="0"/>
              <a:t>Estrategia de Financiamiento Estacional Agresiva </a:t>
            </a:r>
            <a:endParaRPr lang="es-AR" b="1" dirty="0"/>
          </a:p>
        </p:txBody>
      </p:sp>
      <p:sp>
        <p:nvSpPr>
          <p:cNvPr id="22" name="CuadroTexto 21"/>
          <p:cNvSpPr txBox="1"/>
          <p:nvPr/>
        </p:nvSpPr>
        <p:spPr>
          <a:xfrm>
            <a:off x="9217479" y="4800550"/>
            <a:ext cx="1429246" cy="646331"/>
          </a:xfrm>
          <a:prstGeom prst="rect">
            <a:avLst/>
          </a:prstGeom>
          <a:noFill/>
        </p:spPr>
        <p:txBody>
          <a:bodyPr wrap="square" rtlCol="0">
            <a:spAutoFit/>
          </a:bodyPr>
          <a:lstStyle/>
          <a:p>
            <a:pPr algn="ctr"/>
            <a:r>
              <a:rPr lang="es-ES" b="1" dirty="0"/>
              <a:t>Fuentes de Largo Plazo</a:t>
            </a:r>
            <a:endParaRPr lang="es-AR" b="1" dirty="0"/>
          </a:p>
        </p:txBody>
      </p:sp>
      <p:sp>
        <p:nvSpPr>
          <p:cNvPr id="23" name="CuadroTexto 22"/>
          <p:cNvSpPr txBox="1"/>
          <p:nvPr/>
        </p:nvSpPr>
        <p:spPr>
          <a:xfrm>
            <a:off x="9144861" y="2937535"/>
            <a:ext cx="1429246" cy="646331"/>
          </a:xfrm>
          <a:prstGeom prst="rect">
            <a:avLst/>
          </a:prstGeom>
          <a:noFill/>
        </p:spPr>
        <p:txBody>
          <a:bodyPr wrap="square" rtlCol="0">
            <a:spAutoFit/>
          </a:bodyPr>
          <a:lstStyle/>
          <a:p>
            <a:pPr algn="ctr"/>
            <a:r>
              <a:rPr lang="es-ES" b="1" dirty="0"/>
              <a:t>Fuentes de Corto Plazo</a:t>
            </a:r>
            <a:endParaRPr lang="es-AR" b="1" dirty="0"/>
          </a:p>
        </p:txBody>
      </p:sp>
    </p:spTree>
    <p:extLst>
      <p:ext uri="{BB962C8B-B14F-4D97-AF65-F5344CB8AC3E}">
        <p14:creationId xmlns:p14="http://schemas.microsoft.com/office/powerpoint/2010/main" val="292159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8E7CB8D9-D88A-4810-BBFA-5CD2F7226327}"/>
              </a:ext>
            </a:extLst>
          </p:cNvPr>
          <p:cNvSpPr/>
          <p:nvPr/>
        </p:nvSpPr>
        <p:spPr>
          <a:xfrm>
            <a:off x="1428749" y="1841671"/>
            <a:ext cx="6711043" cy="2841172"/>
          </a:xfrm>
          <a:custGeom>
            <a:avLst/>
            <a:gdLst>
              <a:gd name="connsiteX0" fmla="*/ 0 w 6164036"/>
              <a:gd name="connsiteY0" fmla="*/ 32657 h 2841172"/>
              <a:gd name="connsiteX1" fmla="*/ 1796143 w 6164036"/>
              <a:gd name="connsiteY1" fmla="*/ 2841172 h 2841172"/>
              <a:gd name="connsiteX2" fmla="*/ 3420836 w 6164036"/>
              <a:gd name="connsiteY2" fmla="*/ 24493 h 2841172"/>
              <a:gd name="connsiteX3" fmla="*/ 4678136 w 6164036"/>
              <a:gd name="connsiteY3" fmla="*/ 2808515 h 2841172"/>
              <a:gd name="connsiteX4" fmla="*/ 6164036 w 6164036"/>
              <a:gd name="connsiteY4" fmla="*/ 0 h 2841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036" h="2841172">
                <a:moveTo>
                  <a:pt x="0" y="32657"/>
                </a:moveTo>
                <a:cubicBezTo>
                  <a:pt x="613002" y="1437595"/>
                  <a:pt x="1226004" y="2842533"/>
                  <a:pt x="1796143" y="2841172"/>
                </a:cubicBezTo>
                <a:cubicBezTo>
                  <a:pt x="2366282" y="2839811"/>
                  <a:pt x="2940504" y="29936"/>
                  <a:pt x="3420836" y="24493"/>
                </a:cubicBezTo>
                <a:cubicBezTo>
                  <a:pt x="3901168" y="19050"/>
                  <a:pt x="4220936" y="2812597"/>
                  <a:pt x="4678136" y="2808515"/>
                </a:cubicBezTo>
                <a:cubicBezTo>
                  <a:pt x="5135336" y="2804433"/>
                  <a:pt x="5846990" y="432707"/>
                  <a:pt x="61640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recto 5">
            <a:extLst>
              <a:ext uri="{FF2B5EF4-FFF2-40B4-BE49-F238E27FC236}">
                <a16:creationId xmlns:a16="http://schemas.microsoft.com/office/drawing/2014/main" id="{EEFFC23A-9187-4143-846B-B8BD92A1DB8F}"/>
              </a:ext>
            </a:extLst>
          </p:cNvPr>
          <p:cNvCxnSpPr/>
          <p:nvPr/>
        </p:nvCxnSpPr>
        <p:spPr>
          <a:xfrm>
            <a:off x="1363436" y="4682843"/>
            <a:ext cx="7478485" cy="0"/>
          </a:xfrm>
          <a:prstGeom prst="line">
            <a:avLst/>
          </a:prstGeom>
          <a:ln w="38100">
            <a:prstDash val="dash"/>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id="{58F8F13E-B92F-4956-8695-46D4413CB7D2}"/>
              </a:ext>
            </a:extLst>
          </p:cNvPr>
          <p:cNvCxnSpPr/>
          <p:nvPr/>
        </p:nvCxnSpPr>
        <p:spPr>
          <a:xfrm flipV="1">
            <a:off x="1428749" y="1449786"/>
            <a:ext cx="0" cy="412296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 name="Conector recto de flecha 9">
            <a:extLst>
              <a:ext uri="{FF2B5EF4-FFF2-40B4-BE49-F238E27FC236}">
                <a16:creationId xmlns:a16="http://schemas.microsoft.com/office/drawing/2014/main" id="{DE8CCCDB-902D-48D6-AFDB-76C0C7A27A59}"/>
              </a:ext>
            </a:extLst>
          </p:cNvPr>
          <p:cNvCxnSpPr/>
          <p:nvPr/>
        </p:nvCxnSpPr>
        <p:spPr>
          <a:xfrm>
            <a:off x="1428749" y="5564586"/>
            <a:ext cx="778873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1" name="CuadroTexto 10">
            <a:extLst>
              <a:ext uri="{FF2B5EF4-FFF2-40B4-BE49-F238E27FC236}">
                <a16:creationId xmlns:a16="http://schemas.microsoft.com/office/drawing/2014/main" id="{3DF4B535-6419-4232-804F-F1C60881ED83}"/>
              </a:ext>
            </a:extLst>
          </p:cNvPr>
          <p:cNvSpPr txBox="1"/>
          <p:nvPr/>
        </p:nvSpPr>
        <p:spPr>
          <a:xfrm>
            <a:off x="285751" y="1653893"/>
            <a:ext cx="1110342" cy="369332"/>
          </a:xfrm>
          <a:prstGeom prst="rect">
            <a:avLst/>
          </a:prstGeom>
          <a:noFill/>
        </p:spPr>
        <p:txBody>
          <a:bodyPr wrap="square" rtlCol="0">
            <a:spAutoFit/>
          </a:bodyPr>
          <a:lstStyle/>
          <a:p>
            <a:r>
              <a:rPr lang="es-AR" dirty="0"/>
              <a:t>  $ 12.000</a:t>
            </a:r>
          </a:p>
        </p:txBody>
      </p:sp>
      <p:sp>
        <p:nvSpPr>
          <p:cNvPr id="12" name="CuadroTexto 11">
            <a:extLst>
              <a:ext uri="{FF2B5EF4-FFF2-40B4-BE49-F238E27FC236}">
                <a16:creationId xmlns:a16="http://schemas.microsoft.com/office/drawing/2014/main" id="{FE9AD1CA-D701-4AB7-9446-D8E4B21BA7DE}"/>
              </a:ext>
            </a:extLst>
          </p:cNvPr>
          <p:cNvSpPr txBox="1"/>
          <p:nvPr/>
        </p:nvSpPr>
        <p:spPr>
          <a:xfrm>
            <a:off x="389166" y="4205000"/>
            <a:ext cx="1110342" cy="369332"/>
          </a:xfrm>
          <a:prstGeom prst="rect">
            <a:avLst/>
          </a:prstGeom>
          <a:noFill/>
        </p:spPr>
        <p:txBody>
          <a:bodyPr wrap="square" rtlCol="0">
            <a:spAutoFit/>
          </a:bodyPr>
          <a:lstStyle/>
          <a:p>
            <a:r>
              <a:rPr lang="es-AR" dirty="0"/>
              <a:t>   $ 3.000</a:t>
            </a:r>
          </a:p>
        </p:txBody>
      </p:sp>
      <p:sp>
        <p:nvSpPr>
          <p:cNvPr id="13" name="CuadroTexto 12">
            <a:extLst>
              <a:ext uri="{FF2B5EF4-FFF2-40B4-BE49-F238E27FC236}">
                <a16:creationId xmlns:a16="http://schemas.microsoft.com/office/drawing/2014/main" id="{C0F37F8F-6226-4A7B-A550-76B271D9D1DA}"/>
              </a:ext>
            </a:extLst>
          </p:cNvPr>
          <p:cNvSpPr txBox="1"/>
          <p:nvPr/>
        </p:nvSpPr>
        <p:spPr>
          <a:xfrm>
            <a:off x="857252" y="1135273"/>
            <a:ext cx="538840" cy="523220"/>
          </a:xfrm>
          <a:prstGeom prst="rect">
            <a:avLst/>
          </a:prstGeom>
          <a:noFill/>
        </p:spPr>
        <p:txBody>
          <a:bodyPr wrap="square" rtlCol="0">
            <a:spAutoFit/>
          </a:bodyPr>
          <a:lstStyle/>
          <a:p>
            <a:pPr algn="ctr"/>
            <a:r>
              <a:rPr lang="es-AR" sz="2800"/>
              <a:t>€</a:t>
            </a:r>
            <a:endParaRPr lang="es-AR" sz="2800" dirty="0"/>
          </a:p>
        </p:txBody>
      </p:sp>
      <p:sp>
        <p:nvSpPr>
          <p:cNvPr id="14" name="CuadroTexto 13">
            <a:extLst>
              <a:ext uri="{FF2B5EF4-FFF2-40B4-BE49-F238E27FC236}">
                <a16:creationId xmlns:a16="http://schemas.microsoft.com/office/drawing/2014/main" id="{6F261BDB-240C-45C1-9CA4-871A63A61EB9}"/>
              </a:ext>
            </a:extLst>
          </p:cNvPr>
          <p:cNvSpPr txBox="1"/>
          <p:nvPr/>
        </p:nvSpPr>
        <p:spPr>
          <a:xfrm>
            <a:off x="819151" y="5222153"/>
            <a:ext cx="538840" cy="523220"/>
          </a:xfrm>
          <a:prstGeom prst="rect">
            <a:avLst/>
          </a:prstGeom>
          <a:noFill/>
        </p:spPr>
        <p:txBody>
          <a:bodyPr wrap="square" rtlCol="0">
            <a:spAutoFit/>
          </a:bodyPr>
          <a:lstStyle/>
          <a:p>
            <a:pPr algn="ctr"/>
            <a:r>
              <a:rPr lang="es-AR" sz="2800" dirty="0"/>
              <a:t>0</a:t>
            </a:r>
          </a:p>
        </p:txBody>
      </p:sp>
      <p:sp>
        <p:nvSpPr>
          <p:cNvPr id="15" name="CuadroTexto 14">
            <a:extLst>
              <a:ext uri="{FF2B5EF4-FFF2-40B4-BE49-F238E27FC236}">
                <a16:creationId xmlns:a16="http://schemas.microsoft.com/office/drawing/2014/main" id="{BB485650-B373-4180-8BFE-D8B659763BFB}"/>
              </a:ext>
            </a:extLst>
          </p:cNvPr>
          <p:cNvSpPr txBox="1"/>
          <p:nvPr/>
        </p:nvSpPr>
        <p:spPr>
          <a:xfrm>
            <a:off x="8139792" y="5572750"/>
            <a:ext cx="1232804" cy="523220"/>
          </a:xfrm>
          <a:prstGeom prst="rect">
            <a:avLst/>
          </a:prstGeom>
          <a:noFill/>
        </p:spPr>
        <p:txBody>
          <a:bodyPr wrap="square" rtlCol="0">
            <a:spAutoFit/>
          </a:bodyPr>
          <a:lstStyle/>
          <a:p>
            <a:pPr algn="ctr"/>
            <a:r>
              <a:rPr lang="es-AR" sz="2800" dirty="0"/>
              <a:t>Ciclos</a:t>
            </a:r>
          </a:p>
        </p:txBody>
      </p:sp>
      <p:sp>
        <p:nvSpPr>
          <p:cNvPr id="17" name="CuadroTexto 16">
            <a:extLst>
              <a:ext uri="{FF2B5EF4-FFF2-40B4-BE49-F238E27FC236}">
                <a16:creationId xmlns:a16="http://schemas.microsoft.com/office/drawing/2014/main" id="{60E77198-6B82-4859-81FE-B6E89875C1CD}"/>
              </a:ext>
            </a:extLst>
          </p:cNvPr>
          <p:cNvSpPr txBox="1"/>
          <p:nvPr/>
        </p:nvSpPr>
        <p:spPr>
          <a:xfrm>
            <a:off x="2522764" y="5582087"/>
            <a:ext cx="1434189" cy="523220"/>
          </a:xfrm>
          <a:prstGeom prst="rect">
            <a:avLst/>
          </a:prstGeom>
          <a:noFill/>
        </p:spPr>
        <p:txBody>
          <a:bodyPr wrap="square" rtlCol="0">
            <a:spAutoFit/>
          </a:bodyPr>
          <a:lstStyle/>
          <a:p>
            <a:pPr algn="ctr"/>
            <a:r>
              <a:rPr lang="es-AR" sz="2800" dirty="0"/>
              <a:t>Invierno</a:t>
            </a:r>
          </a:p>
        </p:txBody>
      </p:sp>
      <p:sp>
        <p:nvSpPr>
          <p:cNvPr id="18" name="CuadroTexto 17">
            <a:extLst>
              <a:ext uri="{FF2B5EF4-FFF2-40B4-BE49-F238E27FC236}">
                <a16:creationId xmlns:a16="http://schemas.microsoft.com/office/drawing/2014/main" id="{83EE21DC-1369-45CE-A2F1-9CD619EE3ABC}"/>
              </a:ext>
            </a:extLst>
          </p:cNvPr>
          <p:cNvSpPr txBox="1"/>
          <p:nvPr/>
        </p:nvSpPr>
        <p:spPr>
          <a:xfrm>
            <a:off x="4558392" y="5615917"/>
            <a:ext cx="1232804" cy="523220"/>
          </a:xfrm>
          <a:prstGeom prst="rect">
            <a:avLst/>
          </a:prstGeom>
          <a:noFill/>
        </p:spPr>
        <p:txBody>
          <a:bodyPr wrap="square" rtlCol="0">
            <a:spAutoFit/>
          </a:bodyPr>
          <a:lstStyle/>
          <a:p>
            <a:pPr algn="ctr"/>
            <a:r>
              <a:rPr lang="es-AR" sz="2800" dirty="0"/>
              <a:t>Verano</a:t>
            </a:r>
          </a:p>
        </p:txBody>
      </p:sp>
      <p:cxnSp>
        <p:nvCxnSpPr>
          <p:cNvPr id="20" name="Conector recto de flecha 19">
            <a:extLst>
              <a:ext uri="{FF2B5EF4-FFF2-40B4-BE49-F238E27FC236}">
                <a16:creationId xmlns:a16="http://schemas.microsoft.com/office/drawing/2014/main" id="{DDEB79BC-4522-48E0-8ED0-2ACE6A73D7EA}"/>
              </a:ext>
            </a:extLst>
          </p:cNvPr>
          <p:cNvCxnSpPr>
            <a:stCxn id="4" idx="1"/>
          </p:cNvCxnSpPr>
          <p:nvPr/>
        </p:nvCxnSpPr>
        <p:spPr>
          <a:xfrm>
            <a:off x="3384285" y="4682843"/>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21" name="Conector recto de flecha 20">
            <a:extLst>
              <a:ext uri="{FF2B5EF4-FFF2-40B4-BE49-F238E27FC236}">
                <a16:creationId xmlns:a16="http://schemas.microsoft.com/office/drawing/2014/main" id="{417DC6DE-D606-4EC4-90AD-3C5A2D60F572}"/>
              </a:ext>
            </a:extLst>
          </p:cNvPr>
          <p:cNvCxnSpPr>
            <a:cxnSpLocks/>
          </p:cNvCxnSpPr>
          <p:nvPr/>
        </p:nvCxnSpPr>
        <p:spPr>
          <a:xfrm flipH="1">
            <a:off x="5170533" y="1971895"/>
            <a:ext cx="10080" cy="2659618"/>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a:extLst>
              <a:ext uri="{FF2B5EF4-FFF2-40B4-BE49-F238E27FC236}">
                <a16:creationId xmlns:a16="http://schemas.microsoft.com/office/drawing/2014/main" id="{DDEB79BC-4522-48E0-8ED0-2ACE6A73D7EA}"/>
              </a:ext>
            </a:extLst>
          </p:cNvPr>
          <p:cNvCxnSpPr/>
          <p:nvPr/>
        </p:nvCxnSpPr>
        <p:spPr>
          <a:xfrm>
            <a:off x="5170533" y="4674680"/>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sp>
        <p:nvSpPr>
          <p:cNvPr id="2" name="Cerrar llave 1"/>
          <p:cNvSpPr/>
          <p:nvPr/>
        </p:nvSpPr>
        <p:spPr>
          <a:xfrm>
            <a:off x="8841920" y="1841671"/>
            <a:ext cx="314991" cy="37147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uadroTexto 2"/>
          <p:cNvSpPr txBox="1"/>
          <p:nvPr/>
        </p:nvSpPr>
        <p:spPr>
          <a:xfrm>
            <a:off x="1688679" y="522590"/>
            <a:ext cx="6983867" cy="369332"/>
          </a:xfrm>
          <a:prstGeom prst="rect">
            <a:avLst/>
          </a:prstGeom>
          <a:noFill/>
        </p:spPr>
        <p:txBody>
          <a:bodyPr wrap="square" rtlCol="0">
            <a:spAutoFit/>
          </a:bodyPr>
          <a:lstStyle/>
          <a:p>
            <a:pPr algn="ctr"/>
            <a:r>
              <a:rPr lang="es-ES" b="1" dirty="0"/>
              <a:t>Estrategia de Financiamiento Estacional Conservadora</a:t>
            </a:r>
            <a:endParaRPr lang="es-AR" b="1" dirty="0"/>
          </a:p>
        </p:txBody>
      </p:sp>
      <p:sp>
        <p:nvSpPr>
          <p:cNvPr id="22" name="CuadroTexto 21"/>
          <p:cNvSpPr txBox="1"/>
          <p:nvPr/>
        </p:nvSpPr>
        <p:spPr>
          <a:xfrm>
            <a:off x="9351444" y="3375881"/>
            <a:ext cx="1429246" cy="646331"/>
          </a:xfrm>
          <a:prstGeom prst="rect">
            <a:avLst/>
          </a:prstGeom>
          <a:noFill/>
        </p:spPr>
        <p:txBody>
          <a:bodyPr wrap="square" rtlCol="0">
            <a:spAutoFit/>
          </a:bodyPr>
          <a:lstStyle/>
          <a:p>
            <a:pPr algn="ctr"/>
            <a:r>
              <a:rPr lang="es-ES" b="1" dirty="0"/>
              <a:t>Fuentes de Largo Plazo</a:t>
            </a:r>
            <a:endParaRPr lang="es-AR" b="1" dirty="0"/>
          </a:p>
        </p:txBody>
      </p:sp>
      <p:cxnSp>
        <p:nvCxnSpPr>
          <p:cNvPr id="7" name="Conector recto 6"/>
          <p:cNvCxnSpPr>
            <a:stCxn id="4" idx="0"/>
            <a:endCxn id="2" idx="0"/>
          </p:cNvCxnSpPr>
          <p:nvPr/>
        </p:nvCxnSpPr>
        <p:spPr>
          <a:xfrm flipV="1">
            <a:off x="1428749" y="1841671"/>
            <a:ext cx="7413171" cy="326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23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7404" y="3883510"/>
            <a:ext cx="6464369" cy="2431227"/>
          </a:xfrm>
          <a:prstGeom prst="rect">
            <a:avLst/>
          </a:prstGeom>
        </p:spPr>
      </p:pic>
      <p:pic>
        <p:nvPicPr>
          <p:cNvPr id="3" name="Imagen 2"/>
          <p:cNvPicPr>
            <a:picLocks noChangeAspect="1"/>
          </p:cNvPicPr>
          <p:nvPr/>
        </p:nvPicPr>
        <p:blipFill>
          <a:blip r:embed="rId3"/>
          <a:stretch>
            <a:fillRect/>
          </a:stretch>
        </p:blipFill>
        <p:spPr>
          <a:xfrm>
            <a:off x="6497619" y="868173"/>
            <a:ext cx="4608308" cy="2415296"/>
          </a:xfrm>
          <a:prstGeom prst="rect">
            <a:avLst/>
          </a:prstGeom>
        </p:spPr>
      </p:pic>
      <p:pic>
        <p:nvPicPr>
          <p:cNvPr id="5" name="Imagen 4"/>
          <p:cNvPicPr>
            <a:picLocks noChangeAspect="1"/>
          </p:cNvPicPr>
          <p:nvPr/>
        </p:nvPicPr>
        <p:blipFill>
          <a:blip r:embed="rId4"/>
          <a:stretch>
            <a:fillRect/>
          </a:stretch>
        </p:blipFill>
        <p:spPr>
          <a:xfrm>
            <a:off x="1251557" y="740770"/>
            <a:ext cx="4844443" cy="2688230"/>
          </a:xfrm>
          <a:prstGeom prst="rect">
            <a:avLst/>
          </a:prstGeom>
        </p:spPr>
      </p:pic>
    </p:spTree>
    <p:extLst>
      <p:ext uri="{BB962C8B-B14F-4D97-AF65-F5344CB8AC3E}">
        <p14:creationId xmlns:p14="http://schemas.microsoft.com/office/powerpoint/2010/main" val="283674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A215D7-81B8-884E-5692-13D842159880}"/>
              </a:ext>
            </a:extLst>
          </p:cNvPr>
          <p:cNvSpPr>
            <a:spLocks noGrp="1"/>
          </p:cNvSpPr>
          <p:nvPr>
            <p:ph type="title"/>
          </p:nvPr>
        </p:nvSpPr>
        <p:spPr>
          <a:xfrm>
            <a:off x="1097280" y="286603"/>
            <a:ext cx="10058400" cy="1450757"/>
          </a:xfrm>
        </p:spPr>
        <p:txBody>
          <a:bodyPr anchor="b">
            <a:normAutofit/>
          </a:bodyPr>
          <a:lstStyle/>
          <a:p>
            <a:r>
              <a:rPr lang="es-ES" sz="4300" kern="1200"/>
              <a:t>Esquema de crecimiento sostenible</a:t>
            </a:r>
            <a:br>
              <a:rPr lang="es-ES" sz="4300" kern="1200"/>
            </a:br>
            <a:endParaRPr lang="en-US" sz="4300"/>
          </a:p>
        </p:txBody>
      </p:sp>
      <p:sp>
        <p:nvSpPr>
          <p:cNvPr id="2" name="CuadroTexto 1">
            <a:extLst>
              <a:ext uri="{FF2B5EF4-FFF2-40B4-BE49-F238E27FC236}">
                <a16:creationId xmlns:a16="http://schemas.microsoft.com/office/drawing/2014/main" id="{BC855A11-7942-C50B-8BE5-8458BEF1BF21}"/>
              </a:ext>
            </a:extLst>
          </p:cNvPr>
          <p:cNvSpPr txBox="1"/>
          <p:nvPr/>
        </p:nvSpPr>
        <p:spPr>
          <a:xfrm>
            <a:off x="643465" y="3043050"/>
            <a:ext cx="3517567" cy="3064505"/>
          </a:xfrm>
          <a:prstGeom prst="rect">
            <a:avLst/>
          </a:prstGeom>
        </p:spPr>
        <p:txBody>
          <a:bodyPr vert="horz" lIns="91440" tIns="45720" rIns="91440" bIns="45720" rtlCol="0">
            <a:normAutofit/>
          </a:bodyPr>
          <a:lstStyle/>
          <a:p>
            <a:pPr>
              <a:lnSpc>
                <a:spcPct val="110000"/>
              </a:lnSpc>
              <a:spcBef>
                <a:spcPts val="1200"/>
              </a:spcBef>
              <a:spcAft>
                <a:spcPts val="200"/>
              </a:spcAft>
              <a:buClr>
                <a:schemeClr val="accent1"/>
              </a:buClr>
              <a:buSzPct val="100000"/>
            </a:pPr>
            <a:endParaRPr lang="es-ES" kern="1200" dirty="0">
              <a:solidFill>
                <a:srgbClr val="FFFFFF"/>
              </a:solidFill>
              <a:latin typeface="+mn-lt"/>
              <a:ea typeface="+mn-ea"/>
              <a:cs typeface="+mn-cs"/>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630F5437-8FEE-9F88-9566-9E0439339C8B}"/>
                  </a:ext>
                </a:extLst>
              </p:cNvPr>
              <p:cNvSpPr txBox="1"/>
              <p:nvPr/>
            </p:nvSpPr>
            <p:spPr>
              <a:xfrm>
                <a:off x="2671742" y="2571637"/>
                <a:ext cx="609824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4400" b="1" smtClean="0">
                          <a:solidFill>
                            <a:srgbClr val="C00000"/>
                          </a:solidFill>
                          <a:latin typeface="Cambria Math" panose="02040503050406030204" pitchFamily="18" charset="0"/>
                        </a:rPr>
                        <m:t>𝐕</m:t>
                      </m:r>
                      <m:r>
                        <a:rPr lang="es-AR" sz="4400" b="1" i="0">
                          <a:solidFill>
                            <a:srgbClr val="C00000"/>
                          </a:solidFill>
                          <a:latin typeface="Cambria Math" panose="02040503050406030204" pitchFamily="18" charset="0"/>
                        </a:rPr>
                        <m:t>𝐞𝐧𝐭𝐚𝐬</m:t>
                      </m:r>
                      <m:r>
                        <a:rPr lang="es-AR" sz="4400" b="0" i="0">
                          <a:solidFill>
                            <a:srgbClr val="C00000"/>
                          </a:solidFill>
                          <a:latin typeface="Cambria Math" panose="02040503050406030204" pitchFamily="18" charset="0"/>
                        </a:rPr>
                        <m:t> →∆</m:t>
                      </m:r>
                      <m:r>
                        <a:rPr lang="es-AR" sz="4400" b="1" i="0">
                          <a:solidFill>
                            <a:srgbClr val="C00000"/>
                          </a:solidFill>
                          <a:latin typeface="Cambria Math" panose="02040503050406030204" pitchFamily="18" charset="0"/>
                        </a:rPr>
                        <m:t>𝐍𝐎𝐅</m:t>
                      </m:r>
                    </m:oMath>
                  </m:oMathPara>
                </a14:m>
                <a:endParaRPr lang="es-AR" sz="4400" dirty="0">
                  <a:solidFill>
                    <a:srgbClr val="C00000"/>
                  </a:solidFill>
                </a:endParaRPr>
              </a:p>
            </p:txBody>
          </p:sp>
        </mc:Choice>
        <mc:Fallback xmlns="">
          <p:sp>
            <p:nvSpPr>
              <p:cNvPr id="4" name="CuadroTexto 3">
                <a:extLst>
                  <a:ext uri="{FF2B5EF4-FFF2-40B4-BE49-F238E27FC236}">
                    <a16:creationId xmlns:a16="http://schemas.microsoft.com/office/drawing/2014/main" id="{630F5437-8FEE-9F88-9566-9E0439339C8B}"/>
                  </a:ext>
                </a:extLst>
              </p:cNvPr>
              <p:cNvSpPr txBox="1">
                <a:spLocks noRot="1" noChangeAspect="1" noMove="1" noResize="1" noEditPoints="1" noAdjustHandles="1" noChangeArrowheads="1" noChangeShapeType="1" noTextEdit="1"/>
              </p:cNvSpPr>
              <p:nvPr/>
            </p:nvSpPr>
            <p:spPr>
              <a:xfrm>
                <a:off x="2671742" y="2571637"/>
                <a:ext cx="6098240" cy="769441"/>
              </a:xfrm>
              <a:prstGeom prst="rect">
                <a:avLst/>
              </a:prstGeom>
              <a:blipFill>
                <a:blip r:embed="rId2"/>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DD89C011-D632-D2C8-78B0-317A15AE1C11}"/>
              </a:ext>
            </a:extLst>
          </p:cNvPr>
          <p:cNvSpPr txBox="1"/>
          <p:nvPr/>
        </p:nvSpPr>
        <p:spPr>
          <a:xfrm>
            <a:off x="820615" y="3988620"/>
            <a:ext cx="10727919" cy="1105239"/>
          </a:xfrm>
          <a:prstGeom prst="rect">
            <a:avLst/>
          </a:prstGeom>
          <a:noFill/>
        </p:spPr>
        <p:txBody>
          <a:bodyPr wrap="square" rtlCol="0">
            <a:spAutoFit/>
          </a:bodyPr>
          <a:lstStyle/>
          <a:p>
            <a:pPr>
              <a:lnSpc>
                <a:spcPct val="107000"/>
              </a:lnSpc>
              <a:spcAft>
                <a:spcPts val="800"/>
              </a:spcAft>
            </a:pPr>
            <a:r>
              <a:rPr lang="es-AR" sz="3200" b="1" dirty="0">
                <a:effectLst/>
                <a:latin typeface="Century Gothic" panose="020B0502020202020204" pitchFamily="34" charset="0"/>
                <a:ea typeface="Times New Roman" panose="02020603050405020304" pitchFamily="18" charset="0"/>
                <a:cs typeface="Arial" panose="020B0604020202020204" pitchFamily="34" charset="0"/>
              </a:rPr>
              <a:t>¿Cuánto podrán crecer las ventas de una empresa sin necesidad de recurrir a nuevo financiamiento?</a:t>
            </a:r>
            <a:endParaRPr lang="es-AR" sz="3200" dirty="0">
              <a:effectLst/>
              <a:latin typeface="Century Gothic" panose="020B0502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14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0BF99-6800-48EA-8937-4B709A681DED}"/>
              </a:ext>
            </a:extLst>
          </p:cNvPr>
          <p:cNvSpPr>
            <a:spLocks noGrp="1"/>
          </p:cNvSpPr>
          <p:nvPr>
            <p:ph type="title"/>
          </p:nvPr>
        </p:nvSpPr>
        <p:spPr/>
        <p:txBody>
          <a:bodyPr/>
          <a:lstStyle/>
          <a:p>
            <a:r>
              <a:rPr lang="es-AR" dirty="0"/>
              <a:t>Veamos un ejemplo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CABB472-E6FB-B212-8B23-4660F72A0841}"/>
                  </a:ext>
                </a:extLst>
              </p:cNvPr>
              <p:cNvSpPr>
                <a:spLocks noGrp="1"/>
              </p:cNvSpPr>
              <p:nvPr>
                <p:ph idx="1"/>
              </p:nvPr>
            </p:nvSpPr>
            <p:spPr>
              <a:xfrm>
                <a:off x="152400" y="2108201"/>
                <a:ext cx="11775440" cy="3760891"/>
              </a:xfrm>
            </p:spPr>
            <p:txBody>
              <a:bodyPr>
                <a:noAutofit/>
              </a:bodyPr>
              <a:lstStyle/>
              <a:p>
                <a:pPr algn="justLow"/>
                <a:r>
                  <a:rPr lang="es-AR" sz="2400" dirty="0">
                    <a:effectLst/>
                    <a:latin typeface="Century Gothic" panose="020B0502020202020204" pitchFamily="34" charset="0"/>
                    <a:ea typeface="Times New Roman" panose="02020603050405020304" pitchFamily="18" charset="0"/>
                    <a:cs typeface="Arial" panose="020B0604020202020204" pitchFamily="34" charset="0"/>
                  </a:rPr>
                  <a:t>Veamos un ejemplo si nuestra empresa tiene una relación de NOF a ventas, equivalente al 25% y una rentabilidad proyectada = 3%.</a:t>
                </a:r>
              </a:p>
              <a:p>
                <a:r>
                  <a:rPr lang="es-AR" sz="2400" b="1" dirty="0">
                    <a:effectLst/>
                    <a:latin typeface="Century Gothic" panose="020B0502020202020204" pitchFamily="34" charset="0"/>
                    <a:ea typeface="Times New Roman" panose="02020603050405020304" pitchFamily="18" charset="0"/>
                    <a:cs typeface="Arial" panose="020B0604020202020204" pitchFamily="34" charset="0"/>
                  </a:rPr>
                  <a:t>Ventas = $ 23.643,35</a:t>
                </a:r>
              </a:p>
              <a:p>
                <a14:m>
                  <m:oMath xmlns:m="http://schemas.openxmlformats.org/officeDocument/2006/math">
                    <m:r>
                      <a:rPr lang="es-AR" sz="2400" b="1" smtClean="0">
                        <a:solidFill>
                          <a:srgbClr val="BC1B4B"/>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solidFill>
                          <a:srgbClr val="BC1B4B"/>
                        </a:solidFill>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400" b="1">
                        <a:solidFill>
                          <a:srgbClr val="BC1B4B"/>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2400" b="1" i="1" smtClean="0">
                        <a:solidFill>
                          <a:srgbClr val="BC1B4B"/>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30%                         </a:t>
                </a:r>
                <a:r>
                  <a:rPr lang="es-AR" sz="2400" dirty="0"/>
                  <a:t>$ 30.736, 36</a:t>
                </a:r>
              </a:p>
              <a:p>
                <a:endPar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endParaRPr>
              </a:p>
              <a:p>
                <a:r>
                  <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NOF </a:t>
                </a:r>
                <a:r>
                  <a:rPr lang="es-AR" sz="2400" b="1" dirty="0" err="1">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Proy</a:t>
                </a:r>
                <a:r>
                  <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s-AR" sz="2400" b="1" dirty="0">
                    <a:effectLst/>
                    <a:latin typeface="Century Gothic" panose="020B0502020202020204" pitchFamily="34" charset="0"/>
                    <a:ea typeface="Times New Roman" panose="02020603050405020304" pitchFamily="18" charset="0"/>
                    <a:cs typeface="Arial" panose="020B0604020202020204" pitchFamily="34" charset="0"/>
                  </a:rPr>
                  <a:t>$30.736,36 x 25% = $ 7.684,09</a:t>
                </a:r>
                <a:endParaRPr lang="es-AR" sz="2400" dirty="0">
                  <a:effectLst/>
                  <a:latin typeface="Century Gothic" panose="020B0502020202020204" pitchFamily="34" charset="0"/>
                  <a:ea typeface="Times New Roman" panose="02020603050405020304" pitchFamily="18" charset="0"/>
                  <a:cs typeface="Arial" panose="020B0604020202020204" pitchFamily="34" charset="0"/>
                </a:endParaRPr>
              </a:p>
              <a:p>
                <a:r>
                  <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Rentabilidad = </a:t>
                </a:r>
                <a:r>
                  <a:rPr lang="es-AR" sz="2400" b="1" dirty="0">
                    <a:latin typeface="Century Gothic" panose="020B0502020202020204" pitchFamily="34" charset="0"/>
                    <a:ea typeface="Times New Roman" panose="02020603050405020304" pitchFamily="18" charset="0"/>
                    <a:cs typeface="Arial" panose="020B0604020202020204" pitchFamily="34" charset="0"/>
                  </a:rPr>
                  <a:t>$30.736,36 x 3% = $ 922,09</a:t>
                </a:r>
                <a:endParaRPr lang="es-AR" sz="24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endParaRPr>
              </a:p>
              <a:p>
                <a:endParaRPr lang="es-AR" sz="2400" dirty="0"/>
              </a:p>
            </p:txBody>
          </p:sp>
        </mc:Choice>
        <mc:Fallback xmlns="">
          <p:sp>
            <p:nvSpPr>
              <p:cNvPr id="3" name="Marcador de contenido 2">
                <a:extLst>
                  <a:ext uri="{FF2B5EF4-FFF2-40B4-BE49-F238E27FC236}">
                    <a16:creationId xmlns:a16="http://schemas.microsoft.com/office/drawing/2014/main" id="{9CABB472-E6FB-B212-8B23-4660F72A0841}"/>
                  </a:ext>
                </a:extLst>
              </p:cNvPr>
              <p:cNvSpPr>
                <a:spLocks noGrp="1" noRot="1" noChangeAspect="1" noMove="1" noResize="1" noEditPoints="1" noAdjustHandles="1" noChangeArrowheads="1" noChangeShapeType="1" noTextEdit="1"/>
              </p:cNvSpPr>
              <p:nvPr>
                <p:ph idx="1"/>
              </p:nvPr>
            </p:nvSpPr>
            <p:spPr>
              <a:xfrm>
                <a:off x="152400" y="2108201"/>
                <a:ext cx="11775440" cy="3760891"/>
              </a:xfrm>
              <a:blipFill>
                <a:blip r:embed="rId2"/>
                <a:stretch>
                  <a:fillRect l="-1553" t="-1135" r="-2277" b="-3728"/>
                </a:stretch>
              </a:blipFill>
            </p:spPr>
            <p:txBody>
              <a:bodyPr/>
              <a:lstStyle/>
              <a:p>
                <a:r>
                  <a:rPr lang="es-AR">
                    <a:noFill/>
                  </a:rPr>
                  <a:t> </a:t>
                </a:r>
              </a:p>
            </p:txBody>
          </p:sp>
        </mc:Fallback>
      </mc:AlternateContent>
      <p:sp>
        <p:nvSpPr>
          <p:cNvPr id="4" name="Flecha: a la derecha 3">
            <a:extLst>
              <a:ext uri="{FF2B5EF4-FFF2-40B4-BE49-F238E27FC236}">
                <a16:creationId xmlns:a16="http://schemas.microsoft.com/office/drawing/2014/main" id="{191AF06D-3DB8-E221-2846-0AEF7A78899D}"/>
              </a:ext>
            </a:extLst>
          </p:cNvPr>
          <p:cNvSpPr/>
          <p:nvPr/>
        </p:nvSpPr>
        <p:spPr>
          <a:xfrm>
            <a:off x="2772893" y="3713153"/>
            <a:ext cx="1430216" cy="55098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832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8B36F-C099-18F9-3BF7-EDAA9D3E1048}"/>
              </a:ext>
            </a:extLst>
          </p:cNvPr>
          <p:cNvSpPr>
            <a:spLocks noGrp="1"/>
          </p:cNvSpPr>
          <p:nvPr>
            <p:ph type="title"/>
          </p:nvPr>
        </p:nvSpPr>
        <p:spPr/>
        <p:txBody>
          <a:bodyPr/>
          <a:lstStyle/>
          <a:p>
            <a:r>
              <a:rPr lang="es-AR" dirty="0"/>
              <a:t>Ejemplo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9299688-0E2C-D60B-D8AD-BB420A57595A}"/>
                  </a:ext>
                </a:extLst>
              </p:cNvPr>
              <p:cNvSpPr>
                <a:spLocks noGrp="1"/>
              </p:cNvSpPr>
              <p:nvPr>
                <p:ph idx="1"/>
              </p:nvPr>
            </p:nvSpPr>
            <p:spPr/>
            <p:txBody>
              <a:bodyPr>
                <a:normAutofit/>
              </a:bodyPr>
              <a:lstStyle/>
              <a:p>
                <a:r>
                  <a:rPr lang="es-AR" sz="2800" dirty="0"/>
                  <a:t>La empresa podrá contar con $922,12 provenientes de la rentabilidad ($ 30.736, 36 x 3%).</a:t>
                </a:r>
              </a:p>
              <a:p>
                <a:r>
                  <a:rPr lang="es-AR" sz="2800" b="1" dirty="0">
                    <a:effectLst/>
                    <a:latin typeface="Century Gothic" panose="020B0502020202020204" pitchFamily="34" charset="0"/>
                    <a:ea typeface="Times New Roman" panose="02020603050405020304" pitchFamily="18" charset="0"/>
                    <a:cs typeface="Arial" panose="020B0604020202020204" pitchFamily="34" charset="0"/>
                  </a:rPr>
                  <a:t>NOF </a:t>
                </a:r>
                <a:r>
                  <a:rPr lang="es-AR" sz="2800" b="1" dirty="0" err="1">
                    <a:effectLst/>
                    <a:latin typeface="Century Gothic" panose="020B0502020202020204" pitchFamily="34" charset="0"/>
                    <a:ea typeface="Times New Roman" panose="02020603050405020304" pitchFamily="18" charset="0"/>
                    <a:cs typeface="Arial" panose="020B0604020202020204" pitchFamily="34" charset="0"/>
                  </a:rPr>
                  <a:t>Proy</a:t>
                </a:r>
                <a:r>
                  <a:rPr lang="es-AR" sz="2800" b="1" dirty="0">
                    <a:effectLst/>
                    <a:latin typeface="Century Gothic" panose="020B0502020202020204" pitchFamily="34" charset="0"/>
                    <a:ea typeface="Times New Roman" panose="02020603050405020304" pitchFamily="18" charset="0"/>
                    <a:cs typeface="Arial" panose="020B0604020202020204" pitchFamily="34" charset="0"/>
                  </a:rPr>
                  <a:t>.= $ 7.684,09 </a:t>
                </a:r>
              </a:p>
              <a:p>
                <a:r>
                  <a:rPr lang="es-AR" sz="2800" b="1" dirty="0">
                    <a:latin typeface="Century Gothic" panose="020B0502020202020204" pitchFamily="34" charset="0"/>
                    <a:ea typeface="Times New Roman" panose="02020603050405020304" pitchFamily="18" charset="0"/>
                    <a:cs typeface="Arial" panose="020B0604020202020204" pitchFamily="34" charset="0"/>
                  </a:rPr>
                  <a:t>Necesidad de fondos = </a:t>
                </a:r>
                <a:r>
                  <a:rPr lang="es-AR" sz="2800" b="1" dirty="0">
                    <a:effectLst/>
                    <a:latin typeface="Century Gothic" panose="020B0502020202020204" pitchFamily="34" charset="0"/>
                    <a:ea typeface="Times New Roman" panose="02020603050405020304" pitchFamily="18" charset="0"/>
                    <a:cs typeface="Arial" panose="020B0604020202020204" pitchFamily="34" charset="0"/>
                  </a:rPr>
                  <a:t>$ 7.684,09 - </a:t>
                </a:r>
                <a:r>
                  <a:rPr lang="es-AR" sz="2800" b="1" dirty="0">
                    <a:latin typeface="Century Gothic" panose="020B0502020202020204" pitchFamily="34" charset="0"/>
                  </a:rPr>
                  <a:t>$922,12 = $ 6.761,97</a:t>
                </a:r>
              </a:p>
              <a:p>
                <a:endParaRPr lang="es-AR" sz="1100" b="1" dirty="0">
                  <a:latin typeface="Century Gothic" panose="020B0502020202020204" pitchFamily="34" charset="0"/>
                </a:endParaRPr>
              </a:p>
              <a:p>
                <a:pPr algn="ctr"/>
                <a14:m>
                  <m:oMath xmlns:m="http://schemas.openxmlformats.org/officeDocument/2006/math">
                    <m:r>
                      <a:rPr lang="es-AR" sz="3600" b="1" i="1" smtClean="0">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s-AR" sz="3600" b="1"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NOF = Beneficio Neto</a:t>
                </a:r>
              </a:p>
              <a:p>
                <a:endParaRPr lang="es-AR" sz="2800" b="1"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s-AR" sz="2800" dirty="0"/>
              </a:p>
            </p:txBody>
          </p:sp>
        </mc:Choice>
        <mc:Fallback xmlns="">
          <p:sp>
            <p:nvSpPr>
              <p:cNvPr id="3" name="Marcador de contenido 2">
                <a:extLst>
                  <a:ext uri="{FF2B5EF4-FFF2-40B4-BE49-F238E27FC236}">
                    <a16:creationId xmlns:a16="http://schemas.microsoft.com/office/drawing/2014/main" id="{C9299688-0E2C-D60B-D8AD-BB420A57595A}"/>
                  </a:ext>
                </a:extLst>
              </p:cNvPr>
              <p:cNvSpPr>
                <a:spLocks noGrp="1" noRot="1" noChangeAspect="1" noMove="1" noResize="1" noEditPoints="1" noAdjustHandles="1" noChangeArrowheads="1" noChangeShapeType="1" noTextEdit="1"/>
              </p:cNvSpPr>
              <p:nvPr>
                <p:ph idx="1"/>
              </p:nvPr>
            </p:nvSpPr>
            <p:spPr>
              <a:blipFill>
                <a:blip r:embed="rId2"/>
                <a:stretch>
                  <a:fillRect l="-1212" t="-1459"/>
                </a:stretch>
              </a:blipFill>
            </p:spPr>
            <p:txBody>
              <a:bodyPr/>
              <a:lstStyle/>
              <a:p>
                <a:r>
                  <a:rPr lang="es-AR">
                    <a:noFill/>
                  </a:rPr>
                  <a:t> </a:t>
                </a:r>
              </a:p>
            </p:txBody>
          </p:sp>
        </mc:Fallback>
      </mc:AlternateContent>
    </p:spTree>
    <p:extLst>
      <p:ext uri="{BB962C8B-B14F-4D97-AF65-F5344CB8AC3E}">
        <p14:creationId xmlns:p14="http://schemas.microsoft.com/office/powerpoint/2010/main" val="1716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4303B-2D59-B956-B6CC-85F2D0C48DB7}"/>
              </a:ext>
            </a:extLst>
          </p:cNvPr>
          <p:cNvSpPr>
            <a:spLocks noGrp="1"/>
          </p:cNvSpPr>
          <p:nvPr>
            <p:ph type="title"/>
          </p:nvPr>
        </p:nvSpPr>
        <p:spPr/>
        <p:txBody>
          <a:bodyPr/>
          <a:lstStyle/>
          <a:p>
            <a:r>
              <a:rPr lang="es-AR" dirty="0"/>
              <a:t>Ejemplo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9D22BAC-4107-E818-09DD-DDE7F8B37198}"/>
                  </a:ext>
                </a:extLst>
              </p:cNvPr>
              <p:cNvSpPr>
                <a:spLocks noGrp="1"/>
              </p:cNvSpPr>
              <p:nvPr>
                <p:ph idx="1"/>
              </p:nvPr>
            </p:nvSpPr>
            <p:spPr/>
            <p:txBody>
              <a:bodyPr/>
              <a:lstStyle/>
              <a:p>
                <a:endParaRPr lang="es-AR" sz="2400" b="1" i="1" dirty="0">
                  <a:effectLst/>
                  <a:latin typeface="Cambria Math" panose="02040503050406030204" pitchFamily="18" charset="0"/>
                  <a:ea typeface="Times New Roman" panose="02020603050405020304" pitchFamily="18" charset="0"/>
                  <a:cs typeface="Arial" panose="020B0604020202020204" pitchFamily="34" charset="0"/>
                </a:endParaRPr>
              </a:p>
              <a:p>
                <a14:m>
                  <m:oMath xmlns:m="http://schemas.openxmlformats.org/officeDocument/2006/math">
                    <m:r>
                      <a:rPr lang="es-AR" sz="2400" b="1"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1" i="1" smtClean="0">
                        <a:effectLst/>
                        <a:latin typeface="Cambria Math" panose="02040503050406030204" pitchFamily="18" charset="0"/>
                        <a:ea typeface="Times New Roman" panose="02020603050405020304" pitchFamily="18" charset="0"/>
                        <a:cs typeface="Arial" panose="020B0604020202020204" pitchFamily="34" charset="0"/>
                      </a:rPr>
                      <m:t>𝐑𝐞𝐥𝐚𝐜𝐢𝐨𝐧</m:t>
                    </m:r>
                    <m:r>
                      <a:rPr lang="es-AR" sz="2400" b="1">
                        <a:effectLst/>
                        <a:latin typeface="Cambria Math" panose="02040503050406030204" pitchFamily="18" charset="0"/>
                        <a:ea typeface="Times New Roman" panose="02020603050405020304" pitchFamily="18" charset="0"/>
                        <a:cs typeface="Arial" panose="020B0604020202020204" pitchFamily="34" charset="0"/>
                      </a:rPr>
                      <m:t> </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𝐍𝐎𝐅</m:t>
                    </m:r>
                    <m:r>
                      <a:rPr lang="es-AR" sz="2400" b="1">
                        <a:effectLst/>
                        <a:latin typeface="Cambria Math" panose="02040503050406030204" pitchFamily="18" charset="0"/>
                        <a:ea typeface="Times New Roman" panose="02020603050405020304" pitchFamily="18" charset="0"/>
                        <a:cs typeface="Arial" panose="020B0604020202020204" pitchFamily="34" charset="0"/>
                      </a:rPr>
                      <m:t> </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𝐚</m:t>
                    </m:r>
                    <m:r>
                      <a:rPr lang="es-AR" sz="2400" b="1">
                        <a:effectLst/>
                        <a:latin typeface="Cambria Math" panose="02040503050406030204" pitchFamily="18" charset="0"/>
                        <a:ea typeface="Times New Roman" panose="02020603050405020304" pitchFamily="18" charset="0"/>
                        <a:cs typeface="Arial" panose="020B0604020202020204" pitchFamily="34" charset="0"/>
                      </a:rPr>
                      <m:t> </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400" b="1" i="1">
                            <a:effectLst/>
                            <a:latin typeface="Cambria Math" panose="02040503050406030204" pitchFamily="18" charset="0"/>
                            <a:ea typeface="Times New Roman" panose="02020603050405020304" pitchFamily="18" charset="0"/>
                            <a:cs typeface="Arial" panose="020B0604020202020204" pitchFamily="34" charset="0"/>
                          </a:rPr>
                          <m:t>𝑵𝑶𝑭</m:t>
                        </m:r>
                      </m:num>
                      <m:den>
                        <m:r>
                          <a:rPr lang="es-AR" sz="2400" b="1" i="1">
                            <a:effectLst/>
                            <a:latin typeface="Cambria Math" panose="02040503050406030204" pitchFamily="18" charset="0"/>
                            <a:ea typeface="Times New Roman" panose="02020603050405020304" pitchFamily="18" charset="0"/>
                            <a:cs typeface="Arial" panose="020B0604020202020204" pitchFamily="34" charset="0"/>
                          </a:rPr>
                          <m:t>𝑽𝒆𝒏𝒕𝒂𝒔</m:t>
                        </m:r>
                        <m:r>
                          <a:rPr lang="es-AR" sz="2400" b="1" i="1">
                            <a:effectLst/>
                            <a:latin typeface="Cambria Math" panose="02040503050406030204" pitchFamily="18" charset="0"/>
                            <a:ea typeface="Times New Roman" panose="02020603050405020304" pitchFamily="18" charset="0"/>
                            <a:cs typeface="Arial" panose="020B0604020202020204" pitchFamily="34" charset="0"/>
                          </a:rPr>
                          <m:t> </m:t>
                        </m:r>
                      </m:den>
                    </m:f>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𝟏𝟎𝟎</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400" b="1" i="1">
                            <a:effectLst/>
                            <a:latin typeface="Cambria Math" panose="02040503050406030204" pitchFamily="18" charset="0"/>
                            <a:ea typeface="Times New Roman" panose="02020603050405020304" pitchFamily="18" charset="0"/>
                            <a:cs typeface="Arial" panose="020B0604020202020204" pitchFamily="34" charset="0"/>
                          </a:rPr>
                          <m:t>𝟕</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𝟔𝟖𝟒</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𝟎𝟗</m:t>
                        </m:r>
                      </m:num>
                      <m:den>
                        <m:r>
                          <a:rPr lang="es-AR" sz="2400" b="1" i="1">
                            <a:effectLst/>
                            <a:latin typeface="Cambria Math" panose="02040503050406030204" pitchFamily="18" charset="0"/>
                            <a:ea typeface="Times New Roman" panose="02020603050405020304" pitchFamily="18" charset="0"/>
                            <a:cs typeface="Arial" panose="020B0604020202020204" pitchFamily="34" charset="0"/>
                          </a:rPr>
                          <m:t>𝟑𝟎</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𝟕𝟑𝟔</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𝟑𝟔</m:t>
                        </m:r>
                      </m:den>
                    </m:f>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𝟏𝟎𝟎</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r>
                      <a:rPr lang="es-AR" sz="2400" b="1" i="1">
                        <a:effectLst/>
                        <a:latin typeface="Cambria Math" panose="02040503050406030204" pitchFamily="18" charset="0"/>
                        <a:ea typeface="Times New Roman" panose="02020603050405020304" pitchFamily="18" charset="0"/>
                        <a:cs typeface="Arial" panose="020B0604020202020204" pitchFamily="34" charset="0"/>
                      </a:rPr>
                      <m:t>𝟐𝟓</m:t>
                    </m:r>
                    <m:r>
                      <a:rPr lang="es-AR" sz="2400" b="1"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s-AR" sz="240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s-AR" sz="2400" dirty="0">
                  <a:effectLst/>
                  <a:latin typeface="Century Gothic" panose="020B0502020202020204" pitchFamily="34" charset="0"/>
                  <a:ea typeface="Times New Roman" panose="02020603050405020304" pitchFamily="18" charset="0"/>
                  <a:cs typeface="Arial" panose="020B0604020202020204" pitchFamily="34" charset="0"/>
                </a:endParaRPr>
              </a:p>
              <a:p>
                <a14:m>
                  <m:oMath xmlns:m="http://schemas.openxmlformats.org/officeDocument/2006/math">
                    <m:r>
                      <a:rPr lang="es-AR" sz="2800" b="1" i="0"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800" b="1" smtClean="0">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𝑵𝑶𝑭</m:t>
                        </m:r>
                        <m:r>
                          <a:rPr lang="es-AR" sz="2800" b="1"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800" b="1" i="1" smtClean="0">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b="1" i="1" smtClean="0">
                                <a:effectLst/>
                                <a:latin typeface="Cambria Math" panose="02040503050406030204" pitchFamily="18" charset="0"/>
                                <a:ea typeface="Times New Roman" panose="02020603050405020304" pitchFamily="18" charset="0"/>
                                <a:cs typeface="Arial" panose="020B0604020202020204" pitchFamily="34" charset="0"/>
                              </a:rPr>
                              <m:t>𝑹𝑭</m:t>
                            </m:r>
                          </m:num>
                          <m:den>
                            <m:r>
                              <a:rPr lang="es-AR" sz="2800" b="1" i="1" smtClean="0">
                                <a:effectLst/>
                                <a:latin typeface="Cambria Math" panose="02040503050406030204" pitchFamily="18" charset="0"/>
                                <a:ea typeface="Times New Roman" panose="02020603050405020304" pitchFamily="18" charset="0"/>
                                <a:cs typeface="Arial" panose="020B0604020202020204" pitchFamily="34" charset="0"/>
                              </a:rPr>
                              <m:t>𝑽</m:t>
                            </m:r>
                          </m:den>
                        </m:f>
                        <m:r>
                          <a:rPr lang="es-AR" sz="2800" b="1" i="1" smtClean="0">
                            <a:effectLst/>
                            <a:latin typeface="Cambria Math" panose="02040503050406030204" pitchFamily="18" charset="0"/>
                            <a:ea typeface="Times New Roman" panose="02020603050405020304" pitchFamily="18" charset="0"/>
                            <a:cs typeface="Arial" panose="020B0604020202020204" pitchFamily="34" charset="0"/>
                          </a:rPr>
                          <m:t>)</m:t>
                        </m:r>
                      </m:num>
                      <m:den>
                        <m:r>
                          <a:rPr lang="es-AR" sz="2800" b="1" i="1">
                            <a:effectLst/>
                            <a:latin typeface="Cambria Math" panose="02040503050406030204" pitchFamily="18" charset="0"/>
                            <a:ea typeface="Times New Roman" panose="02020603050405020304" pitchFamily="18" charset="0"/>
                            <a:cs typeface="Arial" panose="020B0604020202020204" pitchFamily="34" charset="0"/>
                          </a:rPr>
                          <m:t>𝐑𝐞𝐥𝐚𝐜𝐢𝐨𝐧</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𝐍𝐎𝐅</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𝐚</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den>
                    </m:f>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a:effectLst/>
                            <a:latin typeface="Cambria Math" panose="02040503050406030204" pitchFamily="18" charset="0"/>
                            <a:ea typeface="Times New Roman" panose="02020603050405020304" pitchFamily="18" charset="0"/>
                            <a:cs typeface="Arial" panose="020B0604020202020204" pitchFamily="34" charset="0"/>
                          </a:rPr>
                          <m:t>$</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𝟗𝟐𝟐</m:t>
                        </m:r>
                        <m:r>
                          <a:rPr lang="es-AR" sz="2800" b="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𝟏𝟐</m:t>
                        </m:r>
                      </m:num>
                      <m:den>
                        <m:r>
                          <a:rPr lang="es-AR" sz="2800" b="1" i="1">
                            <a:effectLst/>
                            <a:latin typeface="Cambria Math" panose="02040503050406030204" pitchFamily="18" charset="0"/>
                            <a:ea typeface="Times New Roman" panose="02020603050405020304" pitchFamily="18" charset="0"/>
                            <a:cs typeface="Arial" panose="020B0604020202020204" pitchFamily="34" charset="0"/>
                          </a:rPr>
                          <m:t>𝟐𝟓</m:t>
                        </m:r>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den>
                    </m:f>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r>
                      <a:rPr lang="es-AR" sz="2800" i="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𝟑</m:t>
                    </m:r>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𝟔𝟖𝟖</m:t>
                    </m:r>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𝟒𝟖</m:t>
                    </m:r>
                  </m:oMath>
                </a14:m>
                <a:endParaRPr lang="es-AR" sz="280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s-AR" dirty="0"/>
              </a:p>
            </p:txBody>
          </p:sp>
        </mc:Choice>
        <mc:Fallback xmlns="">
          <p:sp>
            <p:nvSpPr>
              <p:cNvPr id="3" name="Marcador de contenido 2">
                <a:extLst>
                  <a:ext uri="{FF2B5EF4-FFF2-40B4-BE49-F238E27FC236}">
                    <a16:creationId xmlns:a16="http://schemas.microsoft.com/office/drawing/2014/main" id="{09D22BAC-4107-E818-09DD-DDE7F8B3719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644019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DB8DD-968D-08E9-B647-94E1FBEB2FF6}"/>
              </a:ext>
            </a:extLst>
          </p:cNvPr>
          <p:cNvSpPr>
            <a:spLocks noGrp="1"/>
          </p:cNvSpPr>
          <p:nvPr>
            <p:ph type="title"/>
          </p:nvPr>
        </p:nvSpPr>
        <p:spPr/>
        <p:txBody>
          <a:bodyPr/>
          <a:lstStyle/>
          <a:p>
            <a:r>
              <a:rPr lang="es-AR" dirty="0"/>
              <a:t>Ejemplo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2C1AF64-3D23-B1CE-9B6E-629DE1DA012D}"/>
                  </a:ext>
                </a:extLst>
              </p:cNvPr>
              <p:cNvSpPr>
                <a:spLocks noGrp="1"/>
              </p:cNvSpPr>
              <p:nvPr>
                <p:ph idx="1"/>
              </p:nvPr>
            </p:nvSpPr>
            <p:spPr/>
            <p:txBody>
              <a:bodyPr/>
              <a:lstStyle/>
              <a:p>
                <a:r>
                  <a:rPr lang="es-AR" sz="2800" b="1" dirty="0">
                    <a:effectLst/>
                    <a:ea typeface="Times New Roman" panose="02020603050405020304" pitchFamily="18" charset="0"/>
                    <a:cs typeface="Arial" panose="020B0604020202020204" pitchFamily="34" charset="0"/>
                  </a:rPr>
                  <a:t>                </a:t>
                </a:r>
                <a14:m>
                  <m:oMath xmlns:m="http://schemas.openxmlformats.org/officeDocument/2006/math">
                    <m:r>
                      <a:rPr lang="es-AR" sz="2800" b="1" smtClean="0">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𝐒𝐨𝐬𝐭𝐞𝐧𝐢𝐛𝐥𝐞𝐬</m:t>
                    </m:r>
                    <m:r>
                      <a:rPr lang="es-AR" sz="28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b="1" i="1">
                            <a:effectLst/>
                            <a:latin typeface="Cambria Math" panose="02040503050406030204" pitchFamily="18" charset="0"/>
                            <a:ea typeface="Times New Roman" panose="02020603050405020304" pitchFamily="18" charset="0"/>
                            <a:cs typeface="Arial" panose="020B0604020202020204" pitchFamily="34" charset="0"/>
                          </a:rPr>
                          <m:t>𝐁𝐞𝐧𝐞𝐟𝐢𝐜𝐢𝐨</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𝐍𝐞𝐭𝐨</m:t>
                        </m:r>
                        <m:r>
                          <a:rPr lang="es-AR" sz="2800" b="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num>
                      <m:den>
                        <m:r>
                          <a:rPr lang="es-AR" sz="2800" b="1" i="1">
                            <a:effectLst/>
                            <a:latin typeface="Cambria Math" panose="02040503050406030204" pitchFamily="18" charset="0"/>
                            <a:ea typeface="Times New Roman" panose="02020603050405020304" pitchFamily="18" charset="0"/>
                            <a:cs typeface="Arial" panose="020B0604020202020204" pitchFamily="34" charset="0"/>
                          </a:rPr>
                          <m:t>𝐍𝐎𝐅</m:t>
                        </m:r>
                        <m:r>
                          <a:rPr lang="es-AR" sz="2800" b="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den>
                    </m:f>
                  </m:oMath>
                </a14:m>
                <a:endParaRPr lang="es-AR" sz="280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s-AR" sz="1800" b="1" dirty="0">
                  <a:effectLst/>
                  <a:latin typeface="Cambria Math" panose="02040503050406030204" pitchFamily="18" charset="0"/>
                  <a:ea typeface="Times New Roman" panose="02020603050405020304" pitchFamily="18" charset="0"/>
                  <a:cs typeface="Arial" panose="020B0604020202020204" pitchFamily="34" charset="0"/>
                </a:endParaRPr>
              </a:p>
              <a:p>
                <a:r>
                  <a:rPr lang="es-AR" sz="2800" b="1" dirty="0">
                    <a:effectLst/>
                    <a:ea typeface="Times New Roman" panose="02020603050405020304" pitchFamily="18" charset="0"/>
                    <a:cs typeface="Arial" panose="020B0604020202020204" pitchFamily="34" charset="0"/>
                  </a:rPr>
                  <a:t>                       </a:t>
                </a:r>
                <a14:m>
                  <m:oMath xmlns:m="http://schemas.openxmlformats.org/officeDocument/2006/math">
                    <m:r>
                      <a:rPr lang="es-AR" sz="2800" b="1" smtClean="0">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800" b="1">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𝐒𝐨𝐬𝐭𝐞𝐧𝐢𝐛𝐥𝐞𝐬</m:t>
                    </m:r>
                    <m:r>
                      <a:rPr lang="es-AR" sz="28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b="1" i="1">
                            <a:effectLst/>
                            <a:latin typeface="Cambria Math" panose="02040503050406030204" pitchFamily="18" charset="0"/>
                            <a:ea typeface="Times New Roman" panose="02020603050405020304" pitchFamily="18" charset="0"/>
                            <a:cs typeface="Arial" panose="020B0604020202020204" pitchFamily="34" charset="0"/>
                          </a:rPr>
                          <m:t>𝟑</m:t>
                        </m:r>
                        <m:r>
                          <a:rPr lang="es-AR" sz="2800" b="1">
                            <a:effectLst/>
                            <a:latin typeface="Cambria Math" panose="02040503050406030204" pitchFamily="18" charset="0"/>
                            <a:ea typeface="Times New Roman" panose="02020603050405020304" pitchFamily="18" charset="0"/>
                            <a:cs typeface="Arial" panose="020B0604020202020204" pitchFamily="34" charset="0"/>
                          </a:rPr>
                          <m:t>%</m:t>
                        </m:r>
                      </m:num>
                      <m:den>
                        <m:r>
                          <a:rPr lang="es-AR" sz="2800" b="1" i="1">
                            <a:effectLst/>
                            <a:latin typeface="Cambria Math" panose="02040503050406030204" pitchFamily="18" charset="0"/>
                            <a:ea typeface="Times New Roman" panose="02020603050405020304" pitchFamily="18" charset="0"/>
                            <a:cs typeface="Arial" panose="020B0604020202020204" pitchFamily="34" charset="0"/>
                          </a:rPr>
                          <m:t>𝟐𝟓</m:t>
                        </m:r>
                        <m:r>
                          <a:rPr lang="es-AR" sz="2800" b="1">
                            <a:effectLst/>
                            <a:latin typeface="Cambria Math" panose="02040503050406030204" pitchFamily="18" charset="0"/>
                            <a:ea typeface="Times New Roman" panose="02020603050405020304" pitchFamily="18" charset="0"/>
                            <a:cs typeface="Arial" panose="020B0604020202020204" pitchFamily="34" charset="0"/>
                          </a:rPr>
                          <m:t>%</m:t>
                        </m:r>
                      </m:den>
                    </m:f>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effectLst/>
                        <a:latin typeface="Cambria Math" panose="02040503050406030204" pitchFamily="18" charset="0"/>
                        <a:ea typeface="Times New Roman" panose="02020603050405020304" pitchFamily="18" charset="0"/>
                        <a:cs typeface="Arial" panose="020B0604020202020204" pitchFamily="34" charset="0"/>
                      </a:rPr>
                      <m:t>𝟏𝟐</m:t>
                    </m:r>
                    <m:r>
                      <a:rPr lang="es-AR" sz="2800" b="1"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s-AR" sz="2800" dirty="0">
                  <a:effectLst/>
                  <a:latin typeface="Century Gothic" panose="020B0502020202020204" pitchFamily="34" charset="0"/>
                  <a:ea typeface="Times New Roman" panose="02020603050405020304" pitchFamily="18" charset="0"/>
                  <a:cs typeface="Arial" panose="020B0604020202020204" pitchFamily="34" charset="0"/>
                </a:endParaRPr>
              </a:p>
              <a:p>
                <a:endParaRPr lang="es-AR" sz="2800" dirty="0">
                  <a:effectLst/>
                  <a:latin typeface="Century Gothic" panose="020B0502020202020204" pitchFamily="34" charset="0"/>
                  <a:ea typeface="Times New Roman" panose="02020603050405020304" pitchFamily="18" charset="0"/>
                  <a:cs typeface="Arial" panose="020B0604020202020204" pitchFamily="34" charset="0"/>
                </a:endParaRPr>
              </a:p>
              <a:p>
                <a14:m>
                  <m:oMath xmlns:m="http://schemas.openxmlformats.org/officeDocument/2006/math">
                    <m:r>
                      <a:rPr lang="es-AR" sz="2800" b="1" i="0" smtClean="0">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2800" b="1" smtClean="0">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𝐕𝐞𝐧𝐭𝐚𝐬</m:t>
                    </m:r>
                    <m:r>
                      <a:rPr lang="es-AR" sz="2800" b="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𝐒𝐨𝐬𝐭𝐞𝐧𝐢𝐛𝐥𝐞𝐬</m:t>
                    </m:r>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s-AR" sz="2800"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𝟑</m:t>
                        </m:r>
                        <m:r>
                          <a:rPr lang="es-AR" sz="2800" b="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num>
                      <m:den>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𝟏𝟖</m:t>
                        </m:r>
                        <m:r>
                          <a:rPr lang="es-AR" sz="2800" b="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den>
                    </m:f>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𝟏𝟕</m:t>
                    </m:r>
                    <m:r>
                      <a:rPr lang="es-AR" sz="2800" b="1" i="1">
                        <a:solidFill>
                          <a:srgbClr val="C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s-AR" sz="2800"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endParaRPr>
              </a:p>
              <a:p>
                <a:endParaRPr lang="es-AR" dirty="0"/>
              </a:p>
            </p:txBody>
          </p:sp>
        </mc:Choice>
        <mc:Fallback xmlns="">
          <p:sp>
            <p:nvSpPr>
              <p:cNvPr id="3" name="Marcador de contenido 2">
                <a:extLst>
                  <a:ext uri="{FF2B5EF4-FFF2-40B4-BE49-F238E27FC236}">
                    <a16:creationId xmlns:a16="http://schemas.microsoft.com/office/drawing/2014/main" id="{C2C1AF64-3D23-B1CE-9B6E-629DE1DA012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3843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a:t>Administración del Efectivo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19535621"/>
              </p:ext>
            </p:extLst>
          </p:nvPr>
        </p:nvGraphicFramePr>
        <p:xfrm>
          <a:off x="1981199" y="2203938"/>
          <a:ext cx="8776447" cy="39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7280" y="286603"/>
            <a:ext cx="10058400" cy="1450757"/>
          </a:xfrm>
        </p:spPr>
        <p:style>
          <a:lnRef idx="2">
            <a:schemeClr val="dk1"/>
          </a:lnRef>
          <a:fillRef idx="1">
            <a:schemeClr val="lt1"/>
          </a:fillRef>
          <a:effectRef idx="0">
            <a:schemeClr val="dk1"/>
          </a:effectRef>
          <a:fontRef idx="minor">
            <a:schemeClr val="dk1"/>
          </a:fontRef>
        </p:style>
        <p:txBody>
          <a:bodyPr anchor="b">
            <a:normAutofit/>
          </a:bodyPr>
          <a:lstStyle/>
          <a:p>
            <a:r>
              <a:rPr lang="es-ES">
                <a:solidFill>
                  <a:schemeClr val="tx1">
                    <a:lumMod val="75000"/>
                    <a:lumOff val="25000"/>
                  </a:schemeClr>
                </a:solidFill>
              </a:rPr>
              <a:t>Gestión de los Fondos en tránsito</a:t>
            </a:r>
          </a:p>
        </p:txBody>
      </p:sp>
      <p:graphicFrame>
        <p:nvGraphicFramePr>
          <p:cNvPr id="15" name="6 Marcador de contenido">
            <a:extLst>
              <a:ext uri="{FF2B5EF4-FFF2-40B4-BE49-F238E27FC236}">
                <a16:creationId xmlns:a16="http://schemas.microsoft.com/office/drawing/2014/main" id="{F5C89BF0-473A-5B1A-C4F6-11557B40FF21}"/>
              </a:ext>
            </a:extLst>
          </p:cNvPr>
          <p:cNvGraphicFramePr>
            <a:graphicFrameLocks noGrp="1"/>
          </p:cNvGraphicFramePr>
          <p:nvPr>
            <p:ph idx="1"/>
            <p:extLst>
              <p:ext uri="{D42A27DB-BD31-4B8C-83A1-F6EECF244321}">
                <p14:modId xmlns:p14="http://schemas.microsoft.com/office/powerpoint/2010/main" val="229214399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2138746" y="190239"/>
            <a:ext cx="8064500" cy="1089025"/>
          </a:xfr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s-ES" sz="3600" b="1" dirty="0">
                <a:solidFill>
                  <a:schemeClr val="tx1"/>
                </a:solidFill>
                <a:effectLst>
                  <a:outerShdw blurRad="38100" dist="38100" dir="2700000" algn="tl">
                    <a:srgbClr val="C0C0C0"/>
                  </a:outerShdw>
                </a:effectLst>
                <a:latin typeface="Tahoma" pitchFamily="34" charset="0"/>
              </a:rPr>
              <a:t>¿Qué funciones financieras agregan más valor?</a:t>
            </a:r>
          </a:p>
        </p:txBody>
      </p:sp>
      <p:sp>
        <p:nvSpPr>
          <p:cNvPr id="8" name="7 CuadroTexto"/>
          <p:cNvSpPr txBox="1"/>
          <p:nvPr/>
        </p:nvSpPr>
        <p:spPr>
          <a:xfrm>
            <a:off x="181569" y="6434318"/>
            <a:ext cx="12151820" cy="338554"/>
          </a:xfrm>
          <a:prstGeom prst="rect">
            <a:avLst/>
          </a:prstGeom>
          <a:noFill/>
        </p:spPr>
        <p:txBody>
          <a:bodyPr wrap="square" rtlCol="0">
            <a:spAutoFit/>
          </a:bodyPr>
          <a:lstStyle/>
          <a:p>
            <a:r>
              <a:rPr lang="es-ES" sz="1600" dirty="0">
                <a:solidFill>
                  <a:schemeClr val="bg1"/>
                </a:solidFill>
              </a:rPr>
              <a:t>Fuente </a:t>
            </a:r>
            <a:r>
              <a:rPr lang="es-ES" sz="1600" dirty="0" err="1">
                <a:solidFill>
                  <a:schemeClr val="bg1"/>
                </a:solidFill>
              </a:rPr>
              <a:t>Servaes</a:t>
            </a:r>
            <a:r>
              <a:rPr lang="es-ES" sz="1600" dirty="0">
                <a:solidFill>
                  <a:schemeClr val="bg1"/>
                </a:solidFill>
              </a:rPr>
              <a:t> y </a:t>
            </a:r>
            <a:r>
              <a:rPr lang="es-ES" sz="1600" dirty="0" err="1">
                <a:solidFill>
                  <a:schemeClr val="bg1"/>
                </a:solidFill>
              </a:rPr>
              <a:t>Tufano</a:t>
            </a:r>
            <a:r>
              <a:rPr lang="es-ES" sz="1600" dirty="0">
                <a:solidFill>
                  <a:schemeClr val="bg1"/>
                </a:solidFill>
              </a:rPr>
              <a:t> CFO </a:t>
            </a:r>
            <a:r>
              <a:rPr lang="es-ES" sz="1600" dirty="0" err="1">
                <a:solidFill>
                  <a:schemeClr val="bg1"/>
                </a:solidFill>
              </a:rPr>
              <a:t>Views</a:t>
            </a:r>
            <a:r>
              <a:rPr lang="es-ES" sz="1600" dirty="0">
                <a:solidFill>
                  <a:schemeClr val="bg1"/>
                </a:solidFill>
              </a:rPr>
              <a:t> </a:t>
            </a:r>
            <a:r>
              <a:rPr lang="es-ES" sz="1600" dirty="0" err="1">
                <a:solidFill>
                  <a:schemeClr val="bg1"/>
                </a:solidFill>
              </a:rPr>
              <a:t>on</a:t>
            </a:r>
            <a:r>
              <a:rPr lang="es-ES" sz="1600" dirty="0">
                <a:solidFill>
                  <a:schemeClr val="bg1"/>
                </a:solidFill>
              </a:rPr>
              <a:t> </a:t>
            </a:r>
            <a:r>
              <a:rPr lang="es-ES" sz="1600" dirty="0" err="1">
                <a:solidFill>
                  <a:schemeClr val="bg1"/>
                </a:solidFill>
              </a:rPr>
              <a:t>the</a:t>
            </a:r>
            <a:r>
              <a:rPr lang="es-ES" sz="1600" dirty="0">
                <a:solidFill>
                  <a:schemeClr val="bg1"/>
                </a:solidFill>
              </a:rPr>
              <a:t> </a:t>
            </a:r>
            <a:r>
              <a:rPr lang="es-ES" sz="1600" dirty="0" err="1">
                <a:solidFill>
                  <a:schemeClr val="bg1"/>
                </a:solidFill>
              </a:rPr>
              <a:t>Importance</a:t>
            </a:r>
            <a:r>
              <a:rPr lang="es-ES" sz="1600" dirty="0">
                <a:solidFill>
                  <a:schemeClr val="bg1"/>
                </a:solidFill>
              </a:rPr>
              <a:t> and </a:t>
            </a:r>
            <a:r>
              <a:rPr lang="es-ES" sz="1600" dirty="0" err="1">
                <a:solidFill>
                  <a:schemeClr val="bg1"/>
                </a:solidFill>
              </a:rPr>
              <a:t>execution</a:t>
            </a:r>
            <a:r>
              <a:rPr lang="es-ES" sz="1600" dirty="0">
                <a:solidFill>
                  <a:schemeClr val="bg1"/>
                </a:solidFill>
              </a:rPr>
              <a:t> of </a:t>
            </a:r>
            <a:r>
              <a:rPr lang="es-ES" sz="1600" dirty="0" err="1">
                <a:solidFill>
                  <a:schemeClr val="bg1"/>
                </a:solidFill>
              </a:rPr>
              <a:t>the</a:t>
            </a:r>
            <a:r>
              <a:rPr lang="es-ES" sz="1600" dirty="0">
                <a:solidFill>
                  <a:schemeClr val="bg1"/>
                </a:solidFill>
              </a:rPr>
              <a:t> </a:t>
            </a:r>
            <a:r>
              <a:rPr lang="es-ES" sz="1600" dirty="0" err="1">
                <a:solidFill>
                  <a:schemeClr val="bg1"/>
                </a:solidFill>
              </a:rPr>
              <a:t>Finance</a:t>
            </a:r>
            <a:r>
              <a:rPr lang="es-ES" sz="1600" dirty="0">
                <a:solidFill>
                  <a:schemeClr val="bg1"/>
                </a:solidFill>
              </a:rPr>
              <a:t> </a:t>
            </a:r>
            <a:r>
              <a:rPr lang="es-ES" sz="1600" dirty="0" err="1">
                <a:solidFill>
                  <a:schemeClr val="bg1"/>
                </a:solidFill>
              </a:rPr>
              <a:t>Function</a:t>
            </a:r>
            <a:r>
              <a:rPr lang="es-ES" sz="1600" dirty="0">
                <a:solidFill>
                  <a:schemeClr val="bg1"/>
                </a:solidFill>
              </a:rPr>
              <a:t> (Deutsche Bank, 2006)</a:t>
            </a:r>
          </a:p>
        </p:txBody>
      </p:sp>
      <p:grpSp>
        <p:nvGrpSpPr>
          <p:cNvPr id="3" name="Group 4"/>
          <p:cNvGrpSpPr>
            <a:grpSpLocks noChangeAspect="1"/>
          </p:cNvGrpSpPr>
          <p:nvPr/>
        </p:nvGrpSpPr>
        <p:grpSpPr bwMode="auto">
          <a:xfrm>
            <a:off x="2138745" y="1340769"/>
            <a:ext cx="7755531" cy="4990975"/>
            <a:chOff x="617" y="994"/>
            <a:chExt cx="4410" cy="2838"/>
          </a:xfrm>
        </p:grpSpPr>
        <p:sp>
          <p:nvSpPr>
            <p:cNvPr id="2" name="AutoShape 3"/>
            <p:cNvSpPr>
              <a:spLocks noChangeAspect="1" noChangeArrowheads="1" noTextEdit="1"/>
            </p:cNvSpPr>
            <p:nvPr/>
          </p:nvSpPr>
          <p:spPr bwMode="auto">
            <a:xfrm>
              <a:off x="617" y="994"/>
              <a:ext cx="4404" cy="2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5" name="Group 205"/>
            <p:cNvGrpSpPr>
              <a:grpSpLocks/>
            </p:cNvGrpSpPr>
            <p:nvPr/>
          </p:nvGrpSpPr>
          <p:grpSpPr bwMode="auto">
            <a:xfrm>
              <a:off x="617" y="994"/>
              <a:ext cx="4404" cy="2819"/>
              <a:chOff x="617" y="994"/>
              <a:chExt cx="4404" cy="2819"/>
            </a:xfrm>
          </p:grpSpPr>
          <p:sp>
            <p:nvSpPr>
              <p:cNvPr id="1029" name="Rectangle 5"/>
              <p:cNvSpPr>
                <a:spLocks noChangeArrowheads="1"/>
              </p:cNvSpPr>
              <p:nvPr/>
            </p:nvSpPr>
            <p:spPr bwMode="auto">
              <a:xfrm>
                <a:off x="2849" y="994"/>
                <a:ext cx="2172"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0" name="Rectangle 6"/>
              <p:cNvSpPr>
                <a:spLocks noChangeArrowheads="1"/>
              </p:cNvSpPr>
              <p:nvPr/>
            </p:nvSpPr>
            <p:spPr bwMode="auto">
              <a:xfrm>
                <a:off x="2849" y="1144"/>
                <a:ext cx="2172"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1" name="Rectangle 7"/>
              <p:cNvSpPr>
                <a:spLocks noChangeArrowheads="1"/>
              </p:cNvSpPr>
              <p:nvPr/>
            </p:nvSpPr>
            <p:spPr bwMode="auto">
              <a:xfrm>
                <a:off x="2849" y="1294"/>
                <a:ext cx="2172" cy="126"/>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2" name="Rectangle 8"/>
              <p:cNvSpPr>
                <a:spLocks noChangeArrowheads="1"/>
              </p:cNvSpPr>
              <p:nvPr/>
            </p:nvSpPr>
            <p:spPr bwMode="auto">
              <a:xfrm>
                <a:off x="2849" y="1444"/>
                <a:ext cx="2172"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3" name="Rectangle 9"/>
              <p:cNvSpPr>
                <a:spLocks noChangeArrowheads="1"/>
              </p:cNvSpPr>
              <p:nvPr/>
            </p:nvSpPr>
            <p:spPr bwMode="auto">
              <a:xfrm>
                <a:off x="2849" y="159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4" name="Rectangle 10"/>
              <p:cNvSpPr>
                <a:spLocks noChangeArrowheads="1"/>
              </p:cNvSpPr>
              <p:nvPr/>
            </p:nvSpPr>
            <p:spPr bwMode="auto">
              <a:xfrm>
                <a:off x="2849" y="174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5" name="Rectangle 11"/>
              <p:cNvSpPr>
                <a:spLocks noChangeArrowheads="1"/>
              </p:cNvSpPr>
              <p:nvPr/>
            </p:nvSpPr>
            <p:spPr bwMode="auto">
              <a:xfrm>
                <a:off x="2849" y="189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6" name="Rectangle 12"/>
              <p:cNvSpPr>
                <a:spLocks noChangeArrowheads="1"/>
              </p:cNvSpPr>
              <p:nvPr/>
            </p:nvSpPr>
            <p:spPr bwMode="auto">
              <a:xfrm>
                <a:off x="2849" y="204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7" name="Rectangle 13"/>
              <p:cNvSpPr>
                <a:spLocks noChangeArrowheads="1"/>
              </p:cNvSpPr>
              <p:nvPr/>
            </p:nvSpPr>
            <p:spPr bwMode="auto">
              <a:xfrm>
                <a:off x="2849" y="219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8" name="Rectangle 14"/>
              <p:cNvSpPr>
                <a:spLocks noChangeArrowheads="1"/>
              </p:cNvSpPr>
              <p:nvPr/>
            </p:nvSpPr>
            <p:spPr bwMode="auto">
              <a:xfrm>
                <a:off x="2849" y="2344"/>
                <a:ext cx="205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9" name="Rectangle 15"/>
              <p:cNvSpPr>
                <a:spLocks noChangeArrowheads="1"/>
              </p:cNvSpPr>
              <p:nvPr/>
            </p:nvSpPr>
            <p:spPr bwMode="auto">
              <a:xfrm>
                <a:off x="2849" y="2494"/>
                <a:ext cx="1944"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0" name="Rectangle 16"/>
              <p:cNvSpPr>
                <a:spLocks noChangeArrowheads="1"/>
              </p:cNvSpPr>
              <p:nvPr/>
            </p:nvSpPr>
            <p:spPr bwMode="auto">
              <a:xfrm>
                <a:off x="2849" y="2644"/>
                <a:ext cx="1830"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1" name="Rectangle 17"/>
              <p:cNvSpPr>
                <a:spLocks noChangeArrowheads="1"/>
              </p:cNvSpPr>
              <p:nvPr/>
            </p:nvSpPr>
            <p:spPr bwMode="auto">
              <a:xfrm>
                <a:off x="2849" y="2794"/>
                <a:ext cx="1830" cy="126"/>
              </a:xfrm>
              <a:prstGeom prst="rect">
                <a:avLst/>
              </a:prstGeom>
              <a:solidFill>
                <a:schemeClr val="tx1">
                  <a:lumMod val="50000"/>
                  <a:lumOff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2" name="Rectangle 18"/>
              <p:cNvSpPr>
                <a:spLocks noChangeArrowheads="1"/>
              </p:cNvSpPr>
              <p:nvPr/>
            </p:nvSpPr>
            <p:spPr bwMode="auto">
              <a:xfrm>
                <a:off x="2849" y="2944"/>
                <a:ext cx="1716"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3" name="Rectangle 19"/>
              <p:cNvSpPr>
                <a:spLocks noChangeArrowheads="1"/>
              </p:cNvSpPr>
              <p:nvPr/>
            </p:nvSpPr>
            <p:spPr bwMode="auto">
              <a:xfrm>
                <a:off x="2849" y="3094"/>
                <a:ext cx="1602"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4" name="Rectangle 20"/>
              <p:cNvSpPr>
                <a:spLocks noChangeArrowheads="1"/>
              </p:cNvSpPr>
              <p:nvPr/>
            </p:nvSpPr>
            <p:spPr bwMode="auto">
              <a:xfrm>
                <a:off x="2849" y="3244"/>
                <a:ext cx="1602"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5" name="Rectangle 21"/>
              <p:cNvSpPr>
                <a:spLocks noChangeArrowheads="1"/>
              </p:cNvSpPr>
              <p:nvPr/>
            </p:nvSpPr>
            <p:spPr bwMode="auto">
              <a:xfrm>
                <a:off x="2849" y="3394"/>
                <a:ext cx="1488" cy="126"/>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6" name="Rectangle 22"/>
              <p:cNvSpPr>
                <a:spLocks noChangeArrowheads="1"/>
              </p:cNvSpPr>
              <p:nvPr/>
            </p:nvSpPr>
            <p:spPr bwMode="auto">
              <a:xfrm>
                <a:off x="2849" y="3544"/>
                <a:ext cx="1374" cy="132"/>
              </a:xfrm>
              <a:prstGeom prst="rect">
                <a:avLst/>
              </a:prstGeom>
              <a:solidFill>
                <a:schemeClr val="tx1">
                  <a:lumMod val="50000"/>
                  <a:lumOff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7" name="Rectangle 23"/>
              <p:cNvSpPr>
                <a:spLocks noChangeArrowheads="1"/>
              </p:cNvSpPr>
              <p:nvPr/>
            </p:nvSpPr>
            <p:spPr bwMode="auto">
              <a:xfrm>
                <a:off x="2087" y="1006"/>
                <a:ext cx="72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Estructura de capital</a:t>
                </a:r>
                <a:endParaRPr lang="es-ES">
                  <a:latin typeface="Arial" pitchFamily="34" charset="0"/>
                  <a:cs typeface="Arial" pitchFamily="34" charset="0"/>
                </a:endParaRPr>
              </a:p>
            </p:txBody>
          </p:sp>
          <p:sp>
            <p:nvSpPr>
              <p:cNvPr id="1048" name="Rectangle 24"/>
              <p:cNvSpPr>
                <a:spLocks noChangeArrowheads="1"/>
              </p:cNvSpPr>
              <p:nvPr/>
            </p:nvSpPr>
            <p:spPr bwMode="auto">
              <a:xfrm>
                <a:off x="1547" y="1156"/>
                <a:ext cx="122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Emisión y administración de deuda</a:t>
                </a:r>
                <a:endParaRPr lang="es-ES">
                  <a:latin typeface="Arial" pitchFamily="34" charset="0"/>
                  <a:cs typeface="Arial" pitchFamily="34" charset="0"/>
                </a:endParaRPr>
              </a:p>
            </p:txBody>
          </p:sp>
          <p:sp>
            <p:nvSpPr>
              <p:cNvPr id="1049" name="Rectangle 25"/>
              <p:cNvSpPr>
                <a:spLocks noChangeArrowheads="1"/>
              </p:cNvSpPr>
              <p:nvPr/>
            </p:nvSpPr>
            <p:spPr bwMode="auto">
              <a:xfrm>
                <a:off x="1475" y="1306"/>
                <a:ext cx="129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dirty="0">
                    <a:solidFill>
                      <a:srgbClr val="000000"/>
                    </a:solidFill>
                    <a:latin typeface="Calibri" pitchFamily="34" charset="0"/>
                    <a:cs typeface="Arial" pitchFamily="34" charset="0"/>
                  </a:rPr>
                  <a:t>Administración del capital de trabajo</a:t>
                </a:r>
                <a:endParaRPr lang="es-ES" dirty="0">
                  <a:latin typeface="Arial" pitchFamily="34" charset="0"/>
                  <a:cs typeface="Arial" pitchFamily="34" charset="0"/>
                </a:endParaRPr>
              </a:p>
            </p:txBody>
          </p:sp>
          <p:sp>
            <p:nvSpPr>
              <p:cNvPr id="1050" name="Rectangle 26"/>
              <p:cNvSpPr>
                <a:spLocks noChangeArrowheads="1"/>
              </p:cNvSpPr>
              <p:nvPr/>
            </p:nvSpPr>
            <p:spPr bwMode="auto">
              <a:xfrm>
                <a:off x="2009" y="1456"/>
                <a:ext cx="78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Relaciones con bancos</a:t>
                </a:r>
                <a:endParaRPr lang="es-ES">
                  <a:latin typeface="Arial" pitchFamily="34" charset="0"/>
                  <a:cs typeface="Arial" pitchFamily="34" charset="0"/>
                </a:endParaRPr>
              </a:p>
            </p:txBody>
          </p:sp>
          <p:sp>
            <p:nvSpPr>
              <p:cNvPr id="1051" name="Rectangle 27"/>
              <p:cNvSpPr>
                <a:spLocks noChangeArrowheads="1"/>
              </p:cNvSpPr>
              <p:nvPr/>
            </p:nvSpPr>
            <p:spPr bwMode="auto">
              <a:xfrm>
                <a:off x="1751" y="1606"/>
                <a:ext cx="102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Administración de impuestos</a:t>
                </a:r>
                <a:endParaRPr lang="es-ES">
                  <a:latin typeface="Arial" pitchFamily="34" charset="0"/>
                  <a:cs typeface="Arial" pitchFamily="34" charset="0"/>
                </a:endParaRPr>
              </a:p>
            </p:txBody>
          </p:sp>
          <p:sp>
            <p:nvSpPr>
              <p:cNvPr id="1052" name="Rectangle 28"/>
              <p:cNvSpPr>
                <a:spLocks noChangeArrowheads="1"/>
              </p:cNvSpPr>
              <p:nvPr/>
            </p:nvSpPr>
            <p:spPr bwMode="auto">
              <a:xfrm>
                <a:off x="1625" y="1756"/>
                <a:ext cx="113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Toma de decisiones de inversión</a:t>
                </a:r>
                <a:endParaRPr lang="es-ES">
                  <a:latin typeface="Arial" pitchFamily="34" charset="0"/>
                  <a:cs typeface="Arial" pitchFamily="34" charset="0"/>
                </a:endParaRPr>
              </a:p>
            </p:txBody>
          </p:sp>
          <p:sp>
            <p:nvSpPr>
              <p:cNvPr id="1053" name="Rectangle 29"/>
              <p:cNvSpPr>
                <a:spLocks noChangeArrowheads="1"/>
              </p:cNvSpPr>
              <p:nvPr/>
            </p:nvSpPr>
            <p:spPr bwMode="auto">
              <a:xfrm>
                <a:off x="1679" y="1906"/>
                <a:ext cx="109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Planeación y análisis financiero</a:t>
                </a:r>
                <a:endParaRPr lang="es-ES">
                  <a:latin typeface="Arial" pitchFamily="34" charset="0"/>
                  <a:cs typeface="Arial" pitchFamily="34" charset="0"/>
                </a:endParaRPr>
              </a:p>
            </p:txBody>
          </p:sp>
          <p:sp>
            <p:nvSpPr>
              <p:cNvPr id="1054" name="Rectangle 30"/>
              <p:cNvSpPr>
                <a:spLocks noChangeArrowheads="1"/>
              </p:cNvSpPr>
              <p:nvPr/>
            </p:nvSpPr>
            <p:spPr bwMode="auto">
              <a:xfrm>
                <a:off x="1913" y="2056"/>
                <a:ext cx="87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Administración de riesgo</a:t>
                </a:r>
                <a:endParaRPr lang="es-ES">
                  <a:latin typeface="Arial" pitchFamily="34" charset="0"/>
                  <a:cs typeface="Arial" pitchFamily="34" charset="0"/>
                </a:endParaRPr>
              </a:p>
            </p:txBody>
          </p:sp>
          <p:sp>
            <p:nvSpPr>
              <p:cNvPr id="1055" name="Rectangle 31"/>
              <p:cNvSpPr>
                <a:spLocks noChangeArrowheads="1"/>
              </p:cNvSpPr>
              <p:nvPr/>
            </p:nvSpPr>
            <p:spPr bwMode="auto">
              <a:xfrm>
                <a:off x="743" y="2206"/>
                <a:ext cx="195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Decisiones sobre fusiones, adquisiciones y liquidaciones</a:t>
                </a:r>
                <a:endParaRPr lang="es-ES">
                  <a:latin typeface="Arial" pitchFamily="34" charset="0"/>
                  <a:cs typeface="Arial" pitchFamily="34" charset="0"/>
                </a:endParaRPr>
              </a:p>
            </p:txBody>
          </p:sp>
          <p:sp>
            <p:nvSpPr>
              <p:cNvPr id="1056" name="Rectangle 32"/>
              <p:cNvSpPr>
                <a:spLocks noChangeArrowheads="1"/>
              </p:cNvSpPr>
              <p:nvPr/>
            </p:nvSpPr>
            <p:spPr bwMode="auto">
              <a:xfrm>
                <a:off x="665" y="2356"/>
                <a:ext cx="2058"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Informes financieros/estados contabilidad para la gerencia</a:t>
                </a:r>
                <a:endParaRPr lang="es-ES">
                  <a:latin typeface="Arial" pitchFamily="34" charset="0"/>
                  <a:cs typeface="Arial" pitchFamily="34" charset="0"/>
                </a:endParaRPr>
              </a:p>
            </p:txBody>
          </p:sp>
          <p:sp>
            <p:nvSpPr>
              <p:cNvPr id="1057" name="Rectangle 33"/>
              <p:cNvSpPr>
                <a:spLocks noChangeArrowheads="1"/>
              </p:cNvSpPr>
              <p:nvPr/>
            </p:nvSpPr>
            <p:spPr bwMode="auto">
              <a:xfrm>
                <a:off x="1835" y="2506"/>
                <a:ext cx="94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Administración de efectivo</a:t>
                </a:r>
                <a:endParaRPr lang="es-ES">
                  <a:latin typeface="Arial" pitchFamily="34" charset="0"/>
                  <a:cs typeface="Arial" pitchFamily="34" charset="0"/>
                </a:endParaRPr>
              </a:p>
            </p:txBody>
          </p:sp>
          <p:sp>
            <p:nvSpPr>
              <p:cNvPr id="1058" name="Rectangle 34"/>
              <p:cNvSpPr>
                <a:spLocks noChangeArrowheads="1"/>
              </p:cNvSpPr>
              <p:nvPr/>
            </p:nvSpPr>
            <p:spPr bwMode="auto">
              <a:xfrm>
                <a:off x="1625" y="2656"/>
                <a:ext cx="114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Relaciones con los inversionistas</a:t>
                </a:r>
                <a:endParaRPr lang="es-ES">
                  <a:latin typeface="Arial" pitchFamily="34" charset="0"/>
                  <a:cs typeface="Arial" pitchFamily="34" charset="0"/>
                </a:endParaRPr>
              </a:p>
            </p:txBody>
          </p:sp>
          <p:sp>
            <p:nvSpPr>
              <p:cNvPr id="1059" name="Rectangle 35"/>
              <p:cNvSpPr>
                <a:spLocks noChangeArrowheads="1"/>
              </p:cNvSpPr>
              <p:nvPr/>
            </p:nvSpPr>
            <p:spPr bwMode="auto">
              <a:xfrm>
                <a:off x="959" y="2806"/>
                <a:ext cx="177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Informes financieros/estados contabilidad externa</a:t>
                </a:r>
                <a:endParaRPr lang="es-ES">
                  <a:latin typeface="Arial" pitchFamily="34" charset="0"/>
                  <a:cs typeface="Arial" pitchFamily="34" charset="0"/>
                </a:endParaRPr>
              </a:p>
            </p:txBody>
          </p:sp>
          <p:sp>
            <p:nvSpPr>
              <p:cNvPr id="1060" name="Rectangle 36"/>
              <p:cNvSpPr>
                <a:spLocks noChangeArrowheads="1"/>
              </p:cNvSpPr>
              <p:nvPr/>
            </p:nvSpPr>
            <p:spPr bwMode="auto">
              <a:xfrm>
                <a:off x="1931" y="2956"/>
                <a:ext cx="85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Políticas de contabilidad</a:t>
                </a:r>
                <a:endParaRPr lang="es-ES">
                  <a:latin typeface="Arial" pitchFamily="34" charset="0"/>
                  <a:cs typeface="Arial" pitchFamily="34" charset="0"/>
                </a:endParaRPr>
              </a:p>
            </p:txBody>
          </p:sp>
          <p:sp>
            <p:nvSpPr>
              <p:cNvPr id="1061" name="Rectangle 37"/>
              <p:cNvSpPr>
                <a:spLocks noChangeArrowheads="1"/>
              </p:cNvSpPr>
              <p:nvPr/>
            </p:nvSpPr>
            <p:spPr bwMode="auto">
              <a:xfrm>
                <a:off x="2201" y="3106"/>
                <a:ext cx="60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Auditoria interna</a:t>
                </a:r>
                <a:endParaRPr lang="es-ES">
                  <a:latin typeface="Arial" pitchFamily="34" charset="0"/>
                  <a:cs typeface="Arial" pitchFamily="34" charset="0"/>
                </a:endParaRPr>
              </a:p>
            </p:txBody>
          </p:sp>
          <p:sp>
            <p:nvSpPr>
              <p:cNvPr id="1062" name="Rectangle 38"/>
              <p:cNvSpPr>
                <a:spLocks noChangeArrowheads="1"/>
              </p:cNvSpPr>
              <p:nvPr/>
            </p:nvSpPr>
            <p:spPr bwMode="auto">
              <a:xfrm>
                <a:off x="1133" y="3256"/>
                <a:ext cx="161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Política de dividendos y recompra de acciones</a:t>
                </a:r>
                <a:endParaRPr lang="es-ES">
                  <a:latin typeface="Arial" pitchFamily="34" charset="0"/>
                  <a:cs typeface="Arial" pitchFamily="34" charset="0"/>
                </a:endParaRPr>
              </a:p>
            </p:txBody>
          </p:sp>
          <p:sp>
            <p:nvSpPr>
              <p:cNvPr id="1063" name="Rectangle 39"/>
              <p:cNvSpPr>
                <a:spLocks noChangeArrowheads="1"/>
              </p:cNvSpPr>
              <p:nvPr/>
            </p:nvSpPr>
            <p:spPr bwMode="auto">
              <a:xfrm>
                <a:off x="2093" y="3406"/>
                <a:ext cx="70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Emisión de acciones</a:t>
                </a:r>
                <a:endParaRPr lang="es-ES">
                  <a:latin typeface="Arial" pitchFamily="34" charset="0"/>
                  <a:cs typeface="Arial" pitchFamily="34" charset="0"/>
                </a:endParaRPr>
              </a:p>
            </p:txBody>
          </p:sp>
          <p:sp>
            <p:nvSpPr>
              <p:cNvPr id="1064" name="Rectangle 40"/>
              <p:cNvSpPr>
                <a:spLocks noChangeArrowheads="1"/>
              </p:cNvSpPr>
              <p:nvPr/>
            </p:nvSpPr>
            <p:spPr bwMode="auto">
              <a:xfrm>
                <a:off x="1757" y="3556"/>
                <a:ext cx="101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Administración de pensiones</a:t>
                </a:r>
                <a:endParaRPr lang="es-ES">
                  <a:latin typeface="Arial" pitchFamily="34" charset="0"/>
                  <a:cs typeface="Arial" pitchFamily="34" charset="0"/>
                </a:endParaRPr>
              </a:p>
            </p:txBody>
          </p:sp>
          <p:sp>
            <p:nvSpPr>
              <p:cNvPr id="1065" name="Rectangle 41"/>
              <p:cNvSpPr>
                <a:spLocks noChangeArrowheads="1"/>
              </p:cNvSpPr>
              <p:nvPr/>
            </p:nvSpPr>
            <p:spPr bwMode="auto">
              <a:xfrm>
                <a:off x="2867" y="3712"/>
                <a:ext cx="31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Sin Valor</a:t>
                </a:r>
                <a:endParaRPr lang="es-ES">
                  <a:latin typeface="Arial" pitchFamily="34" charset="0"/>
                  <a:cs typeface="Arial" pitchFamily="34" charset="0"/>
                </a:endParaRPr>
              </a:p>
            </p:txBody>
          </p:sp>
          <p:sp>
            <p:nvSpPr>
              <p:cNvPr id="1066" name="Rectangle 42"/>
              <p:cNvSpPr>
                <a:spLocks noChangeArrowheads="1"/>
              </p:cNvSpPr>
              <p:nvPr/>
            </p:nvSpPr>
            <p:spPr bwMode="auto">
              <a:xfrm>
                <a:off x="4463" y="3712"/>
                <a:ext cx="42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ES" sz="1100" b="1">
                    <a:solidFill>
                      <a:srgbClr val="000000"/>
                    </a:solidFill>
                    <a:latin typeface="Calibri" pitchFamily="34" charset="0"/>
                    <a:cs typeface="Arial" pitchFamily="34" charset="0"/>
                  </a:rPr>
                  <a:t>Muy valioso</a:t>
                </a:r>
                <a:endParaRPr lang="es-ES">
                  <a:latin typeface="Arial" pitchFamily="34" charset="0"/>
                  <a:cs typeface="Arial" pitchFamily="34" charset="0"/>
                </a:endParaRPr>
              </a:p>
            </p:txBody>
          </p:sp>
          <p:sp>
            <p:nvSpPr>
              <p:cNvPr id="1067" name="Line 43"/>
              <p:cNvSpPr>
                <a:spLocks noChangeShapeType="1"/>
              </p:cNvSpPr>
              <p:nvPr/>
            </p:nvSpPr>
            <p:spPr bwMode="auto">
              <a:xfrm>
                <a:off x="617" y="9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sz="2000" dirty="0"/>
              </a:p>
            </p:txBody>
          </p:sp>
          <p:sp>
            <p:nvSpPr>
              <p:cNvPr id="1068" name="Rectangle 44"/>
              <p:cNvSpPr>
                <a:spLocks noChangeArrowheads="1"/>
              </p:cNvSpPr>
              <p:nvPr/>
            </p:nvSpPr>
            <p:spPr bwMode="auto">
              <a:xfrm>
                <a:off x="617" y="9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69" name="Rectangle 45"/>
              <p:cNvSpPr>
                <a:spLocks noChangeArrowheads="1"/>
              </p:cNvSpPr>
              <p:nvPr/>
            </p:nvSpPr>
            <p:spPr bwMode="auto">
              <a:xfrm>
                <a:off x="2849"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0" name="Rectangle 46"/>
              <p:cNvSpPr>
                <a:spLocks noChangeArrowheads="1"/>
              </p:cNvSpPr>
              <p:nvPr/>
            </p:nvSpPr>
            <p:spPr bwMode="auto">
              <a:xfrm>
                <a:off x="2963"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1" name="Rectangle 47"/>
              <p:cNvSpPr>
                <a:spLocks noChangeArrowheads="1"/>
              </p:cNvSpPr>
              <p:nvPr/>
            </p:nvSpPr>
            <p:spPr bwMode="auto">
              <a:xfrm>
                <a:off x="3077"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2" name="Rectangle 48"/>
              <p:cNvSpPr>
                <a:spLocks noChangeArrowheads="1"/>
              </p:cNvSpPr>
              <p:nvPr/>
            </p:nvSpPr>
            <p:spPr bwMode="auto">
              <a:xfrm>
                <a:off x="3191"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3" name="Rectangle 49"/>
              <p:cNvSpPr>
                <a:spLocks noChangeArrowheads="1"/>
              </p:cNvSpPr>
              <p:nvPr/>
            </p:nvSpPr>
            <p:spPr bwMode="auto">
              <a:xfrm>
                <a:off x="3305"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4" name="Rectangle 50"/>
              <p:cNvSpPr>
                <a:spLocks noChangeArrowheads="1"/>
              </p:cNvSpPr>
              <p:nvPr/>
            </p:nvSpPr>
            <p:spPr bwMode="auto">
              <a:xfrm>
                <a:off x="3419"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5" name="Rectangle 51"/>
              <p:cNvSpPr>
                <a:spLocks noChangeArrowheads="1"/>
              </p:cNvSpPr>
              <p:nvPr/>
            </p:nvSpPr>
            <p:spPr bwMode="auto">
              <a:xfrm>
                <a:off x="3533"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6" name="Rectangle 52"/>
              <p:cNvSpPr>
                <a:spLocks noChangeArrowheads="1"/>
              </p:cNvSpPr>
              <p:nvPr/>
            </p:nvSpPr>
            <p:spPr bwMode="auto">
              <a:xfrm>
                <a:off x="3647"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7" name="Rectangle 53"/>
              <p:cNvSpPr>
                <a:spLocks noChangeArrowheads="1"/>
              </p:cNvSpPr>
              <p:nvPr/>
            </p:nvSpPr>
            <p:spPr bwMode="auto">
              <a:xfrm>
                <a:off x="3761"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8" name="Rectangle 54"/>
              <p:cNvSpPr>
                <a:spLocks noChangeArrowheads="1"/>
              </p:cNvSpPr>
              <p:nvPr/>
            </p:nvSpPr>
            <p:spPr bwMode="auto">
              <a:xfrm>
                <a:off x="3875"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79" name="Rectangle 55"/>
              <p:cNvSpPr>
                <a:spLocks noChangeArrowheads="1"/>
              </p:cNvSpPr>
              <p:nvPr/>
            </p:nvSpPr>
            <p:spPr bwMode="auto">
              <a:xfrm>
                <a:off x="3989"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0" name="Rectangle 56"/>
              <p:cNvSpPr>
                <a:spLocks noChangeArrowheads="1"/>
              </p:cNvSpPr>
              <p:nvPr/>
            </p:nvSpPr>
            <p:spPr bwMode="auto">
              <a:xfrm>
                <a:off x="4103"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1" name="Rectangle 57"/>
              <p:cNvSpPr>
                <a:spLocks noChangeArrowheads="1"/>
              </p:cNvSpPr>
              <p:nvPr/>
            </p:nvSpPr>
            <p:spPr bwMode="auto">
              <a:xfrm>
                <a:off x="4217"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2" name="Rectangle 58"/>
              <p:cNvSpPr>
                <a:spLocks noChangeArrowheads="1"/>
              </p:cNvSpPr>
              <p:nvPr/>
            </p:nvSpPr>
            <p:spPr bwMode="auto">
              <a:xfrm>
                <a:off x="4331"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3" name="Rectangle 59"/>
              <p:cNvSpPr>
                <a:spLocks noChangeArrowheads="1"/>
              </p:cNvSpPr>
              <p:nvPr/>
            </p:nvSpPr>
            <p:spPr bwMode="auto">
              <a:xfrm>
                <a:off x="4445"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4" name="Rectangle 60"/>
              <p:cNvSpPr>
                <a:spLocks noChangeArrowheads="1"/>
              </p:cNvSpPr>
              <p:nvPr/>
            </p:nvSpPr>
            <p:spPr bwMode="auto">
              <a:xfrm>
                <a:off x="4559"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5" name="Rectangle 61"/>
              <p:cNvSpPr>
                <a:spLocks noChangeArrowheads="1"/>
              </p:cNvSpPr>
              <p:nvPr/>
            </p:nvSpPr>
            <p:spPr bwMode="auto">
              <a:xfrm>
                <a:off x="4673"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6" name="Rectangle 62"/>
              <p:cNvSpPr>
                <a:spLocks noChangeArrowheads="1"/>
              </p:cNvSpPr>
              <p:nvPr/>
            </p:nvSpPr>
            <p:spPr bwMode="auto">
              <a:xfrm>
                <a:off x="4787"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7" name="Rectangle 63"/>
              <p:cNvSpPr>
                <a:spLocks noChangeArrowheads="1"/>
              </p:cNvSpPr>
              <p:nvPr/>
            </p:nvSpPr>
            <p:spPr bwMode="auto">
              <a:xfrm>
                <a:off x="4901"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88" name="Line 64"/>
              <p:cNvSpPr>
                <a:spLocks noChangeShapeType="1"/>
              </p:cNvSpPr>
              <p:nvPr/>
            </p:nvSpPr>
            <p:spPr bwMode="auto">
              <a:xfrm>
                <a:off x="2855" y="99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89" name="Rectangle 65"/>
              <p:cNvSpPr>
                <a:spLocks noChangeArrowheads="1"/>
              </p:cNvSpPr>
              <p:nvPr/>
            </p:nvSpPr>
            <p:spPr bwMode="auto">
              <a:xfrm>
                <a:off x="2855" y="99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0" name="Rectangle 66"/>
              <p:cNvSpPr>
                <a:spLocks noChangeArrowheads="1"/>
              </p:cNvSpPr>
              <p:nvPr/>
            </p:nvSpPr>
            <p:spPr bwMode="auto">
              <a:xfrm>
                <a:off x="5015" y="994"/>
                <a:ext cx="6" cy="1"/>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1" name="Line 67"/>
              <p:cNvSpPr>
                <a:spLocks noChangeShapeType="1"/>
              </p:cNvSpPr>
              <p:nvPr/>
            </p:nvSpPr>
            <p:spPr bwMode="auto">
              <a:xfrm>
                <a:off x="617" y="11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2" name="Rectangle 68"/>
              <p:cNvSpPr>
                <a:spLocks noChangeArrowheads="1"/>
              </p:cNvSpPr>
              <p:nvPr/>
            </p:nvSpPr>
            <p:spPr bwMode="auto">
              <a:xfrm>
                <a:off x="617" y="11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3" name="Line 69"/>
              <p:cNvSpPr>
                <a:spLocks noChangeShapeType="1"/>
              </p:cNvSpPr>
              <p:nvPr/>
            </p:nvSpPr>
            <p:spPr bwMode="auto">
              <a:xfrm>
                <a:off x="2855" y="1114"/>
                <a:ext cx="2166" cy="1"/>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4" name="Rectangle 70"/>
              <p:cNvSpPr>
                <a:spLocks noChangeArrowheads="1"/>
              </p:cNvSpPr>
              <p:nvPr/>
            </p:nvSpPr>
            <p:spPr bwMode="auto">
              <a:xfrm>
                <a:off x="2855" y="111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5" name="Line 71"/>
              <p:cNvSpPr>
                <a:spLocks noChangeShapeType="1"/>
              </p:cNvSpPr>
              <p:nvPr/>
            </p:nvSpPr>
            <p:spPr bwMode="auto">
              <a:xfrm>
                <a:off x="617" y="11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6" name="Rectangle 72"/>
              <p:cNvSpPr>
                <a:spLocks noChangeArrowheads="1"/>
              </p:cNvSpPr>
              <p:nvPr/>
            </p:nvSpPr>
            <p:spPr bwMode="auto">
              <a:xfrm>
                <a:off x="617" y="11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7" name="Line 73"/>
              <p:cNvSpPr>
                <a:spLocks noChangeShapeType="1"/>
              </p:cNvSpPr>
              <p:nvPr/>
            </p:nvSpPr>
            <p:spPr bwMode="auto">
              <a:xfrm>
                <a:off x="2963"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98" name="Rectangle 74"/>
              <p:cNvSpPr>
                <a:spLocks noChangeArrowheads="1"/>
              </p:cNvSpPr>
              <p:nvPr/>
            </p:nvSpPr>
            <p:spPr bwMode="auto">
              <a:xfrm>
                <a:off x="2963"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99" name="Line 75"/>
              <p:cNvSpPr>
                <a:spLocks noChangeShapeType="1"/>
              </p:cNvSpPr>
              <p:nvPr/>
            </p:nvSpPr>
            <p:spPr bwMode="auto">
              <a:xfrm>
                <a:off x="3077"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0" name="Rectangle 76"/>
              <p:cNvSpPr>
                <a:spLocks noChangeArrowheads="1"/>
              </p:cNvSpPr>
              <p:nvPr/>
            </p:nvSpPr>
            <p:spPr bwMode="auto">
              <a:xfrm>
                <a:off x="3077"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01" name="Line 77"/>
              <p:cNvSpPr>
                <a:spLocks noChangeShapeType="1"/>
              </p:cNvSpPr>
              <p:nvPr/>
            </p:nvSpPr>
            <p:spPr bwMode="auto">
              <a:xfrm>
                <a:off x="3191"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2" name="Rectangle 78"/>
              <p:cNvSpPr>
                <a:spLocks noChangeArrowheads="1"/>
              </p:cNvSpPr>
              <p:nvPr/>
            </p:nvSpPr>
            <p:spPr bwMode="auto">
              <a:xfrm>
                <a:off x="3191"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03" name="Line 79"/>
              <p:cNvSpPr>
                <a:spLocks noChangeShapeType="1"/>
              </p:cNvSpPr>
              <p:nvPr/>
            </p:nvSpPr>
            <p:spPr bwMode="auto">
              <a:xfrm>
                <a:off x="3305"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4" name="Rectangle 80"/>
              <p:cNvSpPr>
                <a:spLocks noChangeArrowheads="1"/>
              </p:cNvSpPr>
              <p:nvPr/>
            </p:nvSpPr>
            <p:spPr bwMode="auto">
              <a:xfrm>
                <a:off x="3305"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05" name="Line 81"/>
              <p:cNvSpPr>
                <a:spLocks noChangeShapeType="1"/>
              </p:cNvSpPr>
              <p:nvPr/>
            </p:nvSpPr>
            <p:spPr bwMode="auto">
              <a:xfrm>
                <a:off x="3419"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6" name="Rectangle 82"/>
              <p:cNvSpPr>
                <a:spLocks noChangeArrowheads="1"/>
              </p:cNvSpPr>
              <p:nvPr/>
            </p:nvSpPr>
            <p:spPr bwMode="auto">
              <a:xfrm>
                <a:off x="3419"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07" name="Line 83"/>
              <p:cNvSpPr>
                <a:spLocks noChangeShapeType="1"/>
              </p:cNvSpPr>
              <p:nvPr/>
            </p:nvSpPr>
            <p:spPr bwMode="auto">
              <a:xfrm>
                <a:off x="3533"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08" name="Rectangle 84"/>
              <p:cNvSpPr>
                <a:spLocks noChangeArrowheads="1"/>
              </p:cNvSpPr>
              <p:nvPr/>
            </p:nvSpPr>
            <p:spPr bwMode="auto">
              <a:xfrm>
                <a:off x="3533"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09" name="Line 85"/>
              <p:cNvSpPr>
                <a:spLocks noChangeShapeType="1"/>
              </p:cNvSpPr>
              <p:nvPr/>
            </p:nvSpPr>
            <p:spPr bwMode="auto">
              <a:xfrm>
                <a:off x="3647"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0" name="Rectangle 86"/>
              <p:cNvSpPr>
                <a:spLocks noChangeArrowheads="1"/>
              </p:cNvSpPr>
              <p:nvPr/>
            </p:nvSpPr>
            <p:spPr bwMode="auto">
              <a:xfrm>
                <a:off x="3647"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11" name="Line 87"/>
              <p:cNvSpPr>
                <a:spLocks noChangeShapeType="1"/>
              </p:cNvSpPr>
              <p:nvPr/>
            </p:nvSpPr>
            <p:spPr bwMode="auto">
              <a:xfrm>
                <a:off x="3761"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2" name="Rectangle 88"/>
              <p:cNvSpPr>
                <a:spLocks noChangeArrowheads="1"/>
              </p:cNvSpPr>
              <p:nvPr/>
            </p:nvSpPr>
            <p:spPr bwMode="auto">
              <a:xfrm>
                <a:off x="3761"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13" name="Line 89"/>
              <p:cNvSpPr>
                <a:spLocks noChangeShapeType="1"/>
              </p:cNvSpPr>
              <p:nvPr/>
            </p:nvSpPr>
            <p:spPr bwMode="auto">
              <a:xfrm>
                <a:off x="3875"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4" name="Rectangle 90"/>
              <p:cNvSpPr>
                <a:spLocks noChangeArrowheads="1"/>
              </p:cNvSpPr>
              <p:nvPr/>
            </p:nvSpPr>
            <p:spPr bwMode="auto">
              <a:xfrm>
                <a:off x="3875"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15" name="Line 91"/>
              <p:cNvSpPr>
                <a:spLocks noChangeShapeType="1"/>
              </p:cNvSpPr>
              <p:nvPr/>
            </p:nvSpPr>
            <p:spPr bwMode="auto">
              <a:xfrm>
                <a:off x="3989"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6" name="Rectangle 92"/>
              <p:cNvSpPr>
                <a:spLocks noChangeArrowheads="1"/>
              </p:cNvSpPr>
              <p:nvPr/>
            </p:nvSpPr>
            <p:spPr bwMode="auto">
              <a:xfrm>
                <a:off x="3989"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17" name="Line 93"/>
              <p:cNvSpPr>
                <a:spLocks noChangeShapeType="1"/>
              </p:cNvSpPr>
              <p:nvPr/>
            </p:nvSpPr>
            <p:spPr bwMode="auto">
              <a:xfrm>
                <a:off x="4103"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18" name="Rectangle 94"/>
              <p:cNvSpPr>
                <a:spLocks noChangeArrowheads="1"/>
              </p:cNvSpPr>
              <p:nvPr/>
            </p:nvSpPr>
            <p:spPr bwMode="auto">
              <a:xfrm>
                <a:off x="4103"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19" name="Line 95"/>
              <p:cNvSpPr>
                <a:spLocks noChangeShapeType="1"/>
              </p:cNvSpPr>
              <p:nvPr/>
            </p:nvSpPr>
            <p:spPr bwMode="auto">
              <a:xfrm>
                <a:off x="4217"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0" name="Rectangle 96"/>
              <p:cNvSpPr>
                <a:spLocks noChangeArrowheads="1"/>
              </p:cNvSpPr>
              <p:nvPr/>
            </p:nvSpPr>
            <p:spPr bwMode="auto">
              <a:xfrm>
                <a:off x="4217"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1" name="Line 97"/>
              <p:cNvSpPr>
                <a:spLocks noChangeShapeType="1"/>
              </p:cNvSpPr>
              <p:nvPr/>
            </p:nvSpPr>
            <p:spPr bwMode="auto">
              <a:xfrm>
                <a:off x="4331"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2" name="Rectangle 98"/>
              <p:cNvSpPr>
                <a:spLocks noChangeArrowheads="1"/>
              </p:cNvSpPr>
              <p:nvPr/>
            </p:nvSpPr>
            <p:spPr bwMode="auto">
              <a:xfrm>
                <a:off x="4331"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3" name="Line 99"/>
              <p:cNvSpPr>
                <a:spLocks noChangeShapeType="1"/>
              </p:cNvSpPr>
              <p:nvPr/>
            </p:nvSpPr>
            <p:spPr bwMode="auto">
              <a:xfrm>
                <a:off x="4445"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4" name="Rectangle 100"/>
              <p:cNvSpPr>
                <a:spLocks noChangeArrowheads="1"/>
              </p:cNvSpPr>
              <p:nvPr/>
            </p:nvSpPr>
            <p:spPr bwMode="auto">
              <a:xfrm>
                <a:off x="4445"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5" name="Line 101"/>
              <p:cNvSpPr>
                <a:spLocks noChangeShapeType="1"/>
              </p:cNvSpPr>
              <p:nvPr/>
            </p:nvSpPr>
            <p:spPr bwMode="auto">
              <a:xfrm>
                <a:off x="4559"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6" name="Rectangle 102"/>
              <p:cNvSpPr>
                <a:spLocks noChangeArrowheads="1"/>
              </p:cNvSpPr>
              <p:nvPr/>
            </p:nvSpPr>
            <p:spPr bwMode="auto">
              <a:xfrm>
                <a:off x="4559"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7" name="Line 103"/>
              <p:cNvSpPr>
                <a:spLocks noChangeShapeType="1"/>
              </p:cNvSpPr>
              <p:nvPr/>
            </p:nvSpPr>
            <p:spPr bwMode="auto">
              <a:xfrm>
                <a:off x="4673"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28" name="Rectangle 104"/>
              <p:cNvSpPr>
                <a:spLocks noChangeArrowheads="1"/>
              </p:cNvSpPr>
              <p:nvPr/>
            </p:nvSpPr>
            <p:spPr bwMode="auto">
              <a:xfrm>
                <a:off x="4673"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29" name="Line 105"/>
              <p:cNvSpPr>
                <a:spLocks noChangeShapeType="1"/>
              </p:cNvSpPr>
              <p:nvPr/>
            </p:nvSpPr>
            <p:spPr bwMode="auto">
              <a:xfrm>
                <a:off x="4787"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30" name="Rectangle 106"/>
              <p:cNvSpPr>
                <a:spLocks noChangeArrowheads="1"/>
              </p:cNvSpPr>
              <p:nvPr/>
            </p:nvSpPr>
            <p:spPr bwMode="auto">
              <a:xfrm>
                <a:off x="4787"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31" name="Line 107"/>
              <p:cNvSpPr>
                <a:spLocks noChangeShapeType="1"/>
              </p:cNvSpPr>
              <p:nvPr/>
            </p:nvSpPr>
            <p:spPr bwMode="auto">
              <a:xfrm>
                <a:off x="4901"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32" name="Rectangle 108"/>
              <p:cNvSpPr>
                <a:spLocks noChangeArrowheads="1"/>
              </p:cNvSpPr>
              <p:nvPr/>
            </p:nvSpPr>
            <p:spPr bwMode="auto">
              <a:xfrm>
                <a:off x="4901"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33" name="Line 109"/>
              <p:cNvSpPr>
                <a:spLocks noChangeShapeType="1"/>
              </p:cNvSpPr>
              <p:nvPr/>
            </p:nvSpPr>
            <p:spPr bwMode="auto">
              <a:xfrm>
                <a:off x="2855" y="114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34" name="Rectangle 110"/>
              <p:cNvSpPr>
                <a:spLocks noChangeArrowheads="1"/>
              </p:cNvSpPr>
              <p:nvPr/>
            </p:nvSpPr>
            <p:spPr bwMode="auto">
              <a:xfrm>
                <a:off x="2855" y="1144"/>
                <a:ext cx="2166" cy="6"/>
              </a:xfrm>
              <a:prstGeom prst="rect">
                <a:avLst/>
              </a:prstGeom>
              <a:solidFill>
                <a:srgbClr val="000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35" name="Line 111"/>
              <p:cNvSpPr>
                <a:spLocks noChangeShapeType="1"/>
              </p:cNvSpPr>
              <p:nvPr/>
            </p:nvSpPr>
            <p:spPr bwMode="auto">
              <a:xfrm>
                <a:off x="5015" y="11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36" name="Rectangle 112"/>
              <p:cNvSpPr>
                <a:spLocks noChangeArrowheads="1"/>
              </p:cNvSpPr>
              <p:nvPr/>
            </p:nvSpPr>
            <p:spPr bwMode="auto">
              <a:xfrm>
                <a:off x="5015" y="11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37" name="Line 113"/>
              <p:cNvSpPr>
                <a:spLocks noChangeShapeType="1"/>
              </p:cNvSpPr>
              <p:nvPr/>
            </p:nvSpPr>
            <p:spPr bwMode="auto">
              <a:xfrm>
                <a:off x="617" y="12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38" name="Rectangle 114"/>
              <p:cNvSpPr>
                <a:spLocks noChangeArrowheads="1"/>
              </p:cNvSpPr>
              <p:nvPr/>
            </p:nvSpPr>
            <p:spPr bwMode="auto">
              <a:xfrm>
                <a:off x="617" y="12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39" name="Line 115"/>
              <p:cNvSpPr>
                <a:spLocks noChangeShapeType="1"/>
              </p:cNvSpPr>
              <p:nvPr/>
            </p:nvSpPr>
            <p:spPr bwMode="auto">
              <a:xfrm>
                <a:off x="2855" y="126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40" name="Rectangle 116"/>
              <p:cNvSpPr>
                <a:spLocks noChangeArrowheads="1"/>
              </p:cNvSpPr>
              <p:nvPr/>
            </p:nvSpPr>
            <p:spPr bwMode="auto">
              <a:xfrm>
                <a:off x="2855" y="126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41" name="Line 117"/>
              <p:cNvSpPr>
                <a:spLocks noChangeShapeType="1"/>
              </p:cNvSpPr>
              <p:nvPr/>
            </p:nvSpPr>
            <p:spPr bwMode="auto">
              <a:xfrm>
                <a:off x="617" y="12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42" name="Rectangle 118"/>
              <p:cNvSpPr>
                <a:spLocks noChangeArrowheads="1"/>
              </p:cNvSpPr>
              <p:nvPr/>
            </p:nvSpPr>
            <p:spPr bwMode="auto">
              <a:xfrm>
                <a:off x="617" y="12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43" name="Line 119"/>
              <p:cNvSpPr>
                <a:spLocks noChangeShapeType="1"/>
              </p:cNvSpPr>
              <p:nvPr/>
            </p:nvSpPr>
            <p:spPr bwMode="auto">
              <a:xfrm>
                <a:off x="2963"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44" name="Rectangle 120"/>
              <p:cNvSpPr>
                <a:spLocks noChangeArrowheads="1"/>
              </p:cNvSpPr>
              <p:nvPr/>
            </p:nvSpPr>
            <p:spPr bwMode="auto">
              <a:xfrm>
                <a:off x="2963"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45" name="Line 121"/>
              <p:cNvSpPr>
                <a:spLocks noChangeShapeType="1"/>
              </p:cNvSpPr>
              <p:nvPr/>
            </p:nvSpPr>
            <p:spPr bwMode="auto">
              <a:xfrm>
                <a:off x="3077"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46" name="Rectangle 122"/>
              <p:cNvSpPr>
                <a:spLocks noChangeArrowheads="1"/>
              </p:cNvSpPr>
              <p:nvPr/>
            </p:nvSpPr>
            <p:spPr bwMode="auto">
              <a:xfrm>
                <a:off x="3077"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47" name="Line 123"/>
              <p:cNvSpPr>
                <a:spLocks noChangeShapeType="1"/>
              </p:cNvSpPr>
              <p:nvPr/>
            </p:nvSpPr>
            <p:spPr bwMode="auto">
              <a:xfrm>
                <a:off x="3191"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48" name="Rectangle 124"/>
              <p:cNvSpPr>
                <a:spLocks noChangeArrowheads="1"/>
              </p:cNvSpPr>
              <p:nvPr/>
            </p:nvSpPr>
            <p:spPr bwMode="auto">
              <a:xfrm>
                <a:off x="3191"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49" name="Line 125"/>
              <p:cNvSpPr>
                <a:spLocks noChangeShapeType="1"/>
              </p:cNvSpPr>
              <p:nvPr/>
            </p:nvSpPr>
            <p:spPr bwMode="auto">
              <a:xfrm>
                <a:off x="3305"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50" name="Rectangle 126"/>
              <p:cNvSpPr>
                <a:spLocks noChangeArrowheads="1"/>
              </p:cNvSpPr>
              <p:nvPr/>
            </p:nvSpPr>
            <p:spPr bwMode="auto">
              <a:xfrm>
                <a:off x="3305"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51" name="Line 127"/>
              <p:cNvSpPr>
                <a:spLocks noChangeShapeType="1"/>
              </p:cNvSpPr>
              <p:nvPr/>
            </p:nvSpPr>
            <p:spPr bwMode="auto">
              <a:xfrm>
                <a:off x="3419"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52" name="Rectangle 128"/>
              <p:cNvSpPr>
                <a:spLocks noChangeArrowheads="1"/>
              </p:cNvSpPr>
              <p:nvPr/>
            </p:nvSpPr>
            <p:spPr bwMode="auto">
              <a:xfrm>
                <a:off x="3419"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53" name="Line 129"/>
              <p:cNvSpPr>
                <a:spLocks noChangeShapeType="1"/>
              </p:cNvSpPr>
              <p:nvPr/>
            </p:nvSpPr>
            <p:spPr bwMode="auto">
              <a:xfrm>
                <a:off x="3533"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54" name="Rectangle 130"/>
              <p:cNvSpPr>
                <a:spLocks noChangeArrowheads="1"/>
              </p:cNvSpPr>
              <p:nvPr/>
            </p:nvSpPr>
            <p:spPr bwMode="auto">
              <a:xfrm>
                <a:off x="3533"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55" name="Line 131"/>
              <p:cNvSpPr>
                <a:spLocks noChangeShapeType="1"/>
              </p:cNvSpPr>
              <p:nvPr/>
            </p:nvSpPr>
            <p:spPr bwMode="auto">
              <a:xfrm>
                <a:off x="3647"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56" name="Rectangle 132"/>
              <p:cNvSpPr>
                <a:spLocks noChangeArrowheads="1"/>
              </p:cNvSpPr>
              <p:nvPr/>
            </p:nvSpPr>
            <p:spPr bwMode="auto">
              <a:xfrm>
                <a:off x="3647"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57" name="Line 133"/>
              <p:cNvSpPr>
                <a:spLocks noChangeShapeType="1"/>
              </p:cNvSpPr>
              <p:nvPr/>
            </p:nvSpPr>
            <p:spPr bwMode="auto">
              <a:xfrm>
                <a:off x="3761"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58" name="Rectangle 134"/>
              <p:cNvSpPr>
                <a:spLocks noChangeArrowheads="1"/>
              </p:cNvSpPr>
              <p:nvPr/>
            </p:nvSpPr>
            <p:spPr bwMode="auto">
              <a:xfrm>
                <a:off x="3761"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59" name="Line 135"/>
              <p:cNvSpPr>
                <a:spLocks noChangeShapeType="1"/>
              </p:cNvSpPr>
              <p:nvPr/>
            </p:nvSpPr>
            <p:spPr bwMode="auto">
              <a:xfrm>
                <a:off x="3875"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60" name="Rectangle 136"/>
              <p:cNvSpPr>
                <a:spLocks noChangeArrowheads="1"/>
              </p:cNvSpPr>
              <p:nvPr/>
            </p:nvSpPr>
            <p:spPr bwMode="auto">
              <a:xfrm>
                <a:off x="3875"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61" name="Line 137"/>
              <p:cNvSpPr>
                <a:spLocks noChangeShapeType="1"/>
              </p:cNvSpPr>
              <p:nvPr/>
            </p:nvSpPr>
            <p:spPr bwMode="auto">
              <a:xfrm>
                <a:off x="3989"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62" name="Rectangle 138"/>
              <p:cNvSpPr>
                <a:spLocks noChangeArrowheads="1"/>
              </p:cNvSpPr>
              <p:nvPr/>
            </p:nvSpPr>
            <p:spPr bwMode="auto">
              <a:xfrm>
                <a:off x="3989"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63" name="Line 139"/>
              <p:cNvSpPr>
                <a:spLocks noChangeShapeType="1"/>
              </p:cNvSpPr>
              <p:nvPr/>
            </p:nvSpPr>
            <p:spPr bwMode="auto">
              <a:xfrm>
                <a:off x="4103"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64" name="Rectangle 140"/>
              <p:cNvSpPr>
                <a:spLocks noChangeArrowheads="1"/>
              </p:cNvSpPr>
              <p:nvPr/>
            </p:nvSpPr>
            <p:spPr bwMode="auto">
              <a:xfrm>
                <a:off x="4103"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65" name="Line 141"/>
              <p:cNvSpPr>
                <a:spLocks noChangeShapeType="1"/>
              </p:cNvSpPr>
              <p:nvPr/>
            </p:nvSpPr>
            <p:spPr bwMode="auto">
              <a:xfrm>
                <a:off x="4217"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66" name="Rectangle 142"/>
              <p:cNvSpPr>
                <a:spLocks noChangeArrowheads="1"/>
              </p:cNvSpPr>
              <p:nvPr/>
            </p:nvSpPr>
            <p:spPr bwMode="auto">
              <a:xfrm>
                <a:off x="4217"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67" name="Line 143"/>
              <p:cNvSpPr>
                <a:spLocks noChangeShapeType="1"/>
              </p:cNvSpPr>
              <p:nvPr/>
            </p:nvSpPr>
            <p:spPr bwMode="auto">
              <a:xfrm>
                <a:off x="4331"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68" name="Rectangle 144"/>
              <p:cNvSpPr>
                <a:spLocks noChangeArrowheads="1"/>
              </p:cNvSpPr>
              <p:nvPr/>
            </p:nvSpPr>
            <p:spPr bwMode="auto">
              <a:xfrm>
                <a:off x="4331"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69" name="Line 145"/>
              <p:cNvSpPr>
                <a:spLocks noChangeShapeType="1"/>
              </p:cNvSpPr>
              <p:nvPr/>
            </p:nvSpPr>
            <p:spPr bwMode="auto">
              <a:xfrm>
                <a:off x="4445"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70" name="Rectangle 146"/>
              <p:cNvSpPr>
                <a:spLocks noChangeArrowheads="1"/>
              </p:cNvSpPr>
              <p:nvPr/>
            </p:nvSpPr>
            <p:spPr bwMode="auto">
              <a:xfrm>
                <a:off x="4445"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71" name="Line 147"/>
              <p:cNvSpPr>
                <a:spLocks noChangeShapeType="1"/>
              </p:cNvSpPr>
              <p:nvPr/>
            </p:nvSpPr>
            <p:spPr bwMode="auto">
              <a:xfrm>
                <a:off x="4559"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72" name="Rectangle 148"/>
              <p:cNvSpPr>
                <a:spLocks noChangeArrowheads="1"/>
              </p:cNvSpPr>
              <p:nvPr/>
            </p:nvSpPr>
            <p:spPr bwMode="auto">
              <a:xfrm>
                <a:off x="4559"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73" name="Line 149"/>
              <p:cNvSpPr>
                <a:spLocks noChangeShapeType="1"/>
              </p:cNvSpPr>
              <p:nvPr/>
            </p:nvSpPr>
            <p:spPr bwMode="auto">
              <a:xfrm>
                <a:off x="4673"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74" name="Rectangle 150"/>
              <p:cNvSpPr>
                <a:spLocks noChangeArrowheads="1"/>
              </p:cNvSpPr>
              <p:nvPr/>
            </p:nvSpPr>
            <p:spPr bwMode="auto">
              <a:xfrm>
                <a:off x="4673"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75" name="Line 151"/>
              <p:cNvSpPr>
                <a:spLocks noChangeShapeType="1"/>
              </p:cNvSpPr>
              <p:nvPr/>
            </p:nvSpPr>
            <p:spPr bwMode="auto">
              <a:xfrm>
                <a:off x="4787"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76" name="Rectangle 152"/>
              <p:cNvSpPr>
                <a:spLocks noChangeArrowheads="1"/>
              </p:cNvSpPr>
              <p:nvPr/>
            </p:nvSpPr>
            <p:spPr bwMode="auto">
              <a:xfrm>
                <a:off x="4787"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77" name="Line 153"/>
              <p:cNvSpPr>
                <a:spLocks noChangeShapeType="1"/>
              </p:cNvSpPr>
              <p:nvPr/>
            </p:nvSpPr>
            <p:spPr bwMode="auto">
              <a:xfrm>
                <a:off x="4901"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78" name="Rectangle 154"/>
              <p:cNvSpPr>
                <a:spLocks noChangeArrowheads="1"/>
              </p:cNvSpPr>
              <p:nvPr/>
            </p:nvSpPr>
            <p:spPr bwMode="auto">
              <a:xfrm>
                <a:off x="4901"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79" name="Line 155"/>
              <p:cNvSpPr>
                <a:spLocks noChangeShapeType="1"/>
              </p:cNvSpPr>
              <p:nvPr/>
            </p:nvSpPr>
            <p:spPr bwMode="auto">
              <a:xfrm>
                <a:off x="2855" y="1294"/>
                <a:ext cx="2166" cy="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80" name="Rectangle 156"/>
              <p:cNvSpPr>
                <a:spLocks noChangeArrowheads="1"/>
              </p:cNvSpPr>
              <p:nvPr/>
            </p:nvSpPr>
            <p:spPr bwMode="auto">
              <a:xfrm>
                <a:off x="2855" y="129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1" name="Line 157"/>
              <p:cNvSpPr>
                <a:spLocks noChangeShapeType="1"/>
              </p:cNvSpPr>
              <p:nvPr/>
            </p:nvSpPr>
            <p:spPr bwMode="auto">
              <a:xfrm>
                <a:off x="5015" y="12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82" name="Rectangle 158"/>
              <p:cNvSpPr>
                <a:spLocks noChangeArrowheads="1"/>
              </p:cNvSpPr>
              <p:nvPr/>
            </p:nvSpPr>
            <p:spPr bwMode="auto">
              <a:xfrm>
                <a:off x="5015" y="12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3" name="Line 159"/>
              <p:cNvSpPr>
                <a:spLocks noChangeShapeType="1"/>
              </p:cNvSpPr>
              <p:nvPr/>
            </p:nvSpPr>
            <p:spPr bwMode="auto">
              <a:xfrm>
                <a:off x="617" y="14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84" name="Rectangle 160"/>
              <p:cNvSpPr>
                <a:spLocks noChangeArrowheads="1"/>
              </p:cNvSpPr>
              <p:nvPr/>
            </p:nvSpPr>
            <p:spPr bwMode="auto">
              <a:xfrm>
                <a:off x="617" y="14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5" name="Line 161"/>
              <p:cNvSpPr>
                <a:spLocks noChangeShapeType="1"/>
              </p:cNvSpPr>
              <p:nvPr/>
            </p:nvSpPr>
            <p:spPr bwMode="auto">
              <a:xfrm>
                <a:off x="2855" y="141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86" name="Rectangle 162"/>
              <p:cNvSpPr>
                <a:spLocks noChangeArrowheads="1"/>
              </p:cNvSpPr>
              <p:nvPr/>
            </p:nvSpPr>
            <p:spPr bwMode="auto">
              <a:xfrm>
                <a:off x="2855" y="141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7" name="Line 163"/>
              <p:cNvSpPr>
                <a:spLocks noChangeShapeType="1"/>
              </p:cNvSpPr>
              <p:nvPr/>
            </p:nvSpPr>
            <p:spPr bwMode="auto">
              <a:xfrm>
                <a:off x="617" y="14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88" name="Rectangle 164"/>
              <p:cNvSpPr>
                <a:spLocks noChangeArrowheads="1"/>
              </p:cNvSpPr>
              <p:nvPr/>
            </p:nvSpPr>
            <p:spPr bwMode="auto">
              <a:xfrm>
                <a:off x="617" y="14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9" name="Line 165"/>
              <p:cNvSpPr>
                <a:spLocks noChangeShapeType="1"/>
              </p:cNvSpPr>
              <p:nvPr/>
            </p:nvSpPr>
            <p:spPr bwMode="auto">
              <a:xfrm>
                <a:off x="2963"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90" name="Rectangle 166"/>
              <p:cNvSpPr>
                <a:spLocks noChangeArrowheads="1"/>
              </p:cNvSpPr>
              <p:nvPr/>
            </p:nvSpPr>
            <p:spPr bwMode="auto">
              <a:xfrm>
                <a:off x="2963"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91" name="Line 167"/>
              <p:cNvSpPr>
                <a:spLocks noChangeShapeType="1"/>
              </p:cNvSpPr>
              <p:nvPr/>
            </p:nvSpPr>
            <p:spPr bwMode="auto">
              <a:xfrm>
                <a:off x="3077"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92" name="Rectangle 168"/>
              <p:cNvSpPr>
                <a:spLocks noChangeArrowheads="1"/>
              </p:cNvSpPr>
              <p:nvPr/>
            </p:nvSpPr>
            <p:spPr bwMode="auto">
              <a:xfrm>
                <a:off x="3077"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93" name="Line 169"/>
              <p:cNvSpPr>
                <a:spLocks noChangeShapeType="1"/>
              </p:cNvSpPr>
              <p:nvPr/>
            </p:nvSpPr>
            <p:spPr bwMode="auto">
              <a:xfrm>
                <a:off x="3191"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94" name="Rectangle 170"/>
              <p:cNvSpPr>
                <a:spLocks noChangeArrowheads="1"/>
              </p:cNvSpPr>
              <p:nvPr/>
            </p:nvSpPr>
            <p:spPr bwMode="auto">
              <a:xfrm>
                <a:off x="3191"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95" name="Line 171"/>
              <p:cNvSpPr>
                <a:spLocks noChangeShapeType="1"/>
              </p:cNvSpPr>
              <p:nvPr/>
            </p:nvSpPr>
            <p:spPr bwMode="auto">
              <a:xfrm>
                <a:off x="3305"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96" name="Rectangle 172"/>
              <p:cNvSpPr>
                <a:spLocks noChangeArrowheads="1"/>
              </p:cNvSpPr>
              <p:nvPr/>
            </p:nvSpPr>
            <p:spPr bwMode="auto">
              <a:xfrm>
                <a:off x="3305"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97" name="Line 173"/>
              <p:cNvSpPr>
                <a:spLocks noChangeShapeType="1"/>
              </p:cNvSpPr>
              <p:nvPr/>
            </p:nvSpPr>
            <p:spPr bwMode="auto">
              <a:xfrm>
                <a:off x="3419"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198" name="Rectangle 174"/>
              <p:cNvSpPr>
                <a:spLocks noChangeArrowheads="1"/>
              </p:cNvSpPr>
              <p:nvPr/>
            </p:nvSpPr>
            <p:spPr bwMode="auto">
              <a:xfrm>
                <a:off x="3419"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99" name="Line 175"/>
              <p:cNvSpPr>
                <a:spLocks noChangeShapeType="1"/>
              </p:cNvSpPr>
              <p:nvPr/>
            </p:nvSpPr>
            <p:spPr bwMode="auto">
              <a:xfrm>
                <a:off x="3533"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00" name="Rectangle 176"/>
              <p:cNvSpPr>
                <a:spLocks noChangeArrowheads="1"/>
              </p:cNvSpPr>
              <p:nvPr/>
            </p:nvSpPr>
            <p:spPr bwMode="auto">
              <a:xfrm>
                <a:off x="3533"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01" name="Line 177"/>
              <p:cNvSpPr>
                <a:spLocks noChangeShapeType="1"/>
              </p:cNvSpPr>
              <p:nvPr/>
            </p:nvSpPr>
            <p:spPr bwMode="auto">
              <a:xfrm>
                <a:off x="3647"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02" name="Rectangle 178"/>
              <p:cNvSpPr>
                <a:spLocks noChangeArrowheads="1"/>
              </p:cNvSpPr>
              <p:nvPr/>
            </p:nvSpPr>
            <p:spPr bwMode="auto">
              <a:xfrm>
                <a:off x="3647"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03" name="Line 179"/>
              <p:cNvSpPr>
                <a:spLocks noChangeShapeType="1"/>
              </p:cNvSpPr>
              <p:nvPr/>
            </p:nvSpPr>
            <p:spPr bwMode="auto">
              <a:xfrm>
                <a:off x="3761"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04" name="Rectangle 180"/>
              <p:cNvSpPr>
                <a:spLocks noChangeArrowheads="1"/>
              </p:cNvSpPr>
              <p:nvPr/>
            </p:nvSpPr>
            <p:spPr bwMode="auto">
              <a:xfrm>
                <a:off x="3761"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05" name="Line 181"/>
              <p:cNvSpPr>
                <a:spLocks noChangeShapeType="1"/>
              </p:cNvSpPr>
              <p:nvPr/>
            </p:nvSpPr>
            <p:spPr bwMode="auto">
              <a:xfrm>
                <a:off x="3875"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06" name="Rectangle 182"/>
              <p:cNvSpPr>
                <a:spLocks noChangeArrowheads="1"/>
              </p:cNvSpPr>
              <p:nvPr/>
            </p:nvSpPr>
            <p:spPr bwMode="auto">
              <a:xfrm>
                <a:off x="3875"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07" name="Line 183"/>
              <p:cNvSpPr>
                <a:spLocks noChangeShapeType="1"/>
              </p:cNvSpPr>
              <p:nvPr/>
            </p:nvSpPr>
            <p:spPr bwMode="auto">
              <a:xfrm>
                <a:off x="3989"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08" name="Rectangle 184"/>
              <p:cNvSpPr>
                <a:spLocks noChangeArrowheads="1"/>
              </p:cNvSpPr>
              <p:nvPr/>
            </p:nvSpPr>
            <p:spPr bwMode="auto">
              <a:xfrm>
                <a:off x="3989"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09" name="Line 185"/>
              <p:cNvSpPr>
                <a:spLocks noChangeShapeType="1"/>
              </p:cNvSpPr>
              <p:nvPr/>
            </p:nvSpPr>
            <p:spPr bwMode="auto">
              <a:xfrm>
                <a:off x="4103"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10" name="Rectangle 186"/>
              <p:cNvSpPr>
                <a:spLocks noChangeArrowheads="1"/>
              </p:cNvSpPr>
              <p:nvPr/>
            </p:nvSpPr>
            <p:spPr bwMode="auto">
              <a:xfrm>
                <a:off x="4103"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1" name="Line 187"/>
              <p:cNvSpPr>
                <a:spLocks noChangeShapeType="1"/>
              </p:cNvSpPr>
              <p:nvPr/>
            </p:nvSpPr>
            <p:spPr bwMode="auto">
              <a:xfrm>
                <a:off x="4217"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12" name="Rectangle 188"/>
              <p:cNvSpPr>
                <a:spLocks noChangeArrowheads="1"/>
              </p:cNvSpPr>
              <p:nvPr/>
            </p:nvSpPr>
            <p:spPr bwMode="auto">
              <a:xfrm>
                <a:off x="4217"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3" name="Line 189"/>
              <p:cNvSpPr>
                <a:spLocks noChangeShapeType="1"/>
              </p:cNvSpPr>
              <p:nvPr/>
            </p:nvSpPr>
            <p:spPr bwMode="auto">
              <a:xfrm>
                <a:off x="4331"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14" name="Rectangle 190"/>
              <p:cNvSpPr>
                <a:spLocks noChangeArrowheads="1"/>
              </p:cNvSpPr>
              <p:nvPr/>
            </p:nvSpPr>
            <p:spPr bwMode="auto">
              <a:xfrm>
                <a:off x="4331"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5" name="Line 191"/>
              <p:cNvSpPr>
                <a:spLocks noChangeShapeType="1"/>
              </p:cNvSpPr>
              <p:nvPr/>
            </p:nvSpPr>
            <p:spPr bwMode="auto">
              <a:xfrm>
                <a:off x="4445"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16" name="Rectangle 192"/>
              <p:cNvSpPr>
                <a:spLocks noChangeArrowheads="1"/>
              </p:cNvSpPr>
              <p:nvPr/>
            </p:nvSpPr>
            <p:spPr bwMode="auto">
              <a:xfrm>
                <a:off x="4445"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7" name="Line 193"/>
              <p:cNvSpPr>
                <a:spLocks noChangeShapeType="1"/>
              </p:cNvSpPr>
              <p:nvPr/>
            </p:nvSpPr>
            <p:spPr bwMode="auto">
              <a:xfrm>
                <a:off x="4559"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18" name="Rectangle 194"/>
              <p:cNvSpPr>
                <a:spLocks noChangeArrowheads="1"/>
              </p:cNvSpPr>
              <p:nvPr/>
            </p:nvSpPr>
            <p:spPr bwMode="auto">
              <a:xfrm>
                <a:off x="4559"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9" name="Line 195"/>
              <p:cNvSpPr>
                <a:spLocks noChangeShapeType="1"/>
              </p:cNvSpPr>
              <p:nvPr/>
            </p:nvSpPr>
            <p:spPr bwMode="auto">
              <a:xfrm>
                <a:off x="4673"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0" name="Rectangle 196"/>
              <p:cNvSpPr>
                <a:spLocks noChangeArrowheads="1"/>
              </p:cNvSpPr>
              <p:nvPr/>
            </p:nvSpPr>
            <p:spPr bwMode="auto">
              <a:xfrm>
                <a:off x="4673"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21" name="Line 197"/>
              <p:cNvSpPr>
                <a:spLocks noChangeShapeType="1"/>
              </p:cNvSpPr>
              <p:nvPr/>
            </p:nvSpPr>
            <p:spPr bwMode="auto">
              <a:xfrm>
                <a:off x="4787"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2" name="Rectangle 198"/>
              <p:cNvSpPr>
                <a:spLocks noChangeArrowheads="1"/>
              </p:cNvSpPr>
              <p:nvPr/>
            </p:nvSpPr>
            <p:spPr bwMode="auto">
              <a:xfrm>
                <a:off x="4787"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23" name="Line 199"/>
              <p:cNvSpPr>
                <a:spLocks noChangeShapeType="1"/>
              </p:cNvSpPr>
              <p:nvPr/>
            </p:nvSpPr>
            <p:spPr bwMode="auto">
              <a:xfrm>
                <a:off x="4901"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4" name="Rectangle 200"/>
              <p:cNvSpPr>
                <a:spLocks noChangeArrowheads="1"/>
              </p:cNvSpPr>
              <p:nvPr/>
            </p:nvSpPr>
            <p:spPr bwMode="auto">
              <a:xfrm>
                <a:off x="4901"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25" name="Line 201"/>
              <p:cNvSpPr>
                <a:spLocks noChangeShapeType="1"/>
              </p:cNvSpPr>
              <p:nvPr/>
            </p:nvSpPr>
            <p:spPr bwMode="auto">
              <a:xfrm>
                <a:off x="2855" y="144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6" name="Rectangle 202"/>
              <p:cNvSpPr>
                <a:spLocks noChangeArrowheads="1"/>
              </p:cNvSpPr>
              <p:nvPr/>
            </p:nvSpPr>
            <p:spPr bwMode="auto">
              <a:xfrm>
                <a:off x="2855" y="144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27" name="Line 203"/>
              <p:cNvSpPr>
                <a:spLocks noChangeShapeType="1"/>
              </p:cNvSpPr>
              <p:nvPr/>
            </p:nvSpPr>
            <p:spPr bwMode="auto">
              <a:xfrm>
                <a:off x="5015" y="14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8" name="Rectangle 204"/>
              <p:cNvSpPr>
                <a:spLocks noChangeArrowheads="1"/>
              </p:cNvSpPr>
              <p:nvPr/>
            </p:nvSpPr>
            <p:spPr bwMode="auto">
              <a:xfrm>
                <a:off x="5015" y="14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 name="Group 406"/>
            <p:cNvGrpSpPr>
              <a:grpSpLocks/>
            </p:cNvGrpSpPr>
            <p:nvPr/>
          </p:nvGrpSpPr>
          <p:grpSpPr bwMode="auto">
            <a:xfrm>
              <a:off x="617" y="1564"/>
              <a:ext cx="4404" cy="636"/>
              <a:chOff x="617" y="1564"/>
              <a:chExt cx="4404" cy="636"/>
            </a:xfrm>
          </p:grpSpPr>
          <p:sp>
            <p:nvSpPr>
              <p:cNvPr id="1230" name="Line 206"/>
              <p:cNvSpPr>
                <a:spLocks noChangeShapeType="1"/>
              </p:cNvSpPr>
              <p:nvPr/>
            </p:nvSpPr>
            <p:spPr bwMode="auto">
              <a:xfrm>
                <a:off x="617" y="15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1" name="Rectangle 207"/>
              <p:cNvSpPr>
                <a:spLocks noChangeArrowheads="1"/>
              </p:cNvSpPr>
              <p:nvPr/>
            </p:nvSpPr>
            <p:spPr bwMode="auto">
              <a:xfrm>
                <a:off x="617" y="15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32" name="Line 208"/>
              <p:cNvSpPr>
                <a:spLocks noChangeShapeType="1"/>
              </p:cNvSpPr>
              <p:nvPr/>
            </p:nvSpPr>
            <p:spPr bwMode="auto">
              <a:xfrm>
                <a:off x="2855" y="1564"/>
                <a:ext cx="216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3" name="Rectangle 209"/>
              <p:cNvSpPr>
                <a:spLocks noChangeArrowheads="1"/>
              </p:cNvSpPr>
              <p:nvPr/>
            </p:nvSpPr>
            <p:spPr bwMode="auto">
              <a:xfrm>
                <a:off x="2855" y="1564"/>
                <a:ext cx="216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34" name="Line 210"/>
              <p:cNvSpPr>
                <a:spLocks noChangeShapeType="1"/>
              </p:cNvSpPr>
              <p:nvPr/>
            </p:nvSpPr>
            <p:spPr bwMode="auto">
              <a:xfrm>
                <a:off x="617" y="15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5" name="Rectangle 211"/>
              <p:cNvSpPr>
                <a:spLocks noChangeArrowheads="1"/>
              </p:cNvSpPr>
              <p:nvPr/>
            </p:nvSpPr>
            <p:spPr bwMode="auto">
              <a:xfrm>
                <a:off x="617" y="15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36" name="Line 212"/>
              <p:cNvSpPr>
                <a:spLocks noChangeShapeType="1"/>
              </p:cNvSpPr>
              <p:nvPr/>
            </p:nvSpPr>
            <p:spPr bwMode="auto">
              <a:xfrm>
                <a:off x="2963"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7" name="Rectangle 213"/>
              <p:cNvSpPr>
                <a:spLocks noChangeArrowheads="1"/>
              </p:cNvSpPr>
              <p:nvPr/>
            </p:nvSpPr>
            <p:spPr bwMode="auto">
              <a:xfrm>
                <a:off x="2963"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38" name="Line 214"/>
              <p:cNvSpPr>
                <a:spLocks noChangeShapeType="1"/>
              </p:cNvSpPr>
              <p:nvPr/>
            </p:nvSpPr>
            <p:spPr bwMode="auto">
              <a:xfrm>
                <a:off x="3077"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9" name="Rectangle 215"/>
              <p:cNvSpPr>
                <a:spLocks noChangeArrowheads="1"/>
              </p:cNvSpPr>
              <p:nvPr/>
            </p:nvSpPr>
            <p:spPr bwMode="auto">
              <a:xfrm>
                <a:off x="3077"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40" name="Line 216"/>
              <p:cNvSpPr>
                <a:spLocks noChangeShapeType="1"/>
              </p:cNvSpPr>
              <p:nvPr/>
            </p:nvSpPr>
            <p:spPr bwMode="auto">
              <a:xfrm>
                <a:off x="3191"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41" name="Rectangle 217"/>
              <p:cNvSpPr>
                <a:spLocks noChangeArrowheads="1"/>
              </p:cNvSpPr>
              <p:nvPr/>
            </p:nvSpPr>
            <p:spPr bwMode="auto">
              <a:xfrm>
                <a:off x="3191"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42" name="Line 218"/>
              <p:cNvSpPr>
                <a:spLocks noChangeShapeType="1"/>
              </p:cNvSpPr>
              <p:nvPr/>
            </p:nvSpPr>
            <p:spPr bwMode="auto">
              <a:xfrm>
                <a:off x="3305"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43" name="Rectangle 219"/>
              <p:cNvSpPr>
                <a:spLocks noChangeArrowheads="1"/>
              </p:cNvSpPr>
              <p:nvPr/>
            </p:nvSpPr>
            <p:spPr bwMode="auto">
              <a:xfrm>
                <a:off x="3305"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44" name="Line 220"/>
              <p:cNvSpPr>
                <a:spLocks noChangeShapeType="1"/>
              </p:cNvSpPr>
              <p:nvPr/>
            </p:nvSpPr>
            <p:spPr bwMode="auto">
              <a:xfrm>
                <a:off x="3419"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45" name="Rectangle 221"/>
              <p:cNvSpPr>
                <a:spLocks noChangeArrowheads="1"/>
              </p:cNvSpPr>
              <p:nvPr/>
            </p:nvSpPr>
            <p:spPr bwMode="auto">
              <a:xfrm>
                <a:off x="3419"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46" name="Line 222"/>
              <p:cNvSpPr>
                <a:spLocks noChangeShapeType="1"/>
              </p:cNvSpPr>
              <p:nvPr/>
            </p:nvSpPr>
            <p:spPr bwMode="auto">
              <a:xfrm>
                <a:off x="3533"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47" name="Rectangle 223"/>
              <p:cNvSpPr>
                <a:spLocks noChangeArrowheads="1"/>
              </p:cNvSpPr>
              <p:nvPr/>
            </p:nvSpPr>
            <p:spPr bwMode="auto">
              <a:xfrm>
                <a:off x="3533"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48" name="Line 224"/>
              <p:cNvSpPr>
                <a:spLocks noChangeShapeType="1"/>
              </p:cNvSpPr>
              <p:nvPr/>
            </p:nvSpPr>
            <p:spPr bwMode="auto">
              <a:xfrm>
                <a:off x="3647"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49" name="Rectangle 225"/>
              <p:cNvSpPr>
                <a:spLocks noChangeArrowheads="1"/>
              </p:cNvSpPr>
              <p:nvPr/>
            </p:nvSpPr>
            <p:spPr bwMode="auto">
              <a:xfrm>
                <a:off x="3647"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50" name="Line 226"/>
              <p:cNvSpPr>
                <a:spLocks noChangeShapeType="1"/>
              </p:cNvSpPr>
              <p:nvPr/>
            </p:nvSpPr>
            <p:spPr bwMode="auto">
              <a:xfrm>
                <a:off x="3761"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51" name="Rectangle 227"/>
              <p:cNvSpPr>
                <a:spLocks noChangeArrowheads="1"/>
              </p:cNvSpPr>
              <p:nvPr/>
            </p:nvSpPr>
            <p:spPr bwMode="auto">
              <a:xfrm>
                <a:off x="3761"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52" name="Line 228"/>
              <p:cNvSpPr>
                <a:spLocks noChangeShapeType="1"/>
              </p:cNvSpPr>
              <p:nvPr/>
            </p:nvSpPr>
            <p:spPr bwMode="auto">
              <a:xfrm>
                <a:off x="3875"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53" name="Rectangle 229"/>
              <p:cNvSpPr>
                <a:spLocks noChangeArrowheads="1"/>
              </p:cNvSpPr>
              <p:nvPr/>
            </p:nvSpPr>
            <p:spPr bwMode="auto">
              <a:xfrm>
                <a:off x="3875"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54" name="Line 230"/>
              <p:cNvSpPr>
                <a:spLocks noChangeShapeType="1"/>
              </p:cNvSpPr>
              <p:nvPr/>
            </p:nvSpPr>
            <p:spPr bwMode="auto">
              <a:xfrm>
                <a:off x="3989"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55" name="Rectangle 231"/>
              <p:cNvSpPr>
                <a:spLocks noChangeArrowheads="1"/>
              </p:cNvSpPr>
              <p:nvPr/>
            </p:nvSpPr>
            <p:spPr bwMode="auto">
              <a:xfrm>
                <a:off x="3989"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56" name="Line 232"/>
              <p:cNvSpPr>
                <a:spLocks noChangeShapeType="1"/>
              </p:cNvSpPr>
              <p:nvPr/>
            </p:nvSpPr>
            <p:spPr bwMode="auto">
              <a:xfrm>
                <a:off x="4103"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57" name="Rectangle 233"/>
              <p:cNvSpPr>
                <a:spLocks noChangeArrowheads="1"/>
              </p:cNvSpPr>
              <p:nvPr/>
            </p:nvSpPr>
            <p:spPr bwMode="auto">
              <a:xfrm>
                <a:off x="4103"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58" name="Line 234"/>
              <p:cNvSpPr>
                <a:spLocks noChangeShapeType="1"/>
              </p:cNvSpPr>
              <p:nvPr/>
            </p:nvSpPr>
            <p:spPr bwMode="auto">
              <a:xfrm>
                <a:off x="4217"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59" name="Rectangle 235"/>
              <p:cNvSpPr>
                <a:spLocks noChangeArrowheads="1"/>
              </p:cNvSpPr>
              <p:nvPr/>
            </p:nvSpPr>
            <p:spPr bwMode="auto">
              <a:xfrm>
                <a:off x="4217"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60" name="Line 236"/>
              <p:cNvSpPr>
                <a:spLocks noChangeShapeType="1"/>
              </p:cNvSpPr>
              <p:nvPr/>
            </p:nvSpPr>
            <p:spPr bwMode="auto">
              <a:xfrm>
                <a:off x="4331"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1" name="Rectangle 237"/>
              <p:cNvSpPr>
                <a:spLocks noChangeArrowheads="1"/>
              </p:cNvSpPr>
              <p:nvPr/>
            </p:nvSpPr>
            <p:spPr bwMode="auto">
              <a:xfrm>
                <a:off x="4331"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62" name="Line 238"/>
              <p:cNvSpPr>
                <a:spLocks noChangeShapeType="1"/>
              </p:cNvSpPr>
              <p:nvPr/>
            </p:nvSpPr>
            <p:spPr bwMode="auto">
              <a:xfrm>
                <a:off x="4445"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3" name="Rectangle 239"/>
              <p:cNvSpPr>
                <a:spLocks noChangeArrowheads="1"/>
              </p:cNvSpPr>
              <p:nvPr/>
            </p:nvSpPr>
            <p:spPr bwMode="auto">
              <a:xfrm>
                <a:off x="4445"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64" name="Line 240"/>
              <p:cNvSpPr>
                <a:spLocks noChangeShapeType="1"/>
              </p:cNvSpPr>
              <p:nvPr/>
            </p:nvSpPr>
            <p:spPr bwMode="auto">
              <a:xfrm>
                <a:off x="4559"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5" name="Rectangle 241"/>
              <p:cNvSpPr>
                <a:spLocks noChangeArrowheads="1"/>
              </p:cNvSpPr>
              <p:nvPr/>
            </p:nvSpPr>
            <p:spPr bwMode="auto">
              <a:xfrm>
                <a:off x="4559"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66" name="Line 242"/>
              <p:cNvSpPr>
                <a:spLocks noChangeShapeType="1"/>
              </p:cNvSpPr>
              <p:nvPr/>
            </p:nvSpPr>
            <p:spPr bwMode="auto">
              <a:xfrm>
                <a:off x="4673"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7" name="Rectangle 243"/>
              <p:cNvSpPr>
                <a:spLocks noChangeArrowheads="1"/>
              </p:cNvSpPr>
              <p:nvPr/>
            </p:nvSpPr>
            <p:spPr bwMode="auto">
              <a:xfrm>
                <a:off x="4673"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68" name="Line 244"/>
              <p:cNvSpPr>
                <a:spLocks noChangeShapeType="1"/>
              </p:cNvSpPr>
              <p:nvPr/>
            </p:nvSpPr>
            <p:spPr bwMode="auto">
              <a:xfrm>
                <a:off x="4787"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9" name="Rectangle 245"/>
              <p:cNvSpPr>
                <a:spLocks noChangeArrowheads="1"/>
              </p:cNvSpPr>
              <p:nvPr/>
            </p:nvSpPr>
            <p:spPr bwMode="auto">
              <a:xfrm>
                <a:off x="4787"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70" name="Line 246"/>
              <p:cNvSpPr>
                <a:spLocks noChangeShapeType="1"/>
              </p:cNvSpPr>
              <p:nvPr/>
            </p:nvSpPr>
            <p:spPr bwMode="auto">
              <a:xfrm>
                <a:off x="2855" y="159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1" name="Rectangle 247"/>
              <p:cNvSpPr>
                <a:spLocks noChangeArrowheads="1"/>
              </p:cNvSpPr>
              <p:nvPr/>
            </p:nvSpPr>
            <p:spPr bwMode="auto">
              <a:xfrm>
                <a:off x="2855" y="159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72" name="Line 248"/>
              <p:cNvSpPr>
                <a:spLocks noChangeShapeType="1"/>
              </p:cNvSpPr>
              <p:nvPr/>
            </p:nvSpPr>
            <p:spPr bwMode="auto">
              <a:xfrm>
                <a:off x="4901" y="15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3" name="Rectangle 249"/>
              <p:cNvSpPr>
                <a:spLocks noChangeArrowheads="1"/>
              </p:cNvSpPr>
              <p:nvPr/>
            </p:nvSpPr>
            <p:spPr bwMode="auto">
              <a:xfrm>
                <a:off x="4901" y="15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74" name="Line 250"/>
              <p:cNvSpPr>
                <a:spLocks noChangeShapeType="1"/>
              </p:cNvSpPr>
              <p:nvPr/>
            </p:nvSpPr>
            <p:spPr bwMode="auto">
              <a:xfrm>
                <a:off x="617" y="17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5" name="Rectangle 251"/>
              <p:cNvSpPr>
                <a:spLocks noChangeArrowheads="1"/>
              </p:cNvSpPr>
              <p:nvPr/>
            </p:nvSpPr>
            <p:spPr bwMode="auto">
              <a:xfrm>
                <a:off x="617" y="17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76" name="Line 252"/>
              <p:cNvSpPr>
                <a:spLocks noChangeShapeType="1"/>
              </p:cNvSpPr>
              <p:nvPr/>
            </p:nvSpPr>
            <p:spPr bwMode="auto">
              <a:xfrm>
                <a:off x="2855" y="171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7" name="Rectangle 253"/>
              <p:cNvSpPr>
                <a:spLocks noChangeArrowheads="1"/>
              </p:cNvSpPr>
              <p:nvPr/>
            </p:nvSpPr>
            <p:spPr bwMode="auto">
              <a:xfrm>
                <a:off x="2855" y="171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78" name="Line 254"/>
              <p:cNvSpPr>
                <a:spLocks noChangeShapeType="1"/>
              </p:cNvSpPr>
              <p:nvPr/>
            </p:nvSpPr>
            <p:spPr bwMode="auto">
              <a:xfrm>
                <a:off x="617" y="17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9" name="Rectangle 255"/>
              <p:cNvSpPr>
                <a:spLocks noChangeArrowheads="1"/>
              </p:cNvSpPr>
              <p:nvPr/>
            </p:nvSpPr>
            <p:spPr bwMode="auto">
              <a:xfrm>
                <a:off x="617" y="17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80" name="Line 256"/>
              <p:cNvSpPr>
                <a:spLocks noChangeShapeType="1"/>
              </p:cNvSpPr>
              <p:nvPr/>
            </p:nvSpPr>
            <p:spPr bwMode="auto">
              <a:xfrm>
                <a:off x="2963"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1" name="Rectangle 257"/>
              <p:cNvSpPr>
                <a:spLocks noChangeArrowheads="1"/>
              </p:cNvSpPr>
              <p:nvPr/>
            </p:nvSpPr>
            <p:spPr bwMode="auto">
              <a:xfrm>
                <a:off x="2963"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82" name="Line 258"/>
              <p:cNvSpPr>
                <a:spLocks noChangeShapeType="1"/>
              </p:cNvSpPr>
              <p:nvPr/>
            </p:nvSpPr>
            <p:spPr bwMode="auto">
              <a:xfrm>
                <a:off x="3077"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3" name="Rectangle 259"/>
              <p:cNvSpPr>
                <a:spLocks noChangeArrowheads="1"/>
              </p:cNvSpPr>
              <p:nvPr/>
            </p:nvSpPr>
            <p:spPr bwMode="auto">
              <a:xfrm>
                <a:off x="3077"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84" name="Line 260"/>
              <p:cNvSpPr>
                <a:spLocks noChangeShapeType="1"/>
              </p:cNvSpPr>
              <p:nvPr/>
            </p:nvSpPr>
            <p:spPr bwMode="auto">
              <a:xfrm>
                <a:off x="3191"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5" name="Rectangle 261"/>
              <p:cNvSpPr>
                <a:spLocks noChangeArrowheads="1"/>
              </p:cNvSpPr>
              <p:nvPr/>
            </p:nvSpPr>
            <p:spPr bwMode="auto">
              <a:xfrm>
                <a:off x="3191"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86" name="Line 262"/>
              <p:cNvSpPr>
                <a:spLocks noChangeShapeType="1"/>
              </p:cNvSpPr>
              <p:nvPr/>
            </p:nvSpPr>
            <p:spPr bwMode="auto">
              <a:xfrm>
                <a:off x="3305"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7" name="Rectangle 263"/>
              <p:cNvSpPr>
                <a:spLocks noChangeArrowheads="1"/>
              </p:cNvSpPr>
              <p:nvPr/>
            </p:nvSpPr>
            <p:spPr bwMode="auto">
              <a:xfrm>
                <a:off x="3305"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88" name="Line 264"/>
              <p:cNvSpPr>
                <a:spLocks noChangeShapeType="1"/>
              </p:cNvSpPr>
              <p:nvPr/>
            </p:nvSpPr>
            <p:spPr bwMode="auto">
              <a:xfrm>
                <a:off x="3419"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9" name="Rectangle 265"/>
              <p:cNvSpPr>
                <a:spLocks noChangeArrowheads="1"/>
              </p:cNvSpPr>
              <p:nvPr/>
            </p:nvSpPr>
            <p:spPr bwMode="auto">
              <a:xfrm>
                <a:off x="3419"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90" name="Line 266"/>
              <p:cNvSpPr>
                <a:spLocks noChangeShapeType="1"/>
              </p:cNvSpPr>
              <p:nvPr/>
            </p:nvSpPr>
            <p:spPr bwMode="auto">
              <a:xfrm>
                <a:off x="3533"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1" name="Rectangle 267"/>
              <p:cNvSpPr>
                <a:spLocks noChangeArrowheads="1"/>
              </p:cNvSpPr>
              <p:nvPr/>
            </p:nvSpPr>
            <p:spPr bwMode="auto">
              <a:xfrm>
                <a:off x="3533"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92" name="Line 268"/>
              <p:cNvSpPr>
                <a:spLocks noChangeShapeType="1"/>
              </p:cNvSpPr>
              <p:nvPr/>
            </p:nvSpPr>
            <p:spPr bwMode="auto">
              <a:xfrm>
                <a:off x="3647"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3" name="Rectangle 269"/>
              <p:cNvSpPr>
                <a:spLocks noChangeArrowheads="1"/>
              </p:cNvSpPr>
              <p:nvPr/>
            </p:nvSpPr>
            <p:spPr bwMode="auto">
              <a:xfrm>
                <a:off x="3647"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94" name="Line 270"/>
              <p:cNvSpPr>
                <a:spLocks noChangeShapeType="1"/>
              </p:cNvSpPr>
              <p:nvPr/>
            </p:nvSpPr>
            <p:spPr bwMode="auto">
              <a:xfrm>
                <a:off x="3761"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5" name="Rectangle 271"/>
              <p:cNvSpPr>
                <a:spLocks noChangeArrowheads="1"/>
              </p:cNvSpPr>
              <p:nvPr/>
            </p:nvSpPr>
            <p:spPr bwMode="auto">
              <a:xfrm>
                <a:off x="3761"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96" name="Line 272"/>
              <p:cNvSpPr>
                <a:spLocks noChangeShapeType="1"/>
              </p:cNvSpPr>
              <p:nvPr/>
            </p:nvSpPr>
            <p:spPr bwMode="auto">
              <a:xfrm>
                <a:off x="3875"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7" name="Rectangle 273"/>
              <p:cNvSpPr>
                <a:spLocks noChangeArrowheads="1"/>
              </p:cNvSpPr>
              <p:nvPr/>
            </p:nvSpPr>
            <p:spPr bwMode="auto">
              <a:xfrm>
                <a:off x="3875"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98" name="Line 274"/>
              <p:cNvSpPr>
                <a:spLocks noChangeShapeType="1"/>
              </p:cNvSpPr>
              <p:nvPr/>
            </p:nvSpPr>
            <p:spPr bwMode="auto">
              <a:xfrm>
                <a:off x="3989"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9" name="Rectangle 275"/>
              <p:cNvSpPr>
                <a:spLocks noChangeArrowheads="1"/>
              </p:cNvSpPr>
              <p:nvPr/>
            </p:nvSpPr>
            <p:spPr bwMode="auto">
              <a:xfrm>
                <a:off x="3989"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00" name="Line 276"/>
              <p:cNvSpPr>
                <a:spLocks noChangeShapeType="1"/>
              </p:cNvSpPr>
              <p:nvPr/>
            </p:nvSpPr>
            <p:spPr bwMode="auto">
              <a:xfrm>
                <a:off x="4103"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1" name="Rectangle 277"/>
              <p:cNvSpPr>
                <a:spLocks noChangeArrowheads="1"/>
              </p:cNvSpPr>
              <p:nvPr/>
            </p:nvSpPr>
            <p:spPr bwMode="auto">
              <a:xfrm>
                <a:off x="4103"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02" name="Line 278"/>
              <p:cNvSpPr>
                <a:spLocks noChangeShapeType="1"/>
              </p:cNvSpPr>
              <p:nvPr/>
            </p:nvSpPr>
            <p:spPr bwMode="auto">
              <a:xfrm>
                <a:off x="4217"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3" name="Rectangle 279"/>
              <p:cNvSpPr>
                <a:spLocks noChangeArrowheads="1"/>
              </p:cNvSpPr>
              <p:nvPr/>
            </p:nvSpPr>
            <p:spPr bwMode="auto">
              <a:xfrm>
                <a:off x="4217"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04" name="Line 280"/>
              <p:cNvSpPr>
                <a:spLocks noChangeShapeType="1"/>
              </p:cNvSpPr>
              <p:nvPr/>
            </p:nvSpPr>
            <p:spPr bwMode="auto">
              <a:xfrm>
                <a:off x="4331"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5" name="Rectangle 281"/>
              <p:cNvSpPr>
                <a:spLocks noChangeArrowheads="1"/>
              </p:cNvSpPr>
              <p:nvPr/>
            </p:nvSpPr>
            <p:spPr bwMode="auto">
              <a:xfrm>
                <a:off x="4331"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06" name="Line 282"/>
              <p:cNvSpPr>
                <a:spLocks noChangeShapeType="1"/>
              </p:cNvSpPr>
              <p:nvPr/>
            </p:nvSpPr>
            <p:spPr bwMode="auto">
              <a:xfrm>
                <a:off x="4445"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7" name="Rectangle 283"/>
              <p:cNvSpPr>
                <a:spLocks noChangeArrowheads="1"/>
              </p:cNvSpPr>
              <p:nvPr/>
            </p:nvSpPr>
            <p:spPr bwMode="auto">
              <a:xfrm>
                <a:off x="4445"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08" name="Line 284"/>
              <p:cNvSpPr>
                <a:spLocks noChangeShapeType="1"/>
              </p:cNvSpPr>
              <p:nvPr/>
            </p:nvSpPr>
            <p:spPr bwMode="auto">
              <a:xfrm>
                <a:off x="4559"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9" name="Rectangle 285"/>
              <p:cNvSpPr>
                <a:spLocks noChangeArrowheads="1"/>
              </p:cNvSpPr>
              <p:nvPr/>
            </p:nvSpPr>
            <p:spPr bwMode="auto">
              <a:xfrm>
                <a:off x="4559"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10" name="Line 286"/>
              <p:cNvSpPr>
                <a:spLocks noChangeShapeType="1"/>
              </p:cNvSpPr>
              <p:nvPr/>
            </p:nvSpPr>
            <p:spPr bwMode="auto">
              <a:xfrm>
                <a:off x="4673"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1" name="Rectangle 287"/>
              <p:cNvSpPr>
                <a:spLocks noChangeArrowheads="1"/>
              </p:cNvSpPr>
              <p:nvPr/>
            </p:nvSpPr>
            <p:spPr bwMode="auto">
              <a:xfrm>
                <a:off x="4673"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12" name="Line 288"/>
              <p:cNvSpPr>
                <a:spLocks noChangeShapeType="1"/>
              </p:cNvSpPr>
              <p:nvPr/>
            </p:nvSpPr>
            <p:spPr bwMode="auto">
              <a:xfrm>
                <a:off x="4787"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3" name="Rectangle 289"/>
              <p:cNvSpPr>
                <a:spLocks noChangeArrowheads="1"/>
              </p:cNvSpPr>
              <p:nvPr/>
            </p:nvSpPr>
            <p:spPr bwMode="auto">
              <a:xfrm>
                <a:off x="4787"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14" name="Line 290"/>
              <p:cNvSpPr>
                <a:spLocks noChangeShapeType="1"/>
              </p:cNvSpPr>
              <p:nvPr/>
            </p:nvSpPr>
            <p:spPr bwMode="auto">
              <a:xfrm>
                <a:off x="2855" y="174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5" name="Rectangle 291"/>
              <p:cNvSpPr>
                <a:spLocks noChangeArrowheads="1"/>
              </p:cNvSpPr>
              <p:nvPr/>
            </p:nvSpPr>
            <p:spPr bwMode="auto">
              <a:xfrm>
                <a:off x="2855" y="174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16" name="Line 292"/>
              <p:cNvSpPr>
                <a:spLocks noChangeShapeType="1"/>
              </p:cNvSpPr>
              <p:nvPr/>
            </p:nvSpPr>
            <p:spPr bwMode="auto">
              <a:xfrm>
                <a:off x="4901" y="17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7" name="Rectangle 293"/>
              <p:cNvSpPr>
                <a:spLocks noChangeArrowheads="1"/>
              </p:cNvSpPr>
              <p:nvPr/>
            </p:nvSpPr>
            <p:spPr bwMode="auto">
              <a:xfrm>
                <a:off x="4901" y="17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18" name="Line 294"/>
              <p:cNvSpPr>
                <a:spLocks noChangeShapeType="1"/>
              </p:cNvSpPr>
              <p:nvPr/>
            </p:nvSpPr>
            <p:spPr bwMode="auto">
              <a:xfrm>
                <a:off x="617" y="18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9" name="Rectangle 295"/>
              <p:cNvSpPr>
                <a:spLocks noChangeArrowheads="1"/>
              </p:cNvSpPr>
              <p:nvPr/>
            </p:nvSpPr>
            <p:spPr bwMode="auto">
              <a:xfrm>
                <a:off x="617" y="18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20" name="Line 296"/>
              <p:cNvSpPr>
                <a:spLocks noChangeShapeType="1"/>
              </p:cNvSpPr>
              <p:nvPr/>
            </p:nvSpPr>
            <p:spPr bwMode="auto">
              <a:xfrm>
                <a:off x="2855" y="186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1" name="Rectangle 297"/>
              <p:cNvSpPr>
                <a:spLocks noChangeArrowheads="1"/>
              </p:cNvSpPr>
              <p:nvPr/>
            </p:nvSpPr>
            <p:spPr bwMode="auto">
              <a:xfrm>
                <a:off x="2855" y="186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22" name="Line 298"/>
              <p:cNvSpPr>
                <a:spLocks noChangeShapeType="1"/>
              </p:cNvSpPr>
              <p:nvPr/>
            </p:nvSpPr>
            <p:spPr bwMode="auto">
              <a:xfrm>
                <a:off x="617" y="18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3" name="Rectangle 299"/>
              <p:cNvSpPr>
                <a:spLocks noChangeArrowheads="1"/>
              </p:cNvSpPr>
              <p:nvPr/>
            </p:nvSpPr>
            <p:spPr bwMode="auto">
              <a:xfrm>
                <a:off x="617" y="18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24" name="Line 300"/>
              <p:cNvSpPr>
                <a:spLocks noChangeShapeType="1"/>
              </p:cNvSpPr>
              <p:nvPr/>
            </p:nvSpPr>
            <p:spPr bwMode="auto">
              <a:xfrm>
                <a:off x="2963"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5" name="Rectangle 301"/>
              <p:cNvSpPr>
                <a:spLocks noChangeArrowheads="1"/>
              </p:cNvSpPr>
              <p:nvPr/>
            </p:nvSpPr>
            <p:spPr bwMode="auto">
              <a:xfrm>
                <a:off x="2963"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26" name="Line 302"/>
              <p:cNvSpPr>
                <a:spLocks noChangeShapeType="1"/>
              </p:cNvSpPr>
              <p:nvPr/>
            </p:nvSpPr>
            <p:spPr bwMode="auto">
              <a:xfrm>
                <a:off x="3077"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7" name="Rectangle 303"/>
              <p:cNvSpPr>
                <a:spLocks noChangeArrowheads="1"/>
              </p:cNvSpPr>
              <p:nvPr/>
            </p:nvSpPr>
            <p:spPr bwMode="auto">
              <a:xfrm>
                <a:off x="3077"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28" name="Line 304"/>
              <p:cNvSpPr>
                <a:spLocks noChangeShapeType="1"/>
              </p:cNvSpPr>
              <p:nvPr/>
            </p:nvSpPr>
            <p:spPr bwMode="auto">
              <a:xfrm>
                <a:off x="3191"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9" name="Rectangle 305"/>
              <p:cNvSpPr>
                <a:spLocks noChangeArrowheads="1"/>
              </p:cNvSpPr>
              <p:nvPr/>
            </p:nvSpPr>
            <p:spPr bwMode="auto">
              <a:xfrm>
                <a:off x="3191"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30" name="Line 306"/>
              <p:cNvSpPr>
                <a:spLocks noChangeShapeType="1"/>
              </p:cNvSpPr>
              <p:nvPr/>
            </p:nvSpPr>
            <p:spPr bwMode="auto">
              <a:xfrm>
                <a:off x="3305"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1" name="Rectangle 307"/>
              <p:cNvSpPr>
                <a:spLocks noChangeArrowheads="1"/>
              </p:cNvSpPr>
              <p:nvPr/>
            </p:nvSpPr>
            <p:spPr bwMode="auto">
              <a:xfrm>
                <a:off x="3305"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32" name="Line 308"/>
              <p:cNvSpPr>
                <a:spLocks noChangeShapeType="1"/>
              </p:cNvSpPr>
              <p:nvPr/>
            </p:nvSpPr>
            <p:spPr bwMode="auto">
              <a:xfrm>
                <a:off x="3419"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3" name="Rectangle 309"/>
              <p:cNvSpPr>
                <a:spLocks noChangeArrowheads="1"/>
              </p:cNvSpPr>
              <p:nvPr/>
            </p:nvSpPr>
            <p:spPr bwMode="auto">
              <a:xfrm>
                <a:off x="3419"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34" name="Line 310"/>
              <p:cNvSpPr>
                <a:spLocks noChangeShapeType="1"/>
              </p:cNvSpPr>
              <p:nvPr/>
            </p:nvSpPr>
            <p:spPr bwMode="auto">
              <a:xfrm>
                <a:off x="3533"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5" name="Rectangle 311"/>
              <p:cNvSpPr>
                <a:spLocks noChangeArrowheads="1"/>
              </p:cNvSpPr>
              <p:nvPr/>
            </p:nvSpPr>
            <p:spPr bwMode="auto">
              <a:xfrm>
                <a:off x="3533"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36" name="Line 312"/>
              <p:cNvSpPr>
                <a:spLocks noChangeShapeType="1"/>
              </p:cNvSpPr>
              <p:nvPr/>
            </p:nvSpPr>
            <p:spPr bwMode="auto">
              <a:xfrm>
                <a:off x="3647"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7" name="Rectangle 313"/>
              <p:cNvSpPr>
                <a:spLocks noChangeArrowheads="1"/>
              </p:cNvSpPr>
              <p:nvPr/>
            </p:nvSpPr>
            <p:spPr bwMode="auto">
              <a:xfrm>
                <a:off x="3647"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38" name="Line 314"/>
              <p:cNvSpPr>
                <a:spLocks noChangeShapeType="1"/>
              </p:cNvSpPr>
              <p:nvPr/>
            </p:nvSpPr>
            <p:spPr bwMode="auto">
              <a:xfrm>
                <a:off x="3761"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9" name="Rectangle 315"/>
              <p:cNvSpPr>
                <a:spLocks noChangeArrowheads="1"/>
              </p:cNvSpPr>
              <p:nvPr/>
            </p:nvSpPr>
            <p:spPr bwMode="auto">
              <a:xfrm>
                <a:off x="3761"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40" name="Line 316"/>
              <p:cNvSpPr>
                <a:spLocks noChangeShapeType="1"/>
              </p:cNvSpPr>
              <p:nvPr/>
            </p:nvSpPr>
            <p:spPr bwMode="auto">
              <a:xfrm>
                <a:off x="3875"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41" name="Rectangle 317"/>
              <p:cNvSpPr>
                <a:spLocks noChangeArrowheads="1"/>
              </p:cNvSpPr>
              <p:nvPr/>
            </p:nvSpPr>
            <p:spPr bwMode="auto">
              <a:xfrm>
                <a:off x="3875"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42" name="Line 318"/>
              <p:cNvSpPr>
                <a:spLocks noChangeShapeType="1"/>
              </p:cNvSpPr>
              <p:nvPr/>
            </p:nvSpPr>
            <p:spPr bwMode="auto">
              <a:xfrm>
                <a:off x="3989"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43" name="Rectangle 319"/>
              <p:cNvSpPr>
                <a:spLocks noChangeArrowheads="1"/>
              </p:cNvSpPr>
              <p:nvPr/>
            </p:nvSpPr>
            <p:spPr bwMode="auto">
              <a:xfrm>
                <a:off x="3989"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44" name="Line 320"/>
              <p:cNvSpPr>
                <a:spLocks noChangeShapeType="1"/>
              </p:cNvSpPr>
              <p:nvPr/>
            </p:nvSpPr>
            <p:spPr bwMode="auto">
              <a:xfrm>
                <a:off x="4103"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45" name="Rectangle 321"/>
              <p:cNvSpPr>
                <a:spLocks noChangeArrowheads="1"/>
              </p:cNvSpPr>
              <p:nvPr/>
            </p:nvSpPr>
            <p:spPr bwMode="auto">
              <a:xfrm>
                <a:off x="4103"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46" name="Line 322"/>
              <p:cNvSpPr>
                <a:spLocks noChangeShapeType="1"/>
              </p:cNvSpPr>
              <p:nvPr/>
            </p:nvSpPr>
            <p:spPr bwMode="auto">
              <a:xfrm>
                <a:off x="4217"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47" name="Rectangle 323"/>
              <p:cNvSpPr>
                <a:spLocks noChangeArrowheads="1"/>
              </p:cNvSpPr>
              <p:nvPr/>
            </p:nvSpPr>
            <p:spPr bwMode="auto">
              <a:xfrm>
                <a:off x="4217"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48" name="Line 324"/>
              <p:cNvSpPr>
                <a:spLocks noChangeShapeType="1"/>
              </p:cNvSpPr>
              <p:nvPr/>
            </p:nvSpPr>
            <p:spPr bwMode="auto">
              <a:xfrm>
                <a:off x="4331"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49" name="Rectangle 325"/>
              <p:cNvSpPr>
                <a:spLocks noChangeArrowheads="1"/>
              </p:cNvSpPr>
              <p:nvPr/>
            </p:nvSpPr>
            <p:spPr bwMode="auto">
              <a:xfrm>
                <a:off x="4331"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50" name="Line 326"/>
              <p:cNvSpPr>
                <a:spLocks noChangeShapeType="1"/>
              </p:cNvSpPr>
              <p:nvPr/>
            </p:nvSpPr>
            <p:spPr bwMode="auto">
              <a:xfrm>
                <a:off x="4445"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51" name="Rectangle 327"/>
              <p:cNvSpPr>
                <a:spLocks noChangeArrowheads="1"/>
              </p:cNvSpPr>
              <p:nvPr/>
            </p:nvSpPr>
            <p:spPr bwMode="auto">
              <a:xfrm>
                <a:off x="4445"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52" name="Line 328"/>
              <p:cNvSpPr>
                <a:spLocks noChangeShapeType="1"/>
              </p:cNvSpPr>
              <p:nvPr/>
            </p:nvSpPr>
            <p:spPr bwMode="auto">
              <a:xfrm>
                <a:off x="4559"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53" name="Rectangle 329"/>
              <p:cNvSpPr>
                <a:spLocks noChangeArrowheads="1"/>
              </p:cNvSpPr>
              <p:nvPr/>
            </p:nvSpPr>
            <p:spPr bwMode="auto">
              <a:xfrm>
                <a:off x="4559"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54" name="Line 330"/>
              <p:cNvSpPr>
                <a:spLocks noChangeShapeType="1"/>
              </p:cNvSpPr>
              <p:nvPr/>
            </p:nvSpPr>
            <p:spPr bwMode="auto">
              <a:xfrm>
                <a:off x="4673"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55" name="Rectangle 331"/>
              <p:cNvSpPr>
                <a:spLocks noChangeArrowheads="1"/>
              </p:cNvSpPr>
              <p:nvPr/>
            </p:nvSpPr>
            <p:spPr bwMode="auto">
              <a:xfrm>
                <a:off x="4673"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56" name="Line 332"/>
              <p:cNvSpPr>
                <a:spLocks noChangeShapeType="1"/>
              </p:cNvSpPr>
              <p:nvPr/>
            </p:nvSpPr>
            <p:spPr bwMode="auto">
              <a:xfrm>
                <a:off x="4787"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57" name="Rectangle 333"/>
              <p:cNvSpPr>
                <a:spLocks noChangeArrowheads="1"/>
              </p:cNvSpPr>
              <p:nvPr/>
            </p:nvSpPr>
            <p:spPr bwMode="auto">
              <a:xfrm>
                <a:off x="4787"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58" name="Line 334"/>
              <p:cNvSpPr>
                <a:spLocks noChangeShapeType="1"/>
              </p:cNvSpPr>
              <p:nvPr/>
            </p:nvSpPr>
            <p:spPr bwMode="auto">
              <a:xfrm>
                <a:off x="2855" y="189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59" name="Rectangle 335"/>
              <p:cNvSpPr>
                <a:spLocks noChangeArrowheads="1"/>
              </p:cNvSpPr>
              <p:nvPr/>
            </p:nvSpPr>
            <p:spPr bwMode="auto">
              <a:xfrm>
                <a:off x="2855" y="189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60" name="Line 336"/>
              <p:cNvSpPr>
                <a:spLocks noChangeShapeType="1"/>
              </p:cNvSpPr>
              <p:nvPr/>
            </p:nvSpPr>
            <p:spPr bwMode="auto">
              <a:xfrm>
                <a:off x="4901" y="18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61" name="Rectangle 337"/>
              <p:cNvSpPr>
                <a:spLocks noChangeArrowheads="1"/>
              </p:cNvSpPr>
              <p:nvPr/>
            </p:nvSpPr>
            <p:spPr bwMode="auto">
              <a:xfrm>
                <a:off x="4901" y="18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62" name="Line 338"/>
              <p:cNvSpPr>
                <a:spLocks noChangeShapeType="1"/>
              </p:cNvSpPr>
              <p:nvPr/>
            </p:nvSpPr>
            <p:spPr bwMode="auto">
              <a:xfrm>
                <a:off x="617" y="20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63" name="Rectangle 339"/>
              <p:cNvSpPr>
                <a:spLocks noChangeArrowheads="1"/>
              </p:cNvSpPr>
              <p:nvPr/>
            </p:nvSpPr>
            <p:spPr bwMode="auto">
              <a:xfrm>
                <a:off x="617" y="20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64" name="Line 340"/>
              <p:cNvSpPr>
                <a:spLocks noChangeShapeType="1"/>
              </p:cNvSpPr>
              <p:nvPr/>
            </p:nvSpPr>
            <p:spPr bwMode="auto">
              <a:xfrm>
                <a:off x="2855" y="201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65" name="Rectangle 341"/>
              <p:cNvSpPr>
                <a:spLocks noChangeArrowheads="1"/>
              </p:cNvSpPr>
              <p:nvPr/>
            </p:nvSpPr>
            <p:spPr bwMode="auto">
              <a:xfrm>
                <a:off x="2855" y="201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66" name="Line 342"/>
              <p:cNvSpPr>
                <a:spLocks noChangeShapeType="1"/>
              </p:cNvSpPr>
              <p:nvPr/>
            </p:nvSpPr>
            <p:spPr bwMode="auto">
              <a:xfrm>
                <a:off x="617" y="20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67" name="Rectangle 343"/>
              <p:cNvSpPr>
                <a:spLocks noChangeArrowheads="1"/>
              </p:cNvSpPr>
              <p:nvPr/>
            </p:nvSpPr>
            <p:spPr bwMode="auto">
              <a:xfrm>
                <a:off x="617" y="20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68" name="Line 344"/>
              <p:cNvSpPr>
                <a:spLocks noChangeShapeType="1"/>
              </p:cNvSpPr>
              <p:nvPr/>
            </p:nvSpPr>
            <p:spPr bwMode="auto">
              <a:xfrm>
                <a:off x="2963"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69" name="Rectangle 345"/>
              <p:cNvSpPr>
                <a:spLocks noChangeArrowheads="1"/>
              </p:cNvSpPr>
              <p:nvPr/>
            </p:nvSpPr>
            <p:spPr bwMode="auto">
              <a:xfrm>
                <a:off x="2963"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70" name="Line 346"/>
              <p:cNvSpPr>
                <a:spLocks noChangeShapeType="1"/>
              </p:cNvSpPr>
              <p:nvPr/>
            </p:nvSpPr>
            <p:spPr bwMode="auto">
              <a:xfrm>
                <a:off x="3077"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71" name="Rectangle 347"/>
              <p:cNvSpPr>
                <a:spLocks noChangeArrowheads="1"/>
              </p:cNvSpPr>
              <p:nvPr/>
            </p:nvSpPr>
            <p:spPr bwMode="auto">
              <a:xfrm>
                <a:off x="3077"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72" name="Line 348"/>
              <p:cNvSpPr>
                <a:spLocks noChangeShapeType="1"/>
              </p:cNvSpPr>
              <p:nvPr/>
            </p:nvSpPr>
            <p:spPr bwMode="auto">
              <a:xfrm>
                <a:off x="3191"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73" name="Rectangle 349"/>
              <p:cNvSpPr>
                <a:spLocks noChangeArrowheads="1"/>
              </p:cNvSpPr>
              <p:nvPr/>
            </p:nvSpPr>
            <p:spPr bwMode="auto">
              <a:xfrm>
                <a:off x="3191"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74" name="Line 350"/>
              <p:cNvSpPr>
                <a:spLocks noChangeShapeType="1"/>
              </p:cNvSpPr>
              <p:nvPr/>
            </p:nvSpPr>
            <p:spPr bwMode="auto">
              <a:xfrm>
                <a:off x="3305"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75" name="Rectangle 351"/>
              <p:cNvSpPr>
                <a:spLocks noChangeArrowheads="1"/>
              </p:cNvSpPr>
              <p:nvPr/>
            </p:nvSpPr>
            <p:spPr bwMode="auto">
              <a:xfrm>
                <a:off x="3305"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76" name="Line 352"/>
              <p:cNvSpPr>
                <a:spLocks noChangeShapeType="1"/>
              </p:cNvSpPr>
              <p:nvPr/>
            </p:nvSpPr>
            <p:spPr bwMode="auto">
              <a:xfrm>
                <a:off x="3419"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77" name="Rectangle 353"/>
              <p:cNvSpPr>
                <a:spLocks noChangeArrowheads="1"/>
              </p:cNvSpPr>
              <p:nvPr/>
            </p:nvSpPr>
            <p:spPr bwMode="auto">
              <a:xfrm>
                <a:off x="3419"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78" name="Line 354"/>
              <p:cNvSpPr>
                <a:spLocks noChangeShapeType="1"/>
              </p:cNvSpPr>
              <p:nvPr/>
            </p:nvSpPr>
            <p:spPr bwMode="auto">
              <a:xfrm>
                <a:off x="3533"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79" name="Rectangle 355"/>
              <p:cNvSpPr>
                <a:spLocks noChangeArrowheads="1"/>
              </p:cNvSpPr>
              <p:nvPr/>
            </p:nvSpPr>
            <p:spPr bwMode="auto">
              <a:xfrm>
                <a:off x="3533"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0" name="Line 356"/>
              <p:cNvSpPr>
                <a:spLocks noChangeShapeType="1"/>
              </p:cNvSpPr>
              <p:nvPr/>
            </p:nvSpPr>
            <p:spPr bwMode="auto">
              <a:xfrm>
                <a:off x="3647"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1" name="Rectangle 357"/>
              <p:cNvSpPr>
                <a:spLocks noChangeArrowheads="1"/>
              </p:cNvSpPr>
              <p:nvPr/>
            </p:nvSpPr>
            <p:spPr bwMode="auto">
              <a:xfrm>
                <a:off x="3647"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2" name="Line 358"/>
              <p:cNvSpPr>
                <a:spLocks noChangeShapeType="1"/>
              </p:cNvSpPr>
              <p:nvPr/>
            </p:nvSpPr>
            <p:spPr bwMode="auto">
              <a:xfrm>
                <a:off x="3761"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3" name="Rectangle 359"/>
              <p:cNvSpPr>
                <a:spLocks noChangeArrowheads="1"/>
              </p:cNvSpPr>
              <p:nvPr/>
            </p:nvSpPr>
            <p:spPr bwMode="auto">
              <a:xfrm>
                <a:off x="3761"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4" name="Line 360"/>
              <p:cNvSpPr>
                <a:spLocks noChangeShapeType="1"/>
              </p:cNvSpPr>
              <p:nvPr/>
            </p:nvSpPr>
            <p:spPr bwMode="auto">
              <a:xfrm>
                <a:off x="3875"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5" name="Rectangle 361"/>
              <p:cNvSpPr>
                <a:spLocks noChangeArrowheads="1"/>
              </p:cNvSpPr>
              <p:nvPr/>
            </p:nvSpPr>
            <p:spPr bwMode="auto">
              <a:xfrm>
                <a:off x="3875"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6" name="Line 362"/>
              <p:cNvSpPr>
                <a:spLocks noChangeShapeType="1"/>
              </p:cNvSpPr>
              <p:nvPr/>
            </p:nvSpPr>
            <p:spPr bwMode="auto">
              <a:xfrm>
                <a:off x="3989"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7" name="Rectangle 363"/>
              <p:cNvSpPr>
                <a:spLocks noChangeArrowheads="1"/>
              </p:cNvSpPr>
              <p:nvPr/>
            </p:nvSpPr>
            <p:spPr bwMode="auto">
              <a:xfrm>
                <a:off x="3989"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8" name="Line 364"/>
              <p:cNvSpPr>
                <a:spLocks noChangeShapeType="1"/>
              </p:cNvSpPr>
              <p:nvPr/>
            </p:nvSpPr>
            <p:spPr bwMode="auto">
              <a:xfrm>
                <a:off x="4103"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9" name="Rectangle 365"/>
              <p:cNvSpPr>
                <a:spLocks noChangeArrowheads="1"/>
              </p:cNvSpPr>
              <p:nvPr/>
            </p:nvSpPr>
            <p:spPr bwMode="auto">
              <a:xfrm>
                <a:off x="4103"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90" name="Line 366"/>
              <p:cNvSpPr>
                <a:spLocks noChangeShapeType="1"/>
              </p:cNvSpPr>
              <p:nvPr/>
            </p:nvSpPr>
            <p:spPr bwMode="auto">
              <a:xfrm>
                <a:off x="4217"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91" name="Rectangle 367"/>
              <p:cNvSpPr>
                <a:spLocks noChangeArrowheads="1"/>
              </p:cNvSpPr>
              <p:nvPr/>
            </p:nvSpPr>
            <p:spPr bwMode="auto">
              <a:xfrm>
                <a:off x="4217"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92" name="Line 368"/>
              <p:cNvSpPr>
                <a:spLocks noChangeShapeType="1"/>
              </p:cNvSpPr>
              <p:nvPr/>
            </p:nvSpPr>
            <p:spPr bwMode="auto">
              <a:xfrm>
                <a:off x="4331"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93" name="Rectangle 369"/>
              <p:cNvSpPr>
                <a:spLocks noChangeArrowheads="1"/>
              </p:cNvSpPr>
              <p:nvPr/>
            </p:nvSpPr>
            <p:spPr bwMode="auto">
              <a:xfrm>
                <a:off x="4331"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94" name="Line 370"/>
              <p:cNvSpPr>
                <a:spLocks noChangeShapeType="1"/>
              </p:cNvSpPr>
              <p:nvPr/>
            </p:nvSpPr>
            <p:spPr bwMode="auto">
              <a:xfrm>
                <a:off x="4445"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95" name="Rectangle 371"/>
              <p:cNvSpPr>
                <a:spLocks noChangeArrowheads="1"/>
              </p:cNvSpPr>
              <p:nvPr/>
            </p:nvSpPr>
            <p:spPr bwMode="auto">
              <a:xfrm>
                <a:off x="4445"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96" name="Line 372"/>
              <p:cNvSpPr>
                <a:spLocks noChangeShapeType="1"/>
              </p:cNvSpPr>
              <p:nvPr/>
            </p:nvSpPr>
            <p:spPr bwMode="auto">
              <a:xfrm>
                <a:off x="4559"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97" name="Rectangle 373"/>
              <p:cNvSpPr>
                <a:spLocks noChangeArrowheads="1"/>
              </p:cNvSpPr>
              <p:nvPr/>
            </p:nvSpPr>
            <p:spPr bwMode="auto">
              <a:xfrm>
                <a:off x="4559"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98" name="Line 374"/>
              <p:cNvSpPr>
                <a:spLocks noChangeShapeType="1"/>
              </p:cNvSpPr>
              <p:nvPr/>
            </p:nvSpPr>
            <p:spPr bwMode="auto">
              <a:xfrm>
                <a:off x="4673"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99" name="Rectangle 375"/>
              <p:cNvSpPr>
                <a:spLocks noChangeArrowheads="1"/>
              </p:cNvSpPr>
              <p:nvPr/>
            </p:nvSpPr>
            <p:spPr bwMode="auto">
              <a:xfrm>
                <a:off x="4673"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00" name="Line 376"/>
              <p:cNvSpPr>
                <a:spLocks noChangeShapeType="1"/>
              </p:cNvSpPr>
              <p:nvPr/>
            </p:nvSpPr>
            <p:spPr bwMode="auto">
              <a:xfrm>
                <a:off x="4787"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01" name="Rectangle 377"/>
              <p:cNvSpPr>
                <a:spLocks noChangeArrowheads="1"/>
              </p:cNvSpPr>
              <p:nvPr/>
            </p:nvSpPr>
            <p:spPr bwMode="auto">
              <a:xfrm>
                <a:off x="4787"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02" name="Line 378"/>
              <p:cNvSpPr>
                <a:spLocks noChangeShapeType="1"/>
              </p:cNvSpPr>
              <p:nvPr/>
            </p:nvSpPr>
            <p:spPr bwMode="auto">
              <a:xfrm>
                <a:off x="2855" y="2044"/>
                <a:ext cx="2052" cy="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03" name="Rectangle 379"/>
              <p:cNvSpPr>
                <a:spLocks noChangeArrowheads="1"/>
              </p:cNvSpPr>
              <p:nvPr/>
            </p:nvSpPr>
            <p:spPr bwMode="auto">
              <a:xfrm>
                <a:off x="2855" y="204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04" name="Line 380"/>
              <p:cNvSpPr>
                <a:spLocks noChangeShapeType="1"/>
              </p:cNvSpPr>
              <p:nvPr/>
            </p:nvSpPr>
            <p:spPr bwMode="auto">
              <a:xfrm>
                <a:off x="4901" y="20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05" name="Rectangle 381"/>
              <p:cNvSpPr>
                <a:spLocks noChangeArrowheads="1"/>
              </p:cNvSpPr>
              <p:nvPr/>
            </p:nvSpPr>
            <p:spPr bwMode="auto">
              <a:xfrm>
                <a:off x="4901" y="20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06" name="Line 382"/>
              <p:cNvSpPr>
                <a:spLocks noChangeShapeType="1"/>
              </p:cNvSpPr>
              <p:nvPr/>
            </p:nvSpPr>
            <p:spPr bwMode="auto">
              <a:xfrm>
                <a:off x="617" y="21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07" name="Rectangle 383"/>
              <p:cNvSpPr>
                <a:spLocks noChangeArrowheads="1"/>
              </p:cNvSpPr>
              <p:nvPr/>
            </p:nvSpPr>
            <p:spPr bwMode="auto">
              <a:xfrm>
                <a:off x="617" y="21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08" name="Line 384"/>
              <p:cNvSpPr>
                <a:spLocks noChangeShapeType="1"/>
              </p:cNvSpPr>
              <p:nvPr/>
            </p:nvSpPr>
            <p:spPr bwMode="auto">
              <a:xfrm>
                <a:off x="2855" y="216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09" name="Rectangle 385"/>
              <p:cNvSpPr>
                <a:spLocks noChangeArrowheads="1"/>
              </p:cNvSpPr>
              <p:nvPr/>
            </p:nvSpPr>
            <p:spPr bwMode="auto">
              <a:xfrm>
                <a:off x="2855" y="216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10" name="Line 386"/>
              <p:cNvSpPr>
                <a:spLocks noChangeShapeType="1"/>
              </p:cNvSpPr>
              <p:nvPr/>
            </p:nvSpPr>
            <p:spPr bwMode="auto">
              <a:xfrm>
                <a:off x="617" y="21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11" name="Rectangle 387"/>
              <p:cNvSpPr>
                <a:spLocks noChangeArrowheads="1"/>
              </p:cNvSpPr>
              <p:nvPr/>
            </p:nvSpPr>
            <p:spPr bwMode="auto">
              <a:xfrm>
                <a:off x="617" y="21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12" name="Line 388"/>
              <p:cNvSpPr>
                <a:spLocks noChangeShapeType="1"/>
              </p:cNvSpPr>
              <p:nvPr/>
            </p:nvSpPr>
            <p:spPr bwMode="auto">
              <a:xfrm>
                <a:off x="2963"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13" name="Rectangle 389"/>
              <p:cNvSpPr>
                <a:spLocks noChangeArrowheads="1"/>
              </p:cNvSpPr>
              <p:nvPr/>
            </p:nvSpPr>
            <p:spPr bwMode="auto">
              <a:xfrm>
                <a:off x="2963"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14" name="Line 390"/>
              <p:cNvSpPr>
                <a:spLocks noChangeShapeType="1"/>
              </p:cNvSpPr>
              <p:nvPr/>
            </p:nvSpPr>
            <p:spPr bwMode="auto">
              <a:xfrm>
                <a:off x="3077"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15" name="Rectangle 391"/>
              <p:cNvSpPr>
                <a:spLocks noChangeArrowheads="1"/>
              </p:cNvSpPr>
              <p:nvPr/>
            </p:nvSpPr>
            <p:spPr bwMode="auto">
              <a:xfrm>
                <a:off x="3077"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16" name="Line 392"/>
              <p:cNvSpPr>
                <a:spLocks noChangeShapeType="1"/>
              </p:cNvSpPr>
              <p:nvPr/>
            </p:nvSpPr>
            <p:spPr bwMode="auto">
              <a:xfrm>
                <a:off x="3191"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17" name="Rectangle 393"/>
              <p:cNvSpPr>
                <a:spLocks noChangeArrowheads="1"/>
              </p:cNvSpPr>
              <p:nvPr/>
            </p:nvSpPr>
            <p:spPr bwMode="auto">
              <a:xfrm>
                <a:off x="3191"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18" name="Line 394"/>
              <p:cNvSpPr>
                <a:spLocks noChangeShapeType="1"/>
              </p:cNvSpPr>
              <p:nvPr/>
            </p:nvSpPr>
            <p:spPr bwMode="auto">
              <a:xfrm>
                <a:off x="3305"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19" name="Rectangle 395"/>
              <p:cNvSpPr>
                <a:spLocks noChangeArrowheads="1"/>
              </p:cNvSpPr>
              <p:nvPr/>
            </p:nvSpPr>
            <p:spPr bwMode="auto">
              <a:xfrm>
                <a:off x="3305"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20" name="Line 396"/>
              <p:cNvSpPr>
                <a:spLocks noChangeShapeType="1"/>
              </p:cNvSpPr>
              <p:nvPr/>
            </p:nvSpPr>
            <p:spPr bwMode="auto">
              <a:xfrm>
                <a:off x="3419"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21" name="Rectangle 397"/>
              <p:cNvSpPr>
                <a:spLocks noChangeArrowheads="1"/>
              </p:cNvSpPr>
              <p:nvPr/>
            </p:nvSpPr>
            <p:spPr bwMode="auto">
              <a:xfrm>
                <a:off x="3419"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22" name="Line 398"/>
              <p:cNvSpPr>
                <a:spLocks noChangeShapeType="1"/>
              </p:cNvSpPr>
              <p:nvPr/>
            </p:nvSpPr>
            <p:spPr bwMode="auto">
              <a:xfrm>
                <a:off x="3533"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23" name="Rectangle 399"/>
              <p:cNvSpPr>
                <a:spLocks noChangeArrowheads="1"/>
              </p:cNvSpPr>
              <p:nvPr/>
            </p:nvSpPr>
            <p:spPr bwMode="auto">
              <a:xfrm>
                <a:off x="3533"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24" name="Line 400"/>
              <p:cNvSpPr>
                <a:spLocks noChangeShapeType="1"/>
              </p:cNvSpPr>
              <p:nvPr/>
            </p:nvSpPr>
            <p:spPr bwMode="auto">
              <a:xfrm>
                <a:off x="3647"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25" name="Rectangle 401"/>
              <p:cNvSpPr>
                <a:spLocks noChangeArrowheads="1"/>
              </p:cNvSpPr>
              <p:nvPr/>
            </p:nvSpPr>
            <p:spPr bwMode="auto">
              <a:xfrm>
                <a:off x="3647"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26" name="Line 402"/>
              <p:cNvSpPr>
                <a:spLocks noChangeShapeType="1"/>
              </p:cNvSpPr>
              <p:nvPr/>
            </p:nvSpPr>
            <p:spPr bwMode="auto">
              <a:xfrm>
                <a:off x="3761"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27" name="Rectangle 403"/>
              <p:cNvSpPr>
                <a:spLocks noChangeArrowheads="1"/>
              </p:cNvSpPr>
              <p:nvPr/>
            </p:nvSpPr>
            <p:spPr bwMode="auto">
              <a:xfrm>
                <a:off x="3761"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28" name="Line 404"/>
              <p:cNvSpPr>
                <a:spLocks noChangeShapeType="1"/>
              </p:cNvSpPr>
              <p:nvPr/>
            </p:nvSpPr>
            <p:spPr bwMode="auto">
              <a:xfrm>
                <a:off x="3875"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29" name="Rectangle 405"/>
              <p:cNvSpPr>
                <a:spLocks noChangeArrowheads="1"/>
              </p:cNvSpPr>
              <p:nvPr/>
            </p:nvSpPr>
            <p:spPr bwMode="auto">
              <a:xfrm>
                <a:off x="3875"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7" name="Group 607"/>
            <p:cNvGrpSpPr>
              <a:grpSpLocks/>
            </p:cNvGrpSpPr>
            <p:nvPr/>
          </p:nvGrpSpPr>
          <p:grpSpPr bwMode="auto">
            <a:xfrm>
              <a:off x="617" y="2170"/>
              <a:ext cx="4290" cy="780"/>
              <a:chOff x="617" y="2170"/>
              <a:chExt cx="4290" cy="780"/>
            </a:xfrm>
          </p:grpSpPr>
          <p:sp>
            <p:nvSpPr>
              <p:cNvPr id="1431" name="Line 407"/>
              <p:cNvSpPr>
                <a:spLocks noChangeShapeType="1"/>
              </p:cNvSpPr>
              <p:nvPr/>
            </p:nvSpPr>
            <p:spPr bwMode="auto">
              <a:xfrm>
                <a:off x="3989"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32" name="Rectangle 408"/>
              <p:cNvSpPr>
                <a:spLocks noChangeArrowheads="1"/>
              </p:cNvSpPr>
              <p:nvPr/>
            </p:nvSpPr>
            <p:spPr bwMode="auto">
              <a:xfrm>
                <a:off x="3989"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33" name="Line 409"/>
              <p:cNvSpPr>
                <a:spLocks noChangeShapeType="1"/>
              </p:cNvSpPr>
              <p:nvPr/>
            </p:nvSpPr>
            <p:spPr bwMode="auto">
              <a:xfrm>
                <a:off x="4103"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34" name="Rectangle 410"/>
              <p:cNvSpPr>
                <a:spLocks noChangeArrowheads="1"/>
              </p:cNvSpPr>
              <p:nvPr/>
            </p:nvSpPr>
            <p:spPr bwMode="auto">
              <a:xfrm>
                <a:off x="4103"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35" name="Line 411"/>
              <p:cNvSpPr>
                <a:spLocks noChangeShapeType="1"/>
              </p:cNvSpPr>
              <p:nvPr/>
            </p:nvSpPr>
            <p:spPr bwMode="auto">
              <a:xfrm>
                <a:off x="4217"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36" name="Rectangle 412"/>
              <p:cNvSpPr>
                <a:spLocks noChangeArrowheads="1"/>
              </p:cNvSpPr>
              <p:nvPr/>
            </p:nvSpPr>
            <p:spPr bwMode="auto">
              <a:xfrm>
                <a:off x="4217"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37" name="Line 413"/>
              <p:cNvSpPr>
                <a:spLocks noChangeShapeType="1"/>
              </p:cNvSpPr>
              <p:nvPr/>
            </p:nvSpPr>
            <p:spPr bwMode="auto">
              <a:xfrm>
                <a:off x="4331"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38" name="Rectangle 414"/>
              <p:cNvSpPr>
                <a:spLocks noChangeArrowheads="1"/>
              </p:cNvSpPr>
              <p:nvPr/>
            </p:nvSpPr>
            <p:spPr bwMode="auto">
              <a:xfrm>
                <a:off x="4331"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39" name="Line 415"/>
              <p:cNvSpPr>
                <a:spLocks noChangeShapeType="1"/>
              </p:cNvSpPr>
              <p:nvPr/>
            </p:nvSpPr>
            <p:spPr bwMode="auto">
              <a:xfrm>
                <a:off x="4445"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40" name="Rectangle 416"/>
              <p:cNvSpPr>
                <a:spLocks noChangeArrowheads="1"/>
              </p:cNvSpPr>
              <p:nvPr/>
            </p:nvSpPr>
            <p:spPr bwMode="auto">
              <a:xfrm>
                <a:off x="4445"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1" name="Line 417"/>
              <p:cNvSpPr>
                <a:spLocks noChangeShapeType="1"/>
              </p:cNvSpPr>
              <p:nvPr/>
            </p:nvSpPr>
            <p:spPr bwMode="auto">
              <a:xfrm>
                <a:off x="4559"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42" name="Rectangle 418"/>
              <p:cNvSpPr>
                <a:spLocks noChangeArrowheads="1"/>
              </p:cNvSpPr>
              <p:nvPr/>
            </p:nvSpPr>
            <p:spPr bwMode="auto">
              <a:xfrm>
                <a:off x="4559"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3" name="Line 419"/>
              <p:cNvSpPr>
                <a:spLocks noChangeShapeType="1"/>
              </p:cNvSpPr>
              <p:nvPr/>
            </p:nvSpPr>
            <p:spPr bwMode="auto">
              <a:xfrm>
                <a:off x="4673"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44" name="Rectangle 420"/>
              <p:cNvSpPr>
                <a:spLocks noChangeArrowheads="1"/>
              </p:cNvSpPr>
              <p:nvPr/>
            </p:nvSpPr>
            <p:spPr bwMode="auto">
              <a:xfrm>
                <a:off x="4673"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5" name="Line 421"/>
              <p:cNvSpPr>
                <a:spLocks noChangeShapeType="1"/>
              </p:cNvSpPr>
              <p:nvPr/>
            </p:nvSpPr>
            <p:spPr bwMode="auto">
              <a:xfrm>
                <a:off x="4787"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46" name="Rectangle 422"/>
              <p:cNvSpPr>
                <a:spLocks noChangeArrowheads="1"/>
              </p:cNvSpPr>
              <p:nvPr/>
            </p:nvSpPr>
            <p:spPr bwMode="auto">
              <a:xfrm>
                <a:off x="4787"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7" name="Line 423"/>
              <p:cNvSpPr>
                <a:spLocks noChangeShapeType="1"/>
              </p:cNvSpPr>
              <p:nvPr/>
            </p:nvSpPr>
            <p:spPr bwMode="auto">
              <a:xfrm>
                <a:off x="2855" y="219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48" name="Rectangle 424"/>
              <p:cNvSpPr>
                <a:spLocks noChangeArrowheads="1"/>
              </p:cNvSpPr>
              <p:nvPr/>
            </p:nvSpPr>
            <p:spPr bwMode="auto">
              <a:xfrm>
                <a:off x="2855" y="219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9" name="Line 425"/>
              <p:cNvSpPr>
                <a:spLocks noChangeShapeType="1"/>
              </p:cNvSpPr>
              <p:nvPr/>
            </p:nvSpPr>
            <p:spPr bwMode="auto">
              <a:xfrm>
                <a:off x="4901" y="21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50" name="Rectangle 426"/>
              <p:cNvSpPr>
                <a:spLocks noChangeArrowheads="1"/>
              </p:cNvSpPr>
              <p:nvPr/>
            </p:nvSpPr>
            <p:spPr bwMode="auto">
              <a:xfrm>
                <a:off x="4901" y="21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1" name="Line 427"/>
              <p:cNvSpPr>
                <a:spLocks noChangeShapeType="1"/>
              </p:cNvSpPr>
              <p:nvPr/>
            </p:nvSpPr>
            <p:spPr bwMode="auto">
              <a:xfrm>
                <a:off x="617" y="23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52" name="Rectangle 428"/>
              <p:cNvSpPr>
                <a:spLocks noChangeArrowheads="1"/>
              </p:cNvSpPr>
              <p:nvPr/>
            </p:nvSpPr>
            <p:spPr bwMode="auto">
              <a:xfrm>
                <a:off x="617" y="23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3" name="Line 429"/>
              <p:cNvSpPr>
                <a:spLocks noChangeShapeType="1"/>
              </p:cNvSpPr>
              <p:nvPr/>
            </p:nvSpPr>
            <p:spPr bwMode="auto">
              <a:xfrm>
                <a:off x="2855" y="231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54" name="Rectangle 430"/>
              <p:cNvSpPr>
                <a:spLocks noChangeArrowheads="1"/>
              </p:cNvSpPr>
              <p:nvPr/>
            </p:nvSpPr>
            <p:spPr bwMode="auto">
              <a:xfrm>
                <a:off x="2855" y="231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5" name="Line 431"/>
              <p:cNvSpPr>
                <a:spLocks noChangeShapeType="1"/>
              </p:cNvSpPr>
              <p:nvPr/>
            </p:nvSpPr>
            <p:spPr bwMode="auto">
              <a:xfrm>
                <a:off x="617" y="23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56" name="Rectangle 432"/>
              <p:cNvSpPr>
                <a:spLocks noChangeArrowheads="1"/>
              </p:cNvSpPr>
              <p:nvPr/>
            </p:nvSpPr>
            <p:spPr bwMode="auto">
              <a:xfrm>
                <a:off x="617" y="23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7" name="Line 433"/>
              <p:cNvSpPr>
                <a:spLocks noChangeShapeType="1"/>
              </p:cNvSpPr>
              <p:nvPr/>
            </p:nvSpPr>
            <p:spPr bwMode="auto">
              <a:xfrm>
                <a:off x="2963"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58" name="Rectangle 434"/>
              <p:cNvSpPr>
                <a:spLocks noChangeArrowheads="1"/>
              </p:cNvSpPr>
              <p:nvPr/>
            </p:nvSpPr>
            <p:spPr bwMode="auto">
              <a:xfrm>
                <a:off x="2963"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9" name="Line 435"/>
              <p:cNvSpPr>
                <a:spLocks noChangeShapeType="1"/>
              </p:cNvSpPr>
              <p:nvPr/>
            </p:nvSpPr>
            <p:spPr bwMode="auto">
              <a:xfrm>
                <a:off x="3077"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60" name="Rectangle 436"/>
              <p:cNvSpPr>
                <a:spLocks noChangeArrowheads="1"/>
              </p:cNvSpPr>
              <p:nvPr/>
            </p:nvSpPr>
            <p:spPr bwMode="auto">
              <a:xfrm>
                <a:off x="3077"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1" name="Line 437"/>
              <p:cNvSpPr>
                <a:spLocks noChangeShapeType="1"/>
              </p:cNvSpPr>
              <p:nvPr/>
            </p:nvSpPr>
            <p:spPr bwMode="auto">
              <a:xfrm>
                <a:off x="3191"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62" name="Rectangle 438"/>
              <p:cNvSpPr>
                <a:spLocks noChangeArrowheads="1"/>
              </p:cNvSpPr>
              <p:nvPr/>
            </p:nvSpPr>
            <p:spPr bwMode="auto">
              <a:xfrm>
                <a:off x="3191"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3" name="Line 439"/>
              <p:cNvSpPr>
                <a:spLocks noChangeShapeType="1"/>
              </p:cNvSpPr>
              <p:nvPr/>
            </p:nvSpPr>
            <p:spPr bwMode="auto">
              <a:xfrm>
                <a:off x="3305"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64" name="Rectangle 440"/>
              <p:cNvSpPr>
                <a:spLocks noChangeArrowheads="1"/>
              </p:cNvSpPr>
              <p:nvPr/>
            </p:nvSpPr>
            <p:spPr bwMode="auto">
              <a:xfrm>
                <a:off x="3305"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5" name="Line 441"/>
              <p:cNvSpPr>
                <a:spLocks noChangeShapeType="1"/>
              </p:cNvSpPr>
              <p:nvPr/>
            </p:nvSpPr>
            <p:spPr bwMode="auto">
              <a:xfrm>
                <a:off x="3419"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66" name="Rectangle 442"/>
              <p:cNvSpPr>
                <a:spLocks noChangeArrowheads="1"/>
              </p:cNvSpPr>
              <p:nvPr/>
            </p:nvSpPr>
            <p:spPr bwMode="auto">
              <a:xfrm>
                <a:off x="3419"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7" name="Line 443"/>
              <p:cNvSpPr>
                <a:spLocks noChangeShapeType="1"/>
              </p:cNvSpPr>
              <p:nvPr/>
            </p:nvSpPr>
            <p:spPr bwMode="auto">
              <a:xfrm>
                <a:off x="3533"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68" name="Rectangle 444"/>
              <p:cNvSpPr>
                <a:spLocks noChangeArrowheads="1"/>
              </p:cNvSpPr>
              <p:nvPr/>
            </p:nvSpPr>
            <p:spPr bwMode="auto">
              <a:xfrm>
                <a:off x="3533"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9" name="Line 445"/>
              <p:cNvSpPr>
                <a:spLocks noChangeShapeType="1"/>
              </p:cNvSpPr>
              <p:nvPr/>
            </p:nvSpPr>
            <p:spPr bwMode="auto">
              <a:xfrm>
                <a:off x="3647"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70" name="Rectangle 446"/>
              <p:cNvSpPr>
                <a:spLocks noChangeArrowheads="1"/>
              </p:cNvSpPr>
              <p:nvPr/>
            </p:nvSpPr>
            <p:spPr bwMode="auto">
              <a:xfrm>
                <a:off x="3647"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1" name="Line 447"/>
              <p:cNvSpPr>
                <a:spLocks noChangeShapeType="1"/>
              </p:cNvSpPr>
              <p:nvPr/>
            </p:nvSpPr>
            <p:spPr bwMode="auto">
              <a:xfrm>
                <a:off x="3761"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72" name="Rectangle 448"/>
              <p:cNvSpPr>
                <a:spLocks noChangeArrowheads="1"/>
              </p:cNvSpPr>
              <p:nvPr/>
            </p:nvSpPr>
            <p:spPr bwMode="auto">
              <a:xfrm>
                <a:off x="3761"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3" name="Line 449"/>
              <p:cNvSpPr>
                <a:spLocks noChangeShapeType="1"/>
              </p:cNvSpPr>
              <p:nvPr/>
            </p:nvSpPr>
            <p:spPr bwMode="auto">
              <a:xfrm>
                <a:off x="3875"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74" name="Rectangle 450"/>
              <p:cNvSpPr>
                <a:spLocks noChangeArrowheads="1"/>
              </p:cNvSpPr>
              <p:nvPr/>
            </p:nvSpPr>
            <p:spPr bwMode="auto">
              <a:xfrm>
                <a:off x="3875"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5" name="Line 451"/>
              <p:cNvSpPr>
                <a:spLocks noChangeShapeType="1"/>
              </p:cNvSpPr>
              <p:nvPr/>
            </p:nvSpPr>
            <p:spPr bwMode="auto">
              <a:xfrm>
                <a:off x="3989"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76" name="Rectangle 452"/>
              <p:cNvSpPr>
                <a:spLocks noChangeArrowheads="1"/>
              </p:cNvSpPr>
              <p:nvPr/>
            </p:nvSpPr>
            <p:spPr bwMode="auto">
              <a:xfrm>
                <a:off x="3989"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7" name="Line 453"/>
              <p:cNvSpPr>
                <a:spLocks noChangeShapeType="1"/>
              </p:cNvSpPr>
              <p:nvPr/>
            </p:nvSpPr>
            <p:spPr bwMode="auto">
              <a:xfrm>
                <a:off x="4103"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78" name="Rectangle 454"/>
              <p:cNvSpPr>
                <a:spLocks noChangeArrowheads="1"/>
              </p:cNvSpPr>
              <p:nvPr/>
            </p:nvSpPr>
            <p:spPr bwMode="auto">
              <a:xfrm>
                <a:off x="4103"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9" name="Line 455"/>
              <p:cNvSpPr>
                <a:spLocks noChangeShapeType="1"/>
              </p:cNvSpPr>
              <p:nvPr/>
            </p:nvSpPr>
            <p:spPr bwMode="auto">
              <a:xfrm>
                <a:off x="4217"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80" name="Rectangle 456"/>
              <p:cNvSpPr>
                <a:spLocks noChangeArrowheads="1"/>
              </p:cNvSpPr>
              <p:nvPr/>
            </p:nvSpPr>
            <p:spPr bwMode="auto">
              <a:xfrm>
                <a:off x="4217"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1" name="Line 457"/>
              <p:cNvSpPr>
                <a:spLocks noChangeShapeType="1"/>
              </p:cNvSpPr>
              <p:nvPr/>
            </p:nvSpPr>
            <p:spPr bwMode="auto">
              <a:xfrm>
                <a:off x="4331"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82" name="Rectangle 458"/>
              <p:cNvSpPr>
                <a:spLocks noChangeArrowheads="1"/>
              </p:cNvSpPr>
              <p:nvPr/>
            </p:nvSpPr>
            <p:spPr bwMode="auto">
              <a:xfrm>
                <a:off x="4331"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3" name="Line 459"/>
              <p:cNvSpPr>
                <a:spLocks noChangeShapeType="1"/>
              </p:cNvSpPr>
              <p:nvPr/>
            </p:nvSpPr>
            <p:spPr bwMode="auto">
              <a:xfrm>
                <a:off x="4445"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84" name="Rectangle 460"/>
              <p:cNvSpPr>
                <a:spLocks noChangeArrowheads="1"/>
              </p:cNvSpPr>
              <p:nvPr/>
            </p:nvSpPr>
            <p:spPr bwMode="auto">
              <a:xfrm>
                <a:off x="4445"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5" name="Line 461"/>
              <p:cNvSpPr>
                <a:spLocks noChangeShapeType="1"/>
              </p:cNvSpPr>
              <p:nvPr/>
            </p:nvSpPr>
            <p:spPr bwMode="auto">
              <a:xfrm>
                <a:off x="4559"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86" name="Rectangle 462"/>
              <p:cNvSpPr>
                <a:spLocks noChangeArrowheads="1"/>
              </p:cNvSpPr>
              <p:nvPr/>
            </p:nvSpPr>
            <p:spPr bwMode="auto">
              <a:xfrm>
                <a:off x="4559"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7" name="Line 463"/>
              <p:cNvSpPr>
                <a:spLocks noChangeShapeType="1"/>
              </p:cNvSpPr>
              <p:nvPr/>
            </p:nvSpPr>
            <p:spPr bwMode="auto">
              <a:xfrm>
                <a:off x="4673"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88" name="Rectangle 464"/>
              <p:cNvSpPr>
                <a:spLocks noChangeArrowheads="1"/>
              </p:cNvSpPr>
              <p:nvPr/>
            </p:nvSpPr>
            <p:spPr bwMode="auto">
              <a:xfrm>
                <a:off x="4673"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9" name="Line 465"/>
              <p:cNvSpPr>
                <a:spLocks noChangeShapeType="1"/>
              </p:cNvSpPr>
              <p:nvPr/>
            </p:nvSpPr>
            <p:spPr bwMode="auto">
              <a:xfrm>
                <a:off x="4787"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90" name="Rectangle 466"/>
              <p:cNvSpPr>
                <a:spLocks noChangeArrowheads="1"/>
              </p:cNvSpPr>
              <p:nvPr/>
            </p:nvSpPr>
            <p:spPr bwMode="auto">
              <a:xfrm>
                <a:off x="4787"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1" name="Line 467"/>
              <p:cNvSpPr>
                <a:spLocks noChangeShapeType="1"/>
              </p:cNvSpPr>
              <p:nvPr/>
            </p:nvSpPr>
            <p:spPr bwMode="auto">
              <a:xfrm>
                <a:off x="2855" y="2344"/>
                <a:ext cx="2052" cy="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92" name="Rectangle 468"/>
              <p:cNvSpPr>
                <a:spLocks noChangeArrowheads="1"/>
              </p:cNvSpPr>
              <p:nvPr/>
            </p:nvSpPr>
            <p:spPr bwMode="auto">
              <a:xfrm>
                <a:off x="2855" y="234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3" name="Line 469"/>
              <p:cNvSpPr>
                <a:spLocks noChangeShapeType="1"/>
              </p:cNvSpPr>
              <p:nvPr/>
            </p:nvSpPr>
            <p:spPr bwMode="auto">
              <a:xfrm>
                <a:off x="4901" y="23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94" name="Rectangle 470"/>
              <p:cNvSpPr>
                <a:spLocks noChangeArrowheads="1"/>
              </p:cNvSpPr>
              <p:nvPr/>
            </p:nvSpPr>
            <p:spPr bwMode="auto">
              <a:xfrm>
                <a:off x="4901" y="23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5" name="Line 471"/>
              <p:cNvSpPr>
                <a:spLocks noChangeShapeType="1"/>
              </p:cNvSpPr>
              <p:nvPr/>
            </p:nvSpPr>
            <p:spPr bwMode="auto">
              <a:xfrm>
                <a:off x="617" y="24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96" name="Rectangle 472"/>
              <p:cNvSpPr>
                <a:spLocks noChangeArrowheads="1"/>
              </p:cNvSpPr>
              <p:nvPr/>
            </p:nvSpPr>
            <p:spPr bwMode="auto">
              <a:xfrm>
                <a:off x="617" y="24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7" name="Line 473"/>
              <p:cNvSpPr>
                <a:spLocks noChangeShapeType="1"/>
              </p:cNvSpPr>
              <p:nvPr/>
            </p:nvSpPr>
            <p:spPr bwMode="auto">
              <a:xfrm>
                <a:off x="2855" y="2464"/>
                <a:ext cx="205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498" name="Rectangle 474"/>
              <p:cNvSpPr>
                <a:spLocks noChangeArrowheads="1"/>
              </p:cNvSpPr>
              <p:nvPr/>
            </p:nvSpPr>
            <p:spPr bwMode="auto">
              <a:xfrm>
                <a:off x="2855" y="2464"/>
                <a:ext cx="205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9" name="Line 475"/>
              <p:cNvSpPr>
                <a:spLocks noChangeShapeType="1"/>
              </p:cNvSpPr>
              <p:nvPr/>
            </p:nvSpPr>
            <p:spPr bwMode="auto">
              <a:xfrm>
                <a:off x="617" y="24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00" name="Rectangle 476"/>
              <p:cNvSpPr>
                <a:spLocks noChangeArrowheads="1"/>
              </p:cNvSpPr>
              <p:nvPr/>
            </p:nvSpPr>
            <p:spPr bwMode="auto">
              <a:xfrm>
                <a:off x="617" y="24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1" name="Line 477"/>
              <p:cNvSpPr>
                <a:spLocks noChangeShapeType="1"/>
              </p:cNvSpPr>
              <p:nvPr/>
            </p:nvSpPr>
            <p:spPr bwMode="auto">
              <a:xfrm>
                <a:off x="2963"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02" name="Rectangle 478"/>
              <p:cNvSpPr>
                <a:spLocks noChangeArrowheads="1"/>
              </p:cNvSpPr>
              <p:nvPr/>
            </p:nvSpPr>
            <p:spPr bwMode="auto">
              <a:xfrm>
                <a:off x="2963"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3" name="Line 479"/>
              <p:cNvSpPr>
                <a:spLocks noChangeShapeType="1"/>
              </p:cNvSpPr>
              <p:nvPr/>
            </p:nvSpPr>
            <p:spPr bwMode="auto">
              <a:xfrm>
                <a:off x="3077"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04" name="Rectangle 480"/>
              <p:cNvSpPr>
                <a:spLocks noChangeArrowheads="1"/>
              </p:cNvSpPr>
              <p:nvPr/>
            </p:nvSpPr>
            <p:spPr bwMode="auto">
              <a:xfrm>
                <a:off x="3077"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5" name="Line 481"/>
              <p:cNvSpPr>
                <a:spLocks noChangeShapeType="1"/>
              </p:cNvSpPr>
              <p:nvPr/>
            </p:nvSpPr>
            <p:spPr bwMode="auto">
              <a:xfrm>
                <a:off x="3191"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06" name="Rectangle 482"/>
              <p:cNvSpPr>
                <a:spLocks noChangeArrowheads="1"/>
              </p:cNvSpPr>
              <p:nvPr/>
            </p:nvSpPr>
            <p:spPr bwMode="auto">
              <a:xfrm>
                <a:off x="3191"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7" name="Line 483"/>
              <p:cNvSpPr>
                <a:spLocks noChangeShapeType="1"/>
              </p:cNvSpPr>
              <p:nvPr/>
            </p:nvSpPr>
            <p:spPr bwMode="auto">
              <a:xfrm>
                <a:off x="3305"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08" name="Rectangle 484"/>
              <p:cNvSpPr>
                <a:spLocks noChangeArrowheads="1"/>
              </p:cNvSpPr>
              <p:nvPr/>
            </p:nvSpPr>
            <p:spPr bwMode="auto">
              <a:xfrm>
                <a:off x="3305"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9" name="Line 485"/>
              <p:cNvSpPr>
                <a:spLocks noChangeShapeType="1"/>
              </p:cNvSpPr>
              <p:nvPr/>
            </p:nvSpPr>
            <p:spPr bwMode="auto">
              <a:xfrm>
                <a:off x="3419"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10" name="Rectangle 486"/>
              <p:cNvSpPr>
                <a:spLocks noChangeArrowheads="1"/>
              </p:cNvSpPr>
              <p:nvPr/>
            </p:nvSpPr>
            <p:spPr bwMode="auto">
              <a:xfrm>
                <a:off x="3419"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1" name="Line 487"/>
              <p:cNvSpPr>
                <a:spLocks noChangeShapeType="1"/>
              </p:cNvSpPr>
              <p:nvPr/>
            </p:nvSpPr>
            <p:spPr bwMode="auto">
              <a:xfrm>
                <a:off x="3533"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12" name="Rectangle 488"/>
              <p:cNvSpPr>
                <a:spLocks noChangeArrowheads="1"/>
              </p:cNvSpPr>
              <p:nvPr/>
            </p:nvSpPr>
            <p:spPr bwMode="auto">
              <a:xfrm>
                <a:off x="3533"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3" name="Line 489"/>
              <p:cNvSpPr>
                <a:spLocks noChangeShapeType="1"/>
              </p:cNvSpPr>
              <p:nvPr/>
            </p:nvSpPr>
            <p:spPr bwMode="auto">
              <a:xfrm>
                <a:off x="3647"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14" name="Rectangle 490"/>
              <p:cNvSpPr>
                <a:spLocks noChangeArrowheads="1"/>
              </p:cNvSpPr>
              <p:nvPr/>
            </p:nvSpPr>
            <p:spPr bwMode="auto">
              <a:xfrm>
                <a:off x="3647"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5" name="Line 491"/>
              <p:cNvSpPr>
                <a:spLocks noChangeShapeType="1"/>
              </p:cNvSpPr>
              <p:nvPr/>
            </p:nvSpPr>
            <p:spPr bwMode="auto">
              <a:xfrm>
                <a:off x="3761"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16" name="Rectangle 492"/>
              <p:cNvSpPr>
                <a:spLocks noChangeArrowheads="1"/>
              </p:cNvSpPr>
              <p:nvPr/>
            </p:nvSpPr>
            <p:spPr bwMode="auto">
              <a:xfrm>
                <a:off x="3761"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7" name="Line 493"/>
              <p:cNvSpPr>
                <a:spLocks noChangeShapeType="1"/>
              </p:cNvSpPr>
              <p:nvPr/>
            </p:nvSpPr>
            <p:spPr bwMode="auto">
              <a:xfrm>
                <a:off x="3875"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18" name="Rectangle 494"/>
              <p:cNvSpPr>
                <a:spLocks noChangeArrowheads="1"/>
              </p:cNvSpPr>
              <p:nvPr/>
            </p:nvSpPr>
            <p:spPr bwMode="auto">
              <a:xfrm>
                <a:off x="3875"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9" name="Line 495"/>
              <p:cNvSpPr>
                <a:spLocks noChangeShapeType="1"/>
              </p:cNvSpPr>
              <p:nvPr/>
            </p:nvSpPr>
            <p:spPr bwMode="auto">
              <a:xfrm>
                <a:off x="3989"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20" name="Rectangle 496"/>
              <p:cNvSpPr>
                <a:spLocks noChangeArrowheads="1"/>
              </p:cNvSpPr>
              <p:nvPr/>
            </p:nvSpPr>
            <p:spPr bwMode="auto">
              <a:xfrm>
                <a:off x="3989"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1" name="Line 497"/>
              <p:cNvSpPr>
                <a:spLocks noChangeShapeType="1"/>
              </p:cNvSpPr>
              <p:nvPr/>
            </p:nvSpPr>
            <p:spPr bwMode="auto">
              <a:xfrm>
                <a:off x="4103"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22" name="Rectangle 498"/>
              <p:cNvSpPr>
                <a:spLocks noChangeArrowheads="1"/>
              </p:cNvSpPr>
              <p:nvPr/>
            </p:nvSpPr>
            <p:spPr bwMode="auto">
              <a:xfrm>
                <a:off x="4103"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3" name="Line 499"/>
              <p:cNvSpPr>
                <a:spLocks noChangeShapeType="1"/>
              </p:cNvSpPr>
              <p:nvPr/>
            </p:nvSpPr>
            <p:spPr bwMode="auto">
              <a:xfrm>
                <a:off x="4217"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24" name="Rectangle 500"/>
              <p:cNvSpPr>
                <a:spLocks noChangeArrowheads="1"/>
              </p:cNvSpPr>
              <p:nvPr/>
            </p:nvSpPr>
            <p:spPr bwMode="auto">
              <a:xfrm>
                <a:off x="4217"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5" name="Line 501"/>
              <p:cNvSpPr>
                <a:spLocks noChangeShapeType="1"/>
              </p:cNvSpPr>
              <p:nvPr/>
            </p:nvSpPr>
            <p:spPr bwMode="auto">
              <a:xfrm>
                <a:off x="4331"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26" name="Rectangle 502"/>
              <p:cNvSpPr>
                <a:spLocks noChangeArrowheads="1"/>
              </p:cNvSpPr>
              <p:nvPr/>
            </p:nvSpPr>
            <p:spPr bwMode="auto">
              <a:xfrm>
                <a:off x="4331"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7" name="Line 503"/>
              <p:cNvSpPr>
                <a:spLocks noChangeShapeType="1"/>
              </p:cNvSpPr>
              <p:nvPr/>
            </p:nvSpPr>
            <p:spPr bwMode="auto">
              <a:xfrm>
                <a:off x="4445"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28" name="Rectangle 504"/>
              <p:cNvSpPr>
                <a:spLocks noChangeArrowheads="1"/>
              </p:cNvSpPr>
              <p:nvPr/>
            </p:nvSpPr>
            <p:spPr bwMode="auto">
              <a:xfrm>
                <a:off x="4445"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9" name="Line 505"/>
              <p:cNvSpPr>
                <a:spLocks noChangeShapeType="1"/>
              </p:cNvSpPr>
              <p:nvPr/>
            </p:nvSpPr>
            <p:spPr bwMode="auto">
              <a:xfrm>
                <a:off x="4559"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30" name="Rectangle 506"/>
              <p:cNvSpPr>
                <a:spLocks noChangeArrowheads="1"/>
              </p:cNvSpPr>
              <p:nvPr/>
            </p:nvSpPr>
            <p:spPr bwMode="auto">
              <a:xfrm>
                <a:off x="4559"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1" name="Line 507"/>
              <p:cNvSpPr>
                <a:spLocks noChangeShapeType="1"/>
              </p:cNvSpPr>
              <p:nvPr/>
            </p:nvSpPr>
            <p:spPr bwMode="auto">
              <a:xfrm>
                <a:off x="4673"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32" name="Rectangle 508"/>
              <p:cNvSpPr>
                <a:spLocks noChangeArrowheads="1"/>
              </p:cNvSpPr>
              <p:nvPr/>
            </p:nvSpPr>
            <p:spPr bwMode="auto">
              <a:xfrm>
                <a:off x="4673"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3" name="Line 509"/>
              <p:cNvSpPr>
                <a:spLocks noChangeShapeType="1"/>
              </p:cNvSpPr>
              <p:nvPr/>
            </p:nvSpPr>
            <p:spPr bwMode="auto">
              <a:xfrm>
                <a:off x="2855" y="2494"/>
                <a:ext cx="193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34" name="Rectangle 510"/>
              <p:cNvSpPr>
                <a:spLocks noChangeArrowheads="1"/>
              </p:cNvSpPr>
              <p:nvPr/>
            </p:nvSpPr>
            <p:spPr bwMode="auto">
              <a:xfrm>
                <a:off x="2855" y="2494"/>
                <a:ext cx="193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5" name="Line 511"/>
              <p:cNvSpPr>
                <a:spLocks noChangeShapeType="1"/>
              </p:cNvSpPr>
              <p:nvPr/>
            </p:nvSpPr>
            <p:spPr bwMode="auto">
              <a:xfrm>
                <a:off x="4787" y="24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36" name="Rectangle 512"/>
              <p:cNvSpPr>
                <a:spLocks noChangeArrowheads="1"/>
              </p:cNvSpPr>
              <p:nvPr/>
            </p:nvSpPr>
            <p:spPr bwMode="auto">
              <a:xfrm>
                <a:off x="4787" y="24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7" name="Line 513"/>
              <p:cNvSpPr>
                <a:spLocks noChangeShapeType="1"/>
              </p:cNvSpPr>
              <p:nvPr/>
            </p:nvSpPr>
            <p:spPr bwMode="auto">
              <a:xfrm>
                <a:off x="617" y="26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38" name="Rectangle 514"/>
              <p:cNvSpPr>
                <a:spLocks noChangeArrowheads="1"/>
              </p:cNvSpPr>
              <p:nvPr/>
            </p:nvSpPr>
            <p:spPr bwMode="auto">
              <a:xfrm>
                <a:off x="617" y="26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9" name="Line 515"/>
              <p:cNvSpPr>
                <a:spLocks noChangeShapeType="1"/>
              </p:cNvSpPr>
              <p:nvPr/>
            </p:nvSpPr>
            <p:spPr bwMode="auto">
              <a:xfrm>
                <a:off x="2855" y="2614"/>
                <a:ext cx="193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40" name="Rectangle 516"/>
              <p:cNvSpPr>
                <a:spLocks noChangeArrowheads="1"/>
              </p:cNvSpPr>
              <p:nvPr/>
            </p:nvSpPr>
            <p:spPr bwMode="auto">
              <a:xfrm>
                <a:off x="2855" y="2614"/>
                <a:ext cx="193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1" name="Line 517"/>
              <p:cNvSpPr>
                <a:spLocks noChangeShapeType="1"/>
              </p:cNvSpPr>
              <p:nvPr/>
            </p:nvSpPr>
            <p:spPr bwMode="auto">
              <a:xfrm>
                <a:off x="617" y="26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42" name="Rectangle 518"/>
              <p:cNvSpPr>
                <a:spLocks noChangeArrowheads="1"/>
              </p:cNvSpPr>
              <p:nvPr/>
            </p:nvSpPr>
            <p:spPr bwMode="auto">
              <a:xfrm>
                <a:off x="617" y="26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3" name="Line 519"/>
              <p:cNvSpPr>
                <a:spLocks noChangeShapeType="1"/>
              </p:cNvSpPr>
              <p:nvPr/>
            </p:nvSpPr>
            <p:spPr bwMode="auto">
              <a:xfrm>
                <a:off x="2963"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44" name="Rectangle 520"/>
              <p:cNvSpPr>
                <a:spLocks noChangeArrowheads="1"/>
              </p:cNvSpPr>
              <p:nvPr/>
            </p:nvSpPr>
            <p:spPr bwMode="auto">
              <a:xfrm>
                <a:off x="2963"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5" name="Line 521"/>
              <p:cNvSpPr>
                <a:spLocks noChangeShapeType="1"/>
              </p:cNvSpPr>
              <p:nvPr/>
            </p:nvSpPr>
            <p:spPr bwMode="auto">
              <a:xfrm>
                <a:off x="3077"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46" name="Rectangle 522"/>
              <p:cNvSpPr>
                <a:spLocks noChangeArrowheads="1"/>
              </p:cNvSpPr>
              <p:nvPr/>
            </p:nvSpPr>
            <p:spPr bwMode="auto">
              <a:xfrm>
                <a:off x="3077"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7" name="Line 523"/>
              <p:cNvSpPr>
                <a:spLocks noChangeShapeType="1"/>
              </p:cNvSpPr>
              <p:nvPr/>
            </p:nvSpPr>
            <p:spPr bwMode="auto">
              <a:xfrm>
                <a:off x="3191"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48" name="Rectangle 524"/>
              <p:cNvSpPr>
                <a:spLocks noChangeArrowheads="1"/>
              </p:cNvSpPr>
              <p:nvPr/>
            </p:nvSpPr>
            <p:spPr bwMode="auto">
              <a:xfrm>
                <a:off x="3191"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9" name="Line 525"/>
              <p:cNvSpPr>
                <a:spLocks noChangeShapeType="1"/>
              </p:cNvSpPr>
              <p:nvPr/>
            </p:nvSpPr>
            <p:spPr bwMode="auto">
              <a:xfrm>
                <a:off x="3305"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50" name="Rectangle 526"/>
              <p:cNvSpPr>
                <a:spLocks noChangeArrowheads="1"/>
              </p:cNvSpPr>
              <p:nvPr/>
            </p:nvSpPr>
            <p:spPr bwMode="auto">
              <a:xfrm>
                <a:off x="3305"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1" name="Line 527"/>
              <p:cNvSpPr>
                <a:spLocks noChangeShapeType="1"/>
              </p:cNvSpPr>
              <p:nvPr/>
            </p:nvSpPr>
            <p:spPr bwMode="auto">
              <a:xfrm>
                <a:off x="3419"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52" name="Rectangle 528"/>
              <p:cNvSpPr>
                <a:spLocks noChangeArrowheads="1"/>
              </p:cNvSpPr>
              <p:nvPr/>
            </p:nvSpPr>
            <p:spPr bwMode="auto">
              <a:xfrm>
                <a:off x="3419"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3" name="Line 529"/>
              <p:cNvSpPr>
                <a:spLocks noChangeShapeType="1"/>
              </p:cNvSpPr>
              <p:nvPr/>
            </p:nvSpPr>
            <p:spPr bwMode="auto">
              <a:xfrm>
                <a:off x="3533"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54" name="Rectangle 530"/>
              <p:cNvSpPr>
                <a:spLocks noChangeArrowheads="1"/>
              </p:cNvSpPr>
              <p:nvPr/>
            </p:nvSpPr>
            <p:spPr bwMode="auto">
              <a:xfrm>
                <a:off x="3533"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5" name="Line 531"/>
              <p:cNvSpPr>
                <a:spLocks noChangeShapeType="1"/>
              </p:cNvSpPr>
              <p:nvPr/>
            </p:nvSpPr>
            <p:spPr bwMode="auto">
              <a:xfrm>
                <a:off x="3647"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56" name="Rectangle 532"/>
              <p:cNvSpPr>
                <a:spLocks noChangeArrowheads="1"/>
              </p:cNvSpPr>
              <p:nvPr/>
            </p:nvSpPr>
            <p:spPr bwMode="auto">
              <a:xfrm>
                <a:off x="3647"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7" name="Line 533"/>
              <p:cNvSpPr>
                <a:spLocks noChangeShapeType="1"/>
              </p:cNvSpPr>
              <p:nvPr/>
            </p:nvSpPr>
            <p:spPr bwMode="auto">
              <a:xfrm>
                <a:off x="3761"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58" name="Rectangle 534"/>
              <p:cNvSpPr>
                <a:spLocks noChangeArrowheads="1"/>
              </p:cNvSpPr>
              <p:nvPr/>
            </p:nvSpPr>
            <p:spPr bwMode="auto">
              <a:xfrm>
                <a:off x="3761"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9" name="Line 535"/>
              <p:cNvSpPr>
                <a:spLocks noChangeShapeType="1"/>
              </p:cNvSpPr>
              <p:nvPr/>
            </p:nvSpPr>
            <p:spPr bwMode="auto">
              <a:xfrm>
                <a:off x="3875"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60" name="Rectangle 536"/>
              <p:cNvSpPr>
                <a:spLocks noChangeArrowheads="1"/>
              </p:cNvSpPr>
              <p:nvPr/>
            </p:nvSpPr>
            <p:spPr bwMode="auto">
              <a:xfrm>
                <a:off x="3875"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1" name="Line 537"/>
              <p:cNvSpPr>
                <a:spLocks noChangeShapeType="1"/>
              </p:cNvSpPr>
              <p:nvPr/>
            </p:nvSpPr>
            <p:spPr bwMode="auto">
              <a:xfrm>
                <a:off x="3989"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62" name="Rectangle 538"/>
              <p:cNvSpPr>
                <a:spLocks noChangeArrowheads="1"/>
              </p:cNvSpPr>
              <p:nvPr/>
            </p:nvSpPr>
            <p:spPr bwMode="auto">
              <a:xfrm>
                <a:off x="3989"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3" name="Line 539"/>
              <p:cNvSpPr>
                <a:spLocks noChangeShapeType="1"/>
              </p:cNvSpPr>
              <p:nvPr/>
            </p:nvSpPr>
            <p:spPr bwMode="auto">
              <a:xfrm>
                <a:off x="4103"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64" name="Rectangle 540"/>
              <p:cNvSpPr>
                <a:spLocks noChangeArrowheads="1"/>
              </p:cNvSpPr>
              <p:nvPr/>
            </p:nvSpPr>
            <p:spPr bwMode="auto">
              <a:xfrm>
                <a:off x="4103"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5" name="Line 541"/>
              <p:cNvSpPr>
                <a:spLocks noChangeShapeType="1"/>
              </p:cNvSpPr>
              <p:nvPr/>
            </p:nvSpPr>
            <p:spPr bwMode="auto">
              <a:xfrm>
                <a:off x="4217"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66" name="Rectangle 542"/>
              <p:cNvSpPr>
                <a:spLocks noChangeArrowheads="1"/>
              </p:cNvSpPr>
              <p:nvPr/>
            </p:nvSpPr>
            <p:spPr bwMode="auto">
              <a:xfrm>
                <a:off x="4217"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7" name="Line 543"/>
              <p:cNvSpPr>
                <a:spLocks noChangeShapeType="1"/>
              </p:cNvSpPr>
              <p:nvPr/>
            </p:nvSpPr>
            <p:spPr bwMode="auto">
              <a:xfrm>
                <a:off x="4331"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68" name="Rectangle 544"/>
              <p:cNvSpPr>
                <a:spLocks noChangeArrowheads="1"/>
              </p:cNvSpPr>
              <p:nvPr/>
            </p:nvSpPr>
            <p:spPr bwMode="auto">
              <a:xfrm>
                <a:off x="4331"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9" name="Line 545"/>
              <p:cNvSpPr>
                <a:spLocks noChangeShapeType="1"/>
              </p:cNvSpPr>
              <p:nvPr/>
            </p:nvSpPr>
            <p:spPr bwMode="auto">
              <a:xfrm>
                <a:off x="4445"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70" name="Rectangle 546"/>
              <p:cNvSpPr>
                <a:spLocks noChangeArrowheads="1"/>
              </p:cNvSpPr>
              <p:nvPr/>
            </p:nvSpPr>
            <p:spPr bwMode="auto">
              <a:xfrm>
                <a:off x="4445"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1" name="Line 547"/>
              <p:cNvSpPr>
                <a:spLocks noChangeShapeType="1"/>
              </p:cNvSpPr>
              <p:nvPr/>
            </p:nvSpPr>
            <p:spPr bwMode="auto">
              <a:xfrm>
                <a:off x="4559"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72" name="Rectangle 548"/>
              <p:cNvSpPr>
                <a:spLocks noChangeArrowheads="1"/>
              </p:cNvSpPr>
              <p:nvPr/>
            </p:nvSpPr>
            <p:spPr bwMode="auto">
              <a:xfrm>
                <a:off x="4559"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3" name="Line 549"/>
              <p:cNvSpPr>
                <a:spLocks noChangeShapeType="1"/>
              </p:cNvSpPr>
              <p:nvPr/>
            </p:nvSpPr>
            <p:spPr bwMode="auto">
              <a:xfrm>
                <a:off x="2855" y="2644"/>
                <a:ext cx="1824" cy="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74" name="Rectangle 550"/>
              <p:cNvSpPr>
                <a:spLocks noChangeArrowheads="1"/>
              </p:cNvSpPr>
              <p:nvPr/>
            </p:nvSpPr>
            <p:spPr bwMode="auto">
              <a:xfrm>
                <a:off x="2855" y="2644"/>
                <a:ext cx="182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5" name="Line 551"/>
              <p:cNvSpPr>
                <a:spLocks noChangeShapeType="1"/>
              </p:cNvSpPr>
              <p:nvPr/>
            </p:nvSpPr>
            <p:spPr bwMode="auto">
              <a:xfrm>
                <a:off x="4673" y="26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76" name="Rectangle 552"/>
              <p:cNvSpPr>
                <a:spLocks noChangeArrowheads="1"/>
              </p:cNvSpPr>
              <p:nvPr/>
            </p:nvSpPr>
            <p:spPr bwMode="auto">
              <a:xfrm>
                <a:off x="4673" y="26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7" name="Line 553"/>
              <p:cNvSpPr>
                <a:spLocks noChangeShapeType="1"/>
              </p:cNvSpPr>
              <p:nvPr/>
            </p:nvSpPr>
            <p:spPr bwMode="auto">
              <a:xfrm>
                <a:off x="617" y="27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78" name="Rectangle 554"/>
              <p:cNvSpPr>
                <a:spLocks noChangeArrowheads="1"/>
              </p:cNvSpPr>
              <p:nvPr/>
            </p:nvSpPr>
            <p:spPr bwMode="auto">
              <a:xfrm>
                <a:off x="617" y="27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9" name="Line 555"/>
              <p:cNvSpPr>
                <a:spLocks noChangeShapeType="1"/>
              </p:cNvSpPr>
              <p:nvPr/>
            </p:nvSpPr>
            <p:spPr bwMode="auto">
              <a:xfrm>
                <a:off x="2855" y="2764"/>
                <a:ext cx="182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80" name="Rectangle 556"/>
              <p:cNvSpPr>
                <a:spLocks noChangeArrowheads="1"/>
              </p:cNvSpPr>
              <p:nvPr/>
            </p:nvSpPr>
            <p:spPr bwMode="auto">
              <a:xfrm>
                <a:off x="2855" y="2764"/>
                <a:ext cx="182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1" name="Line 557"/>
              <p:cNvSpPr>
                <a:spLocks noChangeShapeType="1"/>
              </p:cNvSpPr>
              <p:nvPr/>
            </p:nvSpPr>
            <p:spPr bwMode="auto">
              <a:xfrm>
                <a:off x="617" y="27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82" name="Rectangle 558"/>
              <p:cNvSpPr>
                <a:spLocks noChangeArrowheads="1"/>
              </p:cNvSpPr>
              <p:nvPr/>
            </p:nvSpPr>
            <p:spPr bwMode="auto">
              <a:xfrm>
                <a:off x="617" y="27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3" name="Line 559"/>
              <p:cNvSpPr>
                <a:spLocks noChangeShapeType="1"/>
              </p:cNvSpPr>
              <p:nvPr/>
            </p:nvSpPr>
            <p:spPr bwMode="auto">
              <a:xfrm>
                <a:off x="2963"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84" name="Rectangle 560"/>
              <p:cNvSpPr>
                <a:spLocks noChangeArrowheads="1"/>
              </p:cNvSpPr>
              <p:nvPr/>
            </p:nvSpPr>
            <p:spPr bwMode="auto">
              <a:xfrm>
                <a:off x="2963"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5" name="Line 561"/>
              <p:cNvSpPr>
                <a:spLocks noChangeShapeType="1"/>
              </p:cNvSpPr>
              <p:nvPr/>
            </p:nvSpPr>
            <p:spPr bwMode="auto">
              <a:xfrm>
                <a:off x="3077"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86" name="Rectangle 562"/>
              <p:cNvSpPr>
                <a:spLocks noChangeArrowheads="1"/>
              </p:cNvSpPr>
              <p:nvPr/>
            </p:nvSpPr>
            <p:spPr bwMode="auto">
              <a:xfrm>
                <a:off x="3077"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7" name="Line 563"/>
              <p:cNvSpPr>
                <a:spLocks noChangeShapeType="1"/>
              </p:cNvSpPr>
              <p:nvPr/>
            </p:nvSpPr>
            <p:spPr bwMode="auto">
              <a:xfrm>
                <a:off x="3191"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88" name="Rectangle 564"/>
              <p:cNvSpPr>
                <a:spLocks noChangeArrowheads="1"/>
              </p:cNvSpPr>
              <p:nvPr/>
            </p:nvSpPr>
            <p:spPr bwMode="auto">
              <a:xfrm>
                <a:off x="3191"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9" name="Line 565"/>
              <p:cNvSpPr>
                <a:spLocks noChangeShapeType="1"/>
              </p:cNvSpPr>
              <p:nvPr/>
            </p:nvSpPr>
            <p:spPr bwMode="auto">
              <a:xfrm>
                <a:off x="3305"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90" name="Rectangle 566"/>
              <p:cNvSpPr>
                <a:spLocks noChangeArrowheads="1"/>
              </p:cNvSpPr>
              <p:nvPr/>
            </p:nvSpPr>
            <p:spPr bwMode="auto">
              <a:xfrm>
                <a:off x="3305"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1" name="Line 567"/>
              <p:cNvSpPr>
                <a:spLocks noChangeShapeType="1"/>
              </p:cNvSpPr>
              <p:nvPr/>
            </p:nvSpPr>
            <p:spPr bwMode="auto">
              <a:xfrm>
                <a:off x="3419"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92" name="Rectangle 568"/>
              <p:cNvSpPr>
                <a:spLocks noChangeArrowheads="1"/>
              </p:cNvSpPr>
              <p:nvPr/>
            </p:nvSpPr>
            <p:spPr bwMode="auto">
              <a:xfrm>
                <a:off x="3419"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3" name="Line 569"/>
              <p:cNvSpPr>
                <a:spLocks noChangeShapeType="1"/>
              </p:cNvSpPr>
              <p:nvPr/>
            </p:nvSpPr>
            <p:spPr bwMode="auto">
              <a:xfrm>
                <a:off x="3533"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94" name="Rectangle 570"/>
              <p:cNvSpPr>
                <a:spLocks noChangeArrowheads="1"/>
              </p:cNvSpPr>
              <p:nvPr/>
            </p:nvSpPr>
            <p:spPr bwMode="auto">
              <a:xfrm>
                <a:off x="3533"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5" name="Line 571"/>
              <p:cNvSpPr>
                <a:spLocks noChangeShapeType="1"/>
              </p:cNvSpPr>
              <p:nvPr/>
            </p:nvSpPr>
            <p:spPr bwMode="auto">
              <a:xfrm>
                <a:off x="3647"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96" name="Rectangle 572"/>
              <p:cNvSpPr>
                <a:spLocks noChangeArrowheads="1"/>
              </p:cNvSpPr>
              <p:nvPr/>
            </p:nvSpPr>
            <p:spPr bwMode="auto">
              <a:xfrm>
                <a:off x="3647"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7" name="Line 573"/>
              <p:cNvSpPr>
                <a:spLocks noChangeShapeType="1"/>
              </p:cNvSpPr>
              <p:nvPr/>
            </p:nvSpPr>
            <p:spPr bwMode="auto">
              <a:xfrm>
                <a:off x="3761"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598" name="Rectangle 574"/>
              <p:cNvSpPr>
                <a:spLocks noChangeArrowheads="1"/>
              </p:cNvSpPr>
              <p:nvPr/>
            </p:nvSpPr>
            <p:spPr bwMode="auto">
              <a:xfrm>
                <a:off x="3761"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9" name="Line 575"/>
              <p:cNvSpPr>
                <a:spLocks noChangeShapeType="1"/>
              </p:cNvSpPr>
              <p:nvPr/>
            </p:nvSpPr>
            <p:spPr bwMode="auto">
              <a:xfrm>
                <a:off x="3875"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0" name="Rectangle 576"/>
              <p:cNvSpPr>
                <a:spLocks noChangeArrowheads="1"/>
              </p:cNvSpPr>
              <p:nvPr/>
            </p:nvSpPr>
            <p:spPr bwMode="auto">
              <a:xfrm>
                <a:off x="3875"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1" name="Line 577"/>
              <p:cNvSpPr>
                <a:spLocks noChangeShapeType="1"/>
              </p:cNvSpPr>
              <p:nvPr/>
            </p:nvSpPr>
            <p:spPr bwMode="auto">
              <a:xfrm>
                <a:off x="3989"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2" name="Rectangle 578"/>
              <p:cNvSpPr>
                <a:spLocks noChangeArrowheads="1"/>
              </p:cNvSpPr>
              <p:nvPr/>
            </p:nvSpPr>
            <p:spPr bwMode="auto">
              <a:xfrm>
                <a:off x="3989"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3" name="Line 579"/>
              <p:cNvSpPr>
                <a:spLocks noChangeShapeType="1"/>
              </p:cNvSpPr>
              <p:nvPr/>
            </p:nvSpPr>
            <p:spPr bwMode="auto">
              <a:xfrm>
                <a:off x="4103"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4" name="Rectangle 580"/>
              <p:cNvSpPr>
                <a:spLocks noChangeArrowheads="1"/>
              </p:cNvSpPr>
              <p:nvPr/>
            </p:nvSpPr>
            <p:spPr bwMode="auto">
              <a:xfrm>
                <a:off x="4103"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5" name="Line 581"/>
              <p:cNvSpPr>
                <a:spLocks noChangeShapeType="1"/>
              </p:cNvSpPr>
              <p:nvPr/>
            </p:nvSpPr>
            <p:spPr bwMode="auto">
              <a:xfrm>
                <a:off x="4217"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6" name="Rectangle 582"/>
              <p:cNvSpPr>
                <a:spLocks noChangeArrowheads="1"/>
              </p:cNvSpPr>
              <p:nvPr/>
            </p:nvSpPr>
            <p:spPr bwMode="auto">
              <a:xfrm>
                <a:off x="4217"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7" name="Line 583"/>
              <p:cNvSpPr>
                <a:spLocks noChangeShapeType="1"/>
              </p:cNvSpPr>
              <p:nvPr/>
            </p:nvSpPr>
            <p:spPr bwMode="auto">
              <a:xfrm>
                <a:off x="4331"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8" name="Rectangle 584"/>
              <p:cNvSpPr>
                <a:spLocks noChangeArrowheads="1"/>
              </p:cNvSpPr>
              <p:nvPr/>
            </p:nvSpPr>
            <p:spPr bwMode="auto">
              <a:xfrm>
                <a:off x="4331"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9" name="Line 585"/>
              <p:cNvSpPr>
                <a:spLocks noChangeShapeType="1"/>
              </p:cNvSpPr>
              <p:nvPr/>
            </p:nvSpPr>
            <p:spPr bwMode="auto">
              <a:xfrm>
                <a:off x="4445"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10" name="Rectangle 586"/>
              <p:cNvSpPr>
                <a:spLocks noChangeArrowheads="1"/>
              </p:cNvSpPr>
              <p:nvPr/>
            </p:nvSpPr>
            <p:spPr bwMode="auto">
              <a:xfrm>
                <a:off x="4445"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1" name="Line 587"/>
              <p:cNvSpPr>
                <a:spLocks noChangeShapeType="1"/>
              </p:cNvSpPr>
              <p:nvPr/>
            </p:nvSpPr>
            <p:spPr bwMode="auto">
              <a:xfrm>
                <a:off x="4559"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12" name="Rectangle 588"/>
              <p:cNvSpPr>
                <a:spLocks noChangeArrowheads="1"/>
              </p:cNvSpPr>
              <p:nvPr/>
            </p:nvSpPr>
            <p:spPr bwMode="auto">
              <a:xfrm>
                <a:off x="4559"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3" name="Line 589"/>
              <p:cNvSpPr>
                <a:spLocks noChangeShapeType="1"/>
              </p:cNvSpPr>
              <p:nvPr/>
            </p:nvSpPr>
            <p:spPr bwMode="auto">
              <a:xfrm>
                <a:off x="2855" y="2794"/>
                <a:ext cx="182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14" name="Rectangle 590"/>
              <p:cNvSpPr>
                <a:spLocks noChangeArrowheads="1"/>
              </p:cNvSpPr>
              <p:nvPr/>
            </p:nvSpPr>
            <p:spPr bwMode="auto">
              <a:xfrm>
                <a:off x="2855" y="2794"/>
                <a:ext cx="182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5" name="Line 591"/>
              <p:cNvSpPr>
                <a:spLocks noChangeShapeType="1"/>
              </p:cNvSpPr>
              <p:nvPr/>
            </p:nvSpPr>
            <p:spPr bwMode="auto">
              <a:xfrm>
                <a:off x="4673" y="27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16" name="Rectangle 592"/>
              <p:cNvSpPr>
                <a:spLocks noChangeArrowheads="1"/>
              </p:cNvSpPr>
              <p:nvPr/>
            </p:nvSpPr>
            <p:spPr bwMode="auto">
              <a:xfrm>
                <a:off x="4673" y="27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7" name="Line 593"/>
              <p:cNvSpPr>
                <a:spLocks noChangeShapeType="1"/>
              </p:cNvSpPr>
              <p:nvPr/>
            </p:nvSpPr>
            <p:spPr bwMode="auto">
              <a:xfrm>
                <a:off x="617" y="29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18" name="Rectangle 594"/>
              <p:cNvSpPr>
                <a:spLocks noChangeArrowheads="1"/>
              </p:cNvSpPr>
              <p:nvPr/>
            </p:nvSpPr>
            <p:spPr bwMode="auto">
              <a:xfrm>
                <a:off x="617" y="29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9" name="Line 595"/>
              <p:cNvSpPr>
                <a:spLocks noChangeShapeType="1"/>
              </p:cNvSpPr>
              <p:nvPr/>
            </p:nvSpPr>
            <p:spPr bwMode="auto">
              <a:xfrm>
                <a:off x="2855" y="2914"/>
                <a:ext cx="182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0" name="Rectangle 596"/>
              <p:cNvSpPr>
                <a:spLocks noChangeArrowheads="1"/>
              </p:cNvSpPr>
              <p:nvPr/>
            </p:nvSpPr>
            <p:spPr bwMode="auto">
              <a:xfrm>
                <a:off x="2855" y="2914"/>
                <a:ext cx="1824"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1" name="Line 597"/>
              <p:cNvSpPr>
                <a:spLocks noChangeShapeType="1"/>
              </p:cNvSpPr>
              <p:nvPr/>
            </p:nvSpPr>
            <p:spPr bwMode="auto">
              <a:xfrm>
                <a:off x="617" y="29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2" name="Rectangle 598"/>
              <p:cNvSpPr>
                <a:spLocks noChangeArrowheads="1"/>
              </p:cNvSpPr>
              <p:nvPr/>
            </p:nvSpPr>
            <p:spPr bwMode="auto">
              <a:xfrm>
                <a:off x="617" y="29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3" name="Line 599"/>
              <p:cNvSpPr>
                <a:spLocks noChangeShapeType="1"/>
              </p:cNvSpPr>
              <p:nvPr/>
            </p:nvSpPr>
            <p:spPr bwMode="auto">
              <a:xfrm>
                <a:off x="2963"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4" name="Rectangle 600"/>
              <p:cNvSpPr>
                <a:spLocks noChangeArrowheads="1"/>
              </p:cNvSpPr>
              <p:nvPr/>
            </p:nvSpPr>
            <p:spPr bwMode="auto">
              <a:xfrm>
                <a:off x="2963"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5" name="Line 601"/>
              <p:cNvSpPr>
                <a:spLocks noChangeShapeType="1"/>
              </p:cNvSpPr>
              <p:nvPr/>
            </p:nvSpPr>
            <p:spPr bwMode="auto">
              <a:xfrm>
                <a:off x="3077"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6" name="Rectangle 602"/>
              <p:cNvSpPr>
                <a:spLocks noChangeArrowheads="1"/>
              </p:cNvSpPr>
              <p:nvPr/>
            </p:nvSpPr>
            <p:spPr bwMode="auto">
              <a:xfrm>
                <a:off x="3077"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7" name="Line 603"/>
              <p:cNvSpPr>
                <a:spLocks noChangeShapeType="1"/>
              </p:cNvSpPr>
              <p:nvPr/>
            </p:nvSpPr>
            <p:spPr bwMode="auto">
              <a:xfrm>
                <a:off x="3191"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8" name="Rectangle 604"/>
              <p:cNvSpPr>
                <a:spLocks noChangeArrowheads="1"/>
              </p:cNvSpPr>
              <p:nvPr/>
            </p:nvSpPr>
            <p:spPr bwMode="auto">
              <a:xfrm>
                <a:off x="3191"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9" name="Line 605"/>
              <p:cNvSpPr>
                <a:spLocks noChangeShapeType="1"/>
              </p:cNvSpPr>
              <p:nvPr/>
            </p:nvSpPr>
            <p:spPr bwMode="auto">
              <a:xfrm>
                <a:off x="3305"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30" name="Rectangle 606"/>
              <p:cNvSpPr>
                <a:spLocks noChangeArrowheads="1"/>
              </p:cNvSpPr>
              <p:nvPr/>
            </p:nvSpPr>
            <p:spPr bwMode="auto">
              <a:xfrm>
                <a:off x="3305"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9" name="Group 808"/>
            <p:cNvGrpSpPr>
              <a:grpSpLocks/>
            </p:cNvGrpSpPr>
            <p:nvPr/>
          </p:nvGrpSpPr>
          <p:grpSpPr bwMode="auto">
            <a:xfrm>
              <a:off x="617" y="994"/>
              <a:ext cx="4404" cy="2838"/>
              <a:chOff x="617" y="994"/>
              <a:chExt cx="4404" cy="2838"/>
            </a:xfrm>
          </p:grpSpPr>
          <p:sp>
            <p:nvSpPr>
              <p:cNvPr id="1632" name="Line 608"/>
              <p:cNvSpPr>
                <a:spLocks noChangeShapeType="1"/>
              </p:cNvSpPr>
              <p:nvPr/>
            </p:nvSpPr>
            <p:spPr bwMode="auto">
              <a:xfrm>
                <a:off x="3419"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33" name="Rectangle 609"/>
              <p:cNvSpPr>
                <a:spLocks noChangeArrowheads="1"/>
              </p:cNvSpPr>
              <p:nvPr/>
            </p:nvSpPr>
            <p:spPr bwMode="auto">
              <a:xfrm>
                <a:off x="3419"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34" name="Line 610"/>
              <p:cNvSpPr>
                <a:spLocks noChangeShapeType="1"/>
              </p:cNvSpPr>
              <p:nvPr/>
            </p:nvSpPr>
            <p:spPr bwMode="auto">
              <a:xfrm>
                <a:off x="3533"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35" name="Rectangle 611"/>
              <p:cNvSpPr>
                <a:spLocks noChangeArrowheads="1"/>
              </p:cNvSpPr>
              <p:nvPr/>
            </p:nvSpPr>
            <p:spPr bwMode="auto">
              <a:xfrm>
                <a:off x="3533"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36" name="Line 612"/>
              <p:cNvSpPr>
                <a:spLocks noChangeShapeType="1"/>
              </p:cNvSpPr>
              <p:nvPr/>
            </p:nvSpPr>
            <p:spPr bwMode="auto">
              <a:xfrm>
                <a:off x="3647"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37" name="Rectangle 613"/>
              <p:cNvSpPr>
                <a:spLocks noChangeArrowheads="1"/>
              </p:cNvSpPr>
              <p:nvPr/>
            </p:nvSpPr>
            <p:spPr bwMode="auto">
              <a:xfrm>
                <a:off x="3647"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38" name="Line 614"/>
              <p:cNvSpPr>
                <a:spLocks noChangeShapeType="1"/>
              </p:cNvSpPr>
              <p:nvPr/>
            </p:nvSpPr>
            <p:spPr bwMode="auto">
              <a:xfrm>
                <a:off x="3761"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39" name="Rectangle 615"/>
              <p:cNvSpPr>
                <a:spLocks noChangeArrowheads="1"/>
              </p:cNvSpPr>
              <p:nvPr/>
            </p:nvSpPr>
            <p:spPr bwMode="auto">
              <a:xfrm>
                <a:off x="3761"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0" name="Line 616"/>
              <p:cNvSpPr>
                <a:spLocks noChangeShapeType="1"/>
              </p:cNvSpPr>
              <p:nvPr/>
            </p:nvSpPr>
            <p:spPr bwMode="auto">
              <a:xfrm>
                <a:off x="3875"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1" name="Rectangle 617"/>
              <p:cNvSpPr>
                <a:spLocks noChangeArrowheads="1"/>
              </p:cNvSpPr>
              <p:nvPr/>
            </p:nvSpPr>
            <p:spPr bwMode="auto">
              <a:xfrm>
                <a:off x="3875"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2" name="Line 618"/>
              <p:cNvSpPr>
                <a:spLocks noChangeShapeType="1"/>
              </p:cNvSpPr>
              <p:nvPr/>
            </p:nvSpPr>
            <p:spPr bwMode="auto">
              <a:xfrm>
                <a:off x="3989"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3" name="Rectangle 619"/>
              <p:cNvSpPr>
                <a:spLocks noChangeArrowheads="1"/>
              </p:cNvSpPr>
              <p:nvPr/>
            </p:nvSpPr>
            <p:spPr bwMode="auto">
              <a:xfrm>
                <a:off x="3989"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4" name="Line 620"/>
              <p:cNvSpPr>
                <a:spLocks noChangeShapeType="1"/>
              </p:cNvSpPr>
              <p:nvPr/>
            </p:nvSpPr>
            <p:spPr bwMode="auto">
              <a:xfrm>
                <a:off x="4103"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5" name="Rectangle 621"/>
              <p:cNvSpPr>
                <a:spLocks noChangeArrowheads="1"/>
              </p:cNvSpPr>
              <p:nvPr/>
            </p:nvSpPr>
            <p:spPr bwMode="auto">
              <a:xfrm>
                <a:off x="4103"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6" name="Line 622"/>
              <p:cNvSpPr>
                <a:spLocks noChangeShapeType="1"/>
              </p:cNvSpPr>
              <p:nvPr/>
            </p:nvSpPr>
            <p:spPr bwMode="auto">
              <a:xfrm>
                <a:off x="4217"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7" name="Rectangle 623"/>
              <p:cNvSpPr>
                <a:spLocks noChangeArrowheads="1"/>
              </p:cNvSpPr>
              <p:nvPr/>
            </p:nvSpPr>
            <p:spPr bwMode="auto">
              <a:xfrm>
                <a:off x="4217"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8" name="Line 624"/>
              <p:cNvSpPr>
                <a:spLocks noChangeShapeType="1"/>
              </p:cNvSpPr>
              <p:nvPr/>
            </p:nvSpPr>
            <p:spPr bwMode="auto">
              <a:xfrm>
                <a:off x="4331"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9" name="Rectangle 625"/>
              <p:cNvSpPr>
                <a:spLocks noChangeArrowheads="1"/>
              </p:cNvSpPr>
              <p:nvPr/>
            </p:nvSpPr>
            <p:spPr bwMode="auto">
              <a:xfrm>
                <a:off x="4331"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0" name="Line 626"/>
              <p:cNvSpPr>
                <a:spLocks noChangeShapeType="1"/>
              </p:cNvSpPr>
              <p:nvPr/>
            </p:nvSpPr>
            <p:spPr bwMode="auto">
              <a:xfrm>
                <a:off x="4445"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51" name="Rectangle 627"/>
              <p:cNvSpPr>
                <a:spLocks noChangeArrowheads="1"/>
              </p:cNvSpPr>
              <p:nvPr/>
            </p:nvSpPr>
            <p:spPr bwMode="auto">
              <a:xfrm>
                <a:off x="4445"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2" name="Line 628"/>
              <p:cNvSpPr>
                <a:spLocks noChangeShapeType="1"/>
              </p:cNvSpPr>
              <p:nvPr/>
            </p:nvSpPr>
            <p:spPr bwMode="auto">
              <a:xfrm>
                <a:off x="2855" y="2944"/>
                <a:ext cx="1710" cy="1"/>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53" name="Rectangle 629"/>
              <p:cNvSpPr>
                <a:spLocks noChangeArrowheads="1"/>
              </p:cNvSpPr>
              <p:nvPr/>
            </p:nvSpPr>
            <p:spPr bwMode="auto">
              <a:xfrm>
                <a:off x="2855" y="2944"/>
                <a:ext cx="1710"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4" name="Line 630"/>
              <p:cNvSpPr>
                <a:spLocks noChangeShapeType="1"/>
              </p:cNvSpPr>
              <p:nvPr/>
            </p:nvSpPr>
            <p:spPr bwMode="auto">
              <a:xfrm>
                <a:off x="4559" y="29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55" name="Rectangle 631"/>
              <p:cNvSpPr>
                <a:spLocks noChangeArrowheads="1"/>
              </p:cNvSpPr>
              <p:nvPr/>
            </p:nvSpPr>
            <p:spPr bwMode="auto">
              <a:xfrm>
                <a:off x="4559" y="29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6" name="Line 632"/>
              <p:cNvSpPr>
                <a:spLocks noChangeShapeType="1"/>
              </p:cNvSpPr>
              <p:nvPr/>
            </p:nvSpPr>
            <p:spPr bwMode="auto">
              <a:xfrm>
                <a:off x="617" y="30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57" name="Rectangle 633"/>
              <p:cNvSpPr>
                <a:spLocks noChangeArrowheads="1"/>
              </p:cNvSpPr>
              <p:nvPr/>
            </p:nvSpPr>
            <p:spPr bwMode="auto">
              <a:xfrm>
                <a:off x="617" y="30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8" name="Line 634"/>
              <p:cNvSpPr>
                <a:spLocks noChangeShapeType="1"/>
              </p:cNvSpPr>
              <p:nvPr/>
            </p:nvSpPr>
            <p:spPr bwMode="auto">
              <a:xfrm>
                <a:off x="2855" y="3064"/>
                <a:ext cx="171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59" name="Rectangle 635"/>
              <p:cNvSpPr>
                <a:spLocks noChangeArrowheads="1"/>
              </p:cNvSpPr>
              <p:nvPr/>
            </p:nvSpPr>
            <p:spPr bwMode="auto">
              <a:xfrm>
                <a:off x="2855" y="3064"/>
                <a:ext cx="1710" cy="6"/>
              </a:xfrm>
              <a:prstGeom prst="rect">
                <a:avLst/>
              </a:prstGeom>
              <a:solidFill>
                <a:schemeClr val="tx1">
                  <a:lumMod val="50000"/>
                  <a:lumOff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0" name="Line 636"/>
              <p:cNvSpPr>
                <a:spLocks noChangeShapeType="1"/>
              </p:cNvSpPr>
              <p:nvPr/>
            </p:nvSpPr>
            <p:spPr bwMode="auto">
              <a:xfrm>
                <a:off x="617" y="30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1" name="Rectangle 637"/>
              <p:cNvSpPr>
                <a:spLocks noChangeArrowheads="1"/>
              </p:cNvSpPr>
              <p:nvPr/>
            </p:nvSpPr>
            <p:spPr bwMode="auto">
              <a:xfrm>
                <a:off x="617" y="30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2" name="Line 638"/>
              <p:cNvSpPr>
                <a:spLocks noChangeShapeType="1"/>
              </p:cNvSpPr>
              <p:nvPr/>
            </p:nvSpPr>
            <p:spPr bwMode="auto">
              <a:xfrm>
                <a:off x="2963"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3" name="Rectangle 639"/>
              <p:cNvSpPr>
                <a:spLocks noChangeArrowheads="1"/>
              </p:cNvSpPr>
              <p:nvPr/>
            </p:nvSpPr>
            <p:spPr bwMode="auto">
              <a:xfrm>
                <a:off x="2963"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4" name="Line 640"/>
              <p:cNvSpPr>
                <a:spLocks noChangeShapeType="1"/>
              </p:cNvSpPr>
              <p:nvPr/>
            </p:nvSpPr>
            <p:spPr bwMode="auto">
              <a:xfrm>
                <a:off x="3077"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5" name="Rectangle 641"/>
              <p:cNvSpPr>
                <a:spLocks noChangeArrowheads="1"/>
              </p:cNvSpPr>
              <p:nvPr/>
            </p:nvSpPr>
            <p:spPr bwMode="auto">
              <a:xfrm>
                <a:off x="3077"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6" name="Line 642"/>
              <p:cNvSpPr>
                <a:spLocks noChangeShapeType="1"/>
              </p:cNvSpPr>
              <p:nvPr/>
            </p:nvSpPr>
            <p:spPr bwMode="auto">
              <a:xfrm>
                <a:off x="3191"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7" name="Rectangle 643"/>
              <p:cNvSpPr>
                <a:spLocks noChangeArrowheads="1"/>
              </p:cNvSpPr>
              <p:nvPr/>
            </p:nvSpPr>
            <p:spPr bwMode="auto">
              <a:xfrm>
                <a:off x="3191"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8" name="Line 644"/>
              <p:cNvSpPr>
                <a:spLocks noChangeShapeType="1"/>
              </p:cNvSpPr>
              <p:nvPr/>
            </p:nvSpPr>
            <p:spPr bwMode="auto">
              <a:xfrm>
                <a:off x="3305"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9" name="Rectangle 645"/>
              <p:cNvSpPr>
                <a:spLocks noChangeArrowheads="1"/>
              </p:cNvSpPr>
              <p:nvPr/>
            </p:nvSpPr>
            <p:spPr bwMode="auto">
              <a:xfrm>
                <a:off x="3305"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0" name="Line 646"/>
              <p:cNvSpPr>
                <a:spLocks noChangeShapeType="1"/>
              </p:cNvSpPr>
              <p:nvPr/>
            </p:nvSpPr>
            <p:spPr bwMode="auto">
              <a:xfrm>
                <a:off x="3419"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71" name="Rectangle 647"/>
              <p:cNvSpPr>
                <a:spLocks noChangeArrowheads="1"/>
              </p:cNvSpPr>
              <p:nvPr/>
            </p:nvSpPr>
            <p:spPr bwMode="auto">
              <a:xfrm>
                <a:off x="3419"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2" name="Line 648"/>
              <p:cNvSpPr>
                <a:spLocks noChangeShapeType="1"/>
              </p:cNvSpPr>
              <p:nvPr/>
            </p:nvSpPr>
            <p:spPr bwMode="auto">
              <a:xfrm>
                <a:off x="3533"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73" name="Rectangle 649"/>
              <p:cNvSpPr>
                <a:spLocks noChangeArrowheads="1"/>
              </p:cNvSpPr>
              <p:nvPr/>
            </p:nvSpPr>
            <p:spPr bwMode="auto">
              <a:xfrm>
                <a:off x="3533"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4" name="Line 650"/>
              <p:cNvSpPr>
                <a:spLocks noChangeShapeType="1"/>
              </p:cNvSpPr>
              <p:nvPr/>
            </p:nvSpPr>
            <p:spPr bwMode="auto">
              <a:xfrm>
                <a:off x="3647"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75" name="Rectangle 651"/>
              <p:cNvSpPr>
                <a:spLocks noChangeArrowheads="1"/>
              </p:cNvSpPr>
              <p:nvPr/>
            </p:nvSpPr>
            <p:spPr bwMode="auto">
              <a:xfrm>
                <a:off x="3647"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6" name="Line 652"/>
              <p:cNvSpPr>
                <a:spLocks noChangeShapeType="1"/>
              </p:cNvSpPr>
              <p:nvPr/>
            </p:nvSpPr>
            <p:spPr bwMode="auto">
              <a:xfrm>
                <a:off x="3761"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77" name="Rectangle 653"/>
              <p:cNvSpPr>
                <a:spLocks noChangeArrowheads="1"/>
              </p:cNvSpPr>
              <p:nvPr/>
            </p:nvSpPr>
            <p:spPr bwMode="auto">
              <a:xfrm>
                <a:off x="3761"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8" name="Line 654"/>
              <p:cNvSpPr>
                <a:spLocks noChangeShapeType="1"/>
              </p:cNvSpPr>
              <p:nvPr/>
            </p:nvSpPr>
            <p:spPr bwMode="auto">
              <a:xfrm>
                <a:off x="3875"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79" name="Rectangle 655"/>
              <p:cNvSpPr>
                <a:spLocks noChangeArrowheads="1"/>
              </p:cNvSpPr>
              <p:nvPr/>
            </p:nvSpPr>
            <p:spPr bwMode="auto">
              <a:xfrm>
                <a:off x="3875"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0" name="Line 656"/>
              <p:cNvSpPr>
                <a:spLocks noChangeShapeType="1"/>
              </p:cNvSpPr>
              <p:nvPr/>
            </p:nvSpPr>
            <p:spPr bwMode="auto">
              <a:xfrm>
                <a:off x="3989"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1" name="Rectangle 657"/>
              <p:cNvSpPr>
                <a:spLocks noChangeArrowheads="1"/>
              </p:cNvSpPr>
              <p:nvPr/>
            </p:nvSpPr>
            <p:spPr bwMode="auto">
              <a:xfrm>
                <a:off x="3989"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2" name="Line 658"/>
              <p:cNvSpPr>
                <a:spLocks noChangeShapeType="1"/>
              </p:cNvSpPr>
              <p:nvPr/>
            </p:nvSpPr>
            <p:spPr bwMode="auto">
              <a:xfrm>
                <a:off x="4103"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3" name="Rectangle 659"/>
              <p:cNvSpPr>
                <a:spLocks noChangeArrowheads="1"/>
              </p:cNvSpPr>
              <p:nvPr/>
            </p:nvSpPr>
            <p:spPr bwMode="auto">
              <a:xfrm>
                <a:off x="4103"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4" name="Line 660"/>
              <p:cNvSpPr>
                <a:spLocks noChangeShapeType="1"/>
              </p:cNvSpPr>
              <p:nvPr/>
            </p:nvSpPr>
            <p:spPr bwMode="auto">
              <a:xfrm>
                <a:off x="4217"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5" name="Rectangle 661"/>
              <p:cNvSpPr>
                <a:spLocks noChangeArrowheads="1"/>
              </p:cNvSpPr>
              <p:nvPr/>
            </p:nvSpPr>
            <p:spPr bwMode="auto">
              <a:xfrm>
                <a:off x="4217"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6" name="Line 662"/>
              <p:cNvSpPr>
                <a:spLocks noChangeShapeType="1"/>
              </p:cNvSpPr>
              <p:nvPr/>
            </p:nvSpPr>
            <p:spPr bwMode="auto">
              <a:xfrm>
                <a:off x="4331"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7" name="Rectangle 663"/>
              <p:cNvSpPr>
                <a:spLocks noChangeArrowheads="1"/>
              </p:cNvSpPr>
              <p:nvPr/>
            </p:nvSpPr>
            <p:spPr bwMode="auto">
              <a:xfrm>
                <a:off x="4331"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8" name="Line 664"/>
              <p:cNvSpPr>
                <a:spLocks noChangeShapeType="1"/>
              </p:cNvSpPr>
              <p:nvPr/>
            </p:nvSpPr>
            <p:spPr bwMode="auto">
              <a:xfrm>
                <a:off x="2855" y="3094"/>
                <a:ext cx="15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9" name="Rectangle 665"/>
              <p:cNvSpPr>
                <a:spLocks noChangeArrowheads="1"/>
              </p:cNvSpPr>
              <p:nvPr/>
            </p:nvSpPr>
            <p:spPr bwMode="auto">
              <a:xfrm>
                <a:off x="2855" y="3094"/>
                <a:ext cx="15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0" name="Line 666"/>
              <p:cNvSpPr>
                <a:spLocks noChangeShapeType="1"/>
              </p:cNvSpPr>
              <p:nvPr/>
            </p:nvSpPr>
            <p:spPr bwMode="auto">
              <a:xfrm>
                <a:off x="4445" y="30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91" name="Rectangle 667"/>
              <p:cNvSpPr>
                <a:spLocks noChangeArrowheads="1"/>
              </p:cNvSpPr>
              <p:nvPr/>
            </p:nvSpPr>
            <p:spPr bwMode="auto">
              <a:xfrm>
                <a:off x="4445" y="30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2" name="Line 668"/>
              <p:cNvSpPr>
                <a:spLocks noChangeShapeType="1"/>
              </p:cNvSpPr>
              <p:nvPr/>
            </p:nvSpPr>
            <p:spPr bwMode="auto">
              <a:xfrm>
                <a:off x="617" y="32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93" name="Rectangle 669"/>
              <p:cNvSpPr>
                <a:spLocks noChangeArrowheads="1"/>
              </p:cNvSpPr>
              <p:nvPr/>
            </p:nvSpPr>
            <p:spPr bwMode="auto">
              <a:xfrm>
                <a:off x="617" y="32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4" name="Line 670"/>
              <p:cNvSpPr>
                <a:spLocks noChangeShapeType="1"/>
              </p:cNvSpPr>
              <p:nvPr/>
            </p:nvSpPr>
            <p:spPr bwMode="auto">
              <a:xfrm>
                <a:off x="2855" y="3214"/>
                <a:ext cx="15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95" name="Rectangle 671"/>
              <p:cNvSpPr>
                <a:spLocks noChangeArrowheads="1"/>
              </p:cNvSpPr>
              <p:nvPr/>
            </p:nvSpPr>
            <p:spPr bwMode="auto">
              <a:xfrm>
                <a:off x="2855" y="3214"/>
                <a:ext cx="15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6" name="Line 672"/>
              <p:cNvSpPr>
                <a:spLocks noChangeShapeType="1"/>
              </p:cNvSpPr>
              <p:nvPr/>
            </p:nvSpPr>
            <p:spPr bwMode="auto">
              <a:xfrm>
                <a:off x="617" y="32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97" name="Rectangle 673"/>
              <p:cNvSpPr>
                <a:spLocks noChangeArrowheads="1"/>
              </p:cNvSpPr>
              <p:nvPr/>
            </p:nvSpPr>
            <p:spPr bwMode="auto">
              <a:xfrm>
                <a:off x="617" y="32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8" name="Line 674"/>
              <p:cNvSpPr>
                <a:spLocks noChangeShapeType="1"/>
              </p:cNvSpPr>
              <p:nvPr/>
            </p:nvSpPr>
            <p:spPr bwMode="auto">
              <a:xfrm>
                <a:off x="2963"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99" name="Rectangle 675"/>
              <p:cNvSpPr>
                <a:spLocks noChangeArrowheads="1"/>
              </p:cNvSpPr>
              <p:nvPr/>
            </p:nvSpPr>
            <p:spPr bwMode="auto">
              <a:xfrm>
                <a:off x="2963"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0" name="Line 676"/>
              <p:cNvSpPr>
                <a:spLocks noChangeShapeType="1"/>
              </p:cNvSpPr>
              <p:nvPr/>
            </p:nvSpPr>
            <p:spPr bwMode="auto">
              <a:xfrm>
                <a:off x="3077"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1" name="Rectangle 677"/>
              <p:cNvSpPr>
                <a:spLocks noChangeArrowheads="1"/>
              </p:cNvSpPr>
              <p:nvPr/>
            </p:nvSpPr>
            <p:spPr bwMode="auto">
              <a:xfrm>
                <a:off x="3077"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2" name="Line 678"/>
              <p:cNvSpPr>
                <a:spLocks noChangeShapeType="1"/>
              </p:cNvSpPr>
              <p:nvPr/>
            </p:nvSpPr>
            <p:spPr bwMode="auto">
              <a:xfrm>
                <a:off x="3191"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3" name="Rectangle 679"/>
              <p:cNvSpPr>
                <a:spLocks noChangeArrowheads="1"/>
              </p:cNvSpPr>
              <p:nvPr/>
            </p:nvSpPr>
            <p:spPr bwMode="auto">
              <a:xfrm>
                <a:off x="3191"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4" name="Line 680"/>
              <p:cNvSpPr>
                <a:spLocks noChangeShapeType="1"/>
              </p:cNvSpPr>
              <p:nvPr/>
            </p:nvSpPr>
            <p:spPr bwMode="auto">
              <a:xfrm>
                <a:off x="3305"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5" name="Rectangle 681"/>
              <p:cNvSpPr>
                <a:spLocks noChangeArrowheads="1"/>
              </p:cNvSpPr>
              <p:nvPr/>
            </p:nvSpPr>
            <p:spPr bwMode="auto">
              <a:xfrm>
                <a:off x="3305"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6" name="Line 682"/>
              <p:cNvSpPr>
                <a:spLocks noChangeShapeType="1"/>
              </p:cNvSpPr>
              <p:nvPr/>
            </p:nvSpPr>
            <p:spPr bwMode="auto">
              <a:xfrm>
                <a:off x="3419"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7" name="Rectangle 683"/>
              <p:cNvSpPr>
                <a:spLocks noChangeArrowheads="1"/>
              </p:cNvSpPr>
              <p:nvPr/>
            </p:nvSpPr>
            <p:spPr bwMode="auto">
              <a:xfrm>
                <a:off x="3419"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8" name="Line 684"/>
              <p:cNvSpPr>
                <a:spLocks noChangeShapeType="1"/>
              </p:cNvSpPr>
              <p:nvPr/>
            </p:nvSpPr>
            <p:spPr bwMode="auto">
              <a:xfrm>
                <a:off x="3533"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9" name="Rectangle 685"/>
              <p:cNvSpPr>
                <a:spLocks noChangeArrowheads="1"/>
              </p:cNvSpPr>
              <p:nvPr/>
            </p:nvSpPr>
            <p:spPr bwMode="auto">
              <a:xfrm>
                <a:off x="3533"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0" name="Line 686"/>
              <p:cNvSpPr>
                <a:spLocks noChangeShapeType="1"/>
              </p:cNvSpPr>
              <p:nvPr/>
            </p:nvSpPr>
            <p:spPr bwMode="auto">
              <a:xfrm>
                <a:off x="3647"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11" name="Rectangle 687"/>
              <p:cNvSpPr>
                <a:spLocks noChangeArrowheads="1"/>
              </p:cNvSpPr>
              <p:nvPr/>
            </p:nvSpPr>
            <p:spPr bwMode="auto">
              <a:xfrm>
                <a:off x="3647"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2" name="Line 688"/>
              <p:cNvSpPr>
                <a:spLocks noChangeShapeType="1"/>
              </p:cNvSpPr>
              <p:nvPr/>
            </p:nvSpPr>
            <p:spPr bwMode="auto">
              <a:xfrm>
                <a:off x="3761"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13" name="Rectangle 689"/>
              <p:cNvSpPr>
                <a:spLocks noChangeArrowheads="1"/>
              </p:cNvSpPr>
              <p:nvPr/>
            </p:nvSpPr>
            <p:spPr bwMode="auto">
              <a:xfrm>
                <a:off x="3761"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4" name="Line 690"/>
              <p:cNvSpPr>
                <a:spLocks noChangeShapeType="1"/>
              </p:cNvSpPr>
              <p:nvPr/>
            </p:nvSpPr>
            <p:spPr bwMode="auto">
              <a:xfrm>
                <a:off x="3875"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15" name="Rectangle 691"/>
              <p:cNvSpPr>
                <a:spLocks noChangeArrowheads="1"/>
              </p:cNvSpPr>
              <p:nvPr/>
            </p:nvSpPr>
            <p:spPr bwMode="auto">
              <a:xfrm>
                <a:off x="3875"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6" name="Line 692"/>
              <p:cNvSpPr>
                <a:spLocks noChangeShapeType="1"/>
              </p:cNvSpPr>
              <p:nvPr/>
            </p:nvSpPr>
            <p:spPr bwMode="auto">
              <a:xfrm>
                <a:off x="3989"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17" name="Rectangle 693"/>
              <p:cNvSpPr>
                <a:spLocks noChangeArrowheads="1"/>
              </p:cNvSpPr>
              <p:nvPr/>
            </p:nvSpPr>
            <p:spPr bwMode="auto">
              <a:xfrm>
                <a:off x="3989"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8" name="Line 694"/>
              <p:cNvSpPr>
                <a:spLocks noChangeShapeType="1"/>
              </p:cNvSpPr>
              <p:nvPr/>
            </p:nvSpPr>
            <p:spPr bwMode="auto">
              <a:xfrm>
                <a:off x="4103"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19" name="Rectangle 695"/>
              <p:cNvSpPr>
                <a:spLocks noChangeArrowheads="1"/>
              </p:cNvSpPr>
              <p:nvPr/>
            </p:nvSpPr>
            <p:spPr bwMode="auto">
              <a:xfrm>
                <a:off x="4103"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0" name="Line 696"/>
              <p:cNvSpPr>
                <a:spLocks noChangeShapeType="1"/>
              </p:cNvSpPr>
              <p:nvPr/>
            </p:nvSpPr>
            <p:spPr bwMode="auto">
              <a:xfrm>
                <a:off x="4217"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1" name="Rectangle 697"/>
              <p:cNvSpPr>
                <a:spLocks noChangeArrowheads="1"/>
              </p:cNvSpPr>
              <p:nvPr/>
            </p:nvSpPr>
            <p:spPr bwMode="auto">
              <a:xfrm>
                <a:off x="4217"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2" name="Line 698"/>
              <p:cNvSpPr>
                <a:spLocks noChangeShapeType="1"/>
              </p:cNvSpPr>
              <p:nvPr/>
            </p:nvSpPr>
            <p:spPr bwMode="auto">
              <a:xfrm>
                <a:off x="4331"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3" name="Rectangle 699"/>
              <p:cNvSpPr>
                <a:spLocks noChangeArrowheads="1"/>
              </p:cNvSpPr>
              <p:nvPr/>
            </p:nvSpPr>
            <p:spPr bwMode="auto">
              <a:xfrm>
                <a:off x="4331"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4" name="Line 700"/>
              <p:cNvSpPr>
                <a:spLocks noChangeShapeType="1"/>
              </p:cNvSpPr>
              <p:nvPr/>
            </p:nvSpPr>
            <p:spPr bwMode="auto">
              <a:xfrm>
                <a:off x="2855" y="3244"/>
                <a:ext cx="15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5" name="Rectangle 701"/>
              <p:cNvSpPr>
                <a:spLocks noChangeArrowheads="1"/>
              </p:cNvSpPr>
              <p:nvPr/>
            </p:nvSpPr>
            <p:spPr bwMode="auto">
              <a:xfrm>
                <a:off x="2855" y="3244"/>
                <a:ext cx="15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6" name="Line 702"/>
              <p:cNvSpPr>
                <a:spLocks noChangeShapeType="1"/>
              </p:cNvSpPr>
              <p:nvPr/>
            </p:nvSpPr>
            <p:spPr bwMode="auto">
              <a:xfrm>
                <a:off x="4445" y="32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7" name="Rectangle 703"/>
              <p:cNvSpPr>
                <a:spLocks noChangeArrowheads="1"/>
              </p:cNvSpPr>
              <p:nvPr/>
            </p:nvSpPr>
            <p:spPr bwMode="auto">
              <a:xfrm>
                <a:off x="4445" y="32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8" name="Line 704"/>
              <p:cNvSpPr>
                <a:spLocks noChangeShapeType="1"/>
              </p:cNvSpPr>
              <p:nvPr/>
            </p:nvSpPr>
            <p:spPr bwMode="auto">
              <a:xfrm>
                <a:off x="617" y="336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9" name="Rectangle 705"/>
              <p:cNvSpPr>
                <a:spLocks noChangeArrowheads="1"/>
              </p:cNvSpPr>
              <p:nvPr/>
            </p:nvSpPr>
            <p:spPr bwMode="auto">
              <a:xfrm>
                <a:off x="617" y="336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0" name="Line 706"/>
              <p:cNvSpPr>
                <a:spLocks noChangeShapeType="1"/>
              </p:cNvSpPr>
              <p:nvPr/>
            </p:nvSpPr>
            <p:spPr bwMode="auto">
              <a:xfrm>
                <a:off x="2855" y="3364"/>
                <a:ext cx="159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31" name="Rectangle 707"/>
              <p:cNvSpPr>
                <a:spLocks noChangeArrowheads="1"/>
              </p:cNvSpPr>
              <p:nvPr/>
            </p:nvSpPr>
            <p:spPr bwMode="auto">
              <a:xfrm>
                <a:off x="2855" y="3364"/>
                <a:ext cx="1596"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2" name="Line 708"/>
              <p:cNvSpPr>
                <a:spLocks noChangeShapeType="1"/>
              </p:cNvSpPr>
              <p:nvPr/>
            </p:nvSpPr>
            <p:spPr bwMode="auto">
              <a:xfrm>
                <a:off x="617" y="339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33" name="Rectangle 709"/>
              <p:cNvSpPr>
                <a:spLocks noChangeArrowheads="1"/>
              </p:cNvSpPr>
              <p:nvPr/>
            </p:nvSpPr>
            <p:spPr bwMode="auto">
              <a:xfrm>
                <a:off x="617" y="339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4" name="Line 710"/>
              <p:cNvSpPr>
                <a:spLocks noChangeShapeType="1"/>
              </p:cNvSpPr>
              <p:nvPr/>
            </p:nvSpPr>
            <p:spPr bwMode="auto">
              <a:xfrm>
                <a:off x="2963"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35" name="Rectangle 711"/>
              <p:cNvSpPr>
                <a:spLocks noChangeArrowheads="1"/>
              </p:cNvSpPr>
              <p:nvPr/>
            </p:nvSpPr>
            <p:spPr bwMode="auto">
              <a:xfrm>
                <a:off x="2963"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6" name="Line 712"/>
              <p:cNvSpPr>
                <a:spLocks noChangeShapeType="1"/>
              </p:cNvSpPr>
              <p:nvPr/>
            </p:nvSpPr>
            <p:spPr bwMode="auto">
              <a:xfrm>
                <a:off x="3077"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37" name="Rectangle 713"/>
              <p:cNvSpPr>
                <a:spLocks noChangeArrowheads="1"/>
              </p:cNvSpPr>
              <p:nvPr/>
            </p:nvSpPr>
            <p:spPr bwMode="auto">
              <a:xfrm>
                <a:off x="3077"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8" name="Line 714"/>
              <p:cNvSpPr>
                <a:spLocks noChangeShapeType="1"/>
              </p:cNvSpPr>
              <p:nvPr/>
            </p:nvSpPr>
            <p:spPr bwMode="auto">
              <a:xfrm>
                <a:off x="3191"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39" name="Rectangle 715"/>
              <p:cNvSpPr>
                <a:spLocks noChangeArrowheads="1"/>
              </p:cNvSpPr>
              <p:nvPr/>
            </p:nvSpPr>
            <p:spPr bwMode="auto">
              <a:xfrm>
                <a:off x="3191"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0" name="Line 716"/>
              <p:cNvSpPr>
                <a:spLocks noChangeShapeType="1"/>
              </p:cNvSpPr>
              <p:nvPr/>
            </p:nvSpPr>
            <p:spPr bwMode="auto">
              <a:xfrm>
                <a:off x="3305"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1" name="Rectangle 717"/>
              <p:cNvSpPr>
                <a:spLocks noChangeArrowheads="1"/>
              </p:cNvSpPr>
              <p:nvPr/>
            </p:nvSpPr>
            <p:spPr bwMode="auto">
              <a:xfrm>
                <a:off x="3305"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2" name="Line 718"/>
              <p:cNvSpPr>
                <a:spLocks noChangeShapeType="1"/>
              </p:cNvSpPr>
              <p:nvPr/>
            </p:nvSpPr>
            <p:spPr bwMode="auto">
              <a:xfrm>
                <a:off x="3419"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3" name="Rectangle 719"/>
              <p:cNvSpPr>
                <a:spLocks noChangeArrowheads="1"/>
              </p:cNvSpPr>
              <p:nvPr/>
            </p:nvSpPr>
            <p:spPr bwMode="auto">
              <a:xfrm>
                <a:off x="3419"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4" name="Line 720"/>
              <p:cNvSpPr>
                <a:spLocks noChangeShapeType="1"/>
              </p:cNvSpPr>
              <p:nvPr/>
            </p:nvSpPr>
            <p:spPr bwMode="auto">
              <a:xfrm>
                <a:off x="3533"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5" name="Rectangle 721"/>
              <p:cNvSpPr>
                <a:spLocks noChangeArrowheads="1"/>
              </p:cNvSpPr>
              <p:nvPr/>
            </p:nvSpPr>
            <p:spPr bwMode="auto">
              <a:xfrm>
                <a:off x="3533"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6" name="Line 722"/>
              <p:cNvSpPr>
                <a:spLocks noChangeShapeType="1"/>
              </p:cNvSpPr>
              <p:nvPr/>
            </p:nvSpPr>
            <p:spPr bwMode="auto">
              <a:xfrm>
                <a:off x="3647"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7" name="Rectangle 723"/>
              <p:cNvSpPr>
                <a:spLocks noChangeArrowheads="1"/>
              </p:cNvSpPr>
              <p:nvPr/>
            </p:nvSpPr>
            <p:spPr bwMode="auto">
              <a:xfrm>
                <a:off x="3647"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8" name="Line 724"/>
              <p:cNvSpPr>
                <a:spLocks noChangeShapeType="1"/>
              </p:cNvSpPr>
              <p:nvPr/>
            </p:nvSpPr>
            <p:spPr bwMode="auto">
              <a:xfrm>
                <a:off x="3761"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9" name="Rectangle 725"/>
              <p:cNvSpPr>
                <a:spLocks noChangeArrowheads="1"/>
              </p:cNvSpPr>
              <p:nvPr/>
            </p:nvSpPr>
            <p:spPr bwMode="auto">
              <a:xfrm>
                <a:off x="3761"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0" name="Line 726"/>
              <p:cNvSpPr>
                <a:spLocks noChangeShapeType="1"/>
              </p:cNvSpPr>
              <p:nvPr/>
            </p:nvSpPr>
            <p:spPr bwMode="auto">
              <a:xfrm>
                <a:off x="3875"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51" name="Rectangle 727"/>
              <p:cNvSpPr>
                <a:spLocks noChangeArrowheads="1"/>
              </p:cNvSpPr>
              <p:nvPr/>
            </p:nvSpPr>
            <p:spPr bwMode="auto">
              <a:xfrm>
                <a:off x="3875"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2" name="Line 728"/>
              <p:cNvSpPr>
                <a:spLocks noChangeShapeType="1"/>
              </p:cNvSpPr>
              <p:nvPr/>
            </p:nvSpPr>
            <p:spPr bwMode="auto">
              <a:xfrm>
                <a:off x="3989"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53" name="Rectangle 729"/>
              <p:cNvSpPr>
                <a:spLocks noChangeArrowheads="1"/>
              </p:cNvSpPr>
              <p:nvPr/>
            </p:nvSpPr>
            <p:spPr bwMode="auto">
              <a:xfrm>
                <a:off x="3989"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4" name="Line 730"/>
              <p:cNvSpPr>
                <a:spLocks noChangeShapeType="1"/>
              </p:cNvSpPr>
              <p:nvPr/>
            </p:nvSpPr>
            <p:spPr bwMode="auto">
              <a:xfrm>
                <a:off x="4103"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55" name="Rectangle 731"/>
              <p:cNvSpPr>
                <a:spLocks noChangeArrowheads="1"/>
              </p:cNvSpPr>
              <p:nvPr/>
            </p:nvSpPr>
            <p:spPr bwMode="auto">
              <a:xfrm>
                <a:off x="4103"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6" name="Line 732"/>
              <p:cNvSpPr>
                <a:spLocks noChangeShapeType="1"/>
              </p:cNvSpPr>
              <p:nvPr/>
            </p:nvSpPr>
            <p:spPr bwMode="auto">
              <a:xfrm>
                <a:off x="4217"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57" name="Rectangle 733"/>
              <p:cNvSpPr>
                <a:spLocks noChangeArrowheads="1"/>
              </p:cNvSpPr>
              <p:nvPr/>
            </p:nvSpPr>
            <p:spPr bwMode="auto">
              <a:xfrm>
                <a:off x="4217"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8" name="Line 734"/>
              <p:cNvSpPr>
                <a:spLocks noChangeShapeType="1"/>
              </p:cNvSpPr>
              <p:nvPr/>
            </p:nvSpPr>
            <p:spPr bwMode="auto">
              <a:xfrm>
                <a:off x="2855" y="3394"/>
                <a:ext cx="148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59" name="Rectangle 735"/>
              <p:cNvSpPr>
                <a:spLocks noChangeArrowheads="1"/>
              </p:cNvSpPr>
              <p:nvPr/>
            </p:nvSpPr>
            <p:spPr bwMode="auto">
              <a:xfrm>
                <a:off x="2855" y="3394"/>
                <a:ext cx="148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0" name="Line 736"/>
              <p:cNvSpPr>
                <a:spLocks noChangeShapeType="1"/>
              </p:cNvSpPr>
              <p:nvPr/>
            </p:nvSpPr>
            <p:spPr bwMode="auto">
              <a:xfrm>
                <a:off x="4331" y="337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1" name="Rectangle 737"/>
              <p:cNvSpPr>
                <a:spLocks noChangeArrowheads="1"/>
              </p:cNvSpPr>
              <p:nvPr/>
            </p:nvSpPr>
            <p:spPr bwMode="auto">
              <a:xfrm>
                <a:off x="4331" y="337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2" name="Line 738"/>
              <p:cNvSpPr>
                <a:spLocks noChangeShapeType="1"/>
              </p:cNvSpPr>
              <p:nvPr/>
            </p:nvSpPr>
            <p:spPr bwMode="auto">
              <a:xfrm>
                <a:off x="617" y="351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3" name="Rectangle 739"/>
              <p:cNvSpPr>
                <a:spLocks noChangeArrowheads="1"/>
              </p:cNvSpPr>
              <p:nvPr/>
            </p:nvSpPr>
            <p:spPr bwMode="auto">
              <a:xfrm>
                <a:off x="617" y="351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4" name="Line 740"/>
              <p:cNvSpPr>
                <a:spLocks noChangeShapeType="1"/>
              </p:cNvSpPr>
              <p:nvPr/>
            </p:nvSpPr>
            <p:spPr bwMode="auto">
              <a:xfrm>
                <a:off x="2855" y="3514"/>
                <a:ext cx="148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5" name="Rectangle 741"/>
              <p:cNvSpPr>
                <a:spLocks noChangeArrowheads="1"/>
              </p:cNvSpPr>
              <p:nvPr/>
            </p:nvSpPr>
            <p:spPr bwMode="auto">
              <a:xfrm>
                <a:off x="2855" y="3514"/>
                <a:ext cx="148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6" name="Line 742"/>
              <p:cNvSpPr>
                <a:spLocks noChangeShapeType="1"/>
              </p:cNvSpPr>
              <p:nvPr/>
            </p:nvSpPr>
            <p:spPr bwMode="auto">
              <a:xfrm>
                <a:off x="617" y="3544"/>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7" name="Rectangle 743"/>
              <p:cNvSpPr>
                <a:spLocks noChangeArrowheads="1"/>
              </p:cNvSpPr>
              <p:nvPr/>
            </p:nvSpPr>
            <p:spPr bwMode="auto">
              <a:xfrm>
                <a:off x="617" y="3544"/>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8" name="Line 744"/>
              <p:cNvSpPr>
                <a:spLocks noChangeShapeType="1"/>
              </p:cNvSpPr>
              <p:nvPr/>
            </p:nvSpPr>
            <p:spPr bwMode="auto">
              <a:xfrm>
                <a:off x="2963"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9" name="Rectangle 745"/>
              <p:cNvSpPr>
                <a:spLocks noChangeArrowheads="1"/>
              </p:cNvSpPr>
              <p:nvPr/>
            </p:nvSpPr>
            <p:spPr bwMode="auto">
              <a:xfrm>
                <a:off x="2963"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0" name="Line 746"/>
              <p:cNvSpPr>
                <a:spLocks noChangeShapeType="1"/>
              </p:cNvSpPr>
              <p:nvPr/>
            </p:nvSpPr>
            <p:spPr bwMode="auto">
              <a:xfrm>
                <a:off x="3077"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71" name="Rectangle 747"/>
              <p:cNvSpPr>
                <a:spLocks noChangeArrowheads="1"/>
              </p:cNvSpPr>
              <p:nvPr/>
            </p:nvSpPr>
            <p:spPr bwMode="auto">
              <a:xfrm>
                <a:off x="3077"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2" name="Line 748"/>
              <p:cNvSpPr>
                <a:spLocks noChangeShapeType="1"/>
              </p:cNvSpPr>
              <p:nvPr/>
            </p:nvSpPr>
            <p:spPr bwMode="auto">
              <a:xfrm>
                <a:off x="3191"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73" name="Rectangle 749"/>
              <p:cNvSpPr>
                <a:spLocks noChangeArrowheads="1"/>
              </p:cNvSpPr>
              <p:nvPr/>
            </p:nvSpPr>
            <p:spPr bwMode="auto">
              <a:xfrm>
                <a:off x="3191"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4" name="Line 750"/>
              <p:cNvSpPr>
                <a:spLocks noChangeShapeType="1"/>
              </p:cNvSpPr>
              <p:nvPr/>
            </p:nvSpPr>
            <p:spPr bwMode="auto">
              <a:xfrm>
                <a:off x="3305"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75" name="Rectangle 751"/>
              <p:cNvSpPr>
                <a:spLocks noChangeArrowheads="1"/>
              </p:cNvSpPr>
              <p:nvPr/>
            </p:nvSpPr>
            <p:spPr bwMode="auto">
              <a:xfrm>
                <a:off x="3305"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6" name="Line 752"/>
              <p:cNvSpPr>
                <a:spLocks noChangeShapeType="1"/>
              </p:cNvSpPr>
              <p:nvPr/>
            </p:nvSpPr>
            <p:spPr bwMode="auto">
              <a:xfrm>
                <a:off x="3419"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77" name="Rectangle 753"/>
              <p:cNvSpPr>
                <a:spLocks noChangeArrowheads="1"/>
              </p:cNvSpPr>
              <p:nvPr/>
            </p:nvSpPr>
            <p:spPr bwMode="auto">
              <a:xfrm>
                <a:off x="3419"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8" name="Line 754"/>
              <p:cNvSpPr>
                <a:spLocks noChangeShapeType="1"/>
              </p:cNvSpPr>
              <p:nvPr/>
            </p:nvSpPr>
            <p:spPr bwMode="auto">
              <a:xfrm>
                <a:off x="3533"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79" name="Rectangle 755"/>
              <p:cNvSpPr>
                <a:spLocks noChangeArrowheads="1"/>
              </p:cNvSpPr>
              <p:nvPr/>
            </p:nvSpPr>
            <p:spPr bwMode="auto">
              <a:xfrm>
                <a:off x="3533"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0" name="Line 756"/>
              <p:cNvSpPr>
                <a:spLocks noChangeShapeType="1"/>
              </p:cNvSpPr>
              <p:nvPr/>
            </p:nvSpPr>
            <p:spPr bwMode="auto">
              <a:xfrm>
                <a:off x="3647"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1" name="Rectangle 757"/>
              <p:cNvSpPr>
                <a:spLocks noChangeArrowheads="1"/>
              </p:cNvSpPr>
              <p:nvPr/>
            </p:nvSpPr>
            <p:spPr bwMode="auto">
              <a:xfrm>
                <a:off x="3647"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2" name="Line 758"/>
              <p:cNvSpPr>
                <a:spLocks noChangeShapeType="1"/>
              </p:cNvSpPr>
              <p:nvPr/>
            </p:nvSpPr>
            <p:spPr bwMode="auto">
              <a:xfrm>
                <a:off x="3761"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3" name="Rectangle 759"/>
              <p:cNvSpPr>
                <a:spLocks noChangeArrowheads="1"/>
              </p:cNvSpPr>
              <p:nvPr/>
            </p:nvSpPr>
            <p:spPr bwMode="auto">
              <a:xfrm>
                <a:off x="3761"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4" name="Line 760"/>
              <p:cNvSpPr>
                <a:spLocks noChangeShapeType="1"/>
              </p:cNvSpPr>
              <p:nvPr/>
            </p:nvSpPr>
            <p:spPr bwMode="auto">
              <a:xfrm>
                <a:off x="3875"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5" name="Rectangle 761"/>
              <p:cNvSpPr>
                <a:spLocks noChangeArrowheads="1"/>
              </p:cNvSpPr>
              <p:nvPr/>
            </p:nvSpPr>
            <p:spPr bwMode="auto">
              <a:xfrm>
                <a:off x="3875"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6" name="Line 762"/>
              <p:cNvSpPr>
                <a:spLocks noChangeShapeType="1"/>
              </p:cNvSpPr>
              <p:nvPr/>
            </p:nvSpPr>
            <p:spPr bwMode="auto">
              <a:xfrm>
                <a:off x="3989"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7" name="Rectangle 763"/>
              <p:cNvSpPr>
                <a:spLocks noChangeArrowheads="1"/>
              </p:cNvSpPr>
              <p:nvPr/>
            </p:nvSpPr>
            <p:spPr bwMode="auto">
              <a:xfrm>
                <a:off x="3989"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8" name="Line 764"/>
              <p:cNvSpPr>
                <a:spLocks noChangeShapeType="1"/>
              </p:cNvSpPr>
              <p:nvPr/>
            </p:nvSpPr>
            <p:spPr bwMode="auto">
              <a:xfrm>
                <a:off x="4103"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9" name="Rectangle 765"/>
              <p:cNvSpPr>
                <a:spLocks noChangeArrowheads="1"/>
              </p:cNvSpPr>
              <p:nvPr/>
            </p:nvSpPr>
            <p:spPr bwMode="auto">
              <a:xfrm>
                <a:off x="4103"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0" name="Line 766"/>
              <p:cNvSpPr>
                <a:spLocks noChangeShapeType="1"/>
              </p:cNvSpPr>
              <p:nvPr/>
            </p:nvSpPr>
            <p:spPr bwMode="auto">
              <a:xfrm>
                <a:off x="2855" y="3544"/>
                <a:ext cx="136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91" name="Rectangle 767"/>
              <p:cNvSpPr>
                <a:spLocks noChangeArrowheads="1"/>
              </p:cNvSpPr>
              <p:nvPr/>
            </p:nvSpPr>
            <p:spPr bwMode="auto">
              <a:xfrm>
                <a:off x="2855" y="3544"/>
                <a:ext cx="1368"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2" name="Line 768"/>
              <p:cNvSpPr>
                <a:spLocks noChangeShapeType="1"/>
              </p:cNvSpPr>
              <p:nvPr/>
            </p:nvSpPr>
            <p:spPr bwMode="auto">
              <a:xfrm>
                <a:off x="4217" y="3520"/>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93" name="Rectangle 769"/>
              <p:cNvSpPr>
                <a:spLocks noChangeArrowheads="1"/>
              </p:cNvSpPr>
              <p:nvPr/>
            </p:nvSpPr>
            <p:spPr bwMode="auto">
              <a:xfrm>
                <a:off x="4217" y="3520"/>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4" name="Line 770"/>
              <p:cNvSpPr>
                <a:spLocks noChangeShapeType="1"/>
              </p:cNvSpPr>
              <p:nvPr/>
            </p:nvSpPr>
            <p:spPr bwMode="auto">
              <a:xfrm>
                <a:off x="617" y="3670"/>
                <a:ext cx="223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95" name="Rectangle 771"/>
              <p:cNvSpPr>
                <a:spLocks noChangeArrowheads="1"/>
              </p:cNvSpPr>
              <p:nvPr/>
            </p:nvSpPr>
            <p:spPr bwMode="auto">
              <a:xfrm>
                <a:off x="617" y="3670"/>
                <a:ext cx="223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6" name="Rectangle 772"/>
              <p:cNvSpPr>
                <a:spLocks noChangeArrowheads="1"/>
              </p:cNvSpPr>
              <p:nvPr/>
            </p:nvSpPr>
            <p:spPr bwMode="auto">
              <a:xfrm>
                <a:off x="2849" y="3664"/>
                <a:ext cx="2172" cy="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7" name="Line 773"/>
              <p:cNvSpPr>
                <a:spLocks noChangeShapeType="1"/>
              </p:cNvSpPr>
              <p:nvPr/>
            </p:nvSpPr>
            <p:spPr bwMode="auto">
              <a:xfrm>
                <a:off x="2849" y="994"/>
                <a:ext cx="1" cy="267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98" name="Rectangle 774"/>
              <p:cNvSpPr>
                <a:spLocks noChangeArrowheads="1"/>
              </p:cNvSpPr>
              <p:nvPr/>
            </p:nvSpPr>
            <p:spPr bwMode="auto">
              <a:xfrm>
                <a:off x="2849" y="994"/>
                <a:ext cx="6" cy="26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9" name="Line 775"/>
              <p:cNvSpPr>
                <a:spLocks noChangeShapeType="1"/>
              </p:cNvSpPr>
              <p:nvPr/>
            </p:nvSpPr>
            <p:spPr bwMode="auto">
              <a:xfrm>
                <a:off x="4331" y="3520"/>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0" name="Rectangle 776"/>
              <p:cNvSpPr>
                <a:spLocks noChangeArrowheads="1"/>
              </p:cNvSpPr>
              <p:nvPr/>
            </p:nvSpPr>
            <p:spPr bwMode="auto">
              <a:xfrm>
                <a:off x="4331" y="3520"/>
                <a:ext cx="6" cy="14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1" name="Line 777"/>
              <p:cNvSpPr>
                <a:spLocks noChangeShapeType="1"/>
              </p:cNvSpPr>
              <p:nvPr/>
            </p:nvSpPr>
            <p:spPr bwMode="auto">
              <a:xfrm>
                <a:off x="4445" y="3370"/>
                <a:ext cx="1" cy="29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2" name="Rectangle 778"/>
              <p:cNvSpPr>
                <a:spLocks noChangeArrowheads="1"/>
              </p:cNvSpPr>
              <p:nvPr/>
            </p:nvSpPr>
            <p:spPr bwMode="auto">
              <a:xfrm>
                <a:off x="4445" y="3370"/>
                <a:ext cx="6" cy="29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3" name="Line 779"/>
              <p:cNvSpPr>
                <a:spLocks noChangeShapeType="1"/>
              </p:cNvSpPr>
              <p:nvPr/>
            </p:nvSpPr>
            <p:spPr bwMode="auto">
              <a:xfrm>
                <a:off x="4559" y="3070"/>
                <a:ext cx="1" cy="59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4" name="Rectangle 780"/>
              <p:cNvSpPr>
                <a:spLocks noChangeArrowheads="1"/>
              </p:cNvSpPr>
              <p:nvPr/>
            </p:nvSpPr>
            <p:spPr bwMode="auto">
              <a:xfrm>
                <a:off x="4559" y="3070"/>
                <a:ext cx="6" cy="59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5" name="Line 781"/>
              <p:cNvSpPr>
                <a:spLocks noChangeShapeType="1"/>
              </p:cNvSpPr>
              <p:nvPr/>
            </p:nvSpPr>
            <p:spPr bwMode="auto">
              <a:xfrm>
                <a:off x="4673" y="2920"/>
                <a:ext cx="1" cy="7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6" name="Rectangle 782"/>
              <p:cNvSpPr>
                <a:spLocks noChangeArrowheads="1"/>
              </p:cNvSpPr>
              <p:nvPr/>
            </p:nvSpPr>
            <p:spPr bwMode="auto">
              <a:xfrm>
                <a:off x="4673" y="2920"/>
                <a:ext cx="6" cy="74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7" name="Line 783"/>
              <p:cNvSpPr>
                <a:spLocks noChangeShapeType="1"/>
              </p:cNvSpPr>
              <p:nvPr/>
            </p:nvSpPr>
            <p:spPr bwMode="auto">
              <a:xfrm>
                <a:off x="4787" y="2620"/>
                <a:ext cx="1" cy="10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8" name="Rectangle 784"/>
              <p:cNvSpPr>
                <a:spLocks noChangeArrowheads="1"/>
              </p:cNvSpPr>
              <p:nvPr/>
            </p:nvSpPr>
            <p:spPr bwMode="auto">
              <a:xfrm>
                <a:off x="4787" y="2620"/>
                <a:ext cx="6" cy="104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9" name="Line 785"/>
              <p:cNvSpPr>
                <a:spLocks noChangeShapeType="1"/>
              </p:cNvSpPr>
              <p:nvPr/>
            </p:nvSpPr>
            <p:spPr bwMode="auto">
              <a:xfrm>
                <a:off x="4901" y="2470"/>
                <a:ext cx="1" cy="119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10" name="Rectangle 786"/>
              <p:cNvSpPr>
                <a:spLocks noChangeArrowheads="1"/>
              </p:cNvSpPr>
              <p:nvPr/>
            </p:nvSpPr>
            <p:spPr bwMode="auto">
              <a:xfrm>
                <a:off x="4901" y="2470"/>
                <a:ext cx="6" cy="119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1" name="Line 787"/>
              <p:cNvSpPr>
                <a:spLocks noChangeShapeType="1"/>
              </p:cNvSpPr>
              <p:nvPr/>
            </p:nvSpPr>
            <p:spPr bwMode="auto">
              <a:xfrm>
                <a:off x="5015" y="1570"/>
                <a:ext cx="1" cy="209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12" name="Rectangle 788"/>
              <p:cNvSpPr>
                <a:spLocks noChangeArrowheads="1"/>
              </p:cNvSpPr>
              <p:nvPr/>
            </p:nvSpPr>
            <p:spPr bwMode="auto">
              <a:xfrm>
                <a:off x="5015" y="1570"/>
                <a:ext cx="6" cy="209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3" name="Line 789"/>
              <p:cNvSpPr>
                <a:spLocks noChangeShapeType="1"/>
              </p:cNvSpPr>
              <p:nvPr/>
            </p:nvSpPr>
            <p:spPr bwMode="auto">
              <a:xfrm>
                <a:off x="2963"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14" name="Rectangle 790"/>
              <p:cNvSpPr>
                <a:spLocks noChangeArrowheads="1"/>
              </p:cNvSpPr>
              <p:nvPr/>
            </p:nvSpPr>
            <p:spPr bwMode="auto">
              <a:xfrm>
                <a:off x="2963"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5" name="Line 791"/>
              <p:cNvSpPr>
                <a:spLocks noChangeShapeType="1"/>
              </p:cNvSpPr>
              <p:nvPr/>
            </p:nvSpPr>
            <p:spPr bwMode="auto">
              <a:xfrm>
                <a:off x="3077"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16" name="Rectangle 792"/>
              <p:cNvSpPr>
                <a:spLocks noChangeArrowheads="1"/>
              </p:cNvSpPr>
              <p:nvPr/>
            </p:nvSpPr>
            <p:spPr bwMode="auto">
              <a:xfrm>
                <a:off x="3077"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7" name="Line 793"/>
              <p:cNvSpPr>
                <a:spLocks noChangeShapeType="1"/>
              </p:cNvSpPr>
              <p:nvPr/>
            </p:nvSpPr>
            <p:spPr bwMode="auto">
              <a:xfrm>
                <a:off x="3191"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18" name="Rectangle 794"/>
              <p:cNvSpPr>
                <a:spLocks noChangeArrowheads="1"/>
              </p:cNvSpPr>
              <p:nvPr/>
            </p:nvSpPr>
            <p:spPr bwMode="auto">
              <a:xfrm>
                <a:off x="3191"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9" name="Line 795"/>
              <p:cNvSpPr>
                <a:spLocks noChangeShapeType="1"/>
              </p:cNvSpPr>
              <p:nvPr/>
            </p:nvSpPr>
            <p:spPr bwMode="auto">
              <a:xfrm>
                <a:off x="4559"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0" name="Rectangle 796"/>
              <p:cNvSpPr>
                <a:spLocks noChangeArrowheads="1"/>
              </p:cNvSpPr>
              <p:nvPr/>
            </p:nvSpPr>
            <p:spPr bwMode="auto">
              <a:xfrm>
                <a:off x="4559"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1" name="Line 797"/>
              <p:cNvSpPr>
                <a:spLocks noChangeShapeType="1"/>
              </p:cNvSpPr>
              <p:nvPr/>
            </p:nvSpPr>
            <p:spPr bwMode="auto">
              <a:xfrm>
                <a:off x="4673"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2" name="Rectangle 798"/>
              <p:cNvSpPr>
                <a:spLocks noChangeArrowheads="1"/>
              </p:cNvSpPr>
              <p:nvPr/>
            </p:nvSpPr>
            <p:spPr bwMode="auto">
              <a:xfrm>
                <a:off x="4673"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3" name="Line 799"/>
              <p:cNvSpPr>
                <a:spLocks noChangeShapeType="1"/>
              </p:cNvSpPr>
              <p:nvPr/>
            </p:nvSpPr>
            <p:spPr bwMode="auto">
              <a:xfrm>
                <a:off x="4787"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4" name="Rectangle 800"/>
              <p:cNvSpPr>
                <a:spLocks noChangeArrowheads="1"/>
              </p:cNvSpPr>
              <p:nvPr/>
            </p:nvSpPr>
            <p:spPr bwMode="auto">
              <a:xfrm>
                <a:off x="4787"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5" name="Line 801"/>
              <p:cNvSpPr>
                <a:spLocks noChangeShapeType="1"/>
              </p:cNvSpPr>
              <p:nvPr/>
            </p:nvSpPr>
            <p:spPr bwMode="auto">
              <a:xfrm>
                <a:off x="4901" y="3682"/>
                <a:ext cx="1" cy="2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6" name="Rectangle 802"/>
              <p:cNvSpPr>
                <a:spLocks noChangeArrowheads="1"/>
              </p:cNvSpPr>
              <p:nvPr/>
            </p:nvSpPr>
            <p:spPr bwMode="auto">
              <a:xfrm>
                <a:off x="4901" y="3682"/>
                <a:ext cx="6" cy="24"/>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7" name="Line 803"/>
              <p:cNvSpPr>
                <a:spLocks noChangeShapeType="1"/>
              </p:cNvSpPr>
              <p:nvPr/>
            </p:nvSpPr>
            <p:spPr bwMode="auto">
              <a:xfrm>
                <a:off x="617" y="994"/>
                <a:ext cx="1" cy="2832"/>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8" name="Rectangle 804"/>
              <p:cNvSpPr>
                <a:spLocks noChangeArrowheads="1"/>
              </p:cNvSpPr>
              <p:nvPr/>
            </p:nvSpPr>
            <p:spPr bwMode="auto">
              <a:xfrm>
                <a:off x="617" y="994"/>
                <a:ext cx="6" cy="2838"/>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9" name="Line 805"/>
              <p:cNvSpPr>
                <a:spLocks noChangeShapeType="1"/>
              </p:cNvSpPr>
              <p:nvPr/>
            </p:nvSpPr>
            <p:spPr bwMode="auto">
              <a:xfrm>
                <a:off x="2849"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30" name="Rectangle 806"/>
              <p:cNvSpPr>
                <a:spLocks noChangeArrowheads="1"/>
              </p:cNvSpPr>
              <p:nvPr/>
            </p:nvSpPr>
            <p:spPr bwMode="auto">
              <a:xfrm>
                <a:off x="2849"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1" name="Line 807"/>
              <p:cNvSpPr>
                <a:spLocks noChangeShapeType="1"/>
              </p:cNvSpPr>
              <p:nvPr/>
            </p:nvSpPr>
            <p:spPr bwMode="auto">
              <a:xfrm>
                <a:off x="2963"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1833" name="Rectangle 809"/>
            <p:cNvSpPr>
              <a:spLocks noChangeArrowheads="1"/>
            </p:cNvSpPr>
            <p:nvPr/>
          </p:nvSpPr>
          <p:spPr bwMode="auto">
            <a:xfrm>
              <a:off x="2963"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4" name="Line 810"/>
            <p:cNvSpPr>
              <a:spLocks noChangeShapeType="1"/>
            </p:cNvSpPr>
            <p:nvPr/>
          </p:nvSpPr>
          <p:spPr bwMode="auto">
            <a:xfrm>
              <a:off x="3077"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35" name="Rectangle 811"/>
            <p:cNvSpPr>
              <a:spLocks noChangeArrowheads="1"/>
            </p:cNvSpPr>
            <p:nvPr/>
          </p:nvSpPr>
          <p:spPr bwMode="auto">
            <a:xfrm>
              <a:off x="3077"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6" name="Line 812"/>
            <p:cNvSpPr>
              <a:spLocks noChangeShapeType="1"/>
            </p:cNvSpPr>
            <p:nvPr/>
          </p:nvSpPr>
          <p:spPr bwMode="auto">
            <a:xfrm>
              <a:off x="3191"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37" name="Rectangle 813"/>
            <p:cNvSpPr>
              <a:spLocks noChangeArrowheads="1"/>
            </p:cNvSpPr>
            <p:nvPr/>
          </p:nvSpPr>
          <p:spPr bwMode="auto">
            <a:xfrm>
              <a:off x="3191"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8" name="Line 814"/>
            <p:cNvSpPr>
              <a:spLocks noChangeShapeType="1"/>
            </p:cNvSpPr>
            <p:nvPr/>
          </p:nvSpPr>
          <p:spPr bwMode="auto">
            <a:xfrm>
              <a:off x="3305"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39" name="Rectangle 815"/>
            <p:cNvSpPr>
              <a:spLocks noChangeArrowheads="1"/>
            </p:cNvSpPr>
            <p:nvPr/>
          </p:nvSpPr>
          <p:spPr bwMode="auto">
            <a:xfrm>
              <a:off x="3305"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0" name="Line 816"/>
            <p:cNvSpPr>
              <a:spLocks noChangeShapeType="1"/>
            </p:cNvSpPr>
            <p:nvPr/>
          </p:nvSpPr>
          <p:spPr bwMode="auto">
            <a:xfrm>
              <a:off x="3419"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1" name="Rectangle 817"/>
            <p:cNvSpPr>
              <a:spLocks noChangeArrowheads="1"/>
            </p:cNvSpPr>
            <p:nvPr/>
          </p:nvSpPr>
          <p:spPr bwMode="auto">
            <a:xfrm>
              <a:off x="3419"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2" name="Line 818"/>
            <p:cNvSpPr>
              <a:spLocks noChangeShapeType="1"/>
            </p:cNvSpPr>
            <p:nvPr/>
          </p:nvSpPr>
          <p:spPr bwMode="auto">
            <a:xfrm>
              <a:off x="3533"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3" name="Rectangle 819"/>
            <p:cNvSpPr>
              <a:spLocks noChangeArrowheads="1"/>
            </p:cNvSpPr>
            <p:nvPr/>
          </p:nvSpPr>
          <p:spPr bwMode="auto">
            <a:xfrm>
              <a:off x="3533"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4" name="Line 820"/>
            <p:cNvSpPr>
              <a:spLocks noChangeShapeType="1"/>
            </p:cNvSpPr>
            <p:nvPr/>
          </p:nvSpPr>
          <p:spPr bwMode="auto">
            <a:xfrm>
              <a:off x="3647"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5" name="Rectangle 821"/>
            <p:cNvSpPr>
              <a:spLocks noChangeArrowheads="1"/>
            </p:cNvSpPr>
            <p:nvPr/>
          </p:nvSpPr>
          <p:spPr bwMode="auto">
            <a:xfrm>
              <a:off x="3647"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6" name="Line 822"/>
            <p:cNvSpPr>
              <a:spLocks noChangeShapeType="1"/>
            </p:cNvSpPr>
            <p:nvPr/>
          </p:nvSpPr>
          <p:spPr bwMode="auto">
            <a:xfrm>
              <a:off x="3761"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7" name="Rectangle 823"/>
            <p:cNvSpPr>
              <a:spLocks noChangeArrowheads="1"/>
            </p:cNvSpPr>
            <p:nvPr/>
          </p:nvSpPr>
          <p:spPr bwMode="auto">
            <a:xfrm>
              <a:off x="3761"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8" name="Line 824"/>
            <p:cNvSpPr>
              <a:spLocks noChangeShapeType="1"/>
            </p:cNvSpPr>
            <p:nvPr/>
          </p:nvSpPr>
          <p:spPr bwMode="auto">
            <a:xfrm>
              <a:off x="3875"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9" name="Rectangle 825"/>
            <p:cNvSpPr>
              <a:spLocks noChangeArrowheads="1"/>
            </p:cNvSpPr>
            <p:nvPr/>
          </p:nvSpPr>
          <p:spPr bwMode="auto">
            <a:xfrm>
              <a:off x="3875"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0" name="Line 826"/>
            <p:cNvSpPr>
              <a:spLocks noChangeShapeType="1"/>
            </p:cNvSpPr>
            <p:nvPr/>
          </p:nvSpPr>
          <p:spPr bwMode="auto">
            <a:xfrm>
              <a:off x="3989"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51" name="Rectangle 827"/>
            <p:cNvSpPr>
              <a:spLocks noChangeArrowheads="1"/>
            </p:cNvSpPr>
            <p:nvPr/>
          </p:nvSpPr>
          <p:spPr bwMode="auto">
            <a:xfrm>
              <a:off x="3989"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2" name="Line 828"/>
            <p:cNvSpPr>
              <a:spLocks noChangeShapeType="1"/>
            </p:cNvSpPr>
            <p:nvPr/>
          </p:nvSpPr>
          <p:spPr bwMode="auto">
            <a:xfrm>
              <a:off x="4103"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53" name="Rectangle 829"/>
            <p:cNvSpPr>
              <a:spLocks noChangeArrowheads="1"/>
            </p:cNvSpPr>
            <p:nvPr/>
          </p:nvSpPr>
          <p:spPr bwMode="auto">
            <a:xfrm>
              <a:off x="4103"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4" name="Line 830"/>
            <p:cNvSpPr>
              <a:spLocks noChangeShapeType="1"/>
            </p:cNvSpPr>
            <p:nvPr/>
          </p:nvSpPr>
          <p:spPr bwMode="auto">
            <a:xfrm>
              <a:off x="4217"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55" name="Rectangle 831"/>
            <p:cNvSpPr>
              <a:spLocks noChangeArrowheads="1"/>
            </p:cNvSpPr>
            <p:nvPr/>
          </p:nvSpPr>
          <p:spPr bwMode="auto">
            <a:xfrm>
              <a:off x="4217"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6" name="Line 832"/>
            <p:cNvSpPr>
              <a:spLocks noChangeShapeType="1"/>
            </p:cNvSpPr>
            <p:nvPr/>
          </p:nvSpPr>
          <p:spPr bwMode="auto">
            <a:xfrm>
              <a:off x="4331"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57" name="Rectangle 833"/>
            <p:cNvSpPr>
              <a:spLocks noChangeArrowheads="1"/>
            </p:cNvSpPr>
            <p:nvPr/>
          </p:nvSpPr>
          <p:spPr bwMode="auto">
            <a:xfrm>
              <a:off x="4331"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8" name="Line 834"/>
            <p:cNvSpPr>
              <a:spLocks noChangeShapeType="1"/>
            </p:cNvSpPr>
            <p:nvPr/>
          </p:nvSpPr>
          <p:spPr bwMode="auto">
            <a:xfrm>
              <a:off x="4445"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59" name="Rectangle 835"/>
            <p:cNvSpPr>
              <a:spLocks noChangeArrowheads="1"/>
            </p:cNvSpPr>
            <p:nvPr/>
          </p:nvSpPr>
          <p:spPr bwMode="auto">
            <a:xfrm>
              <a:off x="4445"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0" name="Line 836"/>
            <p:cNvSpPr>
              <a:spLocks noChangeShapeType="1"/>
            </p:cNvSpPr>
            <p:nvPr/>
          </p:nvSpPr>
          <p:spPr bwMode="auto">
            <a:xfrm>
              <a:off x="4559"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1" name="Rectangle 837"/>
            <p:cNvSpPr>
              <a:spLocks noChangeArrowheads="1"/>
            </p:cNvSpPr>
            <p:nvPr/>
          </p:nvSpPr>
          <p:spPr bwMode="auto">
            <a:xfrm>
              <a:off x="4559"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2" name="Line 838"/>
            <p:cNvSpPr>
              <a:spLocks noChangeShapeType="1"/>
            </p:cNvSpPr>
            <p:nvPr/>
          </p:nvSpPr>
          <p:spPr bwMode="auto">
            <a:xfrm>
              <a:off x="4673"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3" name="Rectangle 839"/>
            <p:cNvSpPr>
              <a:spLocks noChangeArrowheads="1"/>
            </p:cNvSpPr>
            <p:nvPr/>
          </p:nvSpPr>
          <p:spPr bwMode="auto">
            <a:xfrm>
              <a:off x="4673"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4" name="Line 840"/>
            <p:cNvSpPr>
              <a:spLocks noChangeShapeType="1"/>
            </p:cNvSpPr>
            <p:nvPr/>
          </p:nvSpPr>
          <p:spPr bwMode="auto">
            <a:xfrm>
              <a:off x="4787"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5" name="Rectangle 841"/>
            <p:cNvSpPr>
              <a:spLocks noChangeArrowheads="1"/>
            </p:cNvSpPr>
            <p:nvPr/>
          </p:nvSpPr>
          <p:spPr bwMode="auto">
            <a:xfrm>
              <a:off x="4787"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6" name="Line 842"/>
            <p:cNvSpPr>
              <a:spLocks noChangeShapeType="1"/>
            </p:cNvSpPr>
            <p:nvPr/>
          </p:nvSpPr>
          <p:spPr bwMode="auto">
            <a:xfrm>
              <a:off x="4901" y="3826"/>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7" name="Rectangle 843"/>
            <p:cNvSpPr>
              <a:spLocks noChangeArrowheads="1"/>
            </p:cNvSpPr>
            <p:nvPr/>
          </p:nvSpPr>
          <p:spPr bwMode="auto">
            <a:xfrm>
              <a:off x="4901" y="3826"/>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8" name="Line 844"/>
            <p:cNvSpPr>
              <a:spLocks noChangeShapeType="1"/>
            </p:cNvSpPr>
            <p:nvPr/>
          </p:nvSpPr>
          <p:spPr bwMode="auto">
            <a:xfrm>
              <a:off x="5015" y="3682"/>
              <a:ext cx="1" cy="144"/>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9" name="Rectangle 845"/>
            <p:cNvSpPr>
              <a:spLocks noChangeArrowheads="1"/>
            </p:cNvSpPr>
            <p:nvPr/>
          </p:nvSpPr>
          <p:spPr bwMode="auto">
            <a:xfrm>
              <a:off x="5015" y="3682"/>
              <a:ext cx="6" cy="150"/>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0" name="Line 846"/>
            <p:cNvSpPr>
              <a:spLocks noChangeShapeType="1"/>
            </p:cNvSpPr>
            <p:nvPr/>
          </p:nvSpPr>
          <p:spPr bwMode="auto">
            <a:xfrm>
              <a:off x="5021" y="99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71" name="Rectangle 847"/>
            <p:cNvSpPr>
              <a:spLocks noChangeArrowheads="1"/>
            </p:cNvSpPr>
            <p:nvPr/>
          </p:nvSpPr>
          <p:spPr bwMode="auto">
            <a:xfrm>
              <a:off x="5021" y="99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2" name="Line 848"/>
            <p:cNvSpPr>
              <a:spLocks noChangeShapeType="1"/>
            </p:cNvSpPr>
            <p:nvPr/>
          </p:nvSpPr>
          <p:spPr bwMode="auto">
            <a:xfrm>
              <a:off x="5021" y="111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73" name="Rectangle 849"/>
            <p:cNvSpPr>
              <a:spLocks noChangeArrowheads="1"/>
            </p:cNvSpPr>
            <p:nvPr/>
          </p:nvSpPr>
          <p:spPr bwMode="auto">
            <a:xfrm>
              <a:off x="5021" y="111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4" name="Line 850"/>
            <p:cNvSpPr>
              <a:spLocks noChangeShapeType="1"/>
            </p:cNvSpPr>
            <p:nvPr/>
          </p:nvSpPr>
          <p:spPr bwMode="auto">
            <a:xfrm>
              <a:off x="5021" y="114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75" name="Rectangle 851"/>
            <p:cNvSpPr>
              <a:spLocks noChangeArrowheads="1"/>
            </p:cNvSpPr>
            <p:nvPr/>
          </p:nvSpPr>
          <p:spPr bwMode="auto">
            <a:xfrm>
              <a:off x="5021" y="114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6" name="Line 852"/>
            <p:cNvSpPr>
              <a:spLocks noChangeShapeType="1"/>
            </p:cNvSpPr>
            <p:nvPr/>
          </p:nvSpPr>
          <p:spPr bwMode="auto">
            <a:xfrm>
              <a:off x="5021" y="126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77" name="Rectangle 853"/>
            <p:cNvSpPr>
              <a:spLocks noChangeArrowheads="1"/>
            </p:cNvSpPr>
            <p:nvPr/>
          </p:nvSpPr>
          <p:spPr bwMode="auto">
            <a:xfrm>
              <a:off x="5021" y="126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8" name="Line 854"/>
            <p:cNvSpPr>
              <a:spLocks noChangeShapeType="1"/>
            </p:cNvSpPr>
            <p:nvPr/>
          </p:nvSpPr>
          <p:spPr bwMode="auto">
            <a:xfrm>
              <a:off x="5021" y="129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79" name="Rectangle 855"/>
            <p:cNvSpPr>
              <a:spLocks noChangeArrowheads="1"/>
            </p:cNvSpPr>
            <p:nvPr/>
          </p:nvSpPr>
          <p:spPr bwMode="auto">
            <a:xfrm>
              <a:off x="5021" y="129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0" name="Line 856"/>
            <p:cNvSpPr>
              <a:spLocks noChangeShapeType="1"/>
            </p:cNvSpPr>
            <p:nvPr/>
          </p:nvSpPr>
          <p:spPr bwMode="auto">
            <a:xfrm>
              <a:off x="5021" y="141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1" name="Rectangle 857"/>
            <p:cNvSpPr>
              <a:spLocks noChangeArrowheads="1"/>
            </p:cNvSpPr>
            <p:nvPr/>
          </p:nvSpPr>
          <p:spPr bwMode="auto">
            <a:xfrm>
              <a:off x="5021" y="141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2" name="Line 858"/>
            <p:cNvSpPr>
              <a:spLocks noChangeShapeType="1"/>
            </p:cNvSpPr>
            <p:nvPr/>
          </p:nvSpPr>
          <p:spPr bwMode="auto">
            <a:xfrm>
              <a:off x="5021" y="144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3" name="Rectangle 859"/>
            <p:cNvSpPr>
              <a:spLocks noChangeArrowheads="1"/>
            </p:cNvSpPr>
            <p:nvPr/>
          </p:nvSpPr>
          <p:spPr bwMode="auto">
            <a:xfrm>
              <a:off x="5021" y="144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4" name="Line 860"/>
            <p:cNvSpPr>
              <a:spLocks noChangeShapeType="1"/>
            </p:cNvSpPr>
            <p:nvPr/>
          </p:nvSpPr>
          <p:spPr bwMode="auto">
            <a:xfrm>
              <a:off x="5021" y="1564"/>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5" name="Rectangle 861"/>
            <p:cNvSpPr>
              <a:spLocks noChangeArrowheads="1"/>
            </p:cNvSpPr>
            <p:nvPr/>
          </p:nvSpPr>
          <p:spPr bwMode="auto">
            <a:xfrm>
              <a:off x="5021" y="1564"/>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6" name="Line 862"/>
            <p:cNvSpPr>
              <a:spLocks noChangeShapeType="1"/>
            </p:cNvSpPr>
            <p:nvPr/>
          </p:nvSpPr>
          <p:spPr bwMode="auto">
            <a:xfrm>
              <a:off x="4907" y="159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7" name="Rectangle 863"/>
            <p:cNvSpPr>
              <a:spLocks noChangeArrowheads="1"/>
            </p:cNvSpPr>
            <p:nvPr/>
          </p:nvSpPr>
          <p:spPr bwMode="auto">
            <a:xfrm>
              <a:off x="4907" y="159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8" name="Line 864"/>
            <p:cNvSpPr>
              <a:spLocks noChangeShapeType="1"/>
            </p:cNvSpPr>
            <p:nvPr/>
          </p:nvSpPr>
          <p:spPr bwMode="auto">
            <a:xfrm>
              <a:off x="4907" y="171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9" name="Rectangle 865"/>
            <p:cNvSpPr>
              <a:spLocks noChangeArrowheads="1"/>
            </p:cNvSpPr>
            <p:nvPr/>
          </p:nvSpPr>
          <p:spPr bwMode="auto">
            <a:xfrm>
              <a:off x="4907" y="171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0" name="Line 866"/>
            <p:cNvSpPr>
              <a:spLocks noChangeShapeType="1"/>
            </p:cNvSpPr>
            <p:nvPr/>
          </p:nvSpPr>
          <p:spPr bwMode="auto">
            <a:xfrm>
              <a:off x="4907" y="174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91" name="Rectangle 867"/>
            <p:cNvSpPr>
              <a:spLocks noChangeArrowheads="1"/>
            </p:cNvSpPr>
            <p:nvPr/>
          </p:nvSpPr>
          <p:spPr bwMode="auto">
            <a:xfrm>
              <a:off x="4907" y="174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2" name="Line 868"/>
            <p:cNvSpPr>
              <a:spLocks noChangeShapeType="1"/>
            </p:cNvSpPr>
            <p:nvPr/>
          </p:nvSpPr>
          <p:spPr bwMode="auto">
            <a:xfrm>
              <a:off x="4907" y="186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93" name="Rectangle 869"/>
            <p:cNvSpPr>
              <a:spLocks noChangeArrowheads="1"/>
            </p:cNvSpPr>
            <p:nvPr/>
          </p:nvSpPr>
          <p:spPr bwMode="auto">
            <a:xfrm>
              <a:off x="4907" y="186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4" name="Line 870"/>
            <p:cNvSpPr>
              <a:spLocks noChangeShapeType="1"/>
            </p:cNvSpPr>
            <p:nvPr/>
          </p:nvSpPr>
          <p:spPr bwMode="auto">
            <a:xfrm>
              <a:off x="4907" y="189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95" name="Rectangle 871"/>
            <p:cNvSpPr>
              <a:spLocks noChangeArrowheads="1"/>
            </p:cNvSpPr>
            <p:nvPr/>
          </p:nvSpPr>
          <p:spPr bwMode="auto">
            <a:xfrm>
              <a:off x="4907" y="189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6" name="Line 872"/>
            <p:cNvSpPr>
              <a:spLocks noChangeShapeType="1"/>
            </p:cNvSpPr>
            <p:nvPr/>
          </p:nvSpPr>
          <p:spPr bwMode="auto">
            <a:xfrm>
              <a:off x="4907" y="201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97" name="Rectangle 873"/>
            <p:cNvSpPr>
              <a:spLocks noChangeArrowheads="1"/>
            </p:cNvSpPr>
            <p:nvPr/>
          </p:nvSpPr>
          <p:spPr bwMode="auto">
            <a:xfrm>
              <a:off x="4907" y="201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8" name="Line 874"/>
            <p:cNvSpPr>
              <a:spLocks noChangeShapeType="1"/>
            </p:cNvSpPr>
            <p:nvPr/>
          </p:nvSpPr>
          <p:spPr bwMode="auto">
            <a:xfrm>
              <a:off x="4907" y="204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99" name="Rectangle 875"/>
            <p:cNvSpPr>
              <a:spLocks noChangeArrowheads="1"/>
            </p:cNvSpPr>
            <p:nvPr/>
          </p:nvSpPr>
          <p:spPr bwMode="auto">
            <a:xfrm>
              <a:off x="4907" y="204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0" name="Line 876"/>
            <p:cNvSpPr>
              <a:spLocks noChangeShapeType="1"/>
            </p:cNvSpPr>
            <p:nvPr/>
          </p:nvSpPr>
          <p:spPr bwMode="auto">
            <a:xfrm>
              <a:off x="4907" y="216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1" name="Rectangle 877"/>
            <p:cNvSpPr>
              <a:spLocks noChangeArrowheads="1"/>
            </p:cNvSpPr>
            <p:nvPr/>
          </p:nvSpPr>
          <p:spPr bwMode="auto">
            <a:xfrm>
              <a:off x="4907" y="216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2" name="Line 878"/>
            <p:cNvSpPr>
              <a:spLocks noChangeShapeType="1"/>
            </p:cNvSpPr>
            <p:nvPr/>
          </p:nvSpPr>
          <p:spPr bwMode="auto">
            <a:xfrm>
              <a:off x="4907" y="219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3" name="Rectangle 879"/>
            <p:cNvSpPr>
              <a:spLocks noChangeArrowheads="1"/>
            </p:cNvSpPr>
            <p:nvPr/>
          </p:nvSpPr>
          <p:spPr bwMode="auto">
            <a:xfrm>
              <a:off x="4907" y="219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4" name="Line 880"/>
            <p:cNvSpPr>
              <a:spLocks noChangeShapeType="1"/>
            </p:cNvSpPr>
            <p:nvPr/>
          </p:nvSpPr>
          <p:spPr bwMode="auto">
            <a:xfrm>
              <a:off x="4907" y="231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5" name="Rectangle 881"/>
            <p:cNvSpPr>
              <a:spLocks noChangeArrowheads="1"/>
            </p:cNvSpPr>
            <p:nvPr/>
          </p:nvSpPr>
          <p:spPr bwMode="auto">
            <a:xfrm>
              <a:off x="4907" y="231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6" name="Line 882"/>
            <p:cNvSpPr>
              <a:spLocks noChangeShapeType="1"/>
            </p:cNvSpPr>
            <p:nvPr/>
          </p:nvSpPr>
          <p:spPr bwMode="auto">
            <a:xfrm>
              <a:off x="4907" y="234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7" name="Rectangle 883"/>
            <p:cNvSpPr>
              <a:spLocks noChangeArrowheads="1"/>
            </p:cNvSpPr>
            <p:nvPr/>
          </p:nvSpPr>
          <p:spPr bwMode="auto">
            <a:xfrm>
              <a:off x="4907" y="234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8" name="Line 884"/>
            <p:cNvSpPr>
              <a:spLocks noChangeShapeType="1"/>
            </p:cNvSpPr>
            <p:nvPr/>
          </p:nvSpPr>
          <p:spPr bwMode="auto">
            <a:xfrm>
              <a:off x="4907" y="2464"/>
              <a:ext cx="11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9" name="Rectangle 885"/>
            <p:cNvSpPr>
              <a:spLocks noChangeArrowheads="1"/>
            </p:cNvSpPr>
            <p:nvPr/>
          </p:nvSpPr>
          <p:spPr bwMode="auto">
            <a:xfrm>
              <a:off x="4907" y="2464"/>
              <a:ext cx="12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0" name="Line 886"/>
            <p:cNvSpPr>
              <a:spLocks noChangeShapeType="1"/>
            </p:cNvSpPr>
            <p:nvPr/>
          </p:nvSpPr>
          <p:spPr bwMode="auto">
            <a:xfrm>
              <a:off x="4793" y="2494"/>
              <a:ext cx="228"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11" name="Rectangle 887"/>
            <p:cNvSpPr>
              <a:spLocks noChangeArrowheads="1"/>
            </p:cNvSpPr>
            <p:nvPr/>
          </p:nvSpPr>
          <p:spPr bwMode="auto">
            <a:xfrm>
              <a:off x="4793" y="2494"/>
              <a:ext cx="234"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2" name="Line 888"/>
            <p:cNvSpPr>
              <a:spLocks noChangeShapeType="1"/>
            </p:cNvSpPr>
            <p:nvPr/>
          </p:nvSpPr>
          <p:spPr bwMode="auto">
            <a:xfrm>
              <a:off x="4793" y="2614"/>
              <a:ext cx="228"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13" name="Rectangle 889"/>
            <p:cNvSpPr>
              <a:spLocks noChangeArrowheads="1"/>
            </p:cNvSpPr>
            <p:nvPr/>
          </p:nvSpPr>
          <p:spPr bwMode="auto">
            <a:xfrm>
              <a:off x="4793" y="2614"/>
              <a:ext cx="234"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4" name="Line 890"/>
            <p:cNvSpPr>
              <a:spLocks noChangeShapeType="1"/>
            </p:cNvSpPr>
            <p:nvPr/>
          </p:nvSpPr>
          <p:spPr bwMode="auto">
            <a:xfrm>
              <a:off x="4679" y="2644"/>
              <a:ext cx="34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15" name="Rectangle 891"/>
            <p:cNvSpPr>
              <a:spLocks noChangeArrowheads="1"/>
            </p:cNvSpPr>
            <p:nvPr/>
          </p:nvSpPr>
          <p:spPr bwMode="auto">
            <a:xfrm>
              <a:off x="4679" y="2644"/>
              <a:ext cx="348"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6" name="Line 892"/>
            <p:cNvSpPr>
              <a:spLocks noChangeShapeType="1"/>
            </p:cNvSpPr>
            <p:nvPr/>
          </p:nvSpPr>
          <p:spPr bwMode="auto">
            <a:xfrm>
              <a:off x="4679" y="2764"/>
              <a:ext cx="34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17" name="Rectangle 893"/>
            <p:cNvSpPr>
              <a:spLocks noChangeArrowheads="1"/>
            </p:cNvSpPr>
            <p:nvPr/>
          </p:nvSpPr>
          <p:spPr bwMode="auto">
            <a:xfrm>
              <a:off x="4679" y="2764"/>
              <a:ext cx="348"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8" name="Line 894"/>
            <p:cNvSpPr>
              <a:spLocks noChangeShapeType="1"/>
            </p:cNvSpPr>
            <p:nvPr/>
          </p:nvSpPr>
          <p:spPr bwMode="auto">
            <a:xfrm>
              <a:off x="4679" y="2794"/>
              <a:ext cx="34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19" name="Rectangle 895"/>
            <p:cNvSpPr>
              <a:spLocks noChangeArrowheads="1"/>
            </p:cNvSpPr>
            <p:nvPr/>
          </p:nvSpPr>
          <p:spPr bwMode="auto">
            <a:xfrm>
              <a:off x="4679" y="2794"/>
              <a:ext cx="348"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0" name="Line 896"/>
            <p:cNvSpPr>
              <a:spLocks noChangeShapeType="1"/>
            </p:cNvSpPr>
            <p:nvPr/>
          </p:nvSpPr>
          <p:spPr bwMode="auto">
            <a:xfrm>
              <a:off x="4679" y="2914"/>
              <a:ext cx="342"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1" name="Rectangle 897"/>
            <p:cNvSpPr>
              <a:spLocks noChangeArrowheads="1"/>
            </p:cNvSpPr>
            <p:nvPr/>
          </p:nvSpPr>
          <p:spPr bwMode="auto">
            <a:xfrm>
              <a:off x="4679" y="2914"/>
              <a:ext cx="348"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2" name="Line 898"/>
            <p:cNvSpPr>
              <a:spLocks noChangeShapeType="1"/>
            </p:cNvSpPr>
            <p:nvPr/>
          </p:nvSpPr>
          <p:spPr bwMode="auto">
            <a:xfrm>
              <a:off x="4565" y="2944"/>
              <a:ext cx="456"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3" name="Rectangle 899"/>
            <p:cNvSpPr>
              <a:spLocks noChangeArrowheads="1"/>
            </p:cNvSpPr>
            <p:nvPr/>
          </p:nvSpPr>
          <p:spPr bwMode="auto">
            <a:xfrm>
              <a:off x="4565" y="2944"/>
              <a:ext cx="46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4" name="Line 900"/>
            <p:cNvSpPr>
              <a:spLocks noChangeShapeType="1"/>
            </p:cNvSpPr>
            <p:nvPr/>
          </p:nvSpPr>
          <p:spPr bwMode="auto">
            <a:xfrm>
              <a:off x="4565" y="3064"/>
              <a:ext cx="456"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5" name="Rectangle 901"/>
            <p:cNvSpPr>
              <a:spLocks noChangeArrowheads="1"/>
            </p:cNvSpPr>
            <p:nvPr/>
          </p:nvSpPr>
          <p:spPr bwMode="auto">
            <a:xfrm>
              <a:off x="4565" y="3064"/>
              <a:ext cx="462"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6" name="Line 902"/>
            <p:cNvSpPr>
              <a:spLocks noChangeShapeType="1"/>
            </p:cNvSpPr>
            <p:nvPr/>
          </p:nvSpPr>
          <p:spPr bwMode="auto">
            <a:xfrm>
              <a:off x="4451" y="3094"/>
              <a:ext cx="570"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7" name="Rectangle 903"/>
            <p:cNvSpPr>
              <a:spLocks noChangeArrowheads="1"/>
            </p:cNvSpPr>
            <p:nvPr/>
          </p:nvSpPr>
          <p:spPr bwMode="auto">
            <a:xfrm>
              <a:off x="4451" y="3094"/>
              <a:ext cx="57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8" name="Line 904"/>
            <p:cNvSpPr>
              <a:spLocks noChangeShapeType="1"/>
            </p:cNvSpPr>
            <p:nvPr/>
          </p:nvSpPr>
          <p:spPr bwMode="auto">
            <a:xfrm>
              <a:off x="4451" y="3214"/>
              <a:ext cx="570"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9" name="Rectangle 905"/>
            <p:cNvSpPr>
              <a:spLocks noChangeArrowheads="1"/>
            </p:cNvSpPr>
            <p:nvPr/>
          </p:nvSpPr>
          <p:spPr bwMode="auto">
            <a:xfrm>
              <a:off x="4451" y="3214"/>
              <a:ext cx="57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0" name="Line 906"/>
            <p:cNvSpPr>
              <a:spLocks noChangeShapeType="1"/>
            </p:cNvSpPr>
            <p:nvPr/>
          </p:nvSpPr>
          <p:spPr bwMode="auto">
            <a:xfrm>
              <a:off x="4451" y="3244"/>
              <a:ext cx="570"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31" name="Rectangle 907"/>
            <p:cNvSpPr>
              <a:spLocks noChangeArrowheads="1"/>
            </p:cNvSpPr>
            <p:nvPr/>
          </p:nvSpPr>
          <p:spPr bwMode="auto">
            <a:xfrm>
              <a:off x="4451" y="3244"/>
              <a:ext cx="57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2" name="Line 908"/>
            <p:cNvSpPr>
              <a:spLocks noChangeShapeType="1"/>
            </p:cNvSpPr>
            <p:nvPr/>
          </p:nvSpPr>
          <p:spPr bwMode="auto">
            <a:xfrm>
              <a:off x="4451" y="3364"/>
              <a:ext cx="570"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33" name="Rectangle 909"/>
            <p:cNvSpPr>
              <a:spLocks noChangeArrowheads="1"/>
            </p:cNvSpPr>
            <p:nvPr/>
          </p:nvSpPr>
          <p:spPr bwMode="auto">
            <a:xfrm>
              <a:off x="4451" y="3364"/>
              <a:ext cx="57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4" name="Line 910"/>
            <p:cNvSpPr>
              <a:spLocks noChangeShapeType="1"/>
            </p:cNvSpPr>
            <p:nvPr/>
          </p:nvSpPr>
          <p:spPr bwMode="auto">
            <a:xfrm>
              <a:off x="4337" y="3394"/>
              <a:ext cx="68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35" name="Rectangle 911"/>
            <p:cNvSpPr>
              <a:spLocks noChangeArrowheads="1"/>
            </p:cNvSpPr>
            <p:nvPr/>
          </p:nvSpPr>
          <p:spPr bwMode="auto">
            <a:xfrm>
              <a:off x="4337" y="3394"/>
              <a:ext cx="69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6" name="Line 912"/>
            <p:cNvSpPr>
              <a:spLocks noChangeShapeType="1"/>
            </p:cNvSpPr>
            <p:nvPr/>
          </p:nvSpPr>
          <p:spPr bwMode="auto">
            <a:xfrm>
              <a:off x="4337" y="3514"/>
              <a:ext cx="68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37" name="Rectangle 913"/>
            <p:cNvSpPr>
              <a:spLocks noChangeArrowheads="1"/>
            </p:cNvSpPr>
            <p:nvPr/>
          </p:nvSpPr>
          <p:spPr bwMode="auto">
            <a:xfrm>
              <a:off x="4337" y="3514"/>
              <a:ext cx="69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8" name="Line 914"/>
            <p:cNvSpPr>
              <a:spLocks noChangeShapeType="1"/>
            </p:cNvSpPr>
            <p:nvPr/>
          </p:nvSpPr>
          <p:spPr bwMode="auto">
            <a:xfrm>
              <a:off x="4223" y="3544"/>
              <a:ext cx="798"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39" name="Rectangle 915"/>
            <p:cNvSpPr>
              <a:spLocks noChangeArrowheads="1"/>
            </p:cNvSpPr>
            <p:nvPr/>
          </p:nvSpPr>
          <p:spPr bwMode="auto">
            <a:xfrm>
              <a:off x="4223" y="3544"/>
              <a:ext cx="804"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40" name="Line 916"/>
            <p:cNvSpPr>
              <a:spLocks noChangeShapeType="1"/>
            </p:cNvSpPr>
            <p:nvPr/>
          </p:nvSpPr>
          <p:spPr bwMode="auto">
            <a:xfrm>
              <a:off x="5021" y="3670"/>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41" name="Rectangle 917"/>
            <p:cNvSpPr>
              <a:spLocks noChangeArrowheads="1"/>
            </p:cNvSpPr>
            <p:nvPr/>
          </p:nvSpPr>
          <p:spPr bwMode="auto">
            <a:xfrm>
              <a:off x="5021" y="3670"/>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42" name="Line 918"/>
            <p:cNvSpPr>
              <a:spLocks noChangeShapeType="1"/>
            </p:cNvSpPr>
            <p:nvPr/>
          </p:nvSpPr>
          <p:spPr bwMode="auto">
            <a:xfrm>
              <a:off x="617" y="3700"/>
              <a:ext cx="440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43" name="Rectangle 919"/>
            <p:cNvSpPr>
              <a:spLocks noChangeArrowheads="1"/>
            </p:cNvSpPr>
            <p:nvPr/>
          </p:nvSpPr>
          <p:spPr bwMode="auto">
            <a:xfrm>
              <a:off x="617" y="3700"/>
              <a:ext cx="441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44" name="Line 920"/>
            <p:cNvSpPr>
              <a:spLocks noChangeShapeType="1"/>
            </p:cNvSpPr>
            <p:nvPr/>
          </p:nvSpPr>
          <p:spPr bwMode="auto">
            <a:xfrm>
              <a:off x="617" y="3820"/>
              <a:ext cx="4404"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45" name="Rectangle 921"/>
            <p:cNvSpPr>
              <a:spLocks noChangeArrowheads="1"/>
            </p:cNvSpPr>
            <p:nvPr/>
          </p:nvSpPr>
          <p:spPr bwMode="auto">
            <a:xfrm>
              <a:off x="617" y="3820"/>
              <a:ext cx="4410"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chor="ctr"/>
          <a:lstStyle/>
          <a:p>
            <a:pPr algn="ctr"/>
            <a:r>
              <a:rPr lang="es-ES" dirty="0"/>
              <a:t>Administración de Inventarios</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584830643"/>
              </p:ext>
            </p:extLst>
          </p:nvPr>
        </p:nvGraphicFramePr>
        <p:xfrm>
          <a:off x="879229" y="2935541"/>
          <a:ext cx="10058400" cy="317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185917" y="1982507"/>
            <a:ext cx="8837313" cy="707886"/>
          </a:xfrm>
          <a:prstGeom prst="rect">
            <a:avLst/>
          </a:prstGeom>
          <a:noFill/>
        </p:spPr>
        <p:txBody>
          <a:bodyPr wrap="square" rtlCol="0">
            <a:spAutoFit/>
          </a:bodyPr>
          <a:lstStyle/>
          <a:p>
            <a:r>
              <a:rPr lang="es-ES" sz="4000" dirty="0"/>
              <a:t>Diferentes puntos de vistas: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6A992588-D6D6-4118-8D7E-3D1176A9D2AC}"/>
                                            </p:graphicEl>
                                          </p:spTgt>
                                        </p:tgtEl>
                                        <p:attrNameLst>
                                          <p:attrName>style.visibility</p:attrName>
                                        </p:attrNameLst>
                                      </p:cBhvr>
                                      <p:to>
                                        <p:strVal val="visible"/>
                                      </p:to>
                                    </p:set>
                                    <p:animEffect transition="in" filter="fade">
                                      <p:cBhvr>
                                        <p:cTn id="15" dur="2000"/>
                                        <p:tgtEl>
                                          <p:spTgt spid="8">
                                            <p:graphicEl>
                                              <a:dgm id="{6A992588-D6D6-4118-8D7E-3D1176A9D2AC}"/>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C759E3D6-6329-4734-8E55-29542893518C}"/>
                                            </p:graphicEl>
                                          </p:spTgt>
                                        </p:tgtEl>
                                        <p:attrNameLst>
                                          <p:attrName>style.visibility</p:attrName>
                                        </p:attrNameLst>
                                      </p:cBhvr>
                                      <p:to>
                                        <p:strVal val="visible"/>
                                      </p:to>
                                    </p:set>
                                    <p:animEffect transition="in" filter="fade">
                                      <p:cBhvr>
                                        <p:cTn id="19" dur="2000"/>
                                        <p:tgtEl>
                                          <p:spTgt spid="8">
                                            <p:graphicEl>
                                              <a:dgm id="{C759E3D6-6329-4734-8E55-29542893518C}"/>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BFACE146-E622-4AEF-89DC-F52B49F8A628}"/>
                                            </p:graphicEl>
                                          </p:spTgt>
                                        </p:tgtEl>
                                        <p:attrNameLst>
                                          <p:attrName>style.visibility</p:attrName>
                                        </p:attrNameLst>
                                      </p:cBhvr>
                                      <p:to>
                                        <p:strVal val="visible"/>
                                      </p:to>
                                    </p:set>
                                    <p:animEffect transition="in" filter="fade">
                                      <p:cBhvr>
                                        <p:cTn id="23" dur="2000"/>
                                        <p:tgtEl>
                                          <p:spTgt spid="8">
                                            <p:graphicEl>
                                              <a:dgm id="{BFACE146-E622-4AEF-89DC-F52B49F8A628}"/>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8">
                                            <p:graphicEl>
                                              <a:dgm id="{126E4006-BB5B-4269-B8D1-178A45A9DEAF}"/>
                                            </p:graphicEl>
                                          </p:spTgt>
                                        </p:tgtEl>
                                        <p:attrNameLst>
                                          <p:attrName>style.visibility</p:attrName>
                                        </p:attrNameLst>
                                      </p:cBhvr>
                                      <p:to>
                                        <p:strVal val="visible"/>
                                      </p:to>
                                    </p:set>
                                    <p:animEffect transition="in" filter="fade">
                                      <p:cBhvr>
                                        <p:cTn id="27" dur="2000"/>
                                        <p:tgtEl>
                                          <p:spTgt spid="8">
                                            <p:graphicEl>
                                              <a:dgm id="{126E4006-BB5B-4269-B8D1-178A45A9DEAF}"/>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
                                            <p:graphicEl>
                                              <a:dgm id="{BA893E1B-4D34-489B-BB2B-26853151951F}"/>
                                            </p:graphicEl>
                                          </p:spTgt>
                                        </p:tgtEl>
                                        <p:attrNameLst>
                                          <p:attrName>style.visibility</p:attrName>
                                        </p:attrNameLst>
                                      </p:cBhvr>
                                      <p:to>
                                        <p:strVal val="visible"/>
                                      </p:to>
                                    </p:set>
                                    <p:animEffect transition="in" filter="fade">
                                      <p:cBhvr>
                                        <p:cTn id="31" dur="2000"/>
                                        <p:tgtEl>
                                          <p:spTgt spid="8">
                                            <p:graphicEl>
                                              <a:dgm id="{BA893E1B-4D34-489B-BB2B-26853151951F}"/>
                                            </p:graphic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8">
                                            <p:graphicEl>
                                              <a:dgm id="{A3E9B4C3-C2B4-4738-9676-48B1591F64EC}"/>
                                            </p:graphicEl>
                                          </p:spTgt>
                                        </p:tgtEl>
                                        <p:attrNameLst>
                                          <p:attrName>style.visibility</p:attrName>
                                        </p:attrNameLst>
                                      </p:cBhvr>
                                      <p:to>
                                        <p:strVal val="visible"/>
                                      </p:to>
                                    </p:set>
                                    <p:animEffect transition="in" filter="fade">
                                      <p:cBhvr>
                                        <p:cTn id="35" dur="2000"/>
                                        <p:tgtEl>
                                          <p:spTgt spid="8">
                                            <p:graphicEl>
                                              <a:dgm id="{A3E9B4C3-C2B4-4738-9676-48B1591F64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Sub>
          <a:bldDgm bld="one"/>
        </p:bldSub>
      </p:bldGraphic>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3385" y="2485292"/>
            <a:ext cx="10452295" cy="3383800"/>
          </a:xfrm>
        </p:spPr>
        <p:txBody>
          <a:bodyPr>
            <a:normAutofit fontScale="85000" lnSpcReduction="10000"/>
          </a:bodyPr>
          <a:lstStyle/>
          <a:p>
            <a:pPr algn="ctr">
              <a:buNone/>
            </a:pPr>
            <a:r>
              <a:rPr lang="es-ES" dirty="0"/>
              <a:t>Técnicas de Administración de Inventarios</a:t>
            </a:r>
          </a:p>
          <a:p>
            <a:r>
              <a:rPr lang="es-ES" sz="4000" dirty="0">
                <a:solidFill>
                  <a:schemeClr val="tx2">
                    <a:lumMod val="50000"/>
                  </a:schemeClr>
                </a:solidFill>
              </a:rPr>
              <a:t>Sistema ABC</a:t>
            </a:r>
          </a:p>
          <a:p>
            <a:r>
              <a:rPr lang="es-ES" sz="4000" dirty="0">
                <a:solidFill>
                  <a:schemeClr val="tx2">
                    <a:lumMod val="50000"/>
                  </a:schemeClr>
                </a:solidFill>
              </a:rPr>
              <a:t>Modelo de Cantidad óptima</a:t>
            </a:r>
          </a:p>
          <a:p>
            <a:r>
              <a:rPr lang="es-ES" sz="4000" dirty="0" err="1">
                <a:solidFill>
                  <a:schemeClr val="tx2">
                    <a:lumMod val="50000"/>
                  </a:schemeClr>
                </a:solidFill>
              </a:rPr>
              <a:t>Just</a:t>
            </a:r>
            <a:r>
              <a:rPr lang="es-ES" sz="4000" dirty="0">
                <a:solidFill>
                  <a:schemeClr val="tx2">
                    <a:lumMod val="50000"/>
                  </a:schemeClr>
                </a:solidFill>
              </a:rPr>
              <a:t> in Time (Justo a tiempo)</a:t>
            </a:r>
          </a:p>
          <a:p>
            <a:r>
              <a:rPr lang="es-ES" sz="4000" dirty="0">
                <a:solidFill>
                  <a:schemeClr val="tx2">
                    <a:lumMod val="50000"/>
                  </a:schemeClr>
                </a:solidFill>
              </a:rPr>
              <a:t>Sistema de planeación de requerimientos de materiales</a:t>
            </a:r>
          </a:p>
          <a:p>
            <a:endParaRPr lang="es-ES" dirty="0"/>
          </a:p>
        </p:txBody>
      </p:sp>
      <p:sp>
        <p:nvSpPr>
          <p:cNvPr id="4" name="1 Título"/>
          <p:cNvSpPr txBox="1">
            <a:spLocks/>
          </p:cNvSpPr>
          <p:nvPr/>
        </p:nvSpPr>
        <p:spPr>
          <a:xfrm>
            <a:off x="1371600" y="396826"/>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spcBef>
                <a:spcPct val="0"/>
              </a:spcBef>
              <a:defRPr/>
            </a:pPr>
            <a:r>
              <a:rPr lang="es-ES" sz="4400" dirty="0"/>
              <a:t>Administración de Inventarios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s-ES" dirty="0"/>
              <a:t>Administración de Cuentas por Cobrar </a:t>
            </a:r>
          </a:p>
        </p:txBody>
      </p:sp>
      <p:sp>
        <p:nvSpPr>
          <p:cNvPr id="3" name="2 Marcador de contenido"/>
          <p:cNvSpPr>
            <a:spLocks noGrp="1"/>
          </p:cNvSpPr>
          <p:nvPr>
            <p:ph idx="1"/>
          </p:nvPr>
        </p:nvSpPr>
        <p:spPr/>
        <p:txBody>
          <a:bodyPr>
            <a:normAutofit/>
          </a:bodyPr>
          <a:lstStyle/>
          <a:p>
            <a:pPr>
              <a:buNone/>
            </a:pPr>
            <a:r>
              <a:rPr lang="es-ES" sz="2800" dirty="0"/>
              <a:t>El objetivo es cobrar lo antes posible sin afectar las ventas por una alta presión de cobranza.</a:t>
            </a:r>
          </a:p>
          <a:p>
            <a:pPr marL="514350" indent="-514350">
              <a:buFont typeface="+mj-lt"/>
              <a:buAutoNum type="arabicPeriod"/>
            </a:pPr>
            <a:r>
              <a:rPr lang="es-ES" sz="2800" dirty="0"/>
              <a:t>Selección de la política de crédito</a:t>
            </a:r>
          </a:p>
          <a:p>
            <a:pPr marL="514350" indent="-514350">
              <a:buFont typeface="+mj-lt"/>
              <a:buAutoNum type="arabicPeriod"/>
            </a:pPr>
            <a:r>
              <a:rPr lang="es-ES" sz="2800" dirty="0"/>
              <a:t>Términos y condiciones de crédito</a:t>
            </a:r>
          </a:p>
          <a:p>
            <a:pPr marL="514350" indent="-514350">
              <a:buFont typeface="+mj-lt"/>
              <a:buAutoNum type="arabicPeriod"/>
            </a:pPr>
            <a:r>
              <a:rPr lang="es-ES" sz="2800" dirty="0"/>
              <a:t>Supervisión del crédito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s-ES" dirty="0"/>
              <a:t>Administración de Cuentas por Cobrar </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42459573"/>
              </p:ext>
            </p:extLst>
          </p:nvPr>
        </p:nvGraphicFramePr>
        <p:xfrm>
          <a:off x="996461" y="2239108"/>
          <a:ext cx="7420708" cy="375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s-ES" dirty="0"/>
              <a:t>Administración de Cuentas por Cobrar </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93187196"/>
              </p:ext>
            </p:extLst>
          </p:nvPr>
        </p:nvGraphicFramePr>
        <p:xfrm>
          <a:off x="1097280" y="2262554"/>
          <a:ext cx="7620000" cy="3605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a:t>Cambios en las normas de Crédito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8585736"/>
              </p:ext>
            </p:extLst>
          </p:nvPr>
        </p:nvGraphicFramePr>
        <p:xfrm>
          <a:off x="1097280" y="2196517"/>
          <a:ext cx="10058400" cy="3805699"/>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38211">
                <a:tc gridSpan="3">
                  <a:txBody>
                    <a:bodyPr/>
                    <a:lstStyle/>
                    <a:p>
                      <a:pPr algn="ctr"/>
                      <a:r>
                        <a:rPr lang="es-ES" sz="2800" dirty="0"/>
                        <a:t>Efecto de la relajación de las normas de crédito</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000"/>
                  </a:ext>
                </a:extLst>
              </a:tr>
              <a:tr h="918981">
                <a:tc>
                  <a:txBody>
                    <a:bodyPr/>
                    <a:lstStyle/>
                    <a:p>
                      <a:pPr algn="ctr"/>
                      <a:r>
                        <a:rPr lang="es-ES" sz="2400" b="1" dirty="0"/>
                        <a:t>Variable</a:t>
                      </a:r>
                    </a:p>
                  </a:txBody>
                  <a:tcPr anchor="ctr"/>
                </a:tc>
                <a:tc>
                  <a:txBody>
                    <a:bodyPr/>
                    <a:lstStyle/>
                    <a:p>
                      <a:pPr algn="ctr"/>
                      <a:r>
                        <a:rPr lang="es-ES" sz="2400" b="1" dirty="0"/>
                        <a:t>Dirección del Cambio</a:t>
                      </a:r>
                    </a:p>
                  </a:txBody>
                  <a:tcPr anchor="ctr"/>
                </a:tc>
                <a:tc>
                  <a:txBody>
                    <a:bodyPr/>
                    <a:lstStyle/>
                    <a:p>
                      <a:pPr algn="ctr"/>
                      <a:r>
                        <a:rPr lang="es-ES" sz="2400" b="1" dirty="0"/>
                        <a:t>Efecto sobre las Utilidades</a:t>
                      </a:r>
                    </a:p>
                  </a:txBody>
                  <a:tcPr anchor="ctr"/>
                </a:tc>
                <a:extLst>
                  <a:ext uri="{0D108BD9-81ED-4DB2-BD59-A6C34878D82A}">
                    <a16:rowId xmlns:a16="http://schemas.microsoft.com/office/drawing/2014/main" val="10001"/>
                  </a:ext>
                </a:extLst>
              </a:tr>
              <a:tr h="510545">
                <a:tc>
                  <a:txBody>
                    <a:bodyPr/>
                    <a:lstStyle/>
                    <a:p>
                      <a:pPr algn="l"/>
                      <a:r>
                        <a:rPr lang="es-ES" sz="2400" dirty="0"/>
                        <a:t>Volumen</a:t>
                      </a:r>
                      <a:r>
                        <a:rPr lang="es-ES" sz="2400" baseline="0" dirty="0"/>
                        <a:t> </a:t>
                      </a:r>
                      <a:r>
                        <a:rPr lang="es-ES" sz="2400" dirty="0"/>
                        <a:t>de ventas</a:t>
                      </a:r>
                    </a:p>
                  </a:txBody>
                  <a:tcPr anchor="ctr"/>
                </a:tc>
                <a:tc>
                  <a:txBody>
                    <a:bodyPr/>
                    <a:lstStyle/>
                    <a:p>
                      <a:pPr algn="ctr"/>
                      <a:r>
                        <a:rPr lang="es-ES" sz="2400" dirty="0"/>
                        <a:t>Incremento</a:t>
                      </a:r>
                    </a:p>
                  </a:txBody>
                  <a:tcPr anchor="ctr"/>
                </a:tc>
                <a:tc>
                  <a:txBody>
                    <a:bodyPr/>
                    <a:lstStyle/>
                    <a:p>
                      <a:pPr algn="ctr"/>
                      <a:r>
                        <a:rPr lang="es-ES" sz="2400" dirty="0"/>
                        <a:t>Positivo</a:t>
                      </a:r>
                    </a:p>
                  </a:txBody>
                  <a:tcPr anchor="ctr"/>
                </a:tc>
                <a:extLst>
                  <a:ext uri="{0D108BD9-81ED-4DB2-BD59-A6C34878D82A}">
                    <a16:rowId xmlns:a16="http://schemas.microsoft.com/office/drawing/2014/main" val="10002"/>
                  </a:ext>
                </a:extLst>
              </a:tr>
              <a:tr h="918981">
                <a:tc>
                  <a:txBody>
                    <a:bodyPr/>
                    <a:lstStyle/>
                    <a:p>
                      <a:pPr algn="l"/>
                      <a:r>
                        <a:rPr lang="es-ES" sz="2400" dirty="0"/>
                        <a:t>Inversión en</a:t>
                      </a:r>
                      <a:r>
                        <a:rPr lang="es-ES" sz="2400" baseline="0" dirty="0"/>
                        <a:t> Cuentas a cobrar</a:t>
                      </a: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a:t>Incremento</a:t>
                      </a:r>
                    </a:p>
                    <a:p>
                      <a:pPr algn="ctr"/>
                      <a:endParaRPr lang="es-ES" sz="2400" dirty="0"/>
                    </a:p>
                  </a:txBody>
                  <a:tcPr anchor="ctr"/>
                </a:tc>
                <a:tc>
                  <a:txBody>
                    <a:bodyPr/>
                    <a:lstStyle/>
                    <a:p>
                      <a:pPr algn="ctr"/>
                      <a:r>
                        <a:rPr lang="es-ES" sz="2400" dirty="0"/>
                        <a:t>Negativo</a:t>
                      </a:r>
                    </a:p>
                  </a:txBody>
                  <a:tcPr anchor="ctr"/>
                </a:tc>
                <a:extLst>
                  <a:ext uri="{0D108BD9-81ED-4DB2-BD59-A6C34878D82A}">
                    <a16:rowId xmlns:a16="http://schemas.microsoft.com/office/drawing/2014/main" val="10003"/>
                  </a:ext>
                </a:extLst>
              </a:tr>
              <a:tr h="918981">
                <a:tc>
                  <a:txBody>
                    <a:bodyPr/>
                    <a:lstStyle/>
                    <a:p>
                      <a:pPr algn="l"/>
                      <a:r>
                        <a:rPr lang="es-ES" sz="2400" dirty="0"/>
                        <a:t>Gastos</a:t>
                      </a:r>
                      <a:r>
                        <a:rPr lang="es-ES" sz="2400" baseline="0" dirty="0"/>
                        <a:t> de deudas incobrables</a:t>
                      </a:r>
                      <a:endParaRPr lang="es-E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a:t>Incremento</a:t>
                      </a:r>
                    </a:p>
                    <a:p>
                      <a:pPr algn="ctr"/>
                      <a:endParaRPr lang="es-ES" sz="2400" dirty="0"/>
                    </a:p>
                  </a:txBody>
                  <a:tcPr anchor="ctr"/>
                </a:tc>
                <a:tc>
                  <a:txBody>
                    <a:bodyPr/>
                    <a:lstStyle/>
                    <a:p>
                      <a:pPr algn="ctr"/>
                      <a:r>
                        <a:rPr lang="es-ES" sz="2400" dirty="0"/>
                        <a:t>Negativo</a:t>
                      </a: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266031" y="232630"/>
            <a:ext cx="9659937" cy="915987"/>
          </a:xfrm>
        </p:spPr>
        <p:style>
          <a:lnRef idx="2">
            <a:schemeClr val="dk1"/>
          </a:lnRef>
          <a:fillRef idx="1">
            <a:schemeClr val="lt1"/>
          </a:fillRef>
          <a:effectRef idx="0">
            <a:schemeClr val="dk1"/>
          </a:effectRef>
          <a:fontRef idx="minor">
            <a:schemeClr val="dk1"/>
          </a:fontRef>
        </p:style>
        <p:txBody>
          <a:bodyPr/>
          <a:lstStyle/>
          <a:p>
            <a:r>
              <a:rPr lang="es-ES" dirty="0"/>
              <a:t>Ejemplo</a:t>
            </a:r>
          </a:p>
        </p:txBody>
      </p:sp>
      <p:graphicFrame>
        <p:nvGraphicFramePr>
          <p:cNvPr id="152578" name="Object 2"/>
          <p:cNvGraphicFramePr>
            <a:graphicFrameLocks noChangeAspect="1"/>
          </p:cNvGraphicFramePr>
          <p:nvPr>
            <p:extLst>
              <p:ext uri="{D42A27DB-BD31-4B8C-83A1-F6EECF244321}">
                <p14:modId xmlns:p14="http://schemas.microsoft.com/office/powerpoint/2010/main" val="404089979"/>
              </p:ext>
            </p:extLst>
          </p:nvPr>
        </p:nvGraphicFramePr>
        <p:xfrm>
          <a:off x="2812088" y="1148617"/>
          <a:ext cx="5845401" cy="5069364"/>
        </p:xfrm>
        <a:graphic>
          <a:graphicData uri="http://schemas.openxmlformats.org/presentationml/2006/ole">
            <mc:AlternateContent xmlns:mc="http://schemas.openxmlformats.org/markup-compatibility/2006">
              <mc:Choice xmlns:v="urn:schemas-microsoft-com:vml" Requires="v">
                <p:oleObj name="Hoja de cálculo" r:id="rId2" imgW="3619620" imgH="3495585" progId="Excel.Sheet.12">
                  <p:embed/>
                </p:oleObj>
              </mc:Choice>
              <mc:Fallback>
                <p:oleObj name="Hoja de cálculo" r:id="rId2" imgW="3619620" imgH="3495585" progId="Excel.Sheet.12">
                  <p:embed/>
                  <p:pic>
                    <p:nvPicPr>
                      <p:cNvPr id="15257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88" y="1148617"/>
                        <a:ext cx="5845401" cy="506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Object 2"/>
          <p:cNvGraphicFramePr>
            <a:graphicFrameLocks noChangeAspect="1"/>
          </p:cNvGraphicFramePr>
          <p:nvPr>
            <p:extLst>
              <p:ext uri="{D42A27DB-BD31-4B8C-83A1-F6EECF244321}">
                <p14:modId xmlns:p14="http://schemas.microsoft.com/office/powerpoint/2010/main" val="947587529"/>
              </p:ext>
            </p:extLst>
          </p:nvPr>
        </p:nvGraphicFramePr>
        <p:xfrm>
          <a:off x="3235570" y="339026"/>
          <a:ext cx="5310554" cy="5883535"/>
        </p:xfrm>
        <a:graphic>
          <a:graphicData uri="http://schemas.openxmlformats.org/presentationml/2006/ole">
            <mc:AlternateContent xmlns:mc="http://schemas.openxmlformats.org/markup-compatibility/2006">
              <mc:Choice xmlns:v="urn:schemas-microsoft-com:vml" Requires="v">
                <p:oleObj name="Hoja de cálculo" r:id="rId2" imgW="3619620" imgH="4009935" progId="Excel.Sheet.12">
                  <p:embed/>
                </p:oleObj>
              </mc:Choice>
              <mc:Fallback>
                <p:oleObj name="Hoja de cálculo" r:id="rId2" imgW="3619620" imgH="4009935" progId="Excel.Sheet.12">
                  <p:embed/>
                  <p:pic>
                    <p:nvPicPr>
                      <p:cNvPr id="153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70" y="339026"/>
                        <a:ext cx="5310554" cy="5883535"/>
                      </a:xfrm>
                      <a:prstGeom prst="rect">
                        <a:avLst/>
                      </a:prstGeom>
                      <a:noFill/>
                      <a:ln>
                        <a:noFill/>
                      </a:ln>
                      <a:effec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s-ES" dirty="0"/>
              <a:t>Estrategias para Administrar el Ciclo de Efectivo</a:t>
            </a:r>
          </a:p>
        </p:txBody>
      </p:sp>
      <p:grpSp>
        <p:nvGrpSpPr>
          <p:cNvPr id="3" name="Grupo 2">
            <a:extLst>
              <a:ext uri="{FF2B5EF4-FFF2-40B4-BE49-F238E27FC236}">
                <a16:creationId xmlns:a16="http://schemas.microsoft.com/office/drawing/2014/main" id="{76216DA8-3619-E802-4F2F-AEBF92680167}"/>
              </a:ext>
            </a:extLst>
          </p:cNvPr>
          <p:cNvGrpSpPr/>
          <p:nvPr/>
        </p:nvGrpSpPr>
        <p:grpSpPr>
          <a:xfrm>
            <a:off x="1981200" y="2030143"/>
            <a:ext cx="7959969" cy="4093969"/>
            <a:chOff x="1981200" y="2030143"/>
            <a:chExt cx="7959969" cy="4093969"/>
          </a:xfrm>
          <a:solidFill>
            <a:schemeClr val="bg1"/>
          </a:solidFill>
        </p:grpSpPr>
        <p:sp>
          <p:nvSpPr>
            <p:cNvPr id="5" name="Forma libre: forma 4">
              <a:extLst>
                <a:ext uri="{FF2B5EF4-FFF2-40B4-BE49-F238E27FC236}">
                  <a16:creationId xmlns:a16="http://schemas.microsoft.com/office/drawing/2014/main" id="{B23F65B0-3AC9-24ED-F67A-ECF2881F61D6}"/>
                </a:ext>
              </a:extLst>
            </p:cNvPr>
            <p:cNvSpPr/>
            <p:nvPr/>
          </p:nvSpPr>
          <p:spPr>
            <a:xfrm>
              <a:off x="4846788" y="2128793"/>
              <a:ext cx="5094381" cy="789200"/>
            </a:xfrm>
            <a:custGeom>
              <a:avLst/>
              <a:gdLst>
                <a:gd name="connsiteX0" fmla="*/ 131536 w 789199"/>
                <a:gd name="connsiteY0" fmla="*/ 0 h 5094380"/>
                <a:gd name="connsiteX1" fmla="*/ 657663 w 789199"/>
                <a:gd name="connsiteY1" fmla="*/ 0 h 5094380"/>
                <a:gd name="connsiteX2" fmla="*/ 789199 w 789199"/>
                <a:gd name="connsiteY2" fmla="*/ 131536 h 5094380"/>
                <a:gd name="connsiteX3" fmla="*/ 789199 w 789199"/>
                <a:gd name="connsiteY3" fmla="*/ 5094380 h 5094380"/>
                <a:gd name="connsiteX4" fmla="*/ 789199 w 789199"/>
                <a:gd name="connsiteY4" fmla="*/ 5094380 h 5094380"/>
                <a:gd name="connsiteX5" fmla="*/ 0 w 789199"/>
                <a:gd name="connsiteY5" fmla="*/ 5094380 h 5094380"/>
                <a:gd name="connsiteX6" fmla="*/ 0 w 789199"/>
                <a:gd name="connsiteY6" fmla="*/ 5094380 h 5094380"/>
                <a:gd name="connsiteX7" fmla="*/ 0 w 789199"/>
                <a:gd name="connsiteY7" fmla="*/ 131536 h 5094380"/>
                <a:gd name="connsiteX8" fmla="*/ 131536 w 789199"/>
                <a:gd name="connsiteY8" fmla="*/ 0 h 50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99" h="5094380">
                  <a:moveTo>
                    <a:pt x="789199" y="849084"/>
                  </a:moveTo>
                  <a:lnTo>
                    <a:pt x="789199" y="4245296"/>
                  </a:lnTo>
                  <a:cubicBezTo>
                    <a:pt x="789199" y="4714228"/>
                    <a:pt x="780076" y="5094377"/>
                    <a:pt x="768822" y="5094377"/>
                  </a:cubicBezTo>
                  <a:lnTo>
                    <a:pt x="0" y="5094377"/>
                  </a:lnTo>
                  <a:lnTo>
                    <a:pt x="0" y="5094377"/>
                  </a:lnTo>
                  <a:lnTo>
                    <a:pt x="0" y="3"/>
                  </a:lnTo>
                  <a:lnTo>
                    <a:pt x="0" y="3"/>
                  </a:lnTo>
                  <a:lnTo>
                    <a:pt x="768822" y="3"/>
                  </a:lnTo>
                  <a:cubicBezTo>
                    <a:pt x="780076" y="3"/>
                    <a:pt x="789199" y="380152"/>
                    <a:pt x="789199" y="849084"/>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7631" tIns="82341" rIns="126156" bIns="82342"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t>Sin generar faltantes de existencias que provoquen una pérdida de venta</a:t>
              </a:r>
            </a:p>
          </p:txBody>
        </p:sp>
        <p:sp>
          <p:nvSpPr>
            <p:cNvPr id="6" name="Forma libre: forma 5">
              <a:extLst>
                <a:ext uri="{FF2B5EF4-FFF2-40B4-BE49-F238E27FC236}">
                  <a16:creationId xmlns:a16="http://schemas.microsoft.com/office/drawing/2014/main" id="{414521E0-EF39-1F54-B53B-2A752F3F2DBC}"/>
                </a:ext>
              </a:extLst>
            </p:cNvPr>
            <p:cNvSpPr/>
            <p:nvPr/>
          </p:nvSpPr>
          <p:spPr>
            <a:xfrm>
              <a:off x="1981200" y="2030143"/>
              <a:ext cx="2865588" cy="986498"/>
            </a:xfrm>
            <a:custGeom>
              <a:avLst/>
              <a:gdLst>
                <a:gd name="connsiteX0" fmla="*/ 0 w 2865588"/>
                <a:gd name="connsiteY0" fmla="*/ 164420 h 986498"/>
                <a:gd name="connsiteX1" fmla="*/ 164420 w 2865588"/>
                <a:gd name="connsiteY1" fmla="*/ 0 h 986498"/>
                <a:gd name="connsiteX2" fmla="*/ 2701168 w 2865588"/>
                <a:gd name="connsiteY2" fmla="*/ 0 h 986498"/>
                <a:gd name="connsiteX3" fmla="*/ 2865588 w 2865588"/>
                <a:gd name="connsiteY3" fmla="*/ 164420 h 986498"/>
                <a:gd name="connsiteX4" fmla="*/ 2865588 w 2865588"/>
                <a:gd name="connsiteY4" fmla="*/ 822078 h 986498"/>
                <a:gd name="connsiteX5" fmla="*/ 2701168 w 2865588"/>
                <a:gd name="connsiteY5" fmla="*/ 986498 h 986498"/>
                <a:gd name="connsiteX6" fmla="*/ 164420 w 2865588"/>
                <a:gd name="connsiteY6" fmla="*/ 986498 h 986498"/>
                <a:gd name="connsiteX7" fmla="*/ 0 w 2865588"/>
                <a:gd name="connsiteY7" fmla="*/ 822078 h 986498"/>
                <a:gd name="connsiteX8" fmla="*/ 0 w 2865588"/>
                <a:gd name="connsiteY8" fmla="*/ 164420 h 9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588" h="986498">
                  <a:moveTo>
                    <a:pt x="0" y="164420"/>
                  </a:moveTo>
                  <a:cubicBezTo>
                    <a:pt x="0" y="73613"/>
                    <a:pt x="73613" y="0"/>
                    <a:pt x="164420" y="0"/>
                  </a:cubicBezTo>
                  <a:lnTo>
                    <a:pt x="2701168" y="0"/>
                  </a:lnTo>
                  <a:cubicBezTo>
                    <a:pt x="2791975" y="0"/>
                    <a:pt x="2865588" y="73613"/>
                    <a:pt x="2865588" y="164420"/>
                  </a:cubicBezTo>
                  <a:lnTo>
                    <a:pt x="2865588" y="822078"/>
                  </a:lnTo>
                  <a:cubicBezTo>
                    <a:pt x="2865588" y="912885"/>
                    <a:pt x="2791975" y="986498"/>
                    <a:pt x="2701168" y="986498"/>
                  </a:cubicBezTo>
                  <a:lnTo>
                    <a:pt x="164420" y="986498"/>
                  </a:lnTo>
                  <a:cubicBezTo>
                    <a:pt x="73613" y="986498"/>
                    <a:pt x="0" y="912885"/>
                    <a:pt x="0" y="822078"/>
                  </a:cubicBezTo>
                  <a:lnTo>
                    <a:pt x="0" y="16442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24357" tIns="86257" rIns="124357" bIns="86257" numCol="1" spcCol="1270" anchor="ctr" anchorCtr="0">
              <a:noAutofit/>
            </a:bodyPr>
            <a:lstStyle/>
            <a:p>
              <a:pPr marL="0" lvl="0" indent="0" algn="ctr" defTabSz="889000">
                <a:lnSpc>
                  <a:spcPct val="90000"/>
                </a:lnSpc>
                <a:spcBef>
                  <a:spcPct val="0"/>
                </a:spcBef>
                <a:spcAft>
                  <a:spcPct val="35000"/>
                </a:spcAft>
                <a:buNone/>
              </a:pPr>
              <a:r>
                <a:rPr lang="es-ES" sz="2000" kern="1200" dirty="0"/>
                <a:t>Rotar el inventario tan pronto como sea posible</a:t>
              </a:r>
            </a:p>
          </p:txBody>
        </p:sp>
        <p:sp>
          <p:nvSpPr>
            <p:cNvPr id="7" name="Forma libre: forma 6">
              <a:extLst>
                <a:ext uri="{FF2B5EF4-FFF2-40B4-BE49-F238E27FC236}">
                  <a16:creationId xmlns:a16="http://schemas.microsoft.com/office/drawing/2014/main" id="{A825B8B8-6068-668B-028F-0843ACA7F8F7}"/>
                </a:ext>
              </a:extLst>
            </p:cNvPr>
            <p:cNvSpPr/>
            <p:nvPr/>
          </p:nvSpPr>
          <p:spPr>
            <a:xfrm>
              <a:off x="4846788" y="3164617"/>
              <a:ext cx="5094381" cy="789200"/>
            </a:xfrm>
            <a:custGeom>
              <a:avLst/>
              <a:gdLst>
                <a:gd name="connsiteX0" fmla="*/ 131536 w 789199"/>
                <a:gd name="connsiteY0" fmla="*/ 0 h 5094380"/>
                <a:gd name="connsiteX1" fmla="*/ 657663 w 789199"/>
                <a:gd name="connsiteY1" fmla="*/ 0 h 5094380"/>
                <a:gd name="connsiteX2" fmla="*/ 789199 w 789199"/>
                <a:gd name="connsiteY2" fmla="*/ 131536 h 5094380"/>
                <a:gd name="connsiteX3" fmla="*/ 789199 w 789199"/>
                <a:gd name="connsiteY3" fmla="*/ 5094380 h 5094380"/>
                <a:gd name="connsiteX4" fmla="*/ 789199 w 789199"/>
                <a:gd name="connsiteY4" fmla="*/ 5094380 h 5094380"/>
                <a:gd name="connsiteX5" fmla="*/ 0 w 789199"/>
                <a:gd name="connsiteY5" fmla="*/ 5094380 h 5094380"/>
                <a:gd name="connsiteX6" fmla="*/ 0 w 789199"/>
                <a:gd name="connsiteY6" fmla="*/ 5094380 h 5094380"/>
                <a:gd name="connsiteX7" fmla="*/ 0 w 789199"/>
                <a:gd name="connsiteY7" fmla="*/ 131536 h 5094380"/>
                <a:gd name="connsiteX8" fmla="*/ 131536 w 789199"/>
                <a:gd name="connsiteY8" fmla="*/ 0 h 50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99" h="5094380">
                  <a:moveTo>
                    <a:pt x="789199" y="849084"/>
                  </a:moveTo>
                  <a:lnTo>
                    <a:pt x="789199" y="4245296"/>
                  </a:lnTo>
                  <a:cubicBezTo>
                    <a:pt x="789199" y="4714228"/>
                    <a:pt x="780076" y="5094377"/>
                    <a:pt x="768822" y="5094377"/>
                  </a:cubicBezTo>
                  <a:lnTo>
                    <a:pt x="0" y="5094377"/>
                  </a:lnTo>
                  <a:lnTo>
                    <a:pt x="0" y="5094377"/>
                  </a:lnTo>
                  <a:lnTo>
                    <a:pt x="0" y="3"/>
                  </a:lnTo>
                  <a:lnTo>
                    <a:pt x="0" y="3"/>
                  </a:lnTo>
                  <a:lnTo>
                    <a:pt x="768822" y="3"/>
                  </a:lnTo>
                  <a:cubicBezTo>
                    <a:pt x="780076" y="3"/>
                    <a:pt x="789199" y="380152"/>
                    <a:pt x="789199" y="849084"/>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7631" tIns="82341" rIns="126156" bIns="82342"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t>Sin perder ventas por cobranzas de ale</a:t>
              </a:r>
            </a:p>
          </p:txBody>
        </p:sp>
        <p:sp>
          <p:nvSpPr>
            <p:cNvPr id="8" name="Forma libre: forma 7">
              <a:extLst>
                <a:ext uri="{FF2B5EF4-FFF2-40B4-BE49-F238E27FC236}">
                  <a16:creationId xmlns:a16="http://schemas.microsoft.com/office/drawing/2014/main" id="{C03BFA92-BFF0-D779-1BF9-ED31DA546173}"/>
                </a:ext>
              </a:extLst>
            </p:cNvPr>
            <p:cNvSpPr/>
            <p:nvPr/>
          </p:nvSpPr>
          <p:spPr>
            <a:xfrm>
              <a:off x="1981200" y="3065966"/>
              <a:ext cx="2865588" cy="986498"/>
            </a:xfrm>
            <a:custGeom>
              <a:avLst/>
              <a:gdLst>
                <a:gd name="connsiteX0" fmla="*/ 0 w 2865588"/>
                <a:gd name="connsiteY0" fmla="*/ 164420 h 986498"/>
                <a:gd name="connsiteX1" fmla="*/ 164420 w 2865588"/>
                <a:gd name="connsiteY1" fmla="*/ 0 h 986498"/>
                <a:gd name="connsiteX2" fmla="*/ 2701168 w 2865588"/>
                <a:gd name="connsiteY2" fmla="*/ 0 h 986498"/>
                <a:gd name="connsiteX3" fmla="*/ 2865588 w 2865588"/>
                <a:gd name="connsiteY3" fmla="*/ 164420 h 986498"/>
                <a:gd name="connsiteX4" fmla="*/ 2865588 w 2865588"/>
                <a:gd name="connsiteY4" fmla="*/ 822078 h 986498"/>
                <a:gd name="connsiteX5" fmla="*/ 2701168 w 2865588"/>
                <a:gd name="connsiteY5" fmla="*/ 986498 h 986498"/>
                <a:gd name="connsiteX6" fmla="*/ 164420 w 2865588"/>
                <a:gd name="connsiteY6" fmla="*/ 986498 h 986498"/>
                <a:gd name="connsiteX7" fmla="*/ 0 w 2865588"/>
                <a:gd name="connsiteY7" fmla="*/ 822078 h 986498"/>
                <a:gd name="connsiteX8" fmla="*/ 0 w 2865588"/>
                <a:gd name="connsiteY8" fmla="*/ 164420 h 9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588" h="986498">
                  <a:moveTo>
                    <a:pt x="0" y="164420"/>
                  </a:moveTo>
                  <a:cubicBezTo>
                    <a:pt x="0" y="73613"/>
                    <a:pt x="73613" y="0"/>
                    <a:pt x="164420" y="0"/>
                  </a:cubicBezTo>
                  <a:lnTo>
                    <a:pt x="2701168" y="0"/>
                  </a:lnTo>
                  <a:cubicBezTo>
                    <a:pt x="2791975" y="0"/>
                    <a:pt x="2865588" y="73613"/>
                    <a:pt x="2865588" y="164420"/>
                  </a:cubicBezTo>
                  <a:lnTo>
                    <a:pt x="2865588" y="822078"/>
                  </a:lnTo>
                  <a:cubicBezTo>
                    <a:pt x="2865588" y="912885"/>
                    <a:pt x="2791975" y="986498"/>
                    <a:pt x="2701168" y="986498"/>
                  </a:cubicBezTo>
                  <a:lnTo>
                    <a:pt x="164420" y="986498"/>
                  </a:lnTo>
                  <a:cubicBezTo>
                    <a:pt x="73613" y="986498"/>
                    <a:pt x="0" y="912885"/>
                    <a:pt x="0" y="822078"/>
                  </a:cubicBezTo>
                  <a:lnTo>
                    <a:pt x="0" y="16442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24357" tIns="86257" rIns="124357" bIns="86257" numCol="1" spcCol="1270" anchor="ctr" anchorCtr="0">
              <a:noAutofit/>
            </a:bodyPr>
            <a:lstStyle/>
            <a:p>
              <a:pPr marL="0" lvl="0" indent="0" algn="ctr" defTabSz="889000">
                <a:lnSpc>
                  <a:spcPct val="90000"/>
                </a:lnSpc>
                <a:spcBef>
                  <a:spcPct val="0"/>
                </a:spcBef>
                <a:spcAft>
                  <a:spcPct val="35000"/>
                </a:spcAft>
                <a:buNone/>
              </a:pPr>
              <a:r>
                <a:rPr lang="es-ES" sz="2000" kern="1200" dirty="0"/>
                <a:t>Cobrar las cuentas por cobrar tan pronto como sea posible</a:t>
              </a:r>
            </a:p>
          </p:txBody>
        </p:sp>
        <p:sp>
          <p:nvSpPr>
            <p:cNvPr id="9" name="Forma libre: forma 8">
              <a:extLst>
                <a:ext uri="{FF2B5EF4-FFF2-40B4-BE49-F238E27FC236}">
                  <a16:creationId xmlns:a16="http://schemas.microsoft.com/office/drawing/2014/main" id="{BA599E2F-0B44-868E-7E7D-1C9FA0CEEE72}"/>
                </a:ext>
              </a:extLst>
            </p:cNvPr>
            <p:cNvSpPr/>
            <p:nvPr/>
          </p:nvSpPr>
          <p:spPr>
            <a:xfrm>
              <a:off x="4846788" y="4200439"/>
              <a:ext cx="5094381" cy="789200"/>
            </a:xfrm>
            <a:custGeom>
              <a:avLst/>
              <a:gdLst>
                <a:gd name="connsiteX0" fmla="*/ 131536 w 789199"/>
                <a:gd name="connsiteY0" fmla="*/ 0 h 5094380"/>
                <a:gd name="connsiteX1" fmla="*/ 657663 w 789199"/>
                <a:gd name="connsiteY1" fmla="*/ 0 h 5094380"/>
                <a:gd name="connsiteX2" fmla="*/ 789199 w 789199"/>
                <a:gd name="connsiteY2" fmla="*/ 131536 h 5094380"/>
                <a:gd name="connsiteX3" fmla="*/ 789199 w 789199"/>
                <a:gd name="connsiteY3" fmla="*/ 5094380 h 5094380"/>
                <a:gd name="connsiteX4" fmla="*/ 789199 w 789199"/>
                <a:gd name="connsiteY4" fmla="*/ 5094380 h 5094380"/>
                <a:gd name="connsiteX5" fmla="*/ 0 w 789199"/>
                <a:gd name="connsiteY5" fmla="*/ 5094380 h 5094380"/>
                <a:gd name="connsiteX6" fmla="*/ 0 w 789199"/>
                <a:gd name="connsiteY6" fmla="*/ 5094380 h 5094380"/>
                <a:gd name="connsiteX7" fmla="*/ 0 w 789199"/>
                <a:gd name="connsiteY7" fmla="*/ 131536 h 5094380"/>
                <a:gd name="connsiteX8" fmla="*/ 131536 w 789199"/>
                <a:gd name="connsiteY8" fmla="*/ 0 h 50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99" h="5094380">
                  <a:moveTo>
                    <a:pt x="789199" y="849084"/>
                  </a:moveTo>
                  <a:lnTo>
                    <a:pt x="789199" y="4245296"/>
                  </a:lnTo>
                  <a:cubicBezTo>
                    <a:pt x="789199" y="4714228"/>
                    <a:pt x="780076" y="5094377"/>
                    <a:pt x="768822" y="5094377"/>
                  </a:cubicBezTo>
                  <a:lnTo>
                    <a:pt x="0" y="5094377"/>
                  </a:lnTo>
                  <a:lnTo>
                    <a:pt x="0" y="5094377"/>
                  </a:lnTo>
                  <a:lnTo>
                    <a:pt x="0" y="3"/>
                  </a:lnTo>
                  <a:lnTo>
                    <a:pt x="0" y="3"/>
                  </a:lnTo>
                  <a:lnTo>
                    <a:pt x="768822" y="3"/>
                  </a:lnTo>
                  <a:cubicBezTo>
                    <a:pt x="780076" y="3"/>
                    <a:pt x="789199" y="380152"/>
                    <a:pt x="789199" y="849084"/>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7631" tIns="82341" rIns="126156" bIns="82342"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t>Sin perjudicar la calificación de la empresa</a:t>
              </a:r>
            </a:p>
          </p:txBody>
        </p:sp>
        <p:sp>
          <p:nvSpPr>
            <p:cNvPr id="10" name="Forma libre: forma 9">
              <a:extLst>
                <a:ext uri="{FF2B5EF4-FFF2-40B4-BE49-F238E27FC236}">
                  <a16:creationId xmlns:a16="http://schemas.microsoft.com/office/drawing/2014/main" id="{AD2A30FD-5038-1F69-C3CA-70FB96930045}"/>
                </a:ext>
              </a:extLst>
            </p:cNvPr>
            <p:cNvSpPr/>
            <p:nvPr/>
          </p:nvSpPr>
          <p:spPr>
            <a:xfrm>
              <a:off x="1981200" y="4101790"/>
              <a:ext cx="2865588" cy="986498"/>
            </a:xfrm>
            <a:custGeom>
              <a:avLst/>
              <a:gdLst>
                <a:gd name="connsiteX0" fmla="*/ 0 w 2865588"/>
                <a:gd name="connsiteY0" fmla="*/ 164420 h 986498"/>
                <a:gd name="connsiteX1" fmla="*/ 164420 w 2865588"/>
                <a:gd name="connsiteY1" fmla="*/ 0 h 986498"/>
                <a:gd name="connsiteX2" fmla="*/ 2701168 w 2865588"/>
                <a:gd name="connsiteY2" fmla="*/ 0 h 986498"/>
                <a:gd name="connsiteX3" fmla="*/ 2865588 w 2865588"/>
                <a:gd name="connsiteY3" fmla="*/ 164420 h 986498"/>
                <a:gd name="connsiteX4" fmla="*/ 2865588 w 2865588"/>
                <a:gd name="connsiteY4" fmla="*/ 822078 h 986498"/>
                <a:gd name="connsiteX5" fmla="*/ 2701168 w 2865588"/>
                <a:gd name="connsiteY5" fmla="*/ 986498 h 986498"/>
                <a:gd name="connsiteX6" fmla="*/ 164420 w 2865588"/>
                <a:gd name="connsiteY6" fmla="*/ 986498 h 986498"/>
                <a:gd name="connsiteX7" fmla="*/ 0 w 2865588"/>
                <a:gd name="connsiteY7" fmla="*/ 822078 h 986498"/>
                <a:gd name="connsiteX8" fmla="*/ 0 w 2865588"/>
                <a:gd name="connsiteY8" fmla="*/ 164420 h 9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588" h="986498">
                  <a:moveTo>
                    <a:pt x="0" y="164420"/>
                  </a:moveTo>
                  <a:cubicBezTo>
                    <a:pt x="0" y="73613"/>
                    <a:pt x="73613" y="0"/>
                    <a:pt x="164420" y="0"/>
                  </a:cubicBezTo>
                  <a:lnTo>
                    <a:pt x="2701168" y="0"/>
                  </a:lnTo>
                  <a:cubicBezTo>
                    <a:pt x="2791975" y="0"/>
                    <a:pt x="2865588" y="73613"/>
                    <a:pt x="2865588" y="164420"/>
                  </a:cubicBezTo>
                  <a:lnTo>
                    <a:pt x="2865588" y="822078"/>
                  </a:lnTo>
                  <a:cubicBezTo>
                    <a:pt x="2865588" y="912885"/>
                    <a:pt x="2791975" y="986498"/>
                    <a:pt x="2701168" y="986498"/>
                  </a:cubicBezTo>
                  <a:lnTo>
                    <a:pt x="164420" y="986498"/>
                  </a:lnTo>
                  <a:cubicBezTo>
                    <a:pt x="73613" y="986498"/>
                    <a:pt x="0" y="912885"/>
                    <a:pt x="0" y="822078"/>
                  </a:cubicBezTo>
                  <a:lnTo>
                    <a:pt x="0" y="16442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24357" tIns="86257" rIns="124357" bIns="86257" numCol="1" spcCol="1270" anchor="ctr" anchorCtr="0">
              <a:noAutofit/>
            </a:bodyPr>
            <a:lstStyle/>
            <a:p>
              <a:pPr marL="0" lvl="0" indent="0" algn="ctr" defTabSz="889000">
                <a:lnSpc>
                  <a:spcPct val="90000"/>
                </a:lnSpc>
                <a:spcBef>
                  <a:spcPct val="0"/>
                </a:spcBef>
                <a:spcAft>
                  <a:spcPct val="35000"/>
                </a:spcAft>
                <a:buNone/>
              </a:pPr>
              <a:r>
                <a:rPr lang="es-ES" sz="2000" kern="1200" dirty="0"/>
                <a:t>Pagar las cuentas por pagar tan lento como sea posible</a:t>
              </a:r>
            </a:p>
          </p:txBody>
        </p:sp>
        <p:sp>
          <p:nvSpPr>
            <p:cNvPr id="11" name="Forma libre: forma 10">
              <a:extLst>
                <a:ext uri="{FF2B5EF4-FFF2-40B4-BE49-F238E27FC236}">
                  <a16:creationId xmlns:a16="http://schemas.microsoft.com/office/drawing/2014/main" id="{F8B4B6D2-6E2F-1A1A-90C0-280C05405843}"/>
                </a:ext>
              </a:extLst>
            </p:cNvPr>
            <p:cNvSpPr/>
            <p:nvPr/>
          </p:nvSpPr>
          <p:spPr>
            <a:xfrm>
              <a:off x="1981200" y="5137614"/>
              <a:ext cx="2865588" cy="986498"/>
            </a:xfrm>
            <a:custGeom>
              <a:avLst/>
              <a:gdLst>
                <a:gd name="connsiteX0" fmla="*/ 0 w 2865588"/>
                <a:gd name="connsiteY0" fmla="*/ 164420 h 986498"/>
                <a:gd name="connsiteX1" fmla="*/ 164420 w 2865588"/>
                <a:gd name="connsiteY1" fmla="*/ 0 h 986498"/>
                <a:gd name="connsiteX2" fmla="*/ 2701168 w 2865588"/>
                <a:gd name="connsiteY2" fmla="*/ 0 h 986498"/>
                <a:gd name="connsiteX3" fmla="*/ 2865588 w 2865588"/>
                <a:gd name="connsiteY3" fmla="*/ 164420 h 986498"/>
                <a:gd name="connsiteX4" fmla="*/ 2865588 w 2865588"/>
                <a:gd name="connsiteY4" fmla="*/ 822078 h 986498"/>
                <a:gd name="connsiteX5" fmla="*/ 2701168 w 2865588"/>
                <a:gd name="connsiteY5" fmla="*/ 986498 h 986498"/>
                <a:gd name="connsiteX6" fmla="*/ 164420 w 2865588"/>
                <a:gd name="connsiteY6" fmla="*/ 986498 h 986498"/>
                <a:gd name="connsiteX7" fmla="*/ 0 w 2865588"/>
                <a:gd name="connsiteY7" fmla="*/ 822078 h 986498"/>
                <a:gd name="connsiteX8" fmla="*/ 0 w 2865588"/>
                <a:gd name="connsiteY8" fmla="*/ 164420 h 98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5588" h="986498">
                  <a:moveTo>
                    <a:pt x="0" y="164420"/>
                  </a:moveTo>
                  <a:cubicBezTo>
                    <a:pt x="0" y="73613"/>
                    <a:pt x="73613" y="0"/>
                    <a:pt x="164420" y="0"/>
                  </a:cubicBezTo>
                  <a:lnTo>
                    <a:pt x="2701168" y="0"/>
                  </a:lnTo>
                  <a:cubicBezTo>
                    <a:pt x="2791975" y="0"/>
                    <a:pt x="2865588" y="73613"/>
                    <a:pt x="2865588" y="164420"/>
                  </a:cubicBezTo>
                  <a:lnTo>
                    <a:pt x="2865588" y="822078"/>
                  </a:lnTo>
                  <a:cubicBezTo>
                    <a:pt x="2865588" y="912885"/>
                    <a:pt x="2791975" y="986498"/>
                    <a:pt x="2701168" y="986498"/>
                  </a:cubicBezTo>
                  <a:lnTo>
                    <a:pt x="164420" y="986498"/>
                  </a:lnTo>
                  <a:cubicBezTo>
                    <a:pt x="73613" y="986498"/>
                    <a:pt x="0" y="912885"/>
                    <a:pt x="0" y="822078"/>
                  </a:cubicBezTo>
                  <a:lnTo>
                    <a:pt x="0" y="16442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24357" tIns="86257" rIns="124357" bIns="86257" numCol="1" spcCol="1270" anchor="ctr" anchorCtr="0">
              <a:noAutofit/>
            </a:bodyPr>
            <a:lstStyle/>
            <a:p>
              <a:pPr marL="0" lvl="0" indent="0" algn="ctr" defTabSz="889000">
                <a:lnSpc>
                  <a:spcPct val="90000"/>
                </a:lnSpc>
                <a:spcBef>
                  <a:spcPct val="0"/>
                </a:spcBef>
                <a:spcAft>
                  <a:spcPct val="35000"/>
                </a:spcAft>
                <a:buNone/>
              </a:pPr>
              <a:r>
                <a:rPr lang="es-ES" sz="2000" kern="1200"/>
                <a:t>Administrar la flotación de la empresa</a:t>
              </a:r>
              <a:endParaRPr lang="es-ES" sz="2000" kern="12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BDF814-AE4D-CCF9-91A8-43B2088F6096}"/>
              </a:ext>
            </a:extLst>
          </p:cNvPr>
          <p:cNvSpPr txBox="1"/>
          <p:nvPr/>
        </p:nvSpPr>
        <p:spPr>
          <a:xfrm>
            <a:off x="111760" y="1236087"/>
            <a:ext cx="11897360" cy="5078313"/>
          </a:xfrm>
          <a:prstGeom prst="rect">
            <a:avLst/>
          </a:prstGeom>
          <a:noFill/>
        </p:spPr>
        <p:txBody>
          <a:bodyPr wrap="square">
            <a:spAutoFit/>
          </a:bodyPr>
          <a:lstStyle/>
          <a:p>
            <a:r>
              <a:rPr lang="es-ES" dirty="0"/>
              <a:t>Una persona conocida suya le solicita que le ayude con el análisis de su negocio, “Dulce Capricho” es una fábrica de galletas, que ha tenido mucho éxito con las muestras que ha enviado a distintos mercados, debido a las recetas caseras de sus productos.</a:t>
            </a:r>
          </a:p>
          <a:p>
            <a:endParaRPr lang="es-ES" dirty="0"/>
          </a:p>
          <a:p>
            <a:r>
              <a:rPr lang="es-ES" dirty="0"/>
              <a:t>Una cadena de supermercados le ha ofrecido un contrato para vender con exclusividad sus productos, el supermercado le garantiza compras por dólares $ 20.000 en el primer mes, $30.000 en el segundo mes y $ 45.000 en el tercer mes, a fin de apoyar a este emprendimiento nuevo el supermercado a fijado una política de pago cada 60 días.</a:t>
            </a:r>
          </a:p>
          <a:p>
            <a:r>
              <a:rPr lang="es-ES" dirty="0"/>
              <a:t>La propietaria de Dulce Capricho conoce que los costos variables del producto son equivalentes al 60% del precio de ventas, además la empresa tiene costos fijos por dólares mensuales de $10.000. En el banco tiene disponible $10.000 dólares. La propietaria ha logrado negociar 30 días de plazo con todos sus proveedores (costos variables) y en el mismo mes los costos fijos. </a:t>
            </a:r>
          </a:p>
          <a:p>
            <a:endParaRPr lang="es-ES" dirty="0"/>
          </a:p>
          <a:p>
            <a:r>
              <a:rPr lang="es-ES" dirty="0"/>
              <a:t>Sobre la base de la información anterior y con lo visto en la materia Finanzas de Empresas que le podría decir a la propietaria de Dulce Capricho,</a:t>
            </a:r>
          </a:p>
          <a:p>
            <a:pPr marL="342900" indent="-342900">
              <a:buFont typeface="+mj-lt"/>
              <a:buAutoNum type="arabicPeriod"/>
            </a:pPr>
            <a:r>
              <a:rPr lang="es-ES" dirty="0"/>
              <a:t>¿La empresa ganará dinero con el mismo?, </a:t>
            </a:r>
          </a:p>
          <a:p>
            <a:pPr marL="342900" indent="-342900">
              <a:buFont typeface="+mj-lt"/>
              <a:buAutoNum type="arabicPeriod"/>
            </a:pPr>
            <a:r>
              <a:rPr lang="es-ES" dirty="0"/>
              <a:t>¿La propietaria podrá desarrollar su negocio?, </a:t>
            </a:r>
          </a:p>
          <a:p>
            <a:pPr marL="342900" indent="-342900">
              <a:buFont typeface="+mj-lt"/>
              <a:buAutoNum type="arabicPeriod"/>
            </a:pPr>
            <a:r>
              <a:rPr lang="es-ES" dirty="0"/>
              <a:t>¿Le conviene firmar dicho contrato?.</a:t>
            </a:r>
          </a:p>
          <a:p>
            <a:r>
              <a:rPr lang="es-ES" dirty="0"/>
              <a:t>Todas las respuestas deben ser sustentadas en términos numéricos.</a:t>
            </a:r>
          </a:p>
        </p:txBody>
      </p:sp>
      <p:sp>
        <p:nvSpPr>
          <p:cNvPr id="4" name="CuadroTexto 3">
            <a:extLst>
              <a:ext uri="{FF2B5EF4-FFF2-40B4-BE49-F238E27FC236}">
                <a16:creationId xmlns:a16="http://schemas.microsoft.com/office/drawing/2014/main" id="{5558AF6C-FBAB-E478-6A1A-934AD5A8E077}"/>
              </a:ext>
            </a:extLst>
          </p:cNvPr>
          <p:cNvSpPr txBox="1"/>
          <p:nvPr/>
        </p:nvSpPr>
        <p:spPr>
          <a:xfrm>
            <a:off x="223520" y="447040"/>
            <a:ext cx="11511280" cy="5232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s-AR" sz="2800" dirty="0"/>
              <a:t>Caso de Aplicación </a:t>
            </a:r>
          </a:p>
        </p:txBody>
      </p:sp>
    </p:spTree>
    <p:extLst>
      <p:ext uri="{BB962C8B-B14F-4D97-AF65-F5344CB8AC3E}">
        <p14:creationId xmlns:p14="http://schemas.microsoft.com/office/powerpoint/2010/main" val="279992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8A410-4D96-4D39-B8FC-05C37F226BDE}"/>
              </a:ext>
            </a:extLst>
          </p:cNvPr>
          <p:cNvSpPr>
            <a:spLocks noGrp="1"/>
          </p:cNvSpPr>
          <p:nvPr>
            <p:ph type="title"/>
          </p:nvPr>
        </p:nvSpPr>
        <p:spPr/>
        <p:txBody>
          <a:bodyPr>
            <a:normAutofit fontScale="90000"/>
          </a:bodyPr>
          <a:lstStyle/>
          <a:p>
            <a:r>
              <a:rPr lang="es-AR" dirty="0"/>
              <a:t>Qué cuentas intervienen en la determinación del Capital de trabajo</a:t>
            </a:r>
          </a:p>
        </p:txBody>
      </p:sp>
      <p:sp>
        <p:nvSpPr>
          <p:cNvPr id="4" name="Rectángulo 3">
            <a:extLst>
              <a:ext uri="{FF2B5EF4-FFF2-40B4-BE49-F238E27FC236}">
                <a16:creationId xmlns:a16="http://schemas.microsoft.com/office/drawing/2014/main" id="{15EB91FA-8E1D-4A1D-962D-5D844F20A814}"/>
              </a:ext>
            </a:extLst>
          </p:cNvPr>
          <p:cNvSpPr/>
          <p:nvPr/>
        </p:nvSpPr>
        <p:spPr>
          <a:xfrm>
            <a:off x="1324303" y="2448911"/>
            <a:ext cx="2123090" cy="36786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5" name="CuadroTexto 4">
            <a:extLst>
              <a:ext uri="{FF2B5EF4-FFF2-40B4-BE49-F238E27FC236}">
                <a16:creationId xmlns:a16="http://schemas.microsoft.com/office/drawing/2014/main" id="{EB6FE0EE-51B3-41EE-AFE8-8A19D0101BF3}"/>
              </a:ext>
            </a:extLst>
          </p:cNvPr>
          <p:cNvSpPr txBox="1"/>
          <p:nvPr/>
        </p:nvSpPr>
        <p:spPr>
          <a:xfrm>
            <a:off x="1108841" y="1982010"/>
            <a:ext cx="2554013" cy="369332"/>
          </a:xfrm>
          <a:prstGeom prst="rect">
            <a:avLst/>
          </a:prstGeom>
          <a:noFill/>
        </p:spPr>
        <p:txBody>
          <a:bodyPr wrap="square" rtlCol="0">
            <a:spAutoFit/>
          </a:bodyPr>
          <a:lstStyle/>
          <a:p>
            <a:pPr algn="ctr"/>
            <a:r>
              <a:rPr lang="es-AR" b="1" dirty="0"/>
              <a:t>INVERSIONES</a:t>
            </a:r>
          </a:p>
        </p:txBody>
      </p:sp>
      <p:sp>
        <p:nvSpPr>
          <p:cNvPr id="7" name="CuadroTexto 6">
            <a:extLst>
              <a:ext uri="{FF2B5EF4-FFF2-40B4-BE49-F238E27FC236}">
                <a16:creationId xmlns:a16="http://schemas.microsoft.com/office/drawing/2014/main" id="{17170337-0B86-4E0A-A24A-583035B2B812}"/>
              </a:ext>
            </a:extLst>
          </p:cNvPr>
          <p:cNvSpPr txBox="1"/>
          <p:nvPr/>
        </p:nvSpPr>
        <p:spPr>
          <a:xfrm>
            <a:off x="1534509" y="4439685"/>
            <a:ext cx="1660635" cy="1429407"/>
          </a:xfrm>
          <a:prstGeom prst="rect">
            <a:avLst/>
          </a:prstGeom>
          <a:noFill/>
        </p:spPr>
        <p:txBody>
          <a:bodyPr wrap="square" rtlCol="0">
            <a:spAutoFit/>
          </a:bodyPr>
          <a:lstStyle/>
          <a:p>
            <a:endParaRPr lang="es-AR" dirty="0"/>
          </a:p>
        </p:txBody>
      </p:sp>
      <p:sp>
        <p:nvSpPr>
          <p:cNvPr id="8" name="CuadroTexto 7">
            <a:extLst>
              <a:ext uri="{FF2B5EF4-FFF2-40B4-BE49-F238E27FC236}">
                <a16:creationId xmlns:a16="http://schemas.microsoft.com/office/drawing/2014/main" id="{F6548F6F-5E29-4461-9DB3-F6421450439C}"/>
              </a:ext>
            </a:extLst>
          </p:cNvPr>
          <p:cNvSpPr txBox="1"/>
          <p:nvPr/>
        </p:nvSpPr>
        <p:spPr>
          <a:xfrm>
            <a:off x="1576550" y="2714296"/>
            <a:ext cx="1660635" cy="1477328"/>
          </a:xfrm>
          <a:prstGeom prst="rect">
            <a:avLst/>
          </a:prstGeom>
          <a:noFill/>
        </p:spPr>
        <p:txBody>
          <a:bodyPr wrap="square" rtlCol="0">
            <a:spAutoFit/>
          </a:bodyPr>
          <a:lstStyle/>
          <a:p>
            <a:pPr algn="ctr"/>
            <a:endParaRPr lang="es-AR" dirty="0"/>
          </a:p>
          <a:p>
            <a:pPr algn="ctr"/>
            <a:r>
              <a:rPr lang="es-AR" dirty="0"/>
              <a:t>ACTIVOS CORRIENTES</a:t>
            </a:r>
          </a:p>
          <a:p>
            <a:pPr algn="ctr"/>
            <a:endParaRPr lang="es-AR" dirty="0"/>
          </a:p>
          <a:p>
            <a:pPr algn="ctr"/>
            <a:endParaRPr lang="es-AR" dirty="0"/>
          </a:p>
        </p:txBody>
      </p:sp>
      <p:sp>
        <p:nvSpPr>
          <p:cNvPr id="9" name="CuadroTexto 8">
            <a:extLst>
              <a:ext uri="{FF2B5EF4-FFF2-40B4-BE49-F238E27FC236}">
                <a16:creationId xmlns:a16="http://schemas.microsoft.com/office/drawing/2014/main" id="{57047CB3-A1ED-4D92-BF6D-1FD119834C31}"/>
              </a:ext>
            </a:extLst>
          </p:cNvPr>
          <p:cNvSpPr txBox="1"/>
          <p:nvPr/>
        </p:nvSpPr>
        <p:spPr>
          <a:xfrm>
            <a:off x="1513488" y="4312589"/>
            <a:ext cx="1660635" cy="1477328"/>
          </a:xfrm>
          <a:prstGeom prst="rect">
            <a:avLst/>
          </a:prstGeom>
          <a:noFill/>
        </p:spPr>
        <p:txBody>
          <a:bodyPr wrap="square" rtlCol="0">
            <a:spAutoFit/>
          </a:bodyPr>
          <a:lstStyle/>
          <a:p>
            <a:pPr algn="ctr"/>
            <a:endParaRPr lang="es-AR" dirty="0"/>
          </a:p>
          <a:p>
            <a:pPr algn="ctr"/>
            <a:r>
              <a:rPr lang="es-AR" dirty="0"/>
              <a:t>ACTIVOS NO CORRIENTES</a:t>
            </a:r>
          </a:p>
          <a:p>
            <a:pPr algn="ctr"/>
            <a:endParaRPr lang="es-AR" dirty="0"/>
          </a:p>
          <a:p>
            <a:pPr algn="ctr"/>
            <a:endParaRPr lang="es-AR" dirty="0"/>
          </a:p>
        </p:txBody>
      </p:sp>
      <p:cxnSp>
        <p:nvCxnSpPr>
          <p:cNvPr id="11" name="Conector recto 10">
            <a:extLst>
              <a:ext uri="{FF2B5EF4-FFF2-40B4-BE49-F238E27FC236}">
                <a16:creationId xmlns:a16="http://schemas.microsoft.com/office/drawing/2014/main" id="{3429168E-CB4D-4AD2-82E6-52CB1AE1E06F}"/>
              </a:ext>
            </a:extLst>
          </p:cNvPr>
          <p:cNvCxnSpPr>
            <a:stCxn id="4" idx="1"/>
            <a:endCxn id="4" idx="3"/>
          </p:cNvCxnSpPr>
          <p:nvPr/>
        </p:nvCxnSpPr>
        <p:spPr>
          <a:xfrm>
            <a:off x="1324303" y="4288222"/>
            <a:ext cx="2123090"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14C2E814-6F22-4999-AF61-01C2661A016E}"/>
              </a:ext>
            </a:extLst>
          </p:cNvPr>
          <p:cNvSpPr txBox="1"/>
          <p:nvPr/>
        </p:nvSpPr>
        <p:spPr>
          <a:xfrm>
            <a:off x="1366342" y="2533757"/>
            <a:ext cx="1660635" cy="1754326"/>
          </a:xfrm>
          <a:prstGeom prst="rect">
            <a:avLst/>
          </a:prstGeom>
          <a:noFill/>
        </p:spPr>
        <p:txBody>
          <a:bodyPr wrap="square" rtlCol="0">
            <a:spAutoFit/>
          </a:bodyPr>
          <a:lstStyle/>
          <a:p>
            <a:r>
              <a:rPr lang="es-AR" dirty="0"/>
              <a:t>CAJA Y BANCO</a:t>
            </a:r>
          </a:p>
          <a:p>
            <a:r>
              <a:rPr lang="es-AR" dirty="0"/>
              <a:t>VALORES NEGOCIABLES</a:t>
            </a:r>
          </a:p>
          <a:p>
            <a:r>
              <a:rPr lang="es-AR" dirty="0"/>
              <a:t>CUENTAS POR COBRAR</a:t>
            </a:r>
          </a:p>
          <a:p>
            <a:r>
              <a:rPr lang="es-AR" dirty="0"/>
              <a:t>INVENTARIOS </a:t>
            </a:r>
          </a:p>
        </p:txBody>
      </p:sp>
      <p:sp>
        <p:nvSpPr>
          <p:cNvPr id="13" name="Rectángulo 12">
            <a:extLst>
              <a:ext uri="{FF2B5EF4-FFF2-40B4-BE49-F238E27FC236}">
                <a16:creationId xmlns:a16="http://schemas.microsoft.com/office/drawing/2014/main" id="{91D74A61-C0EE-41F9-8F82-BAF142F0FBCA}"/>
              </a:ext>
            </a:extLst>
          </p:cNvPr>
          <p:cNvSpPr/>
          <p:nvPr/>
        </p:nvSpPr>
        <p:spPr>
          <a:xfrm>
            <a:off x="4430103" y="2454171"/>
            <a:ext cx="2123090" cy="36786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14" name="CuadroTexto 13">
            <a:extLst>
              <a:ext uri="{FF2B5EF4-FFF2-40B4-BE49-F238E27FC236}">
                <a16:creationId xmlns:a16="http://schemas.microsoft.com/office/drawing/2014/main" id="{1BDF90F0-A683-43FA-87E4-A1C944977D9E}"/>
              </a:ext>
            </a:extLst>
          </p:cNvPr>
          <p:cNvSpPr txBox="1"/>
          <p:nvPr/>
        </p:nvSpPr>
        <p:spPr>
          <a:xfrm>
            <a:off x="3867807" y="1987270"/>
            <a:ext cx="3279225" cy="369332"/>
          </a:xfrm>
          <a:prstGeom prst="rect">
            <a:avLst/>
          </a:prstGeom>
          <a:noFill/>
        </p:spPr>
        <p:txBody>
          <a:bodyPr wrap="square" rtlCol="0">
            <a:spAutoFit/>
          </a:bodyPr>
          <a:lstStyle/>
          <a:p>
            <a:pPr algn="ctr"/>
            <a:r>
              <a:rPr lang="es-AR" b="1" dirty="0"/>
              <a:t>FUENTES DE FINANCIAMIENTO</a:t>
            </a:r>
          </a:p>
        </p:txBody>
      </p:sp>
      <p:sp>
        <p:nvSpPr>
          <p:cNvPr id="15" name="CuadroTexto 14">
            <a:extLst>
              <a:ext uri="{FF2B5EF4-FFF2-40B4-BE49-F238E27FC236}">
                <a16:creationId xmlns:a16="http://schemas.microsoft.com/office/drawing/2014/main" id="{0A957FE5-3DB1-486B-9B7E-53E7C0A7AF79}"/>
              </a:ext>
            </a:extLst>
          </p:cNvPr>
          <p:cNvSpPr txBox="1"/>
          <p:nvPr/>
        </p:nvSpPr>
        <p:spPr>
          <a:xfrm>
            <a:off x="4640309" y="4444945"/>
            <a:ext cx="1660635" cy="1429407"/>
          </a:xfrm>
          <a:prstGeom prst="rect">
            <a:avLst/>
          </a:prstGeom>
          <a:noFill/>
        </p:spPr>
        <p:txBody>
          <a:bodyPr wrap="square" rtlCol="0">
            <a:spAutoFit/>
          </a:bodyPr>
          <a:lstStyle/>
          <a:p>
            <a:endParaRPr lang="es-AR" dirty="0"/>
          </a:p>
        </p:txBody>
      </p:sp>
      <p:sp>
        <p:nvSpPr>
          <p:cNvPr id="16" name="CuadroTexto 15">
            <a:extLst>
              <a:ext uri="{FF2B5EF4-FFF2-40B4-BE49-F238E27FC236}">
                <a16:creationId xmlns:a16="http://schemas.microsoft.com/office/drawing/2014/main" id="{74616347-20F9-4E74-82CB-344B9C083C3B}"/>
              </a:ext>
            </a:extLst>
          </p:cNvPr>
          <p:cNvSpPr txBox="1"/>
          <p:nvPr/>
        </p:nvSpPr>
        <p:spPr>
          <a:xfrm>
            <a:off x="4682350" y="2719556"/>
            <a:ext cx="1660635" cy="1200329"/>
          </a:xfrm>
          <a:prstGeom prst="rect">
            <a:avLst/>
          </a:prstGeom>
          <a:noFill/>
        </p:spPr>
        <p:txBody>
          <a:bodyPr wrap="square" rtlCol="0">
            <a:spAutoFit/>
          </a:bodyPr>
          <a:lstStyle/>
          <a:p>
            <a:pPr algn="ctr"/>
            <a:r>
              <a:rPr lang="es-AR" dirty="0"/>
              <a:t>PASIVOS</a:t>
            </a:r>
          </a:p>
          <a:p>
            <a:pPr algn="ctr"/>
            <a:r>
              <a:rPr lang="es-AR" dirty="0"/>
              <a:t>CORRIENTES</a:t>
            </a:r>
          </a:p>
          <a:p>
            <a:pPr algn="ctr"/>
            <a:endParaRPr lang="es-AR" dirty="0"/>
          </a:p>
          <a:p>
            <a:pPr algn="ctr"/>
            <a:endParaRPr lang="es-AR" dirty="0"/>
          </a:p>
        </p:txBody>
      </p:sp>
      <p:sp>
        <p:nvSpPr>
          <p:cNvPr id="17" name="CuadroTexto 16">
            <a:extLst>
              <a:ext uri="{FF2B5EF4-FFF2-40B4-BE49-F238E27FC236}">
                <a16:creationId xmlns:a16="http://schemas.microsoft.com/office/drawing/2014/main" id="{58DF7AF5-4FD2-4E1C-9955-E8117795653C}"/>
              </a:ext>
            </a:extLst>
          </p:cNvPr>
          <p:cNvSpPr txBox="1"/>
          <p:nvPr/>
        </p:nvSpPr>
        <p:spPr>
          <a:xfrm>
            <a:off x="4570411" y="4082610"/>
            <a:ext cx="1660635" cy="923330"/>
          </a:xfrm>
          <a:prstGeom prst="rect">
            <a:avLst/>
          </a:prstGeom>
          <a:noFill/>
        </p:spPr>
        <p:txBody>
          <a:bodyPr wrap="square" rtlCol="0">
            <a:spAutoFit/>
          </a:bodyPr>
          <a:lstStyle/>
          <a:p>
            <a:pPr algn="ctr"/>
            <a:r>
              <a:rPr lang="es-AR" dirty="0"/>
              <a:t>PASIVOS NO CORRIENTES</a:t>
            </a:r>
          </a:p>
          <a:p>
            <a:pPr algn="ctr"/>
            <a:endParaRPr lang="es-AR" dirty="0"/>
          </a:p>
        </p:txBody>
      </p:sp>
      <p:cxnSp>
        <p:nvCxnSpPr>
          <p:cNvPr id="18" name="Conector recto 17">
            <a:extLst>
              <a:ext uri="{FF2B5EF4-FFF2-40B4-BE49-F238E27FC236}">
                <a16:creationId xmlns:a16="http://schemas.microsoft.com/office/drawing/2014/main" id="{907AE12A-0160-4C61-89D5-0F5AD21B914E}"/>
              </a:ext>
            </a:extLst>
          </p:cNvPr>
          <p:cNvCxnSpPr>
            <a:cxnSpLocks/>
          </p:cNvCxnSpPr>
          <p:nvPr/>
        </p:nvCxnSpPr>
        <p:spPr>
          <a:xfrm>
            <a:off x="4430103" y="3879088"/>
            <a:ext cx="2123090"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CuadroTexto 18">
            <a:extLst>
              <a:ext uri="{FF2B5EF4-FFF2-40B4-BE49-F238E27FC236}">
                <a16:creationId xmlns:a16="http://schemas.microsoft.com/office/drawing/2014/main" id="{F36FF0CB-528A-4EE2-B3E1-96E400A59374}"/>
              </a:ext>
            </a:extLst>
          </p:cNvPr>
          <p:cNvSpPr txBox="1"/>
          <p:nvPr/>
        </p:nvSpPr>
        <p:spPr>
          <a:xfrm>
            <a:off x="4830027" y="2454171"/>
            <a:ext cx="1660635" cy="1477328"/>
          </a:xfrm>
          <a:prstGeom prst="rect">
            <a:avLst/>
          </a:prstGeom>
          <a:noFill/>
        </p:spPr>
        <p:txBody>
          <a:bodyPr wrap="square" rtlCol="0">
            <a:spAutoFit/>
          </a:bodyPr>
          <a:lstStyle/>
          <a:p>
            <a:r>
              <a:rPr lang="es-AR" dirty="0"/>
              <a:t>CUENTAS POR PAGAR </a:t>
            </a:r>
          </a:p>
          <a:p>
            <a:r>
              <a:rPr lang="es-AR" dirty="0"/>
              <a:t>DEUDAS ACUMULADAS</a:t>
            </a:r>
          </a:p>
          <a:p>
            <a:r>
              <a:rPr lang="es-AR" dirty="0"/>
              <a:t>BANCOS</a:t>
            </a:r>
          </a:p>
        </p:txBody>
      </p:sp>
      <p:cxnSp>
        <p:nvCxnSpPr>
          <p:cNvPr id="20" name="Conector recto 19">
            <a:extLst>
              <a:ext uri="{FF2B5EF4-FFF2-40B4-BE49-F238E27FC236}">
                <a16:creationId xmlns:a16="http://schemas.microsoft.com/office/drawing/2014/main" id="{D855E0FE-A5B4-4B84-86F9-BBAEEEE9ACEC}"/>
              </a:ext>
            </a:extLst>
          </p:cNvPr>
          <p:cNvCxnSpPr>
            <a:cxnSpLocks/>
          </p:cNvCxnSpPr>
          <p:nvPr/>
        </p:nvCxnSpPr>
        <p:spPr>
          <a:xfrm>
            <a:off x="4445874" y="4924871"/>
            <a:ext cx="2123090"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CuadroTexto 20">
            <a:extLst>
              <a:ext uri="{FF2B5EF4-FFF2-40B4-BE49-F238E27FC236}">
                <a16:creationId xmlns:a16="http://schemas.microsoft.com/office/drawing/2014/main" id="{AADA62CD-D506-41B7-B531-F790D5CB3AFB}"/>
              </a:ext>
            </a:extLst>
          </p:cNvPr>
          <p:cNvSpPr txBox="1"/>
          <p:nvPr/>
        </p:nvSpPr>
        <p:spPr>
          <a:xfrm>
            <a:off x="4674469" y="5093317"/>
            <a:ext cx="1660635" cy="923330"/>
          </a:xfrm>
          <a:prstGeom prst="rect">
            <a:avLst/>
          </a:prstGeom>
          <a:noFill/>
        </p:spPr>
        <p:txBody>
          <a:bodyPr wrap="square" rtlCol="0">
            <a:spAutoFit/>
          </a:bodyPr>
          <a:lstStyle/>
          <a:p>
            <a:pPr algn="ctr"/>
            <a:r>
              <a:rPr lang="es-AR" dirty="0"/>
              <a:t>PATRIMONIO NETO</a:t>
            </a:r>
          </a:p>
          <a:p>
            <a:pPr algn="ctr"/>
            <a:endParaRPr lang="es-AR" dirty="0"/>
          </a:p>
        </p:txBody>
      </p:sp>
      <p:sp>
        <p:nvSpPr>
          <p:cNvPr id="22" name="CuadroTexto 21">
            <a:extLst>
              <a:ext uri="{FF2B5EF4-FFF2-40B4-BE49-F238E27FC236}">
                <a16:creationId xmlns:a16="http://schemas.microsoft.com/office/drawing/2014/main" id="{B84375B7-E733-4D38-82F9-983FBD2579D4}"/>
              </a:ext>
            </a:extLst>
          </p:cNvPr>
          <p:cNvSpPr txBox="1"/>
          <p:nvPr/>
        </p:nvSpPr>
        <p:spPr>
          <a:xfrm>
            <a:off x="4666579" y="2714296"/>
            <a:ext cx="1660635" cy="1200329"/>
          </a:xfrm>
          <a:prstGeom prst="rect">
            <a:avLst/>
          </a:prstGeom>
          <a:noFill/>
        </p:spPr>
        <p:txBody>
          <a:bodyPr wrap="square" rtlCol="0">
            <a:spAutoFit/>
          </a:bodyPr>
          <a:lstStyle/>
          <a:p>
            <a:pPr algn="ctr"/>
            <a:r>
              <a:rPr lang="es-AR" dirty="0"/>
              <a:t>PASIVOS</a:t>
            </a:r>
          </a:p>
          <a:p>
            <a:pPr algn="ctr"/>
            <a:r>
              <a:rPr lang="es-AR" dirty="0"/>
              <a:t>CORRIENTES</a:t>
            </a:r>
          </a:p>
          <a:p>
            <a:pPr algn="ctr"/>
            <a:endParaRPr lang="es-AR" dirty="0"/>
          </a:p>
          <a:p>
            <a:pPr algn="ctr"/>
            <a:endParaRPr lang="es-AR" dirty="0"/>
          </a:p>
        </p:txBody>
      </p:sp>
      <p:sp>
        <p:nvSpPr>
          <p:cNvPr id="25" name="Rectángulo 24">
            <a:extLst>
              <a:ext uri="{FF2B5EF4-FFF2-40B4-BE49-F238E27FC236}">
                <a16:creationId xmlns:a16="http://schemas.microsoft.com/office/drawing/2014/main" id="{5205767B-97B7-451D-A17A-C6F017B823D8}"/>
              </a:ext>
            </a:extLst>
          </p:cNvPr>
          <p:cNvSpPr/>
          <p:nvPr/>
        </p:nvSpPr>
        <p:spPr>
          <a:xfrm>
            <a:off x="7388772" y="2370326"/>
            <a:ext cx="1870842" cy="16710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ACTIVO CORRIENTE</a:t>
            </a:r>
          </a:p>
        </p:txBody>
      </p:sp>
      <p:sp>
        <p:nvSpPr>
          <p:cNvPr id="26" name="Rectángulo 25">
            <a:extLst>
              <a:ext uri="{FF2B5EF4-FFF2-40B4-BE49-F238E27FC236}">
                <a16:creationId xmlns:a16="http://schemas.microsoft.com/office/drawing/2014/main" id="{85C88007-807B-4ADF-B02A-F117B1485FBC}"/>
              </a:ext>
            </a:extLst>
          </p:cNvPr>
          <p:cNvSpPr/>
          <p:nvPr/>
        </p:nvSpPr>
        <p:spPr>
          <a:xfrm>
            <a:off x="9422524" y="2370326"/>
            <a:ext cx="1870842" cy="1224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PASIVO CORRIENTE</a:t>
            </a:r>
          </a:p>
        </p:txBody>
      </p:sp>
      <p:sp>
        <p:nvSpPr>
          <p:cNvPr id="28" name="Rectángulo 27">
            <a:extLst>
              <a:ext uri="{FF2B5EF4-FFF2-40B4-BE49-F238E27FC236}">
                <a16:creationId xmlns:a16="http://schemas.microsoft.com/office/drawing/2014/main" id="{73215E78-B1B9-4B15-988C-09C6A369757D}"/>
              </a:ext>
            </a:extLst>
          </p:cNvPr>
          <p:cNvSpPr/>
          <p:nvPr/>
        </p:nvSpPr>
        <p:spPr>
          <a:xfrm>
            <a:off x="9422524" y="3594539"/>
            <a:ext cx="1870842" cy="4467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a:t>CT POSITIVO</a:t>
            </a:r>
          </a:p>
        </p:txBody>
      </p:sp>
      <p:sp>
        <p:nvSpPr>
          <p:cNvPr id="29" name="Rectángulo 28">
            <a:extLst>
              <a:ext uri="{FF2B5EF4-FFF2-40B4-BE49-F238E27FC236}">
                <a16:creationId xmlns:a16="http://schemas.microsoft.com/office/drawing/2014/main" id="{E345593F-FA9C-40AE-B52C-78DD8688FEF2}"/>
              </a:ext>
            </a:extLst>
          </p:cNvPr>
          <p:cNvSpPr/>
          <p:nvPr/>
        </p:nvSpPr>
        <p:spPr>
          <a:xfrm>
            <a:off x="7388772" y="4198086"/>
            <a:ext cx="1870842" cy="1224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ACTIVO CORRIENTE</a:t>
            </a:r>
          </a:p>
        </p:txBody>
      </p:sp>
      <p:sp>
        <p:nvSpPr>
          <p:cNvPr id="30" name="Rectángulo 29">
            <a:extLst>
              <a:ext uri="{FF2B5EF4-FFF2-40B4-BE49-F238E27FC236}">
                <a16:creationId xmlns:a16="http://schemas.microsoft.com/office/drawing/2014/main" id="{64690702-4E39-4F99-9118-CAF162EDDEDC}"/>
              </a:ext>
            </a:extLst>
          </p:cNvPr>
          <p:cNvSpPr/>
          <p:nvPr/>
        </p:nvSpPr>
        <p:spPr>
          <a:xfrm>
            <a:off x="9422524" y="4198085"/>
            <a:ext cx="1870842" cy="16710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PASIVO CORRIENTE</a:t>
            </a:r>
          </a:p>
        </p:txBody>
      </p:sp>
      <p:sp>
        <p:nvSpPr>
          <p:cNvPr id="31" name="Rectángulo 30">
            <a:extLst>
              <a:ext uri="{FF2B5EF4-FFF2-40B4-BE49-F238E27FC236}">
                <a16:creationId xmlns:a16="http://schemas.microsoft.com/office/drawing/2014/main" id="{4B1EB439-180A-4316-8EFF-5EFF9000A062}"/>
              </a:ext>
            </a:extLst>
          </p:cNvPr>
          <p:cNvSpPr/>
          <p:nvPr/>
        </p:nvSpPr>
        <p:spPr>
          <a:xfrm>
            <a:off x="7388772" y="5422298"/>
            <a:ext cx="1870842" cy="44679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AR" dirty="0"/>
              <a:t>CT NEGATIVO</a:t>
            </a:r>
          </a:p>
        </p:txBody>
      </p:sp>
    </p:spTree>
    <p:extLst>
      <p:ext uri="{BB962C8B-B14F-4D97-AF65-F5344CB8AC3E}">
        <p14:creationId xmlns:p14="http://schemas.microsoft.com/office/powerpoint/2010/main" val="34925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1"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2" grpId="0"/>
      <p:bldP spid="13" grpId="0" animBg="1"/>
      <p:bldP spid="14" grpId="0"/>
      <p:bldP spid="16" grpId="0"/>
      <p:bldP spid="17" grpId="0"/>
      <p:bldP spid="19" grpId="0"/>
      <p:bldP spid="21" grpId="0"/>
      <p:bldP spid="22" grpId="0"/>
      <p:bldP spid="25" grpId="0" animBg="1"/>
      <p:bldP spid="26" grpId="0" animBg="1"/>
      <p:bldP spid="28" grpId="0" animBg="1"/>
      <p:bldP spid="29"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873A9B-DDDF-548A-C874-F52A9372A297}"/>
              </a:ext>
            </a:extLst>
          </p:cNvPr>
          <p:cNvSpPr txBox="1"/>
          <p:nvPr/>
        </p:nvSpPr>
        <p:spPr>
          <a:xfrm>
            <a:off x="223520" y="1543824"/>
            <a:ext cx="11064240" cy="4247317"/>
          </a:xfrm>
          <a:prstGeom prst="rect">
            <a:avLst/>
          </a:prstGeom>
          <a:noFill/>
        </p:spPr>
        <p:txBody>
          <a:bodyPr wrap="square">
            <a:spAutoFit/>
          </a:bodyPr>
          <a:lstStyle/>
          <a:p>
            <a:r>
              <a:rPr lang="es-ES" dirty="0"/>
              <a:t>La empresa Durban S.A. está analizando el Capital de Trabajo  que necesitará para el próximo año.</a:t>
            </a:r>
          </a:p>
          <a:p>
            <a:r>
              <a:rPr lang="es-ES" b="1" dirty="0"/>
              <a:t>Los datos proyectados son los siguientes</a:t>
            </a:r>
          </a:p>
          <a:p>
            <a:r>
              <a:rPr lang="es-ES" dirty="0"/>
              <a:t>Ventas anuales proyectadas			$25.000.000</a:t>
            </a:r>
          </a:p>
          <a:p>
            <a:r>
              <a:rPr lang="es-ES" dirty="0"/>
              <a:t>Costo de Mercadería Vendida		$13.750.000</a:t>
            </a:r>
          </a:p>
          <a:p>
            <a:r>
              <a:rPr lang="es-ES" dirty="0"/>
              <a:t>Compras de Materiales e Insumos       	   $6.875.000</a:t>
            </a:r>
          </a:p>
          <a:p>
            <a:endParaRPr lang="es-ES" dirty="0"/>
          </a:p>
          <a:p>
            <a:r>
              <a:rPr lang="es-ES" dirty="0"/>
              <a:t>Plazo Promedio de cuentas por cobrar	60 días</a:t>
            </a:r>
          </a:p>
          <a:p>
            <a:r>
              <a:rPr lang="es-ES" dirty="0"/>
              <a:t>Plazo promedio de inventario		90 días</a:t>
            </a:r>
          </a:p>
          <a:p>
            <a:r>
              <a:rPr lang="es-ES" dirty="0"/>
              <a:t>Plazo promedio de pago			30 días</a:t>
            </a:r>
          </a:p>
          <a:p>
            <a:endParaRPr lang="es-ES" dirty="0"/>
          </a:p>
          <a:p>
            <a:r>
              <a:rPr lang="es-ES" dirty="0"/>
              <a:t>Sobre la base de los datos anteriores, determine</a:t>
            </a:r>
          </a:p>
          <a:p>
            <a:r>
              <a:rPr lang="es-ES" dirty="0"/>
              <a:t>1.	El Ciclo operativo  y el Ciclo de Efectivo de Durban S.A. </a:t>
            </a:r>
          </a:p>
          <a:p>
            <a:r>
              <a:rPr lang="es-ES" dirty="0"/>
              <a:t>2.	¿Cuánto deberá invertir la empresa para financiar su ciclo de efectivo? </a:t>
            </a:r>
          </a:p>
          <a:p>
            <a:r>
              <a:rPr lang="es-ES" dirty="0"/>
              <a:t>3.	¿Qué pasará si la empresa redujese 20 días el plazo promedio de cuentas por cobrar? </a:t>
            </a:r>
          </a:p>
          <a:p>
            <a:r>
              <a:rPr lang="es-ES" dirty="0"/>
              <a:t>  </a:t>
            </a:r>
          </a:p>
        </p:txBody>
      </p:sp>
      <p:sp>
        <p:nvSpPr>
          <p:cNvPr id="4" name="CuadroTexto 3">
            <a:extLst>
              <a:ext uri="{FF2B5EF4-FFF2-40B4-BE49-F238E27FC236}">
                <a16:creationId xmlns:a16="http://schemas.microsoft.com/office/drawing/2014/main" id="{9C01B653-50E2-683F-4832-E69F7EB14701}"/>
              </a:ext>
            </a:extLst>
          </p:cNvPr>
          <p:cNvSpPr txBox="1"/>
          <p:nvPr/>
        </p:nvSpPr>
        <p:spPr>
          <a:xfrm>
            <a:off x="223520" y="447040"/>
            <a:ext cx="11511280" cy="5232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s-AR" sz="2800" dirty="0"/>
              <a:t>Caso de Aplicación </a:t>
            </a:r>
          </a:p>
        </p:txBody>
      </p:sp>
    </p:spTree>
    <p:extLst>
      <p:ext uri="{BB962C8B-B14F-4D97-AF65-F5344CB8AC3E}">
        <p14:creationId xmlns:p14="http://schemas.microsoft.com/office/powerpoint/2010/main" val="61064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39022-1B34-4280-BF68-5223B6A8770A}"/>
              </a:ext>
            </a:extLst>
          </p:cNvPr>
          <p:cNvSpPr>
            <a:spLocks noGrp="1"/>
          </p:cNvSpPr>
          <p:nvPr>
            <p:ph type="title"/>
          </p:nvPr>
        </p:nvSpPr>
        <p:spPr/>
        <p:txBody>
          <a:bodyPr/>
          <a:lstStyle/>
          <a:p>
            <a:r>
              <a:rPr lang="es-AR" dirty="0"/>
              <a:t>Riesgo y rentabilidad</a:t>
            </a:r>
          </a:p>
        </p:txBody>
      </p:sp>
      <mc:AlternateContent xmlns:mc="http://schemas.openxmlformats.org/markup-compatibility/2006" xmlns:a14="http://schemas.microsoft.com/office/drawing/2010/main">
        <mc:Choice Requires="a14">
          <p:graphicFrame>
            <p:nvGraphicFramePr>
              <p:cNvPr id="4" name="Tabla 4">
                <a:extLst>
                  <a:ext uri="{FF2B5EF4-FFF2-40B4-BE49-F238E27FC236}">
                    <a16:creationId xmlns:a16="http://schemas.microsoft.com/office/drawing/2014/main" id="{62171037-1427-448D-9BD3-F9E42770A319}"/>
                  </a:ext>
                </a:extLst>
              </p:cNvPr>
              <p:cNvGraphicFramePr>
                <a:graphicFrameLocks noGrp="1"/>
              </p:cNvGraphicFramePr>
              <p:nvPr>
                <p:ph idx="1"/>
              </p:nvPr>
            </p:nvGraphicFramePr>
            <p:xfrm>
              <a:off x="1096963" y="2108200"/>
              <a:ext cx="10058400" cy="361696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906160292"/>
                        </a:ext>
                      </a:extLst>
                    </a:gridCol>
                    <a:gridCol w="2514600">
                      <a:extLst>
                        <a:ext uri="{9D8B030D-6E8A-4147-A177-3AD203B41FA5}">
                          <a16:colId xmlns:a16="http://schemas.microsoft.com/office/drawing/2014/main" val="3131776481"/>
                        </a:ext>
                      </a:extLst>
                    </a:gridCol>
                    <a:gridCol w="2514600">
                      <a:extLst>
                        <a:ext uri="{9D8B030D-6E8A-4147-A177-3AD203B41FA5}">
                          <a16:colId xmlns:a16="http://schemas.microsoft.com/office/drawing/2014/main" val="1910197940"/>
                        </a:ext>
                      </a:extLst>
                    </a:gridCol>
                    <a:gridCol w="2514600">
                      <a:extLst>
                        <a:ext uri="{9D8B030D-6E8A-4147-A177-3AD203B41FA5}">
                          <a16:colId xmlns:a16="http://schemas.microsoft.com/office/drawing/2014/main" val="328707080"/>
                        </a:ext>
                      </a:extLst>
                    </a:gridCol>
                  </a:tblGrid>
                  <a:tr h="370840">
                    <a:tc gridSpan="4">
                      <a:txBody>
                        <a:bodyPr/>
                        <a:lstStyle/>
                        <a:p>
                          <a:pPr algn="ctr"/>
                          <a:endParaRPr lang="es-AR" dirty="0"/>
                        </a:p>
                        <a:p>
                          <a:pPr algn="ctr"/>
                          <a:r>
                            <a:rPr lang="es-AR" sz="2800" dirty="0"/>
                            <a:t>EFECTOS DEL CAMBIO DE LAS RAZONES EN EL RIESGO Y LA RENTABILIDAD </a:t>
                          </a:r>
                        </a:p>
                        <a:p>
                          <a:pPr algn="ct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3021652812"/>
                      </a:ext>
                    </a:extLst>
                  </a:tr>
                  <a:tr h="370840">
                    <a:tc>
                      <a:txBody>
                        <a:bodyPr/>
                        <a:lstStyle/>
                        <a:p>
                          <a:pPr algn="ctr"/>
                          <a:r>
                            <a:rPr lang="es-AR" dirty="0"/>
                            <a:t>RAZON </a:t>
                          </a:r>
                        </a:p>
                      </a:txBody>
                      <a:tcPr/>
                    </a:tc>
                    <a:tc>
                      <a:txBody>
                        <a:bodyPr/>
                        <a:lstStyle/>
                        <a:p>
                          <a:pPr algn="ctr"/>
                          <a:r>
                            <a:rPr lang="es-AR" dirty="0"/>
                            <a:t>CAMBIO EN LA RAZÓN</a:t>
                          </a:r>
                        </a:p>
                      </a:txBody>
                      <a:tcPr/>
                    </a:tc>
                    <a:tc>
                      <a:txBody>
                        <a:bodyPr/>
                        <a:lstStyle/>
                        <a:p>
                          <a:pPr algn="ctr"/>
                          <a:r>
                            <a:rPr lang="es-AR" dirty="0"/>
                            <a:t>EFECTO EN LA RENTABILIDAD </a:t>
                          </a:r>
                        </a:p>
                      </a:txBody>
                      <a:tcPr/>
                    </a:tc>
                    <a:tc>
                      <a:txBody>
                        <a:bodyPr/>
                        <a:lstStyle/>
                        <a:p>
                          <a:pPr algn="ctr"/>
                          <a:r>
                            <a:rPr lang="es-AR" dirty="0"/>
                            <a:t>EFECTO EN EL RIESGO</a:t>
                          </a:r>
                        </a:p>
                      </a:txBody>
                      <a:tcPr/>
                    </a:tc>
                    <a:extLst>
                      <a:ext uri="{0D108BD9-81ED-4DB2-BD59-A6C34878D82A}">
                        <a16:rowId xmlns:a16="http://schemas.microsoft.com/office/drawing/2014/main" val="2329232339"/>
                      </a:ext>
                    </a:extLst>
                  </a:tr>
                  <a:tr h="370840">
                    <a:tc rowSpan="2">
                      <a:txBody>
                        <a:bodyPr/>
                        <a:lstStyle/>
                        <a:p>
                          <a:pPr/>
                          <a14:m>
                            <m:oMathPara xmlns:m="http://schemas.openxmlformats.org/officeDocument/2006/math">
                              <m:oMathParaPr>
                                <m:jc m:val="centerGroup"/>
                              </m:oMathParaPr>
                              <m:oMath xmlns:m="http://schemas.openxmlformats.org/officeDocument/2006/math">
                                <m:f>
                                  <m:fPr>
                                    <m:ctrlPr>
                                      <a:rPr lang="es-AR" i="1" smtClean="0">
                                        <a:latin typeface="Cambria Math" panose="02040503050406030204" pitchFamily="18" charset="0"/>
                                      </a:rPr>
                                    </m:ctrlPr>
                                  </m:fPr>
                                  <m:num>
                                    <m:r>
                                      <a:rPr lang="es-AR" b="0" i="1" smtClean="0">
                                        <a:latin typeface="Cambria Math" panose="02040503050406030204" pitchFamily="18" charset="0"/>
                                      </a:rPr>
                                      <m:t>𝐴𝑐𝑡𝑖𝑣𝑜</m:t>
                                    </m:r>
                                    <m:r>
                                      <a:rPr lang="es-AR" b="0" i="1" smtClean="0">
                                        <a:latin typeface="Cambria Math" panose="02040503050406030204" pitchFamily="18" charset="0"/>
                                      </a:rPr>
                                      <m:t> </m:t>
                                    </m:r>
                                    <m:r>
                                      <a:rPr lang="es-AR" b="0" i="1" smtClean="0">
                                        <a:latin typeface="Cambria Math" panose="02040503050406030204" pitchFamily="18" charset="0"/>
                                      </a:rPr>
                                      <m:t>𝐶𝑜𝑟𝑟𝑖𝑒𝑛𝑡𝑒</m:t>
                                    </m:r>
                                  </m:num>
                                  <m:den>
                                    <m:r>
                                      <a:rPr lang="es-AR" b="0" i="1" smtClean="0">
                                        <a:latin typeface="Cambria Math" panose="02040503050406030204" pitchFamily="18" charset="0"/>
                                      </a:rPr>
                                      <m:t>𝐴𝑐𝑡𝑖𝑣𝑜</m:t>
                                    </m:r>
                                    <m:r>
                                      <a:rPr lang="es-AR" b="0" i="1" smtClean="0">
                                        <a:latin typeface="Cambria Math" panose="02040503050406030204" pitchFamily="18" charset="0"/>
                                      </a:rPr>
                                      <m:t> </m:t>
                                    </m:r>
                                    <m:r>
                                      <a:rPr lang="es-AR" b="0" i="1" smtClean="0">
                                        <a:latin typeface="Cambria Math" panose="02040503050406030204" pitchFamily="18" charset="0"/>
                                      </a:rPr>
                                      <m:t>𝑇𝑜𝑡𝑎𝑙</m:t>
                                    </m:r>
                                  </m:den>
                                </m:f>
                              </m:oMath>
                            </m:oMathPara>
                          </a14:m>
                          <a:endParaRPr lang="es-AR" dirty="0">
                            <a:latin typeface="Franklin Gothic Book" panose="020B0503020102020204" pitchFamily="34" charset="0"/>
                          </a:endParaRPr>
                        </a:p>
                      </a:txBody>
                      <a:tcPr/>
                    </a:tc>
                    <a:tc>
                      <a:txBody>
                        <a:bodyPr/>
                        <a:lstStyle/>
                        <a:p>
                          <a:pPr algn="ctr"/>
                          <a:r>
                            <a:rPr lang="es-AR" dirty="0"/>
                            <a:t>AUMENTO</a:t>
                          </a:r>
                        </a:p>
                      </a:txBody>
                      <a:tcPr/>
                    </a:tc>
                    <a:tc>
                      <a:txBody>
                        <a:bodyPr/>
                        <a:lstStyle/>
                        <a:p>
                          <a:pPr algn="ctr"/>
                          <a:r>
                            <a:rPr lang="es-AR" dirty="0"/>
                            <a:t>DISMINUCIÓN</a:t>
                          </a:r>
                        </a:p>
                      </a:txBody>
                      <a:tcPr/>
                    </a:tc>
                    <a:tc>
                      <a:txBody>
                        <a:bodyPr/>
                        <a:lstStyle/>
                        <a:p>
                          <a:pPr algn="ctr"/>
                          <a:r>
                            <a:rPr lang="es-AR" dirty="0"/>
                            <a:t>DISMINUCIÓN</a:t>
                          </a:r>
                        </a:p>
                      </a:txBody>
                      <a:tcPr/>
                    </a:tc>
                    <a:extLst>
                      <a:ext uri="{0D108BD9-81ED-4DB2-BD59-A6C34878D82A}">
                        <a16:rowId xmlns:a16="http://schemas.microsoft.com/office/drawing/2014/main" val="3267295587"/>
                      </a:ext>
                    </a:extLst>
                  </a:tr>
                  <a:tr h="370840">
                    <a:tc vMerge="1">
                      <a:txBody>
                        <a:bodyPr/>
                        <a:lstStyle/>
                        <a:p>
                          <a:endParaRPr lang="es-AR" dirty="0"/>
                        </a:p>
                      </a:txBody>
                      <a:tcPr/>
                    </a:tc>
                    <a:tc>
                      <a:txBody>
                        <a:bodyPr/>
                        <a:lstStyle/>
                        <a:p>
                          <a:pPr algn="ctr"/>
                          <a:r>
                            <a:rPr lang="es-AR" dirty="0"/>
                            <a:t>DISMINUCIÓN</a:t>
                          </a:r>
                        </a:p>
                      </a:txBody>
                      <a:tcPr/>
                    </a:tc>
                    <a:tc>
                      <a:txBody>
                        <a:bodyPr/>
                        <a:lstStyle/>
                        <a:p>
                          <a:pPr algn="ctr"/>
                          <a:r>
                            <a:rPr lang="es-AR" dirty="0"/>
                            <a:t>AUMENTO</a:t>
                          </a:r>
                        </a:p>
                      </a:txBody>
                      <a:tcPr/>
                    </a:tc>
                    <a:tc>
                      <a:txBody>
                        <a:bodyPr/>
                        <a:lstStyle/>
                        <a:p>
                          <a:pPr algn="ctr"/>
                          <a:r>
                            <a:rPr lang="es-AR" dirty="0"/>
                            <a:t>AUMENTO</a:t>
                          </a:r>
                        </a:p>
                      </a:txBody>
                      <a:tcPr/>
                    </a:tc>
                    <a:extLst>
                      <a:ext uri="{0D108BD9-81ED-4DB2-BD59-A6C34878D82A}">
                        <a16:rowId xmlns:a16="http://schemas.microsoft.com/office/drawing/2014/main" val="2759674000"/>
                      </a:ext>
                    </a:extLst>
                  </a:tr>
                  <a:tr h="370840">
                    <a:tc rowSpan="2">
                      <a:txBody>
                        <a:bodyPr/>
                        <a:lstStyle/>
                        <a:p>
                          <a:pPr/>
                          <a14:m>
                            <m:oMathPara xmlns:m="http://schemas.openxmlformats.org/officeDocument/2006/math">
                              <m:oMathParaPr>
                                <m:jc m:val="centerGroup"/>
                              </m:oMathParaPr>
                              <m:oMath xmlns:m="http://schemas.openxmlformats.org/officeDocument/2006/math">
                                <m:f>
                                  <m:fPr>
                                    <m:ctrlPr>
                                      <a:rPr lang="es-AR" i="1" smtClean="0">
                                        <a:latin typeface="Cambria Math" panose="02040503050406030204" pitchFamily="18" charset="0"/>
                                      </a:rPr>
                                    </m:ctrlPr>
                                  </m:fPr>
                                  <m:num>
                                    <m:r>
                                      <a:rPr lang="es-AR" b="0" i="1" smtClean="0">
                                        <a:latin typeface="Cambria Math" panose="02040503050406030204" pitchFamily="18" charset="0"/>
                                      </a:rPr>
                                      <m:t>𝑃𝑎𝑠𝑖𝑣𝑜</m:t>
                                    </m:r>
                                    <m:r>
                                      <a:rPr lang="es-AR" b="0" i="1" smtClean="0">
                                        <a:latin typeface="Cambria Math" panose="02040503050406030204" pitchFamily="18" charset="0"/>
                                      </a:rPr>
                                      <m:t> </m:t>
                                    </m:r>
                                    <m:r>
                                      <a:rPr lang="es-AR" b="0" i="1" smtClean="0">
                                        <a:latin typeface="Cambria Math" panose="02040503050406030204" pitchFamily="18" charset="0"/>
                                      </a:rPr>
                                      <m:t>𝐶𝑜𝑟𝑟𝑖𝑒𝑛𝑡𝑒</m:t>
                                    </m:r>
                                  </m:num>
                                  <m:den>
                                    <m:r>
                                      <a:rPr lang="es-AR" b="0" i="1" smtClean="0">
                                        <a:latin typeface="Cambria Math" panose="02040503050406030204" pitchFamily="18" charset="0"/>
                                      </a:rPr>
                                      <m:t>𝐴𝑐𝑡𝑖𝑣𝑜</m:t>
                                    </m:r>
                                    <m:r>
                                      <a:rPr lang="es-AR" b="0" i="1" smtClean="0">
                                        <a:latin typeface="Cambria Math" panose="02040503050406030204" pitchFamily="18" charset="0"/>
                                      </a:rPr>
                                      <m:t> </m:t>
                                    </m:r>
                                    <m:r>
                                      <a:rPr lang="es-AR" b="0" i="1" smtClean="0">
                                        <a:latin typeface="Cambria Math" panose="02040503050406030204" pitchFamily="18" charset="0"/>
                                      </a:rPr>
                                      <m:t>𝑇𝑜𝑡𝑎𝑙</m:t>
                                    </m:r>
                                  </m:den>
                                </m:f>
                              </m:oMath>
                            </m:oMathPara>
                          </a14:m>
                          <a:endParaRPr lang="es-AR" dirty="0"/>
                        </a:p>
                      </a:txBody>
                      <a:tcPr/>
                    </a:tc>
                    <a:tc>
                      <a:txBody>
                        <a:bodyPr/>
                        <a:lstStyle/>
                        <a:p>
                          <a:pPr algn="ctr"/>
                          <a:r>
                            <a:rPr lang="es-AR" dirty="0"/>
                            <a:t>AUMENTO</a:t>
                          </a:r>
                        </a:p>
                      </a:txBody>
                      <a:tcPr/>
                    </a:tc>
                    <a:tc>
                      <a:txBody>
                        <a:bodyPr/>
                        <a:lstStyle/>
                        <a:p>
                          <a:pPr algn="ctr"/>
                          <a:r>
                            <a:rPr lang="es-AR" dirty="0"/>
                            <a:t>AUMENTO</a:t>
                          </a:r>
                        </a:p>
                      </a:txBody>
                      <a:tcPr/>
                    </a:tc>
                    <a:tc>
                      <a:txBody>
                        <a:bodyPr/>
                        <a:lstStyle/>
                        <a:p>
                          <a:pPr algn="ctr"/>
                          <a:r>
                            <a:rPr lang="es-AR" dirty="0"/>
                            <a:t>AUMENTO</a:t>
                          </a:r>
                        </a:p>
                      </a:txBody>
                      <a:tcPr/>
                    </a:tc>
                    <a:extLst>
                      <a:ext uri="{0D108BD9-81ED-4DB2-BD59-A6C34878D82A}">
                        <a16:rowId xmlns:a16="http://schemas.microsoft.com/office/drawing/2014/main" val="2291956767"/>
                      </a:ext>
                    </a:extLst>
                  </a:tr>
                  <a:tr h="370840">
                    <a:tc vMerge="1">
                      <a:txBody>
                        <a:bodyPr/>
                        <a:lstStyle/>
                        <a:p>
                          <a:endParaRPr lang="es-AR" dirty="0"/>
                        </a:p>
                      </a:txBody>
                      <a:tcPr/>
                    </a:tc>
                    <a:tc>
                      <a:txBody>
                        <a:bodyPr/>
                        <a:lstStyle/>
                        <a:p>
                          <a:pPr algn="ctr"/>
                          <a:r>
                            <a:rPr lang="es-AR" dirty="0"/>
                            <a:t>DISMINUCIÓN</a:t>
                          </a:r>
                        </a:p>
                      </a:txBody>
                      <a:tcPr/>
                    </a:tc>
                    <a:tc>
                      <a:txBody>
                        <a:bodyPr/>
                        <a:lstStyle/>
                        <a:p>
                          <a:pPr algn="ctr"/>
                          <a:r>
                            <a:rPr lang="es-AR" dirty="0"/>
                            <a:t>DISMINUCIÓN</a:t>
                          </a:r>
                        </a:p>
                      </a:txBody>
                      <a:tcPr/>
                    </a:tc>
                    <a:tc>
                      <a:txBody>
                        <a:bodyPr/>
                        <a:lstStyle/>
                        <a:p>
                          <a:pPr algn="ctr"/>
                          <a:r>
                            <a:rPr lang="es-AR" dirty="0"/>
                            <a:t>DISMINUCIÓN </a:t>
                          </a:r>
                        </a:p>
                      </a:txBody>
                      <a:tcPr/>
                    </a:tc>
                    <a:extLst>
                      <a:ext uri="{0D108BD9-81ED-4DB2-BD59-A6C34878D82A}">
                        <a16:rowId xmlns:a16="http://schemas.microsoft.com/office/drawing/2014/main" val="657534335"/>
                      </a:ext>
                    </a:extLst>
                  </a:tr>
                </a:tbl>
              </a:graphicData>
            </a:graphic>
          </p:graphicFrame>
        </mc:Choice>
        <mc:Fallback xmlns="">
          <p:graphicFrame>
            <p:nvGraphicFramePr>
              <p:cNvPr id="4" name="Tabla 4">
                <a:extLst>
                  <a:ext uri="{FF2B5EF4-FFF2-40B4-BE49-F238E27FC236}">
                    <a16:creationId xmlns:a16="http://schemas.microsoft.com/office/drawing/2014/main" id="{62171037-1427-448D-9BD3-F9E42770A319}"/>
                  </a:ext>
                </a:extLst>
              </p:cNvPr>
              <p:cNvGraphicFramePr>
                <a:graphicFrameLocks noGrp="1"/>
              </p:cNvGraphicFramePr>
              <p:nvPr>
                <p:ph idx="1"/>
              </p:nvPr>
            </p:nvGraphicFramePr>
            <p:xfrm>
              <a:off x="1096963" y="2108200"/>
              <a:ext cx="10058400" cy="361696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906160292"/>
                        </a:ext>
                      </a:extLst>
                    </a:gridCol>
                    <a:gridCol w="2514600">
                      <a:extLst>
                        <a:ext uri="{9D8B030D-6E8A-4147-A177-3AD203B41FA5}">
                          <a16:colId xmlns:a16="http://schemas.microsoft.com/office/drawing/2014/main" val="3131776481"/>
                        </a:ext>
                      </a:extLst>
                    </a:gridCol>
                    <a:gridCol w="2514600">
                      <a:extLst>
                        <a:ext uri="{9D8B030D-6E8A-4147-A177-3AD203B41FA5}">
                          <a16:colId xmlns:a16="http://schemas.microsoft.com/office/drawing/2014/main" val="1910197940"/>
                        </a:ext>
                      </a:extLst>
                    </a:gridCol>
                    <a:gridCol w="2514600">
                      <a:extLst>
                        <a:ext uri="{9D8B030D-6E8A-4147-A177-3AD203B41FA5}">
                          <a16:colId xmlns:a16="http://schemas.microsoft.com/office/drawing/2014/main" val="328707080"/>
                        </a:ext>
                      </a:extLst>
                    </a:gridCol>
                  </a:tblGrid>
                  <a:tr h="1493520">
                    <a:tc gridSpan="4">
                      <a:txBody>
                        <a:bodyPr/>
                        <a:lstStyle/>
                        <a:p>
                          <a:pPr algn="ctr"/>
                          <a:endParaRPr lang="es-AR" dirty="0"/>
                        </a:p>
                        <a:p>
                          <a:pPr algn="ctr"/>
                          <a:r>
                            <a:rPr lang="es-AR" sz="2800" dirty="0"/>
                            <a:t>EFECTOS DEL CAMBIO DE LAS RAZONES EN EL RIESGO Y LA RENTABILIDAD </a:t>
                          </a:r>
                        </a:p>
                        <a:p>
                          <a:pPr algn="ct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3021652812"/>
                      </a:ext>
                    </a:extLst>
                  </a:tr>
                  <a:tr h="640080">
                    <a:tc>
                      <a:txBody>
                        <a:bodyPr/>
                        <a:lstStyle/>
                        <a:p>
                          <a:pPr algn="ctr"/>
                          <a:r>
                            <a:rPr lang="es-AR" dirty="0"/>
                            <a:t>RAZON </a:t>
                          </a:r>
                        </a:p>
                      </a:txBody>
                      <a:tcPr/>
                    </a:tc>
                    <a:tc>
                      <a:txBody>
                        <a:bodyPr/>
                        <a:lstStyle/>
                        <a:p>
                          <a:pPr algn="ctr"/>
                          <a:r>
                            <a:rPr lang="es-AR" dirty="0"/>
                            <a:t>CAMBIO EN LA RAZÓN</a:t>
                          </a:r>
                        </a:p>
                      </a:txBody>
                      <a:tcPr/>
                    </a:tc>
                    <a:tc>
                      <a:txBody>
                        <a:bodyPr/>
                        <a:lstStyle/>
                        <a:p>
                          <a:pPr algn="ctr"/>
                          <a:r>
                            <a:rPr lang="es-AR" dirty="0"/>
                            <a:t>EFECTO EN LA RENTABILIDAD </a:t>
                          </a:r>
                        </a:p>
                      </a:txBody>
                      <a:tcPr/>
                    </a:tc>
                    <a:tc>
                      <a:txBody>
                        <a:bodyPr/>
                        <a:lstStyle/>
                        <a:p>
                          <a:pPr algn="ctr"/>
                          <a:r>
                            <a:rPr lang="es-AR" dirty="0"/>
                            <a:t>EFECTO EN EL RIESGO</a:t>
                          </a:r>
                        </a:p>
                      </a:txBody>
                      <a:tcPr/>
                    </a:tc>
                    <a:extLst>
                      <a:ext uri="{0D108BD9-81ED-4DB2-BD59-A6C34878D82A}">
                        <a16:rowId xmlns:a16="http://schemas.microsoft.com/office/drawing/2014/main" val="2329232339"/>
                      </a:ext>
                    </a:extLst>
                  </a:tr>
                  <a:tr h="370840">
                    <a:tc rowSpan="2">
                      <a:txBody>
                        <a:bodyPr/>
                        <a:lstStyle/>
                        <a:p>
                          <a:endParaRPr lang="es-AR"/>
                        </a:p>
                      </a:txBody>
                      <a:tcPr>
                        <a:blipFill>
                          <a:blip r:embed="rId2"/>
                          <a:stretch>
                            <a:fillRect l="-242" t="-288525" r="-300969" b="-111475"/>
                          </a:stretch>
                        </a:blipFill>
                      </a:tcPr>
                    </a:tc>
                    <a:tc>
                      <a:txBody>
                        <a:bodyPr/>
                        <a:lstStyle/>
                        <a:p>
                          <a:pPr algn="ctr"/>
                          <a:r>
                            <a:rPr lang="es-AR" dirty="0"/>
                            <a:t>AUMENTO</a:t>
                          </a:r>
                        </a:p>
                      </a:txBody>
                      <a:tcPr/>
                    </a:tc>
                    <a:tc>
                      <a:txBody>
                        <a:bodyPr/>
                        <a:lstStyle/>
                        <a:p>
                          <a:pPr algn="ctr"/>
                          <a:r>
                            <a:rPr lang="es-AR" dirty="0"/>
                            <a:t>DISMINUCIÓN</a:t>
                          </a:r>
                        </a:p>
                      </a:txBody>
                      <a:tcPr/>
                    </a:tc>
                    <a:tc>
                      <a:txBody>
                        <a:bodyPr/>
                        <a:lstStyle/>
                        <a:p>
                          <a:pPr algn="ctr"/>
                          <a:r>
                            <a:rPr lang="es-AR" dirty="0"/>
                            <a:t>DISMINUCIÓN</a:t>
                          </a:r>
                        </a:p>
                      </a:txBody>
                      <a:tcPr/>
                    </a:tc>
                    <a:extLst>
                      <a:ext uri="{0D108BD9-81ED-4DB2-BD59-A6C34878D82A}">
                        <a16:rowId xmlns:a16="http://schemas.microsoft.com/office/drawing/2014/main" val="3267295587"/>
                      </a:ext>
                    </a:extLst>
                  </a:tr>
                  <a:tr h="370840">
                    <a:tc vMerge="1">
                      <a:txBody>
                        <a:bodyPr/>
                        <a:lstStyle/>
                        <a:p>
                          <a:endParaRPr lang="es-AR" dirty="0"/>
                        </a:p>
                      </a:txBody>
                      <a:tcPr/>
                    </a:tc>
                    <a:tc>
                      <a:txBody>
                        <a:bodyPr/>
                        <a:lstStyle/>
                        <a:p>
                          <a:pPr algn="ctr"/>
                          <a:r>
                            <a:rPr lang="es-AR" dirty="0"/>
                            <a:t>DISMINUCIÓN</a:t>
                          </a:r>
                        </a:p>
                      </a:txBody>
                      <a:tcPr/>
                    </a:tc>
                    <a:tc>
                      <a:txBody>
                        <a:bodyPr/>
                        <a:lstStyle/>
                        <a:p>
                          <a:pPr algn="ctr"/>
                          <a:r>
                            <a:rPr lang="es-AR" dirty="0"/>
                            <a:t>AUMENTO</a:t>
                          </a:r>
                        </a:p>
                      </a:txBody>
                      <a:tcPr/>
                    </a:tc>
                    <a:tc>
                      <a:txBody>
                        <a:bodyPr/>
                        <a:lstStyle/>
                        <a:p>
                          <a:pPr algn="ctr"/>
                          <a:r>
                            <a:rPr lang="es-AR" dirty="0"/>
                            <a:t>AUMENTO</a:t>
                          </a:r>
                        </a:p>
                      </a:txBody>
                      <a:tcPr/>
                    </a:tc>
                    <a:extLst>
                      <a:ext uri="{0D108BD9-81ED-4DB2-BD59-A6C34878D82A}">
                        <a16:rowId xmlns:a16="http://schemas.microsoft.com/office/drawing/2014/main" val="2759674000"/>
                      </a:ext>
                    </a:extLst>
                  </a:tr>
                  <a:tr h="370840">
                    <a:tc rowSpan="2">
                      <a:txBody>
                        <a:bodyPr/>
                        <a:lstStyle/>
                        <a:p>
                          <a:endParaRPr lang="es-AR"/>
                        </a:p>
                      </a:txBody>
                      <a:tcPr>
                        <a:blipFill>
                          <a:blip r:embed="rId2"/>
                          <a:stretch>
                            <a:fillRect l="-242" t="-388525" r="-300969" b="-11475"/>
                          </a:stretch>
                        </a:blipFill>
                      </a:tcPr>
                    </a:tc>
                    <a:tc>
                      <a:txBody>
                        <a:bodyPr/>
                        <a:lstStyle/>
                        <a:p>
                          <a:pPr algn="ctr"/>
                          <a:r>
                            <a:rPr lang="es-AR" dirty="0"/>
                            <a:t>AUMENTO</a:t>
                          </a:r>
                        </a:p>
                      </a:txBody>
                      <a:tcPr/>
                    </a:tc>
                    <a:tc>
                      <a:txBody>
                        <a:bodyPr/>
                        <a:lstStyle/>
                        <a:p>
                          <a:pPr algn="ctr"/>
                          <a:r>
                            <a:rPr lang="es-AR" dirty="0"/>
                            <a:t>AUMENTO</a:t>
                          </a:r>
                        </a:p>
                      </a:txBody>
                      <a:tcPr/>
                    </a:tc>
                    <a:tc>
                      <a:txBody>
                        <a:bodyPr/>
                        <a:lstStyle/>
                        <a:p>
                          <a:pPr algn="ctr"/>
                          <a:r>
                            <a:rPr lang="es-AR" dirty="0"/>
                            <a:t>AUMENTO</a:t>
                          </a:r>
                        </a:p>
                      </a:txBody>
                      <a:tcPr/>
                    </a:tc>
                    <a:extLst>
                      <a:ext uri="{0D108BD9-81ED-4DB2-BD59-A6C34878D82A}">
                        <a16:rowId xmlns:a16="http://schemas.microsoft.com/office/drawing/2014/main" val="2291956767"/>
                      </a:ext>
                    </a:extLst>
                  </a:tr>
                  <a:tr h="370840">
                    <a:tc vMerge="1">
                      <a:txBody>
                        <a:bodyPr/>
                        <a:lstStyle/>
                        <a:p>
                          <a:endParaRPr lang="es-AR" dirty="0"/>
                        </a:p>
                      </a:txBody>
                      <a:tcPr/>
                    </a:tc>
                    <a:tc>
                      <a:txBody>
                        <a:bodyPr/>
                        <a:lstStyle/>
                        <a:p>
                          <a:pPr algn="ctr"/>
                          <a:r>
                            <a:rPr lang="es-AR" dirty="0"/>
                            <a:t>DISMINUCIÓN</a:t>
                          </a:r>
                        </a:p>
                      </a:txBody>
                      <a:tcPr/>
                    </a:tc>
                    <a:tc>
                      <a:txBody>
                        <a:bodyPr/>
                        <a:lstStyle/>
                        <a:p>
                          <a:pPr algn="ctr"/>
                          <a:r>
                            <a:rPr lang="es-AR" dirty="0"/>
                            <a:t>DISMINUCIÓN</a:t>
                          </a:r>
                        </a:p>
                      </a:txBody>
                      <a:tcPr/>
                    </a:tc>
                    <a:tc>
                      <a:txBody>
                        <a:bodyPr/>
                        <a:lstStyle/>
                        <a:p>
                          <a:pPr algn="ctr"/>
                          <a:r>
                            <a:rPr lang="es-AR" dirty="0"/>
                            <a:t>DISMINUCIÓN </a:t>
                          </a:r>
                        </a:p>
                      </a:txBody>
                      <a:tcPr/>
                    </a:tc>
                    <a:extLst>
                      <a:ext uri="{0D108BD9-81ED-4DB2-BD59-A6C34878D82A}">
                        <a16:rowId xmlns:a16="http://schemas.microsoft.com/office/drawing/2014/main" val="657534335"/>
                      </a:ext>
                    </a:extLst>
                  </a:tr>
                </a:tbl>
              </a:graphicData>
            </a:graphic>
          </p:graphicFrame>
        </mc:Fallback>
      </mc:AlternateContent>
    </p:spTree>
    <p:extLst>
      <p:ext uri="{BB962C8B-B14F-4D97-AF65-F5344CB8AC3E}">
        <p14:creationId xmlns:p14="http://schemas.microsoft.com/office/powerpoint/2010/main" val="12937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13F89-C0DA-450B-A684-1F9248D1CB4F}"/>
              </a:ext>
            </a:extLst>
          </p:cNvPr>
          <p:cNvSpPr>
            <a:spLocks noGrp="1"/>
          </p:cNvSpPr>
          <p:nvPr>
            <p:ph type="title"/>
          </p:nvPr>
        </p:nvSpPr>
        <p:spPr/>
        <p:txBody>
          <a:bodyPr/>
          <a:lstStyle/>
          <a:p>
            <a:r>
              <a:rPr lang="es-AR" dirty="0"/>
              <a:t>Ciclo Operativo y Ciclo de Efectivo</a:t>
            </a:r>
          </a:p>
        </p:txBody>
      </p:sp>
      <p:sp>
        <p:nvSpPr>
          <p:cNvPr id="4" name="Text Box 11">
            <a:extLst>
              <a:ext uri="{FF2B5EF4-FFF2-40B4-BE49-F238E27FC236}">
                <a16:creationId xmlns:a16="http://schemas.microsoft.com/office/drawing/2014/main" id="{986B3722-35DC-48E8-BFE2-77E7253758F2}"/>
              </a:ext>
            </a:extLst>
          </p:cNvPr>
          <p:cNvSpPr txBox="1">
            <a:spLocks noChangeArrowheads="1"/>
          </p:cNvSpPr>
          <p:nvPr/>
        </p:nvSpPr>
        <p:spPr bwMode="auto">
          <a:xfrm>
            <a:off x="4039" y="1817146"/>
            <a:ext cx="1219200" cy="1077218"/>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defRPr>
            </a:lvl1pPr>
            <a:lvl2pPr marL="57150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Compra de materias primas y materiales</a:t>
            </a:r>
            <a:endParaRPr lang="es-AR" altLang="es-AR" sz="1600" dirty="0">
              <a:latin typeface="Arial" panose="020B0604020202020204" pitchFamily="34" charset="0"/>
            </a:endParaRPr>
          </a:p>
        </p:txBody>
      </p:sp>
      <p:sp>
        <p:nvSpPr>
          <p:cNvPr id="5" name="Text Box 12">
            <a:extLst>
              <a:ext uri="{FF2B5EF4-FFF2-40B4-BE49-F238E27FC236}">
                <a16:creationId xmlns:a16="http://schemas.microsoft.com/office/drawing/2014/main" id="{E0E80D35-DAF0-4CB0-BF54-7200AD202724}"/>
              </a:ext>
            </a:extLst>
          </p:cNvPr>
          <p:cNvSpPr txBox="1">
            <a:spLocks noChangeArrowheads="1"/>
          </p:cNvSpPr>
          <p:nvPr/>
        </p:nvSpPr>
        <p:spPr bwMode="auto">
          <a:xfrm>
            <a:off x="3616361" y="2261006"/>
            <a:ext cx="1219200" cy="58477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defRPr>
            </a:lvl1pPr>
            <a:lvl2pPr marL="57150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Venta de Inventario</a:t>
            </a:r>
            <a:endParaRPr lang="es-AR" altLang="es-AR" sz="1600" dirty="0">
              <a:latin typeface="Arial" panose="020B0604020202020204" pitchFamily="34" charset="0"/>
            </a:endParaRPr>
          </a:p>
        </p:txBody>
      </p:sp>
      <p:sp>
        <p:nvSpPr>
          <p:cNvPr id="6" name="Text Box 13">
            <a:extLst>
              <a:ext uri="{FF2B5EF4-FFF2-40B4-BE49-F238E27FC236}">
                <a16:creationId xmlns:a16="http://schemas.microsoft.com/office/drawing/2014/main" id="{5A59F266-8DF2-4183-B205-A5557A936AD5}"/>
              </a:ext>
            </a:extLst>
          </p:cNvPr>
          <p:cNvSpPr txBox="1">
            <a:spLocks noChangeArrowheads="1"/>
          </p:cNvSpPr>
          <p:nvPr/>
        </p:nvSpPr>
        <p:spPr bwMode="auto">
          <a:xfrm>
            <a:off x="5377032" y="2738196"/>
            <a:ext cx="2207782" cy="58477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57150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Promedio de Cuentas por Cobrar 60 días</a:t>
            </a:r>
            <a:endParaRPr lang="es-AR" altLang="es-AR" sz="1600" dirty="0">
              <a:latin typeface="Arial" panose="020B0604020202020204" pitchFamily="34" charset="0"/>
            </a:endParaRPr>
          </a:p>
        </p:txBody>
      </p:sp>
      <p:sp>
        <p:nvSpPr>
          <p:cNvPr id="7" name="Text Box 14">
            <a:extLst>
              <a:ext uri="{FF2B5EF4-FFF2-40B4-BE49-F238E27FC236}">
                <a16:creationId xmlns:a16="http://schemas.microsoft.com/office/drawing/2014/main" id="{B9C23715-5BA0-41DE-AAC6-98B9028B78B7}"/>
              </a:ext>
            </a:extLst>
          </p:cNvPr>
          <p:cNvSpPr txBox="1">
            <a:spLocks noChangeArrowheads="1"/>
          </p:cNvSpPr>
          <p:nvPr/>
        </p:nvSpPr>
        <p:spPr bwMode="auto">
          <a:xfrm>
            <a:off x="8193746" y="2532135"/>
            <a:ext cx="1219200" cy="336550"/>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defRPr>
            </a:lvl1pPr>
            <a:lvl2pPr marL="57150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Cobranza</a:t>
            </a:r>
            <a:endParaRPr lang="es-AR" altLang="es-AR" sz="1600" dirty="0">
              <a:latin typeface="Arial" panose="020B0604020202020204" pitchFamily="34" charset="0"/>
            </a:endParaRPr>
          </a:p>
        </p:txBody>
      </p:sp>
      <p:sp>
        <p:nvSpPr>
          <p:cNvPr id="8" name="Text Box 16">
            <a:extLst>
              <a:ext uri="{FF2B5EF4-FFF2-40B4-BE49-F238E27FC236}">
                <a16:creationId xmlns:a16="http://schemas.microsoft.com/office/drawing/2014/main" id="{6DAB1C1A-F6BF-4D72-ACA0-DD7DB97FEF55}"/>
              </a:ext>
            </a:extLst>
          </p:cNvPr>
          <p:cNvSpPr txBox="1">
            <a:spLocks noChangeArrowheads="1"/>
          </p:cNvSpPr>
          <p:nvPr/>
        </p:nvSpPr>
        <p:spPr bwMode="auto">
          <a:xfrm>
            <a:off x="458545" y="4050723"/>
            <a:ext cx="2648622" cy="58477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66675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Periodo de financiamiento de proveedores 30 días </a:t>
            </a:r>
            <a:endParaRPr lang="es-AR" altLang="es-AR" sz="1600" dirty="0">
              <a:latin typeface="Arial" panose="020B0604020202020204" pitchFamily="34" charset="0"/>
            </a:endParaRPr>
          </a:p>
        </p:txBody>
      </p:sp>
      <p:sp>
        <p:nvSpPr>
          <p:cNvPr id="9" name="Text Box 17">
            <a:extLst>
              <a:ext uri="{FF2B5EF4-FFF2-40B4-BE49-F238E27FC236}">
                <a16:creationId xmlns:a16="http://schemas.microsoft.com/office/drawing/2014/main" id="{65512D38-0D46-4F3D-BD20-11F209548E56}"/>
              </a:ext>
            </a:extLst>
          </p:cNvPr>
          <p:cNvSpPr txBox="1">
            <a:spLocks noChangeArrowheads="1"/>
          </p:cNvSpPr>
          <p:nvPr/>
        </p:nvSpPr>
        <p:spPr bwMode="auto">
          <a:xfrm>
            <a:off x="2484009" y="4589651"/>
            <a:ext cx="1439954" cy="58477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66675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Pago a proveedores</a:t>
            </a:r>
            <a:endParaRPr lang="es-AR" altLang="es-AR" sz="1600" dirty="0">
              <a:latin typeface="Arial" panose="020B0604020202020204" pitchFamily="34" charset="0"/>
            </a:endParaRPr>
          </a:p>
        </p:txBody>
      </p:sp>
      <p:sp>
        <p:nvSpPr>
          <p:cNvPr id="10" name="Text Box 18">
            <a:extLst>
              <a:ext uri="{FF2B5EF4-FFF2-40B4-BE49-F238E27FC236}">
                <a16:creationId xmlns:a16="http://schemas.microsoft.com/office/drawing/2014/main" id="{537C57A3-1F03-4874-8DC2-D5CE4801E3EA}"/>
              </a:ext>
            </a:extLst>
          </p:cNvPr>
          <p:cNvSpPr txBox="1">
            <a:spLocks noChangeArrowheads="1"/>
          </p:cNvSpPr>
          <p:nvPr/>
        </p:nvSpPr>
        <p:spPr bwMode="auto">
          <a:xfrm>
            <a:off x="9297295" y="3322971"/>
            <a:ext cx="990600" cy="33855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defRPr>
            </a:lvl1pPr>
            <a:lvl2pPr marL="66675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Tiempo</a:t>
            </a:r>
            <a:endParaRPr lang="es-AR" altLang="es-AR" sz="1600" dirty="0">
              <a:latin typeface="Arial" panose="020B0604020202020204" pitchFamily="34" charset="0"/>
            </a:endParaRPr>
          </a:p>
        </p:txBody>
      </p:sp>
      <p:sp>
        <p:nvSpPr>
          <p:cNvPr id="11" name="Text Box 19">
            <a:extLst>
              <a:ext uri="{FF2B5EF4-FFF2-40B4-BE49-F238E27FC236}">
                <a16:creationId xmlns:a16="http://schemas.microsoft.com/office/drawing/2014/main" id="{BABAE4A7-8DB1-4AA4-B2ED-8D2806F7BBDB}"/>
              </a:ext>
            </a:extLst>
          </p:cNvPr>
          <p:cNvSpPr txBox="1">
            <a:spLocks noChangeArrowheads="1"/>
          </p:cNvSpPr>
          <p:nvPr/>
        </p:nvSpPr>
        <p:spPr bwMode="auto">
          <a:xfrm>
            <a:off x="3084086" y="5337036"/>
            <a:ext cx="4699407" cy="33855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66675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b="1" dirty="0">
                <a:latin typeface="Arial" panose="020B0604020202020204" pitchFamily="34" charset="0"/>
              </a:rPr>
              <a:t>Ciclo Operativo </a:t>
            </a:r>
            <a:r>
              <a:rPr lang="es-ES_tradnl" altLang="es-AR" sz="1600" dirty="0">
                <a:latin typeface="Arial" panose="020B0604020202020204" pitchFamily="34" charset="0"/>
              </a:rPr>
              <a:t>100 días (40 días + 60 días </a:t>
            </a:r>
            <a:endParaRPr lang="es-AR" altLang="es-AR" sz="1600" dirty="0">
              <a:latin typeface="Arial" panose="020B0604020202020204" pitchFamily="34" charset="0"/>
            </a:endParaRPr>
          </a:p>
        </p:txBody>
      </p:sp>
      <p:cxnSp>
        <p:nvCxnSpPr>
          <p:cNvPr id="12" name="Conector recto de flecha 11">
            <a:extLst>
              <a:ext uri="{FF2B5EF4-FFF2-40B4-BE49-F238E27FC236}">
                <a16:creationId xmlns:a16="http://schemas.microsoft.com/office/drawing/2014/main" id="{665EF116-7CB6-4750-8DE7-653C104D4189}"/>
              </a:ext>
            </a:extLst>
          </p:cNvPr>
          <p:cNvCxnSpPr/>
          <p:nvPr/>
        </p:nvCxnSpPr>
        <p:spPr>
          <a:xfrm>
            <a:off x="592568" y="3559436"/>
            <a:ext cx="8571154" cy="124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753B14A-BF2F-4049-BCBD-B61918691C86}"/>
              </a:ext>
            </a:extLst>
          </p:cNvPr>
          <p:cNvCxnSpPr/>
          <p:nvPr/>
        </p:nvCxnSpPr>
        <p:spPr>
          <a:xfrm>
            <a:off x="4473392" y="3340522"/>
            <a:ext cx="4179346" cy="2975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 Box 13">
            <a:extLst>
              <a:ext uri="{FF2B5EF4-FFF2-40B4-BE49-F238E27FC236}">
                <a16:creationId xmlns:a16="http://schemas.microsoft.com/office/drawing/2014/main" id="{E53D7505-150A-4A2C-9CBB-C8DF20CD573F}"/>
              </a:ext>
            </a:extLst>
          </p:cNvPr>
          <p:cNvSpPr txBox="1">
            <a:spLocks noChangeArrowheads="1"/>
          </p:cNvSpPr>
          <p:nvPr/>
        </p:nvSpPr>
        <p:spPr bwMode="auto">
          <a:xfrm>
            <a:off x="1614546" y="2718411"/>
            <a:ext cx="2207782" cy="58477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57150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dirty="0">
                <a:latin typeface="Arial" panose="020B0604020202020204" pitchFamily="34" charset="0"/>
              </a:rPr>
              <a:t>Promedio de Inventarios  40 días</a:t>
            </a:r>
            <a:endParaRPr lang="es-AR" altLang="es-AR" sz="1600" dirty="0">
              <a:latin typeface="Arial" panose="020B0604020202020204" pitchFamily="34" charset="0"/>
            </a:endParaRPr>
          </a:p>
        </p:txBody>
      </p:sp>
      <p:cxnSp>
        <p:nvCxnSpPr>
          <p:cNvPr id="15" name="Conector recto de flecha 14">
            <a:extLst>
              <a:ext uri="{FF2B5EF4-FFF2-40B4-BE49-F238E27FC236}">
                <a16:creationId xmlns:a16="http://schemas.microsoft.com/office/drawing/2014/main" id="{BF7E5407-21FF-4F4A-B2A5-35C2E594AF08}"/>
              </a:ext>
            </a:extLst>
          </p:cNvPr>
          <p:cNvCxnSpPr/>
          <p:nvPr/>
        </p:nvCxnSpPr>
        <p:spPr>
          <a:xfrm>
            <a:off x="886160" y="3343246"/>
            <a:ext cx="3156922" cy="37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033A487E-ED10-4AA9-B3BD-E71EA8B32C17}"/>
              </a:ext>
            </a:extLst>
          </p:cNvPr>
          <p:cNvCxnSpPr/>
          <p:nvPr/>
        </p:nvCxnSpPr>
        <p:spPr>
          <a:xfrm>
            <a:off x="936139" y="3936466"/>
            <a:ext cx="2019300" cy="186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666DFA1-CB66-45A8-ABC3-30DF34FB20B3}"/>
              </a:ext>
            </a:extLst>
          </p:cNvPr>
          <p:cNvCxnSpPr/>
          <p:nvPr/>
        </p:nvCxnSpPr>
        <p:spPr>
          <a:xfrm>
            <a:off x="3203986" y="3583998"/>
            <a:ext cx="0" cy="9334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AF5B9012-8B5B-433A-8313-A1BC744C5322}"/>
              </a:ext>
            </a:extLst>
          </p:cNvPr>
          <p:cNvCxnSpPr/>
          <p:nvPr/>
        </p:nvCxnSpPr>
        <p:spPr>
          <a:xfrm>
            <a:off x="3203986" y="5804047"/>
            <a:ext cx="5701553" cy="2868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C47E6427-15F0-44C8-AC81-9F87C04A1BB5}"/>
              </a:ext>
            </a:extLst>
          </p:cNvPr>
          <p:cNvCxnSpPr/>
          <p:nvPr/>
        </p:nvCxnSpPr>
        <p:spPr>
          <a:xfrm>
            <a:off x="865766" y="5211180"/>
            <a:ext cx="8039773" cy="2975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 Box 19">
            <a:extLst>
              <a:ext uri="{FF2B5EF4-FFF2-40B4-BE49-F238E27FC236}">
                <a16:creationId xmlns:a16="http://schemas.microsoft.com/office/drawing/2014/main" id="{0B9A28C7-9D82-4753-B15F-CFE64649D9B2}"/>
              </a:ext>
            </a:extLst>
          </p:cNvPr>
          <p:cNvSpPr txBox="1">
            <a:spLocks noChangeArrowheads="1"/>
          </p:cNvSpPr>
          <p:nvPr/>
        </p:nvSpPr>
        <p:spPr bwMode="auto">
          <a:xfrm>
            <a:off x="4043082" y="5919149"/>
            <a:ext cx="4609656" cy="33855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0"/>
              </a:spcBef>
              <a:defRPr sz="2400">
                <a:solidFill>
                  <a:schemeClr val="tx1"/>
                </a:solidFill>
                <a:latin typeface="Times New Roman" panose="02020603050405020304" pitchFamily="18" charset="0"/>
              </a:defRPr>
            </a:lvl1pPr>
            <a:lvl2pPr marL="666750" algn="l" eaLnBrk="0" hangingPunct="0">
              <a:spcBef>
                <a:spcPct val="0"/>
              </a:spcBef>
              <a:defRPr sz="2400">
                <a:solidFill>
                  <a:schemeClr val="tx1"/>
                </a:solidFill>
                <a:latin typeface="Times New Roman" panose="02020603050405020304" pitchFamily="18" charset="0"/>
              </a:defRPr>
            </a:lvl2pPr>
            <a:lvl3pPr marL="1143000" algn="l" eaLnBrk="0" hangingPunct="0">
              <a:spcBef>
                <a:spcPct val="0"/>
              </a:spcBef>
              <a:defRPr sz="2400">
                <a:solidFill>
                  <a:schemeClr val="tx1"/>
                </a:solidFill>
                <a:latin typeface="Times New Roman" panose="02020603050405020304" pitchFamily="18" charset="0"/>
              </a:defRPr>
            </a:lvl3pPr>
            <a:lvl4pPr marL="1714500" algn="l" eaLnBrk="0" hangingPunct="0">
              <a:spcBef>
                <a:spcPct val="0"/>
              </a:spcBef>
              <a:defRPr sz="2400">
                <a:solidFill>
                  <a:schemeClr val="tx1"/>
                </a:solidFill>
                <a:latin typeface="Times New Roman" panose="02020603050405020304" pitchFamily="18" charset="0"/>
              </a:defRPr>
            </a:lvl4pPr>
            <a:lvl5pPr marL="2286000" algn="l" eaLnBrk="0" hangingPunct="0">
              <a:spcBef>
                <a:spcPct val="0"/>
              </a:spcBef>
              <a:defRPr sz="2400">
                <a:solidFill>
                  <a:schemeClr val="tx1"/>
                </a:solidFill>
                <a:latin typeface="Times New Roman" panose="02020603050405020304" pitchFamily="18" charset="0"/>
              </a:defRPr>
            </a:lvl5pPr>
            <a:lvl6pPr marL="2743200" eaLnBrk="0" fontAlgn="base" hangingPunct="0">
              <a:spcBef>
                <a:spcPct val="0"/>
              </a:spcBef>
              <a:spcAft>
                <a:spcPct val="0"/>
              </a:spcAft>
              <a:defRPr sz="2400">
                <a:solidFill>
                  <a:schemeClr val="tx1"/>
                </a:solidFill>
                <a:latin typeface="Times New Roman" panose="02020603050405020304" pitchFamily="18" charset="0"/>
              </a:defRPr>
            </a:lvl6pPr>
            <a:lvl7pPr marL="3200400" eaLnBrk="0" fontAlgn="base" hangingPunct="0">
              <a:spcBef>
                <a:spcPct val="0"/>
              </a:spcBef>
              <a:spcAft>
                <a:spcPct val="0"/>
              </a:spcAft>
              <a:defRPr sz="2400">
                <a:solidFill>
                  <a:schemeClr val="tx1"/>
                </a:solidFill>
                <a:latin typeface="Times New Roman" panose="02020603050405020304" pitchFamily="18" charset="0"/>
              </a:defRPr>
            </a:lvl7pPr>
            <a:lvl8pPr marL="3657600" eaLnBrk="0" fontAlgn="base" hangingPunct="0">
              <a:spcBef>
                <a:spcPct val="0"/>
              </a:spcBef>
              <a:spcAft>
                <a:spcPct val="0"/>
              </a:spcAft>
              <a:defRPr sz="2400">
                <a:solidFill>
                  <a:schemeClr val="tx1"/>
                </a:solidFill>
                <a:latin typeface="Times New Roman" panose="02020603050405020304" pitchFamily="18" charset="0"/>
              </a:defRPr>
            </a:lvl8pPr>
            <a:lvl9pPr marL="4114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Font typeface="Monotype Sorts" pitchFamily="2" charset="2"/>
              <a:buNone/>
            </a:pPr>
            <a:r>
              <a:rPr lang="es-ES_tradnl" altLang="es-AR" sz="1600" b="1" dirty="0">
                <a:latin typeface="Arial" panose="020B0604020202020204" pitchFamily="34" charset="0"/>
              </a:rPr>
              <a:t>Ciclo de Efectivo </a:t>
            </a:r>
            <a:r>
              <a:rPr lang="es-ES_tradnl" altLang="es-AR" sz="1600" dirty="0">
                <a:latin typeface="Arial" panose="020B0604020202020204" pitchFamily="34" charset="0"/>
              </a:rPr>
              <a:t>70 días (100 días – 30 días)</a:t>
            </a:r>
            <a:endParaRPr lang="es-AR" altLang="es-AR" sz="1600" dirty="0">
              <a:latin typeface="Arial" panose="020B0604020202020204" pitchFamily="34" charset="0"/>
            </a:endParaRPr>
          </a:p>
        </p:txBody>
      </p:sp>
      <p:cxnSp>
        <p:nvCxnSpPr>
          <p:cNvPr id="21" name="Conector recto de flecha 20">
            <a:extLst>
              <a:ext uri="{FF2B5EF4-FFF2-40B4-BE49-F238E27FC236}">
                <a16:creationId xmlns:a16="http://schemas.microsoft.com/office/drawing/2014/main" id="{AC8FC858-98EE-46FD-9B74-F17862D16174}"/>
              </a:ext>
            </a:extLst>
          </p:cNvPr>
          <p:cNvCxnSpPr>
            <a:endCxn id="5" idx="2"/>
          </p:cNvCxnSpPr>
          <p:nvPr/>
        </p:nvCxnSpPr>
        <p:spPr>
          <a:xfrm flipV="1">
            <a:off x="4225961" y="2845781"/>
            <a:ext cx="0" cy="713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C1BFC142-8716-428A-B2BA-AD33CB00B437}"/>
              </a:ext>
            </a:extLst>
          </p:cNvPr>
          <p:cNvCxnSpPr/>
          <p:nvPr/>
        </p:nvCxnSpPr>
        <p:spPr>
          <a:xfrm flipV="1">
            <a:off x="592568" y="2845781"/>
            <a:ext cx="0" cy="713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CF1519A-C7B9-40E9-A325-FC760C4D8C11}"/>
              </a:ext>
            </a:extLst>
          </p:cNvPr>
          <p:cNvCxnSpPr/>
          <p:nvPr/>
        </p:nvCxnSpPr>
        <p:spPr>
          <a:xfrm flipV="1">
            <a:off x="8810511" y="2845781"/>
            <a:ext cx="0" cy="7136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echa: a la derecha 2">
            <a:extLst>
              <a:ext uri="{FF2B5EF4-FFF2-40B4-BE49-F238E27FC236}">
                <a16:creationId xmlns:a16="http://schemas.microsoft.com/office/drawing/2014/main" id="{70CA193C-8854-F80E-D15F-215BD810E4FE}"/>
              </a:ext>
            </a:extLst>
          </p:cNvPr>
          <p:cNvSpPr/>
          <p:nvPr/>
        </p:nvSpPr>
        <p:spPr>
          <a:xfrm>
            <a:off x="592568" y="3429000"/>
            <a:ext cx="6093309" cy="609284"/>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Flecha: hacia abajo 24">
            <a:extLst>
              <a:ext uri="{FF2B5EF4-FFF2-40B4-BE49-F238E27FC236}">
                <a16:creationId xmlns:a16="http://schemas.microsoft.com/office/drawing/2014/main" id="{689BAB2D-2AA7-7822-0A60-2C903C756D1A}"/>
              </a:ext>
            </a:extLst>
          </p:cNvPr>
          <p:cNvSpPr/>
          <p:nvPr/>
        </p:nvSpPr>
        <p:spPr>
          <a:xfrm>
            <a:off x="6431691" y="3842115"/>
            <a:ext cx="453476" cy="1982683"/>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Flecha: hacia la izquierda 25">
            <a:extLst>
              <a:ext uri="{FF2B5EF4-FFF2-40B4-BE49-F238E27FC236}">
                <a16:creationId xmlns:a16="http://schemas.microsoft.com/office/drawing/2014/main" id="{A97290FB-C956-06B0-4749-0EB5AB04DF75}"/>
              </a:ext>
            </a:extLst>
          </p:cNvPr>
          <p:cNvSpPr/>
          <p:nvPr/>
        </p:nvSpPr>
        <p:spPr>
          <a:xfrm>
            <a:off x="775306" y="5438429"/>
            <a:ext cx="5656385" cy="647158"/>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Flecha: hacia arriba 26">
            <a:extLst>
              <a:ext uri="{FF2B5EF4-FFF2-40B4-BE49-F238E27FC236}">
                <a16:creationId xmlns:a16="http://schemas.microsoft.com/office/drawing/2014/main" id="{8324A393-DE93-29DA-2C63-A95E27229C36}"/>
              </a:ext>
            </a:extLst>
          </p:cNvPr>
          <p:cNvSpPr/>
          <p:nvPr/>
        </p:nvSpPr>
        <p:spPr>
          <a:xfrm>
            <a:off x="119343" y="3571875"/>
            <a:ext cx="743696" cy="2315655"/>
          </a:xfrm>
          <a:prstGeom prst="up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Flecha: a la izquierda y derecha 27">
            <a:extLst>
              <a:ext uri="{FF2B5EF4-FFF2-40B4-BE49-F238E27FC236}">
                <a16:creationId xmlns:a16="http://schemas.microsoft.com/office/drawing/2014/main" id="{326B92A1-87F9-440C-4E71-BCEA9FC6132C}"/>
              </a:ext>
            </a:extLst>
          </p:cNvPr>
          <p:cNvSpPr/>
          <p:nvPr/>
        </p:nvSpPr>
        <p:spPr>
          <a:xfrm>
            <a:off x="7018740" y="3697295"/>
            <a:ext cx="2278555" cy="757001"/>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994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0-#ppt_w/2"/>
                                          </p:val>
                                        </p:tav>
                                        <p:tav tm="100000">
                                          <p:val>
                                            <p:strVal val="#ppt_x"/>
                                          </p:val>
                                        </p:tav>
                                      </p:tavLst>
                                    </p:anim>
                                    <p:anim calcmode="lin" valueType="num">
                                      <p:cBhvr additive="base">
                                        <p:cTn id="6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0-#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ppt_x"/>
                                          </p:val>
                                        </p:tav>
                                        <p:tav tm="100000">
                                          <p:val>
                                            <p:strVal val="#ppt_x"/>
                                          </p:val>
                                        </p:tav>
                                      </p:tavLst>
                                    </p:anim>
                                    <p:anim calcmode="lin" valueType="num">
                                      <p:cBhvr additive="base">
                                        <p:cTn id="8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0-#ppt_w/2"/>
                                          </p:val>
                                        </p:tav>
                                        <p:tav tm="100000">
                                          <p:val>
                                            <p:strVal val="#ppt_x"/>
                                          </p:val>
                                        </p:tav>
                                      </p:tavLst>
                                    </p:anim>
                                    <p:anim calcmode="lin" valueType="num">
                                      <p:cBhvr additive="base">
                                        <p:cTn id="89" dur="500" fill="hold"/>
                                        <p:tgtEl>
                                          <p:spTgt spid="16"/>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0-#ppt_w/2"/>
                                          </p:val>
                                        </p:tav>
                                        <p:tav tm="100000">
                                          <p:val>
                                            <p:strVal val="#ppt_x"/>
                                          </p:val>
                                        </p:tav>
                                      </p:tavLst>
                                    </p:anim>
                                    <p:anim calcmode="lin" valueType="num">
                                      <p:cBhvr additive="base">
                                        <p:cTn id="9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3"/>
                                        </p:tgtEl>
                                        <p:attrNameLst>
                                          <p:attrName>style.visibility</p:attrName>
                                        </p:attrNameLst>
                                      </p:cBhvr>
                                      <p:to>
                                        <p:strVal val="visible"/>
                                      </p:to>
                                    </p:set>
                                    <p:anim calcmode="lin" valueType="num">
                                      <p:cBhvr additive="base">
                                        <p:cTn id="108" dur="500" fill="hold"/>
                                        <p:tgtEl>
                                          <p:spTgt spid="3"/>
                                        </p:tgtEl>
                                        <p:attrNameLst>
                                          <p:attrName>ppt_x</p:attrName>
                                        </p:attrNameLst>
                                      </p:cBhvr>
                                      <p:tavLst>
                                        <p:tav tm="0">
                                          <p:val>
                                            <p:strVal val="0-#ppt_w/2"/>
                                          </p:val>
                                        </p:tav>
                                        <p:tav tm="100000">
                                          <p:val>
                                            <p:strVal val="#ppt_x"/>
                                          </p:val>
                                        </p:tav>
                                      </p:tavLst>
                                    </p:anim>
                                    <p:anim calcmode="lin" valueType="num">
                                      <p:cBhvr additive="base">
                                        <p:cTn id="10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1" fill="hold" grpId="0"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ppt_x"/>
                                          </p:val>
                                        </p:tav>
                                        <p:tav tm="100000">
                                          <p:val>
                                            <p:strVal val="#ppt_x"/>
                                          </p:val>
                                        </p:tav>
                                      </p:tavLst>
                                    </p:anim>
                                    <p:anim calcmode="lin" valueType="num">
                                      <p:cBhvr additive="base">
                                        <p:cTn id="11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additive="base">
                                        <p:cTn id="120" dur="500" fill="hold"/>
                                        <p:tgtEl>
                                          <p:spTgt spid="26"/>
                                        </p:tgtEl>
                                        <p:attrNameLst>
                                          <p:attrName>ppt_x</p:attrName>
                                        </p:attrNameLst>
                                      </p:cBhvr>
                                      <p:tavLst>
                                        <p:tav tm="0">
                                          <p:val>
                                            <p:strVal val="1+#ppt_w/2"/>
                                          </p:val>
                                        </p:tav>
                                        <p:tav tm="100000">
                                          <p:val>
                                            <p:strVal val="#ppt_x"/>
                                          </p:val>
                                        </p:tav>
                                      </p:tavLst>
                                    </p:anim>
                                    <p:anim calcmode="lin" valueType="num">
                                      <p:cBhvr additive="base">
                                        <p:cTn id="12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4" grpId="0"/>
      <p:bldP spid="20" grpId="0"/>
      <p:bldP spid="3"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296-F74F-4FA5-88CC-23ADBE259F02}"/>
              </a:ext>
            </a:extLst>
          </p:cNvPr>
          <p:cNvSpPr>
            <a:spLocks noGrp="1"/>
          </p:cNvSpPr>
          <p:nvPr>
            <p:ph type="title"/>
          </p:nvPr>
        </p:nvSpPr>
        <p:spPr/>
        <p:txBody>
          <a:bodyPr/>
          <a:lstStyle/>
          <a:p>
            <a:r>
              <a:rPr lang="es-AR" dirty="0"/>
              <a:t>Determinación de recursos invertidos</a:t>
            </a:r>
          </a:p>
        </p:txBody>
      </p:sp>
      <p:graphicFrame>
        <p:nvGraphicFramePr>
          <p:cNvPr id="4" name="Tabla 3">
            <a:extLst>
              <a:ext uri="{FF2B5EF4-FFF2-40B4-BE49-F238E27FC236}">
                <a16:creationId xmlns:a16="http://schemas.microsoft.com/office/drawing/2014/main" id="{54ADFDB7-5410-4BC7-888F-6BA8C46D4C88}"/>
              </a:ext>
            </a:extLst>
          </p:cNvPr>
          <p:cNvGraphicFramePr>
            <a:graphicFrameLocks noGrp="1"/>
          </p:cNvGraphicFramePr>
          <p:nvPr/>
        </p:nvGraphicFramePr>
        <p:xfrm>
          <a:off x="1508563" y="2104315"/>
          <a:ext cx="8702040" cy="1622424"/>
        </p:xfrm>
        <a:graphic>
          <a:graphicData uri="http://schemas.openxmlformats.org/drawingml/2006/table">
            <a:tbl>
              <a:tblPr firstRow="1" firstCol="1" bandRow="1">
                <a:tableStyleId>{5C22544A-7EE6-4342-B048-85BDC9FD1C3A}</a:tableStyleId>
              </a:tblPr>
              <a:tblGrid>
                <a:gridCol w="2576598">
                  <a:extLst>
                    <a:ext uri="{9D8B030D-6E8A-4147-A177-3AD203B41FA5}">
                      <a16:colId xmlns:a16="http://schemas.microsoft.com/office/drawing/2014/main" val="2646983008"/>
                    </a:ext>
                  </a:extLst>
                </a:gridCol>
                <a:gridCol w="1751883">
                  <a:extLst>
                    <a:ext uri="{9D8B030D-6E8A-4147-A177-3AD203B41FA5}">
                      <a16:colId xmlns:a16="http://schemas.microsoft.com/office/drawing/2014/main" val="2236973397"/>
                    </a:ext>
                  </a:extLst>
                </a:gridCol>
                <a:gridCol w="3042742">
                  <a:extLst>
                    <a:ext uri="{9D8B030D-6E8A-4147-A177-3AD203B41FA5}">
                      <a16:colId xmlns:a16="http://schemas.microsoft.com/office/drawing/2014/main" val="3833165453"/>
                    </a:ext>
                  </a:extLst>
                </a:gridCol>
                <a:gridCol w="1330817">
                  <a:extLst>
                    <a:ext uri="{9D8B030D-6E8A-4147-A177-3AD203B41FA5}">
                      <a16:colId xmlns:a16="http://schemas.microsoft.com/office/drawing/2014/main" val="2286519247"/>
                    </a:ext>
                  </a:extLst>
                </a:gridCol>
              </a:tblGrid>
              <a:tr h="403224">
                <a:tc>
                  <a:txBody>
                    <a:bodyPr/>
                    <a:lstStyle/>
                    <a:p>
                      <a:pPr marL="0" marR="0" algn="just">
                        <a:spcBef>
                          <a:spcPts val="0"/>
                        </a:spcBef>
                        <a:spcAft>
                          <a:spcPts val="0"/>
                        </a:spcAft>
                      </a:pPr>
                      <a:r>
                        <a:rPr lang="es-ES_tradnl" sz="2000" b="1" dirty="0">
                          <a:solidFill>
                            <a:schemeClr val="tx2">
                              <a:lumMod val="50000"/>
                            </a:schemeClr>
                          </a:solidFill>
                          <a:effectLst/>
                        </a:rPr>
                        <a:t>Ventas anuales</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b="0" dirty="0">
                          <a:solidFill>
                            <a:schemeClr val="tx2">
                              <a:lumMod val="50000"/>
                            </a:schemeClr>
                          </a:solidFill>
                          <a:effectLst/>
                        </a:rPr>
                        <a:t>$ 10.000.000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cobro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b="0" dirty="0">
                          <a:solidFill>
                            <a:schemeClr val="tx2">
                              <a:lumMod val="50000"/>
                            </a:schemeClr>
                          </a:solidFill>
                          <a:effectLst/>
                        </a:rPr>
                        <a:t>45 días</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51305075"/>
                  </a:ext>
                </a:extLst>
              </a:tr>
              <a:tr h="465138">
                <a:tc>
                  <a:txBody>
                    <a:bodyPr/>
                    <a:lstStyle/>
                    <a:p>
                      <a:pPr marL="0" marR="0" algn="just">
                        <a:spcBef>
                          <a:spcPts val="0"/>
                        </a:spcBef>
                        <a:spcAft>
                          <a:spcPts val="0"/>
                        </a:spcAft>
                      </a:pPr>
                      <a:r>
                        <a:rPr lang="es-ES_tradnl" sz="2000" b="1" dirty="0">
                          <a:solidFill>
                            <a:schemeClr val="tx2">
                              <a:lumMod val="50000"/>
                            </a:schemeClr>
                          </a:solidFill>
                          <a:effectLst/>
                        </a:rPr>
                        <a:t>Costo de mercadería Vendida</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dirty="0">
                          <a:solidFill>
                            <a:schemeClr val="tx2">
                              <a:lumMod val="50000"/>
                            </a:schemeClr>
                          </a:solidFill>
                          <a:effectLst/>
                        </a:rPr>
                        <a:t>$ 6.500.000</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inventario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a:solidFill>
                            <a:schemeClr val="tx2">
                              <a:lumMod val="50000"/>
                            </a:schemeClr>
                          </a:solidFill>
                          <a:effectLst/>
                        </a:rPr>
                        <a:t>60 días</a:t>
                      </a:r>
                      <a:endParaRPr lang="es-AR" sz="200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40734307"/>
                  </a:ext>
                </a:extLst>
              </a:tr>
              <a:tr h="465138">
                <a:tc>
                  <a:txBody>
                    <a:bodyPr/>
                    <a:lstStyle/>
                    <a:p>
                      <a:pPr marL="0" marR="0" algn="just">
                        <a:spcBef>
                          <a:spcPts val="0"/>
                        </a:spcBef>
                        <a:spcAft>
                          <a:spcPts val="0"/>
                        </a:spcAft>
                      </a:pPr>
                      <a:r>
                        <a:rPr lang="es-ES_tradnl" sz="2000" b="1" dirty="0">
                          <a:solidFill>
                            <a:schemeClr val="tx2">
                              <a:lumMod val="50000"/>
                            </a:schemeClr>
                          </a:solidFill>
                          <a:effectLst/>
                        </a:rPr>
                        <a:t>Compras de materiales e insumos</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dirty="0">
                          <a:solidFill>
                            <a:schemeClr val="tx2">
                              <a:lumMod val="50000"/>
                            </a:schemeClr>
                          </a:solidFill>
                          <a:effectLst/>
                        </a:rPr>
                        <a:t>$ 3.900.000</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pago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dirty="0">
                          <a:solidFill>
                            <a:schemeClr val="tx2">
                              <a:lumMod val="50000"/>
                            </a:schemeClr>
                          </a:solidFill>
                          <a:effectLst/>
                        </a:rPr>
                        <a:t>30 días</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55825892"/>
                  </a:ext>
                </a:extLst>
              </a:tr>
            </a:tbl>
          </a:graphicData>
        </a:graphic>
      </p:graphicFrame>
      <p:graphicFrame>
        <p:nvGraphicFramePr>
          <p:cNvPr id="5" name="Tabla 4">
            <a:extLst>
              <a:ext uri="{FF2B5EF4-FFF2-40B4-BE49-F238E27FC236}">
                <a16:creationId xmlns:a16="http://schemas.microsoft.com/office/drawing/2014/main" id="{C3E5BA48-E2D8-4C70-9492-50DD293392B5}"/>
              </a:ext>
            </a:extLst>
          </p:cNvPr>
          <p:cNvGraphicFramePr>
            <a:graphicFrameLocks noGrp="1"/>
          </p:cNvGraphicFramePr>
          <p:nvPr/>
        </p:nvGraphicFramePr>
        <p:xfrm>
          <a:off x="1508563" y="4023571"/>
          <a:ext cx="8677275" cy="2133600"/>
        </p:xfrm>
        <a:graphic>
          <a:graphicData uri="http://schemas.openxmlformats.org/drawingml/2006/table">
            <a:tbl>
              <a:tblPr firstCol="1" bandRow="1">
                <a:tableStyleId>{073A0DAA-6AF3-43AB-8588-CEC1D06C72B9}</a:tableStyleId>
              </a:tblPr>
              <a:tblGrid>
                <a:gridCol w="2701727">
                  <a:extLst>
                    <a:ext uri="{9D8B030D-6E8A-4147-A177-3AD203B41FA5}">
                      <a16:colId xmlns:a16="http://schemas.microsoft.com/office/drawing/2014/main" val="1615359237"/>
                    </a:ext>
                  </a:extLst>
                </a:gridCol>
                <a:gridCol w="2907286">
                  <a:extLst>
                    <a:ext uri="{9D8B030D-6E8A-4147-A177-3AD203B41FA5}">
                      <a16:colId xmlns:a16="http://schemas.microsoft.com/office/drawing/2014/main" val="3099001783"/>
                    </a:ext>
                  </a:extLst>
                </a:gridCol>
                <a:gridCol w="3068262">
                  <a:extLst>
                    <a:ext uri="{9D8B030D-6E8A-4147-A177-3AD203B41FA5}">
                      <a16:colId xmlns:a16="http://schemas.microsoft.com/office/drawing/2014/main" val="3359557043"/>
                    </a:ext>
                  </a:extLst>
                </a:gridCol>
              </a:tblGrid>
              <a:tr h="504214">
                <a:tc>
                  <a:txBody>
                    <a:bodyPr/>
                    <a:lstStyle/>
                    <a:p>
                      <a:pPr marL="0" marR="0" algn="just">
                        <a:spcBef>
                          <a:spcPts val="0"/>
                        </a:spcBef>
                        <a:spcAft>
                          <a:spcPts val="0"/>
                        </a:spcAft>
                      </a:pPr>
                      <a:r>
                        <a:rPr lang="es-ES_tradnl" sz="2000" dirty="0">
                          <a:solidFill>
                            <a:schemeClr val="bg1"/>
                          </a:solidFill>
                          <a:effectLst/>
                        </a:rPr>
                        <a:t>Inventario</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$ 6.500.000 x (60/360)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$ 1.083.333,34</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1768653"/>
                  </a:ext>
                </a:extLst>
              </a:tr>
              <a:tr h="504214">
                <a:tc>
                  <a:txBody>
                    <a:bodyPr/>
                    <a:lstStyle/>
                    <a:p>
                      <a:pPr marL="0" marR="0" algn="just">
                        <a:spcBef>
                          <a:spcPts val="0"/>
                        </a:spcBef>
                        <a:spcAft>
                          <a:spcPts val="0"/>
                        </a:spcAft>
                      </a:pPr>
                      <a:r>
                        <a:rPr lang="es-ES_tradnl" sz="2000" dirty="0">
                          <a:solidFill>
                            <a:schemeClr val="bg1"/>
                          </a:solidFill>
                          <a:effectLst/>
                        </a:rPr>
                        <a:t>+ Cuentas por Cobrar </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$ 10.000.000 x (45/360) </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$ 1.250.000,00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8601762"/>
                  </a:ext>
                </a:extLst>
              </a:tr>
              <a:tr h="513848">
                <a:tc>
                  <a:txBody>
                    <a:bodyPr/>
                    <a:lstStyle/>
                    <a:p>
                      <a:pPr marL="0" marR="0" algn="just">
                        <a:spcBef>
                          <a:spcPts val="0"/>
                        </a:spcBef>
                        <a:spcAft>
                          <a:spcPts val="0"/>
                        </a:spcAft>
                      </a:pPr>
                      <a:r>
                        <a:rPr lang="es-ES_tradnl" sz="2000" dirty="0">
                          <a:solidFill>
                            <a:schemeClr val="bg1"/>
                          </a:solidFill>
                          <a:effectLst/>
                        </a:rPr>
                        <a:t>-  Cuentas por pagar </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$ 3.900.000 x (30/360)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$ 325.000,00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0588648"/>
                  </a:ext>
                </a:extLst>
              </a:tr>
              <a:tr h="301649">
                <a:tc gridSpan="2">
                  <a:txBody>
                    <a:bodyPr/>
                    <a:lstStyle/>
                    <a:p>
                      <a:pPr marL="0" marR="0" algn="r">
                        <a:spcBef>
                          <a:spcPts val="0"/>
                        </a:spcBef>
                        <a:spcAft>
                          <a:spcPts val="0"/>
                        </a:spcAft>
                      </a:pPr>
                      <a:r>
                        <a:rPr lang="es-ES_tradnl" sz="2000" dirty="0">
                          <a:solidFill>
                            <a:schemeClr val="bg1"/>
                          </a:solidFill>
                          <a:effectLst/>
                        </a:rPr>
                        <a:t>=        Recursos Invertidos</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AR"/>
                    </a:p>
                  </a:txBody>
                  <a:tcPr/>
                </a:tc>
                <a:tc>
                  <a:txBody>
                    <a:bodyPr/>
                    <a:lstStyle/>
                    <a:p>
                      <a:pPr marL="0" marR="0" algn="r">
                        <a:spcBef>
                          <a:spcPts val="0"/>
                        </a:spcBef>
                        <a:spcAft>
                          <a:spcPts val="0"/>
                        </a:spcAft>
                      </a:pPr>
                      <a:r>
                        <a:rPr lang="es-ES_tradnl" sz="2000" b="1" dirty="0">
                          <a:solidFill>
                            <a:schemeClr val="tx2">
                              <a:lumMod val="50000"/>
                            </a:schemeClr>
                          </a:solidFill>
                          <a:effectLst/>
                        </a:rPr>
                        <a:t>= $ 2.008.333,34 </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6218311"/>
                  </a:ext>
                </a:extLst>
              </a:tr>
            </a:tbl>
          </a:graphicData>
        </a:graphic>
      </p:graphicFrame>
      <p:sp>
        <p:nvSpPr>
          <p:cNvPr id="6" name="Rectangle 1">
            <a:extLst>
              <a:ext uri="{FF2B5EF4-FFF2-40B4-BE49-F238E27FC236}">
                <a16:creationId xmlns:a16="http://schemas.microsoft.com/office/drawing/2014/main" id="{82C6E2D9-1BE0-404E-B9BD-CF79183A7E46}"/>
              </a:ext>
            </a:extLst>
          </p:cNvPr>
          <p:cNvSpPr>
            <a:spLocks noChangeArrowheads="1"/>
          </p:cNvSpPr>
          <p:nvPr/>
        </p:nvSpPr>
        <p:spPr bwMode="auto">
          <a:xfrm>
            <a:off x="3399791" y="4691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Tree>
    <p:extLst>
      <p:ext uri="{BB962C8B-B14F-4D97-AF65-F5344CB8AC3E}">
        <p14:creationId xmlns:p14="http://schemas.microsoft.com/office/powerpoint/2010/main" val="317108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296-F74F-4FA5-88CC-23ADBE259F02}"/>
              </a:ext>
            </a:extLst>
          </p:cNvPr>
          <p:cNvSpPr>
            <a:spLocks noGrp="1"/>
          </p:cNvSpPr>
          <p:nvPr>
            <p:ph type="title"/>
          </p:nvPr>
        </p:nvSpPr>
        <p:spPr/>
        <p:txBody>
          <a:bodyPr/>
          <a:lstStyle/>
          <a:p>
            <a:r>
              <a:rPr lang="es-AR" dirty="0"/>
              <a:t>Determinación de recursos invertidos</a:t>
            </a:r>
          </a:p>
        </p:txBody>
      </p:sp>
      <p:graphicFrame>
        <p:nvGraphicFramePr>
          <p:cNvPr id="4" name="Tabla 3">
            <a:extLst>
              <a:ext uri="{FF2B5EF4-FFF2-40B4-BE49-F238E27FC236}">
                <a16:creationId xmlns:a16="http://schemas.microsoft.com/office/drawing/2014/main" id="{54ADFDB7-5410-4BC7-888F-6BA8C46D4C88}"/>
              </a:ext>
            </a:extLst>
          </p:cNvPr>
          <p:cNvGraphicFramePr>
            <a:graphicFrameLocks noGrp="1"/>
          </p:cNvGraphicFramePr>
          <p:nvPr/>
        </p:nvGraphicFramePr>
        <p:xfrm>
          <a:off x="1167175" y="1865979"/>
          <a:ext cx="8702040" cy="1622424"/>
        </p:xfrm>
        <a:graphic>
          <a:graphicData uri="http://schemas.openxmlformats.org/drawingml/2006/table">
            <a:tbl>
              <a:tblPr firstRow="1" firstCol="1" bandRow="1">
                <a:tableStyleId>{5C22544A-7EE6-4342-B048-85BDC9FD1C3A}</a:tableStyleId>
              </a:tblPr>
              <a:tblGrid>
                <a:gridCol w="2576598">
                  <a:extLst>
                    <a:ext uri="{9D8B030D-6E8A-4147-A177-3AD203B41FA5}">
                      <a16:colId xmlns:a16="http://schemas.microsoft.com/office/drawing/2014/main" val="2646983008"/>
                    </a:ext>
                  </a:extLst>
                </a:gridCol>
                <a:gridCol w="1751883">
                  <a:extLst>
                    <a:ext uri="{9D8B030D-6E8A-4147-A177-3AD203B41FA5}">
                      <a16:colId xmlns:a16="http://schemas.microsoft.com/office/drawing/2014/main" val="2236973397"/>
                    </a:ext>
                  </a:extLst>
                </a:gridCol>
                <a:gridCol w="3042742">
                  <a:extLst>
                    <a:ext uri="{9D8B030D-6E8A-4147-A177-3AD203B41FA5}">
                      <a16:colId xmlns:a16="http://schemas.microsoft.com/office/drawing/2014/main" val="3833165453"/>
                    </a:ext>
                  </a:extLst>
                </a:gridCol>
                <a:gridCol w="1330817">
                  <a:extLst>
                    <a:ext uri="{9D8B030D-6E8A-4147-A177-3AD203B41FA5}">
                      <a16:colId xmlns:a16="http://schemas.microsoft.com/office/drawing/2014/main" val="2286519247"/>
                    </a:ext>
                  </a:extLst>
                </a:gridCol>
              </a:tblGrid>
              <a:tr h="403224">
                <a:tc>
                  <a:txBody>
                    <a:bodyPr/>
                    <a:lstStyle/>
                    <a:p>
                      <a:pPr marL="0" marR="0" algn="just">
                        <a:spcBef>
                          <a:spcPts val="0"/>
                        </a:spcBef>
                        <a:spcAft>
                          <a:spcPts val="0"/>
                        </a:spcAft>
                      </a:pPr>
                      <a:r>
                        <a:rPr lang="es-ES_tradnl" sz="2000" b="1" dirty="0">
                          <a:solidFill>
                            <a:schemeClr val="tx2">
                              <a:lumMod val="50000"/>
                            </a:schemeClr>
                          </a:solidFill>
                          <a:effectLst/>
                        </a:rPr>
                        <a:t>Ventas anuales</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b="0" dirty="0">
                          <a:solidFill>
                            <a:schemeClr val="tx2">
                              <a:lumMod val="50000"/>
                            </a:schemeClr>
                          </a:solidFill>
                          <a:effectLst/>
                        </a:rPr>
                        <a:t>$ 10.000.000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cobro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b="0">
                          <a:solidFill>
                            <a:schemeClr val="tx2">
                              <a:lumMod val="50000"/>
                            </a:schemeClr>
                          </a:solidFill>
                          <a:effectLst/>
                        </a:rPr>
                        <a:t>35 </a:t>
                      </a:r>
                      <a:r>
                        <a:rPr lang="es-ES_tradnl" sz="2000" b="0" dirty="0">
                          <a:solidFill>
                            <a:schemeClr val="tx2">
                              <a:lumMod val="50000"/>
                            </a:schemeClr>
                          </a:solidFill>
                          <a:effectLst/>
                        </a:rPr>
                        <a:t>días</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51305075"/>
                  </a:ext>
                </a:extLst>
              </a:tr>
              <a:tr h="465138">
                <a:tc>
                  <a:txBody>
                    <a:bodyPr/>
                    <a:lstStyle/>
                    <a:p>
                      <a:pPr marL="0" marR="0" algn="just">
                        <a:spcBef>
                          <a:spcPts val="0"/>
                        </a:spcBef>
                        <a:spcAft>
                          <a:spcPts val="0"/>
                        </a:spcAft>
                      </a:pPr>
                      <a:r>
                        <a:rPr lang="es-ES_tradnl" sz="2000" b="1" dirty="0">
                          <a:solidFill>
                            <a:schemeClr val="tx2">
                              <a:lumMod val="50000"/>
                            </a:schemeClr>
                          </a:solidFill>
                          <a:effectLst/>
                        </a:rPr>
                        <a:t>Costo de mercadería Vendida</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dirty="0">
                          <a:solidFill>
                            <a:schemeClr val="tx2">
                              <a:lumMod val="50000"/>
                            </a:schemeClr>
                          </a:solidFill>
                          <a:effectLst/>
                        </a:rPr>
                        <a:t>$ 6.500.000</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inventario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a:solidFill>
                            <a:schemeClr val="tx2">
                              <a:lumMod val="50000"/>
                            </a:schemeClr>
                          </a:solidFill>
                          <a:effectLst/>
                        </a:rPr>
                        <a:t>60 días</a:t>
                      </a:r>
                      <a:endParaRPr lang="es-AR" sz="200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40734307"/>
                  </a:ext>
                </a:extLst>
              </a:tr>
              <a:tr h="465138">
                <a:tc>
                  <a:txBody>
                    <a:bodyPr/>
                    <a:lstStyle/>
                    <a:p>
                      <a:pPr marL="0" marR="0" algn="just">
                        <a:spcBef>
                          <a:spcPts val="0"/>
                        </a:spcBef>
                        <a:spcAft>
                          <a:spcPts val="0"/>
                        </a:spcAft>
                      </a:pPr>
                      <a:r>
                        <a:rPr lang="es-ES_tradnl" sz="2000" b="1" dirty="0">
                          <a:solidFill>
                            <a:schemeClr val="tx2">
                              <a:lumMod val="50000"/>
                            </a:schemeClr>
                          </a:solidFill>
                          <a:effectLst/>
                        </a:rPr>
                        <a:t>Compras de materiales e insumos</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r">
                        <a:spcBef>
                          <a:spcPts val="0"/>
                        </a:spcBef>
                        <a:spcAft>
                          <a:spcPts val="0"/>
                        </a:spcAft>
                      </a:pPr>
                      <a:r>
                        <a:rPr lang="es-ES_tradnl" sz="2000" dirty="0">
                          <a:solidFill>
                            <a:schemeClr val="tx2">
                              <a:lumMod val="50000"/>
                            </a:schemeClr>
                          </a:solidFill>
                          <a:effectLst/>
                        </a:rPr>
                        <a:t>$ 3.900.000</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just">
                        <a:spcBef>
                          <a:spcPts val="0"/>
                        </a:spcBef>
                        <a:spcAft>
                          <a:spcPts val="0"/>
                        </a:spcAft>
                      </a:pPr>
                      <a:r>
                        <a:rPr lang="es-ES_tradnl" sz="2000" b="1" dirty="0">
                          <a:solidFill>
                            <a:schemeClr val="tx2">
                              <a:lumMod val="50000"/>
                            </a:schemeClr>
                          </a:solidFill>
                          <a:effectLst/>
                        </a:rPr>
                        <a:t>Plazo promedio de pago</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lgn="ctr">
                        <a:spcBef>
                          <a:spcPts val="0"/>
                        </a:spcBef>
                        <a:spcAft>
                          <a:spcPts val="0"/>
                        </a:spcAft>
                      </a:pPr>
                      <a:r>
                        <a:rPr lang="es-ES_tradnl" sz="2000" dirty="0">
                          <a:solidFill>
                            <a:schemeClr val="tx2">
                              <a:lumMod val="50000"/>
                            </a:schemeClr>
                          </a:solidFill>
                          <a:effectLst/>
                        </a:rPr>
                        <a:t>30 días</a:t>
                      </a:r>
                      <a:endParaRPr lang="es-AR" sz="2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55825892"/>
                  </a:ext>
                </a:extLst>
              </a:tr>
            </a:tbl>
          </a:graphicData>
        </a:graphic>
      </p:graphicFrame>
      <p:graphicFrame>
        <p:nvGraphicFramePr>
          <p:cNvPr id="5" name="Tabla 4">
            <a:extLst>
              <a:ext uri="{FF2B5EF4-FFF2-40B4-BE49-F238E27FC236}">
                <a16:creationId xmlns:a16="http://schemas.microsoft.com/office/drawing/2014/main" id="{C3E5BA48-E2D8-4C70-9492-50DD293392B5}"/>
              </a:ext>
            </a:extLst>
          </p:cNvPr>
          <p:cNvGraphicFramePr>
            <a:graphicFrameLocks noGrp="1"/>
          </p:cNvGraphicFramePr>
          <p:nvPr/>
        </p:nvGraphicFramePr>
        <p:xfrm>
          <a:off x="1235290" y="3650656"/>
          <a:ext cx="8677275" cy="2438400"/>
        </p:xfrm>
        <a:graphic>
          <a:graphicData uri="http://schemas.openxmlformats.org/drawingml/2006/table">
            <a:tbl>
              <a:tblPr firstCol="1" bandRow="1">
                <a:tableStyleId>{073A0DAA-6AF3-43AB-8588-CEC1D06C72B9}</a:tableStyleId>
              </a:tblPr>
              <a:tblGrid>
                <a:gridCol w="2701727">
                  <a:extLst>
                    <a:ext uri="{9D8B030D-6E8A-4147-A177-3AD203B41FA5}">
                      <a16:colId xmlns:a16="http://schemas.microsoft.com/office/drawing/2014/main" val="1615359237"/>
                    </a:ext>
                  </a:extLst>
                </a:gridCol>
                <a:gridCol w="2907286">
                  <a:extLst>
                    <a:ext uri="{9D8B030D-6E8A-4147-A177-3AD203B41FA5}">
                      <a16:colId xmlns:a16="http://schemas.microsoft.com/office/drawing/2014/main" val="3099001783"/>
                    </a:ext>
                  </a:extLst>
                </a:gridCol>
                <a:gridCol w="3068262">
                  <a:extLst>
                    <a:ext uri="{9D8B030D-6E8A-4147-A177-3AD203B41FA5}">
                      <a16:colId xmlns:a16="http://schemas.microsoft.com/office/drawing/2014/main" val="3359557043"/>
                    </a:ext>
                  </a:extLst>
                </a:gridCol>
              </a:tblGrid>
              <a:tr h="504214">
                <a:tc>
                  <a:txBody>
                    <a:bodyPr/>
                    <a:lstStyle/>
                    <a:p>
                      <a:pPr marL="0" marR="0" algn="just">
                        <a:spcBef>
                          <a:spcPts val="0"/>
                        </a:spcBef>
                        <a:spcAft>
                          <a:spcPts val="0"/>
                        </a:spcAft>
                      </a:pPr>
                      <a:r>
                        <a:rPr lang="es-ES_tradnl" sz="2000" dirty="0">
                          <a:solidFill>
                            <a:schemeClr val="bg1"/>
                          </a:solidFill>
                          <a:effectLst/>
                        </a:rPr>
                        <a:t>Inventario</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$ 6.500.000 x (60/360)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$ 1.083.333,34</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1768653"/>
                  </a:ext>
                </a:extLst>
              </a:tr>
              <a:tr h="504214">
                <a:tc>
                  <a:txBody>
                    <a:bodyPr/>
                    <a:lstStyle/>
                    <a:p>
                      <a:pPr marL="0" marR="0" algn="just">
                        <a:spcBef>
                          <a:spcPts val="0"/>
                        </a:spcBef>
                        <a:spcAft>
                          <a:spcPts val="0"/>
                        </a:spcAft>
                      </a:pPr>
                      <a:r>
                        <a:rPr lang="es-ES_tradnl" sz="2000" dirty="0">
                          <a:solidFill>
                            <a:schemeClr val="bg1"/>
                          </a:solidFill>
                          <a:effectLst/>
                        </a:rPr>
                        <a:t>+ Cuentas por Cobrar </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$ 10.000.000 x (35/360) </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$ 972.222,22</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8601762"/>
                  </a:ext>
                </a:extLst>
              </a:tr>
              <a:tr h="513848">
                <a:tc>
                  <a:txBody>
                    <a:bodyPr/>
                    <a:lstStyle/>
                    <a:p>
                      <a:pPr marL="0" marR="0" algn="just">
                        <a:spcBef>
                          <a:spcPts val="0"/>
                        </a:spcBef>
                        <a:spcAft>
                          <a:spcPts val="0"/>
                        </a:spcAft>
                      </a:pPr>
                      <a:r>
                        <a:rPr lang="es-ES_tradnl" sz="2000" dirty="0">
                          <a:solidFill>
                            <a:schemeClr val="bg1"/>
                          </a:solidFill>
                          <a:effectLst/>
                        </a:rPr>
                        <a:t>-  Cuentas por pagar </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$ 3.900.000 x (30/360)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s-ES_tradnl" sz="2000" b="0" dirty="0">
                          <a:solidFill>
                            <a:schemeClr val="tx2">
                              <a:lumMod val="50000"/>
                            </a:schemeClr>
                          </a:solidFill>
                          <a:effectLst/>
                        </a:rPr>
                        <a:t>=     $ 325.000,00</a:t>
                      </a:r>
                      <a:endParaRPr lang="es-AR" sz="20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0588648"/>
                  </a:ext>
                </a:extLst>
              </a:tr>
              <a:tr h="301649">
                <a:tc gridSpan="2">
                  <a:txBody>
                    <a:bodyPr/>
                    <a:lstStyle/>
                    <a:p>
                      <a:pPr marL="0" marR="0" algn="r">
                        <a:spcBef>
                          <a:spcPts val="0"/>
                        </a:spcBef>
                        <a:spcAft>
                          <a:spcPts val="0"/>
                        </a:spcAft>
                      </a:pPr>
                      <a:r>
                        <a:rPr lang="es-ES_tradnl" sz="2000" dirty="0">
                          <a:solidFill>
                            <a:schemeClr val="bg1"/>
                          </a:solidFill>
                          <a:effectLst/>
                        </a:rPr>
                        <a:t>=        Recursos Invertidos</a:t>
                      </a:r>
                      <a:endParaRPr lang="es-AR"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AR"/>
                    </a:p>
                  </a:txBody>
                  <a:tcPr/>
                </a:tc>
                <a:tc>
                  <a:txBody>
                    <a:bodyPr/>
                    <a:lstStyle/>
                    <a:p>
                      <a:pPr marL="0" marR="0" algn="r">
                        <a:spcBef>
                          <a:spcPts val="0"/>
                        </a:spcBef>
                        <a:spcAft>
                          <a:spcPts val="0"/>
                        </a:spcAft>
                      </a:pPr>
                      <a:r>
                        <a:rPr lang="es-ES_tradnl" sz="2000" b="1" dirty="0">
                          <a:solidFill>
                            <a:schemeClr val="tx2">
                              <a:lumMod val="50000"/>
                            </a:schemeClr>
                          </a:solidFill>
                          <a:effectLst/>
                        </a:rPr>
                        <a:t>= $ 1.730.555,56 </a:t>
                      </a:r>
                      <a:endParaRPr lang="es-AR"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6218311"/>
                  </a:ext>
                </a:extLst>
              </a:tr>
              <a:tr h="301649">
                <a:tc gridSpan="2">
                  <a:txBody>
                    <a:bodyPr/>
                    <a:lstStyle/>
                    <a:p>
                      <a:pPr marL="0" marR="0" algn="r">
                        <a:spcBef>
                          <a:spcPts val="0"/>
                        </a:spcBef>
                        <a:spcAft>
                          <a:spcPts val="0"/>
                        </a:spcAft>
                      </a:pPr>
                      <a:r>
                        <a:rPr lang="es-AR" sz="2000" dirty="0">
                          <a:solidFill>
                            <a:schemeClr val="bg1"/>
                          </a:solidFill>
                          <a:effectLst/>
                          <a:latin typeface="Times New Roman" panose="02020603050405020304" pitchFamily="18" charset="0"/>
                          <a:ea typeface="Times New Roman" panose="02020603050405020304" pitchFamily="18" charset="0"/>
                        </a:rPr>
                        <a:t>=Recursos liberados</a:t>
                      </a:r>
                    </a:p>
                  </a:txBody>
                  <a:tcPr marL="68580" marR="68580" marT="0" marB="0"/>
                </a:tc>
                <a:tc hMerge="1">
                  <a:txBody>
                    <a:bodyPr/>
                    <a:lstStyle/>
                    <a:p>
                      <a:endParaRPr lang="es-AR"/>
                    </a:p>
                  </a:txBody>
                  <a:tcPr/>
                </a:tc>
                <a:tc>
                  <a:txBody>
                    <a:bodyPr/>
                    <a:lstStyle/>
                    <a:p>
                      <a:pPr marL="0" marR="0" algn="r">
                        <a:spcBef>
                          <a:spcPts val="0"/>
                        </a:spcBef>
                        <a:spcAft>
                          <a:spcPts val="0"/>
                        </a:spcAft>
                      </a:pPr>
                      <a:r>
                        <a:rPr lang="es-AR" sz="2000" b="1" dirty="0">
                          <a:solidFill>
                            <a:schemeClr val="tx2">
                              <a:lumMod val="50000"/>
                            </a:schemeClr>
                          </a:solidFill>
                          <a:effectLst/>
                          <a:latin typeface="Times New Roman" panose="02020603050405020304" pitchFamily="18" charset="0"/>
                          <a:ea typeface="Times New Roman" panose="02020603050405020304" pitchFamily="18" charset="0"/>
                        </a:rPr>
                        <a:t>277.777,78</a:t>
                      </a:r>
                    </a:p>
                  </a:txBody>
                  <a:tcPr marL="68580" marR="68580" marT="0" marB="0"/>
                </a:tc>
                <a:extLst>
                  <a:ext uri="{0D108BD9-81ED-4DB2-BD59-A6C34878D82A}">
                    <a16:rowId xmlns:a16="http://schemas.microsoft.com/office/drawing/2014/main" val="2539960773"/>
                  </a:ext>
                </a:extLst>
              </a:tr>
            </a:tbl>
          </a:graphicData>
        </a:graphic>
      </p:graphicFrame>
      <p:sp>
        <p:nvSpPr>
          <p:cNvPr id="6" name="Rectangle 1">
            <a:extLst>
              <a:ext uri="{FF2B5EF4-FFF2-40B4-BE49-F238E27FC236}">
                <a16:creationId xmlns:a16="http://schemas.microsoft.com/office/drawing/2014/main" id="{82C6E2D9-1BE0-404E-B9BD-CF79183A7E46}"/>
              </a:ext>
            </a:extLst>
          </p:cNvPr>
          <p:cNvSpPr>
            <a:spLocks noChangeArrowheads="1"/>
          </p:cNvSpPr>
          <p:nvPr/>
        </p:nvSpPr>
        <p:spPr bwMode="auto">
          <a:xfrm>
            <a:off x="3399791" y="4691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Bocadillo: rectángulo con esquinas redondeadas 6">
            <a:extLst>
              <a:ext uri="{FF2B5EF4-FFF2-40B4-BE49-F238E27FC236}">
                <a16:creationId xmlns:a16="http://schemas.microsoft.com/office/drawing/2014/main" id="{BAB63235-50C3-4A63-8BCD-5414302312B6}"/>
              </a:ext>
            </a:extLst>
          </p:cNvPr>
          <p:cNvSpPr/>
          <p:nvPr/>
        </p:nvSpPr>
        <p:spPr>
          <a:xfrm>
            <a:off x="9795966" y="1143558"/>
            <a:ext cx="2301095" cy="931653"/>
          </a:xfrm>
          <a:prstGeom prst="wedgeRoundRectCallout">
            <a:avLst>
              <a:gd name="adj1" fmla="val -74234"/>
              <a:gd name="adj2" fmla="val 39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¿Qué pasa si reducimos 10 días el plazo de cobro </a:t>
            </a:r>
          </a:p>
        </p:txBody>
      </p:sp>
    </p:spTree>
    <p:extLst>
      <p:ext uri="{BB962C8B-B14F-4D97-AF65-F5344CB8AC3E}">
        <p14:creationId xmlns:p14="http://schemas.microsoft.com/office/powerpoint/2010/main" val="266985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1C5FF-B91C-4725-9DD2-C852565B4119}"/>
              </a:ext>
            </a:extLst>
          </p:cNvPr>
          <p:cNvSpPr>
            <a:spLocks noGrp="1"/>
          </p:cNvSpPr>
          <p:nvPr>
            <p:ph type="title"/>
          </p:nvPr>
        </p:nvSpPr>
        <p:spPr>
          <a:xfrm>
            <a:off x="1097280" y="251434"/>
            <a:ext cx="10058400" cy="1450757"/>
          </a:xfrm>
        </p:spPr>
        <p:txBody>
          <a:bodyPr/>
          <a:lstStyle/>
          <a:p>
            <a:r>
              <a:rPr lang="es-AR" dirty="0"/>
              <a:t>Administración de </a:t>
            </a:r>
            <a:r>
              <a:rPr lang="es-AR" dirty="0" err="1"/>
              <a:t>C.Trabajo</a:t>
            </a:r>
            <a:endParaRPr lang="es-AR" dirty="0"/>
          </a:p>
        </p:txBody>
      </p:sp>
      <p:pic>
        <p:nvPicPr>
          <p:cNvPr id="12" name="Imagen 11">
            <a:extLst>
              <a:ext uri="{FF2B5EF4-FFF2-40B4-BE49-F238E27FC236}">
                <a16:creationId xmlns:a16="http://schemas.microsoft.com/office/drawing/2014/main" id="{FA0565EC-A153-4957-BEE8-31D1C5D084FB}"/>
              </a:ext>
            </a:extLst>
          </p:cNvPr>
          <p:cNvPicPr>
            <a:picLocks noChangeAspect="1"/>
          </p:cNvPicPr>
          <p:nvPr/>
        </p:nvPicPr>
        <p:blipFill>
          <a:blip r:embed="rId2"/>
          <a:stretch>
            <a:fillRect/>
          </a:stretch>
        </p:blipFill>
        <p:spPr>
          <a:xfrm>
            <a:off x="1836023" y="2026150"/>
            <a:ext cx="5585625" cy="3481273"/>
          </a:xfrm>
          <a:prstGeom prst="rect">
            <a:avLst/>
          </a:prstGeom>
        </p:spPr>
      </p:pic>
      <p:pic>
        <p:nvPicPr>
          <p:cNvPr id="14" name="Imagen 13">
            <a:extLst>
              <a:ext uri="{FF2B5EF4-FFF2-40B4-BE49-F238E27FC236}">
                <a16:creationId xmlns:a16="http://schemas.microsoft.com/office/drawing/2014/main" id="{C03CB52F-08AF-4118-95E1-CFA57C938047}"/>
              </a:ext>
            </a:extLst>
          </p:cNvPr>
          <p:cNvPicPr>
            <a:picLocks noChangeAspect="1"/>
          </p:cNvPicPr>
          <p:nvPr/>
        </p:nvPicPr>
        <p:blipFill>
          <a:blip r:embed="rId3"/>
          <a:stretch>
            <a:fillRect/>
          </a:stretch>
        </p:blipFill>
        <p:spPr>
          <a:xfrm>
            <a:off x="7421648" y="2036661"/>
            <a:ext cx="1690818" cy="3464367"/>
          </a:xfrm>
          <a:prstGeom prst="rect">
            <a:avLst/>
          </a:prstGeom>
        </p:spPr>
      </p:pic>
    </p:spTree>
    <p:extLst>
      <p:ext uri="{BB962C8B-B14F-4D97-AF65-F5344CB8AC3E}">
        <p14:creationId xmlns:p14="http://schemas.microsoft.com/office/powerpoint/2010/main" val="217923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8E7CB8D9-D88A-4810-BBFA-5CD2F7226327}"/>
              </a:ext>
            </a:extLst>
          </p:cNvPr>
          <p:cNvSpPr/>
          <p:nvPr/>
        </p:nvSpPr>
        <p:spPr>
          <a:xfrm>
            <a:off x="1428749" y="1551214"/>
            <a:ext cx="6711043" cy="2841172"/>
          </a:xfrm>
          <a:custGeom>
            <a:avLst/>
            <a:gdLst>
              <a:gd name="connsiteX0" fmla="*/ 0 w 6164036"/>
              <a:gd name="connsiteY0" fmla="*/ 32657 h 2841172"/>
              <a:gd name="connsiteX1" fmla="*/ 1796143 w 6164036"/>
              <a:gd name="connsiteY1" fmla="*/ 2841172 h 2841172"/>
              <a:gd name="connsiteX2" fmla="*/ 3420836 w 6164036"/>
              <a:gd name="connsiteY2" fmla="*/ 24493 h 2841172"/>
              <a:gd name="connsiteX3" fmla="*/ 4678136 w 6164036"/>
              <a:gd name="connsiteY3" fmla="*/ 2808515 h 2841172"/>
              <a:gd name="connsiteX4" fmla="*/ 6164036 w 6164036"/>
              <a:gd name="connsiteY4" fmla="*/ 0 h 2841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036" h="2841172">
                <a:moveTo>
                  <a:pt x="0" y="32657"/>
                </a:moveTo>
                <a:cubicBezTo>
                  <a:pt x="613002" y="1437595"/>
                  <a:pt x="1226004" y="2842533"/>
                  <a:pt x="1796143" y="2841172"/>
                </a:cubicBezTo>
                <a:cubicBezTo>
                  <a:pt x="2366282" y="2839811"/>
                  <a:pt x="2940504" y="29936"/>
                  <a:pt x="3420836" y="24493"/>
                </a:cubicBezTo>
                <a:cubicBezTo>
                  <a:pt x="3901168" y="19050"/>
                  <a:pt x="4220936" y="2812597"/>
                  <a:pt x="4678136" y="2808515"/>
                </a:cubicBezTo>
                <a:cubicBezTo>
                  <a:pt x="5135336" y="2804433"/>
                  <a:pt x="5846990" y="432707"/>
                  <a:pt x="61640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recto 5">
            <a:extLst>
              <a:ext uri="{FF2B5EF4-FFF2-40B4-BE49-F238E27FC236}">
                <a16:creationId xmlns:a16="http://schemas.microsoft.com/office/drawing/2014/main" id="{EEFFC23A-9187-4143-846B-B8BD92A1DB8F}"/>
              </a:ext>
            </a:extLst>
          </p:cNvPr>
          <p:cNvCxnSpPr/>
          <p:nvPr/>
        </p:nvCxnSpPr>
        <p:spPr>
          <a:xfrm>
            <a:off x="1363436" y="4392386"/>
            <a:ext cx="7478485" cy="0"/>
          </a:xfrm>
          <a:prstGeom prst="line">
            <a:avLst/>
          </a:prstGeom>
          <a:ln w="38100">
            <a:prstDash val="dash"/>
          </a:ln>
        </p:spPr>
        <p:style>
          <a:lnRef idx="2">
            <a:schemeClr val="dk1"/>
          </a:lnRef>
          <a:fillRef idx="0">
            <a:schemeClr val="dk1"/>
          </a:fillRef>
          <a:effectRef idx="1">
            <a:schemeClr val="dk1"/>
          </a:effectRef>
          <a:fontRef idx="minor">
            <a:schemeClr val="tx1"/>
          </a:fontRef>
        </p:style>
      </p:cxnSp>
      <p:cxnSp>
        <p:nvCxnSpPr>
          <p:cNvPr id="8" name="Conector recto de flecha 7">
            <a:extLst>
              <a:ext uri="{FF2B5EF4-FFF2-40B4-BE49-F238E27FC236}">
                <a16:creationId xmlns:a16="http://schemas.microsoft.com/office/drawing/2014/main" id="{58F8F13E-B92F-4956-8695-46D4413CB7D2}"/>
              </a:ext>
            </a:extLst>
          </p:cNvPr>
          <p:cNvCxnSpPr/>
          <p:nvPr/>
        </p:nvCxnSpPr>
        <p:spPr>
          <a:xfrm flipV="1">
            <a:off x="1428749" y="1159329"/>
            <a:ext cx="0" cy="412296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 name="Conector recto de flecha 9">
            <a:extLst>
              <a:ext uri="{FF2B5EF4-FFF2-40B4-BE49-F238E27FC236}">
                <a16:creationId xmlns:a16="http://schemas.microsoft.com/office/drawing/2014/main" id="{DE8CCCDB-902D-48D6-AFDB-76C0C7A27A59}"/>
              </a:ext>
            </a:extLst>
          </p:cNvPr>
          <p:cNvCxnSpPr/>
          <p:nvPr/>
        </p:nvCxnSpPr>
        <p:spPr>
          <a:xfrm>
            <a:off x="1428749" y="5274129"/>
            <a:ext cx="778873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1" name="CuadroTexto 10">
            <a:extLst>
              <a:ext uri="{FF2B5EF4-FFF2-40B4-BE49-F238E27FC236}">
                <a16:creationId xmlns:a16="http://schemas.microsoft.com/office/drawing/2014/main" id="{3DF4B535-6419-4232-804F-F1C60881ED83}"/>
              </a:ext>
            </a:extLst>
          </p:cNvPr>
          <p:cNvSpPr txBox="1"/>
          <p:nvPr/>
        </p:nvSpPr>
        <p:spPr>
          <a:xfrm>
            <a:off x="285751" y="1363436"/>
            <a:ext cx="1110342" cy="369332"/>
          </a:xfrm>
          <a:prstGeom prst="rect">
            <a:avLst/>
          </a:prstGeom>
          <a:noFill/>
        </p:spPr>
        <p:txBody>
          <a:bodyPr wrap="square" rtlCol="0">
            <a:spAutoFit/>
          </a:bodyPr>
          <a:lstStyle/>
          <a:p>
            <a:r>
              <a:rPr lang="es-AR" dirty="0"/>
              <a:t>  $ 12.000</a:t>
            </a:r>
          </a:p>
        </p:txBody>
      </p:sp>
      <p:sp>
        <p:nvSpPr>
          <p:cNvPr id="12" name="CuadroTexto 11">
            <a:extLst>
              <a:ext uri="{FF2B5EF4-FFF2-40B4-BE49-F238E27FC236}">
                <a16:creationId xmlns:a16="http://schemas.microsoft.com/office/drawing/2014/main" id="{FE9AD1CA-D701-4AB7-9446-D8E4B21BA7DE}"/>
              </a:ext>
            </a:extLst>
          </p:cNvPr>
          <p:cNvSpPr txBox="1"/>
          <p:nvPr/>
        </p:nvSpPr>
        <p:spPr>
          <a:xfrm>
            <a:off x="389166" y="4205000"/>
            <a:ext cx="1110342" cy="369332"/>
          </a:xfrm>
          <a:prstGeom prst="rect">
            <a:avLst/>
          </a:prstGeom>
          <a:noFill/>
        </p:spPr>
        <p:txBody>
          <a:bodyPr wrap="square" rtlCol="0">
            <a:spAutoFit/>
          </a:bodyPr>
          <a:lstStyle/>
          <a:p>
            <a:r>
              <a:rPr lang="es-AR" dirty="0"/>
              <a:t>   $ 3.000</a:t>
            </a:r>
          </a:p>
        </p:txBody>
      </p:sp>
      <p:sp>
        <p:nvSpPr>
          <p:cNvPr id="13" name="CuadroTexto 12">
            <a:extLst>
              <a:ext uri="{FF2B5EF4-FFF2-40B4-BE49-F238E27FC236}">
                <a16:creationId xmlns:a16="http://schemas.microsoft.com/office/drawing/2014/main" id="{C0F37F8F-6226-4A7B-A550-76B271D9D1DA}"/>
              </a:ext>
            </a:extLst>
          </p:cNvPr>
          <p:cNvSpPr txBox="1"/>
          <p:nvPr/>
        </p:nvSpPr>
        <p:spPr>
          <a:xfrm>
            <a:off x="857252" y="844816"/>
            <a:ext cx="538840" cy="523220"/>
          </a:xfrm>
          <a:prstGeom prst="rect">
            <a:avLst/>
          </a:prstGeom>
          <a:noFill/>
        </p:spPr>
        <p:txBody>
          <a:bodyPr wrap="square" rtlCol="0">
            <a:spAutoFit/>
          </a:bodyPr>
          <a:lstStyle/>
          <a:p>
            <a:pPr algn="ctr"/>
            <a:r>
              <a:rPr lang="es-AR" sz="2800" dirty="0"/>
              <a:t>$</a:t>
            </a:r>
          </a:p>
        </p:txBody>
      </p:sp>
      <p:sp>
        <p:nvSpPr>
          <p:cNvPr id="14" name="CuadroTexto 13">
            <a:extLst>
              <a:ext uri="{FF2B5EF4-FFF2-40B4-BE49-F238E27FC236}">
                <a16:creationId xmlns:a16="http://schemas.microsoft.com/office/drawing/2014/main" id="{6F261BDB-240C-45C1-9CA4-871A63A61EB9}"/>
              </a:ext>
            </a:extLst>
          </p:cNvPr>
          <p:cNvSpPr txBox="1"/>
          <p:nvPr/>
        </p:nvSpPr>
        <p:spPr>
          <a:xfrm>
            <a:off x="819151" y="4931696"/>
            <a:ext cx="538840" cy="523220"/>
          </a:xfrm>
          <a:prstGeom prst="rect">
            <a:avLst/>
          </a:prstGeom>
          <a:noFill/>
        </p:spPr>
        <p:txBody>
          <a:bodyPr wrap="square" rtlCol="0">
            <a:spAutoFit/>
          </a:bodyPr>
          <a:lstStyle/>
          <a:p>
            <a:pPr algn="ctr"/>
            <a:r>
              <a:rPr lang="es-AR" sz="2800" dirty="0"/>
              <a:t>0</a:t>
            </a:r>
          </a:p>
        </p:txBody>
      </p:sp>
      <p:sp>
        <p:nvSpPr>
          <p:cNvPr id="15" name="CuadroTexto 14">
            <a:extLst>
              <a:ext uri="{FF2B5EF4-FFF2-40B4-BE49-F238E27FC236}">
                <a16:creationId xmlns:a16="http://schemas.microsoft.com/office/drawing/2014/main" id="{BB485650-B373-4180-8BFE-D8B659763BFB}"/>
              </a:ext>
            </a:extLst>
          </p:cNvPr>
          <p:cNvSpPr txBox="1"/>
          <p:nvPr/>
        </p:nvSpPr>
        <p:spPr>
          <a:xfrm>
            <a:off x="8139792" y="5282293"/>
            <a:ext cx="1232804" cy="523220"/>
          </a:xfrm>
          <a:prstGeom prst="rect">
            <a:avLst/>
          </a:prstGeom>
          <a:noFill/>
        </p:spPr>
        <p:txBody>
          <a:bodyPr wrap="square" rtlCol="0">
            <a:spAutoFit/>
          </a:bodyPr>
          <a:lstStyle/>
          <a:p>
            <a:pPr algn="ctr"/>
            <a:r>
              <a:rPr lang="es-AR" sz="2800" dirty="0"/>
              <a:t>Ciclos</a:t>
            </a:r>
          </a:p>
        </p:txBody>
      </p:sp>
      <p:sp>
        <p:nvSpPr>
          <p:cNvPr id="17" name="CuadroTexto 16">
            <a:extLst>
              <a:ext uri="{FF2B5EF4-FFF2-40B4-BE49-F238E27FC236}">
                <a16:creationId xmlns:a16="http://schemas.microsoft.com/office/drawing/2014/main" id="{60E77198-6B82-4859-81FE-B6E89875C1CD}"/>
              </a:ext>
            </a:extLst>
          </p:cNvPr>
          <p:cNvSpPr txBox="1"/>
          <p:nvPr/>
        </p:nvSpPr>
        <p:spPr>
          <a:xfrm>
            <a:off x="2522764" y="5291630"/>
            <a:ext cx="1434189" cy="523220"/>
          </a:xfrm>
          <a:prstGeom prst="rect">
            <a:avLst/>
          </a:prstGeom>
          <a:noFill/>
        </p:spPr>
        <p:txBody>
          <a:bodyPr wrap="square" rtlCol="0">
            <a:spAutoFit/>
          </a:bodyPr>
          <a:lstStyle/>
          <a:p>
            <a:pPr algn="ctr"/>
            <a:r>
              <a:rPr lang="es-AR" sz="2800" dirty="0"/>
              <a:t>Invierno</a:t>
            </a:r>
          </a:p>
        </p:txBody>
      </p:sp>
      <p:sp>
        <p:nvSpPr>
          <p:cNvPr id="18" name="CuadroTexto 17">
            <a:extLst>
              <a:ext uri="{FF2B5EF4-FFF2-40B4-BE49-F238E27FC236}">
                <a16:creationId xmlns:a16="http://schemas.microsoft.com/office/drawing/2014/main" id="{83EE21DC-1369-45CE-A2F1-9CD619EE3ABC}"/>
              </a:ext>
            </a:extLst>
          </p:cNvPr>
          <p:cNvSpPr txBox="1"/>
          <p:nvPr/>
        </p:nvSpPr>
        <p:spPr>
          <a:xfrm>
            <a:off x="4558392" y="5325460"/>
            <a:ext cx="1232804" cy="523220"/>
          </a:xfrm>
          <a:prstGeom prst="rect">
            <a:avLst/>
          </a:prstGeom>
          <a:noFill/>
        </p:spPr>
        <p:txBody>
          <a:bodyPr wrap="square" rtlCol="0">
            <a:spAutoFit/>
          </a:bodyPr>
          <a:lstStyle/>
          <a:p>
            <a:pPr algn="ctr"/>
            <a:r>
              <a:rPr lang="es-AR" sz="2800" dirty="0"/>
              <a:t>Verano</a:t>
            </a:r>
          </a:p>
        </p:txBody>
      </p:sp>
      <p:cxnSp>
        <p:nvCxnSpPr>
          <p:cNvPr id="20" name="Conector recto de flecha 19">
            <a:extLst>
              <a:ext uri="{FF2B5EF4-FFF2-40B4-BE49-F238E27FC236}">
                <a16:creationId xmlns:a16="http://schemas.microsoft.com/office/drawing/2014/main" id="{DDEB79BC-4522-48E0-8ED0-2ACE6A73D7EA}"/>
              </a:ext>
            </a:extLst>
          </p:cNvPr>
          <p:cNvCxnSpPr>
            <a:stCxn id="4" idx="1"/>
          </p:cNvCxnSpPr>
          <p:nvPr/>
        </p:nvCxnSpPr>
        <p:spPr>
          <a:xfrm>
            <a:off x="3384285" y="4392386"/>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21" name="Conector recto de flecha 20">
            <a:extLst>
              <a:ext uri="{FF2B5EF4-FFF2-40B4-BE49-F238E27FC236}">
                <a16:creationId xmlns:a16="http://schemas.microsoft.com/office/drawing/2014/main" id="{417DC6DE-D606-4EC4-90AD-3C5A2D60F572}"/>
              </a:ext>
            </a:extLst>
          </p:cNvPr>
          <p:cNvCxnSpPr>
            <a:cxnSpLocks/>
          </p:cNvCxnSpPr>
          <p:nvPr/>
        </p:nvCxnSpPr>
        <p:spPr>
          <a:xfrm flipH="1">
            <a:off x="5170533" y="1681438"/>
            <a:ext cx="10080" cy="2659618"/>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a:extLst>
              <a:ext uri="{FF2B5EF4-FFF2-40B4-BE49-F238E27FC236}">
                <a16:creationId xmlns:a16="http://schemas.microsoft.com/office/drawing/2014/main" id="{DDEB79BC-4522-48E0-8ED0-2ACE6A73D7EA}"/>
              </a:ext>
            </a:extLst>
          </p:cNvPr>
          <p:cNvCxnSpPr/>
          <p:nvPr/>
        </p:nvCxnSpPr>
        <p:spPr>
          <a:xfrm>
            <a:off x="5170533" y="4384223"/>
            <a:ext cx="3894" cy="881743"/>
          </a:xfrm>
          <a:prstGeom prst="straightConnector1">
            <a:avLst/>
          </a:prstGeom>
          <a:ln w="57150">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2321221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6108_TF22712842.potx" id="{4708C323-9511-41F2-A34B-4D9FB1CD758F}" vid="{2A25D6EF-FD31-443E-8F41-09AF3298D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{6390541D-33EB-4E4C-830A-CF31489476F5}tf22712842_win32</Template>
  <TotalTime>0</TotalTime>
  <Words>1484</Words>
  <Application>Microsoft Office PowerPoint</Application>
  <PresentationFormat>Panorámica</PresentationFormat>
  <Paragraphs>275</Paragraphs>
  <Slides>30</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1" baseType="lpstr">
      <vt:lpstr>Arial</vt:lpstr>
      <vt:lpstr>Bookman Old Style</vt:lpstr>
      <vt:lpstr>Calibri</vt:lpstr>
      <vt:lpstr>Cambria Math</vt:lpstr>
      <vt:lpstr>Century Gothic</vt:lpstr>
      <vt:lpstr>Franklin Gothic Book</vt:lpstr>
      <vt:lpstr>Monotype Sorts</vt:lpstr>
      <vt:lpstr>Tahoma</vt:lpstr>
      <vt:lpstr>Times New Roman</vt:lpstr>
      <vt:lpstr>1_RetrospectVTI</vt:lpstr>
      <vt:lpstr>Hoja de cálculo</vt:lpstr>
      <vt:lpstr>Capital de Trabajo</vt:lpstr>
      <vt:lpstr>¿Qué funciones financieras agregan más valor?</vt:lpstr>
      <vt:lpstr>Qué cuentas intervienen en la determinación del Capital de trabajo</vt:lpstr>
      <vt:lpstr>Riesgo y rentabilidad</vt:lpstr>
      <vt:lpstr>Ciclo Operativo y Ciclo de Efectivo</vt:lpstr>
      <vt:lpstr>Determinación de recursos invertidos</vt:lpstr>
      <vt:lpstr>Determinación de recursos invertidos</vt:lpstr>
      <vt:lpstr>Administración de C.Trabajo</vt:lpstr>
      <vt:lpstr>Presentación de PowerPoint</vt:lpstr>
      <vt:lpstr>Presentación de PowerPoint</vt:lpstr>
      <vt:lpstr>Presentación de PowerPoint</vt:lpstr>
      <vt:lpstr>Presentación de PowerPoint</vt:lpstr>
      <vt:lpstr>Esquema de crecimiento sostenible </vt:lpstr>
      <vt:lpstr>Veamos un ejemplo</vt:lpstr>
      <vt:lpstr>Ejemplo</vt:lpstr>
      <vt:lpstr>Ejemplo</vt:lpstr>
      <vt:lpstr>Ejemplo</vt:lpstr>
      <vt:lpstr>Administración del Efectivo</vt:lpstr>
      <vt:lpstr>Gestión de los Fondos en tránsito</vt:lpstr>
      <vt:lpstr>Administración de Inventarios</vt:lpstr>
      <vt:lpstr>Presentación de PowerPoint</vt:lpstr>
      <vt:lpstr>Administración de Cuentas por Cobrar </vt:lpstr>
      <vt:lpstr>Administración de Cuentas por Cobrar </vt:lpstr>
      <vt:lpstr>Administración de Cuentas por Cobrar </vt:lpstr>
      <vt:lpstr>Cambios en las normas de Crédito</vt:lpstr>
      <vt:lpstr>Ejemplo</vt:lpstr>
      <vt:lpstr>Presentación de PowerPoint</vt:lpstr>
      <vt:lpstr>Estrategias para Administrar el Ciclo de Efectivo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de Trabajo</dc:title>
  <dc:creator>Guillermo Cruz</dc:creator>
  <cp:lastModifiedBy>Guillermo Cruz</cp:lastModifiedBy>
  <cp:revision>2</cp:revision>
  <dcterms:created xsi:type="dcterms:W3CDTF">2022-05-05T03:30:33Z</dcterms:created>
  <dcterms:modified xsi:type="dcterms:W3CDTF">2024-05-20T17:09:35Z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