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78" r:id="rId4"/>
    <p:sldId id="284" r:id="rId5"/>
    <p:sldId id="258" r:id="rId6"/>
    <p:sldId id="259" r:id="rId7"/>
    <p:sldId id="263" r:id="rId8"/>
    <p:sldId id="260" r:id="rId9"/>
    <p:sldId id="279" r:id="rId10"/>
    <p:sldId id="280" r:id="rId11"/>
    <p:sldId id="281" r:id="rId12"/>
    <p:sldId id="262" r:id="rId13"/>
    <p:sldId id="282" r:id="rId14"/>
    <p:sldId id="261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3929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222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57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620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4806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326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350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002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642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A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9981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040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46C99E4-5046-4788-A9D4-D8D69E38BBEA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ED65EA-2E18-49C6-9F78-7020BAF5F4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865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lobenewswire.com/en/search/organization/Research%20and%20Marke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1708" y="1466491"/>
            <a:ext cx="9068586" cy="1962509"/>
          </a:xfrm>
        </p:spPr>
        <p:txBody>
          <a:bodyPr>
            <a:normAutofit/>
          </a:bodyPr>
          <a:lstStyle/>
          <a:p>
            <a:r>
              <a:rPr lang="es-AR" b="1" dirty="0">
                <a:solidFill>
                  <a:srgbClr val="FFCC00"/>
                </a:solidFill>
                <a:latin typeface="Arial Black" panose="020B0A04020102020204" pitchFamily="34" charset="0"/>
              </a:rPr>
              <a:t>TRABAJO PRÁCTICO 3</a:t>
            </a:r>
            <a:endParaRPr lang="es-AR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2100" y="3429000"/>
            <a:ext cx="9070848" cy="1710263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s-AR" sz="3200" b="1" dirty="0">
                <a:solidFill>
                  <a:srgbClr val="FFCC00"/>
                </a:solidFill>
                <a:latin typeface="Arial Black" panose="020B0A04020102020204" pitchFamily="34" charset="0"/>
              </a:rPr>
              <a:t>PARTE A: estructuras y vocabulario.</a:t>
            </a:r>
          </a:p>
          <a:p>
            <a:pPr lvl="0" algn="l"/>
            <a:r>
              <a:rPr lang="es-AR" sz="3600" b="1" dirty="0">
                <a:solidFill>
                  <a:srgbClr val="FFCC00"/>
                </a:solidFill>
              </a:rPr>
              <a:t>Voz pasiva:</a:t>
            </a:r>
            <a:r>
              <a:rPr lang="es-AR" sz="3600" dirty="0">
                <a:solidFill>
                  <a:srgbClr val="FFCC00"/>
                </a:solidFill>
              </a:rPr>
              <a:t> común y especial.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2950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44844"/>
            <a:ext cx="10515600" cy="5732119"/>
          </a:xfrm>
          <a:ln w="57150">
            <a:solidFill>
              <a:srgbClr val="FFCC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800" b="1" dirty="0" err="1">
                <a:solidFill>
                  <a:srgbClr val="FF0000"/>
                </a:solidFill>
              </a:rPr>
              <a:t>Since</a:t>
            </a:r>
            <a:r>
              <a:rPr lang="es-AR" sz="2800" b="1" dirty="0">
                <a:solidFill>
                  <a:srgbClr val="FF0000"/>
                </a:solidFill>
              </a:rPr>
              <a:t> + expresión de tiempo o evento (frase u oración): </a:t>
            </a:r>
            <a:r>
              <a:rPr lang="es-AR" sz="2800" dirty="0">
                <a:solidFill>
                  <a:srgbClr val="FF0000"/>
                </a:solidFill>
              </a:rPr>
              <a:t>desde</a:t>
            </a:r>
          </a:p>
          <a:p>
            <a:pPr fontAlgn="base"/>
            <a:r>
              <a:rPr lang="es-AR" sz="2800" b="1" dirty="0" err="1"/>
              <a:t>Since</a:t>
            </a:r>
            <a:r>
              <a:rPr lang="es-AR" sz="2800" b="1" dirty="0"/>
              <a:t> 1960, </a:t>
            </a:r>
            <a:r>
              <a:rPr lang="es-AR" sz="2800" b="1" dirty="0" err="1"/>
              <a:t>we</a:t>
            </a:r>
            <a:r>
              <a:rPr lang="es-AR" sz="2800" b="1" dirty="0"/>
              <a:t> </a:t>
            </a:r>
            <a:r>
              <a:rPr lang="es-AR" sz="2800" b="1" dirty="0" err="1"/>
              <a:t>have</a:t>
            </a:r>
            <a:r>
              <a:rPr lang="es-AR" sz="2800" b="1" dirty="0"/>
              <a:t> </a:t>
            </a:r>
            <a:r>
              <a:rPr lang="es-AR" sz="2800" b="1" dirty="0" err="1"/>
              <a:t>diversified</a:t>
            </a:r>
            <a:r>
              <a:rPr lang="es-AR" sz="2800" b="1" dirty="0"/>
              <a:t> </a:t>
            </a:r>
            <a:r>
              <a:rPr lang="es-AR" sz="2800" b="1" dirty="0" err="1"/>
              <a:t>our</a:t>
            </a:r>
            <a:r>
              <a:rPr lang="es-AR" sz="2800" b="1" dirty="0"/>
              <a:t> </a:t>
            </a:r>
            <a:r>
              <a:rPr lang="es-AR" sz="2800" b="1" dirty="0" err="1"/>
              <a:t>product</a:t>
            </a:r>
            <a:r>
              <a:rPr lang="es-AR" sz="2800" b="1" dirty="0"/>
              <a:t> line to </a:t>
            </a:r>
            <a:r>
              <a:rPr lang="es-AR" sz="2800" b="1" dirty="0" err="1"/>
              <a:t>include</a:t>
            </a:r>
            <a:r>
              <a:rPr lang="es-AR" sz="2800" b="1" dirty="0"/>
              <a:t> </a:t>
            </a:r>
            <a:r>
              <a:rPr lang="es-AR" sz="2800" b="1" dirty="0" err="1"/>
              <a:t>motorboats</a:t>
            </a:r>
            <a:r>
              <a:rPr lang="es-AR" sz="2800" b="1" dirty="0"/>
              <a:t>, </a:t>
            </a:r>
            <a:r>
              <a:rPr lang="es-AR" sz="2800" b="1" dirty="0" err="1"/>
              <a:t>outboard</a:t>
            </a:r>
            <a:r>
              <a:rPr lang="es-AR" sz="2800" b="1" dirty="0"/>
              <a:t> </a:t>
            </a:r>
            <a:r>
              <a:rPr lang="es-AR" sz="2800" b="1" dirty="0" err="1"/>
              <a:t>engines</a:t>
            </a:r>
            <a:r>
              <a:rPr lang="es-AR" sz="2800" b="1" dirty="0"/>
              <a:t>, and </a:t>
            </a:r>
            <a:r>
              <a:rPr lang="es-AR" sz="2800" b="1" dirty="0" err="1"/>
              <a:t>automobile</a:t>
            </a:r>
            <a:r>
              <a:rPr lang="es-AR" sz="2800" b="1" dirty="0"/>
              <a:t> </a:t>
            </a:r>
            <a:r>
              <a:rPr lang="es-AR" sz="2800" b="1" dirty="0" err="1"/>
              <a:t>engines</a:t>
            </a:r>
            <a:r>
              <a:rPr lang="es-AR" sz="2800" b="1" dirty="0"/>
              <a:t>.</a:t>
            </a:r>
            <a:endParaRPr lang="es-AR" sz="2800" dirty="0"/>
          </a:p>
          <a:p>
            <a:pPr marL="271463" indent="0" fontAlgn="base">
              <a:buNone/>
            </a:pPr>
            <a:r>
              <a:rPr lang="es-AR" sz="2800" dirty="0">
                <a:solidFill>
                  <a:srgbClr val="7030A0"/>
                </a:solidFill>
              </a:rPr>
              <a:t>Desde 1960, </a:t>
            </a:r>
            <a:r>
              <a:rPr lang="es-AR" sz="2800" dirty="0" err="1">
                <a:solidFill>
                  <a:srgbClr val="7030A0"/>
                </a:solidFill>
              </a:rPr>
              <a:t>we</a:t>
            </a:r>
            <a:r>
              <a:rPr lang="es-AR" sz="2800" dirty="0">
                <a:solidFill>
                  <a:srgbClr val="7030A0"/>
                </a:solidFill>
              </a:rPr>
              <a:t> (Yamaha) hemos diversificado nuestra línea de producción para incluir botes de motor, motores fuera de borda y motores de automóviles.</a:t>
            </a:r>
          </a:p>
          <a:p>
            <a:pPr fontAlgn="base"/>
            <a:r>
              <a:rPr lang="en-GB" sz="2800" b="1" dirty="0"/>
              <a:t>OPPO is a leading global smart device brand since they launched its first mobile phone - “Smiley Face”.</a:t>
            </a:r>
            <a:endParaRPr lang="es-AR" sz="2800" dirty="0"/>
          </a:p>
          <a:p>
            <a:pPr marL="271463" indent="0" fontAlgn="base">
              <a:buNone/>
            </a:pPr>
            <a:r>
              <a:rPr lang="es-AR" sz="2800" dirty="0">
                <a:solidFill>
                  <a:srgbClr val="7030A0"/>
                </a:solidFill>
              </a:rPr>
              <a:t>OPPO es una marca líder global de dispositivos inteligentes desde que lanzaron su primer teléfono móvil/celular “</a:t>
            </a:r>
            <a:r>
              <a:rPr lang="es-AR" sz="2800" dirty="0" err="1">
                <a:solidFill>
                  <a:srgbClr val="7030A0"/>
                </a:solidFill>
              </a:rPr>
              <a:t>Smiley</a:t>
            </a:r>
            <a:r>
              <a:rPr lang="es-AR" sz="2800" dirty="0">
                <a:solidFill>
                  <a:srgbClr val="7030A0"/>
                </a:solidFill>
              </a:rPr>
              <a:t> </a:t>
            </a:r>
            <a:r>
              <a:rPr lang="es-AR" sz="2800" dirty="0" err="1">
                <a:solidFill>
                  <a:srgbClr val="7030A0"/>
                </a:solidFill>
              </a:rPr>
              <a:t>Face</a:t>
            </a:r>
            <a:r>
              <a:rPr lang="es-AR" sz="2800" dirty="0">
                <a:solidFill>
                  <a:srgbClr val="7030A0"/>
                </a:solidFill>
              </a:rPr>
              <a:t>” (cara sonriente)</a:t>
            </a:r>
            <a:endParaRPr lang="es-AR" sz="28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269877"/>
              </p:ext>
            </p:extLst>
          </p:nvPr>
        </p:nvGraphicFramePr>
        <p:xfrm>
          <a:off x="1083859" y="4796985"/>
          <a:ext cx="105156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684106998"/>
                    </a:ext>
                  </a:extLst>
                </a:gridCol>
              </a:tblGrid>
              <a:tr h="847391">
                <a:tc>
                  <a:txBody>
                    <a:bodyPr/>
                    <a:lstStyle/>
                    <a:p>
                      <a:r>
                        <a:rPr lang="es-A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 es una marca de celulares de origen chino. Se fundó en 2004 y se ha posicionado como una de las marcas favoritas en diferentes rincones del mundo. </a:t>
                      </a:r>
                      <a:endParaRPr lang="es-A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15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312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85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16692"/>
            <a:ext cx="10515600" cy="5460271"/>
          </a:xfrm>
          <a:ln w="57150">
            <a:solidFill>
              <a:srgbClr val="FFCC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400" b="1" dirty="0" err="1">
                <a:solidFill>
                  <a:srgbClr val="FF0000"/>
                </a:solidFill>
              </a:rPr>
              <a:t>Since</a:t>
            </a:r>
            <a:r>
              <a:rPr lang="es-AR" sz="2400" b="1" dirty="0">
                <a:solidFill>
                  <a:srgbClr val="FF0000"/>
                </a:solidFill>
              </a:rPr>
              <a:t>: conjunción causa-consecuencia:</a:t>
            </a:r>
            <a:r>
              <a:rPr lang="es-AR" sz="2400" dirty="0"/>
              <a:t> </a:t>
            </a:r>
            <a:r>
              <a:rPr lang="es-AR" sz="2400" dirty="0">
                <a:solidFill>
                  <a:srgbClr val="FF0000"/>
                </a:solidFill>
              </a:rPr>
              <a:t>ya que, debido a, porque</a:t>
            </a:r>
          </a:p>
          <a:p>
            <a:r>
              <a:rPr lang="es-AR" sz="2400" b="1" dirty="0"/>
              <a:t>A </a:t>
            </a:r>
            <a:r>
              <a:rPr lang="es-AR" sz="2400" b="1" dirty="0" err="1"/>
              <a:t>semi-submersible</a:t>
            </a:r>
            <a:r>
              <a:rPr lang="es-AR" sz="2400" b="1" dirty="0"/>
              <a:t> </a:t>
            </a:r>
            <a:r>
              <a:rPr lang="es-AR" sz="2400" b="1" dirty="0" err="1"/>
              <a:t>is</a:t>
            </a:r>
            <a:r>
              <a:rPr lang="es-AR" sz="2400" b="1" dirty="0"/>
              <a:t> </a:t>
            </a:r>
            <a:r>
              <a:rPr lang="es-AR" sz="2400" b="1" dirty="0" err="1"/>
              <a:t>not</a:t>
            </a:r>
            <a:r>
              <a:rPr lang="es-AR" sz="2400" b="1" dirty="0"/>
              <a:t> so susceptible to </a:t>
            </a:r>
            <a:r>
              <a:rPr lang="es-AR" sz="2400" b="1" dirty="0" err="1"/>
              <a:t>waves</a:t>
            </a:r>
            <a:r>
              <a:rPr lang="es-AR" sz="2400" b="1" dirty="0"/>
              <a:t> in </a:t>
            </a:r>
            <a:r>
              <a:rPr lang="es-AR" sz="2400" b="1" dirty="0" err="1"/>
              <a:t>comparison</a:t>
            </a:r>
            <a:r>
              <a:rPr lang="es-AR" sz="2400" b="1" dirty="0"/>
              <a:t> to </a:t>
            </a:r>
            <a:r>
              <a:rPr lang="es-AR" sz="2400" b="1" dirty="0" err="1"/>
              <a:t>surface</a:t>
            </a:r>
            <a:r>
              <a:rPr lang="es-AR" sz="2400" b="1" dirty="0"/>
              <a:t> </a:t>
            </a:r>
            <a:r>
              <a:rPr lang="es-AR" sz="2400" b="1" dirty="0" err="1"/>
              <a:t>ships</a:t>
            </a:r>
            <a:r>
              <a:rPr lang="es-AR" sz="2400" b="1" dirty="0"/>
              <a:t> </a:t>
            </a:r>
            <a:r>
              <a:rPr lang="es-AR" sz="2400" b="1" dirty="0" err="1"/>
              <a:t>since</a:t>
            </a:r>
            <a:r>
              <a:rPr lang="es-AR" sz="2400" b="1" dirty="0"/>
              <a:t> </a:t>
            </a:r>
            <a:r>
              <a:rPr lang="es-AR" sz="2400" b="1" dirty="0" err="1"/>
              <a:t>most</a:t>
            </a:r>
            <a:r>
              <a:rPr lang="es-AR" sz="2400" b="1" dirty="0"/>
              <a:t> of </a:t>
            </a:r>
            <a:r>
              <a:rPr lang="es-AR" sz="2400" b="1" dirty="0" err="1"/>
              <a:t>the</a:t>
            </a:r>
            <a:r>
              <a:rPr lang="es-AR" sz="2400" b="1" dirty="0"/>
              <a:t> </a:t>
            </a:r>
            <a:r>
              <a:rPr lang="es-AR" sz="2400" b="1" dirty="0" err="1"/>
              <a:t>body</a:t>
            </a:r>
            <a:r>
              <a:rPr lang="es-AR" sz="2400" b="1" dirty="0"/>
              <a:t> </a:t>
            </a:r>
            <a:r>
              <a:rPr lang="es-AR" sz="2400" b="1" dirty="0" err="1"/>
              <a:t>is</a:t>
            </a:r>
            <a:r>
              <a:rPr lang="es-AR" sz="2400" b="1" dirty="0"/>
              <a:t> </a:t>
            </a:r>
            <a:r>
              <a:rPr lang="es-AR" sz="2400" b="1" dirty="0" err="1"/>
              <a:t>underwater</a:t>
            </a:r>
            <a:r>
              <a:rPr lang="es-AR" sz="2400" b="1" dirty="0"/>
              <a:t>.</a:t>
            </a:r>
            <a:endParaRPr lang="es-AR" sz="2400" dirty="0"/>
          </a:p>
          <a:p>
            <a:pPr marL="271463" indent="0">
              <a:buNone/>
            </a:pPr>
            <a:r>
              <a:rPr lang="es-AR" sz="2400" dirty="0">
                <a:solidFill>
                  <a:srgbClr val="7030A0"/>
                </a:solidFill>
              </a:rPr>
              <a:t>Un </a:t>
            </a:r>
            <a:r>
              <a:rPr lang="es-AR" sz="2400" dirty="0" err="1">
                <a:solidFill>
                  <a:srgbClr val="7030A0"/>
                </a:solidFill>
              </a:rPr>
              <a:t>semisumergible</a:t>
            </a:r>
            <a:r>
              <a:rPr lang="es-AR" sz="2400" dirty="0">
                <a:solidFill>
                  <a:srgbClr val="7030A0"/>
                </a:solidFill>
              </a:rPr>
              <a:t> no es tan </a:t>
            </a:r>
            <a:r>
              <a:rPr lang="es-AR" sz="2400" dirty="0" err="1">
                <a:solidFill>
                  <a:srgbClr val="7030A0"/>
                </a:solidFill>
              </a:rPr>
              <a:t>suceptible</a:t>
            </a:r>
            <a:r>
              <a:rPr lang="es-AR" sz="2400" dirty="0">
                <a:solidFill>
                  <a:srgbClr val="7030A0"/>
                </a:solidFill>
              </a:rPr>
              <a:t> a las olas en comparación con barcos/naves de superficies ya que la mayor parte del cuerpo está debajo del agua.</a:t>
            </a:r>
          </a:p>
          <a:p>
            <a:pPr marL="271463" indent="0">
              <a:buNone/>
            </a:pPr>
            <a:endParaRPr lang="es-AR" sz="2400" dirty="0">
              <a:solidFill>
                <a:srgbClr val="7030A0"/>
              </a:solidFill>
            </a:endParaRPr>
          </a:p>
          <a:p>
            <a:r>
              <a:rPr lang="es-AR" sz="2400" b="1" dirty="0" err="1"/>
              <a:t>Financing</a:t>
            </a:r>
            <a:r>
              <a:rPr lang="es-AR" sz="2400" b="1" dirty="0"/>
              <a:t> can </a:t>
            </a:r>
            <a:r>
              <a:rPr lang="es-AR" sz="2400" b="1" dirty="0" err="1"/>
              <a:t>also</a:t>
            </a:r>
            <a:r>
              <a:rPr lang="es-AR" sz="2400" b="1" dirty="0"/>
              <a:t> be a </a:t>
            </a:r>
            <a:r>
              <a:rPr lang="es-AR" sz="2400" b="1" dirty="0" err="1"/>
              <a:t>difficult</a:t>
            </a:r>
            <a:r>
              <a:rPr lang="es-AR" sz="2400" b="1" dirty="0"/>
              <a:t> </a:t>
            </a:r>
            <a:r>
              <a:rPr lang="es-AR" sz="2400" b="1" dirty="0" err="1"/>
              <a:t>prospect</a:t>
            </a:r>
            <a:r>
              <a:rPr lang="es-AR" sz="2400" b="1" dirty="0"/>
              <a:t>, </a:t>
            </a:r>
            <a:r>
              <a:rPr lang="es-AR" sz="2400" b="1" dirty="0" err="1"/>
              <a:t>since</a:t>
            </a:r>
            <a:r>
              <a:rPr lang="es-AR" sz="2400" b="1" dirty="0"/>
              <a:t> </a:t>
            </a:r>
            <a:r>
              <a:rPr lang="es-AR" sz="2400" b="1" dirty="0" err="1"/>
              <a:t>each</a:t>
            </a:r>
            <a:r>
              <a:rPr lang="es-AR" sz="2400" b="1" dirty="0"/>
              <a:t> use </a:t>
            </a:r>
            <a:r>
              <a:rPr lang="es-AR" sz="2400" b="1" dirty="0" err="1"/>
              <a:t>must</a:t>
            </a:r>
            <a:r>
              <a:rPr lang="es-AR" sz="2400" b="1" dirty="0"/>
              <a:t> be </a:t>
            </a:r>
            <a:r>
              <a:rPr lang="es-AR" sz="2400" b="1" dirty="0" err="1"/>
              <a:t>evaluated</a:t>
            </a:r>
            <a:r>
              <a:rPr lang="es-AR" sz="2400" b="1" dirty="0"/>
              <a:t> </a:t>
            </a:r>
            <a:r>
              <a:rPr lang="es-AR" sz="2400" b="1" dirty="0" err="1"/>
              <a:t>separately</a:t>
            </a:r>
            <a:r>
              <a:rPr lang="es-AR" sz="2400" b="1" dirty="0"/>
              <a:t>.</a:t>
            </a:r>
            <a:endParaRPr lang="es-AR" sz="2400" dirty="0"/>
          </a:p>
          <a:p>
            <a:pPr marL="271463" indent="0">
              <a:buNone/>
            </a:pPr>
            <a:r>
              <a:rPr lang="es-AR" sz="2400" dirty="0">
                <a:solidFill>
                  <a:srgbClr val="7030A0"/>
                </a:solidFill>
              </a:rPr>
              <a:t>Financiar/El financiamiento puede también ser un prospecto/una posibilidad difícil, ya que cada use debe ser evaluado en forma separada.</a:t>
            </a:r>
          </a:p>
        </p:txBody>
      </p:sp>
    </p:spTree>
    <p:extLst>
      <p:ext uri="{BB962C8B-B14F-4D97-AF65-F5344CB8AC3E}">
        <p14:creationId xmlns:p14="http://schemas.microsoft.com/office/powerpoint/2010/main" val="1687844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Autofit/>
          </a:bodyPr>
          <a:lstStyle/>
          <a:p>
            <a:pPr marL="617538" indent="-617538">
              <a:buNone/>
            </a:pPr>
            <a:r>
              <a:rPr lang="es-AR" sz="2800" dirty="0"/>
              <a:t>9. </a:t>
            </a:r>
            <a:r>
              <a:rPr lang="es-AR" sz="2800" dirty="0" err="1"/>
              <a:t>This</a:t>
            </a:r>
            <a:r>
              <a:rPr lang="es-AR" sz="2800" dirty="0"/>
              <a:t> </a:t>
            </a:r>
            <a:r>
              <a:rPr lang="es-AR" sz="2800" dirty="0" err="1"/>
              <a:t>means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 </a:t>
            </a:r>
            <a:r>
              <a:rPr lang="es-AR" sz="2800" dirty="0" err="1"/>
              <a:t>cyber</a:t>
            </a:r>
            <a:r>
              <a:rPr lang="es-AR" sz="2800" dirty="0"/>
              <a:t> </a:t>
            </a:r>
            <a:r>
              <a:rPr lang="es-AR" sz="2800" dirty="0" err="1"/>
              <a:t>security</a:t>
            </a:r>
            <a:r>
              <a:rPr lang="es-AR" sz="2800" dirty="0"/>
              <a:t> </a:t>
            </a:r>
            <a:r>
              <a:rPr lang="es-AR" sz="2800" dirty="0" err="1"/>
              <a:t>awareness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given</a:t>
            </a:r>
            <a:r>
              <a:rPr lang="es-AR" sz="2800" dirty="0"/>
              <a:t> </a:t>
            </a:r>
            <a:r>
              <a:rPr lang="es-AR" sz="2800" dirty="0" err="1"/>
              <a:t>priority</a:t>
            </a:r>
            <a:r>
              <a:rPr lang="es-AR" sz="2800" dirty="0"/>
              <a:t> and </a:t>
            </a:r>
            <a:r>
              <a:rPr lang="es-AR" sz="2800" dirty="0" err="1"/>
              <a:t>ways</a:t>
            </a:r>
            <a:r>
              <a:rPr lang="es-AR" sz="2800" dirty="0"/>
              <a:t> are </a:t>
            </a:r>
            <a:r>
              <a:rPr lang="es-AR" sz="2800" dirty="0" err="1"/>
              <a:t>found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reduce </a:t>
            </a:r>
            <a:r>
              <a:rPr lang="es-AR" sz="2800" dirty="0" err="1"/>
              <a:t>individuals</a:t>
            </a:r>
            <a:r>
              <a:rPr lang="es-AR" sz="2800" dirty="0"/>
              <a:t>’ </a:t>
            </a:r>
            <a:r>
              <a:rPr lang="es-AR" sz="2800" dirty="0" err="1"/>
              <a:t>vulnerabilities</a:t>
            </a:r>
            <a:r>
              <a:rPr lang="es-AR" sz="2800" dirty="0"/>
              <a:t>.</a:t>
            </a:r>
          </a:p>
          <a:p>
            <a:pPr marL="617538" indent="-617538">
              <a:buNone/>
            </a:pPr>
            <a:r>
              <a:rPr lang="es-AR" sz="2800" dirty="0"/>
              <a:t> </a:t>
            </a:r>
          </a:p>
          <a:p>
            <a:pPr marL="617538" indent="-617538">
              <a:buNone/>
            </a:pPr>
            <a:r>
              <a:rPr lang="es-AR" sz="2800" dirty="0"/>
              <a:t>10. </a:t>
            </a:r>
            <a:r>
              <a:rPr lang="es-AR" sz="2800" dirty="0" err="1"/>
              <a:t>Traditional</a:t>
            </a:r>
            <a:r>
              <a:rPr lang="es-AR" sz="2800" dirty="0"/>
              <a:t> </a:t>
            </a:r>
            <a:r>
              <a:rPr lang="es-AR" sz="2800" dirty="0" err="1"/>
              <a:t>methods</a:t>
            </a:r>
            <a:r>
              <a:rPr lang="es-AR" sz="2800" dirty="0"/>
              <a:t> </a:t>
            </a:r>
            <a:r>
              <a:rPr lang="es-AR" sz="2800" dirty="0" err="1"/>
              <a:t>include</a:t>
            </a:r>
            <a:r>
              <a:rPr lang="es-AR" sz="2800" dirty="0"/>
              <a:t> </a:t>
            </a:r>
            <a:r>
              <a:rPr lang="es-AR" sz="2800" i="1" dirty="0"/>
              <a:t>in situ</a:t>
            </a:r>
            <a:r>
              <a:rPr lang="es-AR" sz="2800" dirty="0"/>
              <a:t> </a:t>
            </a:r>
            <a:r>
              <a:rPr lang="es-AR" sz="2800" dirty="0" err="1"/>
              <a:t>burning</a:t>
            </a:r>
            <a:r>
              <a:rPr lang="es-AR" sz="2800" dirty="0"/>
              <a:t>, </a:t>
            </a:r>
            <a:r>
              <a:rPr lang="es-AR" sz="2800" dirty="0" err="1"/>
              <a:t>mechanical</a:t>
            </a:r>
            <a:r>
              <a:rPr lang="es-AR" sz="2800" dirty="0"/>
              <a:t> </a:t>
            </a:r>
            <a:r>
              <a:rPr lang="es-AR" sz="2800" dirty="0" err="1"/>
              <a:t>separation</a:t>
            </a:r>
            <a:r>
              <a:rPr lang="es-AR" sz="2800" dirty="0"/>
              <a:t> and </a:t>
            </a:r>
            <a:r>
              <a:rPr lang="es-AR" sz="2800" dirty="0" err="1"/>
              <a:t>bioremediation</a:t>
            </a:r>
            <a:r>
              <a:rPr lang="es-AR" sz="2800" dirty="0"/>
              <a:t>. </a:t>
            </a:r>
            <a:r>
              <a:rPr lang="es-AR" sz="2800" dirty="0" err="1"/>
              <a:t>However</a:t>
            </a:r>
            <a:r>
              <a:rPr lang="es-AR" sz="2800" dirty="0"/>
              <a:t>, </a:t>
            </a:r>
            <a:r>
              <a:rPr lang="es-AR" sz="2800" dirty="0" err="1"/>
              <a:t>every</a:t>
            </a:r>
            <a:r>
              <a:rPr lang="es-AR" sz="2800" dirty="0"/>
              <a:t> </a:t>
            </a:r>
            <a:r>
              <a:rPr lang="es-AR" sz="2800" dirty="0" err="1"/>
              <a:t>method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known</a:t>
            </a:r>
            <a:r>
              <a:rPr lang="es-AR" sz="2800" dirty="0"/>
              <a:t> to </a:t>
            </a:r>
            <a:r>
              <a:rPr lang="es-AR" sz="2800" dirty="0" err="1"/>
              <a:t>have</a:t>
            </a:r>
            <a:r>
              <a:rPr lang="es-AR" sz="2800" dirty="0"/>
              <a:t> </a:t>
            </a:r>
            <a:r>
              <a:rPr lang="es-AR" sz="2800" dirty="0" err="1"/>
              <a:t>its</a:t>
            </a:r>
            <a:r>
              <a:rPr lang="es-AR" sz="2800" dirty="0"/>
              <a:t> </a:t>
            </a:r>
            <a:r>
              <a:rPr lang="es-AR" sz="2800" dirty="0" err="1"/>
              <a:t>own</a:t>
            </a:r>
            <a:r>
              <a:rPr lang="es-AR" sz="2800" dirty="0"/>
              <a:t> </a:t>
            </a:r>
            <a:r>
              <a:rPr lang="es-AR" sz="2800" dirty="0" err="1"/>
              <a:t>disadvantages</a:t>
            </a:r>
            <a:r>
              <a:rPr lang="es-AR" sz="2800" dirty="0"/>
              <a:t> </a:t>
            </a:r>
            <a:r>
              <a:rPr lang="es-AR" sz="2800" dirty="0" err="1"/>
              <a:t>including</a:t>
            </a:r>
            <a:r>
              <a:rPr lang="es-AR" sz="2800" dirty="0"/>
              <a:t> </a:t>
            </a:r>
            <a:r>
              <a:rPr lang="es-AR" sz="2800" dirty="0" err="1"/>
              <a:t>environmental</a:t>
            </a:r>
            <a:r>
              <a:rPr lang="es-AR" sz="2800" dirty="0"/>
              <a:t> and </a:t>
            </a:r>
            <a:r>
              <a:rPr lang="es-AR" sz="2800" dirty="0" err="1"/>
              <a:t>economic</a:t>
            </a:r>
            <a:r>
              <a:rPr lang="es-AR" sz="2800" dirty="0"/>
              <a:t> </a:t>
            </a:r>
            <a:r>
              <a:rPr lang="es-AR" sz="2800" dirty="0" err="1"/>
              <a:t>challenges</a:t>
            </a:r>
            <a:r>
              <a:rPr lang="es-AR" sz="2800" dirty="0"/>
              <a:t> in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current</a:t>
            </a:r>
            <a:r>
              <a:rPr lang="es-AR" sz="2800" dirty="0"/>
              <a:t> </a:t>
            </a:r>
            <a:r>
              <a:rPr lang="es-AR" sz="2800" dirty="0" err="1"/>
              <a:t>scenario</a:t>
            </a:r>
            <a:r>
              <a:rPr lang="es-A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0815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7A24E-A552-E50D-CBBD-26D7DE90C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F4D6E-1DCE-CBC3-67CF-2CFB91850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846824-0232-039B-1C41-24A8218AE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Autofit/>
          </a:bodyPr>
          <a:lstStyle/>
          <a:p>
            <a:pPr marL="617538" indent="-617538">
              <a:buNone/>
            </a:pPr>
            <a:r>
              <a:rPr lang="es-AR" sz="2800" dirty="0"/>
              <a:t>11. </a:t>
            </a:r>
            <a:r>
              <a:rPr lang="es-AR" sz="2800" dirty="0" err="1"/>
              <a:t>This</a:t>
            </a:r>
            <a:r>
              <a:rPr lang="es-AR" sz="2800" dirty="0"/>
              <a:t> "</a:t>
            </a:r>
            <a:r>
              <a:rPr lang="es-AR" sz="2800" dirty="0" err="1"/>
              <a:t>biomimetic</a:t>
            </a:r>
            <a:r>
              <a:rPr lang="es-AR" sz="2800" dirty="0"/>
              <a:t> </a:t>
            </a:r>
            <a:r>
              <a:rPr lang="es-AR" sz="2800" dirty="0" err="1"/>
              <a:t>revolution</a:t>
            </a:r>
            <a:r>
              <a:rPr lang="es-AR" sz="2800" dirty="0"/>
              <a:t>"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now</a:t>
            </a:r>
            <a:r>
              <a:rPr lang="es-AR" sz="2800" dirty="0"/>
              <a:t> </a:t>
            </a:r>
            <a:r>
              <a:rPr lang="es-AR" sz="2800" dirty="0" err="1"/>
              <a:t>considered</a:t>
            </a:r>
            <a:r>
              <a:rPr lang="es-AR" sz="2800" dirty="0"/>
              <a:t> to be a </a:t>
            </a:r>
            <a:r>
              <a:rPr lang="es-AR" sz="2800" dirty="0" err="1"/>
              <a:t>major</a:t>
            </a:r>
            <a:r>
              <a:rPr lang="es-AR" sz="2800" dirty="0"/>
              <a:t> </a:t>
            </a:r>
            <a:r>
              <a:rPr lang="es-AR" sz="2800" dirty="0" err="1"/>
              <a:t>guideline</a:t>
            </a:r>
            <a:r>
              <a:rPr lang="es-AR" sz="2800" dirty="0"/>
              <a:t> </a:t>
            </a:r>
            <a:r>
              <a:rPr lang="es-AR" sz="2800" dirty="0" err="1"/>
              <a:t>towards</a:t>
            </a:r>
            <a:r>
              <a:rPr lang="es-AR" sz="2800" dirty="0"/>
              <a:t> more </a:t>
            </a:r>
            <a:r>
              <a:rPr lang="es-AR" sz="2800" dirty="0" err="1"/>
              <a:t>sustainable</a:t>
            </a:r>
            <a:r>
              <a:rPr lang="es-AR" sz="2800" dirty="0"/>
              <a:t> </a:t>
            </a:r>
            <a:r>
              <a:rPr lang="es-AR" sz="2800" dirty="0" err="1"/>
              <a:t>built</a:t>
            </a:r>
            <a:r>
              <a:rPr lang="es-AR" sz="2800" dirty="0"/>
              <a:t> </a:t>
            </a:r>
            <a:r>
              <a:rPr lang="es-AR" sz="2800" dirty="0" err="1"/>
              <a:t>environments</a:t>
            </a:r>
            <a:r>
              <a:rPr lang="es-AR" sz="2800" dirty="0"/>
              <a:t>, </a:t>
            </a:r>
            <a:r>
              <a:rPr lang="es-AR" sz="2800" dirty="0" err="1"/>
              <a:t>meaning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 </a:t>
            </a:r>
            <a:r>
              <a:rPr lang="es-AR" sz="2800" dirty="0" err="1"/>
              <a:t>buildings</a:t>
            </a:r>
            <a:r>
              <a:rPr lang="es-AR" sz="2800" dirty="0"/>
              <a:t> are </a:t>
            </a:r>
            <a:r>
              <a:rPr lang="es-AR" sz="2800" dirty="0" err="1"/>
              <a:t>focused</a:t>
            </a:r>
            <a:r>
              <a:rPr lang="es-AR" sz="2800" dirty="0"/>
              <a:t> </a:t>
            </a:r>
            <a:r>
              <a:rPr lang="es-AR" sz="2800" dirty="0" err="1"/>
              <a:t>on</a:t>
            </a:r>
            <a:r>
              <a:rPr lang="es-AR" sz="2800" dirty="0"/>
              <a:t> </a:t>
            </a:r>
            <a:r>
              <a:rPr lang="es-AR" sz="2800" dirty="0" err="1"/>
              <a:t>learning</a:t>
            </a:r>
            <a:r>
              <a:rPr lang="es-AR" sz="2800" dirty="0"/>
              <a:t> </a:t>
            </a:r>
            <a:r>
              <a:rPr lang="es-AR" sz="2800" dirty="0" err="1"/>
              <a:t>from</a:t>
            </a:r>
            <a:r>
              <a:rPr lang="es-AR" sz="2800" dirty="0"/>
              <a:t> </a:t>
            </a:r>
            <a:r>
              <a:rPr lang="es-AR" sz="2800" dirty="0" err="1"/>
              <a:t>nature</a:t>
            </a:r>
            <a:r>
              <a:rPr lang="es-AR" sz="2800" dirty="0"/>
              <a:t> </a:t>
            </a:r>
            <a:r>
              <a:rPr lang="es-AR" sz="2800" dirty="0" err="1"/>
              <a:t>rather</a:t>
            </a:r>
            <a:r>
              <a:rPr lang="es-AR" sz="2800" dirty="0"/>
              <a:t> </a:t>
            </a:r>
            <a:r>
              <a:rPr lang="es-AR" sz="2800" dirty="0" err="1"/>
              <a:t>than</a:t>
            </a:r>
            <a:r>
              <a:rPr lang="es-AR" sz="2800" dirty="0"/>
              <a:t> </a:t>
            </a:r>
            <a:r>
              <a:rPr lang="es-AR" sz="2800" dirty="0" err="1"/>
              <a:t>only</a:t>
            </a:r>
            <a:r>
              <a:rPr lang="es-AR" sz="2800" dirty="0"/>
              <a:t> </a:t>
            </a:r>
            <a:r>
              <a:rPr lang="es-AR" sz="2800" dirty="0" err="1"/>
              <a:t>extracting</a:t>
            </a:r>
            <a:r>
              <a:rPr lang="es-AR" sz="2800" dirty="0"/>
              <a:t> </a:t>
            </a:r>
            <a:r>
              <a:rPr lang="es-AR" sz="2800" dirty="0" err="1"/>
              <a:t>elements</a:t>
            </a:r>
            <a:r>
              <a:rPr lang="es-AR" sz="2800" dirty="0"/>
              <a:t> </a:t>
            </a:r>
            <a:r>
              <a:rPr lang="es-AR" sz="2800" dirty="0" err="1"/>
              <a:t>from</a:t>
            </a:r>
            <a:r>
              <a:rPr lang="es-AR" sz="2800" dirty="0"/>
              <a:t> </a:t>
            </a:r>
            <a:r>
              <a:rPr lang="es-AR" sz="2800" dirty="0" err="1"/>
              <a:t>it</a:t>
            </a:r>
            <a:r>
              <a:rPr lang="es-AR" sz="2800" dirty="0"/>
              <a:t>.</a:t>
            </a:r>
          </a:p>
          <a:p>
            <a:pPr marL="617538" indent="-617538">
              <a:buNone/>
            </a:pPr>
            <a:endParaRPr lang="es-AR" sz="2800" dirty="0"/>
          </a:p>
          <a:p>
            <a:pPr marL="617538" indent="-617538">
              <a:buNone/>
            </a:pPr>
            <a:r>
              <a:rPr lang="es-AR" sz="2800" dirty="0"/>
              <a:t>12. </a:t>
            </a:r>
            <a:r>
              <a:rPr lang="es-AR" sz="2800" dirty="0" err="1"/>
              <a:t>The</a:t>
            </a:r>
            <a:r>
              <a:rPr lang="es-AR" sz="2800" dirty="0"/>
              <a:t> robots are </a:t>
            </a:r>
            <a:r>
              <a:rPr lang="es-AR" sz="2800" dirty="0" err="1"/>
              <a:t>expected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operate</a:t>
            </a:r>
            <a:r>
              <a:rPr lang="es-AR" sz="2800" dirty="0"/>
              <a:t> </a:t>
            </a:r>
            <a:r>
              <a:rPr lang="es-AR" sz="2800" dirty="0" err="1"/>
              <a:t>within</a:t>
            </a:r>
            <a:r>
              <a:rPr lang="es-AR" sz="2800" dirty="0"/>
              <a:t> “</a:t>
            </a:r>
            <a:r>
              <a:rPr lang="es-AR" sz="2800" dirty="0" err="1"/>
              <a:t>environments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 </a:t>
            </a:r>
            <a:r>
              <a:rPr lang="es-AR" sz="2800" dirty="0" err="1"/>
              <a:t>have</a:t>
            </a:r>
            <a:r>
              <a:rPr lang="es-AR" sz="2800" dirty="0"/>
              <a:t> </a:t>
            </a:r>
            <a:r>
              <a:rPr lang="es-AR" sz="2800" dirty="0" err="1"/>
              <a:t>not</a:t>
            </a:r>
            <a:r>
              <a:rPr lang="es-AR" sz="2800" dirty="0"/>
              <a:t> </a:t>
            </a:r>
            <a:r>
              <a:rPr lang="es-AR" sz="2800" dirty="0" err="1"/>
              <a:t>been</a:t>
            </a:r>
            <a:r>
              <a:rPr lang="es-AR" sz="2800" dirty="0"/>
              <a:t> </a:t>
            </a:r>
            <a:r>
              <a:rPr lang="es-AR" sz="2800" dirty="0" err="1"/>
              <a:t>pre-prepared</a:t>
            </a:r>
            <a:r>
              <a:rPr lang="es-AR" sz="2800" dirty="0"/>
              <a:t> </a:t>
            </a:r>
            <a:r>
              <a:rPr lang="es-AR" sz="2800" dirty="0" err="1"/>
              <a:t>for</a:t>
            </a:r>
            <a:r>
              <a:rPr lang="es-AR" sz="2800" dirty="0"/>
              <a:t> [</a:t>
            </a:r>
            <a:r>
              <a:rPr lang="es-AR" sz="2800" dirty="0" err="1"/>
              <a:t>their</a:t>
            </a:r>
            <a:r>
              <a:rPr lang="es-AR" sz="2800" dirty="0"/>
              <a:t>] </a:t>
            </a:r>
            <a:r>
              <a:rPr lang="es-AR" sz="2800" dirty="0" err="1"/>
              <a:t>operation</a:t>
            </a:r>
            <a:r>
              <a:rPr lang="es-A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0093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617538" indent="-617538">
              <a:buNone/>
            </a:pPr>
            <a:r>
              <a:rPr lang="es-AR" sz="3200" dirty="0"/>
              <a:t>13.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resultant</a:t>
            </a:r>
            <a:r>
              <a:rPr lang="es-AR" sz="2800" dirty="0"/>
              <a:t> </a:t>
            </a:r>
            <a:r>
              <a:rPr lang="es-AR" sz="2800" dirty="0" err="1"/>
              <a:t>pretreated</a:t>
            </a:r>
            <a:r>
              <a:rPr lang="es-AR" sz="2800" dirty="0"/>
              <a:t> </a:t>
            </a:r>
            <a:r>
              <a:rPr lang="es-AR" sz="2800" dirty="0" err="1"/>
              <a:t>sawdust</a:t>
            </a:r>
            <a:r>
              <a:rPr lang="es-AR" sz="2800" dirty="0"/>
              <a:t>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observed</a:t>
            </a:r>
            <a:r>
              <a:rPr lang="es-AR" sz="2800" dirty="0"/>
              <a:t> to be pale </a:t>
            </a:r>
            <a:r>
              <a:rPr lang="es-AR" sz="2800" dirty="0" err="1"/>
              <a:t>yellow</a:t>
            </a:r>
            <a:r>
              <a:rPr lang="es-AR" sz="2800" dirty="0"/>
              <a:t>, and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further</a:t>
            </a:r>
            <a:r>
              <a:rPr lang="es-AR" sz="2800" dirty="0"/>
              <a:t> </a:t>
            </a:r>
            <a:r>
              <a:rPr lang="es-AR" sz="2800" dirty="0" err="1"/>
              <a:t>used</a:t>
            </a:r>
            <a:r>
              <a:rPr lang="es-AR" sz="2800" dirty="0"/>
              <a:t> </a:t>
            </a:r>
            <a:r>
              <a:rPr lang="es-AR" sz="2800" dirty="0" err="1"/>
              <a:t>for</a:t>
            </a:r>
            <a:r>
              <a:rPr lang="es-AR" sz="2800" dirty="0"/>
              <a:t> </a:t>
            </a:r>
            <a:r>
              <a:rPr lang="es-AR" sz="2800" dirty="0" err="1"/>
              <a:t>oleophilic</a:t>
            </a:r>
            <a:r>
              <a:rPr lang="es-AR" sz="2800" dirty="0"/>
              <a:t> </a:t>
            </a:r>
            <a:r>
              <a:rPr lang="es-AR" sz="2800" dirty="0" err="1"/>
              <a:t>treatment</a:t>
            </a:r>
            <a:r>
              <a:rPr lang="es-AR" sz="2800" dirty="0"/>
              <a:t>.</a:t>
            </a:r>
          </a:p>
          <a:p>
            <a:pPr marL="617538" indent="-617538"/>
            <a:endParaRPr lang="es-ES" sz="2800" dirty="0"/>
          </a:p>
          <a:p>
            <a:pPr marL="617538" indent="-617538">
              <a:buNone/>
            </a:pPr>
            <a:r>
              <a:rPr lang="es-AR" sz="2800" dirty="0"/>
              <a:t>14.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hydrogel</a:t>
            </a:r>
            <a:r>
              <a:rPr lang="es-AR" sz="2800" dirty="0"/>
              <a:t> </a:t>
            </a:r>
            <a:r>
              <a:rPr lang="es-AR" sz="2800" dirty="0" err="1"/>
              <a:t>developed</a:t>
            </a:r>
            <a:r>
              <a:rPr lang="es-AR" sz="2800" dirty="0"/>
              <a:t> in </a:t>
            </a:r>
            <a:r>
              <a:rPr lang="es-AR" sz="2800" dirty="0" err="1"/>
              <a:t>Christman's</a:t>
            </a:r>
            <a:r>
              <a:rPr lang="es-AR" sz="2800" dirty="0"/>
              <a:t> </a:t>
            </a:r>
            <a:r>
              <a:rPr lang="es-AR" sz="2800" dirty="0" err="1"/>
              <a:t>lab</a:t>
            </a:r>
            <a:r>
              <a:rPr lang="es-AR" sz="2800" dirty="0"/>
              <a:t>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proven</a:t>
            </a:r>
            <a:r>
              <a:rPr lang="es-AR" sz="2800" dirty="0"/>
              <a:t> to be compatible </a:t>
            </a:r>
            <a:r>
              <a:rPr lang="es-AR" sz="2800" dirty="0" err="1"/>
              <a:t>with</a:t>
            </a:r>
            <a:r>
              <a:rPr lang="es-AR" sz="2800" dirty="0"/>
              <a:t> </a:t>
            </a:r>
            <a:r>
              <a:rPr lang="es-AR" sz="2800" dirty="0" err="1"/>
              <a:t>blood</a:t>
            </a:r>
            <a:r>
              <a:rPr lang="es-AR" sz="2800" dirty="0"/>
              <a:t> </a:t>
            </a:r>
            <a:r>
              <a:rPr lang="es-AR" sz="2800" dirty="0" err="1"/>
              <a:t>injections</a:t>
            </a:r>
            <a:r>
              <a:rPr lang="es-AR" sz="2800" dirty="0"/>
              <a:t> as </a:t>
            </a:r>
            <a:r>
              <a:rPr lang="es-AR" sz="2800" dirty="0" err="1"/>
              <a:t>part</a:t>
            </a:r>
            <a:r>
              <a:rPr lang="es-AR" sz="2800" dirty="0"/>
              <a:t> of safety </a:t>
            </a:r>
            <a:r>
              <a:rPr lang="es-AR" sz="2800" dirty="0" err="1"/>
              <a:t>trials</a:t>
            </a:r>
            <a:r>
              <a:rPr lang="es-AR" sz="2800" dirty="0"/>
              <a:t>.</a:t>
            </a:r>
          </a:p>
          <a:p>
            <a:pPr marL="617538" indent="-617538">
              <a:buNone/>
            </a:pPr>
            <a:endParaRPr lang="es-ES" sz="2800" dirty="0"/>
          </a:p>
          <a:p>
            <a:pPr marL="617538" indent="-617538">
              <a:buNone/>
            </a:pPr>
            <a:r>
              <a:rPr lang="es-AR" sz="2800" dirty="0"/>
              <a:t>15. </a:t>
            </a:r>
            <a:r>
              <a:rPr lang="es-AR" sz="2800" dirty="0" err="1"/>
              <a:t>While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first</a:t>
            </a:r>
            <a:r>
              <a:rPr lang="es-AR" sz="2800" dirty="0"/>
              <a:t> </a:t>
            </a:r>
            <a:r>
              <a:rPr lang="es-AR" sz="2800" dirty="0" err="1"/>
              <a:t>unit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now</a:t>
            </a:r>
            <a:r>
              <a:rPr lang="es-AR" sz="2800" dirty="0"/>
              <a:t> </a:t>
            </a:r>
            <a:r>
              <a:rPr lang="es-AR" sz="2800" dirty="0" err="1"/>
              <a:t>connected</a:t>
            </a:r>
            <a:r>
              <a:rPr lang="es-AR" sz="2800" dirty="0"/>
              <a:t> to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grid</a:t>
            </a:r>
            <a:r>
              <a:rPr lang="es-AR" sz="2800" dirty="0"/>
              <a:t> and </a:t>
            </a:r>
            <a:r>
              <a:rPr lang="es-AR" sz="2800" dirty="0" err="1"/>
              <a:t>operational</a:t>
            </a:r>
            <a:r>
              <a:rPr lang="es-AR" sz="2800" dirty="0"/>
              <a:t>,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next</a:t>
            </a:r>
            <a:r>
              <a:rPr lang="es-AR" sz="2800" dirty="0"/>
              <a:t> </a:t>
            </a:r>
            <a:r>
              <a:rPr lang="es-AR" sz="2800" dirty="0" err="1"/>
              <a:t>one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planned</a:t>
            </a:r>
            <a:r>
              <a:rPr lang="es-AR" sz="2800" dirty="0"/>
              <a:t> to </a:t>
            </a:r>
            <a:r>
              <a:rPr lang="es-AR" sz="2800" dirty="0" err="1"/>
              <a:t>become</a:t>
            </a:r>
            <a:r>
              <a:rPr lang="es-AR" sz="2800" dirty="0"/>
              <a:t> active in 2025.</a:t>
            </a:r>
          </a:p>
        </p:txBody>
      </p:sp>
    </p:spTree>
    <p:extLst>
      <p:ext uri="{BB962C8B-B14F-4D97-AF65-F5344CB8AC3E}">
        <p14:creationId xmlns:p14="http://schemas.microsoft.com/office/powerpoint/2010/main" val="142596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solidFill>
            <a:schemeClr val="bg2">
              <a:lumMod val="50000"/>
            </a:schemeClr>
          </a:solidFill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4000" b="1" dirty="0">
                <a:solidFill>
                  <a:srgbClr val="FFCC00"/>
                </a:solidFill>
                <a:latin typeface="Arial Black" panose="020B0A04020102020204" pitchFamily="34" charset="0"/>
              </a:rPr>
              <a:t>B.  </a:t>
            </a:r>
            <a:r>
              <a:rPr lang="es-AR" sz="4000" b="1" u="sng" dirty="0">
                <a:solidFill>
                  <a:srgbClr val="FFCC00"/>
                </a:solidFill>
                <a:latin typeface="Arial Black" panose="020B0A04020102020204" pitchFamily="34" charset="0"/>
              </a:rPr>
              <a:t>Lea y traduzca las siguientes oraciones y diga qué tipo de pasiva es (común o especial)</a:t>
            </a:r>
            <a:endParaRPr lang="es-AR" sz="4000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48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542925" indent="-542925">
              <a:buAutoNum type="arabicPeriod"/>
            </a:pPr>
            <a:r>
              <a:rPr lang="es-AR" sz="2800" dirty="0" err="1"/>
              <a:t>Clay</a:t>
            </a:r>
            <a:r>
              <a:rPr lang="es-AR" sz="2800" dirty="0"/>
              <a:t> </a:t>
            </a:r>
            <a:r>
              <a:rPr lang="es-AR" sz="2800" dirty="0" err="1"/>
              <a:t>bricks</a:t>
            </a:r>
            <a:r>
              <a:rPr lang="es-AR" sz="2800" dirty="0"/>
              <a:t>: </a:t>
            </a:r>
            <a:r>
              <a:rPr lang="es-AR" sz="2800" dirty="0" err="1"/>
              <a:t>Made</a:t>
            </a:r>
            <a:r>
              <a:rPr lang="es-AR" sz="2800" dirty="0"/>
              <a:t> </a:t>
            </a:r>
            <a:r>
              <a:rPr lang="es-AR" sz="2800" dirty="0" err="1"/>
              <a:t>from</a:t>
            </a:r>
            <a:r>
              <a:rPr lang="es-AR" sz="2800" dirty="0"/>
              <a:t> natural </a:t>
            </a:r>
            <a:r>
              <a:rPr lang="es-AR" sz="2800" dirty="0" err="1"/>
              <a:t>clay</a:t>
            </a:r>
            <a:r>
              <a:rPr lang="es-AR" sz="2800" dirty="0"/>
              <a:t>, </a:t>
            </a:r>
            <a:r>
              <a:rPr lang="es-AR" sz="2800" dirty="0" err="1"/>
              <a:t>these</a:t>
            </a:r>
            <a:r>
              <a:rPr lang="es-AR" sz="2800" dirty="0"/>
              <a:t> </a:t>
            </a:r>
            <a:r>
              <a:rPr lang="es-AR" sz="2800" dirty="0" err="1"/>
              <a:t>bricks</a:t>
            </a:r>
            <a:r>
              <a:rPr lang="es-AR" sz="2800" dirty="0"/>
              <a:t> are </a:t>
            </a:r>
            <a:r>
              <a:rPr lang="es-AR" sz="2800" dirty="0" err="1"/>
              <a:t>known</a:t>
            </a:r>
            <a:r>
              <a:rPr lang="es-AR" sz="2800" dirty="0"/>
              <a:t> </a:t>
            </a:r>
            <a:r>
              <a:rPr lang="es-AR" sz="2800" dirty="0" err="1"/>
              <a:t>for</a:t>
            </a:r>
            <a:r>
              <a:rPr lang="es-AR" sz="2800" dirty="0"/>
              <a:t> </a:t>
            </a:r>
            <a:r>
              <a:rPr lang="es-AR" sz="2800" dirty="0" err="1"/>
              <a:t>their</a:t>
            </a:r>
            <a:r>
              <a:rPr lang="es-AR" sz="2800" dirty="0"/>
              <a:t> </a:t>
            </a:r>
            <a:r>
              <a:rPr lang="es-AR" sz="2800" dirty="0" err="1"/>
              <a:t>excellent</a:t>
            </a:r>
            <a:r>
              <a:rPr lang="es-AR" sz="2800" dirty="0"/>
              <a:t> load-</a:t>
            </a:r>
            <a:r>
              <a:rPr lang="es-AR" sz="2800" dirty="0" err="1"/>
              <a:t>bearing</a:t>
            </a:r>
            <a:r>
              <a:rPr lang="es-AR" sz="2800" dirty="0"/>
              <a:t> </a:t>
            </a:r>
            <a:r>
              <a:rPr lang="es-AR" sz="2800" dirty="0" err="1"/>
              <a:t>capacity</a:t>
            </a:r>
            <a:r>
              <a:rPr lang="es-AR" sz="2800" dirty="0"/>
              <a:t>, </a:t>
            </a:r>
            <a:r>
              <a:rPr lang="es-AR" sz="2800" dirty="0" err="1"/>
              <a:t>fire</a:t>
            </a:r>
            <a:r>
              <a:rPr lang="es-AR" sz="2800" dirty="0"/>
              <a:t> </a:t>
            </a:r>
            <a:r>
              <a:rPr lang="es-AR" sz="2800" dirty="0" err="1"/>
              <a:t>resistance</a:t>
            </a:r>
            <a:r>
              <a:rPr lang="es-AR" sz="2800" dirty="0"/>
              <a:t>, and </a:t>
            </a:r>
            <a:r>
              <a:rPr lang="es-AR" sz="2800" dirty="0" err="1"/>
              <a:t>thermal</a:t>
            </a:r>
            <a:r>
              <a:rPr lang="es-AR" sz="2800" dirty="0"/>
              <a:t> </a:t>
            </a:r>
            <a:r>
              <a:rPr lang="es-AR" sz="2800" dirty="0" err="1"/>
              <a:t>insulation</a:t>
            </a:r>
            <a:r>
              <a:rPr lang="es-AR" sz="2800" dirty="0"/>
              <a:t> </a:t>
            </a:r>
            <a:r>
              <a:rPr lang="es-AR" sz="2800" dirty="0" err="1"/>
              <a:t>properties</a:t>
            </a:r>
            <a:r>
              <a:rPr lang="es-AR" sz="2800" dirty="0"/>
              <a:t>.</a:t>
            </a:r>
          </a:p>
          <a:p>
            <a:pPr marL="542925" indent="-542925">
              <a:buAutoNum type="arabicPeriod"/>
            </a:pPr>
            <a:endParaRPr lang="es-AR" sz="2800" dirty="0"/>
          </a:p>
          <a:p>
            <a:pPr marL="542925" indent="-542925">
              <a:buNone/>
            </a:pPr>
            <a:r>
              <a:rPr lang="es-AR" sz="2800" dirty="0"/>
              <a:t>2. </a:t>
            </a:r>
            <a:r>
              <a:rPr lang="es-AR" sz="2800" dirty="0" err="1"/>
              <a:t>Despite</a:t>
            </a:r>
            <a:r>
              <a:rPr lang="es-AR" sz="2800" dirty="0"/>
              <a:t> </a:t>
            </a:r>
            <a:r>
              <a:rPr lang="es-AR" sz="2800" dirty="0" err="1"/>
              <a:t>this</a:t>
            </a:r>
            <a:r>
              <a:rPr lang="es-AR" sz="2800" dirty="0"/>
              <a:t> </a:t>
            </a:r>
            <a:r>
              <a:rPr lang="es-AR" sz="2800" dirty="0" err="1"/>
              <a:t>complexity</a:t>
            </a:r>
            <a:r>
              <a:rPr lang="es-AR" sz="2800" dirty="0"/>
              <a:t>, </a:t>
            </a:r>
            <a:r>
              <a:rPr lang="es-AR" sz="2800" dirty="0" err="1"/>
              <a:t>surprisingly</a:t>
            </a:r>
            <a:r>
              <a:rPr lang="es-AR" sz="2800" dirty="0"/>
              <a:t>,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magnetoresistance</a:t>
            </a:r>
            <a:r>
              <a:rPr lang="es-AR" sz="2800" dirty="0"/>
              <a:t>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found</a:t>
            </a:r>
            <a:r>
              <a:rPr lang="es-AR" sz="2800" dirty="0"/>
              <a:t> to be </a:t>
            </a:r>
            <a:r>
              <a:rPr lang="es-AR" sz="2800" dirty="0" err="1"/>
              <a:t>extremely</a:t>
            </a:r>
            <a:r>
              <a:rPr lang="es-AR" sz="2800" dirty="0"/>
              <a:t> simple.</a:t>
            </a:r>
          </a:p>
          <a:p>
            <a:pPr marL="542925" indent="-542925">
              <a:buNone/>
            </a:pPr>
            <a:endParaRPr lang="es-ES" sz="2800" dirty="0"/>
          </a:p>
          <a:p>
            <a:pPr marL="542925" indent="-542925">
              <a:buNone/>
            </a:pPr>
            <a:r>
              <a:rPr lang="es-AR" sz="2800" dirty="0"/>
              <a:t>3.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operation</a:t>
            </a:r>
            <a:r>
              <a:rPr lang="es-AR" sz="2800" dirty="0"/>
              <a:t> </a:t>
            </a:r>
            <a:r>
              <a:rPr lang="es-AR" sz="2800" dirty="0" err="1"/>
              <a:t>cost</a:t>
            </a:r>
            <a:r>
              <a:rPr lang="es-AR" sz="2800" dirty="0"/>
              <a:t> </a:t>
            </a:r>
            <a:r>
              <a:rPr lang="es-AR" sz="2800" dirty="0" err="1"/>
              <a:t>for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Digit</a:t>
            </a:r>
            <a:r>
              <a:rPr lang="es-AR" sz="2800" dirty="0"/>
              <a:t> robot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estimated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be in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range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$10 </a:t>
            </a:r>
            <a:r>
              <a:rPr lang="es-AR" sz="2800" dirty="0" err="1"/>
              <a:t>to</a:t>
            </a:r>
            <a:r>
              <a:rPr lang="es-AR" sz="2800" dirty="0"/>
              <a:t> $12 per </a:t>
            </a:r>
            <a:r>
              <a:rPr lang="es-AR" sz="2800" dirty="0" err="1"/>
              <a:t>hour</a:t>
            </a:r>
            <a:r>
              <a:rPr lang="es-AR" sz="2800" dirty="0"/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90535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371475" indent="-371475">
              <a:buNone/>
            </a:pPr>
            <a:r>
              <a:rPr lang="es-AR" sz="3200" dirty="0"/>
              <a:t>4.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sponge</a:t>
            </a:r>
            <a:r>
              <a:rPr lang="es-AR" sz="2800" dirty="0"/>
              <a:t> (</a:t>
            </a:r>
            <a:r>
              <a:rPr lang="es-AR" sz="2800" dirty="0" err="1"/>
              <a:t>Gherkin</a:t>
            </a:r>
            <a:r>
              <a:rPr lang="es-AR" sz="2800" dirty="0"/>
              <a:t>)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known</a:t>
            </a:r>
            <a:r>
              <a:rPr lang="es-AR" sz="2800" dirty="0"/>
              <a:t> </a:t>
            </a:r>
            <a:r>
              <a:rPr lang="es-AR" sz="2800" dirty="0" err="1"/>
              <a:t>for</a:t>
            </a:r>
            <a:r>
              <a:rPr lang="es-AR" sz="2800" dirty="0"/>
              <a:t> </a:t>
            </a:r>
            <a:r>
              <a:rPr lang="es-AR" sz="2800" dirty="0" err="1"/>
              <a:t>its</a:t>
            </a:r>
            <a:r>
              <a:rPr lang="es-AR" sz="2800" dirty="0"/>
              <a:t> </a:t>
            </a:r>
            <a:r>
              <a:rPr lang="es-AR" sz="2800" dirty="0" err="1"/>
              <a:t>shape</a:t>
            </a:r>
            <a:r>
              <a:rPr lang="es-AR" sz="2800" dirty="0"/>
              <a:t> and </a:t>
            </a:r>
            <a:r>
              <a:rPr lang="es-AR" sz="2800" dirty="0" err="1"/>
              <a:t>lattice</a:t>
            </a:r>
            <a:r>
              <a:rPr lang="es-AR" sz="2800" dirty="0"/>
              <a:t> </a:t>
            </a:r>
            <a:r>
              <a:rPr lang="es-AR" sz="2800" dirty="0" err="1"/>
              <a:t>structure</a:t>
            </a:r>
            <a:r>
              <a:rPr lang="es-AR" sz="2800" dirty="0"/>
              <a:t> and </a:t>
            </a:r>
            <a:r>
              <a:rPr lang="es-AR" sz="2800" dirty="0" err="1"/>
              <a:t>incredible</a:t>
            </a:r>
            <a:r>
              <a:rPr lang="es-AR" sz="2800" dirty="0"/>
              <a:t> </a:t>
            </a:r>
            <a:r>
              <a:rPr lang="es-AR" sz="2800" dirty="0" err="1"/>
              <a:t>strength</a:t>
            </a:r>
            <a:r>
              <a:rPr lang="es-AR" sz="2800" dirty="0"/>
              <a:t> </a:t>
            </a:r>
            <a:r>
              <a:rPr lang="es-AR" sz="2800" dirty="0" err="1"/>
              <a:t>due</a:t>
            </a:r>
            <a:r>
              <a:rPr lang="es-AR" sz="2800" dirty="0"/>
              <a:t> to </a:t>
            </a:r>
            <a:r>
              <a:rPr lang="es-AR" sz="2800" dirty="0" err="1"/>
              <a:t>its</a:t>
            </a:r>
            <a:r>
              <a:rPr lang="es-AR" sz="2800" dirty="0"/>
              <a:t> </a:t>
            </a:r>
            <a:r>
              <a:rPr lang="es-AR" sz="2800" dirty="0" err="1"/>
              <a:t>fibrous</a:t>
            </a:r>
            <a:r>
              <a:rPr lang="es-AR" sz="2800" dirty="0"/>
              <a:t>, </a:t>
            </a:r>
            <a:r>
              <a:rPr lang="es-AR" sz="2800" dirty="0" err="1"/>
              <a:t>glass-like</a:t>
            </a:r>
            <a:r>
              <a:rPr lang="es-AR" sz="2800" dirty="0"/>
              <a:t> </a:t>
            </a:r>
            <a:r>
              <a:rPr lang="es-AR" sz="2800" dirty="0" err="1"/>
              <a:t>skeleton</a:t>
            </a:r>
            <a:r>
              <a:rPr lang="es-AR" sz="2800" dirty="0"/>
              <a:t>.</a:t>
            </a:r>
          </a:p>
          <a:p>
            <a:pPr marL="371475" indent="-371475">
              <a:buNone/>
            </a:pPr>
            <a:endParaRPr lang="es-AR" sz="2800" dirty="0"/>
          </a:p>
          <a:p>
            <a:pPr marL="371475" indent="-371475">
              <a:buNone/>
            </a:pPr>
            <a:r>
              <a:rPr lang="es-AR" sz="2800" dirty="0"/>
              <a:t>5. Pierre-Marie-</a:t>
            </a:r>
            <a:r>
              <a:rPr lang="es-AR" sz="2800" dirty="0" err="1"/>
              <a:t>Jérôme</a:t>
            </a:r>
            <a:r>
              <a:rPr lang="es-AR" sz="2800" dirty="0"/>
              <a:t> </a:t>
            </a:r>
            <a:r>
              <a:rPr lang="es-AR" sz="2800" dirty="0" err="1"/>
              <a:t>Trésaguet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considered</a:t>
            </a:r>
            <a:r>
              <a:rPr lang="es-AR" sz="2800" dirty="0"/>
              <a:t> to be </a:t>
            </a:r>
            <a:r>
              <a:rPr lang="es-AR" sz="2800" dirty="0" err="1"/>
              <a:t>one</a:t>
            </a:r>
            <a:r>
              <a:rPr lang="es-AR" sz="2800" dirty="0"/>
              <a:t> of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first</a:t>
            </a:r>
            <a:r>
              <a:rPr lang="es-AR" sz="2800" dirty="0"/>
              <a:t> </a:t>
            </a:r>
            <a:r>
              <a:rPr lang="es-AR" sz="2800" dirty="0" err="1"/>
              <a:t>people</a:t>
            </a:r>
            <a:r>
              <a:rPr lang="es-AR" sz="2800" dirty="0"/>
              <a:t> to </a:t>
            </a:r>
            <a:r>
              <a:rPr lang="es-AR" sz="2800" dirty="0" err="1"/>
              <a:t>systematically</a:t>
            </a:r>
            <a:r>
              <a:rPr lang="es-AR" sz="2800" dirty="0"/>
              <a:t> </a:t>
            </a:r>
            <a:r>
              <a:rPr lang="es-AR" sz="2800" dirty="0" err="1"/>
              <a:t>improve</a:t>
            </a:r>
            <a:r>
              <a:rPr lang="es-AR" sz="2800" dirty="0"/>
              <a:t> </a:t>
            </a:r>
            <a:r>
              <a:rPr lang="es-AR" sz="2800" dirty="0" err="1"/>
              <a:t>road</a:t>
            </a:r>
            <a:r>
              <a:rPr lang="es-AR" sz="2800" dirty="0"/>
              <a:t> </a:t>
            </a:r>
            <a:r>
              <a:rPr lang="es-AR" sz="2800" dirty="0" err="1"/>
              <a:t>building</a:t>
            </a:r>
            <a:r>
              <a:rPr lang="es-AR" sz="2800" dirty="0"/>
              <a:t> </a:t>
            </a:r>
            <a:r>
              <a:rPr lang="es-AR" sz="2800" dirty="0" err="1"/>
              <a:t>since</a:t>
            </a:r>
            <a:r>
              <a:rPr lang="es-AR" sz="2800" dirty="0"/>
              <a:t> </a:t>
            </a:r>
            <a:r>
              <a:rPr lang="es-AR" sz="2800" dirty="0" err="1"/>
              <a:t>Roman</a:t>
            </a:r>
            <a:r>
              <a:rPr lang="es-AR" sz="2800" dirty="0"/>
              <a:t> times. </a:t>
            </a:r>
            <a:r>
              <a:rPr lang="es-AR" sz="2800" dirty="0" err="1"/>
              <a:t>Trésaguet</a:t>
            </a:r>
            <a:r>
              <a:rPr lang="es-AR" sz="2800" dirty="0"/>
              <a:t> </a:t>
            </a:r>
            <a:r>
              <a:rPr lang="es-AR" sz="2800" dirty="0" err="1"/>
              <a:t>was</a:t>
            </a:r>
            <a:r>
              <a:rPr lang="es-AR" sz="2800" dirty="0"/>
              <a:t> a French </a:t>
            </a:r>
            <a:r>
              <a:rPr lang="es-AR" sz="2800" dirty="0" err="1"/>
              <a:t>engineer</a:t>
            </a:r>
            <a:r>
              <a:rPr lang="es-AR" sz="2800" dirty="0"/>
              <a:t>.</a:t>
            </a:r>
          </a:p>
          <a:p>
            <a:pPr marL="371475" indent="-371475">
              <a:buNone/>
            </a:pPr>
            <a:endParaRPr lang="es-AR" sz="2800" dirty="0"/>
          </a:p>
          <a:p>
            <a:pPr marL="371475" indent="-371475">
              <a:buNone/>
            </a:pPr>
            <a:r>
              <a:rPr lang="es-AR" sz="2800" dirty="0"/>
              <a:t>6. Robots are </a:t>
            </a:r>
            <a:r>
              <a:rPr lang="es-AR" sz="2800" dirty="0" err="1"/>
              <a:t>not</a:t>
            </a:r>
            <a:r>
              <a:rPr lang="es-AR" sz="2800" dirty="0"/>
              <a:t> </a:t>
            </a:r>
            <a:r>
              <a:rPr lang="es-AR" sz="2800" dirty="0" err="1"/>
              <a:t>only</a:t>
            </a:r>
            <a:r>
              <a:rPr lang="es-AR" sz="2800" dirty="0"/>
              <a:t> </a:t>
            </a:r>
            <a:r>
              <a:rPr lang="es-AR" sz="2800" dirty="0" err="1"/>
              <a:t>very</a:t>
            </a:r>
            <a:r>
              <a:rPr lang="es-AR" sz="2800" dirty="0"/>
              <a:t> </a:t>
            </a:r>
            <a:r>
              <a:rPr lang="es-AR" sz="2800" dirty="0" err="1"/>
              <a:t>important</a:t>
            </a:r>
            <a:r>
              <a:rPr lang="es-AR" sz="2800" dirty="0"/>
              <a:t> in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industry</a:t>
            </a:r>
            <a:r>
              <a:rPr lang="es-AR" sz="2800" dirty="0"/>
              <a:t>, </a:t>
            </a:r>
            <a:r>
              <a:rPr lang="es-AR" sz="2800" dirty="0" err="1"/>
              <a:t>but</a:t>
            </a:r>
            <a:r>
              <a:rPr lang="es-AR" sz="2800" dirty="0"/>
              <a:t> can be </a:t>
            </a:r>
            <a:r>
              <a:rPr lang="es-AR" sz="2800" dirty="0" err="1"/>
              <a:t>found</a:t>
            </a:r>
            <a:r>
              <a:rPr lang="es-AR" sz="2800" dirty="0"/>
              <a:t> </a:t>
            </a:r>
            <a:r>
              <a:rPr lang="es-AR" sz="2800" dirty="0" err="1"/>
              <a:t>all</a:t>
            </a:r>
            <a:r>
              <a:rPr lang="es-AR" sz="2800" dirty="0"/>
              <a:t> </a:t>
            </a:r>
            <a:r>
              <a:rPr lang="es-AR" sz="2800" dirty="0" err="1"/>
              <a:t>around</a:t>
            </a:r>
            <a:r>
              <a:rPr lang="es-AR" sz="2800" dirty="0"/>
              <a:t> </a:t>
            </a:r>
            <a:r>
              <a:rPr lang="es-AR" sz="2800" dirty="0" err="1"/>
              <a:t>us</a:t>
            </a:r>
            <a:r>
              <a:rPr lang="es-AR" sz="2800" dirty="0"/>
              <a:t>.</a:t>
            </a:r>
          </a:p>
          <a:p>
            <a:pPr marL="371475" indent="-371475">
              <a:buNone/>
            </a:pP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126757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solidFill>
            <a:schemeClr val="bg2">
              <a:lumMod val="50000"/>
            </a:schemeClr>
          </a:solidFill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AR" sz="3600" b="1" dirty="0">
                <a:solidFill>
                  <a:srgbClr val="FFCC00"/>
                </a:solidFill>
                <a:latin typeface="Arial Black" panose="020B0A04020102020204" pitchFamily="34" charset="0"/>
              </a:rPr>
              <a:t>C.</a:t>
            </a:r>
            <a:r>
              <a:rPr lang="es-AR" sz="3600" b="1" u="sng" dirty="0">
                <a:solidFill>
                  <a:srgbClr val="FFCC00"/>
                </a:solidFill>
                <a:latin typeface="Arial Black" panose="020B0A04020102020204" pitchFamily="34" charset="0"/>
              </a:rPr>
              <a:t> En el siguiente texto realice, en español, las siguientes actividades 1) traduzca las oraciones marcadas en  el análisis de segmentación del mercado 2) y resuma en no más de cinco líneas la dinámica del mercado global</a:t>
            </a:r>
            <a:endParaRPr lang="es-AR" sz="3600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788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4000" b="1" dirty="0" err="1"/>
              <a:t>Growth</a:t>
            </a:r>
            <a:r>
              <a:rPr lang="es-AR" sz="4000" b="1" dirty="0"/>
              <a:t> </a:t>
            </a:r>
            <a:r>
              <a:rPr lang="es-AR" sz="4000" b="1" dirty="0" err="1"/>
              <a:t>Trends</a:t>
            </a:r>
            <a:r>
              <a:rPr lang="es-AR" sz="4000" b="1" dirty="0"/>
              <a:t> in </a:t>
            </a:r>
            <a:r>
              <a:rPr lang="es-AR" sz="4000" b="1" dirty="0" err="1"/>
              <a:t>the</a:t>
            </a:r>
            <a:r>
              <a:rPr lang="es-AR" sz="4000" b="1" dirty="0"/>
              <a:t> Green </a:t>
            </a:r>
            <a:r>
              <a:rPr lang="es-AR" sz="4000" b="1" dirty="0" err="1"/>
              <a:t>Mining</a:t>
            </a:r>
            <a:r>
              <a:rPr lang="es-AR" sz="4000" b="1" dirty="0"/>
              <a:t> </a:t>
            </a:r>
            <a:r>
              <a:rPr lang="es-AR" sz="4000" b="1" dirty="0" err="1"/>
              <a:t>Market</a:t>
            </a:r>
            <a:r>
              <a:rPr lang="es-AR" sz="4000" b="1" dirty="0"/>
              <a:t> 2025-2029 - </a:t>
            </a:r>
            <a:r>
              <a:rPr lang="es-AR" sz="4000" b="1" dirty="0" err="1"/>
              <a:t>Rising</a:t>
            </a:r>
            <a:r>
              <a:rPr lang="es-AR" sz="4000" b="1" dirty="0"/>
              <a:t> Green </a:t>
            </a:r>
            <a:r>
              <a:rPr lang="es-AR" sz="4000" b="1" dirty="0" err="1"/>
              <a:t>Finance</a:t>
            </a:r>
            <a:r>
              <a:rPr lang="es-AR" sz="4000" b="1" dirty="0"/>
              <a:t> </a:t>
            </a:r>
            <a:r>
              <a:rPr lang="es-AR" sz="4000" b="1" dirty="0" err="1"/>
              <a:t>Provides</a:t>
            </a:r>
            <a:r>
              <a:rPr lang="es-AR" sz="4000" b="1" dirty="0"/>
              <a:t> </a:t>
            </a:r>
            <a:r>
              <a:rPr lang="es-AR" sz="4000" b="1" dirty="0" err="1"/>
              <a:t>the</a:t>
            </a:r>
            <a:r>
              <a:rPr lang="es-AR" sz="4000" b="1" dirty="0"/>
              <a:t> </a:t>
            </a:r>
            <a:r>
              <a:rPr lang="es-AR" sz="4000" b="1" dirty="0" err="1"/>
              <a:t>Necessary</a:t>
            </a:r>
            <a:r>
              <a:rPr lang="es-AR" sz="4000" b="1" dirty="0"/>
              <a:t> Capital </a:t>
            </a:r>
            <a:r>
              <a:rPr lang="es-AR" sz="4000" b="1" dirty="0" err="1"/>
              <a:t>for</a:t>
            </a:r>
            <a:r>
              <a:rPr lang="es-AR" sz="4000" b="1" dirty="0"/>
              <a:t> </a:t>
            </a:r>
            <a:r>
              <a:rPr lang="es-AR" sz="4000" b="1" dirty="0" err="1"/>
              <a:t>Companies</a:t>
            </a:r>
            <a:r>
              <a:rPr lang="es-AR" sz="4000" b="1" dirty="0"/>
              <a:t> to </a:t>
            </a:r>
            <a:r>
              <a:rPr lang="es-AR" sz="4000" b="1" dirty="0" err="1"/>
              <a:t>Transition</a:t>
            </a:r>
            <a:r>
              <a:rPr lang="es-AR" sz="4000" b="1" dirty="0"/>
              <a:t> </a:t>
            </a:r>
            <a:r>
              <a:rPr lang="es-AR" sz="4000" b="1" dirty="0" err="1"/>
              <a:t>Toward</a:t>
            </a:r>
            <a:r>
              <a:rPr lang="es-AR" sz="4000" b="1" dirty="0"/>
              <a:t> More </a:t>
            </a:r>
            <a:r>
              <a:rPr lang="es-AR" sz="4000" b="1" dirty="0" err="1"/>
              <a:t>Sustainable</a:t>
            </a:r>
            <a:r>
              <a:rPr lang="es-AR" sz="4000" b="1" dirty="0"/>
              <a:t> </a:t>
            </a:r>
            <a:r>
              <a:rPr lang="es-AR" sz="4000" b="1" dirty="0" err="1"/>
              <a:t>Practices</a:t>
            </a:r>
            <a:endParaRPr lang="es-AR" sz="4000" dirty="0"/>
          </a:p>
          <a:p>
            <a:pPr marL="0" indent="0">
              <a:buNone/>
            </a:pPr>
            <a:r>
              <a:rPr lang="es-AR" sz="4000" dirty="0" err="1"/>
              <a:t>December</a:t>
            </a:r>
            <a:r>
              <a:rPr lang="es-AR" sz="4000" dirty="0"/>
              <a:t> 27, 2024 04:27 ET | </a:t>
            </a:r>
            <a:r>
              <a:rPr lang="es-AR" sz="4000" dirty="0" err="1"/>
              <a:t>Source</a:t>
            </a:r>
            <a:r>
              <a:rPr lang="es-AR" sz="4000" dirty="0"/>
              <a:t>: </a:t>
            </a:r>
            <a:r>
              <a:rPr lang="es-AR" sz="4000" b="1" u="sng" dirty="0" err="1">
                <a:hlinkClick r:id="rId2"/>
              </a:rPr>
              <a:t>Research</a:t>
            </a:r>
            <a:r>
              <a:rPr lang="es-AR" sz="4000" b="1" u="sng" dirty="0">
                <a:hlinkClick r:id="rId2"/>
              </a:rPr>
              <a:t> and </a:t>
            </a:r>
            <a:r>
              <a:rPr lang="es-AR" sz="4000" b="1" u="sng" dirty="0" err="1">
                <a:hlinkClick r:id="rId2"/>
              </a:rPr>
              <a:t>Markets</a:t>
            </a:r>
            <a:br>
              <a:rPr lang="es-AR" sz="4000" dirty="0"/>
            </a:br>
            <a:endParaRPr lang="es-AR" sz="4000" dirty="0"/>
          </a:p>
        </p:txBody>
      </p:sp>
    </p:spTree>
    <p:extLst>
      <p:ext uri="{BB962C8B-B14F-4D97-AF65-F5344CB8AC3E}">
        <p14:creationId xmlns:p14="http://schemas.microsoft.com/office/powerpoint/2010/main" val="108064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  <a:solidFill>
            <a:schemeClr val="bg2">
              <a:lumMod val="50000"/>
            </a:schemeClr>
          </a:solidFill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" sz="4800" dirty="0">
                <a:solidFill>
                  <a:srgbClr val="FFCC00"/>
                </a:solidFill>
                <a:latin typeface="Arial Black" panose="020B0A04020102020204" pitchFamily="34" charset="0"/>
              </a:rPr>
              <a:t>I. PASIVAS ESPECIALES</a:t>
            </a:r>
            <a:endParaRPr lang="es-AR" sz="4800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89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sz="4000" b="1" dirty="0" err="1"/>
              <a:t>Market</a:t>
            </a:r>
            <a:r>
              <a:rPr lang="es-AR" sz="4000" b="1" dirty="0"/>
              <a:t> </a:t>
            </a:r>
            <a:r>
              <a:rPr lang="es-AR" sz="4000" b="1" dirty="0" err="1"/>
              <a:t>Segmentation</a:t>
            </a:r>
            <a:r>
              <a:rPr lang="es-AR" sz="4000" b="1" dirty="0"/>
              <a:t> </a:t>
            </a:r>
            <a:r>
              <a:rPr lang="es-AR" sz="4000" b="1" dirty="0" err="1"/>
              <a:t>Analysis</a:t>
            </a:r>
            <a:r>
              <a:rPr lang="es-AR" sz="4000" b="1" dirty="0"/>
              <a:t>:</a:t>
            </a:r>
            <a:endParaRPr lang="es-AR" sz="4000" dirty="0"/>
          </a:p>
          <a:p>
            <a:pPr marL="0" indent="0">
              <a:buNone/>
            </a:pPr>
            <a:r>
              <a:rPr lang="es-AR" sz="3200" b="1" dirty="0" err="1">
                <a:solidFill>
                  <a:srgbClr val="FF0000"/>
                </a:solidFill>
              </a:rPr>
              <a:t>By</a:t>
            </a:r>
            <a:r>
              <a:rPr lang="es-AR" sz="3200" b="1" dirty="0">
                <a:solidFill>
                  <a:srgbClr val="FF0000"/>
                </a:solidFill>
              </a:rPr>
              <a:t> </a:t>
            </a:r>
            <a:r>
              <a:rPr lang="es-AR" sz="3200" b="1" dirty="0" err="1">
                <a:solidFill>
                  <a:srgbClr val="FF0000"/>
                </a:solidFill>
              </a:rPr>
              <a:t>Mining</a:t>
            </a:r>
            <a:r>
              <a:rPr lang="es-AR" sz="3200" b="1" dirty="0">
                <a:solidFill>
                  <a:srgbClr val="FF0000"/>
                </a:solidFill>
              </a:rPr>
              <a:t> </a:t>
            </a:r>
            <a:r>
              <a:rPr lang="es-AR" sz="3200" b="1" dirty="0" err="1">
                <a:solidFill>
                  <a:srgbClr val="FF0000"/>
                </a:solidFill>
              </a:rPr>
              <a:t>Type</a:t>
            </a:r>
            <a:r>
              <a:rPr lang="es-AR" sz="3200" b="1" dirty="0">
                <a:solidFill>
                  <a:srgbClr val="FF0000"/>
                </a:solidFill>
              </a:rPr>
              <a:t>:</a:t>
            </a:r>
            <a:r>
              <a:rPr lang="es-AR" sz="3200" dirty="0">
                <a:solidFill>
                  <a:srgbClr val="FF0000"/>
                </a:solidFill>
              </a:rPr>
              <a:t> In 2023,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surface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segment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dominated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market</a:t>
            </a:r>
            <a:r>
              <a:rPr lang="es-AR" sz="3200" dirty="0">
                <a:solidFill>
                  <a:srgbClr val="FF0000"/>
                </a:solidFill>
              </a:rPr>
              <a:t> share </a:t>
            </a:r>
            <a:r>
              <a:rPr lang="es-AR" sz="3200" dirty="0" err="1">
                <a:solidFill>
                  <a:srgbClr val="FF0000"/>
                </a:solidFill>
              </a:rPr>
              <a:t>due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its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cost-effectiveness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operational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simplicity</a:t>
            </a:r>
            <a:r>
              <a:rPr lang="es-AR" sz="3200" dirty="0">
                <a:solidFill>
                  <a:srgbClr val="FF0000"/>
                </a:solidFill>
              </a:rPr>
              <a:t>, and </a:t>
            </a:r>
            <a:r>
              <a:rPr lang="es-AR" sz="3200" dirty="0" err="1">
                <a:solidFill>
                  <a:srgbClr val="FF0000"/>
                </a:solidFill>
              </a:rPr>
              <a:t>ability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extract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large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volumes</a:t>
            </a:r>
            <a:r>
              <a:rPr lang="es-AR" sz="3200" dirty="0">
                <a:solidFill>
                  <a:srgbClr val="FF0000"/>
                </a:solidFill>
              </a:rPr>
              <a:t> of </a:t>
            </a:r>
            <a:r>
              <a:rPr lang="es-AR" sz="3200" dirty="0" err="1">
                <a:solidFill>
                  <a:srgbClr val="FF0000"/>
                </a:solidFill>
              </a:rPr>
              <a:t>minerals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with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minimal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resource</a:t>
            </a:r>
            <a:r>
              <a:rPr lang="es-AR" sz="3200" dirty="0">
                <a:solidFill>
                  <a:srgbClr val="FF0000"/>
                </a:solidFill>
              </a:rPr>
              <a:t> input. </a:t>
            </a:r>
            <a:r>
              <a:rPr lang="es-AR" sz="3200" dirty="0" err="1"/>
              <a:t>operational</a:t>
            </a:r>
            <a:r>
              <a:rPr lang="es-AR" sz="3200" dirty="0"/>
              <a:t> </a:t>
            </a:r>
            <a:r>
              <a:rPr lang="es-AR" sz="3200" dirty="0" err="1"/>
              <a:t>simplicity</a:t>
            </a:r>
            <a:r>
              <a:rPr lang="es-AR" sz="3200" dirty="0"/>
              <a:t>, and </a:t>
            </a:r>
            <a:r>
              <a:rPr lang="es-AR" sz="3200" dirty="0" err="1"/>
              <a:t>ability</a:t>
            </a:r>
            <a:r>
              <a:rPr lang="es-AR" sz="3200" dirty="0"/>
              <a:t> to </a:t>
            </a:r>
            <a:r>
              <a:rPr lang="es-AR" sz="3200" dirty="0" err="1"/>
              <a:t>extract</a:t>
            </a:r>
            <a:r>
              <a:rPr lang="es-AR" sz="3200" dirty="0"/>
              <a:t> </a:t>
            </a:r>
            <a:r>
              <a:rPr lang="es-AR" sz="3200" dirty="0" err="1"/>
              <a:t>large</a:t>
            </a:r>
            <a:r>
              <a:rPr lang="es-AR" sz="3200" dirty="0"/>
              <a:t> </a:t>
            </a:r>
            <a:r>
              <a:rPr lang="es-AR" sz="3200" dirty="0" err="1"/>
              <a:t>volumes</a:t>
            </a:r>
            <a:r>
              <a:rPr lang="es-AR" sz="3200" dirty="0"/>
              <a:t> of </a:t>
            </a:r>
            <a:r>
              <a:rPr lang="es-AR" sz="3200" dirty="0" err="1"/>
              <a:t>minerals</a:t>
            </a:r>
            <a:r>
              <a:rPr lang="es-AR" sz="3200" dirty="0"/>
              <a:t> </a:t>
            </a:r>
            <a:r>
              <a:rPr lang="es-AR" sz="3200" dirty="0" err="1"/>
              <a:t>with</a:t>
            </a:r>
            <a:r>
              <a:rPr lang="es-AR" sz="3200" dirty="0"/>
              <a:t> </a:t>
            </a:r>
            <a:r>
              <a:rPr lang="es-AR" sz="3200" dirty="0" err="1"/>
              <a:t>minimal</a:t>
            </a:r>
            <a:r>
              <a:rPr lang="es-AR" sz="3200" dirty="0"/>
              <a:t> </a:t>
            </a:r>
            <a:r>
              <a:rPr lang="es-AR" sz="3200" dirty="0" err="1"/>
              <a:t>resource</a:t>
            </a:r>
            <a:r>
              <a:rPr lang="es-AR" sz="3200" dirty="0"/>
              <a:t> input. Surface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techniques</a:t>
            </a:r>
            <a:r>
              <a:rPr lang="es-AR" sz="3200" dirty="0"/>
              <a:t>, </a:t>
            </a:r>
            <a:r>
              <a:rPr lang="es-AR" sz="3200" dirty="0" err="1"/>
              <a:t>such</a:t>
            </a:r>
            <a:r>
              <a:rPr lang="es-AR" sz="3200" dirty="0"/>
              <a:t> as open-</a:t>
            </a:r>
            <a:r>
              <a:rPr lang="es-AR" sz="3200" dirty="0" err="1"/>
              <a:t>pit</a:t>
            </a:r>
            <a:r>
              <a:rPr lang="es-AR" sz="3200" dirty="0"/>
              <a:t> and </a:t>
            </a:r>
            <a:r>
              <a:rPr lang="es-AR" sz="3200" dirty="0" err="1"/>
              <a:t>strip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, are </a:t>
            </a:r>
            <a:r>
              <a:rPr lang="es-AR" sz="3200" dirty="0" err="1"/>
              <a:t>easier</a:t>
            </a:r>
            <a:r>
              <a:rPr lang="es-AR" sz="3200" dirty="0"/>
              <a:t> to </a:t>
            </a:r>
            <a:r>
              <a:rPr lang="es-AR" sz="3200" dirty="0" err="1"/>
              <a:t>implement</a:t>
            </a:r>
            <a:r>
              <a:rPr lang="es-AR" sz="3200" dirty="0"/>
              <a:t> </a:t>
            </a:r>
            <a:r>
              <a:rPr lang="es-AR" sz="3200" dirty="0" err="1"/>
              <a:t>with</a:t>
            </a:r>
            <a:r>
              <a:rPr lang="es-AR" sz="3200" dirty="0"/>
              <a:t> </a:t>
            </a:r>
            <a:r>
              <a:rPr lang="es-AR" sz="3200" dirty="0" err="1"/>
              <a:t>green</a:t>
            </a:r>
            <a:r>
              <a:rPr lang="es-AR" sz="3200" dirty="0"/>
              <a:t> </a:t>
            </a:r>
            <a:r>
              <a:rPr lang="es-AR" sz="3200" dirty="0" err="1"/>
              <a:t>technologies</a:t>
            </a:r>
            <a:r>
              <a:rPr lang="es-AR" sz="3200" dirty="0"/>
              <a:t> </a:t>
            </a:r>
            <a:r>
              <a:rPr lang="es-AR" sz="3200" dirty="0" err="1"/>
              <a:t>like</a:t>
            </a:r>
            <a:r>
              <a:rPr lang="es-AR" sz="3200" dirty="0"/>
              <a:t> </a:t>
            </a:r>
            <a:r>
              <a:rPr lang="es-AR" sz="3200" dirty="0" err="1"/>
              <a:t>renewable</a:t>
            </a:r>
            <a:r>
              <a:rPr lang="es-AR" sz="3200" dirty="0"/>
              <a:t> </a:t>
            </a:r>
            <a:r>
              <a:rPr lang="es-AR" sz="3200" dirty="0" err="1"/>
              <a:t>energy</a:t>
            </a:r>
            <a:r>
              <a:rPr lang="es-AR" sz="3200" dirty="0"/>
              <a:t>, </a:t>
            </a:r>
            <a:r>
              <a:rPr lang="es-AR" sz="3200" dirty="0" err="1"/>
              <a:t>water</a:t>
            </a:r>
            <a:r>
              <a:rPr lang="es-AR" sz="3200" dirty="0"/>
              <a:t> </a:t>
            </a:r>
            <a:r>
              <a:rPr lang="es-AR" sz="3200" dirty="0" err="1"/>
              <a:t>management</a:t>
            </a:r>
            <a:r>
              <a:rPr lang="es-AR" sz="3200" dirty="0"/>
              <a:t> </a:t>
            </a:r>
            <a:r>
              <a:rPr lang="es-AR" sz="3200" dirty="0" err="1"/>
              <a:t>systems</a:t>
            </a:r>
            <a:r>
              <a:rPr lang="es-AR" sz="3200" dirty="0"/>
              <a:t>, and </a:t>
            </a:r>
            <a:r>
              <a:rPr lang="es-AR" sz="3200" dirty="0" err="1"/>
              <a:t>dust</a:t>
            </a:r>
            <a:r>
              <a:rPr lang="es-AR" sz="3200" dirty="0"/>
              <a:t> </a:t>
            </a:r>
            <a:r>
              <a:rPr lang="es-AR" sz="3200" dirty="0" err="1"/>
              <a:t>suppression</a:t>
            </a:r>
            <a:r>
              <a:rPr lang="es-AR" sz="3200" dirty="0"/>
              <a:t> </a:t>
            </a:r>
            <a:r>
              <a:rPr lang="es-AR" sz="3200" dirty="0" err="1"/>
              <a:t>methods</a:t>
            </a:r>
            <a:r>
              <a:rPr lang="es-AR" sz="3200" dirty="0"/>
              <a:t>. </a:t>
            </a:r>
            <a:r>
              <a:rPr lang="es-AR" sz="3200" dirty="0" err="1"/>
              <a:t>Additionally</a:t>
            </a:r>
            <a:r>
              <a:rPr lang="es-AR" sz="3200" dirty="0"/>
              <a:t>, </a:t>
            </a:r>
            <a:r>
              <a:rPr lang="es-AR" sz="3200" dirty="0" err="1"/>
              <a:t>advancements</a:t>
            </a:r>
            <a:r>
              <a:rPr lang="es-AR" sz="3200" dirty="0"/>
              <a:t> in </a:t>
            </a:r>
            <a:r>
              <a:rPr lang="es-AR" sz="3200" dirty="0" err="1"/>
              <a:t>equipment</a:t>
            </a:r>
            <a:r>
              <a:rPr lang="es-AR" sz="3200" dirty="0"/>
              <a:t> </a:t>
            </a:r>
            <a:r>
              <a:rPr lang="es-AR" sz="3200" dirty="0" err="1"/>
              <a:t>automation</a:t>
            </a:r>
            <a:r>
              <a:rPr lang="es-AR" sz="3200" dirty="0"/>
              <a:t> and </a:t>
            </a:r>
            <a:r>
              <a:rPr lang="es-AR" sz="3200" dirty="0" err="1"/>
              <a:t>precision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technologies</a:t>
            </a:r>
            <a:r>
              <a:rPr lang="es-AR" sz="3200" dirty="0"/>
              <a:t> </a:t>
            </a:r>
            <a:r>
              <a:rPr lang="es-AR" sz="3200" dirty="0" err="1"/>
              <a:t>have</a:t>
            </a:r>
            <a:r>
              <a:rPr lang="es-AR" sz="3200" dirty="0"/>
              <a:t> </a:t>
            </a:r>
            <a:r>
              <a:rPr lang="es-AR" sz="3200" dirty="0" err="1"/>
              <a:t>made</a:t>
            </a:r>
            <a:r>
              <a:rPr lang="es-AR" sz="3200" dirty="0"/>
              <a:t> </a:t>
            </a:r>
            <a:r>
              <a:rPr lang="es-AR" sz="3200" dirty="0" err="1"/>
              <a:t>surface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more </a:t>
            </a:r>
            <a:r>
              <a:rPr lang="es-AR" sz="3200" dirty="0" err="1"/>
              <a:t>efficient</a:t>
            </a:r>
            <a:r>
              <a:rPr lang="es-AR" sz="3200" dirty="0"/>
              <a:t> and </a:t>
            </a:r>
            <a:r>
              <a:rPr lang="es-AR" sz="3200" dirty="0" err="1"/>
              <a:t>environmentally</a:t>
            </a:r>
            <a:r>
              <a:rPr lang="es-AR" sz="3200" dirty="0"/>
              <a:t> </a:t>
            </a:r>
            <a:r>
              <a:rPr lang="es-AR" sz="3200" dirty="0" err="1"/>
              <a:t>friendly</a:t>
            </a:r>
            <a:r>
              <a:rPr lang="es-AR" sz="3200" dirty="0"/>
              <a:t>, </a:t>
            </a:r>
            <a:r>
              <a:rPr lang="es-AR" sz="3200" dirty="0" err="1"/>
              <a:t>further</a:t>
            </a:r>
            <a:r>
              <a:rPr lang="es-AR" sz="3200" dirty="0"/>
              <a:t> </a:t>
            </a:r>
            <a:r>
              <a:rPr lang="es-AR" sz="3200" dirty="0" err="1"/>
              <a:t>driving</a:t>
            </a:r>
            <a:r>
              <a:rPr lang="es-AR" sz="3200" dirty="0"/>
              <a:t> </a:t>
            </a:r>
            <a:r>
              <a:rPr lang="es-AR" sz="3200" dirty="0" err="1"/>
              <a:t>its</a:t>
            </a:r>
            <a:r>
              <a:rPr lang="es-AR" sz="3200" dirty="0"/>
              <a:t> </a:t>
            </a:r>
            <a:r>
              <a:rPr lang="es-AR" sz="3200" dirty="0" err="1"/>
              <a:t>dominance</a:t>
            </a:r>
            <a:r>
              <a:rPr lang="es-AR" sz="3200" dirty="0"/>
              <a:t> in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market</a:t>
            </a:r>
            <a:r>
              <a:rPr lang="es-A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61666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s-AR" sz="3200" dirty="0" err="1">
                <a:solidFill>
                  <a:srgbClr val="FF0000"/>
                </a:solidFill>
              </a:rPr>
              <a:t>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other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hand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underground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segment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is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expected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grow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fast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during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forecasted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period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due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increasing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investments</a:t>
            </a:r>
            <a:r>
              <a:rPr lang="es-AR" sz="3200" dirty="0">
                <a:solidFill>
                  <a:srgbClr val="FF0000"/>
                </a:solidFill>
              </a:rPr>
              <a:t> in </a:t>
            </a:r>
            <a:r>
              <a:rPr lang="es-AR" sz="3200" dirty="0" err="1">
                <a:solidFill>
                  <a:srgbClr val="FF0000"/>
                </a:solidFill>
              </a:rPr>
              <a:t>advanced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technologies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that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enhance</a:t>
            </a:r>
            <a:r>
              <a:rPr lang="es-AR" sz="3200" dirty="0">
                <a:solidFill>
                  <a:srgbClr val="FF0000"/>
                </a:solidFill>
              </a:rPr>
              <a:t> safety, </a:t>
            </a:r>
            <a:r>
              <a:rPr lang="es-AR" sz="3200" dirty="0" err="1">
                <a:solidFill>
                  <a:srgbClr val="FF0000"/>
                </a:solidFill>
              </a:rPr>
              <a:t>efficiency</a:t>
            </a:r>
            <a:r>
              <a:rPr lang="es-AR" sz="3200" dirty="0">
                <a:solidFill>
                  <a:srgbClr val="FF0000"/>
                </a:solidFill>
              </a:rPr>
              <a:t>, and </a:t>
            </a:r>
            <a:r>
              <a:rPr lang="es-AR" sz="3200" dirty="0" err="1">
                <a:solidFill>
                  <a:srgbClr val="FF0000"/>
                </a:solidFill>
              </a:rPr>
              <a:t>sustainability</a:t>
            </a:r>
            <a:r>
              <a:rPr lang="es-AR" sz="3200" dirty="0">
                <a:solidFill>
                  <a:srgbClr val="FF0000"/>
                </a:solidFill>
              </a:rPr>
              <a:t> in </a:t>
            </a:r>
            <a:r>
              <a:rPr lang="es-AR" sz="3200" dirty="0" err="1">
                <a:solidFill>
                  <a:srgbClr val="FF0000"/>
                </a:solidFill>
              </a:rPr>
              <a:t>subsurface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operations</a:t>
            </a:r>
            <a:r>
              <a:rPr lang="es-AR" sz="3200" dirty="0">
                <a:solidFill>
                  <a:srgbClr val="FF0000"/>
                </a:solidFill>
              </a:rPr>
              <a:t>. </a:t>
            </a:r>
            <a:r>
              <a:rPr lang="es-AR" sz="3200" dirty="0" err="1">
                <a:solidFill>
                  <a:srgbClr val="FF0000"/>
                </a:solidFill>
              </a:rPr>
              <a:t>Innovations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such</a:t>
            </a:r>
            <a:r>
              <a:rPr lang="es-AR" sz="3200" dirty="0">
                <a:solidFill>
                  <a:srgbClr val="FF0000"/>
                </a:solidFill>
              </a:rPr>
              <a:t> as </a:t>
            </a:r>
            <a:r>
              <a:rPr lang="es-AR" sz="3200" dirty="0" err="1">
                <a:solidFill>
                  <a:srgbClr val="FF0000"/>
                </a:solidFill>
              </a:rPr>
              <a:t>automated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mining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equipment</a:t>
            </a:r>
            <a:r>
              <a:rPr lang="es-AR" sz="3200" dirty="0">
                <a:solidFill>
                  <a:srgbClr val="FF0000"/>
                </a:solidFill>
              </a:rPr>
              <a:t>, real-time </a:t>
            </a:r>
            <a:r>
              <a:rPr lang="es-AR" sz="3200" dirty="0" err="1">
                <a:solidFill>
                  <a:srgbClr val="FF0000"/>
                </a:solidFill>
              </a:rPr>
              <a:t>monitoring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systems</a:t>
            </a:r>
            <a:r>
              <a:rPr lang="es-AR" sz="3200" dirty="0">
                <a:solidFill>
                  <a:srgbClr val="FF0000"/>
                </a:solidFill>
              </a:rPr>
              <a:t>, and </a:t>
            </a:r>
            <a:r>
              <a:rPr lang="es-AR" sz="3200" dirty="0" err="1">
                <a:solidFill>
                  <a:srgbClr val="FF0000"/>
                </a:solidFill>
              </a:rPr>
              <a:t>low-emission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ventilation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solutions</a:t>
            </a:r>
            <a:r>
              <a:rPr lang="es-AR" sz="3200" dirty="0">
                <a:solidFill>
                  <a:srgbClr val="FF0000"/>
                </a:solidFill>
              </a:rPr>
              <a:t> are </a:t>
            </a:r>
            <a:r>
              <a:rPr lang="es-AR" sz="3200" dirty="0" err="1">
                <a:solidFill>
                  <a:srgbClr val="FF0000"/>
                </a:solidFill>
              </a:rPr>
              <a:t>making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underground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mining</a:t>
            </a:r>
            <a:r>
              <a:rPr lang="es-AR" sz="3200" dirty="0">
                <a:solidFill>
                  <a:srgbClr val="FF0000"/>
                </a:solidFill>
              </a:rPr>
              <a:t> more viable and </a:t>
            </a:r>
            <a:r>
              <a:rPr lang="es-AR" sz="3200" dirty="0" err="1">
                <a:solidFill>
                  <a:srgbClr val="FF0000"/>
                </a:solidFill>
              </a:rPr>
              <a:t>environmentally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friendly</a:t>
            </a:r>
            <a:r>
              <a:rPr lang="es-AR" sz="3200" dirty="0">
                <a:solidFill>
                  <a:srgbClr val="FF0000"/>
                </a:solidFill>
              </a:rPr>
              <a:t>. </a:t>
            </a:r>
            <a:r>
              <a:rPr lang="es-AR" sz="3200" dirty="0" err="1"/>
              <a:t>Additionally</a:t>
            </a:r>
            <a:r>
              <a:rPr lang="es-AR" sz="3200" dirty="0"/>
              <a:t>,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growing</a:t>
            </a:r>
            <a:r>
              <a:rPr lang="es-AR" sz="3200" dirty="0"/>
              <a:t> </a:t>
            </a:r>
            <a:r>
              <a:rPr lang="es-AR" sz="3200" dirty="0" err="1"/>
              <a:t>demand</a:t>
            </a:r>
            <a:r>
              <a:rPr lang="es-AR" sz="3200" dirty="0"/>
              <a:t> </a:t>
            </a:r>
            <a:r>
              <a:rPr lang="es-AR" sz="3200" dirty="0" err="1"/>
              <a:t>for</a:t>
            </a:r>
            <a:r>
              <a:rPr lang="es-AR" sz="3200" dirty="0"/>
              <a:t> </a:t>
            </a:r>
            <a:r>
              <a:rPr lang="es-AR" sz="3200" dirty="0" err="1"/>
              <a:t>high-value</a:t>
            </a:r>
            <a:r>
              <a:rPr lang="es-AR" sz="3200" dirty="0"/>
              <a:t> </a:t>
            </a:r>
            <a:r>
              <a:rPr lang="es-AR" sz="3200" dirty="0" err="1"/>
              <a:t>minerals</a:t>
            </a:r>
            <a:r>
              <a:rPr lang="es-AR" sz="3200" dirty="0"/>
              <a:t> </a:t>
            </a:r>
            <a:r>
              <a:rPr lang="es-AR" sz="3200" dirty="0" err="1"/>
              <a:t>located</a:t>
            </a:r>
            <a:r>
              <a:rPr lang="es-AR" sz="3200" dirty="0"/>
              <a:t> in </a:t>
            </a:r>
            <a:r>
              <a:rPr lang="es-AR" sz="3200" dirty="0" err="1"/>
              <a:t>deeper</a:t>
            </a:r>
            <a:r>
              <a:rPr lang="es-AR" sz="3200" dirty="0"/>
              <a:t> </a:t>
            </a:r>
            <a:r>
              <a:rPr lang="es-AR" sz="3200" dirty="0" err="1"/>
              <a:t>deposits</a:t>
            </a:r>
            <a:r>
              <a:rPr lang="es-AR" sz="3200" dirty="0"/>
              <a:t> and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need</a:t>
            </a:r>
            <a:r>
              <a:rPr lang="es-AR" sz="3200" dirty="0"/>
              <a:t> to </a:t>
            </a:r>
            <a:r>
              <a:rPr lang="es-AR" sz="3200" dirty="0" err="1"/>
              <a:t>minimize</a:t>
            </a:r>
            <a:r>
              <a:rPr lang="es-AR" sz="3200" dirty="0"/>
              <a:t> </a:t>
            </a:r>
            <a:r>
              <a:rPr lang="es-AR" sz="3200" dirty="0" err="1"/>
              <a:t>surface</a:t>
            </a:r>
            <a:r>
              <a:rPr lang="es-AR" sz="3200" dirty="0"/>
              <a:t> </a:t>
            </a:r>
            <a:r>
              <a:rPr lang="es-AR" sz="3200" dirty="0" err="1"/>
              <a:t>disruption</a:t>
            </a:r>
            <a:r>
              <a:rPr lang="es-AR" sz="3200" dirty="0"/>
              <a:t> are </a:t>
            </a:r>
            <a:r>
              <a:rPr lang="es-AR" sz="3200" dirty="0" err="1"/>
              <a:t>encouraging</a:t>
            </a:r>
            <a:r>
              <a:rPr lang="es-AR" sz="3200" dirty="0"/>
              <a:t>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adoption</a:t>
            </a:r>
            <a:r>
              <a:rPr lang="es-AR" sz="3200" dirty="0"/>
              <a:t> of </a:t>
            </a:r>
            <a:r>
              <a:rPr lang="es-AR" sz="3200" dirty="0" err="1"/>
              <a:t>underground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.</a:t>
            </a:r>
            <a:br>
              <a:rPr lang="es-AR" sz="3200" dirty="0"/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662897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sz="3200" b="1" dirty="0" err="1">
                <a:solidFill>
                  <a:srgbClr val="FF0000"/>
                </a:solidFill>
              </a:rPr>
              <a:t>By</a:t>
            </a:r>
            <a:r>
              <a:rPr lang="es-AR" sz="3200" b="1" dirty="0">
                <a:solidFill>
                  <a:srgbClr val="FF0000"/>
                </a:solidFill>
              </a:rPr>
              <a:t> </a:t>
            </a:r>
            <a:r>
              <a:rPr lang="es-AR" sz="3200" b="1" dirty="0" err="1">
                <a:solidFill>
                  <a:srgbClr val="FF0000"/>
                </a:solidFill>
              </a:rPr>
              <a:t>Technology</a:t>
            </a:r>
            <a:r>
              <a:rPr lang="es-AR" sz="3200" b="1" dirty="0">
                <a:solidFill>
                  <a:srgbClr val="FF0000"/>
                </a:solidFill>
              </a:rPr>
              <a:t>:</a:t>
            </a:r>
            <a:r>
              <a:rPr lang="es-AR" sz="3200" dirty="0">
                <a:solidFill>
                  <a:srgbClr val="FF0000"/>
                </a:solidFill>
              </a:rPr>
              <a:t> </a:t>
            </a:r>
            <a:r>
              <a:rPr lang="es-AR" sz="3200" dirty="0" err="1">
                <a:solidFill>
                  <a:srgbClr val="FF0000"/>
                </a:solidFill>
              </a:rPr>
              <a:t>Power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reduction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segment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holds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largest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market</a:t>
            </a:r>
            <a:r>
              <a:rPr lang="es-AR" sz="3200" dirty="0">
                <a:solidFill>
                  <a:srgbClr val="FF0000"/>
                </a:solidFill>
              </a:rPr>
              <a:t> share in 2023 </a:t>
            </a:r>
            <a:r>
              <a:rPr lang="es-AR" sz="3200" dirty="0" err="1">
                <a:solidFill>
                  <a:srgbClr val="FF0000"/>
                </a:solidFill>
              </a:rPr>
              <a:t>due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growing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emphasis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energy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efficiency</a:t>
            </a:r>
            <a:r>
              <a:rPr lang="es-AR" sz="3200" dirty="0">
                <a:solidFill>
                  <a:srgbClr val="FF0000"/>
                </a:solidFill>
              </a:rPr>
              <a:t> and </a:t>
            </a:r>
            <a:r>
              <a:rPr lang="es-AR" sz="3200" dirty="0" err="1">
                <a:solidFill>
                  <a:srgbClr val="FF0000"/>
                </a:solidFill>
              </a:rPr>
              <a:t>cost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savings</a:t>
            </a:r>
            <a:r>
              <a:rPr lang="es-AR" sz="3200" dirty="0">
                <a:solidFill>
                  <a:srgbClr val="FF0000"/>
                </a:solidFill>
              </a:rPr>
              <a:t> in </a:t>
            </a:r>
            <a:r>
              <a:rPr lang="es-AR" sz="3200" dirty="0" err="1">
                <a:solidFill>
                  <a:srgbClr val="FF0000"/>
                </a:solidFill>
              </a:rPr>
              <a:t>mining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operations</a:t>
            </a:r>
            <a:r>
              <a:rPr lang="es-AR" sz="3200" dirty="0">
                <a:solidFill>
                  <a:srgbClr val="FF0000"/>
                </a:solidFill>
              </a:rPr>
              <a:t>.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companies</a:t>
            </a:r>
            <a:r>
              <a:rPr lang="es-AR" sz="3200" dirty="0"/>
              <a:t> are </a:t>
            </a:r>
            <a:r>
              <a:rPr lang="es-AR" sz="3200" dirty="0" err="1"/>
              <a:t>increasingly</a:t>
            </a:r>
            <a:r>
              <a:rPr lang="es-AR" sz="3200" dirty="0"/>
              <a:t> </a:t>
            </a:r>
            <a:r>
              <a:rPr lang="es-AR" sz="3200" dirty="0" err="1"/>
              <a:t>adopting</a:t>
            </a:r>
            <a:r>
              <a:rPr lang="es-AR" sz="3200" dirty="0"/>
              <a:t> </a:t>
            </a:r>
            <a:r>
              <a:rPr lang="es-AR" sz="3200" dirty="0" err="1"/>
              <a:t>renewable</a:t>
            </a:r>
            <a:r>
              <a:rPr lang="es-AR" sz="3200" dirty="0"/>
              <a:t> </a:t>
            </a:r>
            <a:r>
              <a:rPr lang="es-AR" sz="3200" dirty="0" err="1"/>
              <a:t>energy</a:t>
            </a:r>
            <a:r>
              <a:rPr lang="es-AR" sz="3200" dirty="0"/>
              <a:t> </a:t>
            </a:r>
            <a:r>
              <a:rPr lang="es-AR" sz="3200" dirty="0" err="1"/>
              <a:t>sources</a:t>
            </a:r>
            <a:r>
              <a:rPr lang="es-AR" sz="3200" dirty="0"/>
              <a:t>, </a:t>
            </a:r>
            <a:r>
              <a:rPr lang="es-AR" sz="3200" dirty="0" err="1"/>
              <a:t>energy-efficient</a:t>
            </a:r>
            <a:r>
              <a:rPr lang="es-AR" sz="3200" dirty="0"/>
              <a:t> </a:t>
            </a:r>
            <a:r>
              <a:rPr lang="es-AR" sz="3200" dirty="0" err="1"/>
              <a:t>equipment</a:t>
            </a:r>
            <a:r>
              <a:rPr lang="es-AR" sz="3200" dirty="0"/>
              <a:t>, and </a:t>
            </a:r>
            <a:r>
              <a:rPr lang="es-AR" sz="3200" dirty="0" err="1"/>
              <a:t>smart</a:t>
            </a:r>
            <a:r>
              <a:rPr lang="es-AR" sz="3200" dirty="0"/>
              <a:t> </a:t>
            </a:r>
            <a:r>
              <a:rPr lang="es-AR" sz="3200" dirty="0" err="1"/>
              <a:t>grid</a:t>
            </a:r>
            <a:r>
              <a:rPr lang="es-AR" sz="3200" dirty="0"/>
              <a:t> </a:t>
            </a:r>
            <a:r>
              <a:rPr lang="es-AR" sz="3200" dirty="0" err="1"/>
              <a:t>technologies</a:t>
            </a:r>
            <a:r>
              <a:rPr lang="es-AR" sz="3200" dirty="0"/>
              <a:t> to reduce </a:t>
            </a:r>
            <a:r>
              <a:rPr lang="es-AR" sz="3200" dirty="0" err="1"/>
              <a:t>electricity</a:t>
            </a:r>
            <a:r>
              <a:rPr lang="es-AR" sz="3200" dirty="0"/>
              <a:t> </a:t>
            </a:r>
            <a:r>
              <a:rPr lang="es-AR" sz="3200" dirty="0" err="1"/>
              <a:t>consumption</a:t>
            </a:r>
            <a:r>
              <a:rPr lang="es-AR" sz="3200" dirty="0"/>
              <a:t> and </a:t>
            </a:r>
            <a:r>
              <a:rPr lang="es-AR" sz="3200" dirty="0" err="1"/>
              <a:t>operational</a:t>
            </a:r>
            <a:r>
              <a:rPr lang="es-AR" sz="3200" dirty="0"/>
              <a:t> expenses.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rising</a:t>
            </a:r>
            <a:r>
              <a:rPr lang="es-AR" sz="3200" dirty="0"/>
              <a:t> </a:t>
            </a:r>
            <a:r>
              <a:rPr lang="es-AR" sz="3200" dirty="0" err="1"/>
              <a:t>costs</a:t>
            </a:r>
            <a:r>
              <a:rPr lang="es-AR" sz="3200" dirty="0"/>
              <a:t> of </a:t>
            </a:r>
            <a:r>
              <a:rPr lang="es-AR" sz="3200" dirty="0" err="1"/>
              <a:t>conventional</a:t>
            </a:r>
            <a:r>
              <a:rPr lang="es-AR" sz="3200" dirty="0"/>
              <a:t> </a:t>
            </a:r>
            <a:r>
              <a:rPr lang="es-AR" sz="3200" dirty="0" err="1"/>
              <a:t>energy</a:t>
            </a:r>
            <a:r>
              <a:rPr lang="es-AR" sz="3200" dirty="0"/>
              <a:t> and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push</a:t>
            </a:r>
            <a:r>
              <a:rPr lang="es-AR" sz="3200" dirty="0"/>
              <a:t> to </a:t>
            </a:r>
            <a:r>
              <a:rPr lang="es-AR" sz="3200" dirty="0" err="1"/>
              <a:t>meet</a:t>
            </a:r>
            <a:r>
              <a:rPr lang="es-AR" sz="3200" dirty="0"/>
              <a:t> </a:t>
            </a:r>
            <a:r>
              <a:rPr lang="es-AR" sz="3200" dirty="0" err="1"/>
              <a:t>stringent</a:t>
            </a:r>
            <a:r>
              <a:rPr lang="es-AR" sz="3200" dirty="0"/>
              <a:t> </a:t>
            </a:r>
            <a:r>
              <a:rPr lang="es-AR" sz="3200" dirty="0" err="1"/>
              <a:t>carbon</a:t>
            </a:r>
            <a:r>
              <a:rPr lang="es-AR" sz="3200" dirty="0"/>
              <a:t> </a:t>
            </a:r>
            <a:r>
              <a:rPr lang="es-AR" sz="3200" dirty="0" err="1"/>
              <a:t>reduction</a:t>
            </a:r>
            <a:r>
              <a:rPr lang="es-AR" sz="3200" dirty="0"/>
              <a:t> targets </a:t>
            </a:r>
            <a:r>
              <a:rPr lang="es-AR" sz="3200" dirty="0" err="1"/>
              <a:t>have</a:t>
            </a:r>
            <a:r>
              <a:rPr lang="es-AR" sz="3200" dirty="0"/>
              <a:t> </a:t>
            </a:r>
            <a:r>
              <a:rPr lang="es-AR" sz="3200" dirty="0" err="1"/>
              <a:t>further</a:t>
            </a:r>
            <a:r>
              <a:rPr lang="es-AR" sz="3200" dirty="0"/>
              <a:t> </a:t>
            </a:r>
            <a:r>
              <a:rPr lang="es-AR" sz="3200" dirty="0" err="1"/>
              <a:t>incentivized</a:t>
            </a:r>
            <a:r>
              <a:rPr lang="es-AR" sz="3200" dirty="0"/>
              <a:t> </a:t>
            </a:r>
            <a:r>
              <a:rPr lang="es-AR" sz="3200" dirty="0" err="1"/>
              <a:t>investments</a:t>
            </a:r>
            <a:r>
              <a:rPr lang="es-AR" sz="3200" dirty="0"/>
              <a:t> in </a:t>
            </a:r>
            <a:r>
              <a:rPr lang="es-AR" sz="3200" dirty="0" err="1"/>
              <a:t>power</a:t>
            </a:r>
            <a:r>
              <a:rPr lang="es-AR" sz="3200" dirty="0"/>
              <a:t> </a:t>
            </a:r>
            <a:r>
              <a:rPr lang="es-AR" sz="3200" dirty="0" err="1"/>
              <a:t>reduction</a:t>
            </a:r>
            <a:r>
              <a:rPr lang="es-AR" sz="3200" dirty="0"/>
              <a:t> </a:t>
            </a:r>
            <a:r>
              <a:rPr lang="es-AR" sz="3200" dirty="0" err="1"/>
              <a:t>strategies</a:t>
            </a:r>
            <a:r>
              <a:rPr lang="es-AR" sz="3200" dirty="0"/>
              <a:t>. </a:t>
            </a:r>
            <a:r>
              <a:rPr lang="es-AR" sz="3200" dirty="0" err="1">
                <a:solidFill>
                  <a:srgbClr val="FF0000"/>
                </a:solidFill>
              </a:rPr>
              <a:t>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other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hand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emission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reduction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segment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is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believed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grow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fastest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during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forecasted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period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due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increasing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regulatory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pressure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curb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greenhouse</a:t>
            </a:r>
            <a:r>
              <a:rPr lang="es-AR" sz="3200" dirty="0">
                <a:solidFill>
                  <a:srgbClr val="FF0000"/>
                </a:solidFill>
              </a:rPr>
              <a:t> gas </a:t>
            </a:r>
            <a:r>
              <a:rPr lang="es-AR" sz="3200" dirty="0" err="1">
                <a:solidFill>
                  <a:srgbClr val="FF0000"/>
                </a:solidFill>
              </a:rPr>
              <a:t>emissions</a:t>
            </a:r>
            <a:r>
              <a:rPr lang="es-AR" sz="3200" dirty="0">
                <a:solidFill>
                  <a:srgbClr val="FF0000"/>
                </a:solidFill>
              </a:rPr>
              <a:t> and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global </a:t>
            </a:r>
            <a:r>
              <a:rPr lang="es-AR" sz="3200" dirty="0" err="1">
                <a:solidFill>
                  <a:srgbClr val="FF0000"/>
                </a:solidFill>
              </a:rPr>
              <a:t>shift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toward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decarbonization</a:t>
            </a:r>
            <a:r>
              <a:rPr lang="es-AR" sz="3200" dirty="0">
                <a:solidFill>
                  <a:srgbClr val="FF0000"/>
                </a:solidFill>
              </a:rPr>
              <a:t>.</a:t>
            </a:r>
            <a:r>
              <a:rPr lang="es-A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0292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3200" dirty="0" err="1">
                <a:solidFill>
                  <a:srgbClr val="FF0000"/>
                </a:solidFill>
              </a:rPr>
              <a:t>Mining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companies</a:t>
            </a:r>
            <a:r>
              <a:rPr lang="es-AR" sz="3200" dirty="0">
                <a:solidFill>
                  <a:srgbClr val="FF0000"/>
                </a:solidFill>
              </a:rPr>
              <a:t> are </a:t>
            </a:r>
            <a:r>
              <a:rPr lang="es-AR" sz="3200" dirty="0" err="1">
                <a:solidFill>
                  <a:srgbClr val="FF0000"/>
                </a:solidFill>
              </a:rPr>
              <a:t>adopting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cleaner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technologies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such</a:t>
            </a:r>
            <a:r>
              <a:rPr lang="es-AR" sz="3200" dirty="0">
                <a:solidFill>
                  <a:srgbClr val="FF0000"/>
                </a:solidFill>
              </a:rPr>
              <a:t> as </a:t>
            </a:r>
            <a:r>
              <a:rPr lang="es-AR" sz="3200" dirty="0" err="1">
                <a:solidFill>
                  <a:srgbClr val="FF0000"/>
                </a:solidFill>
              </a:rPr>
              <a:t>electric</a:t>
            </a:r>
            <a:r>
              <a:rPr lang="es-AR" sz="3200" dirty="0">
                <a:solidFill>
                  <a:srgbClr val="FF0000"/>
                </a:solidFill>
              </a:rPr>
              <a:t> and </a:t>
            </a:r>
            <a:r>
              <a:rPr lang="es-AR" sz="3200" dirty="0" err="1">
                <a:solidFill>
                  <a:srgbClr val="FF0000"/>
                </a:solidFill>
              </a:rPr>
              <a:t>hybrid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mining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equipment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carbon</a:t>
            </a:r>
            <a:r>
              <a:rPr lang="es-AR" sz="3200" dirty="0">
                <a:solidFill>
                  <a:srgbClr val="FF0000"/>
                </a:solidFill>
              </a:rPr>
              <a:t> capture and </a:t>
            </a:r>
            <a:r>
              <a:rPr lang="es-AR" sz="3200" dirty="0" err="1">
                <a:solidFill>
                  <a:srgbClr val="FF0000"/>
                </a:solidFill>
              </a:rPr>
              <a:t>storage</a:t>
            </a:r>
            <a:r>
              <a:rPr lang="es-AR" sz="3200" dirty="0">
                <a:solidFill>
                  <a:srgbClr val="FF0000"/>
                </a:solidFill>
              </a:rPr>
              <a:t> (CCS), and </a:t>
            </a:r>
            <a:r>
              <a:rPr lang="es-AR" sz="3200" dirty="0" err="1">
                <a:solidFill>
                  <a:srgbClr val="FF0000"/>
                </a:solidFill>
              </a:rPr>
              <a:t>renewable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energy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integration</a:t>
            </a:r>
            <a:r>
              <a:rPr lang="es-AR" sz="3200" dirty="0">
                <a:solidFill>
                  <a:srgbClr val="FF0000"/>
                </a:solidFill>
              </a:rPr>
              <a:t>, to reduce </a:t>
            </a:r>
            <a:r>
              <a:rPr lang="es-AR" sz="3200" dirty="0" err="1">
                <a:solidFill>
                  <a:srgbClr val="FF0000"/>
                </a:solidFill>
              </a:rPr>
              <a:t>their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carbon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footprint</a:t>
            </a:r>
            <a:r>
              <a:rPr lang="es-AR" sz="32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s-AR" sz="3200" b="1" dirty="0" err="1">
                <a:solidFill>
                  <a:srgbClr val="FF0000"/>
                </a:solidFill>
              </a:rPr>
              <a:t>By</a:t>
            </a:r>
            <a:r>
              <a:rPr lang="es-AR" sz="3200" b="1" dirty="0">
                <a:solidFill>
                  <a:srgbClr val="FF0000"/>
                </a:solidFill>
              </a:rPr>
              <a:t> </a:t>
            </a:r>
            <a:r>
              <a:rPr lang="es-AR" sz="3200" b="1" dirty="0" err="1">
                <a:solidFill>
                  <a:srgbClr val="FF0000"/>
                </a:solidFill>
              </a:rPr>
              <a:t>Region</a:t>
            </a:r>
            <a:r>
              <a:rPr lang="es-AR" sz="3200" b="1" dirty="0">
                <a:solidFill>
                  <a:srgbClr val="FF0000"/>
                </a:solidFill>
              </a:rPr>
              <a:t>:</a:t>
            </a:r>
            <a:r>
              <a:rPr lang="es-AR" sz="3200" dirty="0">
                <a:solidFill>
                  <a:srgbClr val="FF0000"/>
                </a:solidFill>
              </a:rPr>
              <a:t> In 2023, Asia </a:t>
            </a:r>
            <a:r>
              <a:rPr lang="es-AR" sz="3200" dirty="0" err="1">
                <a:solidFill>
                  <a:srgbClr val="FF0000"/>
                </a:solidFill>
              </a:rPr>
              <a:t>Pacific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dominated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global </a:t>
            </a:r>
            <a:r>
              <a:rPr lang="es-AR" sz="3200" dirty="0" err="1">
                <a:solidFill>
                  <a:srgbClr val="FF0000"/>
                </a:solidFill>
              </a:rPr>
              <a:t>green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mining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market</a:t>
            </a:r>
            <a:r>
              <a:rPr lang="es-AR" sz="3200" dirty="0">
                <a:solidFill>
                  <a:srgbClr val="FF0000"/>
                </a:solidFill>
              </a:rPr>
              <a:t> and </a:t>
            </a:r>
            <a:r>
              <a:rPr lang="es-AR" sz="3200" dirty="0" err="1">
                <a:solidFill>
                  <a:srgbClr val="FF0000"/>
                </a:solidFill>
              </a:rPr>
              <a:t>is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considered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grow</a:t>
            </a:r>
            <a:r>
              <a:rPr lang="es-AR" sz="3200" dirty="0">
                <a:solidFill>
                  <a:srgbClr val="FF0000"/>
                </a:solidFill>
              </a:rPr>
              <a:t> at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fastest</a:t>
            </a:r>
            <a:r>
              <a:rPr lang="es-AR" sz="3200" dirty="0">
                <a:solidFill>
                  <a:srgbClr val="FF0000"/>
                </a:solidFill>
              </a:rPr>
              <a:t> CAGR </a:t>
            </a:r>
            <a:r>
              <a:rPr lang="es-AR" sz="3200" dirty="0" err="1">
                <a:solidFill>
                  <a:srgbClr val="FF0000"/>
                </a:solidFill>
              </a:rPr>
              <a:t>from</a:t>
            </a:r>
            <a:r>
              <a:rPr lang="es-AR" sz="3200" dirty="0">
                <a:solidFill>
                  <a:srgbClr val="FF0000"/>
                </a:solidFill>
              </a:rPr>
              <a:t> 2024 to 2029 </a:t>
            </a:r>
            <a:r>
              <a:rPr lang="es-AR" sz="3200" dirty="0" err="1">
                <a:solidFill>
                  <a:srgbClr val="FF0000"/>
                </a:solidFill>
              </a:rPr>
              <a:t>due</a:t>
            </a:r>
            <a:r>
              <a:rPr lang="es-AR" sz="3200" dirty="0">
                <a:solidFill>
                  <a:srgbClr val="FF0000"/>
                </a:solidFill>
              </a:rPr>
              <a:t> to </a:t>
            </a:r>
            <a:r>
              <a:rPr lang="es-AR" sz="3200" dirty="0" err="1">
                <a:solidFill>
                  <a:srgbClr val="FF0000"/>
                </a:solidFill>
              </a:rPr>
              <a:t>rapid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industrialization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urbanization</a:t>
            </a:r>
            <a:r>
              <a:rPr lang="es-AR" sz="3200" dirty="0">
                <a:solidFill>
                  <a:srgbClr val="FF0000"/>
                </a:solidFill>
              </a:rPr>
              <a:t>, and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region's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abundant</a:t>
            </a:r>
            <a:r>
              <a:rPr lang="es-AR" sz="3200" dirty="0">
                <a:solidFill>
                  <a:srgbClr val="FF0000"/>
                </a:solidFill>
              </a:rPr>
              <a:t> mineral </a:t>
            </a:r>
            <a:r>
              <a:rPr lang="es-AR" sz="3200" dirty="0" err="1">
                <a:solidFill>
                  <a:srgbClr val="FF0000"/>
                </a:solidFill>
              </a:rPr>
              <a:t>resources</a:t>
            </a:r>
            <a:r>
              <a:rPr lang="es-AR" sz="3200" dirty="0">
                <a:solidFill>
                  <a:srgbClr val="FF0000"/>
                </a:solidFill>
              </a:rPr>
              <a:t>. </a:t>
            </a:r>
            <a:r>
              <a:rPr lang="es-AR" sz="3200" dirty="0" err="1"/>
              <a:t>Countries</a:t>
            </a:r>
            <a:r>
              <a:rPr lang="es-AR" sz="3200" dirty="0"/>
              <a:t> </a:t>
            </a:r>
            <a:r>
              <a:rPr lang="es-AR" sz="3200" dirty="0" err="1"/>
              <a:t>like</a:t>
            </a:r>
            <a:r>
              <a:rPr lang="es-AR" sz="3200" dirty="0"/>
              <a:t> China and India are </a:t>
            </a:r>
            <a:r>
              <a:rPr lang="es-AR" sz="3200" dirty="0" err="1"/>
              <a:t>heavily</a:t>
            </a:r>
            <a:r>
              <a:rPr lang="es-AR" sz="3200" dirty="0"/>
              <a:t> </a:t>
            </a:r>
            <a:r>
              <a:rPr lang="es-AR" sz="3200" dirty="0" err="1"/>
              <a:t>investing</a:t>
            </a:r>
            <a:r>
              <a:rPr lang="es-AR" sz="3200" dirty="0"/>
              <a:t> in </a:t>
            </a:r>
            <a:r>
              <a:rPr lang="es-AR" sz="3200" dirty="0" err="1"/>
              <a:t>sustainable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practices</a:t>
            </a:r>
            <a:r>
              <a:rPr lang="es-AR" sz="3200" dirty="0"/>
              <a:t> to </a:t>
            </a:r>
            <a:r>
              <a:rPr lang="es-AR" sz="3200" dirty="0" err="1"/>
              <a:t>meet</a:t>
            </a:r>
            <a:r>
              <a:rPr lang="es-AR" sz="3200" dirty="0"/>
              <a:t> </a:t>
            </a:r>
            <a:r>
              <a:rPr lang="es-AR" sz="3200" dirty="0" err="1"/>
              <a:t>increasing</a:t>
            </a:r>
            <a:r>
              <a:rPr lang="es-AR" sz="3200" dirty="0"/>
              <a:t> </a:t>
            </a:r>
            <a:r>
              <a:rPr lang="es-AR" sz="3200" dirty="0" err="1"/>
              <a:t>domestic</a:t>
            </a:r>
            <a:r>
              <a:rPr lang="es-AR" sz="3200" dirty="0"/>
              <a:t> </a:t>
            </a:r>
            <a:r>
              <a:rPr lang="es-AR" sz="3200" dirty="0" err="1"/>
              <a:t>demand</a:t>
            </a:r>
            <a:r>
              <a:rPr lang="es-AR" sz="3200" dirty="0"/>
              <a:t>. </a:t>
            </a:r>
            <a:br>
              <a:rPr lang="es-AR" sz="3200" dirty="0"/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4112653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3200" dirty="0" err="1">
                <a:solidFill>
                  <a:srgbClr val="FF0000"/>
                </a:solidFill>
              </a:rPr>
              <a:t>Government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initiatives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promoting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green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technologies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stricter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environmental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regulations</a:t>
            </a:r>
            <a:r>
              <a:rPr lang="es-AR" sz="3200" dirty="0">
                <a:solidFill>
                  <a:srgbClr val="FF0000"/>
                </a:solidFill>
              </a:rPr>
              <a:t>, and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adoption</a:t>
            </a:r>
            <a:r>
              <a:rPr lang="es-AR" sz="3200" dirty="0">
                <a:solidFill>
                  <a:srgbClr val="FF0000"/>
                </a:solidFill>
              </a:rPr>
              <a:t> of </a:t>
            </a:r>
            <a:r>
              <a:rPr lang="es-AR" sz="3200" dirty="0" err="1">
                <a:solidFill>
                  <a:srgbClr val="FF0000"/>
                </a:solidFill>
              </a:rPr>
              <a:t>renewable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/>
              <a:t>energy</a:t>
            </a:r>
            <a:r>
              <a:rPr lang="es-AR" sz="3200" dirty="0"/>
              <a:t> and </a:t>
            </a:r>
            <a:r>
              <a:rPr lang="es-AR" sz="3200" dirty="0" err="1"/>
              <a:t>advanced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equipment</a:t>
            </a:r>
            <a:r>
              <a:rPr lang="es-AR" sz="3200" dirty="0"/>
              <a:t> are </a:t>
            </a:r>
            <a:r>
              <a:rPr lang="es-AR" sz="3200" dirty="0" err="1"/>
              <a:t>driving</a:t>
            </a:r>
            <a:r>
              <a:rPr lang="es-AR" sz="3200" dirty="0"/>
              <a:t> </a:t>
            </a:r>
            <a:r>
              <a:rPr lang="es-AR" sz="3200" dirty="0" err="1"/>
              <a:t>growth</a:t>
            </a:r>
            <a:r>
              <a:rPr lang="es-AR" sz="3200" dirty="0"/>
              <a:t> in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region</a:t>
            </a:r>
            <a:r>
              <a:rPr lang="es-AR" sz="3200" dirty="0"/>
              <a:t>. </a:t>
            </a:r>
            <a:r>
              <a:rPr lang="es-AR" sz="3200" dirty="0" err="1">
                <a:solidFill>
                  <a:srgbClr val="FF0000"/>
                </a:solidFill>
              </a:rPr>
              <a:t>Additionally</a:t>
            </a:r>
            <a:r>
              <a:rPr lang="es-AR" sz="3200" dirty="0">
                <a:solidFill>
                  <a:srgbClr val="FF0000"/>
                </a:solidFill>
              </a:rPr>
              <a:t>,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rising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demand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for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sustainably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sourced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minerals</a:t>
            </a:r>
            <a:r>
              <a:rPr lang="es-AR" sz="3200" dirty="0">
                <a:solidFill>
                  <a:srgbClr val="FF0000"/>
                </a:solidFill>
              </a:rPr>
              <a:t> in industries </a:t>
            </a:r>
            <a:r>
              <a:rPr lang="es-AR" sz="3200" dirty="0" err="1">
                <a:solidFill>
                  <a:srgbClr val="FF0000"/>
                </a:solidFill>
              </a:rPr>
              <a:t>such</a:t>
            </a:r>
            <a:r>
              <a:rPr lang="es-AR" sz="3200" dirty="0">
                <a:solidFill>
                  <a:srgbClr val="FF0000"/>
                </a:solidFill>
              </a:rPr>
              <a:t> as </a:t>
            </a:r>
            <a:r>
              <a:rPr lang="es-AR" sz="3200" dirty="0" err="1">
                <a:solidFill>
                  <a:srgbClr val="FF0000"/>
                </a:solidFill>
              </a:rPr>
              <a:t>electronics</a:t>
            </a:r>
            <a:r>
              <a:rPr lang="es-AR" sz="3200" dirty="0">
                <a:solidFill>
                  <a:srgbClr val="FF0000"/>
                </a:solidFill>
              </a:rPr>
              <a:t> and </a:t>
            </a:r>
            <a:r>
              <a:rPr lang="es-AR" sz="3200" dirty="0" err="1">
                <a:solidFill>
                  <a:srgbClr val="FF0000"/>
                </a:solidFill>
              </a:rPr>
              <a:t>renewable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energy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further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boosts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the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market's</a:t>
            </a:r>
            <a:r>
              <a:rPr lang="es-AR" sz="3200" dirty="0">
                <a:solidFill>
                  <a:srgbClr val="FF0000"/>
                </a:solidFill>
              </a:rPr>
              <a:t> </a:t>
            </a:r>
            <a:r>
              <a:rPr lang="es-AR" sz="3200" dirty="0" err="1">
                <a:solidFill>
                  <a:srgbClr val="FF0000"/>
                </a:solidFill>
              </a:rPr>
              <a:t>expansion</a:t>
            </a:r>
            <a:r>
              <a:rPr lang="es-AR" sz="3200" dirty="0">
                <a:solidFill>
                  <a:srgbClr val="FF0000"/>
                </a:solidFill>
              </a:rPr>
              <a:t> in Asia </a:t>
            </a:r>
            <a:r>
              <a:rPr lang="es-AR" sz="3200" dirty="0" err="1">
                <a:solidFill>
                  <a:srgbClr val="FF0000"/>
                </a:solidFill>
              </a:rPr>
              <a:t>Pacific</a:t>
            </a:r>
            <a:r>
              <a:rPr lang="es-AR" sz="3200" dirty="0">
                <a:solidFill>
                  <a:srgbClr val="FF0000"/>
                </a:solidFill>
              </a:rPr>
              <a:t>.</a:t>
            </a:r>
            <a:br>
              <a:rPr lang="es-AR" sz="3200" dirty="0">
                <a:solidFill>
                  <a:srgbClr val="FF0000"/>
                </a:solidFill>
              </a:rPr>
            </a:br>
            <a:br>
              <a:rPr lang="es-AR" sz="3200" dirty="0"/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20966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b="1" dirty="0"/>
              <a:t>Global Green </a:t>
            </a:r>
            <a:r>
              <a:rPr lang="es-AR" b="1" dirty="0" err="1"/>
              <a:t>mining</a:t>
            </a:r>
            <a:r>
              <a:rPr lang="es-AR" b="1" dirty="0"/>
              <a:t> </a:t>
            </a:r>
            <a:r>
              <a:rPr lang="es-AR" b="1" dirty="0" err="1"/>
              <a:t>Market</a:t>
            </a:r>
            <a:r>
              <a:rPr lang="es-AR" b="1" dirty="0"/>
              <a:t> Dynamics:</a:t>
            </a:r>
            <a:endParaRPr lang="es-AR" dirty="0"/>
          </a:p>
          <a:p>
            <a:pPr marL="0" indent="0">
              <a:buNone/>
            </a:pPr>
            <a:r>
              <a:rPr lang="es-AR" b="1" dirty="0" err="1"/>
              <a:t>Growth</a:t>
            </a:r>
            <a:r>
              <a:rPr lang="es-AR" b="1" dirty="0"/>
              <a:t> Drivers:</a:t>
            </a:r>
            <a:r>
              <a:rPr lang="es-AR" dirty="0"/>
              <a:t> </a:t>
            </a:r>
            <a:r>
              <a:rPr lang="es-AR" dirty="0" err="1"/>
              <a:t>Rising</a:t>
            </a:r>
            <a:r>
              <a:rPr lang="es-AR" dirty="0"/>
              <a:t> </a:t>
            </a:r>
            <a:r>
              <a:rPr lang="es-AR" dirty="0" err="1"/>
              <a:t>green</a:t>
            </a:r>
            <a:r>
              <a:rPr lang="es-AR" dirty="0"/>
              <a:t> </a:t>
            </a:r>
            <a:r>
              <a:rPr lang="es-AR" dirty="0" err="1"/>
              <a:t>finance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a </a:t>
            </a:r>
            <a:r>
              <a:rPr lang="es-AR" dirty="0" err="1"/>
              <a:t>significant</a:t>
            </a:r>
            <a:r>
              <a:rPr lang="es-AR" dirty="0"/>
              <a:t> </a:t>
            </a:r>
            <a:r>
              <a:rPr lang="es-AR" dirty="0" err="1"/>
              <a:t>growth</a:t>
            </a:r>
            <a:r>
              <a:rPr lang="es-AR" dirty="0"/>
              <a:t> driver of </a:t>
            </a:r>
            <a:r>
              <a:rPr lang="es-AR" dirty="0" err="1"/>
              <a:t>the</a:t>
            </a:r>
            <a:r>
              <a:rPr lang="es-AR" dirty="0"/>
              <a:t> global </a:t>
            </a:r>
            <a:r>
              <a:rPr lang="es-AR" dirty="0" err="1"/>
              <a:t>green</a:t>
            </a:r>
            <a:r>
              <a:rPr lang="es-AR" dirty="0"/>
              <a:t> </a:t>
            </a:r>
            <a:r>
              <a:rPr lang="es-AR" dirty="0" err="1"/>
              <a:t>mining</a:t>
            </a:r>
            <a:r>
              <a:rPr lang="es-AR" dirty="0"/>
              <a:t> </a:t>
            </a:r>
            <a:r>
              <a:rPr lang="es-AR" dirty="0" err="1"/>
              <a:t>market</a:t>
            </a:r>
            <a:r>
              <a:rPr lang="es-AR" dirty="0"/>
              <a:t>.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access</a:t>
            </a:r>
            <a:r>
              <a:rPr lang="es-AR" dirty="0"/>
              <a:t> to </a:t>
            </a:r>
            <a:r>
              <a:rPr lang="es-AR" dirty="0" err="1"/>
              <a:t>green</a:t>
            </a:r>
            <a:r>
              <a:rPr lang="es-AR" dirty="0"/>
              <a:t> </a:t>
            </a:r>
            <a:r>
              <a:rPr lang="es-AR" dirty="0" err="1"/>
              <a:t>finance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only</a:t>
            </a:r>
            <a:r>
              <a:rPr lang="es-AR" dirty="0"/>
              <a:t> reduces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financial</a:t>
            </a:r>
            <a:r>
              <a:rPr lang="es-AR" dirty="0"/>
              <a:t> </a:t>
            </a:r>
            <a:r>
              <a:rPr lang="es-AR" dirty="0" err="1"/>
              <a:t>burden</a:t>
            </a:r>
            <a:r>
              <a:rPr lang="es-AR" dirty="0"/>
              <a:t> of </a:t>
            </a:r>
            <a:r>
              <a:rPr lang="es-AR" dirty="0" err="1"/>
              <a:t>implementing</a:t>
            </a:r>
            <a:r>
              <a:rPr lang="es-AR" dirty="0"/>
              <a:t> </a:t>
            </a:r>
            <a:r>
              <a:rPr lang="es-AR" dirty="0" err="1"/>
              <a:t>costly</a:t>
            </a:r>
            <a:r>
              <a:rPr lang="es-AR" dirty="0"/>
              <a:t> </a:t>
            </a:r>
            <a:r>
              <a:rPr lang="es-AR" dirty="0" err="1"/>
              <a:t>green</a:t>
            </a:r>
            <a:r>
              <a:rPr lang="es-AR" dirty="0"/>
              <a:t> </a:t>
            </a:r>
            <a:r>
              <a:rPr lang="es-AR" dirty="0" err="1"/>
              <a:t>technologies</a:t>
            </a:r>
            <a:r>
              <a:rPr lang="es-AR" dirty="0"/>
              <a:t> </a:t>
            </a:r>
            <a:r>
              <a:rPr lang="es-AR" dirty="0" err="1"/>
              <a:t>but</a:t>
            </a:r>
            <a:r>
              <a:rPr lang="es-AR" dirty="0"/>
              <a:t> </a:t>
            </a:r>
            <a:r>
              <a:rPr lang="es-AR" dirty="0" err="1"/>
              <a:t>also</a:t>
            </a:r>
            <a:r>
              <a:rPr lang="es-AR" dirty="0"/>
              <a:t> </a:t>
            </a:r>
            <a:r>
              <a:rPr lang="es-AR" dirty="0" err="1"/>
              <a:t>enhances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competitiveness</a:t>
            </a:r>
            <a:r>
              <a:rPr lang="es-AR" dirty="0"/>
              <a:t> and </a:t>
            </a:r>
            <a:r>
              <a:rPr lang="es-AR" dirty="0" err="1"/>
              <a:t>reputation</a:t>
            </a:r>
            <a:r>
              <a:rPr lang="es-AR" dirty="0"/>
              <a:t> of </a:t>
            </a:r>
            <a:r>
              <a:rPr lang="es-AR" dirty="0" err="1"/>
              <a:t>mining</a:t>
            </a:r>
            <a:r>
              <a:rPr lang="es-AR" dirty="0"/>
              <a:t> </a:t>
            </a:r>
            <a:r>
              <a:rPr lang="es-AR" dirty="0" err="1"/>
              <a:t>companies</a:t>
            </a:r>
            <a:r>
              <a:rPr lang="es-AR" dirty="0"/>
              <a:t>, </a:t>
            </a:r>
            <a:r>
              <a:rPr lang="es-AR" dirty="0" err="1"/>
              <a:t>accelerating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market's</a:t>
            </a:r>
            <a:r>
              <a:rPr lang="es-AR" dirty="0"/>
              <a:t> </a:t>
            </a:r>
            <a:r>
              <a:rPr lang="es-AR" dirty="0" err="1"/>
              <a:t>growth</a:t>
            </a:r>
            <a:r>
              <a:rPr lang="es-AR" dirty="0"/>
              <a:t>. </a:t>
            </a:r>
            <a:r>
              <a:rPr lang="es-AR" dirty="0" err="1"/>
              <a:t>Further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market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estimated</a:t>
            </a:r>
            <a:r>
              <a:rPr lang="es-AR" dirty="0"/>
              <a:t> to </a:t>
            </a:r>
            <a:r>
              <a:rPr lang="es-AR" dirty="0" err="1"/>
              <a:t>grow</a:t>
            </a:r>
            <a:r>
              <a:rPr lang="es-AR" dirty="0"/>
              <a:t> </a:t>
            </a:r>
            <a:r>
              <a:rPr lang="es-AR" dirty="0" err="1"/>
              <a:t>owing</a:t>
            </a:r>
            <a:r>
              <a:rPr lang="es-AR" dirty="0"/>
              <a:t> to </a:t>
            </a:r>
            <a:r>
              <a:rPr lang="es-AR" dirty="0" err="1"/>
              <a:t>increased</a:t>
            </a:r>
            <a:r>
              <a:rPr lang="es-AR" dirty="0"/>
              <a:t> </a:t>
            </a:r>
            <a:r>
              <a:rPr lang="es-AR" dirty="0" err="1"/>
              <a:t>demand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critical</a:t>
            </a:r>
            <a:r>
              <a:rPr lang="es-AR" dirty="0"/>
              <a:t> </a:t>
            </a:r>
            <a:r>
              <a:rPr lang="es-AR" dirty="0" err="1"/>
              <a:t>minerals</a:t>
            </a:r>
            <a:r>
              <a:rPr lang="es-AR" dirty="0"/>
              <a:t>, </a:t>
            </a:r>
            <a:r>
              <a:rPr lang="es-AR" dirty="0" err="1"/>
              <a:t>increasing</a:t>
            </a:r>
            <a:r>
              <a:rPr lang="es-AR" dirty="0"/>
              <a:t> </a:t>
            </a:r>
            <a:r>
              <a:rPr lang="es-AR" dirty="0" err="1"/>
              <a:t>environmental</a:t>
            </a:r>
            <a:r>
              <a:rPr lang="es-AR" dirty="0"/>
              <a:t> </a:t>
            </a:r>
            <a:r>
              <a:rPr lang="es-AR" dirty="0" err="1"/>
              <a:t>regulations</a:t>
            </a:r>
            <a:r>
              <a:rPr lang="es-AR" dirty="0"/>
              <a:t>, </a:t>
            </a:r>
            <a:r>
              <a:rPr lang="es-AR" dirty="0" err="1"/>
              <a:t>growing</a:t>
            </a:r>
            <a:r>
              <a:rPr lang="es-AR" dirty="0"/>
              <a:t> </a:t>
            </a:r>
            <a:r>
              <a:rPr lang="es-AR" dirty="0" err="1"/>
              <a:t>focus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sustainability</a:t>
            </a:r>
            <a:r>
              <a:rPr lang="es-AR" dirty="0"/>
              <a:t> and ESG </a:t>
            </a:r>
            <a:r>
              <a:rPr lang="es-AR" dirty="0" err="1"/>
              <a:t>goals</a:t>
            </a:r>
            <a:r>
              <a:rPr lang="es-AR" dirty="0"/>
              <a:t>, </a:t>
            </a:r>
            <a:r>
              <a:rPr lang="es-AR" dirty="0" err="1"/>
              <a:t>rising</a:t>
            </a:r>
            <a:r>
              <a:rPr lang="es-AR" dirty="0"/>
              <a:t> </a:t>
            </a:r>
            <a:r>
              <a:rPr lang="es-AR" dirty="0" err="1"/>
              <a:t>public</a:t>
            </a:r>
            <a:r>
              <a:rPr lang="es-AR" dirty="0"/>
              <a:t> and </a:t>
            </a:r>
            <a:r>
              <a:rPr lang="es-AR" dirty="0" err="1"/>
              <a:t>corporate</a:t>
            </a:r>
            <a:r>
              <a:rPr lang="es-AR" dirty="0"/>
              <a:t> </a:t>
            </a:r>
            <a:r>
              <a:rPr lang="es-AR" dirty="0" err="1"/>
              <a:t>awareness</a:t>
            </a:r>
            <a:r>
              <a:rPr lang="es-AR" dirty="0"/>
              <a:t>, </a:t>
            </a:r>
            <a:r>
              <a:rPr lang="es-AR" dirty="0" err="1"/>
              <a:t>economic</a:t>
            </a:r>
            <a:r>
              <a:rPr lang="es-AR" dirty="0"/>
              <a:t> </a:t>
            </a:r>
            <a:r>
              <a:rPr lang="es-AR" dirty="0" err="1"/>
              <a:t>benefits</a:t>
            </a:r>
            <a:r>
              <a:rPr lang="es-AR" dirty="0"/>
              <a:t> of </a:t>
            </a:r>
            <a:r>
              <a:rPr lang="es-AR" dirty="0" err="1"/>
              <a:t>sustainable</a:t>
            </a:r>
            <a:r>
              <a:rPr lang="es-AR" dirty="0"/>
              <a:t> </a:t>
            </a:r>
            <a:r>
              <a:rPr lang="es-AR" dirty="0" err="1"/>
              <a:t>practices</a:t>
            </a:r>
            <a:r>
              <a:rPr lang="es-AR" dirty="0"/>
              <a:t> etc. in </a:t>
            </a:r>
            <a:r>
              <a:rPr lang="es-AR" dirty="0" err="1"/>
              <a:t>recent</a:t>
            </a:r>
            <a:r>
              <a:rPr lang="es-AR" dirty="0"/>
              <a:t> </a:t>
            </a:r>
            <a:r>
              <a:rPr lang="es-AR" dirty="0" err="1"/>
              <a:t>years</a:t>
            </a:r>
            <a:r>
              <a:rPr lang="es-AR" dirty="0"/>
              <a:t>.</a:t>
            </a:r>
            <a:br>
              <a:rPr lang="es-AR" dirty="0"/>
            </a:b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738765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s-AR" sz="3200" b="1" dirty="0" err="1"/>
              <a:t>Market</a:t>
            </a:r>
            <a:r>
              <a:rPr lang="es-AR" sz="3200" b="1" dirty="0"/>
              <a:t> </a:t>
            </a:r>
            <a:r>
              <a:rPr lang="es-AR" sz="3200" b="1" dirty="0" err="1"/>
              <a:t>Trends</a:t>
            </a:r>
            <a:r>
              <a:rPr lang="es-AR" sz="3200" b="1" dirty="0"/>
              <a:t>: 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expansion</a:t>
            </a:r>
            <a:r>
              <a:rPr lang="es-AR" sz="3200" dirty="0"/>
              <a:t> of circular </a:t>
            </a:r>
            <a:r>
              <a:rPr lang="es-AR" sz="3200" dirty="0" err="1"/>
              <a:t>economy</a:t>
            </a:r>
            <a:r>
              <a:rPr lang="es-AR" sz="3200" dirty="0"/>
              <a:t> </a:t>
            </a:r>
            <a:r>
              <a:rPr lang="es-AR" sz="3200" dirty="0" err="1"/>
              <a:t>practices</a:t>
            </a:r>
            <a:r>
              <a:rPr lang="es-AR" sz="3200" dirty="0"/>
              <a:t> </a:t>
            </a:r>
            <a:r>
              <a:rPr lang="es-AR" sz="3200" dirty="0" err="1"/>
              <a:t>is</a:t>
            </a:r>
            <a:r>
              <a:rPr lang="es-AR" sz="3200" dirty="0"/>
              <a:t> a </a:t>
            </a:r>
            <a:r>
              <a:rPr lang="es-AR" sz="3200" dirty="0" err="1"/>
              <a:t>key</a:t>
            </a:r>
            <a:r>
              <a:rPr lang="es-AR" sz="3200" dirty="0"/>
              <a:t> </a:t>
            </a:r>
            <a:r>
              <a:rPr lang="es-AR" sz="3200" dirty="0" err="1"/>
              <a:t>trend</a:t>
            </a:r>
            <a:r>
              <a:rPr lang="es-AR" sz="3200" dirty="0"/>
              <a:t> </a:t>
            </a:r>
            <a:r>
              <a:rPr lang="es-AR" sz="3200" dirty="0" err="1"/>
              <a:t>driving</a:t>
            </a:r>
            <a:r>
              <a:rPr lang="es-AR" sz="3200" dirty="0"/>
              <a:t> </a:t>
            </a:r>
            <a:r>
              <a:rPr lang="es-AR" sz="3200" dirty="0" err="1"/>
              <a:t>the</a:t>
            </a:r>
            <a:r>
              <a:rPr lang="es-AR" sz="3200" dirty="0"/>
              <a:t> global </a:t>
            </a:r>
            <a:r>
              <a:rPr lang="es-AR" sz="3200" dirty="0" err="1"/>
              <a:t>green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market</a:t>
            </a:r>
            <a:r>
              <a:rPr lang="es-AR" sz="3200" dirty="0"/>
              <a:t>, as </a:t>
            </a:r>
            <a:r>
              <a:rPr lang="es-AR" sz="3200" dirty="0" err="1"/>
              <a:t>it</a:t>
            </a:r>
            <a:r>
              <a:rPr lang="es-AR" sz="3200" dirty="0"/>
              <a:t> </a:t>
            </a:r>
            <a:r>
              <a:rPr lang="es-AR" sz="3200" dirty="0" err="1"/>
              <a:t>emphasizes</a:t>
            </a:r>
            <a:r>
              <a:rPr lang="es-AR" sz="3200" dirty="0"/>
              <a:t> </a:t>
            </a:r>
            <a:r>
              <a:rPr lang="es-AR" sz="3200" dirty="0" err="1"/>
              <a:t>resource</a:t>
            </a:r>
            <a:r>
              <a:rPr lang="es-AR" sz="3200" dirty="0"/>
              <a:t> </a:t>
            </a:r>
            <a:r>
              <a:rPr lang="es-AR" sz="3200" dirty="0" err="1"/>
              <a:t>efficiency</a:t>
            </a:r>
            <a:r>
              <a:rPr lang="es-AR" sz="3200" dirty="0"/>
              <a:t>, </a:t>
            </a:r>
            <a:r>
              <a:rPr lang="es-AR" sz="3200" dirty="0" err="1"/>
              <a:t>waste</a:t>
            </a:r>
            <a:r>
              <a:rPr lang="es-AR" sz="3200" dirty="0"/>
              <a:t> </a:t>
            </a:r>
            <a:r>
              <a:rPr lang="es-AR" sz="3200" dirty="0" err="1"/>
              <a:t>minimization</a:t>
            </a:r>
            <a:r>
              <a:rPr lang="es-AR" sz="3200" dirty="0"/>
              <a:t>, and </a:t>
            </a:r>
            <a:r>
              <a:rPr lang="es-AR" sz="3200" dirty="0" err="1"/>
              <a:t>sustainable</a:t>
            </a:r>
            <a:r>
              <a:rPr lang="es-AR" sz="3200" dirty="0"/>
              <a:t> </a:t>
            </a:r>
            <a:r>
              <a:rPr lang="es-AR" sz="3200" dirty="0" err="1"/>
              <a:t>production</a:t>
            </a:r>
            <a:r>
              <a:rPr lang="es-AR" sz="3200" dirty="0"/>
              <a:t> </a:t>
            </a:r>
            <a:r>
              <a:rPr lang="es-AR" sz="3200" dirty="0" err="1"/>
              <a:t>cycles</a:t>
            </a:r>
            <a:r>
              <a:rPr lang="es-AR" sz="3200" dirty="0"/>
              <a:t>. As industries </a:t>
            </a:r>
            <a:r>
              <a:rPr lang="es-AR" sz="3200" dirty="0" err="1"/>
              <a:t>increasingly</a:t>
            </a:r>
            <a:r>
              <a:rPr lang="es-AR" sz="3200" dirty="0"/>
              <a:t> </a:t>
            </a:r>
            <a:r>
              <a:rPr lang="es-AR" sz="3200" dirty="0" err="1"/>
              <a:t>prioritize</a:t>
            </a:r>
            <a:r>
              <a:rPr lang="es-AR" sz="3200" dirty="0"/>
              <a:t> </a:t>
            </a:r>
            <a:r>
              <a:rPr lang="es-AR" sz="3200" dirty="0" err="1"/>
              <a:t>circularity</a:t>
            </a:r>
            <a:r>
              <a:rPr lang="es-AR" sz="3200" dirty="0"/>
              <a:t>,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demand</a:t>
            </a:r>
            <a:r>
              <a:rPr lang="es-AR" sz="3200" dirty="0"/>
              <a:t> </a:t>
            </a:r>
            <a:r>
              <a:rPr lang="es-AR" sz="3200" dirty="0" err="1"/>
              <a:t>for</a:t>
            </a:r>
            <a:r>
              <a:rPr lang="es-AR" sz="3200" dirty="0"/>
              <a:t> eco-</a:t>
            </a:r>
            <a:r>
              <a:rPr lang="es-AR" sz="3200" dirty="0" err="1"/>
              <a:t>friendly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practices</a:t>
            </a:r>
            <a:r>
              <a:rPr lang="es-AR" sz="3200" dirty="0"/>
              <a:t> </a:t>
            </a:r>
            <a:r>
              <a:rPr lang="es-AR" sz="3200" dirty="0" err="1"/>
              <a:t>will</a:t>
            </a:r>
            <a:r>
              <a:rPr lang="es-AR" sz="3200" dirty="0"/>
              <a:t> </a:t>
            </a:r>
            <a:r>
              <a:rPr lang="es-AR" sz="3200" dirty="0" err="1"/>
              <a:t>continue</a:t>
            </a:r>
            <a:r>
              <a:rPr lang="es-AR" sz="3200" dirty="0"/>
              <a:t> to </a:t>
            </a:r>
            <a:r>
              <a:rPr lang="es-AR" sz="3200" dirty="0" err="1"/>
              <a:t>grow</a:t>
            </a:r>
            <a:r>
              <a:rPr lang="es-AR" sz="3200" dirty="0"/>
              <a:t>, </a:t>
            </a:r>
            <a:r>
              <a:rPr lang="es-AR" sz="3200" dirty="0" err="1"/>
              <a:t>fostering</a:t>
            </a:r>
            <a:r>
              <a:rPr lang="es-AR" sz="3200" dirty="0"/>
              <a:t> </a:t>
            </a:r>
            <a:r>
              <a:rPr lang="es-AR" sz="3200" dirty="0" err="1"/>
              <a:t>long-term</a:t>
            </a:r>
            <a:r>
              <a:rPr lang="es-AR" sz="3200" dirty="0"/>
              <a:t> </a:t>
            </a:r>
            <a:r>
              <a:rPr lang="es-AR" sz="3200" dirty="0" err="1"/>
              <a:t>market</a:t>
            </a:r>
            <a:r>
              <a:rPr lang="es-AR" sz="3200" dirty="0"/>
              <a:t> </a:t>
            </a:r>
            <a:r>
              <a:rPr lang="es-AR" sz="3200" dirty="0" err="1"/>
              <a:t>expansion</a:t>
            </a:r>
            <a:r>
              <a:rPr lang="es-AR" sz="3200" dirty="0"/>
              <a:t>. More </a:t>
            </a:r>
            <a:r>
              <a:rPr lang="es-AR" sz="3200" dirty="0" err="1"/>
              <a:t>trends</a:t>
            </a:r>
            <a:r>
              <a:rPr lang="es-AR" sz="3200" dirty="0"/>
              <a:t> in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market</a:t>
            </a:r>
            <a:r>
              <a:rPr lang="es-AR" sz="3200" dirty="0"/>
              <a:t> are </a:t>
            </a:r>
            <a:r>
              <a:rPr lang="es-AR" sz="3200" dirty="0" err="1"/>
              <a:t>believed</a:t>
            </a:r>
            <a:r>
              <a:rPr lang="es-AR" sz="3200" dirty="0"/>
              <a:t> to </a:t>
            </a:r>
            <a:r>
              <a:rPr lang="es-AR" sz="3200" dirty="0" err="1"/>
              <a:t>grow</a:t>
            </a:r>
            <a:r>
              <a:rPr lang="es-AR" sz="3200" dirty="0"/>
              <a:t>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green</a:t>
            </a:r>
            <a:r>
              <a:rPr lang="es-AR" sz="3200" dirty="0"/>
              <a:t>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market</a:t>
            </a:r>
            <a:r>
              <a:rPr lang="es-AR" sz="3200" dirty="0"/>
              <a:t> </a:t>
            </a:r>
            <a:r>
              <a:rPr lang="es-AR" sz="3200" dirty="0" err="1"/>
              <a:t>during</a:t>
            </a:r>
            <a:r>
              <a:rPr lang="es-AR" sz="3200" dirty="0"/>
              <a:t>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forecasted</a:t>
            </a:r>
            <a:r>
              <a:rPr lang="es-AR" sz="3200" dirty="0"/>
              <a:t> </a:t>
            </a:r>
            <a:r>
              <a:rPr lang="es-AR" sz="3200" dirty="0" err="1"/>
              <a:t>period</a:t>
            </a:r>
            <a:r>
              <a:rPr lang="es-AR" sz="3200" dirty="0"/>
              <a:t>, </a:t>
            </a:r>
            <a:r>
              <a:rPr lang="es-AR" sz="3200" dirty="0" err="1"/>
              <a:t>which</a:t>
            </a:r>
            <a:r>
              <a:rPr lang="es-AR" sz="3200" dirty="0"/>
              <a:t> </a:t>
            </a:r>
            <a:r>
              <a:rPr lang="es-AR" sz="3200" dirty="0" err="1"/>
              <a:t>may</a:t>
            </a:r>
            <a:r>
              <a:rPr lang="es-AR" sz="3200" dirty="0"/>
              <a:t> </a:t>
            </a:r>
            <a:r>
              <a:rPr lang="es-AR" sz="3200" dirty="0" err="1"/>
              <a:t>include</a:t>
            </a:r>
            <a:r>
              <a:rPr lang="es-AR" sz="3200" dirty="0"/>
              <a:t> </a:t>
            </a:r>
            <a:r>
              <a:rPr lang="es-AR" sz="3200" dirty="0" err="1"/>
              <a:t>the</a:t>
            </a:r>
            <a:r>
              <a:rPr lang="es-AR" sz="3200" dirty="0"/>
              <a:t> </a:t>
            </a:r>
            <a:r>
              <a:rPr lang="es-AR" sz="3200" dirty="0" err="1"/>
              <a:t>increased</a:t>
            </a:r>
            <a:r>
              <a:rPr lang="es-AR" sz="3200" dirty="0"/>
              <a:t> use of </a:t>
            </a:r>
            <a:r>
              <a:rPr lang="es-AR" sz="3200" dirty="0" err="1"/>
              <a:t>automation</a:t>
            </a:r>
            <a:r>
              <a:rPr lang="es-AR" sz="3200" dirty="0"/>
              <a:t> and AI, </a:t>
            </a:r>
            <a:r>
              <a:rPr lang="es-AR" sz="3200" dirty="0" err="1"/>
              <a:t>adoption</a:t>
            </a:r>
            <a:r>
              <a:rPr lang="es-AR" sz="3200" dirty="0"/>
              <a:t> of </a:t>
            </a:r>
            <a:r>
              <a:rPr lang="es-AR" sz="3200" dirty="0" err="1"/>
              <a:t>renewable</a:t>
            </a:r>
            <a:r>
              <a:rPr lang="es-AR" sz="3200" dirty="0"/>
              <a:t> </a:t>
            </a:r>
            <a:r>
              <a:rPr lang="es-AR" sz="3200" dirty="0" err="1"/>
              <a:t>energy</a:t>
            </a:r>
            <a:r>
              <a:rPr lang="es-AR" sz="3200" dirty="0"/>
              <a:t> in </a:t>
            </a:r>
            <a:r>
              <a:rPr lang="es-AR" sz="3200" dirty="0" err="1"/>
              <a:t>mining</a:t>
            </a:r>
            <a:r>
              <a:rPr lang="es-AR" sz="3200" dirty="0"/>
              <a:t> </a:t>
            </a:r>
            <a:r>
              <a:rPr lang="es-AR" sz="3200" dirty="0" err="1"/>
              <a:t>operations</a:t>
            </a:r>
            <a:r>
              <a:rPr lang="es-AR" sz="3200" dirty="0"/>
              <a:t>, </a:t>
            </a:r>
            <a:r>
              <a:rPr lang="es-AR" sz="3200" dirty="0" err="1"/>
              <a:t>focus</a:t>
            </a:r>
            <a:r>
              <a:rPr lang="es-AR" sz="3200" dirty="0"/>
              <a:t> </a:t>
            </a:r>
            <a:r>
              <a:rPr lang="es-AR" sz="3200" dirty="0" err="1"/>
              <a:t>on</a:t>
            </a:r>
            <a:r>
              <a:rPr lang="es-AR" sz="3200" dirty="0"/>
              <a:t> </a:t>
            </a:r>
            <a:r>
              <a:rPr lang="es-AR" sz="3200" dirty="0" err="1"/>
              <a:t>carbon</a:t>
            </a:r>
            <a:r>
              <a:rPr lang="es-AR" sz="3200" dirty="0"/>
              <a:t> </a:t>
            </a:r>
            <a:r>
              <a:rPr lang="es-AR" sz="3200" dirty="0" err="1"/>
              <a:t>neutrality</a:t>
            </a:r>
            <a:r>
              <a:rPr lang="es-AR" sz="3200" dirty="0"/>
              <a:t>, digital </a:t>
            </a:r>
            <a:r>
              <a:rPr lang="es-AR" sz="3200" dirty="0" err="1"/>
              <a:t>twin</a:t>
            </a:r>
            <a:r>
              <a:rPr lang="es-AR" sz="3200" dirty="0"/>
              <a:t> </a:t>
            </a:r>
            <a:r>
              <a:rPr lang="es-AR" sz="3200" dirty="0" err="1"/>
              <a:t>technology</a:t>
            </a:r>
            <a:r>
              <a:rPr lang="es-AR" sz="3200" dirty="0"/>
              <a:t> in </a:t>
            </a:r>
            <a:r>
              <a:rPr lang="es-AR" sz="3200" dirty="0" err="1"/>
              <a:t>mining</a:t>
            </a:r>
            <a:r>
              <a:rPr lang="es-AR" sz="3200" dirty="0"/>
              <a:t>, </a:t>
            </a:r>
            <a:r>
              <a:rPr lang="es-AR" sz="3200" dirty="0" err="1"/>
              <a:t>advancements</a:t>
            </a:r>
            <a:r>
              <a:rPr lang="es-AR" sz="3200" dirty="0"/>
              <a:t> in </a:t>
            </a:r>
            <a:r>
              <a:rPr lang="es-AR" sz="3200" dirty="0" err="1"/>
              <a:t>bio-mining</a:t>
            </a:r>
            <a:r>
              <a:rPr lang="es-AR" sz="3200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1623029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sz="4000" b="1" dirty="0">
                <a:latin typeface="Arial Black" panose="020B0A04020102020204" pitchFamily="34" charset="0"/>
              </a:rPr>
              <a:t>PARTE B: Clase virtual asincrónica: </a:t>
            </a:r>
          </a:p>
          <a:p>
            <a:pPr marL="0" indent="0">
              <a:buNone/>
            </a:pPr>
            <a:r>
              <a:rPr lang="es-AR" sz="3600" b="1" dirty="0">
                <a:latin typeface="Arial Black" panose="020B0A04020102020204" pitchFamily="34" charset="0"/>
              </a:rPr>
              <a:t>Comprensión de textos: Aviso de ofrecimiento de empleo 2</a:t>
            </a:r>
            <a:r>
              <a:rPr lang="es-AR" b="1" dirty="0"/>
              <a:t>.</a:t>
            </a:r>
          </a:p>
          <a:p>
            <a:pPr marL="0" indent="0">
              <a:buNone/>
            </a:pPr>
            <a:r>
              <a:rPr lang="es-AR" sz="3200" dirty="0"/>
              <a:t>En el Aula Virtual lea el texto y realice las actividades propuestas, recuerde que dispone de un tiempo limitado para realizarlas.</a:t>
            </a:r>
          </a:p>
        </p:txBody>
      </p:sp>
    </p:spTree>
    <p:extLst>
      <p:ext uri="{BB962C8B-B14F-4D97-AF65-F5344CB8AC3E}">
        <p14:creationId xmlns:p14="http://schemas.microsoft.com/office/powerpoint/2010/main" val="106488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7030A0"/>
                </a:solidFill>
                <a:latin typeface="Arial Black" panose="020B0A04020102020204" pitchFamily="34" charset="0"/>
              </a:rPr>
              <a:t>TIPS PARA EL ABORDAJE</a:t>
            </a:r>
            <a:endParaRPr lang="es-AR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 descr="Tip of the Week: Basic IT Tips for Your Benefit - Digital Seattle Blog |  Digital Seattle, Inc. | Seattle, Washingt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26603" y="1600159"/>
            <a:ext cx="4479011" cy="447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463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976B-8F68-835D-CF80-F34155F3F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52DF6-E5BE-4CD0-4FC9-B1132AC4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BB4C47-859A-D088-30CF-14074D61B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187"/>
            <a:ext cx="10515600" cy="5601776"/>
          </a:xfrm>
          <a:solidFill>
            <a:srgbClr val="663300"/>
          </a:solidFill>
        </p:spPr>
        <p:txBody>
          <a:bodyPr/>
          <a:lstStyle/>
          <a:p>
            <a:pPr marL="0" indent="0">
              <a:buNone/>
            </a:pPr>
            <a:r>
              <a:rPr lang="es-AR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Otros verbos que introducen pasivas especiales:</a:t>
            </a:r>
          </a:p>
          <a:p>
            <a:pPr marL="0" indent="0">
              <a:buNone/>
            </a:pPr>
            <a:endParaRPr lang="es-AR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7789A8D-FEC0-11F3-DE17-A19F3310AE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479796"/>
              </p:ext>
            </p:extLst>
          </p:nvPr>
        </p:nvGraphicFramePr>
        <p:xfrm>
          <a:off x="1103580" y="1632155"/>
          <a:ext cx="998484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6982208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49571994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1305084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62532942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109677481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88133619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371289175"/>
                    </a:ext>
                  </a:extLst>
                </a:gridCol>
              </a:tblGrid>
              <a:tr h="30509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Assume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Determine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Discover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Imagine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Interpret</a:t>
                      </a:r>
                      <a:endParaRPr lang="es-AR" sz="2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Assumed</a:t>
                      </a:r>
                      <a:endParaRPr lang="es-AR" sz="2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Decided</a:t>
                      </a:r>
                      <a:endParaRPr lang="es-AR" sz="2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Determined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Discovered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Imagined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Interpreted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Observed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Predict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Prove</a:t>
                      </a:r>
                      <a:endParaRPr lang="es-AR" sz="2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Report</a:t>
                      </a:r>
                      <a:endParaRPr lang="es-AR" sz="2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Require</a:t>
                      </a:r>
                      <a:endParaRPr lang="es-AR" sz="2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800" b="1" kern="1200" dirty="0" err="1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See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Predicted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Proven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Reported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Required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AR" sz="2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seen</a:t>
                      </a:r>
                      <a:endParaRPr lang="es-AR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079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61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9678" y="726756"/>
            <a:ext cx="10515600" cy="5766119"/>
          </a:xfrm>
          <a:solidFill>
            <a:schemeClr val="bg2">
              <a:lumMod val="50000"/>
            </a:schemeClr>
          </a:solidFill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" sz="4400" dirty="0">
                <a:solidFill>
                  <a:srgbClr val="FFCC00"/>
                </a:solidFill>
                <a:latin typeface="Arial Black" panose="020B0A04020102020204" pitchFamily="34" charset="0"/>
              </a:rPr>
              <a:t>A. Lea y Traduzca las siguientes oraciones que contienen frases en voz pasiva (especial)</a:t>
            </a:r>
            <a:endParaRPr lang="es-AR" sz="4400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32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51566"/>
            <a:ext cx="10515600" cy="5825397"/>
          </a:xfrm>
          <a:ln w="76200">
            <a:solidFill>
              <a:srgbClr val="FFCC00"/>
            </a:solidFill>
          </a:ln>
        </p:spPr>
        <p:txBody>
          <a:bodyPr anchor="ctr">
            <a:normAutofit fontScale="92500"/>
          </a:bodyPr>
          <a:lstStyle/>
          <a:p>
            <a:pPr marL="514350" indent="-514350">
              <a:buAutoNum type="arabicPeriod"/>
            </a:pPr>
            <a:r>
              <a:rPr lang="es-AR" sz="3000" dirty="0" err="1"/>
              <a:t>Nanotechnology</a:t>
            </a:r>
            <a:r>
              <a:rPr lang="es-AR" sz="3000" dirty="0"/>
              <a:t> </a:t>
            </a:r>
            <a:r>
              <a:rPr lang="es-AR" sz="3000" dirty="0" err="1"/>
              <a:t>is</a:t>
            </a:r>
            <a:r>
              <a:rPr lang="es-AR" sz="3000" dirty="0"/>
              <a:t> </a:t>
            </a:r>
            <a:r>
              <a:rPr lang="es-AR" sz="3000" dirty="0" err="1"/>
              <a:t>also</a:t>
            </a:r>
            <a:r>
              <a:rPr lang="es-AR" sz="3000" dirty="0"/>
              <a:t> </a:t>
            </a:r>
            <a:r>
              <a:rPr lang="es-AR" sz="3000" dirty="0" err="1"/>
              <a:t>being</a:t>
            </a:r>
            <a:r>
              <a:rPr lang="es-AR" sz="3000" dirty="0"/>
              <a:t> </a:t>
            </a:r>
            <a:r>
              <a:rPr lang="es-AR" sz="3000" dirty="0" err="1"/>
              <a:t>used</a:t>
            </a:r>
            <a:r>
              <a:rPr lang="es-AR" sz="3000" dirty="0"/>
              <a:t> </a:t>
            </a:r>
            <a:r>
              <a:rPr lang="es-AR" sz="3000" dirty="0" err="1"/>
              <a:t>on</a:t>
            </a:r>
            <a:r>
              <a:rPr lang="es-AR" sz="3000" dirty="0"/>
              <a:t> </a:t>
            </a:r>
            <a:r>
              <a:rPr lang="es-AR" sz="3000" dirty="0" err="1"/>
              <a:t>swimwear</a:t>
            </a:r>
            <a:r>
              <a:rPr lang="es-AR" sz="3000" dirty="0"/>
              <a:t> to </a:t>
            </a:r>
            <a:r>
              <a:rPr lang="es-AR" sz="3000" dirty="0" err="1"/>
              <a:t>develop</a:t>
            </a:r>
            <a:r>
              <a:rPr lang="es-AR" sz="3000" dirty="0"/>
              <a:t> ultra-light </a:t>
            </a:r>
            <a:r>
              <a:rPr lang="es-AR" sz="3000" dirty="0" err="1"/>
              <a:t>wear</a:t>
            </a:r>
            <a:r>
              <a:rPr lang="es-AR" sz="3000" dirty="0"/>
              <a:t> </a:t>
            </a:r>
            <a:r>
              <a:rPr lang="es-AR" sz="3000" dirty="0" err="1"/>
              <a:t>for</a:t>
            </a:r>
            <a:r>
              <a:rPr lang="es-AR" sz="3000" dirty="0"/>
              <a:t> </a:t>
            </a:r>
            <a:r>
              <a:rPr lang="es-AR" sz="3000" dirty="0" err="1"/>
              <a:t>the</a:t>
            </a:r>
            <a:r>
              <a:rPr lang="es-AR" sz="3000" dirty="0"/>
              <a:t> </a:t>
            </a:r>
            <a:r>
              <a:rPr lang="es-AR" sz="3000" dirty="0" err="1"/>
              <a:t>swimmer</a:t>
            </a:r>
            <a:r>
              <a:rPr lang="es-AR" sz="3000" dirty="0"/>
              <a:t>. </a:t>
            </a:r>
            <a:r>
              <a:rPr lang="es-AR" sz="3000" dirty="0" err="1"/>
              <a:t>These</a:t>
            </a:r>
            <a:r>
              <a:rPr lang="es-AR" sz="3000" dirty="0"/>
              <a:t> </a:t>
            </a:r>
            <a:r>
              <a:rPr lang="es-AR" sz="3000" dirty="0" err="1"/>
              <a:t>fabrics</a:t>
            </a:r>
            <a:r>
              <a:rPr lang="es-AR" sz="3000" dirty="0"/>
              <a:t> </a:t>
            </a:r>
            <a:r>
              <a:rPr lang="es-AR" sz="3000" dirty="0" err="1"/>
              <a:t>have</a:t>
            </a:r>
            <a:r>
              <a:rPr lang="es-AR" sz="3000" dirty="0"/>
              <a:t> </a:t>
            </a:r>
            <a:r>
              <a:rPr lang="es-AR" sz="3000" dirty="0" err="1"/>
              <a:t>been</a:t>
            </a:r>
            <a:r>
              <a:rPr lang="es-AR" sz="3000" dirty="0"/>
              <a:t> </a:t>
            </a:r>
            <a:r>
              <a:rPr lang="es-AR" sz="3000" dirty="0" err="1"/>
              <a:t>shown</a:t>
            </a:r>
            <a:r>
              <a:rPr lang="es-AR" sz="3000" dirty="0"/>
              <a:t> to </a:t>
            </a:r>
            <a:r>
              <a:rPr lang="es-AR" sz="3000" dirty="0" err="1"/>
              <a:t>help</a:t>
            </a:r>
            <a:r>
              <a:rPr lang="es-AR" sz="3000" dirty="0"/>
              <a:t> </a:t>
            </a:r>
            <a:r>
              <a:rPr lang="es-AR" sz="3000" dirty="0" err="1"/>
              <a:t>swimmers</a:t>
            </a:r>
            <a:r>
              <a:rPr lang="es-AR" sz="3000" dirty="0"/>
              <a:t> </a:t>
            </a:r>
            <a:r>
              <a:rPr lang="es-AR" sz="3000" dirty="0" err="1"/>
              <a:t>glide</a:t>
            </a:r>
            <a:r>
              <a:rPr lang="es-AR" sz="3000" dirty="0"/>
              <a:t> </a:t>
            </a:r>
            <a:r>
              <a:rPr lang="es-AR" sz="3000" dirty="0" err="1"/>
              <a:t>through</a:t>
            </a:r>
            <a:r>
              <a:rPr lang="es-AR" sz="3000" dirty="0"/>
              <a:t> </a:t>
            </a:r>
            <a:r>
              <a:rPr lang="es-AR" sz="3000" dirty="0" err="1"/>
              <a:t>water</a:t>
            </a:r>
            <a:r>
              <a:rPr lang="es-AR" sz="3000" dirty="0"/>
              <a:t> more </a:t>
            </a:r>
            <a:r>
              <a:rPr lang="es-AR" sz="3000" dirty="0" err="1"/>
              <a:t>easily</a:t>
            </a:r>
            <a:r>
              <a:rPr lang="es-AR" sz="3000" dirty="0"/>
              <a:t>. </a:t>
            </a:r>
          </a:p>
          <a:p>
            <a:pPr marL="0" indent="0">
              <a:buNone/>
            </a:pPr>
            <a:endParaRPr lang="es-AR" sz="3000" dirty="0"/>
          </a:p>
          <a:p>
            <a:pPr marL="444500" indent="-444500">
              <a:buNone/>
            </a:pPr>
            <a:r>
              <a:rPr lang="es-AR" sz="3000" dirty="0"/>
              <a:t>2. </a:t>
            </a:r>
            <a:r>
              <a:rPr lang="es-AR" sz="3000" dirty="0" err="1"/>
              <a:t>This</a:t>
            </a:r>
            <a:r>
              <a:rPr lang="es-AR" sz="3000" dirty="0"/>
              <a:t> </a:t>
            </a:r>
            <a:r>
              <a:rPr lang="es-AR" sz="3000" dirty="0" err="1"/>
              <a:t>pioneering</a:t>
            </a:r>
            <a:r>
              <a:rPr lang="es-AR" sz="3000" dirty="0"/>
              <a:t> </a:t>
            </a:r>
            <a:r>
              <a:rPr lang="es-AR" sz="3000" dirty="0" err="1"/>
              <a:t>endeavor</a:t>
            </a:r>
            <a:r>
              <a:rPr lang="es-AR" sz="3000" dirty="0"/>
              <a:t> </a:t>
            </a:r>
            <a:r>
              <a:rPr lang="es-AR" sz="3000" dirty="0" err="1"/>
              <a:t>is</a:t>
            </a:r>
            <a:r>
              <a:rPr lang="es-AR" sz="3000" dirty="0"/>
              <a:t> </a:t>
            </a:r>
            <a:r>
              <a:rPr lang="es-AR" sz="3000" dirty="0" err="1"/>
              <a:t>believed</a:t>
            </a:r>
            <a:r>
              <a:rPr lang="es-AR" sz="3000" dirty="0"/>
              <a:t> to be </a:t>
            </a:r>
            <a:r>
              <a:rPr lang="es-AR" sz="3000" dirty="0" err="1"/>
              <a:t>the</a:t>
            </a:r>
            <a:r>
              <a:rPr lang="es-AR" sz="3000" dirty="0"/>
              <a:t> </a:t>
            </a:r>
            <a:r>
              <a:rPr lang="es-AR" sz="3000" dirty="0" err="1"/>
              <a:t>largest-ever</a:t>
            </a:r>
            <a:r>
              <a:rPr lang="es-AR" sz="3000" dirty="0"/>
              <a:t> </a:t>
            </a:r>
            <a:r>
              <a:rPr lang="es-AR" sz="3000" dirty="0" err="1"/>
              <a:t>cosmological</a:t>
            </a:r>
            <a:r>
              <a:rPr lang="es-AR" sz="3000" dirty="0"/>
              <a:t> </a:t>
            </a:r>
            <a:r>
              <a:rPr lang="es-AR" sz="3000" dirty="0" err="1"/>
              <a:t>computer</a:t>
            </a:r>
            <a:r>
              <a:rPr lang="es-AR" sz="3000" dirty="0"/>
              <a:t> </a:t>
            </a:r>
            <a:r>
              <a:rPr lang="es-AR" sz="3000" dirty="0" err="1"/>
              <a:t>simulation</a:t>
            </a:r>
            <a:r>
              <a:rPr lang="es-AR" sz="3000" dirty="0"/>
              <a:t>, </a:t>
            </a:r>
            <a:r>
              <a:rPr lang="es-AR" sz="3000" dirty="0" err="1"/>
              <a:t>aiming</a:t>
            </a:r>
            <a:r>
              <a:rPr lang="es-AR" sz="3000" dirty="0"/>
              <a:t> to </a:t>
            </a:r>
            <a:r>
              <a:rPr lang="es-AR" sz="3000" dirty="0" err="1"/>
              <a:t>decode</a:t>
            </a:r>
            <a:r>
              <a:rPr lang="es-AR" sz="3000" dirty="0"/>
              <a:t> </a:t>
            </a:r>
            <a:r>
              <a:rPr lang="es-AR" sz="3000" dirty="0" err="1"/>
              <a:t>the</a:t>
            </a:r>
            <a:r>
              <a:rPr lang="es-AR" sz="3000" dirty="0"/>
              <a:t> enigma of </a:t>
            </a:r>
            <a:r>
              <a:rPr lang="es-AR" sz="3000" dirty="0" err="1"/>
              <a:t>matter</a:t>
            </a:r>
            <a:r>
              <a:rPr lang="es-AR" sz="3000" dirty="0"/>
              <a:t> </a:t>
            </a:r>
            <a:r>
              <a:rPr lang="es-AR" sz="3000" dirty="0" err="1"/>
              <a:t>distribution</a:t>
            </a:r>
            <a:r>
              <a:rPr lang="es-AR" sz="3000" dirty="0"/>
              <a:t> </a:t>
            </a:r>
            <a:r>
              <a:rPr lang="es-AR" sz="3000" dirty="0" err="1"/>
              <a:t>within</a:t>
            </a:r>
            <a:r>
              <a:rPr lang="es-AR" sz="3000" dirty="0"/>
              <a:t> </a:t>
            </a:r>
            <a:r>
              <a:rPr lang="es-AR" sz="3000" dirty="0" err="1"/>
              <a:t>our</a:t>
            </a:r>
            <a:r>
              <a:rPr lang="es-AR" sz="3000" dirty="0"/>
              <a:t> </a:t>
            </a:r>
            <a:r>
              <a:rPr lang="es-AR" sz="3000" dirty="0" err="1"/>
              <a:t>universe</a:t>
            </a:r>
            <a:r>
              <a:rPr lang="es-AR" sz="3000" dirty="0"/>
              <a:t>.</a:t>
            </a:r>
          </a:p>
          <a:p>
            <a:pPr marL="444500" indent="-444500">
              <a:buNone/>
            </a:pPr>
            <a:endParaRPr lang="es-AR" sz="3000" dirty="0"/>
          </a:p>
          <a:p>
            <a:pPr marL="444500" indent="-444500">
              <a:buNone/>
            </a:pPr>
            <a:r>
              <a:rPr lang="es-AR" sz="3000" dirty="0"/>
              <a:t>3. </a:t>
            </a:r>
            <a:r>
              <a:rPr lang="es-AR" sz="3000" dirty="0" err="1"/>
              <a:t>Fusion</a:t>
            </a:r>
            <a:r>
              <a:rPr lang="es-AR" sz="3000" dirty="0"/>
              <a:t> has </a:t>
            </a:r>
            <a:r>
              <a:rPr lang="es-AR" sz="3000" dirty="0" err="1"/>
              <a:t>never</a:t>
            </a:r>
            <a:r>
              <a:rPr lang="es-AR" sz="3000" dirty="0"/>
              <a:t> </a:t>
            </a:r>
            <a:r>
              <a:rPr lang="es-AR" sz="3000" dirty="0" err="1"/>
              <a:t>seriously</a:t>
            </a:r>
            <a:r>
              <a:rPr lang="es-AR" sz="3000" dirty="0"/>
              <a:t> </a:t>
            </a:r>
            <a:r>
              <a:rPr lang="es-AR" sz="3000" dirty="0" err="1"/>
              <a:t>been</a:t>
            </a:r>
            <a:r>
              <a:rPr lang="es-AR" sz="3000" dirty="0"/>
              <a:t> </a:t>
            </a:r>
            <a:r>
              <a:rPr lang="es-AR" sz="3000" dirty="0" err="1"/>
              <a:t>considered</a:t>
            </a:r>
            <a:r>
              <a:rPr lang="es-AR" sz="3000" dirty="0"/>
              <a:t> to be a viable future </a:t>
            </a:r>
            <a:r>
              <a:rPr lang="es-AR" sz="3000" dirty="0" err="1"/>
              <a:t>energy</a:t>
            </a:r>
            <a:r>
              <a:rPr lang="es-AR" sz="3000" dirty="0"/>
              <a:t> </a:t>
            </a:r>
            <a:r>
              <a:rPr lang="es-AR" sz="3000" dirty="0" err="1"/>
              <a:t>source</a:t>
            </a:r>
            <a:r>
              <a:rPr lang="es-AR" sz="3000" dirty="0"/>
              <a:t> and more of a pipe </a:t>
            </a:r>
            <a:r>
              <a:rPr lang="es-AR" sz="3000" dirty="0" err="1"/>
              <a:t>dream</a:t>
            </a:r>
            <a:r>
              <a:rPr lang="es-AR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5958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/>
              <a:t>4. In 2015, </a:t>
            </a:r>
            <a:r>
              <a:rPr lang="es-AR" sz="2800" dirty="0" err="1"/>
              <a:t>between</a:t>
            </a:r>
            <a:r>
              <a:rPr lang="es-AR" sz="2800" dirty="0"/>
              <a:t> 15 </a:t>
            </a:r>
            <a:r>
              <a:rPr lang="es-AR" sz="2800" dirty="0" err="1"/>
              <a:t>trillion</a:t>
            </a:r>
            <a:r>
              <a:rPr lang="es-AR" sz="2800" dirty="0"/>
              <a:t> and 51 </a:t>
            </a:r>
            <a:r>
              <a:rPr lang="es-AR" sz="2800" dirty="0" err="1"/>
              <a:t>trillion</a:t>
            </a:r>
            <a:r>
              <a:rPr lang="es-AR" sz="2800" dirty="0"/>
              <a:t> </a:t>
            </a:r>
            <a:r>
              <a:rPr lang="es-AR" sz="2800" dirty="0" err="1"/>
              <a:t>microplastic</a:t>
            </a:r>
            <a:r>
              <a:rPr lang="es-AR" sz="2800" dirty="0"/>
              <a:t> </a:t>
            </a:r>
            <a:r>
              <a:rPr lang="es-AR" sz="2800" dirty="0" err="1"/>
              <a:t>particles</a:t>
            </a:r>
            <a:r>
              <a:rPr lang="es-AR" sz="2800" dirty="0"/>
              <a:t> </a:t>
            </a:r>
            <a:r>
              <a:rPr lang="es-AR" sz="2800" dirty="0" err="1"/>
              <a:t>were</a:t>
            </a:r>
            <a:r>
              <a:rPr lang="es-AR" sz="2800" dirty="0"/>
              <a:t> </a:t>
            </a:r>
            <a:r>
              <a:rPr lang="es-AR" sz="2800" dirty="0" err="1"/>
              <a:t>estimated</a:t>
            </a:r>
            <a:r>
              <a:rPr lang="es-AR" sz="2800" dirty="0"/>
              <a:t> to be </a:t>
            </a:r>
            <a:r>
              <a:rPr lang="es-AR" sz="2800" dirty="0" err="1"/>
              <a:t>floating</a:t>
            </a:r>
            <a:r>
              <a:rPr lang="es-AR" sz="2800" dirty="0"/>
              <a:t> in </a:t>
            </a:r>
            <a:r>
              <a:rPr lang="es-AR" sz="2800" dirty="0" err="1"/>
              <a:t>surface</a:t>
            </a:r>
            <a:r>
              <a:rPr lang="es-AR" sz="2800" dirty="0"/>
              <a:t> </a:t>
            </a:r>
            <a:r>
              <a:rPr lang="es-AR" sz="2800" dirty="0" err="1"/>
              <a:t>waters</a:t>
            </a:r>
            <a:r>
              <a:rPr lang="es-AR" sz="2800" dirty="0"/>
              <a:t> </a:t>
            </a:r>
            <a:r>
              <a:rPr lang="es-AR" sz="2800" dirty="0" err="1"/>
              <a:t>globally</a:t>
            </a:r>
            <a:r>
              <a:rPr lang="es-AR" sz="2800" dirty="0"/>
              <a:t>.</a:t>
            </a:r>
          </a:p>
          <a:p>
            <a:pPr marL="0" indent="0">
              <a:buNone/>
            </a:pPr>
            <a:endParaRPr lang="es-AR" sz="2800" dirty="0"/>
          </a:p>
          <a:p>
            <a:pPr marL="0" indent="0">
              <a:buNone/>
            </a:pPr>
            <a:r>
              <a:rPr lang="es-AR" sz="2800" dirty="0"/>
              <a:t>5. </a:t>
            </a:r>
            <a:r>
              <a:rPr lang="es-AR" sz="2800" dirty="0" err="1"/>
              <a:t>Bell’s</a:t>
            </a:r>
            <a:r>
              <a:rPr lang="es-AR" sz="2800" dirty="0"/>
              <a:t> </a:t>
            </a:r>
            <a:r>
              <a:rPr lang="es-AR" sz="2800" dirty="0" err="1"/>
              <a:t>theorem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often</a:t>
            </a:r>
            <a:r>
              <a:rPr lang="es-AR" sz="2800" dirty="0"/>
              <a:t> </a:t>
            </a:r>
            <a:r>
              <a:rPr lang="es-AR" sz="2800" dirty="0" err="1"/>
              <a:t>said</a:t>
            </a:r>
            <a:r>
              <a:rPr lang="es-AR" sz="2800" dirty="0"/>
              <a:t> to </a:t>
            </a:r>
            <a:r>
              <a:rPr lang="es-AR" sz="2800" dirty="0" err="1"/>
              <a:t>prove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 </a:t>
            </a:r>
            <a:r>
              <a:rPr lang="es-AR" sz="2800" dirty="0" err="1"/>
              <a:t>nature</a:t>
            </a:r>
            <a:r>
              <a:rPr lang="es-AR" sz="2800" dirty="0"/>
              <a:t> </a:t>
            </a:r>
            <a:r>
              <a:rPr lang="es-AR" sz="2800" dirty="0" err="1"/>
              <a:t>isn’t</a:t>
            </a:r>
            <a:r>
              <a:rPr lang="es-AR" sz="2800" dirty="0"/>
              <a:t> “local”, </a:t>
            </a:r>
            <a:r>
              <a:rPr lang="es-AR" sz="2800" dirty="0" err="1"/>
              <a:t>that</a:t>
            </a:r>
            <a:r>
              <a:rPr lang="es-AR" sz="2800" dirty="0"/>
              <a:t> </a:t>
            </a:r>
            <a:r>
              <a:rPr lang="es-AR" sz="2800" dirty="0" err="1"/>
              <a:t>an</a:t>
            </a:r>
            <a:r>
              <a:rPr lang="es-AR" sz="2800" dirty="0"/>
              <a:t> </a:t>
            </a:r>
            <a:r>
              <a:rPr lang="es-AR" sz="2800" dirty="0" err="1"/>
              <a:t>object</a:t>
            </a:r>
            <a:r>
              <a:rPr lang="es-AR" sz="2800" dirty="0"/>
              <a:t> </a:t>
            </a:r>
            <a:r>
              <a:rPr lang="es-AR" sz="2800" dirty="0" err="1"/>
              <a:t>isn’t</a:t>
            </a:r>
            <a:r>
              <a:rPr lang="es-AR" sz="2800" dirty="0"/>
              <a:t> </a:t>
            </a:r>
            <a:r>
              <a:rPr lang="es-AR" sz="2800" dirty="0" err="1"/>
              <a:t>just</a:t>
            </a:r>
            <a:r>
              <a:rPr lang="es-AR" sz="2800" dirty="0"/>
              <a:t> </a:t>
            </a:r>
            <a:r>
              <a:rPr lang="es-AR" sz="2800" dirty="0" err="1"/>
              <a:t>directly</a:t>
            </a:r>
            <a:r>
              <a:rPr lang="es-AR" sz="2800" dirty="0"/>
              <a:t> </a:t>
            </a:r>
            <a:r>
              <a:rPr lang="es-AR" sz="2800" dirty="0" err="1"/>
              <a:t>influenced</a:t>
            </a:r>
            <a:r>
              <a:rPr lang="es-AR" sz="2800" dirty="0"/>
              <a:t> </a:t>
            </a:r>
            <a:r>
              <a:rPr lang="es-AR" sz="2800" dirty="0" err="1"/>
              <a:t>by</a:t>
            </a:r>
            <a:r>
              <a:rPr lang="es-AR" sz="2800" dirty="0"/>
              <a:t> </a:t>
            </a:r>
            <a:r>
              <a:rPr lang="es-AR" sz="2800" dirty="0" err="1"/>
              <a:t>its</a:t>
            </a:r>
            <a:r>
              <a:rPr lang="es-AR" sz="2800" dirty="0"/>
              <a:t> </a:t>
            </a:r>
            <a:r>
              <a:rPr lang="es-AR" sz="2800" dirty="0" err="1"/>
              <a:t>immediate</a:t>
            </a:r>
            <a:r>
              <a:rPr lang="es-AR" sz="2800" dirty="0"/>
              <a:t> </a:t>
            </a:r>
            <a:r>
              <a:rPr lang="es-AR" sz="2800" dirty="0" err="1"/>
              <a:t>surroundings</a:t>
            </a:r>
            <a:r>
              <a:rPr lang="es-AR" sz="2800" dirty="0"/>
              <a:t>.</a:t>
            </a:r>
          </a:p>
          <a:p>
            <a:pPr marL="0" indent="0">
              <a:buNone/>
            </a:pPr>
            <a:endParaRPr lang="es-AR" sz="2800" dirty="0"/>
          </a:p>
          <a:p>
            <a:pPr marL="0" indent="0">
              <a:buNone/>
            </a:pPr>
            <a:r>
              <a:rPr lang="es-AR" sz="2800" dirty="0"/>
              <a:t>6.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job</a:t>
            </a:r>
            <a:r>
              <a:rPr lang="es-AR" sz="2800" dirty="0"/>
              <a:t> </a:t>
            </a:r>
            <a:r>
              <a:rPr lang="es-AR" sz="2800" dirty="0" err="1"/>
              <a:t>market</a:t>
            </a:r>
            <a:r>
              <a:rPr lang="es-AR" sz="2800" dirty="0"/>
              <a:t> </a:t>
            </a:r>
            <a:r>
              <a:rPr lang="es-AR" sz="2800" dirty="0" err="1"/>
              <a:t>for</a:t>
            </a:r>
            <a:r>
              <a:rPr lang="es-AR" sz="2800" dirty="0"/>
              <a:t> </a:t>
            </a:r>
            <a:r>
              <a:rPr lang="es-AR" sz="2800" dirty="0" err="1"/>
              <a:t>forensic</a:t>
            </a:r>
            <a:r>
              <a:rPr lang="es-AR" sz="2800" dirty="0"/>
              <a:t> </a:t>
            </a:r>
            <a:r>
              <a:rPr lang="es-AR" sz="2800" dirty="0" err="1"/>
              <a:t>science</a:t>
            </a:r>
            <a:r>
              <a:rPr lang="es-AR" sz="2800" dirty="0"/>
              <a:t> </a:t>
            </a:r>
            <a:r>
              <a:rPr lang="es-AR" sz="2800" dirty="0" err="1"/>
              <a:t>technicians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 </a:t>
            </a:r>
            <a:r>
              <a:rPr lang="es-AR" sz="2800" dirty="0" err="1"/>
              <a:t>expected</a:t>
            </a:r>
            <a:r>
              <a:rPr lang="es-AR" sz="2800" dirty="0"/>
              <a:t> to </a:t>
            </a:r>
            <a:r>
              <a:rPr lang="es-AR" sz="2800" dirty="0" err="1"/>
              <a:t>grow</a:t>
            </a:r>
            <a:r>
              <a:rPr lang="es-AR" sz="2800" dirty="0"/>
              <a:t> </a:t>
            </a:r>
            <a:r>
              <a:rPr lang="es-AR" sz="2800" dirty="0" err="1"/>
              <a:t>by</a:t>
            </a:r>
            <a:r>
              <a:rPr lang="es-AR" sz="2800" dirty="0"/>
              <a:t> a </a:t>
            </a:r>
            <a:r>
              <a:rPr lang="es-AR" sz="2800" dirty="0" err="1"/>
              <a:t>stunning</a:t>
            </a:r>
            <a:r>
              <a:rPr lang="es-AR" sz="2800" dirty="0"/>
              <a:t> 27% </a:t>
            </a:r>
            <a:r>
              <a:rPr lang="es-AR" sz="2800" dirty="0" err="1"/>
              <a:t>during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same</a:t>
            </a:r>
            <a:r>
              <a:rPr lang="es-AR" sz="2800" dirty="0"/>
              <a:t> time </a:t>
            </a:r>
            <a:r>
              <a:rPr lang="es-AR" sz="2800" dirty="0" err="1"/>
              <a:t>period</a:t>
            </a:r>
            <a:r>
              <a:rPr lang="es-A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62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1558"/>
            <a:ext cx="10515600" cy="550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6562"/>
            <a:ext cx="10515600" cy="5880401"/>
          </a:xfrm>
          <a:ln w="76200">
            <a:solidFill>
              <a:srgbClr val="FFCC00"/>
            </a:solidFill>
          </a:ln>
        </p:spPr>
        <p:txBody>
          <a:bodyPr anchor="ctr">
            <a:normAutofit/>
          </a:bodyPr>
          <a:lstStyle/>
          <a:p>
            <a:pPr marL="371475" indent="-371475">
              <a:buNone/>
            </a:pPr>
            <a:r>
              <a:rPr lang="es-AR" sz="3200" dirty="0"/>
              <a:t>7. </a:t>
            </a:r>
            <a:r>
              <a:rPr lang="es-AR" sz="3000" dirty="0" err="1"/>
              <a:t>The</a:t>
            </a:r>
            <a:r>
              <a:rPr lang="es-AR" sz="3000" dirty="0"/>
              <a:t> </a:t>
            </a:r>
            <a:r>
              <a:rPr lang="es-AR" sz="3000" dirty="0" err="1"/>
              <a:t>items</a:t>
            </a:r>
            <a:r>
              <a:rPr lang="es-AR" sz="3000" dirty="0"/>
              <a:t> </a:t>
            </a:r>
            <a:r>
              <a:rPr lang="es-AR" sz="3000" dirty="0" err="1"/>
              <a:t>involved</a:t>
            </a:r>
            <a:r>
              <a:rPr lang="es-AR" sz="3000" dirty="0"/>
              <a:t> </a:t>
            </a:r>
            <a:r>
              <a:rPr lang="es-AR" sz="3000" dirty="0" err="1"/>
              <a:t>were</a:t>
            </a:r>
            <a:r>
              <a:rPr lang="es-AR" sz="3000" dirty="0"/>
              <a:t> </a:t>
            </a:r>
            <a:r>
              <a:rPr lang="es-AR" sz="3000" dirty="0" err="1"/>
              <a:t>landing</a:t>
            </a:r>
            <a:r>
              <a:rPr lang="es-AR" sz="3000" dirty="0"/>
              <a:t> </a:t>
            </a:r>
            <a:r>
              <a:rPr lang="es-AR" sz="3000" dirty="0" err="1"/>
              <a:t>gear</a:t>
            </a:r>
            <a:r>
              <a:rPr lang="es-AR" sz="3000" dirty="0"/>
              <a:t>, </a:t>
            </a:r>
            <a:r>
              <a:rPr lang="es-AR" sz="3000" dirty="0" err="1"/>
              <a:t>an</a:t>
            </a:r>
            <a:r>
              <a:rPr lang="es-AR" sz="3000" dirty="0"/>
              <a:t> </a:t>
            </a:r>
            <a:r>
              <a:rPr lang="es-AR" sz="3000" dirty="0" err="1"/>
              <a:t>engine</a:t>
            </a:r>
            <a:r>
              <a:rPr lang="es-AR" sz="3000" dirty="0"/>
              <a:t> </a:t>
            </a:r>
            <a:r>
              <a:rPr lang="es-AR" sz="3000" dirty="0" err="1"/>
              <a:t>bearing</a:t>
            </a:r>
            <a:r>
              <a:rPr lang="es-AR" sz="3000" dirty="0"/>
              <a:t> and a </a:t>
            </a:r>
            <a:r>
              <a:rPr lang="es-AR" sz="3000" dirty="0" err="1"/>
              <a:t>blade</a:t>
            </a:r>
            <a:r>
              <a:rPr lang="es-AR" sz="3000" dirty="0"/>
              <a:t> </a:t>
            </a:r>
            <a:r>
              <a:rPr lang="es-AR" sz="3000" dirty="0" err="1"/>
              <a:t>from</a:t>
            </a:r>
            <a:r>
              <a:rPr lang="es-AR" sz="3000" dirty="0"/>
              <a:t> a gas </a:t>
            </a:r>
            <a:r>
              <a:rPr lang="es-AR" sz="3000" dirty="0" err="1"/>
              <a:t>producer</a:t>
            </a:r>
            <a:r>
              <a:rPr lang="es-AR" sz="3000" dirty="0"/>
              <a:t> turbine </a:t>
            </a:r>
            <a:r>
              <a:rPr lang="es-AR" sz="3000" dirty="0" err="1"/>
              <a:t>wheel</a:t>
            </a:r>
            <a:r>
              <a:rPr lang="es-AR" sz="3000" dirty="0"/>
              <a:t>. </a:t>
            </a:r>
            <a:r>
              <a:rPr lang="es-AR" sz="3000" dirty="0" err="1"/>
              <a:t>The</a:t>
            </a:r>
            <a:r>
              <a:rPr lang="es-AR" sz="3000" dirty="0"/>
              <a:t> </a:t>
            </a:r>
            <a:r>
              <a:rPr lang="es-AR" sz="3000" dirty="0" err="1"/>
              <a:t>landing</a:t>
            </a:r>
            <a:r>
              <a:rPr lang="es-AR" sz="3000" dirty="0"/>
              <a:t> </a:t>
            </a:r>
            <a:r>
              <a:rPr lang="es-AR" sz="3000" dirty="0" err="1"/>
              <a:t>gear</a:t>
            </a:r>
            <a:r>
              <a:rPr lang="es-AR" sz="3000" dirty="0"/>
              <a:t> </a:t>
            </a:r>
            <a:r>
              <a:rPr lang="es-AR" sz="3000" dirty="0" err="1"/>
              <a:t>failure</a:t>
            </a:r>
            <a:r>
              <a:rPr lang="es-AR" sz="3000" dirty="0"/>
              <a:t> </a:t>
            </a:r>
            <a:r>
              <a:rPr lang="es-AR" sz="3000" dirty="0" err="1"/>
              <a:t>was</a:t>
            </a:r>
            <a:r>
              <a:rPr lang="es-AR" sz="3000" dirty="0"/>
              <a:t> </a:t>
            </a:r>
            <a:r>
              <a:rPr lang="es-AR" sz="3000" dirty="0" err="1"/>
              <a:t>found</a:t>
            </a:r>
            <a:r>
              <a:rPr lang="es-AR" sz="3000" dirty="0"/>
              <a:t> to </a:t>
            </a:r>
            <a:r>
              <a:rPr lang="es-AR" sz="3000" dirty="0" err="1"/>
              <a:t>have</a:t>
            </a:r>
            <a:r>
              <a:rPr lang="es-AR" sz="3000" dirty="0"/>
              <a:t> </a:t>
            </a:r>
            <a:r>
              <a:rPr lang="es-AR" sz="3000" dirty="0" err="1"/>
              <a:t>resulted</a:t>
            </a:r>
            <a:r>
              <a:rPr lang="es-AR" sz="3000" dirty="0"/>
              <a:t> </a:t>
            </a:r>
            <a:r>
              <a:rPr lang="es-AR" sz="3000" dirty="0" err="1"/>
              <a:t>from</a:t>
            </a:r>
            <a:r>
              <a:rPr lang="es-AR" sz="3000" dirty="0"/>
              <a:t> prior cracking.</a:t>
            </a:r>
          </a:p>
          <a:p>
            <a:pPr marL="371475" indent="-371475">
              <a:buNone/>
            </a:pPr>
            <a:endParaRPr lang="es-AR" sz="3000" dirty="0"/>
          </a:p>
          <a:p>
            <a:pPr marL="371475" indent="-371475">
              <a:buNone/>
            </a:pPr>
            <a:r>
              <a:rPr lang="es-AR" sz="3000" dirty="0"/>
              <a:t>8. PHPA </a:t>
            </a:r>
            <a:r>
              <a:rPr lang="es-AR" sz="3000" dirty="0" err="1"/>
              <a:t>fluids</a:t>
            </a:r>
            <a:r>
              <a:rPr lang="es-AR" sz="3000" dirty="0"/>
              <a:t> are </a:t>
            </a:r>
            <a:r>
              <a:rPr lang="es-AR" sz="3000" dirty="0" err="1"/>
              <a:t>considered</a:t>
            </a:r>
            <a:r>
              <a:rPr lang="es-AR" sz="3000" dirty="0"/>
              <a:t> </a:t>
            </a:r>
            <a:r>
              <a:rPr lang="es-AR" sz="3000" dirty="0" err="1"/>
              <a:t>to</a:t>
            </a:r>
            <a:r>
              <a:rPr lang="es-AR" sz="3000" dirty="0"/>
              <a:t> </a:t>
            </a:r>
            <a:r>
              <a:rPr lang="es-AR" sz="3000" dirty="0" err="1"/>
              <a:t>display</a:t>
            </a:r>
            <a:r>
              <a:rPr lang="es-AR" sz="3000" dirty="0"/>
              <a:t> </a:t>
            </a:r>
            <a:r>
              <a:rPr lang="es-AR" sz="3000" dirty="0" err="1"/>
              <a:t>different</a:t>
            </a:r>
            <a:r>
              <a:rPr lang="es-AR" sz="3000" dirty="0"/>
              <a:t> </a:t>
            </a:r>
            <a:r>
              <a:rPr lang="es-AR" sz="3000" dirty="0" err="1"/>
              <a:t>behavior</a:t>
            </a:r>
            <a:r>
              <a:rPr lang="es-AR" sz="3000" dirty="0"/>
              <a:t> </a:t>
            </a:r>
            <a:r>
              <a:rPr lang="es-AR" sz="3000" dirty="0" err="1"/>
              <a:t>since</a:t>
            </a:r>
            <a:r>
              <a:rPr lang="es-AR" sz="3000" dirty="0"/>
              <a:t> </a:t>
            </a:r>
            <a:r>
              <a:rPr lang="es-AR" sz="3000" dirty="0" err="1"/>
              <a:t>they</a:t>
            </a:r>
            <a:r>
              <a:rPr lang="es-AR" sz="3000" dirty="0"/>
              <a:t> are </a:t>
            </a:r>
            <a:r>
              <a:rPr lang="es-AR" sz="3000" dirty="0" err="1"/>
              <a:t>solutions</a:t>
            </a:r>
            <a:r>
              <a:rPr lang="es-AR" sz="3000" dirty="0"/>
              <a:t> </a:t>
            </a:r>
            <a:r>
              <a:rPr lang="es-AR" sz="3000" dirty="0" err="1"/>
              <a:t>of</a:t>
            </a:r>
            <a:r>
              <a:rPr lang="es-AR" sz="3000" dirty="0"/>
              <a:t> </a:t>
            </a:r>
            <a:r>
              <a:rPr lang="es-AR" sz="3000" dirty="0" err="1"/>
              <a:t>synthetic</a:t>
            </a:r>
            <a:r>
              <a:rPr lang="es-AR" sz="3000" dirty="0"/>
              <a:t> </a:t>
            </a:r>
            <a:r>
              <a:rPr lang="es-AR" sz="3000" dirty="0" err="1"/>
              <a:t>polymers</a:t>
            </a:r>
            <a:r>
              <a:rPr lang="es-AR" sz="3000" dirty="0"/>
              <a:t> </a:t>
            </a:r>
            <a:r>
              <a:rPr lang="es-AR" sz="3000" dirty="0" err="1"/>
              <a:t>not</a:t>
            </a:r>
            <a:r>
              <a:rPr lang="es-AR" sz="3000" dirty="0"/>
              <a:t> </a:t>
            </a:r>
            <a:r>
              <a:rPr lang="es-AR" sz="3000" dirty="0" err="1"/>
              <a:t>clay</a:t>
            </a:r>
            <a:r>
              <a:rPr lang="es-AR" sz="3000" dirty="0"/>
              <a:t> </a:t>
            </a:r>
            <a:r>
              <a:rPr lang="es-AR" sz="3000" dirty="0" err="1"/>
              <a:t>suspensions</a:t>
            </a:r>
            <a:r>
              <a:rPr lang="es-AR" sz="3000" dirty="0"/>
              <a:t>. (PHPA: poliacrilamidas parcialmente hidrolizadas.</a:t>
            </a:r>
          </a:p>
          <a:p>
            <a:pPr marL="371475" indent="-371475"/>
            <a:endParaRPr lang="es-ES" sz="3000" dirty="0"/>
          </a:p>
          <a:p>
            <a:pPr marL="371475" indent="-371475">
              <a:buNone/>
            </a:pPr>
            <a:endParaRPr lang="es-AR" sz="3000" dirty="0"/>
          </a:p>
        </p:txBody>
      </p:sp>
    </p:spTree>
    <p:extLst>
      <p:ext uri="{BB962C8B-B14F-4D97-AF65-F5344CB8AC3E}">
        <p14:creationId xmlns:p14="http://schemas.microsoft.com/office/powerpoint/2010/main" val="4138167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129"/>
          </a:xfrm>
        </p:spPr>
        <p:txBody>
          <a:bodyPr>
            <a:normAutofit fontScale="90000"/>
          </a:bodyPr>
          <a:lstStyle/>
          <a:p>
            <a:r>
              <a:rPr lang="es-E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SINCE: FUNCIONES Y TRADUCCIÓN</a:t>
            </a:r>
            <a:r>
              <a:rPr lang="es-ES" dirty="0"/>
              <a:t>.</a:t>
            </a:r>
            <a:endParaRPr lang="es-AR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838200" y="1013254"/>
            <a:ext cx="10515600" cy="5163709"/>
          </a:xfrm>
          <a:ln w="57150">
            <a:solidFill>
              <a:srgbClr val="FFC0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b="1" dirty="0" err="1">
                <a:solidFill>
                  <a:srgbClr val="FF0000"/>
                </a:solidFill>
              </a:rPr>
              <a:t>Since</a:t>
            </a:r>
            <a:r>
              <a:rPr lang="es-AR" sz="2800" b="1" dirty="0">
                <a:solidFill>
                  <a:srgbClr val="FF0000"/>
                </a:solidFill>
              </a:rPr>
              <a:t> + expresión de tiempo o evento (frase u oración):</a:t>
            </a:r>
            <a:r>
              <a:rPr lang="es-AR" sz="2800" b="1" dirty="0"/>
              <a:t> </a:t>
            </a:r>
            <a:r>
              <a:rPr lang="es-AR" sz="2800" dirty="0">
                <a:solidFill>
                  <a:srgbClr val="FF0000"/>
                </a:solidFill>
              </a:rPr>
              <a:t>desde</a:t>
            </a:r>
          </a:p>
          <a:p>
            <a:r>
              <a:rPr lang="es-AR" sz="2800" b="1" dirty="0" err="1"/>
              <a:t>Since</a:t>
            </a:r>
            <a:r>
              <a:rPr lang="es-AR" sz="2800" b="1" dirty="0"/>
              <a:t> </a:t>
            </a:r>
            <a:r>
              <a:rPr lang="es-AR" sz="2800" b="1" dirty="0" err="1"/>
              <a:t>its</a:t>
            </a:r>
            <a:r>
              <a:rPr lang="es-AR" sz="2800" b="1" dirty="0"/>
              <a:t> </a:t>
            </a:r>
            <a:r>
              <a:rPr lang="es-AR" sz="2800" b="1" dirty="0" err="1"/>
              <a:t>conception</a:t>
            </a:r>
            <a:r>
              <a:rPr lang="es-AR" sz="2800" b="1" dirty="0"/>
              <a:t> and </a:t>
            </a:r>
            <a:r>
              <a:rPr lang="es-AR" sz="2800" b="1" dirty="0" err="1"/>
              <a:t>design</a:t>
            </a:r>
            <a:r>
              <a:rPr lang="es-AR" sz="2800" b="1" dirty="0"/>
              <a:t>, </a:t>
            </a:r>
            <a:r>
              <a:rPr lang="es-AR" sz="2800" b="1" dirty="0" err="1"/>
              <a:t>the</a:t>
            </a:r>
            <a:r>
              <a:rPr lang="es-AR" sz="2800" b="1" dirty="0"/>
              <a:t> </a:t>
            </a:r>
            <a:r>
              <a:rPr lang="es-AR" sz="2800" b="1" dirty="0" err="1"/>
              <a:t>political</a:t>
            </a:r>
            <a:r>
              <a:rPr lang="es-AR" sz="2800" b="1" dirty="0"/>
              <a:t> and cultural </a:t>
            </a:r>
            <a:r>
              <a:rPr lang="es-AR" sz="2800" b="1" dirty="0" err="1"/>
              <a:t>situation</a:t>
            </a:r>
            <a:r>
              <a:rPr lang="es-AR" sz="2800" b="1" dirty="0"/>
              <a:t> in Hong Kong has </a:t>
            </a:r>
            <a:r>
              <a:rPr lang="es-AR" sz="2800" b="1" dirty="0" err="1"/>
              <a:t>radically</a:t>
            </a:r>
            <a:r>
              <a:rPr lang="es-AR" sz="2800" b="1" dirty="0"/>
              <a:t> </a:t>
            </a:r>
            <a:r>
              <a:rPr lang="es-AR" sz="2800" b="1" dirty="0" err="1"/>
              <a:t>shifted</a:t>
            </a:r>
            <a:r>
              <a:rPr lang="es-AR" sz="2800" b="1" dirty="0"/>
              <a:t>.</a:t>
            </a:r>
            <a:endParaRPr lang="es-AR" sz="2800" dirty="0"/>
          </a:p>
          <a:p>
            <a:pPr marL="271463" indent="0">
              <a:buNone/>
            </a:pPr>
            <a:r>
              <a:rPr lang="es-AR" sz="2800" dirty="0">
                <a:solidFill>
                  <a:srgbClr val="7030A0"/>
                </a:solidFill>
              </a:rPr>
              <a:t>Desde su concepción y diseño, la situación cultural y política de Hong Kong ha cambiado/se ha modificado radicalmente.</a:t>
            </a:r>
          </a:p>
        </p:txBody>
      </p:sp>
    </p:spTree>
    <p:extLst>
      <p:ext uri="{BB962C8B-B14F-4D97-AF65-F5344CB8AC3E}">
        <p14:creationId xmlns:p14="http://schemas.microsoft.com/office/powerpoint/2010/main" val="337041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127</TotalTime>
  <Words>1728</Words>
  <Application>Microsoft Office PowerPoint</Application>
  <PresentationFormat>Panorámica</PresentationFormat>
  <Paragraphs>100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2" baseType="lpstr">
      <vt:lpstr>Arial Black</vt:lpstr>
      <vt:lpstr>Calibri</vt:lpstr>
      <vt:lpstr>Century Gothic</vt:lpstr>
      <vt:lpstr>Garamond</vt:lpstr>
      <vt:lpstr>Savon</vt:lpstr>
      <vt:lpstr>TRABAJO PRÁCTICO 3</vt:lpstr>
      <vt:lpstr>Presentación de PowerPoint</vt:lpstr>
      <vt:lpstr>TIPS PARA EL ABORDAJE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SINCE: FUNCIONES Y TRADUCCIÓN.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PRÁCTICO 3</dc:title>
  <dc:creator>Stella Pellicer</dc:creator>
  <cp:lastModifiedBy>Stella Pellicer</cp:lastModifiedBy>
  <cp:revision>16</cp:revision>
  <dcterms:created xsi:type="dcterms:W3CDTF">2025-04-03T05:37:06Z</dcterms:created>
  <dcterms:modified xsi:type="dcterms:W3CDTF">2025-09-01T19:31:28Z</dcterms:modified>
</cp:coreProperties>
</file>