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2"/>
  </p:notesMasterIdLst>
  <p:sldIdLst>
    <p:sldId id="286" r:id="rId2"/>
    <p:sldId id="260" r:id="rId3"/>
    <p:sldId id="300" r:id="rId4"/>
    <p:sldId id="256" r:id="rId5"/>
    <p:sldId id="268" r:id="rId6"/>
    <p:sldId id="267" r:id="rId7"/>
    <p:sldId id="261" r:id="rId8"/>
    <p:sldId id="262" r:id="rId9"/>
    <p:sldId id="259" r:id="rId10"/>
    <p:sldId id="270" r:id="rId11"/>
    <p:sldId id="294" r:id="rId12"/>
    <p:sldId id="298" r:id="rId13"/>
    <p:sldId id="293" r:id="rId14"/>
    <p:sldId id="265" r:id="rId15"/>
    <p:sldId id="283" r:id="rId16"/>
    <p:sldId id="282" r:id="rId17"/>
    <p:sldId id="299" r:id="rId18"/>
    <p:sldId id="269" r:id="rId19"/>
    <p:sldId id="285" r:id="rId20"/>
    <p:sldId id="28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55" autoAdjust="0"/>
    <p:restoredTop sz="67555" autoAdjust="0"/>
  </p:normalViewPr>
  <p:slideViewPr>
    <p:cSldViewPr snapToGrid="0">
      <p:cViewPr varScale="1">
        <p:scale>
          <a:sx n="63" d="100"/>
          <a:sy n="63" d="100"/>
        </p:scale>
        <p:origin x="1224" y="48"/>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B42173-1298-459D-AC3A-75D0AFABBD09}" type="doc">
      <dgm:prSet loTypeId="urn:microsoft.com/office/officeart/2005/8/layout/venn1" loCatId="relationship" qsTypeId="urn:microsoft.com/office/officeart/2005/8/quickstyle/simple1" qsCatId="simple" csTypeId="urn:microsoft.com/office/officeart/2005/8/colors/accent1_2" csCatId="accent1" phldr="1"/>
      <dgm:spPr/>
    </dgm:pt>
    <dgm:pt modelId="{505688EA-E1F5-40B0-8FCD-AE0781C135EC}">
      <dgm:prSet phldrT="[Texto]" custT="1"/>
      <dgm:spPr/>
      <dgm:t>
        <a:bodyPr/>
        <a:lstStyle/>
        <a:p>
          <a:r>
            <a:rPr lang="es-ES" sz="2400" dirty="0" smtClean="0"/>
            <a:t>Valores humanos (usabilidad, atractivo)</a:t>
          </a:r>
          <a:endParaRPr lang="es-ES" sz="2400" dirty="0"/>
        </a:p>
      </dgm:t>
    </dgm:pt>
    <dgm:pt modelId="{F0DFF4FE-C4A2-464E-9C8B-A266BAC1F1B3}" type="parTrans" cxnId="{352BE8EC-DA4B-4E6E-995E-1A64F0725125}">
      <dgm:prSet/>
      <dgm:spPr/>
      <dgm:t>
        <a:bodyPr/>
        <a:lstStyle/>
        <a:p>
          <a:endParaRPr lang="es-ES"/>
        </a:p>
      </dgm:t>
    </dgm:pt>
    <dgm:pt modelId="{8000B508-3202-47A2-8A9B-810527D25898}" type="sibTrans" cxnId="{352BE8EC-DA4B-4E6E-995E-1A64F0725125}">
      <dgm:prSet/>
      <dgm:spPr/>
      <dgm:t>
        <a:bodyPr/>
        <a:lstStyle/>
        <a:p>
          <a:endParaRPr lang="es-ES"/>
        </a:p>
      </dgm:t>
    </dgm:pt>
    <dgm:pt modelId="{F286BD07-BEFF-45AB-948A-B167D46D6F5A}">
      <dgm:prSet phldrT="[Texto]" custT="1"/>
      <dgm:spPr/>
      <dgm:t>
        <a:bodyPr/>
        <a:lstStyle/>
        <a:p>
          <a:r>
            <a:rPr lang="es-ES" sz="2400" dirty="0" smtClean="0"/>
            <a:t>Negocio (viabilidad)</a:t>
          </a:r>
          <a:endParaRPr lang="es-ES" sz="2400" dirty="0"/>
        </a:p>
      </dgm:t>
    </dgm:pt>
    <dgm:pt modelId="{B6534B94-22DC-4153-8B81-0CF4959B2AFF}" type="parTrans" cxnId="{D7022C85-FEE0-4FB2-A3A5-923497538E1C}">
      <dgm:prSet/>
      <dgm:spPr/>
      <dgm:t>
        <a:bodyPr/>
        <a:lstStyle/>
        <a:p>
          <a:endParaRPr lang="es-ES"/>
        </a:p>
      </dgm:t>
    </dgm:pt>
    <dgm:pt modelId="{9F9329A9-DA5F-4D75-833B-BD636EE9A887}" type="sibTrans" cxnId="{D7022C85-FEE0-4FB2-A3A5-923497538E1C}">
      <dgm:prSet/>
      <dgm:spPr/>
      <dgm:t>
        <a:bodyPr/>
        <a:lstStyle/>
        <a:p>
          <a:endParaRPr lang="es-ES"/>
        </a:p>
      </dgm:t>
    </dgm:pt>
    <dgm:pt modelId="{1C4DE104-B6BE-4E02-A4B1-D689614CC565}">
      <dgm:prSet phldrT="[Texto]"/>
      <dgm:spPr/>
      <dgm:t>
        <a:bodyPr/>
        <a:lstStyle/>
        <a:p>
          <a:r>
            <a:rPr lang="es-ES" dirty="0" smtClean="0"/>
            <a:t>Tecnología (factibilidad)</a:t>
          </a:r>
          <a:endParaRPr lang="es-ES" dirty="0"/>
        </a:p>
      </dgm:t>
    </dgm:pt>
    <dgm:pt modelId="{3BA2312D-340A-4F25-91D2-636B5F0C04C7}" type="parTrans" cxnId="{0580984C-ECFC-4B33-841D-37F8C6A1C689}">
      <dgm:prSet/>
      <dgm:spPr/>
      <dgm:t>
        <a:bodyPr/>
        <a:lstStyle/>
        <a:p>
          <a:endParaRPr lang="es-ES"/>
        </a:p>
      </dgm:t>
    </dgm:pt>
    <dgm:pt modelId="{B8E8C2DF-934D-4790-9E5C-048B9758C537}" type="sibTrans" cxnId="{0580984C-ECFC-4B33-841D-37F8C6A1C689}">
      <dgm:prSet/>
      <dgm:spPr/>
      <dgm:t>
        <a:bodyPr/>
        <a:lstStyle/>
        <a:p>
          <a:endParaRPr lang="es-ES"/>
        </a:p>
      </dgm:t>
    </dgm:pt>
    <dgm:pt modelId="{90143E3A-4C94-44E9-A44F-F47C78BAB975}" type="pres">
      <dgm:prSet presAssocID="{EEB42173-1298-459D-AC3A-75D0AFABBD09}" presName="compositeShape" presStyleCnt="0">
        <dgm:presLayoutVars>
          <dgm:chMax val="7"/>
          <dgm:dir/>
          <dgm:resizeHandles val="exact"/>
        </dgm:presLayoutVars>
      </dgm:prSet>
      <dgm:spPr/>
    </dgm:pt>
    <dgm:pt modelId="{6910F10F-D4FA-4C17-A2D9-2F900A0F0665}" type="pres">
      <dgm:prSet presAssocID="{505688EA-E1F5-40B0-8FCD-AE0781C135EC}" presName="circ1" presStyleLbl="vennNode1" presStyleIdx="0" presStyleCnt="3"/>
      <dgm:spPr/>
      <dgm:t>
        <a:bodyPr/>
        <a:lstStyle/>
        <a:p>
          <a:endParaRPr lang="es-ES"/>
        </a:p>
      </dgm:t>
    </dgm:pt>
    <dgm:pt modelId="{4E8C7C6B-47C6-4EE6-9B6E-CD18B3F2DD6C}" type="pres">
      <dgm:prSet presAssocID="{505688EA-E1F5-40B0-8FCD-AE0781C135EC}" presName="circ1Tx" presStyleLbl="revTx" presStyleIdx="0" presStyleCnt="0">
        <dgm:presLayoutVars>
          <dgm:chMax val="0"/>
          <dgm:chPref val="0"/>
          <dgm:bulletEnabled val="1"/>
        </dgm:presLayoutVars>
      </dgm:prSet>
      <dgm:spPr/>
      <dgm:t>
        <a:bodyPr/>
        <a:lstStyle/>
        <a:p>
          <a:endParaRPr lang="es-ES"/>
        </a:p>
      </dgm:t>
    </dgm:pt>
    <dgm:pt modelId="{03B2DFD3-E35A-4BC0-B089-E87308346B9B}" type="pres">
      <dgm:prSet presAssocID="{F286BD07-BEFF-45AB-948A-B167D46D6F5A}" presName="circ2" presStyleLbl="vennNode1" presStyleIdx="1" presStyleCnt="3"/>
      <dgm:spPr/>
      <dgm:t>
        <a:bodyPr/>
        <a:lstStyle/>
        <a:p>
          <a:endParaRPr lang="es-ES"/>
        </a:p>
      </dgm:t>
    </dgm:pt>
    <dgm:pt modelId="{F0EBE8B9-3BC2-49B7-AC35-B4DB841B34CA}" type="pres">
      <dgm:prSet presAssocID="{F286BD07-BEFF-45AB-948A-B167D46D6F5A}" presName="circ2Tx" presStyleLbl="revTx" presStyleIdx="0" presStyleCnt="0">
        <dgm:presLayoutVars>
          <dgm:chMax val="0"/>
          <dgm:chPref val="0"/>
          <dgm:bulletEnabled val="1"/>
        </dgm:presLayoutVars>
      </dgm:prSet>
      <dgm:spPr/>
      <dgm:t>
        <a:bodyPr/>
        <a:lstStyle/>
        <a:p>
          <a:endParaRPr lang="es-ES"/>
        </a:p>
      </dgm:t>
    </dgm:pt>
    <dgm:pt modelId="{9C815B25-1A56-4869-B56B-9B528313D143}" type="pres">
      <dgm:prSet presAssocID="{1C4DE104-B6BE-4E02-A4B1-D689614CC565}" presName="circ3" presStyleLbl="vennNode1" presStyleIdx="2" presStyleCnt="3"/>
      <dgm:spPr/>
      <dgm:t>
        <a:bodyPr/>
        <a:lstStyle/>
        <a:p>
          <a:endParaRPr lang="es-ES"/>
        </a:p>
      </dgm:t>
    </dgm:pt>
    <dgm:pt modelId="{084FDB21-2127-4AAE-BAF3-1D837EE6730E}" type="pres">
      <dgm:prSet presAssocID="{1C4DE104-B6BE-4E02-A4B1-D689614CC565}" presName="circ3Tx" presStyleLbl="revTx" presStyleIdx="0" presStyleCnt="0">
        <dgm:presLayoutVars>
          <dgm:chMax val="0"/>
          <dgm:chPref val="0"/>
          <dgm:bulletEnabled val="1"/>
        </dgm:presLayoutVars>
      </dgm:prSet>
      <dgm:spPr/>
      <dgm:t>
        <a:bodyPr/>
        <a:lstStyle/>
        <a:p>
          <a:endParaRPr lang="es-ES"/>
        </a:p>
      </dgm:t>
    </dgm:pt>
  </dgm:ptLst>
  <dgm:cxnLst>
    <dgm:cxn modelId="{D7022C85-FEE0-4FB2-A3A5-923497538E1C}" srcId="{EEB42173-1298-459D-AC3A-75D0AFABBD09}" destId="{F286BD07-BEFF-45AB-948A-B167D46D6F5A}" srcOrd="1" destOrd="0" parTransId="{B6534B94-22DC-4153-8B81-0CF4959B2AFF}" sibTransId="{9F9329A9-DA5F-4D75-833B-BD636EE9A887}"/>
    <dgm:cxn modelId="{13107219-7DFE-4F4F-9C1B-B1E592C8E167}" type="presOf" srcId="{1C4DE104-B6BE-4E02-A4B1-D689614CC565}" destId="{084FDB21-2127-4AAE-BAF3-1D837EE6730E}" srcOrd="1" destOrd="0" presId="urn:microsoft.com/office/officeart/2005/8/layout/venn1"/>
    <dgm:cxn modelId="{4C52D206-A412-4197-A133-843AE8FA149D}" type="presOf" srcId="{505688EA-E1F5-40B0-8FCD-AE0781C135EC}" destId="{4E8C7C6B-47C6-4EE6-9B6E-CD18B3F2DD6C}" srcOrd="1" destOrd="0" presId="urn:microsoft.com/office/officeart/2005/8/layout/venn1"/>
    <dgm:cxn modelId="{0580984C-ECFC-4B33-841D-37F8C6A1C689}" srcId="{EEB42173-1298-459D-AC3A-75D0AFABBD09}" destId="{1C4DE104-B6BE-4E02-A4B1-D689614CC565}" srcOrd="2" destOrd="0" parTransId="{3BA2312D-340A-4F25-91D2-636B5F0C04C7}" sibTransId="{B8E8C2DF-934D-4790-9E5C-048B9758C537}"/>
    <dgm:cxn modelId="{0A43CFB5-FFEE-4497-82ED-3DCF22CA3C7E}" type="presOf" srcId="{F286BD07-BEFF-45AB-948A-B167D46D6F5A}" destId="{F0EBE8B9-3BC2-49B7-AC35-B4DB841B34CA}" srcOrd="1" destOrd="0" presId="urn:microsoft.com/office/officeart/2005/8/layout/venn1"/>
    <dgm:cxn modelId="{091EEB88-0120-4854-8DEA-B3F11E399C63}" type="presOf" srcId="{1C4DE104-B6BE-4E02-A4B1-D689614CC565}" destId="{9C815B25-1A56-4869-B56B-9B528313D143}" srcOrd="0" destOrd="0" presId="urn:microsoft.com/office/officeart/2005/8/layout/venn1"/>
    <dgm:cxn modelId="{90FB5769-6986-4BC3-BC8B-40DD713EAD5F}" type="presOf" srcId="{EEB42173-1298-459D-AC3A-75D0AFABBD09}" destId="{90143E3A-4C94-44E9-A44F-F47C78BAB975}" srcOrd="0" destOrd="0" presId="urn:microsoft.com/office/officeart/2005/8/layout/venn1"/>
    <dgm:cxn modelId="{81C1B4F1-7120-4458-B8B6-924F64052330}" type="presOf" srcId="{F286BD07-BEFF-45AB-948A-B167D46D6F5A}" destId="{03B2DFD3-E35A-4BC0-B089-E87308346B9B}" srcOrd="0" destOrd="0" presId="urn:microsoft.com/office/officeart/2005/8/layout/venn1"/>
    <dgm:cxn modelId="{352BE8EC-DA4B-4E6E-995E-1A64F0725125}" srcId="{EEB42173-1298-459D-AC3A-75D0AFABBD09}" destId="{505688EA-E1F5-40B0-8FCD-AE0781C135EC}" srcOrd="0" destOrd="0" parTransId="{F0DFF4FE-C4A2-464E-9C8B-A266BAC1F1B3}" sibTransId="{8000B508-3202-47A2-8A9B-810527D25898}"/>
    <dgm:cxn modelId="{58C86F19-A6A6-4A85-AEDF-9EF4EB7504D8}" type="presOf" srcId="{505688EA-E1F5-40B0-8FCD-AE0781C135EC}" destId="{6910F10F-D4FA-4C17-A2D9-2F900A0F0665}" srcOrd="0" destOrd="0" presId="urn:microsoft.com/office/officeart/2005/8/layout/venn1"/>
    <dgm:cxn modelId="{1A0A451C-AC5E-4F76-8FD2-E1E0063CF843}" type="presParOf" srcId="{90143E3A-4C94-44E9-A44F-F47C78BAB975}" destId="{6910F10F-D4FA-4C17-A2D9-2F900A0F0665}" srcOrd="0" destOrd="0" presId="urn:microsoft.com/office/officeart/2005/8/layout/venn1"/>
    <dgm:cxn modelId="{8B0F6E5F-6C77-4018-A899-8DC1C11E119A}" type="presParOf" srcId="{90143E3A-4C94-44E9-A44F-F47C78BAB975}" destId="{4E8C7C6B-47C6-4EE6-9B6E-CD18B3F2DD6C}" srcOrd="1" destOrd="0" presId="urn:microsoft.com/office/officeart/2005/8/layout/venn1"/>
    <dgm:cxn modelId="{FDB67F9E-04FC-45F5-BCE5-985EA4BAE0C1}" type="presParOf" srcId="{90143E3A-4C94-44E9-A44F-F47C78BAB975}" destId="{03B2DFD3-E35A-4BC0-B089-E87308346B9B}" srcOrd="2" destOrd="0" presId="urn:microsoft.com/office/officeart/2005/8/layout/venn1"/>
    <dgm:cxn modelId="{1238A2B3-B05E-41D1-A753-05D0E9F6F665}" type="presParOf" srcId="{90143E3A-4C94-44E9-A44F-F47C78BAB975}" destId="{F0EBE8B9-3BC2-49B7-AC35-B4DB841B34CA}" srcOrd="3" destOrd="0" presId="urn:microsoft.com/office/officeart/2005/8/layout/venn1"/>
    <dgm:cxn modelId="{912F1E5E-F2B4-42BC-BAC1-FF3D2E48C343}" type="presParOf" srcId="{90143E3A-4C94-44E9-A44F-F47C78BAB975}" destId="{9C815B25-1A56-4869-B56B-9B528313D143}" srcOrd="4" destOrd="0" presId="urn:microsoft.com/office/officeart/2005/8/layout/venn1"/>
    <dgm:cxn modelId="{A61FACF6-151D-4769-BE54-1A85C3A13C1B}" type="presParOf" srcId="{90143E3A-4C94-44E9-A44F-F47C78BAB975}" destId="{084FDB21-2127-4AAE-BAF3-1D837EE6730E}"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B42173-1298-459D-AC3A-75D0AFABBD09}" type="doc">
      <dgm:prSet loTypeId="urn:microsoft.com/office/officeart/2005/8/layout/venn1" loCatId="relationship" qsTypeId="urn:microsoft.com/office/officeart/2005/8/quickstyle/simple1" qsCatId="simple" csTypeId="urn:microsoft.com/office/officeart/2005/8/colors/accent1_2" csCatId="accent1" phldr="1"/>
      <dgm:spPr/>
    </dgm:pt>
    <dgm:pt modelId="{505688EA-E1F5-40B0-8FCD-AE0781C135EC}">
      <dgm:prSet phldrT="[Texto]" custT="1"/>
      <dgm:spPr/>
      <dgm:t>
        <a:bodyPr/>
        <a:lstStyle/>
        <a:p>
          <a:r>
            <a:rPr lang="es-ES" sz="2800" dirty="0" smtClean="0"/>
            <a:t>Valores humanos: necesidades, preocupaciones, expectativas, roles, problemas.</a:t>
          </a:r>
        </a:p>
        <a:p>
          <a:r>
            <a:rPr lang="es-ES" sz="2800" dirty="0" smtClean="0"/>
            <a:t> </a:t>
          </a:r>
        </a:p>
      </dgm:t>
    </dgm:pt>
    <dgm:pt modelId="{F0DFF4FE-C4A2-464E-9C8B-A266BAC1F1B3}" type="parTrans" cxnId="{352BE8EC-DA4B-4E6E-995E-1A64F0725125}">
      <dgm:prSet/>
      <dgm:spPr/>
      <dgm:t>
        <a:bodyPr/>
        <a:lstStyle/>
        <a:p>
          <a:endParaRPr lang="es-ES"/>
        </a:p>
      </dgm:t>
    </dgm:pt>
    <dgm:pt modelId="{8000B508-3202-47A2-8A9B-810527D25898}" type="sibTrans" cxnId="{352BE8EC-DA4B-4E6E-995E-1A64F0725125}">
      <dgm:prSet/>
      <dgm:spPr/>
      <dgm:t>
        <a:bodyPr/>
        <a:lstStyle/>
        <a:p>
          <a:endParaRPr lang="es-ES"/>
        </a:p>
      </dgm:t>
    </dgm:pt>
    <dgm:pt modelId="{90143E3A-4C94-44E9-A44F-F47C78BAB975}" type="pres">
      <dgm:prSet presAssocID="{EEB42173-1298-459D-AC3A-75D0AFABBD09}" presName="compositeShape" presStyleCnt="0">
        <dgm:presLayoutVars>
          <dgm:chMax val="7"/>
          <dgm:dir/>
          <dgm:resizeHandles val="exact"/>
        </dgm:presLayoutVars>
      </dgm:prSet>
      <dgm:spPr/>
    </dgm:pt>
    <dgm:pt modelId="{3742DD03-E258-45EB-8A8D-A1F1EC4FF56E}" type="pres">
      <dgm:prSet presAssocID="{505688EA-E1F5-40B0-8FCD-AE0781C135EC}" presName="circ1TxSh" presStyleLbl="vennNode1" presStyleIdx="0" presStyleCnt="1"/>
      <dgm:spPr/>
      <dgm:t>
        <a:bodyPr/>
        <a:lstStyle/>
        <a:p>
          <a:endParaRPr lang="es-ES"/>
        </a:p>
      </dgm:t>
    </dgm:pt>
  </dgm:ptLst>
  <dgm:cxnLst>
    <dgm:cxn modelId="{90FB5769-6986-4BC3-BC8B-40DD713EAD5F}" type="presOf" srcId="{EEB42173-1298-459D-AC3A-75D0AFABBD09}" destId="{90143E3A-4C94-44E9-A44F-F47C78BAB975}" srcOrd="0" destOrd="0" presId="urn:microsoft.com/office/officeart/2005/8/layout/venn1"/>
    <dgm:cxn modelId="{352BE8EC-DA4B-4E6E-995E-1A64F0725125}" srcId="{EEB42173-1298-459D-AC3A-75D0AFABBD09}" destId="{505688EA-E1F5-40B0-8FCD-AE0781C135EC}" srcOrd="0" destOrd="0" parTransId="{F0DFF4FE-C4A2-464E-9C8B-A266BAC1F1B3}" sibTransId="{8000B508-3202-47A2-8A9B-810527D25898}"/>
    <dgm:cxn modelId="{163D9F72-0B66-4A3A-97B4-2977FBD1F71F}" type="presOf" srcId="{505688EA-E1F5-40B0-8FCD-AE0781C135EC}" destId="{3742DD03-E258-45EB-8A8D-A1F1EC4FF56E}" srcOrd="0" destOrd="0" presId="urn:microsoft.com/office/officeart/2005/8/layout/venn1"/>
    <dgm:cxn modelId="{C92FB291-A811-48A9-8BF5-5D0B94599C7B}" type="presParOf" srcId="{90143E3A-4C94-44E9-A44F-F47C78BAB975}" destId="{3742DD03-E258-45EB-8A8D-A1F1EC4FF56E}"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B42173-1298-459D-AC3A-75D0AFABBD09}" type="doc">
      <dgm:prSet loTypeId="urn:microsoft.com/office/officeart/2005/8/layout/venn1" loCatId="relationship" qsTypeId="urn:microsoft.com/office/officeart/2005/8/quickstyle/simple1" qsCatId="simple" csTypeId="urn:microsoft.com/office/officeart/2005/8/colors/accent1_2" csCatId="accent1" phldr="1"/>
      <dgm:spPr/>
    </dgm:pt>
    <dgm:pt modelId="{F286BD07-BEFF-45AB-948A-B167D46D6F5A}">
      <dgm:prSet phldrT="[Texto]" custT="1"/>
      <dgm:spPr/>
      <dgm:t>
        <a:bodyPr/>
        <a:lstStyle/>
        <a:p>
          <a:r>
            <a:rPr lang="es-ES" sz="2800" dirty="0" smtClean="0"/>
            <a:t>Negocio:  equipo, cultura, recursos, procesos, infraestructura, competencia.</a:t>
          </a:r>
          <a:endParaRPr lang="es-ES" sz="2800" dirty="0"/>
        </a:p>
      </dgm:t>
    </dgm:pt>
    <dgm:pt modelId="{B6534B94-22DC-4153-8B81-0CF4959B2AFF}" type="parTrans" cxnId="{D7022C85-FEE0-4FB2-A3A5-923497538E1C}">
      <dgm:prSet/>
      <dgm:spPr/>
      <dgm:t>
        <a:bodyPr/>
        <a:lstStyle/>
        <a:p>
          <a:endParaRPr lang="es-ES"/>
        </a:p>
      </dgm:t>
    </dgm:pt>
    <dgm:pt modelId="{9F9329A9-DA5F-4D75-833B-BD636EE9A887}" type="sibTrans" cxnId="{D7022C85-FEE0-4FB2-A3A5-923497538E1C}">
      <dgm:prSet/>
      <dgm:spPr/>
      <dgm:t>
        <a:bodyPr/>
        <a:lstStyle/>
        <a:p>
          <a:endParaRPr lang="es-ES"/>
        </a:p>
      </dgm:t>
    </dgm:pt>
    <dgm:pt modelId="{90143E3A-4C94-44E9-A44F-F47C78BAB975}" type="pres">
      <dgm:prSet presAssocID="{EEB42173-1298-459D-AC3A-75D0AFABBD09}" presName="compositeShape" presStyleCnt="0">
        <dgm:presLayoutVars>
          <dgm:chMax val="7"/>
          <dgm:dir/>
          <dgm:resizeHandles val="exact"/>
        </dgm:presLayoutVars>
      </dgm:prSet>
      <dgm:spPr/>
    </dgm:pt>
    <dgm:pt modelId="{CAB24B37-2929-4FB1-A402-E0CE17F3A36D}" type="pres">
      <dgm:prSet presAssocID="{F286BD07-BEFF-45AB-948A-B167D46D6F5A}" presName="circ1TxSh" presStyleLbl="vennNode1" presStyleIdx="0" presStyleCnt="1"/>
      <dgm:spPr/>
      <dgm:t>
        <a:bodyPr/>
        <a:lstStyle/>
        <a:p>
          <a:endParaRPr lang="es-ES"/>
        </a:p>
      </dgm:t>
    </dgm:pt>
  </dgm:ptLst>
  <dgm:cxnLst>
    <dgm:cxn modelId="{90FB5769-6986-4BC3-BC8B-40DD713EAD5F}" type="presOf" srcId="{EEB42173-1298-459D-AC3A-75D0AFABBD09}" destId="{90143E3A-4C94-44E9-A44F-F47C78BAB975}" srcOrd="0" destOrd="0" presId="urn:microsoft.com/office/officeart/2005/8/layout/venn1"/>
    <dgm:cxn modelId="{D7022C85-FEE0-4FB2-A3A5-923497538E1C}" srcId="{EEB42173-1298-459D-AC3A-75D0AFABBD09}" destId="{F286BD07-BEFF-45AB-948A-B167D46D6F5A}" srcOrd="0" destOrd="0" parTransId="{B6534B94-22DC-4153-8B81-0CF4959B2AFF}" sibTransId="{9F9329A9-DA5F-4D75-833B-BD636EE9A887}"/>
    <dgm:cxn modelId="{56D0FD58-8D1E-4BC3-9C6F-CA58DE5AC26E}" type="presOf" srcId="{F286BD07-BEFF-45AB-948A-B167D46D6F5A}" destId="{CAB24B37-2929-4FB1-A402-E0CE17F3A36D}" srcOrd="0" destOrd="0" presId="urn:microsoft.com/office/officeart/2005/8/layout/venn1"/>
    <dgm:cxn modelId="{6F3409D3-EA25-4EE1-B6B0-F3738A6DC079}" type="presParOf" srcId="{90143E3A-4C94-44E9-A44F-F47C78BAB975}" destId="{CAB24B37-2929-4FB1-A402-E0CE17F3A36D}"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B42173-1298-459D-AC3A-75D0AFABBD09}" type="doc">
      <dgm:prSet loTypeId="urn:microsoft.com/office/officeart/2005/8/layout/venn1" loCatId="relationship" qsTypeId="urn:microsoft.com/office/officeart/2005/8/quickstyle/simple1" qsCatId="simple" csTypeId="urn:microsoft.com/office/officeart/2005/8/colors/accent1_2" csCatId="accent1" phldr="1"/>
      <dgm:spPr/>
    </dgm:pt>
    <dgm:pt modelId="{1C4DE104-B6BE-4E02-A4B1-D689614CC565}">
      <dgm:prSet phldrT="[Texto]" custT="1"/>
      <dgm:spPr/>
      <dgm:t>
        <a:bodyPr/>
        <a:lstStyle/>
        <a:p>
          <a:r>
            <a:rPr lang="es-ES" sz="3200" dirty="0" smtClean="0"/>
            <a:t>Tecnología: disponible, necesaria, accesible, riesgos, alcance.</a:t>
          </a:r>
          <a:endParaRPr lang="es-ES" sz="3200" dirty="0"/>
        </a:p>
      </dgm:t>
    </dgm:pt>
    <dgm:pt modelId="{3BA2312D-340A-4F25-91D2-636B5F0C04C7}" type="parTrans" cxnId="{0580984C-ECFC-4B33-841D-37F8C6A1C689}">
      <dgm:prSet/>
      <dgm:spPr/>
      <dgm:t>
        <a:bodyPr/>
        <a:lstStyle/>
        <a:p>
          <a:endParaRPr lang="es-ES"/>
        </a:p>
      </dgm:t>
    </dgm:pt>
    <dgm:pt modelId="{B8E8C2DF-934D-4790-9E5C-048B9758C537}" type="sibTrans" cxnId="{0580984C-ECFC-4B33-841D-37F8C6A1C689}">
      <dgm:prSet/>
      <dgm:spPr/>
      <dgm:t>
        <a:bodyPr/>
        <a:lstStyle/>
        <a:p>
          <a:endParaRPr lang="es-ES"/>
        </a:p>
      </dgm:t>
    </dgm:pt>
    <dgm:pt modelId="{90143E3A-4C94-44E9-A44F-F47C78BAB975}" type="pres">
      <dgm:prSet presAssocID="{EEB42173-1298-459D-AC3A-75D0AFABBD09}" presName="compositeShape" presStyleCnt="0">
        <dgm:presLayoutVars>
          <dgm:chMax val="7"/>
          <dgm:dir/>
          <dgm:resizeHandles val="exact"/>
        </dgm:presLayoutVars>
      </dgm:prSet>
      <dgm:spPr/>
    </dgm:pt>
    <dgm:pt modelId="{3F56B3C3-375A-43FC-AA2D-BD8E35F1EE69}" type="pres">
      <dgm:prSet presAssocID="{1C4DE104-B6BE-4E02-A4B1-D689614CC565}" presName="circ1TxSh" presStyleLbl="vennNode1" presStyleIdx="0" presStyleCnt="1"/>
      <dgm:spPr/>
      <dgm:t>
        <a:bodyPr/>
        <a:lstStyle/>
        <a:p>
          <a:endParaRPr lang="es-ES"/>
        </a:p>
      </dgm:t>
    </dgm:pt>
  </dgm:ptLst>
  <dgm:cxnLst>
    <dgm:cxn modelId="{90FB5769-6986-4BC3-BC8B-40DD713EAD5F}" type="presOf" srcId="{EEB42173-1298-459D-AC3A-75D0AFABBD09}" destId="{90143E3A-4C94-44E9-A44F-F47C78BAB975}" srcOrd="0" destOrd="0" presId="urn:microsoft.com/office/officeart/2005/8/layout/venn1"/>
    <dgm:cxn modelId="{0580984C-ECFC-4B33-841D-37F8C6A1C689}" srcId="{EEB42173-1298-459D-AC3A-75D0AFABBD09}" destId="{1C4DE104-B6BE-4E02-A4B1-D689614CC565}" srcOrd="0" destOrd="0" parTransId="{3BA2312D-340A-4F25-91D2-636B5F0C04C7}" sibTransId="{B8E8C2DF-934D-4790-9E5C-048B9758C537}"/>
    <dgm:cxn modelId="{AB67EABD-1F62-4A3A-8490-B1802C43C61C}" type="presOf" srcId="{1C4DE104-B6BE-4E02-A4B1-D689614CC565}" destId="{3F56B3C3-375A-43FC-AA2D-BD8E35F1EE69}" srcOrd="0" destOrd="0" presId="urn:microsoft.com/office/officeart/2005/8/layout/venn1"/>
    <dgm:cxn modelId="{96EC2C95-D45B-42EC-8462-8571FD14640F}" type="presParOf" srcId="{90143E3A-4C94-44E9-A44F-F47C78BAB975}" destId="{3F56B3C3-375A-43FC-AA2D-BD8E35F1EE69}"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0F10F-D4FA-4C17-A2D9-2F900A0F0665}">
      <dsp:nvSpPr>
        <dsp:cNvPr id="0" name=""/>
        <dsp:cNvSpPr/>
      </dsp:nvSpPr>
      <dsp:spPr>
        <a:xfrm>
          <a:off x="4553386" y="64275"/>
          <a:ext cx="3085226" cy="3085226"/>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ES" sz="2400" kern="1200" dirty="0" smtClean="0"/>
            <a:t>Valores humanos (usabilidad, atractivo)</a:t>
          </a:r>
          <a:endParaRPr lang="es-ES" sz="2400" kern="1200" dirty="0"/>
        </a:p>
      </dsp:txBody>
      <dsp:txXfrm>
        <a:off x="4964749" y="604190"/>
        <a:ext cx="2262499" cy="1388351"/>
      </dsp:txXfrm>
    </dsp:sp>
    <dsp:sp modelId="{03B2DFD3-E35A-4BC0-B089-E87308346B9B}">
      <dsp:nvSpPr>
        <dsp:cNvPr id="0" name=""/>
        <dsp:cNvSpPr/>
      </dsp:nvSpPr>
      <dsp:spPr>
        <a:xfrm>
          <a:off x="5666638" y="1992542"/>
          <a:ext cx="3085226" cy="3085226"/>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s-ES" sz="2400" kern="1200" dirty="0" smtClean="0"/>
            <a:t>Negocio (viabilidad)</a:t>
          </a:r>
          <a:endParaRPr lang="es-ES" sz="2400" kern="1200" dirty="0"/>
        </a:p>
      </dsp:txBody>
      <dsp:txXfrm>
        <a:off x="6610203" y="2789558"/>
        <a:ext cx="1851135" cy="1696874"/>
      </dsp:txXfrm>
    </dsp:sp>
    <dsp:sp modelId="{9C815B25-1A56-4869-B56B-9B528313D143}">
      <dsp:nvSpPr>
        <dsp:cNvPr id="0" name=""/>
        <dsp:cNvSpPr/>
      </dsp:nvSpPr>
      <dsp:spPr>
        <a:xfrm>
          <a:off x="3440133" y="1992542"/>
          <a:ext cx="3085226" cy="3085226"/>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r>
            <a:rPr lang="es-ES" sz="2900" kern="1200" dirty="0" smtClean="0"/>
            <a:t>Tecnología (factibilidad)</a:t>
          </a:r>
          <a:endParaRPr lang="es-ES" sz="2900" kern="1200" dirty="0"/>
        </a:p>
      </dsp:txBody>
      <dsp:txXfrm>
        <a:off x="3730659" y="2789558"/>
        <a:ext cx="1851135" cy="16968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2DD03-E258-45EB-8A8D-A1F1EC4FF56E}">
      <dsp:nvSpPr>
        <dsp:cNvPr id="0" name=""/>
        <dsp:cNvSpPr/>
      </dsp:nvSpPr>
      <dsp:spPr>
        <a:xfrm>
          <a:off x="3524977" y="0"/>
          <a:ext cx="5142044" cy="5142044"/>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s-ES" sz="2800" kern="1200" dirty="0" smtClean="0"/>
            <a:t>Valores humanos: necesidades, preocupaciones, expectativas, roles, problemas.</a:t>
          </a:r>
        </a:p>
        <a:p>
          <a:pPr lvl="0" algn="ctr" defTabSz="1244600">
            <a:lnSpc>
              <a:spcPct val="90000"/>
            </a:lnSpc>
            <a:spcBef>
              <a:spcPct val="0"/>
            </a:spcBef>
            <a:spcAft>
              <a:spcPct val="35000"/>
            </a:spcAft>
          </a:pPr>
          <a:r>
            <a:rPr lang="es-ES" sz="2800" kern="1200" dirty="0" smtClean="0"/>
            <a:t> </a:t>
          </a:r>
        </a:p>
      </dsp:txBody>
      <dsp:txXfrm>
        <a:off x="4278012" y="753035"/>
        <a:ext cx="3635974" cy="36359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24B37-2929-4FB1-A402-E0CE17F3A36D}">
      <dsp:nvSpPr>
        <dsp:cNvPr id="0" name=""/>
        <dsp:cNvSpPr/>
      </dsp:nvSpPr>
      <dsp:spPr>
        <a:xfrm>
          <a:off x="3524977" y="0"/>
          <a:ext cx="5142044" cy="5142044"/>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s-ES" sz="2800" kern="1200" dirty="0" smtClean="0"/>
            <a:t>Negocio:  equipo, cultura, recursos, procesos, infraestructura, competencia.</a:t>
          </a:r>
          <a:endParaRPr lang="es-ES" sz="2800" kern="1200" dirty="0"/>
        </a:p>
      </dsp:txBody>
      <dsp:txXfrm>
        <a:off x="4278012" y="753035"/>
        <a:ext cx="3635974" cy="3635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6B3C3-375A-43FC-AA2D-BD8E35F1EE69}">
      <dsp:nvSpPr>
        <dsp:cNvPr id="0" name=""/>
        <dsp:cNvSpPr/>
      </dsp:nvSpPr>
      <dsp:spPr>
        <a:xfrm>
          <a:off x="3524977" y="0"/>
          <a:ext cx="5142044" cy="5142044"/>
        </a:xfrm>
        <a:prstGeom prst="ellipse">
          <a:avLst/>
        </a:prstGeom>
        <a:solidFill>
          <a:schemeClr val="accent1">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r>
            <a:rPr lang="es-ES" sz="3200" kern="1200" dirty="0" smtClean="0"/>
            <a:t>Tecnología: disponible, necesaria, accesible, riesgos, alcance.</a:t>
          </a:r>
          <a:endParaRPr lang="es-ES" sz="3200" kern="1200" dirty="0"/>
        </a:p>
      </dsp:txBody>
      <dsp:txXfrm>
        <a:off x="4278012" y="753035"/>
        <a:ext cx="3635974" cy="363597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CD9B50-15F7-4523-A9A3-B42F04869D16}" type="datetimeFigureOut">
              <a:rPr lang="en-US" smtClean="0"/>
              <a:t>4/3/2024</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4A5A0-316E-4A90-A72E-A311A02F5F58}" type="slidenum">
              <a:rPr lang="en-US" smtClean="0"/>
              <a:t>‹Nº›</a:t>
            </a:fld>
            <a:endParaRPr lang="en-US"/>
          </a:p>
        </p:txBody>
      </p:sp>
    </p:spTree>
    <p:extLst>
      <p:ext uri="{BB962C8B-B14F-4D97-AF65-F5344CB8AC3E}">
        <p14:creationId xmlns:p14="http://schemas.microsoft.com/office/powerpoint/2010/main" val="3664406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1</a:t>
            </a:fld>
            <a:endParaRPr lang="en-US"/>
          </a:p>
        </p:txBody>
      </p:sp>
    </p:spTree>
    <p:extLst>
      <p:ext uri="{BB962C8B-B14F-4D97-AF65-F5344CB8AC3E}">
        <p14:creationId xmlns:p14="http://schemas.microsoft.com/office/powerpoint/2010/main" val="255448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sistema de inteligencia de marketing es un conjunto de procedimientos y fuentes que utilizan los gerentes para obtener información diaria sobre las novedades que se dan en el entorno del marketing. El sistema de registros internos proporciona datos de resultados, pero el sistema de inteligencia de marketing proporciona datos de acontecimientos. Los gerentes de marketing recopilan esta información de diversas maneras: leyendo libros, periódicos y publicaciones comerciales; hablando con clientes, proveedores y distribuidores; siguiendo de cerca los medios de comunicación social en Internet, y reuniéndose con los gerentes de otras empresas.</a:t>
            </a:r>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4</a:t>
            </a:fld>
            <a:endParaRPr lang="en-US"/>
          </a:p>
        </p:txBody>
      </p:sp>
    </p:spTree>
    <p:extLst>
      <p:ext uri="{BB962C8B-B14F-4D97-AF65-F5344CB8AC3E}">
        <p14:creationId xmlns:p14="http://schemas.microsoft.com/office/powerpoint/2010/main" val="4046295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Fuentes de información del sistema de inteligencia</a:t>
            </a:r>
            <a:r>
              <a:rPr lang="es-ES" baseline="0" dirty="0" smtClean="0"/>
              <a:t> de marketing:</a:t>
            </a:r>
          </a:p>
          <a:p>
            <a:r>
              <a:rPr lang="es-ES" dirty="0" smtClean="0"/>
              <a:t>Capacitar y motivar a la fuerza de ventas para que identifique e informe sobre los nuevos</a:t>
            </a:r>
            <a:r>
              <a:rPr lang="es-ES" baseline="0" dirty="0" smtClean="0"/>
              <a:t> acontecimientos.</a:t>
            </a:r>
          </a:p>
          <a:p>
            <a:r>
              <a:rPr lang="es-ES" baseline="0" dirty="0" smtClean="0"/>
              <a:t>Motivar a distribuidores, minoristas y otros intermediarios a transmitir información de inteligencia importante.</a:t>
            </a:r>
          </a:p>
          <a:p>
            <a:r>
              <a:rPr lang="es-ES" baseline="0" dirty="0" smtClean="0"/>
              <a:t>Contratar expertos externos para recabar información de inteligencia (clientes encubiertos).</a:t>
            </a:r>
          </a:p>
          <a:p>
            <a:r>
              <a:rPr lang="es-ES" baseline="0" dirty="0" smtClean="0"/>
              <a:t>Establecer contactos internos y externos.</a:t>
            </a:r>
          </a:p>
          <a:p>
            <a:r>
              <a:rPr lang="es-ES" baseline="0" dirty="0" smtClean="0"/>
              <a:t>Establecer un papel de asesoría de clientes.</a:t>
            </a:r>
          </a:p>
          <a:p>
            <a:r>
              <a:rPr lang="es-ES" baseline="0" dirty="0" smtClean="0"/>
              <a:t>Aprovechar los recursos información relacionados con </a:t>
            </a:r>
            <a:r>
              <a:rPr lang="es-ES" baseline="0" smtClean="0"/>
              <a:t>el gobierno</a:t>
            </a:r>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5</a:t>
            </a:fld>
            <a:endParaRPr lang="en-US"/>
          </a:p>
        </p:txBody>
      </p:sp>
    </p:spTree>
    <p:extLst>
      <p:ext uri="{BB962C8B-B14F-4D97-AF65-F5344CB8AC3E}">
        <p14:creationId xmlns:p14="http://schemas.microsoft.com/office/powerpoint/2010/main" val="4013500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7</a:t>
            </a:fld>
            <a:endParaRPr lang="en-US"/>
          </a:p>
        </p:txBody>
      </p:sp>
    </p:spTree>
    <p:extLst>
      <p:ext uri="{BB962C8B-B14F-4D97-AF65-F5344CB8AC3E}">
        <p14:creationId xmlns:p14="http://schemas.microsoft.com/office/powerpoint/2010/main" val="165267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análisis del </a:t>
            </a:r>
            <a:r>
              <a:rPr lang="es-ES" dirty="0" err="1" smtClean="0"/>
              <a:t>macroentorno</a:t>
            </a:r>
            <a:r>
              <a:rPr lang="es-ES" dirty="0" smtClean="0"/>
              <a:t>, distingue necesidades</a:t>
            </a:r>
            <a:r>
              <a:rPr lang="es-ES" baseline="0" dirty="0" smtClean="0"/>
              <a:t> y tendencias no satisfechas, para dar respuesta en nuevas soluciones, sobre la identificación de modas pasajeras (impredecible, de corta duración), tendencias (predecible, duradera, más profunda) y </a:t>
            </a:r>
            <a:r>
              <a:rPr lang="es-ES" baseline="0" dirty="0" err="1" smtClean="0"/>
              <a:t>megatendencias</a:t>
            </a:r>
            <a:r>
              <a:rPr lang="es-ES" baseline="0" dirty="0" smtClean="0"/>
              <a:t> (cambio lento en lo social, económico, tecnológico), generando nuevas oportunidades y amenazas, pudiendo durar  años o más, impactando en la cultura y demandas, mostrándose en estilos de vida.</a:t>
            </a:r>
          </a:p>
          <a:p>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18</a:t>
            </a:fld>
            <a:endParaRPr lang="en-US"/>
          </a:p>
        </p:txBody>
      </p:sp>
    </p:spTree>
    <p:extLst>
      <p:ext uri="{BB962C8B-B14F-4D97-AF65-F5344CB8AC3E}">
        <p14:creationId xmlns:p14="http://schemas.microsoft.com/office/powerpoint/2010/main" val="341070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recopilación de datos para</a:t>
            </a:r>
            <a:r>
              <a:rPr lang="es-ES" baseline="0" dirty="0" smtClean="0"/>
              <a:t> el sistema de inteligencia de marketing en internet: </a:t>
            </a:r>
          </a:p>
          <a:p>
            <a:r>
              <a:rPr lang="es-ES" dirty="0" smtClean="0"/>
              <a:t>Gracias a la explosión de puntos de venta en Internet, los paneles de reseñas de clientes online, los foros de discusión, los chats y los blogs pueden distribuir las experiencias o evaluaciones de un cliente a otros compradores potenciales y, por supuesto, a los especialistas en marketing que buscan información sobre los consumidores y la competencia. Son cinco los mecanismos principales mediante los cuales los especialistas en marketing pueden investigar online las fortalezas y las debilidades de los productos de la competencia.</a:t>
            </a:r>
          </a:p>
          <a:p>
            <a:r>
              <a:rPr lang="es-ES" dirty="0" smtClean="0"/>
              <a:t>Foros independientes de reseñas de productos de consumo y de servicio.</a:t>
            </a:r>
          </a:p>
          <a:p>
            <a:r>
              <a:rPr lang="en-US" dirty="0" err="1" smtClean="0"/>
              <a:t>Sitios</a:t>
            </a:r>
            <a:r>
              <a:rPr lang="en-US" dirty="0" smtClean="0"/>
              <a:t> o </a:t>
            </a:r>
            <a:r>
              <a:rPr lang="en-US" dirty="0" err="1" smtClean="0"/>
              <a:t>foros</a:t>
            </a:r>
            <a:r>
              <a:rPr lang="en-US" dirty="0" smtClean="0"/>
              <a:t> de </a:t>
            </a:r>
            <a:r>
              <a:rPr lang="en-US" dirty="0" err="1" smtClean="0"/>
              <a:t>opinión</a:t>
            </a:r>
            <a:r>
              <a:rPr lang="en-US" dirty="0" smtClean="0"/>
              <a:t> de </a:t>
            </a:r>
            <a:r>
              <a:rPr lang="en-US" dirty="0" err="1" smtClean="0"/>
              <a:t>distribuidores</a:t>
            </a:r>
            <a:r>
              <a:rPr lang="en-US" dirty="0" smtClean="0"/>
              <a:t> o </a:t>
            </a:r>
            <a:r>
              <a:rPr lang="en-US" dirty="0" err="1" smtClean="0"/>
              <a:t>agentes</a:t>
            </a:r>
            <a:r>
              <a:rPr lang="en-US" dirty="0" smtClean="0"/>
              <a:t> de </a:t>
            </a:r>
            <a:r>
              <a:rPr lang="en-US" dirty="0" err="1" smtClean="0"/>
              <a:t>ventas</a:t>
            </a:r>
            <a:r>
              <a:rPr lang="en-US" dirty="0" smtClean="0"/>
              <a:t>. </a:t>
            </a:r>
          </a:p>
          <a:p>
            <a:r>
              <a:rPr lang="es-ES" dirty="0" smtClean="0"/>
              <a:t>Sitios combinados que ofrecen reseñas de clientes y opiniones de expertos.</a:t>
            </a:r>
          </a:p>
          <a:p>
            <a:r>
              <a:rPr lang="en-US" dirty="0" err="1" smtClean="0"/>
              <a:t>Sitios</a:t>
            </a:r>
            <a:r>
              <a:rPr lang="en-US" dirty="0" smtClean="0"/>
              <a:t> de </a:t>
            </a:r>
            <a:r>
              <a:rPr lang="en-US" dirty="0" err="1" smtClean="0"/>
              <a:t>quejas</a:t>
            </a:r>
            <a:r>
              <a:rPr lang="en-US" dirty="0" smtClean="0"/>
              <a:t> de </a:t>
            </a:r>
            <a:r>
              <a:rPr lang="en-US" dirty="0" err="1" smtClean="0"/>
              <a:t>clientes</a:t>
            </a:r>
            <a:r>
              <a:rPr lang="en-US" dirty="0" smtClean="0"/>
              <a:t>. </a:t>
            </a:r>
          </a:p>
          <a:p>
            <a:r>
              <a:rPr lang="en-US" dirty="0" smtClean="0"/>
              <a:t>Blogs </a:t>
            </a:r>
            <a:r>
              <a:rPr lang="en-US" dirty="0" err="1" smtClean="0"/>
              <a:t>públicos</a:t>
            </a:r>
            <a:r>
              <a:rPr lang="en-US" dirty="0" smtClean="0"/>
              <a:t>.</a:t>
            </a:r>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19</a:t>
            </a:fld>
            <a:endParaRPr lang="en-US"/>
          </a:p>
        </p:txBody>
      </p:sp>
    </p:spTree>
    <p:extLst>
      <p:ext uri="{BB962C8B-B14F-4D97-AF65-F5344CB8AC3E}">
        <p14:creationId xmlns:p14="http://schemas.microsoft.com/office/powerpoint/2010/main" val="3431246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Las  fuerzas del entorno son demográfica (descripción de la población y sus oportunidades), natural (presión verde), político, legal (leyes, gobierno, grupos limitantes),,,,,,,, tecnológico, económica</a:t>
            </a:r>
            <a:r>
              <a:rPr lang="es-ES" baseline="0" dirty="0" smtClean="0"/>
              <a:t> (créditos, ahorros, endeudamiento, precios) y socio-cultural (visión que las personas tienen del mundo y con ello visión sobre ellas mismas, con los demás, las organizaciones, la naturaleza y universo).</a:t>
            </a:r>
            <a:endParaRPr lang="en-US" dirty="0"/>
          </a:p>
        </p:txBody>
      </p:sp>
      <p:sp>
        <p:nvSpPr>
          <p:cNvPr id="4" name="Marcador de número de diapositiva 3"/>
          <p:cNvSpPr>
            <a:spLocks noGrp="1"/>
          </p:cNvSpPr>
          <p:nvPr>
            <p:ph type="sldNum" sz="quarter" idx="10"/>
          </p:nvPr>
        </p:nvSpPr>
        <p:spPr/>
        <p:txBody>
          <a:bodyPr/>
          <a:lstStyle/>
          <a:p>
            <a:fld id="{1D84A5A0-316E-4A90-A72E-A311A02F5F58}" type="slidenum">
              <a:rPr lang="en-US" smtClean="0"/>
              <a:t>20</a:t>
            </a:fld>
            <a:endParaRPr lang="en-US"/>
          </a:p>
        </p:txBody>
      </p:sp>
    </p:spTree>
    <p:extLst>
      <p:ext uri="{BB962C8B-B14F-4D97-AF65-F5344CB8AC3E}">
        <p14:creationId xmlns:p14="http://schemas.microsoft.com/office/powerpoint/2010/main" val="591173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4/3/2024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4/3/2024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4/3/2024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4/3/2024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4/3/2024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‹Nº›</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ES" dirty="0" smtClean="0"/>
              <a:t>Agenda de 5ta clase: 3 de abril, 2024</a:t>
            </a:r>
            <a:endParaRPr lang="en-US" dirty="0"/>
          </a:p>
        </p:txBody>
      </p:sp>
      <p:sp>
        <p:nvSpPr>
          <p:cNvPr id="3" name="Marcador de contenido 2"/>
          <p:cNvSpPr>
            <a:spLocks noGrp="1"/>
          </p:cNvSpPr>
          <p:nvPr>
            <p:ph idx="1"/>
          </p:nvPr>
        </p:nvSpPr>
        <p:spPr>
          <a:xfrm>
            <a:off x="3825766" y="2138455"/>
            <a:ext cx="6723496" cy="3678303"/>
          </a:xfrm>
        </p:spPr>
        <p:txBody>
          <a:bodyPr>
            <a:normAutofit/>
          </a:bodyPr>
          <a:lstStyle/>
          <a:p>
            <a:pPr algn="r"/>
            <a:r>
              <a:rPr lang="es-ES" sz="2400" dirty="0" err="1" smtClean="0"/>
              <a:t>Kahoot</a:t>
            </a:r>
            <a:r>
              <a:rPr lang="es-ES" sz="2400" dirty="0" smtClean="0"/>
              <a:t> evaluativo,</a:t>
            </a:r>
          </a:p>
          <a:p>
            <a:pPr algn="r"/>
            <a:r>
              <a:rPr lang="es-ES" sz="2400" dirty="0" smtClean="0"/>
              <a:t>Expo contenidos U2,</a:t>
            </a:r>
          </a:p>
          <a:p>
            <a:pPr algn="r"/>
            <a:r>
              <a:rPr lang="es-ES" sz="2400" dirty="0" smtClean="0"/>
              <a:t>Exposiciones U3,</a:t>
            </a:r>
          </a:p>
          <a:p>
            <a:pPr algn="r"/>
            <a:r>
              <a:rPr lang="es-ES" sz="2400" dirty="0" smtClean="0"/>
              <a:t>Avisos: </a:t>
            </a:r>
            <a:r>
              <a:rPr lang="es-ES" sz="2400" dirty="0" err="1" smtClean="0"/>
              <a:t>próx</a:t>
            </a:r>
            <a:r>
              <a:rPr lang="es-ES" sz="2400" dirty="0" smtClean="0"/>
              <a:t>. U3: G9 Diseño asistido por IA, G16 utilización de la información para la toma de decisiones.</a:t>
            </a:r>
            <a:endParaRPr lang="es-ES" sz="2400" dirty="0" smtClean="0"/>
          </a:p>
          <a:p>
            <a:pPr algn="r"/>
            <a:endParaRPr lang="en-US" sz="2400" dirty="0"/>
          </a:p>
        </p:txBody>
      </p:sp>
    </p:spTree>
    <p:extLst>
      <p:ext uri="{BB962C8B-B14F-4D97-AF65-F5344CB8AC3E}">
        <p14:creationId xmlns:p14="http://schemas.microsoft.com/office/powerpoint/2010/main" val="3816993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573819"/>
            <a:ext cx="11029616" cy="1013800"/>
          </a:xfrm>
        </p:spPr>
        <p:txBody>
          <a:bodyPr>
            <a:normAutofit/>
          </a:bodyPr>
          <a:lstStyle/>
          <a:p>
            <a:pPr algn="ctr"/>
            <a:r>
              <a:rPr lang="es-ES" sz="3600" dirty="0" smtClean="0"/>
              <a:t>Habilidades del observador.</a:t>
            </a:r>
            <a:endParaRPr lang="en-US" sz="3600" dirty="0"/>
          </a:p>
        </p:txBody>
      </p:sp>
      <p:sp>
        <p:nvSpPr>
          <p:cNvPr id="3" name="Marcador de contenido 2"/>
          <p:cNvSpPr>
            <a:spLocks noGrp="1"/>
          </p:cNvSpPr>
          <p:nvPr>
            <p:ph idx="1"/>
          </p:nvPr>
        </p:nvSpPr>
        <p:spPr>
          <a:xfrm>
            <a:off x="452856" y="2036117"/>
            <a:ext cx="7125103" cy="4316557"/>
          </a:xfrm>
        </p:spPr>
        <p:txBody>
          <a:bodyPr>
            <a:normAutofit/>
          </a:bodyPr>
          <a:lstStyle/>
          <a:p>
            <a:r>
              <a:rPr lang="es-ES" sz="2400" dirty="0" err="1" smtClean="0"/>
              <a:t>Design</a:t>
            </a:r>
            <a:r>
              <a:rPr lang="es-ES" sz="2400" dirty="0" smtClean="0"/>
              <a:t> </a:t>
            </a:r>
            <a:r>
              <a:rPr lang="es-ES" sz="2400" dirty="0" err="1" smtClean="0"/>
              <a:t>thinking</a:t>
            </a:r>
            <a:r>
              <a:rPr lang="es-ES" sz="2400" dirty="0" smtClean="0"/>
              <a:t> como estrategia de creación del valor centrado en el humano (Triple foco: la persona, sus interrelaciones personales y con el todo).</a:t>
            </a:r>
          </a:p>
          <a:p>
            <a:r>
              <a:rPr lang="es-ES" sz="2400" dirty="0" smtClean="0"/>
              <a:t>Se trata del proceso para diseñar soluciones, con planteos para entender sobre la observación (investigar con los sentidos).</a:t>
            </a:r>
          </a:p>
          <a:p>
            <a:r>
              <a:rPr lang="es-ES" sz="2400" dirty="0" err="1" smtClean="0"/>
              <a:t>Design</a:t>
            </a:r>
            <a:r>
              <a:rPr lang="es-ES" sz="2400" dirty="0" smtClean="0"/>
              <a:t> </a:t>
            </a:r>
            <a:r>
              <a:rPr lang="es-ES" sz="2400" dirty="0" err="1" smtClean="0"/>
              <a:t>thinking</a:t>
            </a:r>
            <a:r>
              <a:rPr lang="es-ES" sz="2400" dirty="0" smtClean="0"/>
              <a:t> como modo de pensar y ayuda en el </a:t>
            </a:r>
            <a:r>
              <a:rPr lang="es-ES" sz="2400" dirty="0" err="1" smtClean="0"/>
              <a:t>codiseño</a:t>
            </a:r>
            <a:r>
              <a:rPr lang="es-ES" sz="2400" dirty="0" smtClean="0"/>
              <a:t> de soluciones más allá de las ofertas y de la experiencia del producto.</a:t>
            </a:r>
            <a:endParaRPr lang="en-US" sz="2400" dirty="0"/>
          </a:p>
        </p:txBody>
      </p:sp>
      <p:pic>
        <p:nvPicPr>
          <p:cNvPr id="2050" name="Picture 2" descr="Design Thinking H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0525" y="2330407"/>
            <a:ext cx="3782426" cy="252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553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702156"/>
            <a:ext cx="11029616" cy="804427"/>
          </a:xfrm>
        </p:spPr>
        <p:txBody>
          <a:bodyPr>
            <a:normAutofit fontScale="90000"/>
          </a:bodyPr>
          <a:lstStyle/>
          <a:p>
            <a:pPr algn="ctr"/>
            <a:r>
              <a:rPr lang="es-AR" sz="2400" dirty="0" smtClean="0"/>
              <a:t>Modelo </a:t>
            </a:r>
            <a:r>
              <a:rPr lang="es-AR" sz="2400" dirty="0" err="1" smtClean="0"/>
              <a:t>canvas</a:t>
            </a:r>
            <a:r>
              <a:rPr lang="es-AR" sz="2400" dirty="0" smtClean="0"/>
              <a:t> para la definición del desafío de la innovación, Universidad politécnica de  valencia.</a:t>
            </a:r>
            <a:endParaRPr lang="en-US" sz="2400" dirty="0"/>
          </a:p>
        </p:txBody>
      </p:sp>
      <p:pic>
        <p:nvPicPr>
          <p:cNvPr id="4" name="Marcador de contenido 3"/>
          <p:cNvPicPr>
            <a:picLocks noGrp="1" noChangeAspect="1"/>
          </p:cNvPicPr>
          <p:nvPr>
            <p:ph idx="1"/>
          </p:nvPr>
        </p:nvPicPr>
        <p:blipFill rotWithShape="1">
          <a:blip r:embed="rId2"/>
          <a:srcRect l="1412" t="26559" r="1540" b="8155"/>
          <a:stretch/>
        </p:blipFill>
        <p:spPr>
          <a:xfrm>
            <a:off x="118541" y="1942011"/>
            <a:ext cx="11954918" cy="4772298"/>
          </a:xfrm>
          <a:prstGeom prst="rect">
            <a:avLst/>
          </a:prstGeom>
        </p:spPr>
      </p:pic>
    </p:spTree>
    <p:extLst>
      <p:ext uri="{BB962C8B-B14F-4D97-AF65-F5344CB8AC3E}">
        <p14:creationId xmlns:p14="http://schemas.microsoft.com/office/powerpoint/2010/main" val="3782867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702156"/>
            <a:ext cx="11029616" cy="760884"/>
          </a:xfrm>
        </p:spPr>
        <p:txBody>
          <a:bodyPr/>
          <a:lstStyle/>
          <a:p>
            <a:pPr algn="ctr"/>
            <a:r>
              <a:rPr lang="es-ES" dirty="0" smtClean="0"/>
              <a:t>El proceso de trabajo: </a:t>
            </a:r>
            <a:r>
              <a:rPr lang="es-ES" dirty="0" err="1" smtClean="0"/>
              <a:t>Design</a:t>
            </a:r>
            <a:r>
              <a:rPr lang="es-ES" dirty="0" smtClean="0"/>
              <a:t> </a:t>
            </a:r>
            <a:r>
              <a:rPr lang="es-ES" dirty="0" err="1" smtClean="0"/>
              <a:t>thinking</a:t>
            </a:r>
            <a:r>
              <a:rPr lang="es-ES" dirty="0" smtClean="0"/>
              <a:t>.</a:t>
            </a:r>
            <a:endParaRPr lang="en-US" dirty="0"/>
          </a:p>
        </p:txBody>
      </p:sp>
      <p:pic>
        <p:nvPicPr>
          <p:cNvPr id="4" name="Marcador de contenido 3"/>
          <p:cNvPicPr>
            <a:picLocks noGrp="1" noChangeAspect="1"/>
          </p:cNvPicPr>
          <p:nvPr>
            <p:ph idx="1"/>
          </p:nvPr>
        </p:nvPicPr>
        <p:blipFill>
          <a:blip r:embed="rId2"/>
          <a:stretch>
            <a:fillRect/>
          </a:stretch>
        </p:blipFill>
        <p:spPr>
          <a:xfrm>
            <a:off x="1103299" y="1902425"/>
            <a:ext cx="9985402" cy="4672545"/>
          </a:xfrm>
          <a:prstGeom prst="rect">
            <a:avLst/>
          </a:prstGeom>
        </p:spPr>
      </p:pic>
    </p:spTree>
    <p:extLst>
      <p:ext uri="{BB962C8B-B14F-4D97-AF65-F5344CB8AC3E}">
        <p14:creationId xmlns:p14="http://schemas.microsoft.com/office/powerpoint/2010/main" val="1755110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2" y="702156"/>
            <a:ext cx="11029616" cy="783744"/>
          </a:xfrm>
        </p:spPr>
        <p:txBody>
          <a:bodyPr/>
          <a:lstStyle/>
          <a:p>
            <a:pPr algn="ctr"/>
            <a:r>
              <a:rPr lang="es-AR" dirty="0" smtClean="0"/>
              <a:t>¿Dónde está la información?</a:t>
            </a:r>
            <a:endParaRPr lang="en-US" dirty="0"/>
          </a:p>
        </p:txBody>
      </p:sp>
      <p:pic>
        <p:nvPicPr>
          <p:cNvPr id="4" name="Marcador de contenido 3"/>
          <p:cNvPicPr>
            <a:picLocks noGrp="1" noChangeAspect="1"/>
          </p:cNvPicPr>
          <p:nvPr>
            <p:ph idx="1"/>
          </p:nvPr>
        </p:nvPicPr>
        <p:blipFill rotWithShape="1">
          <a:blip r:embed="rId2"/>
          <a:srcRect l="29170" t="20198" r="30190" b="5999"/>
          <a:stretch/>
        </p:blipFill>
        <p:spPr>
          <a:xfrm>
            <a:off x="3657600" y="1824705"/>
            <a:ext cx="4867275" cy="4971946"/>
          </a:xfrm>
          <a:prstGeom prst="rect">
            <a:avLst/>
          </a:prstGeom>
        </p:spPr>
      </p:pic>
    </p:spTree>
    <p:extLst>
      <p:ext uri="{BB962C8B-B14F-4D97-AF65-F5344CB8AC3E}">
        <p14:creationId xmlns:p14="http://schemas.microsoft.com/office/powerpoint/2010/main" val="1224199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2857" y="541050"/>
            <a:ext cx="11029616" cy="1013800"/>
          </a:xfrm>
        </p:spPr>
        <p:txBody>
          <a:bodyPr>
            <a:normAutofit/>
          </a:bodyPr>
          <a:lstStyle/>
          <a:p>
            <a:r>
              <a:rPr lang="es-ES" sz="3200" dirty="0" smtClean="0"/>
              <a:t>Habilidades del observador.</a:t>
            </a:r>
            <a:endParaRPr lang="en-US" sz="3200" dirty="0"/>
          </a:p>
        </p:txBody>
      </p:sp>
      <p:sp>
        <p:nvSpPr>
          <p:cNvPr id="3" name="Marcador de contenido 2"/>
          <p:cNvSpPr>
            <a:spLocks noGrp="1"/>
          </p:cNvSpPr>
          <p:nvPr>
            <p:ph idx="1"/>
          </p:nvPr>
        </p:nvSpPr>
        <p:spPr>
          <a:xfrm>
            <a:off x="452857" y="1699230"/>
            <a:ext cx="4805019" cy="4316557"/>
          </a:xfrm>
        </p:spPr>
        <p:txBody>
          <a:bodyPr>
            <a:normAutofit/>
          </a:bodyPr>
          <a:lstStyle/>
          <a:p>
            <a:r>
              <a:rPr lang="es-ES" sz="2800" dirty="0" smtClean="0"/>
              <a:t>Triple foco.</a:t>
            </a:r>
          </a:p>
          <a:p>
            <a:endParaRPr lang="es-ES" sz="2800" dirty="0" smtClean="0"/>
          </a:p>
          <a:p>
            <a:r>
              <a:rPr lang="es-ES" sz="2800" dirty="0" smtClean="0"/>
              <a:t>Investigar con los sentidos.</a:t>
            </a:r>
          </a:p>
          <a:p>
            <a:endParaRPr lang="es-ES" sz="2800" dirty="0" smtClean="0"/>
          </a:p>
          <a:p>
            <a:r>
              <a:rPr lang="es-ES" sz="2800" dirty="0" smtClean="0"/>
              <a:t>Colaboración y confianza.</a:t>
            </a:r>
            <a:endParaRPr lang="en-US" sz="2800" dirty="0"/>
          </a:p>
        </p:txBody>
      </p:sp>
      <p:pic>
        <p:nvPicPr>
          <p:cNvPr id="2050" name="Picture 2" descr="Design Thinking H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76" y="1843610"/>
            <a:ext cx="6475502" cy="4316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7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1" y="437461"/>
            <a:ext cx="11029616" cy="1013800"/>
          </a:xfrm>
        </p:spPr>
        <p:txBody>
          <a:bodyPr>
            <a:normAutofit/>
          </a:bodyPr>
          <a:lstStyle/>
          <a:p>
            <a:pPr algn="ctr"/>
            <a:r>
              <a:rPr lang="es-ES" sz="3200" dirty="0" smtClean="0"/>
              <a:t>Construcción del enfoque del diagnóstico:</a:t>
            </a:r>
            <a:endParaRPr lang="en-US"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237385419"/>
              </p:ext>
            </p:extLst>
          </p:nvPr>
        </p:nvGraphicFramePr>
        <p:xfrm>
          <a:off x="0" y="1715956"/>
          <a:ext cx="12191999" cy="5142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3249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6689" y="500942"/>
            <a:ext cx="11029616" cy="1013800"/>
          </a:xfrm>
        </p:spPr>
        <p:txBody>
          <a:bodyPr/>
          <a:lstStyle/>
          <a:p>
            <a:r>
              <a:rPr lang="es-ES" dirty="0" smtClean="0"/>
              <a:t>Análisis critico.</a:t>
            </a:r>
            <a:endParaRPr lang="en-US" dirty="0"/>
          </a:p>
        </p:txBody>
      </p:sp>
      <p:pic>
        <p:nvPicPr>
          <p:cNvPr id="4" name="Escucha_Bringtheloveback">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31474" y="161277"/>
            <a:ext cx="8412481" cy="6263407"/>
          </a:xfrm>
        </p:spPr>
      </p:pic>
    </p:spTree>
    <p:extLst>
      <p:ext uri="{BB962C8B-B14F-4D97-AF65-F5344CB8AC3E}">
        <p14:creationId xmlns:p14="http://schemas.microsoft.com/office/powerpoint/2010/main" val="1600305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a:blip r:embed="rId2"/>
          <a:stretch>
            <a:fillRect/>
          </a:stretch>
        </p:blipFill>
        <p:spPr>
          <a:xfrm>
            <a:off x="3065939" y="2181225"/>
            <a:ext cx="6060121" cy="3678238"/>
          </a:xfrm>
          <a:prstGeom prst="rect">
            <a:avLst/>
          </a:prstGeom>
        </p:spPr>
      </p:pic>
    </p:spTree>
    <p:extLst>
      <p:ext uri="{BB962C8B-B14F-4D97-AF65-F5344CB8AC3E}">
        <p14:creationId xmlns:p14="http://schemas.microsoft.com/office/powerpoint/2010/main" val="9475742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1" y="437461"/>
            <a:ext cx="11029616" cy="1013800"/>
          </a:xfrm>
        </p:spPr>
        <p:txBody>
          <a:bodyPr>
            <a:normAutofit/>
          </a:bodyPr>
          <a:lstStyle/>
          <a:p>
            <a:pPr algn="ctr"/>
            <a:r>
              <a:rPr lang="es-ES" sz="3200" dirty="0" smtClean="0"/>
              <a:t>Construcción del enfoque del diagnóstico:</a:t>
            </a:r>
            <a:endParaRPr lang="en-US"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508454521"/>
              </p:ext>
            </p:extLst>
          </p:nvPr>
        </p:nvGraphicFramePr>
        <p:xfrm>
          <a:off x="0" y="1715956"/>
          <a:ext cx="12191999" cy="5142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79876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1" y="437461"/>
            <a:ext cx="11029616" cy="1013800"/>
          </a:xfrm>
        </p:spPr>
        <p:txBody>
          <a:bodyPr>
            <a:normAutofit/>
          </a:bodyPr>
          <a:lstStyle/>
          <a:p>
            <a:pPr algn="ctr"/>
            <a:r>
              <a:rPr lang="es-ES" sz="3200" dirty="0" smtClean="0"/>
              <a:t>Construcción del enfoque del diagnóstico:</a:t>
            </a:r>
            <a:endParaRPr lang="en-US"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15068913"/>
              </p:ext>
            </p:extLst>
          </p:nvPr>
        </p:nvGraphicFramePr>
        <p:xfrm>
          <a:off x="0" y="1715956"/>
          <a:ext cx="12191999" cy="5142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0192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2384" y="397356"/>
            <a:ext cx="11029616" cy="1013800"/>
          </a:xfrm>
        </p:spPr>
        <p:txBody>
          <a:bodyPr/>
          <a:lstStyle/>
          <a:p>
            <a:r>
              <a:rPr lang="es-ES" dirty="0" smtClean="0"/>
              <a:t>La práctica ética en la investigación de mercados:</a:t>
            </a:r>
            <a:endParaRPr lang="en-US" dirty="0"/>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408" t="5078" r="28987" b="2461"/>
          <a:stretch/>
        </p:blipFill>
        <p:spPr>
          <a:xfrm rot="5400000">
            <a:off x="3939908" y="952938"/>
            <a:ext cx="4844117" cy="6756270"/>
          </a:xfrm>
        </p:spPr>
      </p:pic>
    </p:spTree>
    <p:extLst>
      <p:ext uri="{BB962C8B-B14F-4D97-AF65-F5344CB8AC3E}">
        <p14:creationId xmlns:p14="http://schemas.microsoft.com/office/powerpoint/2010/main" val="43114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1191" y="437461"/>
            <a:ext cx="11029616" cy="1013800"/>
          </a:xfrm>
        </p:spPr>
        <p:txBody>
          <a:bodyPr>
            <a:normAutofit/>
          </a:bodyPr>
          <a:lstStyle/>
          <a:p>
            <a:pPr algn="ctr"/>
            <a:r>
              <a:rPr lang="es-ES" sz="3200" dirty="0" smtClean="0"/>
              <a:t>Construcción del enfoque del diagnóstico:</a:t>
            </a:r>
            <a:endParaRPr lang="en-US" sz="32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71870864"/>
              </p:ext>
            </p:extLst>
          </p:nvPr>
        </p:nvGraphicFramePr>
        <p:xfrm>
          <a:off x="0" y="1715956"/>
          <a:ext cx="12191999" cy="5142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87039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pPr algn="ctr"/>
            <a:r>
              <a:rPr lang="es-ES" dirty="0" smtClean="0"/>
              <a:t>El diagnóstico del escenario, herramientas de análisis, para la comprensión y la proyección de innovación.</a:t>
            </a:r>
            <a:endParaRPr lang="en-US" dirty="0"/>
          </a:p>
        </p:txBody>
      </p:sp>
      <p:sp>
        <p:nvSpPr>
          <p:cNvPr id="3" name="Marcador de contenido 2"/>
          <p:cNvSpPr>
            <a:spLocks noGrp="1"/>
          </p:cNvSpPr>
          <p:nvPr>
            <p:ph idx="1"/>
          </p:nvPr>
        </p:nvSpPr>
        <p:spPr>
          <a:xfrm>
            <a:off x="3825766" y="2138455"/>
            <a:ext cx="6723496" cy="3678303"/>
          </a:xfrm>
        </p:spPr>
        <p:txBody>
          <a:bodyPr>
            <a:normAutofit/>
          </a:bodyPr>
          <a:lstStyle/>
          <a:p>
            <a:pPr algn="r"/>
            <a:r>
              <a:rPr lang="es-ES" sz="2400" dirty="0" smtClean="0"/>
              <a:t>Introducción,</a:t>
            </a:r>
          </a:p>
          <a:p>
            <a:pPr algn="r"/>
            <a:r>
              <a:rPr lang="es-ES" sz="2400" dirty="0" smtClean="0"/>
              <a:t>Metodologías,</a:t>
            </a:r>
          </a:p>
          <a:p>
            <a:pPr algn="r"/>
            <a:r>
              <a:rPr lang="es-ES" sz="2400" dirty="0" smtClean="0"/>
              <a:t>Procesamiento,</a:t>
            </a:r>
          </a:p>
          <a:p>
            <a:pPr algn="r"/>
            <a:r>
              <a:rPr lang="es-ES" sz="2400" dirty="0" smtClean="0"/>
              <a:t>Proyección.</a:t>
            </a:r>
            <a:endParaRPr lang="en-US" sz="2400" dirty="0"/>
          </a:p>
        </p:txBody>
      </p:sp>
    </p:spTree>
    <p:extLst>
      <p:ext uri="{BB962C8B-B14F-4D97-AF65-F5344CB8AC3E}">
        <p14:creationId xmlns:p14="http://schemas.microsoft.com/office/powerpoint/2010/main" val="12115393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81191" y="807780"/>
            <a:ext cx="10993549" cy="1475013"/>
          </a:xfrm>
        </p:spPr>
        <p:txBody>
          <a:bodyPr>
            <a:normAutofit/>
          </a:bodyPr>
          <a:lstStyle/>
          <a:p>
            <a:r>
              <a:rPr lang="es-ES" sz="4000" dirty="0" smtClean="0"/>
              <a:t>5ta. Clase. 5 de abril, 2024. Unidad 2.</a:t>
            </a:r>
            <a:endParaRPr lang="en-US" sz="4000" dirty="0"/>
          </a:p>
        </p:txBody>
      </p:sp>
      <p:sp>
        <p:nvSpPr>
          <p:cNvPr id="3" name="Subtítulo 2"/>
          <p:cNvSpPr>
            <a:spLocks noGrp="1"/>
          </p:cNvSpPr>
          <p:nvPr>
            <p:ph type="subTitle" idx="1"/>
          </p:nvPr>
        </p:nvSpPr>
        <p:spPr>
          <a:xfrm>
            <a:off x="581194" y="2495445"/>
            <a:ext cx="10993546" cy="3607643"/>
          </a:xfrm>
        </p:spPr>
        <p:txBody>
          <a:bodyPr>
            <a:normAutofit/>
          </a:bodyPr>
          <a:lstStyle/>
          <a:p>
            <a:r>
              <a:rPr lang="es-ES" sz="2400" dirty="0" smtClean="0"/>
              <a:t>Diagnóstico de competitividad del negocio: introducción.</a:t>
            </a:r>
          </a:p>
          <a:p>
            <a:endParaRPr lang="es-ES" sz="2400" dirty="0"/>
          </a:p>
          <a:p>
            <a:endParaRPr lang="es-ES" sz="2400" dirty="0" smtClean="0"/>
          </a:p>
          <a:p>
            <a:r>
              <a:rPr lang="es-ES" sz="2400" dirty="0" smtClean="0">
                <a:solidFill>
                  <a:schemeClr val="bg1"/>
                </a:solidFill>
              </a:rPr>
              <a:t>¿qué significa investigar?</a:t>
            </a:r>
          </a:p>
          <a:p>
            <a:endParaRPr lang="es-ES" sz="2400" dirty="0">
              <a:solidFill>
                <a:schemeClr val="bg1"/>
              </a:solidFill>
            </a:endParaRPr>
          </a:p>
          <a:p>
            <a:r>
              <a:rPr lang="es-ES" sz="2400" dirty="0" smtClean="0">
                <a:solidFill>
                  <a:schemeClr val="bg1"/>
                </a:solidFill>
              </a:rPr>
              <a:t>¿para qué nos relacionamos con los clientes?</a:t>
            </a:r>
            <a:endParaRPr lang="en-US" sz="2400" dirty="0">
              <a:solidFill>
                <a:schemeClr val="bg1"/>
              </a:solidFill>
            </a:endParaRPr>
          </a:p>
        </p:txBody>
      </p:sp>
    </p:spTree>
    <p:extLst>
      <p:ext uri="{BB962C8B-B14F-4D97-AF65-F5344CB8AC3E}">
        <p14:creationId xmlns:p14="http://schemas.microsoft.com/office/powerpoint/2010/main" val="9200669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200" dirty="0" smtClean="0"/>
              <a:t>Diagnosticar la competitividad del negocio es:</a:t>
            </a:r>
            <a:endParaRPr lang="en-US" sz="3200" dirty="0"/>
          </a:p>
        </p:txBody>
      </p:sp>
      <p:sp>
        <p:nvSpPr>
          <p:cNvPr id="3" name="Marcador de contenido 2"/>
          <p:cNvSpPr>
            <a:spLocks noGrp="1"/>
          </p:cNvSpPr>
          <p:nvPr>
            <p:ph idx="1"/>
          </p:nvPr>
        </p:nvSpPr>
        <p:spPr/>
        <p:txBody>
          <a:bodyPr>
            <a:normAutofit/>
          </a:bodyPr>
          <a:lstStyle/>
          <a:p>
            <a:pPr marL="0" indent="0">
              <a:buNone/>
            </a:pPr>
            <a:r>
              <a:rPr lang="es-ES" sz="2400" dirty="0" smtClean="0"/>
              <a:t>1. Pensar </a:t>
            </a:r>
            <a:r>
              <a:rPr lang="es-ES" sz="2400" dirty="0"/>
              <a:t>de manera sistémica para descubrir y aprovechar </a:t>
            </a:r>
            <a:r>
              <a:rPr lang="es-ES" sz="2400" b="1" dirty="0"/>
              <a:t>oportunidades</a:t>
            </a:r>
            <a:r>
              <a:rPr lang="es-ES" sz="2400" dirty="0"/>
              <a:t> para crear e intercambiar valor.</a:t>
            </a:r>
            <a:endParaRPr lang="en-US" sz="2400" dirty="0"/>
          </a:p>
          <a:p>
            <a:pPr marL="0" indent="0">
              <a:buNone/>
            </a:pPr>
            <a:r>
              <a:rPr lang="es-ES" sz="2400" dirty="0" smtClean="0"/>
              <a:t>II. Diseñar soluciones innovadoras con el propósito de aumentar el bienestar de las </a:t>
            </a:r>
            <a:r>
              <a:rPr lang="es-ES" sz="2400" b="1" dirty="0" smtClean="0"/>
              <a:t>personas,</a:t>
            </a:r>
            <a:r>
              <a:rPr lang="es-ES" sz="2400" dirty="0" smtClean="0"/>
              <a:t> de sus relaciones y de convivencia con el todo.</a:t>
            </a:r>
          </a:p>
        </p:txBody>
      </p:sp>
    </p:spTree>
    <p:extLst>
      <p:ext uri="{BB962C8B-B14F-4D97-AF65-F5344CB8AC3E}">
        <p14:creationId xmlns:p14="http://schemas.microsoft.com/office/powerpoint/2010/main" val="533768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1610" t="23958" r="9134" b="6305"/>
          <a:stretch/>
        </p:blipFill>
        <p:spPr>
          <a:xfrm>
            <a:off x="154366" y="657727"/>
            <a:ext cx="11716792" cy="5967664"/>
          </a:xfrm>
          <a:prstGeom prst="rect">
            <a:avLst/>
          </a:prstGeom>
        </p:spPr>
      </p:pic>
    </p:spTree>
    <p:extLst>
      <p:ext uri="{BB962C8B-B14F-4D97-AF65-F5344CB8AC3E}">
        <p14:creationId xmlns:p14="http://schemas.microsoft.com/office/powerpoint/2010/main" val="204578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200" dirty="0" smtClean="0"/>
              <a:t>Contenidos de la U2:</a:t>
            </a:r>
            <a:endParaRPr lang="en-US" sz="3200" dirty="0"/>
          </a:p>
        </p:txBody>
      </p:sp>
      <p:sp>
        <p:nvSpPr>
          <p:cNvPr id="3" name="Marcador de contenido 2"/>
          <p:cNvSpPr>
            <a:spLocks noGrp="1"/>
          </p:cNvSpPr>
          <p:nvPr>
            <p:ph idx="1"/>
          </p:nvPr>
        </p:nvSpPr>
        <p:spPr/>
        <p:txBody>
          <a:bodyPr>
            <a:noAutofit/>
          </a:bodyPr>
          <a:lstStyle/>
          <a:p>
            <a:pPr marL="0" indent="0">
              <a:buNone/>
            </a:pPr>
            <a:r>
              <a:rPr lang="es-ES_tradnl" sz="2400" dirty="0"/>
              <a:t>2.A. La estrategia como marco para la investigación.</a:t>
            </a:r>
            <a:endParaRPr lang="en-US" sz="2400" dirty="0"/>
          </a:p>
          <a:p>
            <a:pPr marL="0" indent="0">
              <a:buNone/>
            </a:pPr>
            <a:r>
              <a:rPr lang="es-ES_tradnl" sz="2400" dirty="0"/>
              <a:t>Habilidades del observador. Entorno del cliente, de la competencia, de la tecnología y de la empresa. Velocidad del cambio. El impacto de la información y el valor de la Data. El rol de las redes. </a:t>
            </a:r>
            <a:endParaRPr lang="en-US" sz="2400" dirty="0"/>
          </a:p>
          <a:p>
            <a:pPr marL="0" indent="0">
              <a:buNone/>
            </a:pPr>
            <a:r>
              <a:rPr lang="es-ES_tradnl" sz="2400" dirty="0"/>
              <a:t>2.B. Proyección de la demanda del mercado y de la empresa. </a:t>
            </a:r>
            <a:endParaRPr lang="en-US" sz="2400" dirty="0"/>
          </a:p>
          <a:p>
            <a:pPr marL="0" indent="0">
              <a:buNone/>
            </a:pPr>
            <a:r>
              <a:rPr lang="es-ES_tradnl" sz="2400" dirty="0"/>
              <a:t>Fuentes y variables. Conclusiones de la investigación. Objetivos preliminares. Desarrollo la validación de la estrategia competitiva</a:t>
            </a:r>
            <a:r>
              <a:rPr lang="es-ES_tradnl" sz="2400" dirty="0" smtClean="0"/>
              <a:t>.</a:t>
            </a:r>
            <a:endParaRPr lang="en-US" sz="2400" dirty="0"/>
          </a:p>
          <a:p>
            <a:pPr marL="0" indent="0">
              <a:buNone/>
            </a:pPr>
            <a:endParaRPr lang="en-US" sz="2400" dirty="0"/>
          </a:p>
        </p:txBody>
      </p:sp>
    </p:spTree>
    <p:extLst>
      <p:ext uri="{BB962C8B-B14F-4D97-AF65-F5344CB8AC3E}">
        <p14:creationId xmlns:p14="http://schemas.microsoft.com/office/powerpoint/2010/main" val="37054142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rot="16200000">
            <a:off x="-1535656" y="3428604"/>
            <a:ext cx="5418272" cy="1013800"/>
          </a:xfrm>
        </p:spPr>
        <p:txBody>
          <a:bodyPr>
            <a:normAutofit/>
          </a:bodyPr>
          <a:lstStyle/>
          <a:p>
            <a:r>
              <a:rPr lang="es-ES" sz="3200" dirty="0" smtClean="0">
                <a:solidFill>
                  <a:schemeClr val="accent3"/>
                </a:solidFill>
              </a:rPr>
              <a:t>Cronograma de la U2.</a:t>
            </a:r>
            <a:endParaRPr lang="en-US" sz="3200" dirty="0">
              <a:solidFill>
                <a:schemeClr val="accent3"/>
              </a:solidFill>
            </a:endParaRPr>
          </a:p>
        </p:txBody>
      </p:sp>
      <p:pic>
        <p:nvPicPr>
          <p:cNvPr id="3" name="Imagen 2"/>
          <p:cNvPicPr>
            <a:picLocks noChangeAspect="1"/>
          </p:cNvPicPr>
          <p:nvPr/>
        </p:nvPicPr>
        <p:blipFill rotWithShape="1">
          <a:blip r:embed="rId2"/>
          <a:srcRect l="17834" t="19185" r="18916" b="6592"/>
          <a:stretch/>
        </p:blipFill>
        <p:spPr>
          <a:xfrm>
            <a:off x="1844040" y="0"/>
            <a:ext cx="10347960" cy="6830472"/>
          </a:xfrm>
          <a:prstGeom prst="rect">
            <a:avLst/>
          </a:prstGeom>
        </p:spPr>
      </p:pic>
    </p:spTree>
    <p:extLst>
      <p:ext uri="{BB962C8B-B14F-4D97-AF65-F5344CB8AC3E}">
        <p14:creationId xmlns:p14="http://schemas.microsoft.com/office/powerpoint/2010/main" val="24085536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ES" sz="3200" dirty="0" smtClean="0"/>
              <a:t>Punto de partida de la unidad 2.</a:t>
            </a:r>
            <a:endParaRPr lang="en-US" sz="3200" dirty="0"/>
          </a:p>
        </p:txBody>
      </p:sp>
      <p:sp>
        <p:nvSpPr>
          <p:cNvPr id="3" name="Marcador de contenido 2"/>
          <p:cNvSpPr>
            <a:spLocks noGrp="1"/>
          </p:cNvSpPr>
          <p:nvPr>
            <p:ph idx="1"/>
          </p:nvPr>
        </p:nvSpPr>
        <p:spPr>
          <a:xfrm>
            <a:off x="581192" y="2655044"/>
            <a:ext cx="11029615" cy="3678303"/>
          </a:xfrm>
        </p:spPr>
        <p:txBody>
          <a:bodyPr>
            <a:noAutofit/>
          </a:bodyPr>
          <a:lstStyle/>
          <a:p>
            <a:pPr marL="0" indent="0" algn="r">
              <a:buNone/>
            </a:pPr>
            <a:r>
              <a:rPr lang="es-ES" sz="2000" dirty="0" smtClean="0"/>
              <a:t>1</a:t>
            </a:r>
            <a:r>
              <a:rPr lang="es-ES" sz="2000" dirty="0"/>
              <a:t>. Cuáles son las </a:t>
            </a:r>
            <a:r>
              <a:rPr lang="es-ES" sz="2000" b="1" dirty="0"/>
              <a:t>necesidades, los deseos, la demanda </a:t>
            </a:r>
            <a:r>
              <a:rPr lang="es-ES" sz="2000" dirty="0"/>
              <a:t>donde encuentran dolores a satisfacer en personas y en organizaciones, donde les interesa llegar y entienden que deben enfocarse?</a:t>
            </a:r>
            <a:br>
              <a:rPr lang="es-ES" sz="2000" dirty="0"/>
            </a:br>
            <a:r>
              <a:rPr lang="es-ES" sz="2000" dirty="0"/>
              <a:t/>
            </a:r>
            <a:br>
              <a:rPr lang="es-ES" sz="2000" dirty="0"/>
            </a:br>
            <a:r>
              <a:rPr lang="es-ES" sz="2000" dirty="0"/>
              <a:t>2. Cuál es el escenario donde analizan un </a:t>
            </a:r>
            <a:r>
              <a:rPr lang="es-ES" sz="2000" b="1" dirty="0"/>
              <a:t>mercado</a:t>
            </a:r>
            <a:r>
              <a:rPr lang="es-ES" sz="2000" dirty="0"/>
              <a:t>, donde evalúan </a:t>
            </a:r>
            <a:r>
              <a:rPr lang="es-ES" sz="2000" b="1" dirty="0"/>
              <a:t>segmentos y nichos </a:t>
            </a:r>
            <a:r>
              <a:rPr lang="es-ES" sz="2000" dirty="0"/>
              <a:t>de clientes, usuarios, compradores donde pueden aplicar los conceptos, las ideas y herramientas de Comercialización?</a:t>
            </a:r>
            <a:br>
              <a:rPr lang="es-ES" sz="2000" dirty="0"/>
            </a:br>
            <a:r>
              <a:rPr lang="es-ES" sz="2000" dirty="0"/>
              <a:t/>
            </a:r>
            <a:br>
              <a:rPr lang="es-ES" sz="2000" dirty="0"/>
            </a:br>
            <a:r>
              <a:rPr lang="es-ES" sz="2000" dirty="0"/>
              <a:t>3. Cuál es la propuesta de valor o </a:t>
            </a:r>
            <a:r>
              <a:rPr lang="es-ES" sz="2000" b="1" dirty="0"/>
              <a:t>idea de soluciones</a:t>
            </a:r>
            <a:r>
              <a:rPr lang="es-ES" sz="2000" dirty="0"/>
              <a:t>, que pueden crear como proyecto para brindar el Remedio al dolor y a la oportunidad que buscan aprovechar?</a:t>
            </a:r>
            <a:br>
              <a:rPr lang="es-ES" sz="2000" dirty="0"/>
            </a:br>
            <a:r>
              <a:rPr lang="es-ES" sz="2000" dirty="0"/>
              <a:t/>
            </a:r>
            <a:br>
              <a:rPr lang="es-ES" sz="2000" dirty="0"/>
            </a:br>
            <a:r>
              <a:rPr lang="es-ES" sz="2000" dirty="0"/>
              <a:t>4. Cuál es el </a:t>
            </a:r>
            <a:r>
              <a:rPr lang="es-ES" sz="2000" b="1" dirty="0"/>
              <a:t>propósito</a:t>
            </a:r>
            <a:r>
              <a:rPr lang="es-ES" sz="2000" dirty="0"/>
              <a:t> que tienen </a:t>
            </a:r>
            <a:r>
              <a:rPr lang="es-ES" sz="2000" b="1" dirty="0"/>
              <a:t>como equipo en el proyecto</a:t>
            </a:r>
            <a:r>
              <a:rPr lang="es-ES" sz="2000" dirty="0"/>
              <a:t>, cuál es el aporte único que pueden desarrollar en Comercialización?</a:t>
            </a:r>
          </a:p>
          <a:p>
            <a:pPr algn="r"/>
            <a:endParaRPr lang="en-US" sz="2000" dirty="0"/>
          </a:p>
        </p:txBody>
      </p:sp>
    </p:spTree>
    <p:extLst>
      <p:ext uri="{BB962C8B-B14F-4D97-AF65-F5344CB8AC3E}">
        <p14:creationId xmlns:p14="http://schemas.microsoft.com/office/powerpoint/2010/main" val="858455469"/>
      </p:ext>
    </p:extLst>
  </p:cSld>
  <p:clrMapOvr>
    <a:masterClrMapping/>
  </p:clrMapOvr>
  <p:timing>
    <p:tnLst>
      <p:par>
        <p:cTn id="1" dur="indefinite" restart="never" nodeType="tmRoot"/>
      </p:par>
    </p:tnLst>
  </p:timing>
</p:sld>
</file>

<file path=ppt/theme/theme1.xml><?xml version="1.0" encoding="utf-8"?>
<a:theme xmlns:a="http://schemas.openxmlformats.org/drawingml/2006/main" name="Dividendo">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TM03457464[[fn=Dividendo]]</Template>
  <TotalTime>2495</TotalTime>
  <Words>1088</Words>
  <Application>Microsoft Office PowerPoint</Application>
  <PresentationFormat>Panorámica</PresentationFormat>
  <Paragraphs>78</Paragraphs>
  <Slides>20</Slides>
  <Notes>7</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20</vt:i4>
      </vt:variant>
    </vt:vector>
  </HeadingPairs>
  <TitlesOfParts>
    <vt:vector size="24" baseType="lpstr">
      <vt:lpstr>Calibri</vt:lpstr>
      <vt:lpstr>Gill Sans MT</vt:lpstr>
      <vt:lpstr>Wingdings 2</vt:lpstr>
      <vt:lpstr>Dividendo</vt:lpstr>
      <vt:lpstr>Agenda de 5ta clase: 3 de abril, 2024</vt:lpstr>
      <vt:lpstr>La práctica ética en la investigación de mercados:</vt:lpstr>
      <vt:lpstr>El diagnóstico del escenario, herramientas de análisis, para la comprensión y la proyección de innovación.</vt:lpstr>
      <vt:lpstr>5ta. Clase. 5 de abril, 2024. Unidad 2.</vt:lpstr>
      <vt:lpstr>Diagnosticar la competitividad del negocio es:</vt:lpstr>
      <vt:lpstr>Presentación de PowerPoint</vt:lpstr>
      <vt:lpstr>Contenidos de la U2:</vt:lpstr>
      <vt:lpstr>Cronograma de la U2.</vt:lpstr>
      <vt:lpstr>Punto de partida de la unidad 2.</vt:lpstr>
      <vt:lpstr>Habilidades del observador.</vt:lpstr>
      <vt:lpstr>Modelo canvas para la definición del desafío de la innovación, Universidad politécnica de  valencia.</vt:lpstr>
      <vt:lpstr>El proceso de trabajo: Design thinking.</vt:lpstr>
      <vt:lpstr>¿Dónde está la información?</vt:lpstr>
      <vt:lpstr>Habilidades del observador.</vt:lpstr>
      <vt:lpstr>Construcción del enfoque del diagnóstico:</vt:lpstr>
      <vt:lpstr>Análisis critico.</vt:lpstr>
      <vt:lpstr>Presentación de PowerPoint</vt:lpstr>
      <vt:lpstr>Construcción del enfoque del diagnóstico:</vt:lpstr>
      <vt:lpstr>Construcción del enfoque del diagnóstico:</vt:lpstr>
      <vt:lpstr>Construcción del enfoque del diagnóstico: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5ta. Clase. 28 de abril. Unidad 2.</dc:title>
  <dc:creator>monica</dc:creator>
  <cp:lastModifiedBy>monica</cp:lastModifiedBy>
  <cp:revision>56</cp:revision>
  <dcterms:created xsi:type="dcterms:W3CDTF">2021-04-28T01:13:51Z</dcterms:created>
  <dcterms:modified xsi:type="dcterms:W3CDTF">2024-04-03T18:57:31Z</dcterms:modified>
</cp:coreProperties>
</file>