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60" r:id="rId4"/>
    <p:sldId id="739" r:id="rId5"/>
    <p:sldId id="740" r:id="rId6"/>
    <p:sldId id="363" r:id="rId7"/>
    <p:sldId id="741" r:id="rId8"/>
    <p:sldId id="751" r:id="rId9"/>
    <p:sldId id="364" r:id="rId10"/>
    <p:sldId id="361" r:id="rId11"/>
    <p:sldId id="753" r:id="rId12"/>
    <p:sldId id="754" r:id="rId13"/>
    <p:sldId id="755" r:id="rId14"/>
    <p:sldId id="757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E9A390-C7C4-4641-992D-549A6CCDA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C24D5F-AB95-47A7-AE81-364C1E813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80CE3F-2C6F-4B1B-9F2C-D4A2375B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A9BF7F-207A-4C3C-82DD-A640318D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2FFC8F-9D88-4530-B650-06E3A231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351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C97B6-6082-4EC0-9DB9-1B3C8E0B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EA30AD-6879-4306-ACBA-307429A40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59330F-846B-4CF1-8DC3-E707BA329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ACD330-7C5E-44E5-8730-8A337C26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4D7F45-65A9-4AAF-91FD-8ED463CB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3238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7C61F9-53C9-4B29-90AB-3E30B9BB84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D2BADE-F98D-4FE0-BA9D-81624ABBE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08DF43-652A-4373-AFCA-1957DC9D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71E51F-66AC-49DA-81F6-8B105ECD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D3F0F5-0537-4C2A-8318-180D585A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8195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0504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2293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0959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1939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0453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1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7406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1320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D1E14-9F2D-4348-9558-5C2F68B3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6D83AA-1191-43CC-805C-2BC1DE7A3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857B1F-3467-4DB7-84B9-CFA1ACE5E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990CD7-B9C8-48B1-B4EF-134345F60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BA1994-B779-42EC-8E23-FC0644EF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4950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3588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3911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265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C0E055-8D08-49B2-905C-B831E6271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82A104-7228-4AD4-BC8E-FB2DC002D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5679A4-2B43-4863-A6FC-559812AC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E873C3-8E2A-4397-AEF8-CAE415074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9BC18E-EFAA-40D9-A4F8-7568DB8D1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59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3D0CFE-D304-41F9-9872-CD8221F33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47101A-8C87-4C50-814E-137FD2F94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696C1A-0D35-4C42-A9FE-762DAFDE1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86855E-37B2-478D-9462-3E8CB653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4B0325-11D8-4647-A8BC-29E266E48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402FE8-EAEB-4A97-BDC5-B9C84C582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531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05859-3C6D-49BC-9BAD-1C7B1AE95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FAE60C-5526-44D5-8705-5A2C95E66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AB1D5E-E3C2-42E1-B914-969CDD298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4AF42B-5075-4A6C-A7CE-48FA8D74B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FCEAFF1-E0ED-409A-B9BF-A71BD189D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836851D-34AD-4A43-AAA9-37E3B371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ABE7D8-ED9C-4C3F-907D-5A16F4DBC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59F3FB8-7089-4CBA-9FEA-249B7893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501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E9ABAE-93E4-4106-86BC-627C9562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AF36010-EE55-4B99-A237-284B1AC4B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2DFEFB-4193-4942-8CF7-C6621F42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45CE8-62F2-4318-9CA0-1A16C939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8277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B581CD-F597-4B45-912D-A2CA9FD8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D1C1BD9-37DC-4EA6-99AB-ABBF52E8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71C9E5-E54A-4F8C-9824-60F64388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046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4FAF66-B540-4B83-A1B8-2F35B563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71F97B-04DB-4D02-B9C3-2F65B5647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2B12F5-D729-41C4-AAA3-40BB441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5093A16-D982-443F-8A17-0F3464CCE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E87E1CE-B531-416D-AF5B-70546A403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EF111B3-CC21-48E3-BBE6-234EC5579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842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16BF1F-7CE3-4515-BF48-E7333890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0CA44D8-A711-4A0D-B4BF-9ABBD5B502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DE15B-6C0A-46D3-B0DD-80A4DF26B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988CB6-1D4A-4DB2-87DB-ED70A1A1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1377E2-DF19-4081-870B-2D6407158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3DB708-CD17-4524-8405-8F3FC49E4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860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C263535-BAD7-41A7-A159-CC9D76AE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4EC173-DB51-4E4D-B545-D2B78BE74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1C91D6-4E23-44C3-8FE2-7E6F2A8DD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4A73C-7FC1-4D98-ABEC-A47C4A5F4177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0030E-62BD-4D21-87DF-4A6B8D4DB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DD0CE9-CB95-4862-A243-666484CAB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513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219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2A4C79C2-389F-479C-9E67-E15F01E7BF2B}"/>
              </a:ext>
            </a:extLst>
          </p:cNvPr>
          <p:cNvSpPr txBox="1"/>
          <p:nvPr/>
        </p:nvSpPr>
        <p:spPr>
          <a:xfrm>
            <a:off x="3686432" y="2413337"/>
            <a:ext cx="48191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   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DO ?</a:t>
            </a:r>
          </a:p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s-MX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6C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32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2F872-ED4A-41A8-AE9B-3CC383C7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/>
              <a:t>Now</a:t>
            </a:r>
            <a:r>
              <a:rPr lang="es-MX" b="1" dirty="0"/>
              <a:t> and </a:t>
            </a:r>
            <a:r>
              <a:rPr lang="es-MX" b="1" dirty="0" err="1"/>
              <a:t>around</a:t>
            </a:r>
            <a:r>
              <a:rPr lang="es-MX" b="1" dirty="0"/>
              <a:t> </a:t>
            </a:r>
            <a:r>
              <a:rPr lang="es-MX" b="1" dirty="0" err="1"/>
              <a:t>now</a:t>
            </a:r>
            <a:r>
              <a:rPr lang="es-MX" b="1" dirty="0"/>
              <a:t> – </a:t>
            </a:r>
            <a:r>
              <a:rPr lang="es-MX" b="1" dirty="0" err="1"/>
              <a:t>Present</a:t>
            </a:r>
            <a:r>
              <a:rPr lang="es-MX" b="1" dirty="0"/>
              <a:t> </a:t>
            </a:r>
            <a:r>
              <a:rPr lang="es-MX" b="1" dirty="0" err="1"/>
              <a:t>Continuous</a:t>
            </a:r>
            <a:endParaRPr lang="es-AR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39302A85-43C7-4072-8F84-DBD711FC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684546"/>
              </p:ext>
            </p:extLst>
          </p:nvPr>
        </p:nvGraphicFramePr>
        <p:xfrm>
          <a:off x="1230180" y="1133432"/>
          <a:ext cx="9731635" cy="4356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2769">
                  <a:extLst>
                    <a:ext uri="{9D8B030D-6E8A-4147-A177-3AD203B41FA5}">
                      <a16:colId xmlns:a16="http://schemas.microsoft.com/office/drawing/2014/main" val="559266662"/>
                    </a:ext>
                  </a:extLst>
                </a:gridCol>
                <a:gridCol w="926757">
                  <a:extLst>
                    <a:ext uri="{9D8B030D-6E8A-4147-A177-3AD203B41FA5}">
                      <a16:colId xmlns:a16="http://schemas.microsoft.com/office/drawing/2014/main" val="166849023"/>
                    </a:ext>
                  </a:extLst>
                </a:gridCol>
                <a:gridCol w="1260389">
                  <a:extLst>
                    <a:ext uri="{9D8B030D-6E8A-4147-A177-3AD203B41FA5}">
                      <a16:colId xmlns:a16="http://schemas.microsoft.com/office/drawing/2014/main" val="1422635769"/>
                    </a:ext>
                  </a:extLst>
                </a:gridCol>
                <a:gridCol w="2236573">
                  <a:extLst>
                    <a:ext uri="{9D8B030D-6E8A-4147-A177-3AD203B41FA5}">
                      <a16:colId xmlns:a16="http://schemas.microsoft.com/office/drawing/2014/main" val="1968322926"/>
                    </a:ext>
                  </a:extLst>
                </a:gridCol>
                <a:gridCol w="2695147">
                  <a:extLst>
                    <a:ext uri="{9D8B030D-6E8A-4147-A177-3AD203B41FA5}">
                      <a16:colId xmlns:a16="http://schemas.microsoft.com/office/drawing/2014/main" val="1583971151"/>
                    </a:ext>
                  </a:extLst>
                </a:gridCol>
              </a:tblGrid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you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doing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362899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exams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</a:t>
                      </a:r>
                      <a:r>
                        <a:rPr lang="es-AR" sz="3600" dirty="0"/>
                        <a:t>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y</a:t>
                      </a:r>
                      <a:r>
                        <a:rPr lang="es-AR" sz="3600" dirty="0" err="1"/>
                        <a:t>ou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t</a:t>
                      </a:r>
                      <a:r>
                        <a:rPr lang="es-AR" sz="3600" dirty="0" err="1"/>
                        <a:t>aking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these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days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348960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is</a:t>
                      </a:r>
                      <a:r>
                        <a:rPr lang="es-AR" sz="3600" dirty="0"/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Peter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earing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today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40482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kind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of</a:t>
                      </a:r>
                      <a:r>
                        <a:rPr lang="es-AR" sz="3600" dirty="0"/>
                        <a:t> music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are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they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l</a:t>
                      </a:r>
                      <a:r>
                        <a:rPr lang="es-AR" sz="3600" dirty="0" err="1"/>
                        <a:t>istening</a:t>
                      </a:r>
                      <a:r>
                        <a:rPr lang="es-AR" sz="3600" dirty="0"/>
                        <a:t> to</a:t>
                      </a:r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at </a:t>
                      </a:r>
                      <a:r>
                        <a:rPr lang="es-AR" sz="3600" dirty="0" err="1"/>
                        <a:t>the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moment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74018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310E11E-1CC3-4440-9919-92F3160A2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6622"/>
              </p:ext>
            </p:extLst>
          </p:nvPr>
        </p:nvGraphicFramePr>
        <p:xfrm>
          <a:off x="1230180" y="5489774"/>
          <a:ext cx="9731635" cy="1188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2769">
                  <a:extLst>
                    <a:ext uri="{9D8B030D-6E8A-4147-A177-3AD203B41FA5}">
                      <a16:colId xmlns:a16="http://schemas.microsoft.com/office/drawing/2014/main" val="3941798449"/>
                    </a:ext>
                  </a:extLst>
                </a:gridCol>
                <a:gridCol w="926757">
                  <a:extLst>
                    <a:ext uri="{9D8B030D-6E8A-4147-A177-3AD203B41FA5}">
                      <a16:colId xmlns:a16="http://schemas.microsoft.com/office/drawing/2014/main" val="1580189616"/>
                    </a:ext>
                  </a:extLst>
                </a:gridCol>
                <a:gridCol w="1260389">
                  <a:extLst>
                    <a:ext uri="{9D8B030D-6E8A-4147-A177-3AD203B41FA5}">
                      <a16:colId xmlns:a16="http://schemas.microsoft.com/office/drawing/2014/main" val="1456581158"/>
                    </a:ext>
                  </a:extLst>
                </a:gridCol>
                <a:gridCol w="2236573">
                  <a:extLst>
                    <a:ext uri="{9D8B030D-6E8A-4147-A177-3AD203B41FA5}">
                      <a16:colId xmlns:a16="http://schemas.microsoft.com/office/drawing/2014/main" val="520486916"/>
                    </a:ext>
                  </a:extLst>
                </a:gridCol>
                <a:gridCol w="2695147">
                  <a:extLst>
                    <a:ext uri="{9D8B030D-6E8A-4147-A177-3AD203B41FA5}">
                      <a16:colId xmlns:a16="http://schemas.microsoft.com/office/drawing/2014/main" val="3650687599"/>
                    </a:ext>
                  </a:extLst>
                </a:gridCol>
              </a:tblGrid>
              <a:tr h="1055874"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subjects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are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 err="1"/>
                        <a:t>they</a:t>
                      </a:r>
                      <a:endParaRPr lang="es-AR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attending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this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semester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119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224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2F872-ED4A-41A8-AE9B-3CC383C7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N</a:t>
            </a:r>
            <a:r>
              <a:rPr lang="es-AR" b="1" dirty="0" err="1"/>
              <a:t>ow</a:t>
            </a:r>
            <a:r>
              <a:rPr lang="es-AR" b="1" dirty="0"/>
              <a:t> and </a:t>
            </a:r>
            <a:r>
              <a:rPr lang="es-AR" b="1" dirty="0" err="1"/>
              <a:t>around</a:t>
            </a:r>
            <a:r>
              <a:rPr lang="es-AR" b="1" dirty="0"/>
              <a:t> </a:t>
            </a:r>
            <a:r>
              <a:rPr lang="es-AR" b="1" dirty="0" err="1"/>
              <a:t>now</a:t>
            </a:r>
            <a:r>
              <a:rPr lang="es-AR" b="1" dirty="0"/>
              <a:t>. </a:t>
            </a:r>
            <a:r>
              <a:rPr lang="es-AR" b="1" dirty="0" err="1"/>
              <a:t>Present</a:t>
            </a:r>
            <a:r>
              <a:rPr lang="es-AR" b="1" dirty="0"/>
              <a:t> </a:t>
            </a:r>
            <a:r>
              <a:rPr lang="es-AR" b="1" dirty="0" err="1"/>
              <a:t>Continuous</a:t>
            </a:r>
            <a:endParaRPr lang="es-AR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39302A85-43C7-4072-8F84-DBD711FC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37003"/>
              </p:ext>
            </p:extLst>
          </p:nvPr>
        </p:nvGraphicFramePr>
        <p:xfrm>
          <a:off x="1181442" y="1235676"/>
          <a:ext cx="10248558" cy="5174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0606">
                  <a:extLst>
                    <a:ext uri="{9D8B030D-6E8A-4147-A177-3AD203B41FA5}">
                      <a16:colId xmlns:a16="http://schemas.microsoft.com/office/drawing/2014/main" val="166849023"/>
                    </a:ext>
                  </a:extLst>
                </a:gridCol>
                <a:gridCol w="2525726">
                  <a:extLst>
                    <a:ext uri="{9D8B030D-6E8A-4147-A177-3AD203B41FA5}">
                      <a16:colId xmlns:a16="http://schemas.microsoft.com/office/drawing/2014/main" val="1422635769"/>
                    </a:ext>
                  </a:extLst>
                </a:gridCol>
                <a:gridCol w="2269959">
                  <a:extLst>
                    <a:ext uri="{9D8B030D-6E8A-4147-A177-3AD203B41FA5}">
                      <a16:colId xmlns:a16="http://schemas.microsoft.com/office/drawing/2014/main" val="1968322926"/>
                    </a:ext>
                  </a:extLst>
                </a:gridCol>
                <a:gridCol w="3902267">
                  <a:extLst>
                    <a:ext uri="{9D8B030D-6E8A-4147-A177-3AD203B41FA5}">
                      <a16:colId xmlns:a16="http://schemas.microsoft.com/office/drawing/2014/main" val="1583971151"/>
                    </a:ext>
                  </a:extLst>
                </a:gridCol>
              </a:tblGrid>
              <a:tr h="1370159"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you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r</a:t>
                      </a:r>
                      <a:r>
                        <a:rPr lang="es-AR" sz="3600" dirty="0" err="1"/>
                        <a:t>eading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 </a:t>
                      </a:r>
                      <a:r>
                        <a:rPr lang="es-AR" sz="3600" dirty="0" err="1"/>
                        <a:t>book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362899"/>
                  </a:ext>
                </a:extLst>
              </a:tr>
              <a:tr h="1370159">
                <a:tc>
                  <a:txBody>
                    <a:bodyPr/>
                    <a:lstStyle/>
                    <a:p>
                      <a:r>
                        <a:rPr lang="es-AR" sz="3600" dirty="0" err="1"/>
                        <a:t>Is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M</a:t>
                      </a:r>
                      <a:r>
                        <a:rPr lang="es-AR" sz="3600" dirty="0"/>
                        <a:t>aria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doing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Housework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today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348960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/>
                        <a:t>Are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t</a:t>
                      </a:r>
                      <a:r>
                        <a:rPr lang="es-AR" sz="3600" dirty="0"/>
                        <a:t>he </a:t>
                      </a:r>
                      <a:r>
                        <a:rPr lang="es-AR" sz="3600" dirty="0" err="1"/>
                        <a:t>students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s</a:t>
                      </a:r>
                      <a:r>
                        <a:rPr lang="es-AR" sz="3600" dirty="0" err="1"/>
                        <a:t>itting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for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an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exam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40482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they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going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home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740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504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2D17AA-2649-4BCD-83A7-3FEB648B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543697"/>
            <a:ext cx="11228173" cy="5582467"/>
          </a:xfrm>
        </p:spPr>
        <p:txBody>
          <a:bodyPr>
            <a:normAutofit lnSpcReduction="10000"/>
          </a:bodyPr>
          <a:lstStyle/>
          <a:p>
            <a:r>
              <a:rPr lang="es-MX" dirty="0"/>
              <a:t>Are </a:t>
            </a:r>
            <a:r>
              <a:rPr lang="es-MX" dirty="0" err="1"/>
              <a:t>you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  Yes, I am.  No, </a:t>
            </a:r>
            <a:r>
              <a:rPr lang="es-MX" dirty="0" err="1"/>
              <a:t>I’m</a:t>
            </a:r>
            <a:r>
              <a:rPr lang="es-MX" dirty="0"/>
              <a:t> </a:t>
            </a:r>
            <a:r>
              <a:rPr lang="es-MX" dirty="0" err="1"/>
              <a:t>not</a:t>
            </a:r>
            <a:r>
              <a:rPr lang="es-MX" dirty="0"/>
              <a:t>. </a:t>
            </a:r>
          </a:p>
          <a:p>
            <a:r>
              <a:rPr lang="es-MX" dirty="0"/>
              <a:t>Am I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/>
              <a:t>Are </a:t>
            </a:r>
            <a:r>
              <a:rPr lang="es-MX" dirty="0" err="1"/>
              <a:t>they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she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he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students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mother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husband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people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office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interesting</a:t>
            </a:r>
            <a:r>
              <a:rPr lang="es-MX" dirty="0"/>
              <a:t> </a:t>
            </a:r>
            <a:r>
              <a:rPr lang="es-MX" dirty="0" err="1"/>
              <a:t>books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musicians</a:t>
            </a:r>
            <a:r>
              <a:rPr lang="es-MX" dirty="0"/>
              <a:t>, </a:t>
            </a:r>
            <a:r>
              <a:rPr lang="es-MX" dirty="0" err="1"/>
              <a:t>Autumn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museum</a:t>
            </a:r>
            <a:r>
              <a:rPr lang="es-MX" dirty="0"/>
              <a:t>, 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computers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neighbour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neighbours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houses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photos</a:t>
            </a:r>
            <a:r>
              <a:rPr lang="es-MX" dirty="0"/>
              <a:t> </a:t>
            </a:r>
            <a:r>
              <a:rPr lang="es-MX" dirty="0" err="1"/>
              <a:t>on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cell</a:t>
            </a:r>
            <a:r>
              <a:rPr lang="es-MX" dirty="0"/>
              <a:t> </a:t>
            </a:r>
            <a:r>
              <a:rPr lang="es-MX" dirty="0" err="1"/>
              <a:t>phone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members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family</a:t>
            </a:r>
            <a:r>
              <a:rPr lang="es-MX" dirty="0"/>
              <a:t>.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3BEDDC3-A7C2-4ABD-AFE1-6A9B22A616FE}"/>
              </a:ext>
            </a:extLst>
          </p:cNvPr>
          <p:cNvSpPr txBox="1"/>
          <p:nvPr/>
        </p:nvSpPr>
        <p:spPr>
          <a:xfrm>
            <a:off x="7512908" y="876725"/>
            <a:ext cx="3886200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BE: Yes/No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76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2D17AA-2649-4BCD-83A7-3FEB648B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543697"/>
            <a:ext cx="11228173" cy="5582467"/>
          </a:xfrm>
        </p:spPr>
        <p:txBody>
          <a:bodyPr>
            <a:normAutofit/>
          </a:bodyPr>
          <a:lstStyle/>
          <a:p>
            <a:r>
              <a:rPr lang="es-MX" dirty="0"/>
              <a:t>Do </a:t>
            </a:r>
            <a:r>
              <a:rPr lang="es-MX" dirty="0" err="1"/>
              <a:t>you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  Yes, I do.  No, I </a:t>
            </a:r>
            <a:r>
              <a:rPr lang="es-MX" dirty="0" err="1"/>
              <a:t>don’t</a:t>
            </a:r>
            <a:r>
              <a:rPr lang="es-MX" dirty="0"/>
              <a:t>. </a:t>
            </a:r>
          </a:p>
          <a:p>
            <a:r>
              <a:rPr lang="es-MX" dirty="0"/>
              <a:t>Do I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</a:t>
            </a:r>
          </a:p>
          <a:p>
            <a:r>
              <a:rPr lang="es-MX" dirty="0"/>
              <a:t>Do </a:t>
            </a:r>
            <a:r>
              <a:rPr lang="es-MX" dirty="0" err="1"/>
              <a:t>they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she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he </a:t>
            </a:r>
            <a:r>
              <a:rPr lang="es-MX" dirty="0" err="1"/>
              <a:t>read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work</a:t>
            </a:r>
            <a:r>
              <a:rPr lang="es-MX" dirty="0"/>
              <a:t>? </a:t>
            </a:r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have</a:t>
            </a:r>
            <a:r>
              <a:rPr lang="es-MX" dirty="0"/>
              <a:t> a </a:t>
            </a:r>
            <a:r>
              <a:rPr lang="es-MX" dirty="0" err="1"/>
              <a:t>garden</a:t>
            </a:r>
            <a:r>
              <a:rPr lang="es-MX" dirty="0"/>
              <a:t>?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students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mother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husband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people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office,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musicians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museum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computers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neighbour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neighbours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houses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cell</a:t>
            </a:r>
            <a:r>
              <a:rPr lang="es-MX" dirty="0"/>
              <a:t> </a:t>
            </a:r>
            <a:r>
              <a:rPr lang="es-MX" dirty="0" err="1"/>
              <a:t>phone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members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family</a:t>
            </a:r>
            <a:r>
              <a:rPr lang="es-MX" dirty="0"/>
              <a:t>, etc. 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3BEDDC3-A7C2-4ABD-AFE1-6A9B22A616FE}"/>
              </a:ext>
            </a:extLst>
          </p:cNvPr>
          <p:cNvSpPr txBox="1"/>
          <p:nvPr/>
        </p:nvSpPr>
        <p:spPr>
          <a:xfrm>
            <a:off x="7512908" y="876725"/>
            <a:ext cx="3886200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DO: Yes/No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7508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640492" y="846121"/>
          <a:ext cx="10911016" cy="5165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2103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839309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7579604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92094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name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77031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day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today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504539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favourite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day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of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week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92094">
                <a:tc>
                  <a:txBody>
                    <a:bodyPr/>
                    <a:lstStyle/>
                    <a:p>
                      <a:r>
                        <a:rPr lang="es-AR" sz="4400" b="1" dirty="0"/>
                        <a:t>Who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her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favourite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singer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168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1546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594022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6067167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this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those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email </a:t>
                      </a:r>
                      <a:r>
                        <a:rPr lang="es-AR" sz="4400" b="1" dirty="0" err="1"/>
                        <a:t>address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lesson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this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231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5557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210962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6796216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surname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from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my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glasses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When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our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64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068859" y="645593"/>
          <a:ext cx="9041028" cy="4800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358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804087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4176583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</a:tblGrid>
              <a:tr h="1458793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473684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old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868219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much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coffee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a croissant?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5B916D45-EEE8-432D-8A97-223F5828D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2960" y="4979773"/>
            <a:ext cx="3048302" cy="151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3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35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3151733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5152767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mother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at  home?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/>
                        <a:t>Are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these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house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big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970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6C8F2FE8-CB4B-4CFE-BD57-42F1F171C4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270685"/>
              </p:ext>
            </p:extLst>
          </p:nvPr>
        </p:nvGraphicFramePr>
        <p:xfrm>
          <a:off x="609600" y="1600200"/>
          <a:ext cx="10972800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2832">
                  <a:extLst>
                    <a:ext uri="{9D8B030D-6E8A-4147-A177-3AD203B41FA5}">
                      <a16:colId xmlns:a16="http://schemas.microsoft.com/office/drawing/2014/main" val="3836313400"/>
                    </a:ext>
                  </a:extLst>
                </a:gridCol>
                <a:gridCol w="1260390">
                  <a:extLst>
                    <a:ext uri="{9D8B030D-6E8A-4147-A177-3AD203B41FA5}">
                      <a16:colId xmlns:a16="http://schemas.microsoft.com/office/drawing/2014/main" val="3477825912"/>
                    </a:ext>
                  </a:extLst>
                </a:gridCol>
                <a:gridCol w="3410464">
                  <a:extLst>
                    <a:ext uri="{9D8B030D-6E8A-4147-A177-3AD203B41FA5}">
                      <a16:colId xmlns:a16="http://schemas.microsoft.com/office/drawing/2014/main" val="1438985751"/>
                    </a:ext>
                  </a:extLst>
                </a:gridCol>
                <a:gridCol w="4749114">
                  <a:extLst>
                    <a:ext uri="{9D8B030D-6E8A-4147-A177-3AD203B41FA5}">
                      <a16:colId xmlns:a16="http://schemas.microsoft.com/office/drawing/2014/main" val="1435003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is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the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weather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                  </a:t>
                      </a:r>
                      <a:r>
                        <a:rPr lang="es-AR" sz="4000" b="1" dirty="0" err="1"/>
                        <a:t>today</a:t>
                      </a:r>
                      <a:r>
                        <a:rPr lang="es-AR" sz="4000" b="1" dirty="0"/>
                        <a:t> 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62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is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your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best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friend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23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r>
                        <a:rPr lang="es-AR" sz="4000" b="1" dirty="0"/>
                        <a:t>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/>
                        <a:t>are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people</a:t>
                      </a:r>
                      <a:r>
                        <a:rPr lang="es-AR" sz="3200" b="1" dirty="0"/>
                        <a:t>/</a:t>
                      </a:r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streets</a:t>
                      </a:r>
                      <a:r>
                        <a:rPr lang="es-AR" sz="3200" b="1" dirty="0"/>
                        <a:t>/</a:t>
                      </a:r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houses</a:t>
                      </a:r>
                      <a:endParaRPr lang="es-AR" sz="32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        in Mendoza?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486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What</a:t>
                      </a:r>
                      <a:r>
                        <a:rPr lang="es-MX" sz="4000" b="1" dirty="0"/>
                        <a:t> 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900" b="1" dirty="0" err="1"/>
                        <a:t>is</a:t>
                      </a:r>
                      <a:endParaRPr lang="es-AR" sz="39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autumn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like</a:t>
                      </a:r>
                      <a:r>
                        <a:rPr lang="es-MX" sz="4000" b="1" dirty="0"/>
                        <a:t>        in Mendoza?</a:t>
                      </a:r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96077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7782426-D763-4EBB-91A3-0DC6F9474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215837"/>
              </p:ext>
            </p:extLst>
          </p:nvPr>
        </p:nvGraphicFramePr>
        <p:xfrm>
          <a:off x="609600" y="5257800"/>
          <a:ext cx="10972800" cy="941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2832">
                  <a:extLst>
                    <a:ext uri="{9D8B030D-6E8A-4147-A177-3AD203B41FA5}">
                      <a16:colId xmlns:a16="http://schemas.microsoft.com/office/drawing/2014/main" val="3281920670"/>
                    </a:ext>
                  </a:extLst>
                </a:gridCol>
                <a:gridCol w="1260390">
                  <a:extLst>
                    <a:ext uri="{9D8B030D-6E8A-4147-A177-3AD203B41FA5}">
                      <a16:colId xmlns:a16="http://schemas.microsoft.com/office/drawing/2014/main" val="3719211439"/>
                    </a:ext>
                  </a:extLst>
                </a:gridCol>
                <a:gridCol w="3410464">
                  <a:extLst>
                    <a:ext uri="{9D8B030D-6E8A-4147-A177-3AD203B41FA5}">
                      <a16:colId xmlns:a16="http://schemas.microsoft.com/office/drawing/2014/main" val="1686107544"/>
                    </a:ext>
                  </a:extLst>
                </a:gridCol>
                <a:gridCol w="4749114">
                  <a:extLst>
                    <a:ext uri="{9D8B030D-6E8A-4147-A177-3AD203B41FA5}">
                      <a16:colId xmlns:a16="http://schemas.microsoft.com/office/drawing/2014/main" val="3396074313"/>
                    </a:ext>
                  </a:extLst>
                </a:gridCol>
              </a:tblGrid>
              <a:tr h="941997"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39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35025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91A981CC-3694-4DB8-8C63-3E00FB298472}"/>
              </a:ext>
            </a:extLst>
          </p:cNvPr>
          <p:cNvSpPr txBox="1"/>
          <p:nvPr/>
        </p:nvSpPr>
        <p:spPr>
          <a:xfrm>
            <a:off x="2755557" y="358346"/>
            <a:ext cx="6981567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Questions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WHAT …BE…LIKE</a:t>
            </a:r>
          </a:p>
        </p:txBody>
      </p:sp>
    </p:spTree>
    <p:extLst>
      <p:ext uri="{BB962C8B-B14F-4D97-AF65-F5344CB8AC3E}">
        <p14:creationId xmlns:p14="http://schemas.microsoft.com/office/powerpoint/2010/main" val="2765540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1013255" y="1668162"/>
          <a:ext cx="10552668" cy="3806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7610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1210962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  <a:gridCol w="2372496">
                  <a:extLst>
                    <a:ext uri="{9D8B030D-6E8A-4147-A177-3AD203B41FA5}">
                      <a16:colId xmlns:a16="http://schemas.microsoft.com/office/drawing/2014/main" val="4132985551"/>
                    </a:ext>
                  </a:extLst>
                </a:gridCol>
              </a:tblGrid>
              <a:tr h="989492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food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like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kind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books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read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TV </a:t>
                      </a:r>
                      <a:r>
                        <a:rPr lang="es-AR" sz="4400" dirty="0" err="1"/>
                        <a:t>programmes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watch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63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178010" y="879961"/>
          <a:ext cx="9835980" cy="4097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5395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087395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1161535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  <a:gridCol w="1484459">
                  <a:extLst>
                    <a:ext uri="{9D8B030D-6E8A-4147-A177-3AD203B41FA5}">
                      <a16:colId xmlns:a16="http://schemas.microsoft.com/office/drawing/2014/main" val="1235452022"/>
                    </a:ext>
                  </a:extLst>
                </a:gridCol>
                <a:gridCol w="1967196">
                  <a:extLst>
                    <a:ext uri="{9D8B030D-6E8A-4147-A177-3AD203B41FA5}">
                      <a16:colId xmlns:a16="http://schemas.microsoft.com/office/drawing/2014/main" val="4280532218"/>
                    </a:ext>
                  </a:extLst>
                </a:gridCol>
              </a:tblGrid>
              <a:tr h="1356612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spell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your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name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many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brothers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sisters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have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8576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489</Words>
  <Application>Microsoft Office PowerPoint</Application>
  <PresentationFormat>Panorámica</PresentationFormat>
  <Paragraphs>168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Now and around now – Present Continuous</vt:lpstr>
      <vt:lpstr>Now and around now. Present Continuous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8</cp:revision>
  <dcterms:created xsi:type="dcterms:W3CDTF">2020-11-13T17:52:27Z</dcterms:created>
  <dcterms:modified xsi:type="dcterms:W3CDTF">2020-11-13T18:44:55Z</dcterms:modified>
</cp:coreProperties>
</file>