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60" r:id="rId6"/>
    <p:sldId id="275" r:id="rId7"/>
    <p:sldId id="261" r:id="rId8"/>
    <p:sldId id="262" r:id="rId9"/>
    <p:sldId id="263" r:id="rId10"/>
    <p:sldId id="572" r:id="rId11"/>
    <p:sldId id="264" r:id="rId12"/>
    <p:sldId id="265" r:id="rId13"/>
    <p:sldId id="266" r:id="rId14"/>
    <p:sldId id="276" r:id="rId15"/>
    <p:sldId id="268" r:id="rId16"/>
    <p:sldId id="573" r:id="rId17"/>
    <p:sldId id="269" r:id="rId18"/>
    <p:sldId id="270" r:id="rId19"/>
    <p:sldId id="574" r:id="rId20"/>
    <p:sldId id="575" r:id="rId21"/>
    <p:sldId id="271" r:id="rId22"/>
    <p:sldId id="576" r:id="rId23"/>
    <p:sldId id="272" r:id="rId24"/>
    <p:sldId id="273" r:id="rId25"/>
    <p:sldId id="274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58"/>
  </p:normalViewPr>
  <p:slideViewPr>
    <p:cSldViewPr snapToGrid="0" snapToObjects="1">
      <p:cViewPr varScale="1">
        <p:scale>
          <a:sx n="116" d="100"/>
          <a:sy n="116" d="100"/>
        </p:scale>
        <p:origin x="512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10D915-7B09-F94F-BB0F-C6DDA0C7F93D}" type="datetimeFigureOut">
              <a:rPr lang="es-AR" smtClean="0"/>
              <a:t>2/8/26</a:t>
            </a:fld>
            <a:endParaRPr lang="es-AR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AR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6C1AEF-F12F-A149-9828-BD504945B31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5139151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256032" cy="6858000"/>
          </a:xfrm>
          <a:prstGeom prst="rect">
            <a:avLst/>
          </a:prstGeom>
          <a:solidFill>
            <a:srgbClr val="1B75B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0" y="6355080"/>
            <a:ext cx="12191695" cy="502920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7" name="Picture 6" descr="logo_uncuyo_ingenieri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502920"/>
            <a:ext cx="4302453" cy="50292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955279" y="182880"/>
            <a:ext cx="3931920" cy="420624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/>
            <a:r>
              <a:rPr sz="20000" b="1" i="0">
                <a:solidFill>
                  <a:srgbClr val="D9EEF9"/>
                </a:solidFill>
                <a:latin typeface="Arial"/>
              </a:rPr>
              <a:t>2a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80" y="6355080"/>
            <a:ext cx="9144000" cy="50292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050" b="1" i="0">
                <a:solidFill>
                  <a:srgbClr val="FFFFFF"/>
                </a:solidFill>
                <a:latin typeface="Arial"/>
              </a:rPr>
              <a:t>ADMINISTRACION DE PROYECTOS  ·  INGENIERIA EN PETROLEOS  ·  UNCUYO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080" y="2331720"/>
            <a:ext cx="9601200" cy="4572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600" b="1" i="0">
                <a:solidFill>
                  <a:srgbClr val="1B75BB"/>
                </a:solidFill>
                <a:latin typeface="Arial"/>
              </a:rPr>
              <a:t>TEMA 2a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21792" y="2788920"/>
            <a:ext cx="6858000" cy="1737360"/>
          </a:xfrm>
        </p:spPr>
        <p:txBody>
          <a:bodyPr wrap="square" anchor="t"/>
          <a:lstStyle>
            <a:lvl1pPr algn="l">
              <a:buNone/>
              <a:defRPr sz="3600" b="1" i="0">
                <a:solidFill>
                  <a:srgbClr val="263238"/>
                </a:solidFill>
                <a:latin typeface="Arial"/>
              </a:defRPr>
            </a:lvl1pPr>
          </a:lstStyle>
          <a:p>
            <a:pPr algn="l"/>
            <a:r>
              <a:rPr sz="3600" b="1" i="0">
                <a:solidFill>
                  <a:srgbClr val="263238"/>
                </a:solidFill>
                <a:latin typeface="Arial"/>
              </a:rPr>
              <a:t>Título del tema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0080" y="4526280"/>
            <a:ext cx="6675120" cy="1463040"/>
          </a:xfrm>
        </p:spPr>
        <p:txBody>
          <a:bodyPr wrap="square" anchor="t"/>
          <a:lstStyle>
            <a:lvl1pPr marL="0" indent="0" algn="l">
              <a:buNone/>
              <a:defRPr sz="1450" b="0" i="1">
                <a:solidFill>
                  <a:srgbClr val="5C6B73"/>
                </a:solidFill>
                <a:latin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algn="l"/>
            <a:r>
              <a:rPr sz="1450" b="0" i="1">
                <a:solidFill>
                  <a:srgbClr val="5C6B73"/>
                </a:solidFill>
                <a:latin typeface="Arial"/>
              </a:rPr>
              <a:t>Subtítulo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0" y="1051560"/>
            <a:ext cx="12191695" cy="38100"/>
          </a:xfrm>
          <a:prstGeom prst="rect">
            <a:avLst/>
          </a:prstGeom>
          <a:solidFill>
            <a:srgbClr val="1B75B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0" name="Picture 9" descr="icon_swir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14455" y="164592"/>
            <a:ext cx="709313" cy="713232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57200" y="109728"/>
            <a:ext cx="2743200" cy="25603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100" b="1" i="0">
                <a:solidFill>
                  <a:srgbClr val="4FB3E8"/>
                </a:solidFill>
                <a:latin typeface="Arial"/>
              </a:rPr>
              <a:t>TEMA 2a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10515600" cy="749808"/>
          </a:xfrm>
        </p:spPr>
        <p:txBody>
          <a:bodyPr wrap="square" anchor="ctr"/>
          <a:lstStyle>
            <a:lvl1pPr algn="l">
              <a:buNone/>
              <a:defRPr sz="2400" b="1" i="0">
                <a:solidFill>
                  <a:srgbClr val="FFFFFF"/>
                </a:solidFill>
                <a:latin typeface="Arial"/>
              </a:defRPr>
            </a:lvl1pPr>
          </a:lstStyle>
          <a:p>
            <a:pPr algn="l"/>
            <a:r>
              <a:rPr sz="2400" b="1" i="0">
                <a:solidFill>
                  <a:srgbClr val="FFFFFF"/>
                </a:solidFill>
                <a:latin typeface="Arial"/>
              </a:rPr>
              <a:t>Título de la diapositiva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8640" y="1298448"/>
            <a:ext cx="11109960" cy="4983480"/>
          </a:xfrm>
        </p:spPr>
        <p:txBody>
          <a:bodyPr wrap="square"/>
          <a:lstStyle>
            <a:lvl1pPr marL="228600" indent="-228600" algn="l">
              <a:buFont typeface="Arial"/>
              <a:buChar char="▸"/>
              <a:defRPr sz="1650" b="0" i="0">
                <a:solidFill>
                  <a:srgbClr val="202A2E"/>
                </a:solidFill>
                <a:latin typeface="Arial"/>
              </a:defRPr>
            </a:lvl1pPr>
            <a:lvl2pPr marL="571500" indent="-228600" algn="l">
              <a:buFont typeface="Arial"/>
              <a:buChar char="–"/>
              <a:defRPr sz="1450" b="0" i="0">
                <a:solidFill>
                  <a:srgbClr val="5C6B73"/>
                </a:solidFill>
                <a:latin typeface="Arial"/>
              </a:defRPr>
            </a:lvl2pPr>
            <a:lvl3pPr marL="914400" indent="-228600" algn="l">
              <a:buFont typeface="Arial"/>
              <a:buChar char="·"/>
              <a:defRPr sz="1300" b="0" i="1">
                <a:solidFill>
                  <a:srgbClr val="5C6B73"/>
                </a:solidFill>
                <a:latin typeface="Arial"/>
              </a:defRPr>
            </a:lvl3pPr>
          </a:lstStyle>
          <a:p>
            <a:pPr lvl="0"/>
            <a:r>
              <a:t>Texto del cuerpo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0040" y="6565392"/>
            <a:ext cx="8686800" cy="292608"/>
          </a:xfrm>
        </p:spPr>
        <p:txBody>
          <a:bodyPr wrap="square" anchor="ctr"/>
          <a:lstStyle>
            <a:lvl1pPr algn="l">
              <a:buNone/>
              <a:defRPr sz="850" b="0" i="0">
                <a:solidFill>
                  <a:srgbClr val="C9D4D8"/>
                </a:solidFill>
                <a:latin typeface="Arial"/>
              </a:defRPr>
            </a:lvl1pPr>
          </a:lstStyle>
          <a:p>
            <a:pPr algn="l"/>
            <a:r>
              <a:rPr sz="850" b="0" i="0">
                <a:solidFill>
                  <a:srgbClr val="C9D4D8"/>
                </a:solidFill>
                <a:latin typeface="Arial"/>
              </a:rPr>
              <a:t>ADMINISTRACION DE PROYECTOS  ·  INGENIERIA EN PETROLEOS  ·  UNCUYO   ·   TEMA 2a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77295" y="6565392"/>
            <a:ext cx="594360" cy="292608"/>
          </a:xfrm>
        </p:spPr>
        <p:txBody>
          <a:bodyPr wrap="square" anchor="ctr"/>
          <a:lstStyle>
            <a:lvl1pPr algn="r">
              <a:buNone/>
              <a:defRPr sz="900" b="1" i="0">
                <a:solidFill>
                  <a:srgbClr val="FFFFFF"/>
                </a:solidFill>
                <a:latin typeface="Arial"/>
              </a:defRPr>
            </a:lvl1pPr>
          </a:lstStyle>
          <a:p>
            <a:pPr algn="r"/>
            <a:r>
              <a:rPr sz="900" b="1" i="0">
                <a:solidFill>
                  <a:srgbClr val="FFFFFF"/>
                </a:solidFill>
                <a:latin typeface="Arial"/>
              </a:rPr>
              <a:t>#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0" y="1051560"/>
            <a:ext cx="12191695" cy="38100"/>
          </a:xfrm>
          <a:prstGeom prst="rect">
            <a:avLst/>
          </a:prstGeom>
          <a:solidFill>
            <a:srgbClr val="1B75B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9" name="Picture 8" descr="icon_swir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14455" y="164592"/>
            <a:ext cx="709313" cy="71323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57200" y="109728"/>
            <a:ext cx="2743200" cy="25603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100" b="1" i="0">
                <a:solidFill>
                  <a:srgbClr val="4FB3E8"/>
                </a:solidFill>
                <a:latin typeface="Arial"/>
              </a:rPr>
              <a:t>TEMA 2a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10515600" cy="749808"/>
          </a:xfrm>
        </p:spPr>
        <p:txBody>
          <a:bodyPr wrap="square" anchor="ctr"/>
          <a:lstStyle>
            <a:lvl1pPr algn="l">
              <a:buNone/>
              <a:defRPr sz="2400" b="1" i="0">
                <a:solidFill>
                  <a:srgbClr val="FFFFFF"/>
                </a:solidFill>
                <a:latin typeface="Arial"/>
              </a:defRPr>
            </a:lvl1pPr>
          </a:lstStyle>
          <a:p>
            <a:pPr algn="l"/>
            <a:r>
              <a:rPr sz="2400" b="1" i="0">
                <a:solidFill>
                  <a:srgbClr val="FFFFFF"/>
                </a:solidFill>
                <a:latin typeface="Arial"/>
              </a:rPr>
              <a:t>Título de la diapositiva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20040" y="6565392"/>
            <a:ext cx="8686800" cy="292608"/>
          </a:xfrm>
        </p:spPr>
        <p:txBody>
          <a:bodyPr wrap="square" anchor="ctr"/>
          <a:lstStyle>
            <a:lvl1pPr algn="l">
              <a:buNone/>
              <a:defRPr sz="850" b="0" i="0">
                <a:solidFill>
                  <a:srgbClr val="C9D4D8"/>
                </a:solidFill>
                <a:latin typeface="Arial"/>
              </a:defRPr>
            </a:lvl1pPr>
          </a:lstStyle>
          <a:p>
            <a:pPr algn="l"/>
            <a:r>
              <a:rPr sz="850" b="0" i="0">
                <a:solidFill>
                  <a:srgbClr val="C9D4D8"/>
                </a:solidFill>
                <a:latin typeface="Arial"/>
              </a:rPr>
              <a:t>ADMINISTRACION DE PROYECTOS  ·  INGENIERIA EN PETROLEOS  ·  UNCUYO   ·   TEMA 2a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1277295" y="6565392"/>
            <a:ext cx="594360" cy="292608"/>
          </a:xfrm>
        </p:spPr>
        <p:txBody>
          <a:bodyPr wrap="square" anchor="ctr"/>
          <a:lstStyle>
            <a:lvl1pPr algn="r">
              <a:buNone/>
              <a:defRPr sz="900" b="1" i="0">
                <a:solidFill>
                  <a:srgbClr val="FFFFFF"/>
                </a:solidFill>
                <a:latin typeface="Arial"/>
              </a:defRPr>
            </a:lvl1pPr>
          </a:lstStyle>
          <a:p>
            <a:pPr algn="r"/>
            <a:r>
              <a:rPr sz="900" b="1" i="0">
                <a:solidFill>
                  <a:srgbClr val="FFFFFF"/>
                </a:solidFill>
                <a:latin typeface="Arial"/>
              </a:rPr>
              <a:t>#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wrap="square"/>
          <a:lstStyle/>
          <a:p>
            <a:r>
              <a:t>Gestión de los Interesados en Proyectos Petroleros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Identificación, análisis y compromiso de las partes interesadas a lo largo del ciclo de vida del proyecto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/>
          <a:lstStyle/>
          <a:p>
            <a:r>
              <a:t>13.1 Identificar a los interesados — ITTO</a:t>
            </a:r>
          </a:p>
        </p:txBody>
      </p:sp>
      <p:sp>
        <p:nvSpPr>
          <p:cNvPr id="3" name="Rectangle 2"/>
          <p:cNvSpPr/>
          <p:nvPr/>
        </p:nvSpPr>
        <p:spPr>
          <a:xfrm>
            <a:off x="502920" y="1417320"/>
            <a:ext cx="3611880" cy="502920"/>
          </a:xfrm>
          <a:prstGeom prst="rect">
            <a:avLst/>
          </a:prstGeom>
          <a:solidFill>
            <a:srgbClr val="1B75B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50" b="1">
                <a:solidFill>
                  <a:srgbClr val="FFFFFF"/>
                </a:solidFill>
                <a:latin typeface="Arial"/>
              </a:rPr>
              <a:t>ENTRADAS</a:t>
            </a:r>
          </a:p>
        </p:txBody>
      </p:sp>
      <p:sp>
        <p:nvSpPr>
          <p:cNvPr id="4" name="Rectangle 3"/>
          <p:cNvSpPr/>
          <p:nvPr/>
        </p:nvSpPr>
        <p:spPr>
          <a:xfrm>
            <a:off x="502920" y="1965960"/>
            <a:ext cx="3611880" cy="4297680"/>
          </a:xfrm>
          <a:prstGeom prst="rect">
            <a:avLst/>
          </a:prstGeom>
          <a:solidFill>
            <a:srgbClr val="F4F6F7"/>
          </a:solidFill>
          <a:ln w="9525">
            <a:solidFill>
              <a:srgbClr val="1B75B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09728" tIns="109728" rtlCol="0" anchor="ctr"/>
          <a:lstStyle/>
          <a:p>
            <a:pPr>
              <a:spcAft>
                <a:spcPts val="600"/>
              </a:spcAft>
            </a:pPr>
            <a:r>
              <a:rPr sz="1200" dirty="0">
                <a:solidFill>
                  <a:srgbClr val="202A2E"/>
                </a:solidFill>
                <a:latin typeface="Arial"/>
              </a:rPr>
              <a:t>▸  Acta de Constitución del Proyecto</a:t>
            </a:r>
          </a:p>
          <a:p>
            <a:pPr>
              <a:spcAft>
                <a:spcPts val="600"/>
              </a:spcAft>
            </a:pPr>
            <a:r>
              <a:rPr sz="1200" dirty="0">
                <a:solidFill>
                  <a:srgbClr val="202A2E"/>
                </a:solidFill>
                <a:latin typeface="Arial"/>
              </a:rPr>
              <a:t>▸  </a:t>
            </a:r>
            <a:r>
              <a:rPr sz="1200" dirty="0" err="1">
                <a:solidFill>
                  <a:srgbClr val="202A2E"/>
                </a:solidFill>
                <a:latin typeface="Arial"/>
              </a:rPr>
              <a:t>Documentos</a:t>
            </a:r>
            <a:r>
              <a:rPr sz="1200" dirty="0">
                <a:solidFill>
                  <a:srgbClr val="202A2E"/>
                </a:solidFill>
                <a:latin typeface="Arial"/>
              </a:rPr>
              <a:t> de </a:t>
            </a:r>
            <a:r>
              <a:rPr sz="1200" dirty="0" err="1">
                <a:solidFill>
                  <a:srgbClr val="202A2E"/>
                </a:solidFill>
                <a:latin typeface="Arial"/>
              </a:rPr>
              <a:t>negocio</a:t>
            </a:r>
            <a:endParaRPr sz="1200" dirty="0">
              <a:solidFill>
                <a:srgbClr val="202A2E"/>
              </a:solidFill>
              <a:latin typeface="Arial"/>
            </a:endParaRPr>
          </a:p>
          <a:p>
            <a:pPr>
              <a:spcAft>
                <a:spcPts val="600"/>
              </a:spcAft>
            </a:pPr>
            <a:r>
              <a:rPr sz="1200" dirty="0">
                <a:solidFill>
                  <a:srgbClr val="202A2E"/>
                </a:solidFill>
                <a:latin typeface="Arial"/>
              </a:rPr>
              <a:t>▸  </a:t>
            </a:r>
            <a:r>
              <a:rPr sz="1200" dirty="0" err="1">
                <a:solidFill>
                  <a:srgbClr val="202A2E"/>
                </a:solidFill>
                <a:latin typeface="Arial"/>
              </a:rPr>
              <a:t>Factores</a:t>
            </a:r>
            <a:r>
              <a:rPr sz="1200" dirty="0">
                <a:solidFill>
                  <a:srgbClr val="202A2E"/>
                </a:solidFill>
                <a:latin typeface="Arial"/>
              </a:rPr>
              <a:t> </a:t>
            </a:r>
            <a:r>
              <a:rPr sz="1200" dirty="0" err="1">
                <a:solidFill>
                  <a:srgbClr val="202A2E"/>
                </a:solidFill>
                <a:latin typeface="Arial"/>
              </a:rPr>
              <a:t>ambientales</a:t>
            </a:r>
            <a:r>
              <a:rPr sz="1200" dirty="0">
                <a:solidFill>
                  <a:srgbClr val="202A2E"/>
                </a:solidFill>
                <a:latin typeface="Arial"/>
              </a:rPr>
              <a:t> de la </a:t>
            </a:r>
            <a:r>
              <a:rPr sz="1200" dirty="0" err="1">
                <a:solidFill>
                  <a:srgbClr val="202A2E"/>
                </a:solidFill>
                <a:latin typeface="Arial"/>
              </a:rPr>
              <a:t>empresa</a:t>
            </a:r>
            <a:endParaRPr sz="1200" dirty="0">
              <a:solidFill>
                <a:srgbClr val="202A2E"/>
              </a:solidFill>
              <a:latin typeface="Arial"/>
            </a:endParaRPr>
          </a:p>
          <a:p>
            <a:pPr>
              <a:spcAft>
                <a:spcPts val="600"/>
              </a:spcAft>
            </a:pPr>
            <a:r>
              <a:rPr sz="1200" dirty="0">
                <a:solidFill>
                  <a:srgbClr val="202A2E"/>
                </a:solidFill>
                <a:latin typeface="Arial"/>
              </a:rPr>
              <a:t>▸  Activos de </a:t>
            </a:r>
            <a:r>
              <a:rPr sz="1200" dirty="0" err="1">
                <a:solidFill>
                  <a:srgbClr val="202A2E"/>
                </a:solidFill>
                <a:latin typeface="Arial"/>
              </a:rPr>
              <a:t>los</a:t>
            </a:r>
            <a:r>
              <a:rPr sz="1200" dirty="0">
                <a:solidFill>
                  <a:srgbClr val="202A2E"/>
                </a:solidFill>
                <a:latin typeface="Arial"/>
              </a:rPr>
              <a:t> </a:t>
            </a:r>
            <a:r>
              <a:rPr sz="1200" dirty="0" err="1">
                <a:solidFill>
                  <a:srgbClr val="202A2E"/>
                </a:solidFill>
                <a:latin typeface="Arial"/>
              </a:rPr>
              <a:t>procesos</a:t>
            </a:r>
            <a:r>
              <a:rPr sz="1200" dirty="0">
                <a:solidFill>
                  <a:srgbClr val="202A2E"/>
                </a:solidFill>
                <a:latin typeface="Arial"/>
              </a:rPr>
              <a:t> de la </a:t>
            </a:r>
            <a:r>
              <a:rPr sz="1200" dirty="0" err="1">
                <a:solidFill>
                  <a:srgbClr val="202A2E"/>
                </a:solidFill>
                <a:latin typeface="Arial"/>
              </a:rPr>
              <a:t>organización</a:t>
            </a:r>
            <a:endParaRPr sz="1200" dirty="0">
              <a:solidFill>
                <a:srgbClr val="202A2E"/>
              </a:solidFill>
              <a:latin typeface="Arial"/>
            </a:endParaRPr>
          </a:p>
        </p:txBody>
      </p:sp>
      <p:cxnSp>
        <p:nvCxnSpPr>
          <p:cNvPr id="5" name="Connector 4"/>
          <p:cNvCxnSpPr/>
          <p:nvPr/>
        </p:nvCxnSpPr>
        <p:spPr>
          <a:xfrm>
            <a:off x="4114800" y="4114800"/>
            <a:ext cx="137160" cy="0"/>
          </a:xfrm>
          <a:prstGeom prst="line">
            <a:avLst/>
          </a:prstGeom>
          <a:ln w="25400">
            <a:solidFill>
              <a:srgbClr val="263238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4251960" y="1417320"/>
            <a:ext cx="3611880" cy="502920"/>
          </a:xfrm>
          <a:prstGeom prst="rect">
            <a:avLst/>
          </a:prstGeom>
          <a:solidFill>
            <a:srgbClr val="E88A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50" b="1">
                <a:solidFill>
                  <a:srgbClr val="202A2E"/>
                </a:solidFill>
                <a:latin typeface="Arial"/>
              </a:rPr>
              <a:t>HERRAMIENTAS Y TÉCNICAS</a:t>
            </a:r>
          </a:p>
        </p:txBody>
      </p:sp>
      <p:sp>
        <p:nvSpPr>
          <p:cNvPr id="7" name="Rectangle 6"/>
          <p:cNvSpPr/>
          <p:nvPr/>
        </p:nvSpPr>
        <p:spPr>
          <a:xfrm>
            <a:off x="4251960" y="1965960"/>
            <a:ext cx="3611880" cy="4297680"/>
          </a:xfrm>
          <a:prstGeom prst="rect">
            <a:avLst/>
          </a:prstGeom>
          <a:solidFill>
            <a:srgbClr val="F4F6F7"/>
          </a:solidFill>
          <a:ln w="9525">
            <a:solidFill>
              <a:srgbClr val="E88A1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09728" tIns="109728" rtlCol="0" anchor="ctr"/>
          <a:lstStyle/>
          <a:p>
            <a:pPr>
              <a:spcAft>
                <a:spcPts val="600"/>
              </a:spcAft>
            </a:pPr>
            <a:r>
              <a:rPr sz="1200" dirty="0">
                <a:solidFill>
                  <a:srgbClr val="202A2E"/>
                </a:solidFill>
                <a:latin typeface="Arial"/>
              </a:rPr>
              <a:t>▸  </a:t>
            </a:r>
            <a:r>
              <a:rPr sz="1200" dirty="0" err="1">
                <a:solidFill>
                  <a:srgbClr val="202A2E"/>
                </a:solidFill>
                <a:latin typeface="Arial"/>
              </a:rPr>
              <a:t>Análisis</a:t>
            </a:r>
            <a:r>
              <a:rPr sz="1200" dirty="0">
                <a:solidFill>
                  <a:srgbClr val="202A2E"/>
                </a:solidFill>
                <a:latin typeface="Arial"/>
              </a:rPr>
              <a:t> de </a:t>
            </a:r>
            <a:r>
              <a:rPr sz="1200" dirty="0" err="1">
                <a:solidFill>
                  <a:srgbClr val="202A2E"/>
                </a:solidFill>
                <a:latin typeface="Arial"/>
              </a:rPr>
              <a:t>datos</a:t>
            </a:r>
            <a:endParaRPr sz="1200" dirty="0">
              <a:solidFill>
                <a:srgbClr val="202A2E"/>
              </a:solidFill>
              <a:latin typeface="Arial"/>
            </a:endParaRPr>
          </a:p>
          <a:p>
            <a:pPr>
              <a:spcAft>
                <a:spcPts val="600"/>
              </a:spcAft>
            </a:pPr>
            <a:r>
              <a:rPr sz="1200" dirty="0">
                <a:solidFill>
                  <a:srgbClr val="202A2E"/>
                </a:solidFill>
                <a:latin typeface="Arial"/>
              </a:rPr>
              <a:t>▸  </a:t>
            </a:r>
            <a:r>
              <a:rPr sz="1200" dirty="0" err="1">
                <a:solidFill>
                  <a:srgbClr val="202A2E"/>
                </a:solidFill>
                <a:latin typeface="Arial"/>
              </a:rPr>
              <a:t>Juicio</a:t>
            </a:r>
            <a:r>
              <a:rPr sz="1200" dirty="0">
                <a:solidFill>
                  <a:srgbClr val="202A2E"/>
                </a:solidFill>
                <a:latin typeface="Arial"/>
              </a:rPr>
              <a:t> </a:t>
            </a:r>
            <a:r>
              <a:rPr sz="1200" dirty="0" err="1">
                <a:solidFill>
                  <a:srgbClr val="202A2E"/>
                </a:solidFill>
                <a:latin typeface="Arial"/>
              </a:rPr>
              <a:t>experto</a:t>
            </a:r>
            <a:endParaRPr sz="1200" dirty="0">
              <a:solidFill>
                <a:srgbClr val="202A2E"/>
              </a:solidFill>
              <a:latin typeface="Arial"/>
            </a:endParaRPr>
          </a:p>
          <a:p>
            <a:pPr>
              <a:spcAft>
                <a:spcPts val="600"/>
              </a:spcAft>
            </a:pPr>
            <a:r>
              <a:rPr sz="1200" dirty="0">
                <a:solidFill>
                  <a:srgbClr val="202A2E"/>
                </a:solidFill>
                <a:latin typeface="Arial"/>
              </a:rPr>
              <a:t>▸  </a:t>
            </a:r>
            <a:r>
              <a:rPr sz="1200" dirty="0" err="1">
                <a:solidFill>
                  <a:srgbClr val="202A2E"/>
                </a:solidFill>
                <a:latin typeface="Arial"/>
              </a:rPr>
              <a:t>Reuniones</a:t>
            </a:r>
            <a:endParaRPr sz="1200" dirty="0">
              <a:solidFill>
                <a:srgbClr val="202A2E"/>
              </a:solidFill>
              <a:latin typeface="Arial"/>
            </a:endParaRPr>
          </a:p>
        </p:txBody>
      </p:sp>
      <p:cxnSp>
        <p:nvCxnSpPr>
          <p:cNvPr id="8" name="Connector 7"/>
          <p:cNvCxnSpPr/>
          <p:nvPr/>
        </p:nvCxnSpPr>
        <p:spPr>
          <a:xfrm>
            <a:off x="7863840" y="4114800"/>
            <a:ext cx="137160" cy="0"/>
          </a:xfrm>
          <a:prstGeom prst="line">
            <a:avLst/>
          </a:prstGeom>
          <a:ln w="25400">
            <a:solidFill>
              <a:srgbClr val="263238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8001000" y="1417320"/>
            <a:ext cx="3611880" cy="502920"/>
          </a:xfrm>
          <a:prstGeom prst="rect">
            <a:avLst/>
          </a:prstGeom>
          <a:solidFill>
            <a:srgbClr val="2E86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50" b="1">
                <a:solidFill>
                  <a:srgbClr val="FFFFFF"/>
                </a:solidFill>
                <a:latin typeface="Arial"/>
              </a:rPr>
              <a:t>SALIDAS</a:t>
            </a:r>
          </a:p>
        </p:txBody>
      </p:sp>
      <p:sp>
        <p:nvSpPr>
          <p:cNvPr id="10" name="Rectangle 9"/>
          <p:cNvSpPr/>
          <p:nvPr/>
        </p:nvSpPr>
        <p:spPr>
          <a:xfrm>
            <a:off x="8001000" y="1965960"/>
            <a:ext cx="3611880" cy="4297680"/>
          </a:xfrm>
          <a:prstGeom prst="rect">
            <a:avLst/>
          </a:prstGeom>
          <a:solidFill>
            <a:srgbClr val="F4F6F7"/>
          </a:solidFill>
          <a:ln w="9525">
            <a:solidFill>
              <a:srgbClr val="2E865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09728" tIns="109728" rtlCol="0" anchor="ctr"/>
          <a:lstStyle/>
          <a:p>
            <a:pPr>
              <a:spcAft>
                <a:spcPts val="600"/>
              </a:spcAft>
            </a:pPr>
            <a:r>
              <a:rPr sz="1200" dirty="0">
                <a:solidFill>
                  <a:srgbClr val="202A2E"/>
                </a:solidFill>
                <a:latin typeface="Arial"/>
              </a:rPr>
              <a:t>▸  Registro de </a:t>
            </a:r>
            <a:r>
              <a:rPr sz="1200" dirty="0" err="1">
                <a:solidFill>
                  <a:srgbClr val="202A2E"/>
                </a:solidFill>
                <a:latin typeface="Arial"/>
              </a:rPr>
              <a:t>interesados</a:t>
            </a:r>
            <a:endParaRPr sz="1200" dirty="0">
              <a:solidFill>
                <a:srgbClr val="202A2E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/>
          <a:lstStyle/>
          <a:p>
            <a:r>
              <a:t>Registro de interesados: contenido mínimo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548640" y="1371600"/>
          <a:ext cx="11064240" cy="3474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321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321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>
                        <a:defRPr sz="1300" b="1">
                          <a:solidFill>
                            <a:srgbClr val="FFFFFF"/>
                          </a:solidFill>
                          <a:latin typeface="Arial"/>
                        </a:defRPr>
                      </a:pPr>
                      <a:r>
                        <a:t>Campo</a:t>
                      </a:r>
                    </a:p>
                  </a:txBody>
                  <a:tcPr marT="38100" marB="38100" anchor="ctr">
                    <a:solidFill>
                      <a:srgbClr val="26323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300" b="1">
                          <a:solidFill>
                            <a:srgbClr val="FFFFFF"/>
                          </a:solidFill>
                          <a:latin typeface="Arial"/>
                        </a:defRPr>
                      </a:pPr>
                      <a:r>
                        <a:t>Detalle</a:t>
                      </a:r>
                    </a:p>
                  </a:txBody>
                  <a:tcPr marT="38100" marB="38100" anchor="ctr">
                    <a:solidFill>
                      <a:srgbClr val="26323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0584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202A2E"/>
                          </a:solidFill>
                          <a:latin typeface="Arial"/>
                        </a:defRPr>
                      </a:pPr>
                      <a:r>
                        <a:t>Identificación</a:t>
                      </a:r>
                    </a:p>
                  </a:txBody>
                  <a:tcPr marL="76200" marR="76200" marT="25400" marB="25400" anchor="ctr">
                    <a:solidFill>
                      <a:srgbClr val="F4F6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202A2E"/>
                          </a:solidFill>
                          <a:latin typeface="Arial"/>
                        </a:defRPr>
                      </a:pPr>
                      <a:r>
                        <a:t>Nombre, cargo/rol, ubicación, relación con el proyecto</a:t>
                      </a:r>
                    </a:p>
                  </a:txBody>
                  <a:tcPr marL="76200" marR="76200" marT="25400" marB="25400" anchor="ctr">
                    <a:solidFill>
                      <a:srgbClr val="F4F6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0584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202A2E"/>
                          </a:solidFill>
                          <a:latin typeface="Arial"/>
                        </a:defRPr>
                      </a:pPr>
                      <a:r>
                        <a:t>Evaluación</a:t>
                      </a:r>
                    </a:p>
                  </a:txBody>
                  <a:tcPr marL="76200" marR="76200" marT="25400" marB="254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202A2E"/>
                          </a:solidFill>
                          <a:latin typeface="Arial"/>
                        </a:defRPr>
                      </a:pPr>
                      <a:r>
                        <a:t>Requisitos principales, expectativas, fase de mayor interés, impacto potencial</a:t>
                      </a:r>
                    </a:p>
                  </a:txBody>
                  <a:tcPr marL="76200" marR="76200" marT="25400" marB="2540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0584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202A2E"/>
                          </a:solidFill>
                          <a:latin typeface="Arial"/>
                        </a:defRPr>
                      </a:pPr>
                      <a:r>
                        <a:t>Clasificación</a:t>
                      </a:r>
                    </a:p>
                  </a:txBody>
                  <a:tcPr marL="76200" marR="76200" marT="25400" marB="25400" anchor="ctr">
                    <a:solidFill>
                      <a:srgbClr val="F4F6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202A2E"/>
                          </a:solidFill>
                          <a:latin typeface="Arial"/>
                        </a:defRPr>
                      </a:pPr>
                      <a:r>
                        <a:t>Interno / externo · a favor / neutral / en contra · poder e interés relativos</a:t>
                      </a:r>
                    </a:p>
                  </a:txBody>
                  <a:tcPr marL="76200" marR="76200" marT="25400" marB="25400" anchor="ctr">
                    <a:solidFill>
                      <a:srgbClr val="F4F6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/>
          <a:lstStyle/>
          <a:p>
            <a:r>
              <a:t>Herramientas de análisis y clasificación (I): Matriz Poder / Interés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368" y="1782529"/>
            <a:ext cx="5440679" cy="4265841"/>
          </a:xfrm>
        </p:spPr>
        <p:txBody>
          <a:bodyPr>
            <a:normAutofit fontScale="92500" lnSpcReduction="20000"/>
          </a:bodyPr>
          <a:lstStyle/>
          <a:p>
            <a:r>
              <a:rPr dirty="0" err="1"/>
              <a:t>Clasifica</a:t>
            </a:r>
            <a:r>
              <a:rPr dirty="0"/>
              <a:t> a </a:t>
            </a:r>
            <a:r>
              <a:rPr dirty="0" err="1"/>
              <a:t>los</a:t>
            </a:r>
            <a:r>
              <a:rPr dirty="0"/>
              <a:t> </a:t>
            </a:r>
            <a:r>
              <a:rPr dirty="0" err="1"/>
              <a:t>interesados</a:t>
            </a:r>
            <a:r>
              <a:rPr dirty="0"/>
              <a:t> </a:t>
            </a:r>
            <a:r>
              <a:rPr dirty="0" err="1"/>
              <a:t>en</a:t>
            </a:r>
            <a:r>
              <a:rPr dirty="0"/>
              <a:t> 4 </a:t>
            </a:r>
            <a:r>
              <a:rPr dirty="0" err="1"/>
              <a:t>cuadrantes</a:t>
            </a:r>
            <a:r>
              <a:rPr dirty="0"/>
              <a:t> </a:t>
            </a:r>
            <a:r>
              <a:rPr dirty="0" err="1"/>
              <a:t>según</a:t>
            </a:r>
            <a:r>
              <a:rPr dirty="0"/>
              <a:t> </a:t>
            </a:r>
            <a:r>
              <a:rPr dirty="0" err="1"/>
              <a:t>su</a:t>
            </a:r>
            <a:r>
              <a:rPr dirty="0"/>
              <a:t> </a:t>
            </a:r>
            <a:r>
              <a:rPr dirty="0" err="1"/>
              <a:t>poder</a:t>
            </a:r>
            <a:r>
              <a:rPr dirty="0"/>
              <a:t> (</a:t>
            </a:r>
            <a:r>
              <a:rPr dirty="0" err="1"/>
              <a:t>capacidad</a:t>
            </a:r>
            <a:r>
              <a:rPr dirty="0"/>
              <a:t> de </a:t>
            </a:r>
            <a:r>
              <a:rPr dirty="0" err="1"/>
              <a:t>influir</a:t>
            </a:r>
            <a:r>
              <a:rPr dirty="0"/>
              <a:t> </a:t>
            </a:r>
            <a:r>
              <a:rPr dirty="0" err="1"/>
              <a:t>en</a:t>
            </a:r>
            <a:r>
              <a:rPr dirty="0"/>
              <a:t> el </a:t>
            </a:r>
            <a:r>
              <a:rPr dirty="0" err="1"/>
              <a:t>proyecto</a:t>
            </a:r>
            <a:r>
              <a:rPr dirty="0"/>
              <a:t>) y </a:t>
            </a:r>
            <a:r>
              <a:rPr dirty="0" err="1"/>
              <a:t>su</a:t>
            </a:r>
            <a:r>
              <a:rPr dirty="0"/>
              <a:t> </a:t>
            </a:r>
            <a:r>
              <a:rPr dirty="0" err="1"/>
              <a:t>interés</a:t>
            </a:r>
            <a:r>
              <a:rPr dirty="0"/>
              <a:t> (</a:t>
            </a:r>
            <a:r>
              <a:rPr dirty="0" err="1"/>
              <a:t>grado</a:t>
            </a:r>
            <a:r>
              <a:rPr dirty="0"/>
              <a:t> de </a:t>
            </a:r>
            <a:r>
              <a:rPr dirty="0" err="1"/>
              <a:t>preocupación</a:t>
            </a:r>
            <a:r>
              <a:rPr dirty="0"/>
              <a:t> </a:t>
            </a:r>
            <a:r>
              <a:rPr dirty="0" err="1"/>
              <a:t>por</a:t>
            </a:r>
            <a:r>
              <a:rPr dirty="0"/>
              <a:t> sus </a:t>
            </a:r>
            <a:r>
              <a:rPr dirty="0" err="1"/>
              <a:t>resultados</a:t>
            </a:r>
            <a:r>
              <a:rPr dirty="0"/>
              <a:t>). La </a:t>
            </a:r>
            <a:r>
              <a:rPr dirty="0" err="1"/>
              <a:t>estrategia</a:t>
            </a:r>
            <a:r>
              <a:rPr dirty="0"/>
              <a:t> de </a:t>
            </a:r>
            <a:r>
              <a:rPr dirty="0" err="1"/>
              <a:t>involucramiento</a:t>
            </a:r>
            <a:r>
              <a:rPr dirty="0"/>
              <a:t> </a:t>
            </a:r>
            <a:r>
              <a:rPr dirty="0" err="1"/>
              <a:t>depende</a:t>
            </a:r>
            <a:r>
              <a:rPr dirty="0"/>
              <a:t> del </a:t>
            </a:r>
            <a:r>
              <a:rPr dirty="0" err="1"/>
              <a:t>cuadrante</a:t>
            </a:r>
            <a:r>
              <a:rPr dirty="0"/>
              <a:t>:</a:t>
            </a:r>
            <a:endParaRPr lang="es-ES" dirty="0"/>
          </a:p>
          <a:p>
            <a:endParaRPr dirty="0"/>
          </a:p>
          <a:p>
            <a:r>
              <a:rPr dirty="0"/>
              <a:t>Alto </a:t>
            </a:r>
            <a:r>
              <a:rPr dirty="0" err="1"/>
              <a:t>poder</a:t>
            </a:r>
            <a:r>
              <a:rPr dirty="0"/>
              <a:t> / alto </a:t>
            </a:r>
            <a:r>
              <a:rPr dirty="0" err="1"/>
              <a:t>interés</a:t>
            </a:r>
            <a:r>
              <a:rPr dirty="0"/>
              <a:t> → </a:t>
            </a:r>
            <a:r>
              <a:rPr dirty="0" err="1"/>
              <a:t>Gestionar</a:t>
            </a:r>
            <a:r>
              <a:rPr dirty="0"/>
              <a:t> de </a:t>
            </a:r>
            <a:r>
              <a:rPr dirty="0" err="1"/>
              <a:t>cerca</a:t>
            </a:r>
            <a:r>
              <a:rPr dirty="0"/>
              <a:t>: </a:t>
            </a:r>
            <a:r>
              <a:rPr dirty="0" err="1"/>
              <a:t>involucrarlos</a:t>
            </a:r>
            <a:r>
              <a:rPr dirty="0"/>
              <a:t> </a:t>
            </a:r>
            <a:r>
              <a:rPr dirty="0" err="1"/>
              <a:t>activamente</a:t>
            </a:r>
            <a:r>
              <a:rPr dirty="0"/>
              <a:t>, </a:t>
            </a:r>
            <a:r>
              <a:rPr dirty="0" err="1"/>
              <a:t>mantener</a:t>
            </a:r>
            <a:r>
              <a:rPr dirty="0"/>
              <a:t> </a:t>
            </a:r>
            <a:r>
              <a:rPr dirty="0" err="1"/>
              <a:t>alineación</a:t>
            </a:r>
            <a:r>
              <a:rPr dirty="0"/>
              <a:t> </a:t>
            </a:r>
            <a:r>
              <a:rPr dirty="0" err="1"/>
              <a:t>permanente</a:t>
            </a:r>
            <a:r>
              <a:rPr dirty="0"/>
              <a:t> (</a:t>
            </a:r>
            <a:r>
              <a:rPr dirty="0" err="1"/>
              <a:t>ej</a:t>
            </a:r>
            <a:r>
              <a:rPr dirty="0"/>
              <a:t>.: </a:t>
            </a:r>
            <a:r>
              <a:rPr dirty="0" err="1"/>
              <a:t>gerencia</a:t>
            </a:r>
            <a:r>
              <a:rPr dirty="0"/>
              <a:t> de </a:t>
            </a:r>
            <a:r>
              <a:rPr dirty="0" err="1"/>
              <a:t>producción</a:t>
            </a:r>
            <a:r>
              <a:rPr dirty="0"/>
              <a:t>, </a:t>
            </a:r>
            <a:r>
              <a:rPr dirty="0" err="1"/>
              <a:t>regulador</a:t>
            </a:r>
            <a:r>
              <a:rPr dirty="0"/>
              <a:t> </a:t>
            </a:r>
            <a:r>
              <a:rPr dirty="0" err="1"/>
              <a:t>ambiental</a:t>
            </a:r>
            <a:r>
              <a:rPr dirty="0"/>
              <a:t>).</a:t>
            </a:r>
          </a:p>
          <a:p>
            <a:endParaRPr lang="es-ES" dirty="0"/>
          </a:p>
          <a:p>
            <a:r>
              <a:rPr dirty="0"/>
              <a:t>Alto </a:t>
            </a:r>
            <a:r>
              <a:rPr dirty="0" err="1"/>
              <a:t>poder</a:t>
            </a:r>
            <a:r>
              <a:rPr dirty="0"/>
              <a:t> / bajo </a:t>
            </a:r>
            <a:r>
              <a:rPr dirty="0" err="1"/>
              <a:t>interés</a:t>
            </a:r>
            <a:r>
              <a:rPr dirty="0"/>
              <a:t> → </a:t>
            </a:r>
            <a:r>
              <a:rPr dirty="0" err="1"/>
              <a:t>Mantener</a:t>
            </a:r>
            <a:r>
              <a:rPr dirty="0"/>
              <a:t> </a:t>
            </a:r>
            <a:r>
              <a:rPr dirty="0" err="1"/>
              <a:t>satisfecho</a:t>
            </a:r>
            <a:r>
              <a:rPr dirty="0"/>
              <a:t>: </a:t>
            </a:r>
            <a:r>
              <a:rPr dirty="0" err="1"/>
              <a:t>informar</a:t>
            </a:r>
            <a:r>
              <a:rPr dirty="0"/>
              <a:t> lo </a:t>
            </a:r>
            <a:r>
              <a:rPr dirty="0" err="1"/>
              <a:t>necesario</a:t>
            </a:r>
            <a:r>
              <a:rPr dirty="0"/>
              <a:t>, </a:t>
            </a:r>
            <a:r>
              <a:rPr dirty="0" err="1"/>
              <a:t>evitar</a:t>
            </a:r>
            <a:r>
              <a:rPr dirty="0"/>
              <a:t> </a:t>
            </a:r>
            <a:r>
              <a:rPr dirty="0" err="1"/>
              <a:t>sobrecargarlos</a:t>
            </a:r>
            <a:r>
              <a:rPr dirty="0"/>
              <a:t> de </a:t>
            </a:r>
            <a:r>
              <a:rPr dirty="0" err="1"/>
              <a:t>detalle</a:t>
            </a:r>
            <a:r>
              <a:rPr dirty="0"/>
              <a:t> (</a:t>
            </a:r>
            <a:r>
              <a:rPr dirty="0" err="1"/>
              <a:t>ej</a:t>
            </a:r>
            <a:r>
              <a:rPr dirty="0"/>
              <a:t>.: </a:t>
            </a:r>
            <a:r>
              <a:rPr dirty="0" err="1"/>
              <a:t>dirección</a:t>
            </a:r>
            <a:r>
              <a:rPr dirty="0"/>
              <a:t> </a:t>
            </a:r>
            <a:r>
              <a:rPr dirty="0" err="1"/>
              <a:t>corporativa</a:t>
            </a:r>
            <a:r>
              <a:rPr dirty="0"/>
              <a:t>).</a:t>
            </a:r>
          </a:p>
          <a:p>
            <a:endParaRPr lang="es-ES" dirty="0"/>
          </a:p>
          <a:p>
            <a:r>
              <a:rPr dirty="0"/>
              <a:t>Bajo </a:t>
            </a:r>
            <a:r>
              <a:rPr dirty="0" err="1"/>
              <a:t>poder</a:t>
            </a:r>
            <a:r>
              <a:rPr dirty="0"/>
              <a:t> / alto </a:t>
            </a:r>
            <a:r>
              <a:rPr dirty="0" err="1"/>
              <a:t>interés</a:t>
            </a:r>
            <a:r>
              <a:rPr dirty="0"/>
              <a:t> → </a:t>
            </a:r>
            <a:r>
              <a:rPr dirty="0" err="1"/>
              <a:t>Mantener</a:t>
            </a:r>
            <a:r>
              <a:rPr dirty="0"/>
              <a:t> </a:t>
            </a:r>
            <a:r>
              <a:rPr dirty="0" err="1"/>
              <a:t>informado</a:t>
            </a:r>
            <a:r>
              <a:rPr dirty="0"/>
              <a:t>: </a:t>
            </a:r>
            <a:r>
              <a:rPr dirty="0" err="1"/>
              <a:t>comunicación</a:t>
            </a:r>
            <a:r>
              <a:rPr dirty="0"/>
              <a:t> </a:t>
            </a:r>
            <a:r>
              <a:rPr dirty="0" err="1"/>
              <a:t>fluida</a:t>
            </a:r>
            <a:r>
              <a:rPr dirty="0"/>
              <a:t>, </a:t>
            </a:r>
            <a:r>
              <a:rPr dirty="0" err="1"/>
              <a:t>pueden</a:t>
            </a:r>
            <a:r>
              <a:rPr dirty="0"/>
              <a:t> </a:t>
            </a:r>
            <a:r>
              <a:rPr dirty="0" err="1"/>
              <a:t>influir</a:t>
            </a:r>
            <a:r>
              <a:rPr dirty="0"/>
              <a:t> </a:t>
            </a:r>
            <a:r>
              <a:rPr dirty="0" err="1"/>
              <a:t>en</a:t>
            </a:r>
            <a:r>
              <a:rPr dirty="0"/>
              <a:t> la </a:t>
            </a:r>
            <a:r>
              <a:rPr dirty="0" err="1"/>
              <a:t>opinión</a:t>
            </a:r>
            <a:r>
              <a:rPr dirty="0"/>
              <a:t> </a:t>
            </a:r>
            <a:r>
              <a:rPr dirty="0" err="1"/>
              <a:t>pública</a:t>
            </a:r>
            <a:r>
              <a:rPr dirty="0"/>
              <a:t> (</a:t>
            </a:r>
            <a:r>
              <a:rPr dirty="0" err="1"/>
              <a:t>ej</a:t>
            </a:r>
            <a:r>
              <a:rPr dirty="0"/>
              <a:t>.: comunidad </a:t>
            </a:r>
            <a:r>
              <a:rPr dirty="0" err="1"/>
              <a:t>vecina</a:t>
            </a:r>
            <a:r>
              <a:rPr dirty="0"/>
              <a:t>, ONG).</a:t>
            </a:r>
          </a:p>
          <a:p>
            <a:endParaRPr lang="es-ES" dirty="0"/>
          </a:p>
          <a:p>
            <a:r>
              <a:rPr dirty="0"/>
              <a:t>Bajo </a:t>
            </a:r>
            <a:r>
              <a:rPr dirty="0" err="1"/>
              <a:t>poder</a:t>
            </a:r>
            <a:r>
              <a:rPr dirty="0"/>
              <a:t> / bajo </a:t>
            </a:r>
            <a:r>
              <a:rPr dirty="0" err="1"/>
              <a:t>interés</a:t>
            </a:r>
            <a:r>
              <a:rPr dirty="0"/>
              <a:t> → </a:t>
            </a:r>
            <a:r>
              <a:rPr dirty="0" err="1"/>
              <a:t>Monitorear</a:t>
            </a:r>
            <a:r>
              <a:rPr dirty="0"/>
              <a:t> con </a:t>
            </a:r>
            <a:r>
              <a:rPr dirty="0" err="1"/>
              <a:t>esfuerzo</a:t>
            </a:r>
            <a:r>
              <a:rPr dirty="0"/>
              <a:t> </a:t>
            </a:r>
            <a:r>
              <a:rPr dirty="0" err="1"/>
              <a:t>mínimo</a:t>
            </a:r>
            <a:r>
              <a:rPr dirty="0"/>
              <a:t> (</a:t>
            </a:r>
            <a:r>
              <a:rPr dirty="0" err="1"/>
              <a:t>ej</a:t>
            </a:r>
            <a:r>
              <a:rPr dirty="0"/>
              <a:t>.: </a:t>
            </a:r>
            <a:r>
              <a:rPr dirty="0" err="1"/>
              <a:t>proveedores</a:t>
            </a:r>
            <a:r>
              <a:rPr dirty="0"/>
              <a:t> no </a:t>
            </a:r>
            <a:r>
              <a:rPr dirty="0" err="1"/>
              <a:t>críticos</a:t>
            </a:r>
            <a:r>
              <a:rPr dirty="0"/>
              <a:t>).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382947"/>
            <a:ext cx="1088136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250" b="1" i="1" dirty="0" err="1">
                <a:solidFill>
                  <a:srgbClr val="1B75BB"/>
                </a:solidFill>
                <a:latin typeface="Arial"/>
              </a:rPr>
              <a:t>Matriz</a:t>
            </a:r>
            <a:r>
              <a:rPr sz="1250" b="1" i="1" dirty="0">
                <a:solidFill>
                  <a:srgbClr val="1B75BB"/>
                </a:solidFill>
                <a:latin typeface="Arial"/>
              </a:rPr>
              <a:t> de Mendelow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FD7E8A9F-4B53-481D-A166-2DDDF7FC42B4}"/>
              </a:ext>
            </a:extLst>
          </p:cNvPr>
          <p:cNvSpPr/>
          <p:nvPr/>
        </p:nvSpPr>
        <p:spPr>
          <a:xfrm>
            <a:off x="6979920" y="1657267"/>
            <a:ext cx="2560320" cy="2103120"/>
          </a:xfrm>
          <a:prstGeom prst="rect">
            <a:avLst/>
          </a:prstGeom>
          <a:solidFill>
            <a:srgbClr val="1B75BB"/>
          </a:solidFill>
          <a:ln w="2540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500" b="1">
                <a:solidFill>
                  <a:srgbClr val="FFFFFF"/>
                </a:solidFill>
                <a:latin typeface="Arial"/>
              </a:rPr>
              <a:t>Mantener</a:t>
            </a:r>
          </a:p>
          <a:p>
            <a:pPr algn="ctr"/>
            <a:r>
              <a:rPr sz="1500" b="1">
                <a:solidFill>
                  <a:srgbClr val="FFFFFF"/>
                </a:solidFill>
                <a:latin typeface="Arial"/>
              </a:rPr>
              <a:t>Satisfechos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2F778A84-BB0A-3CEC-691C-DAFA1B3A5966}"/>
              </a:ext>
            </a:extLst>
          </p:cNvPr>
          <p:cNvSpPr/>
          <p:nvPr/>
        </p:nvSpPr>
        <p:spPr>
          <a:xfrm>
            <a:off x="9540240" y="1657267"/>
            <a:ext cx="2560320" cy="2103120"/>
          </a:xfrm>
          <a:prstGeom prst="rect">
            <a:avLst/>
          </a:prstGeom>
          <a:solidFill>
            <a:srgbClr val="263238"/>
          </a:solidFill>
          <a:ln w="2540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500" b="1">
                <a:solidFill>
                  <a:srgbClr val="FFFFFF"/>
                </a:solidFill>
                <a:latin typeface="Arial"/>
              </a:rPr>
              <a:t>Gestionar</a:t>
            </a:r>
          </a:p>
          <a:p>
            <a:pPr algn="ctr"/>
            <a:r>
              <a:rPr sz="1500" b="1">
                <a:solidFill>
                  <a:srgbClr val="FFFFFF"/>
                </a:solidFill>
                <a:latin typeface="Arial"/>
              </a:rPr>
              <a:t>Cuidadosamente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68D95687-4CCC-DA0B-1134-DE4B0918ACFA}"/>
              </a:ext>
            </a:extLst>
          </p:cNvPr>
          <p:cNvSpPr/>
          <p:nvPr/>
        </p:nvSpPr>
        <p:spPr>
          <a:xfrm>
            <a:off x="6979920" y="3760387"/>
            <a:ext cx="2560320" cy="2103120"/>
          </a:xfrm>
          <a:prstGeom prst="rect">
            <a:avLst/>
          </a:prstGeom>
          <a:solidFill>
            <a:srgbClr val="E8ECEE"/>
          </a:solidFill>
          <a:ln w="2540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500" b="1">
                <a:solidFill>
                  <a:srgbClr val="202A2E"/>
                </a:solidFill>
                <a:latin typeface="Arial"/>
              </a:rPr>
              <a:t>Monitorear</a:t>
            </a: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479A6771-950F-9219-01A0-C6040B3E066F}"/>
              </a:ext>
            </a:extLst>
          </p:cNvPr>
          <p:cNvSpPr/>
          <p:nvPr/>
        </p:nvSpPr>
        <p:spPr>
          <a:xfrm>
            <a:off x="9540240" y="3760387"/>
            <a:ext cx="2560320" cy="2103120"/>
          </a:xfrm>
          <a:prstGeom prst="rect">
            <a:avLst/>
          </a:prstGeom>
          <a:solidFill>
            <a:srgbClr val="4FB3E8"/>
          </a:solidFill>
          <a:ln w="2540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500" b="1">
                <a:solidFill>
                  <a:srgbClr val="202A2E"/>
                </a:solidFill>
                <a:latin typeface="Arial"/>
              </a:rPr>
              <a:t>Mantener</a:t>
            </a:r>
          </a:p>
          <a:p>
            <a:pPr algn="ctr"/>
            <a:r>
              <a:rPr sz="1500" b="1">
                <a:solidFill>
                  <a:srgbClr val="202A2E"/>
                </a:solidFill>
                <a:latin typeface="Arial"/>
              </a:rPr>
              <a:t>Informados</a:t>
            </a:r>
          </a:p>
        </p:txBody>
      </p:sp>
      <p:cxnSp>
        <p:nvCxnSpPr>
          <p:cNvPr id="9" name="Connector 6">
            <a:extLst>
              <a:ext uri="{FF2B5EF4-FFF2-40B4-BE49-F238E27FC236}">
                <a16:creationId xmlns:a16="http://schemas.microsoft.com/office/drawing/2014/main" id="{7BF86AEC-BBED-0DAF-5034-698800925A09}"/>
              </a:ext>
            </a:extLst>
          </p:cNvPr>
          <p:cNvCxnSpPr/>
          <p:nvPr/>
        </p:nvCxnSpPr>
        <p:spPr>
          <a:xfrm flipV="1">
            <a:off x="6957886" y="1520107"/>
            <a:ext cx="0" cy="4343400"/>
          </a:xfrm>
          <a:prstGeom prst="line">
            <a:avLst/>
          </a:prstGeom>
          <a:ln w="22225">
            <a:solidFill>
              <a:srgbClr val="5C6B73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ctor 7">
            <a:extLst>
              <a:ext uri="{FF2B5EF4-FFF2-40B4-BE49-F238E27FC236}">
                <a16:creationId xmlns:a16="http://schemas.microsoft.com/office/drawing/2014/main" id="{B9D5B942-90A6-E31E-9A28-A8FAAE3E631C}"/>
              </a:ext>
            </a:extLst>
          </p:cNvPr>
          <p:cNvCxnSpPr>
            <a:cxnSpLocks/>
          </p:cNvCxnSpPr>
          <p:nvPr/>
        </p:nvCxnSpPr>
        <p:spPr>
          <a:xfrm>
            <a:off x="6979920" y="5863507"/>
            <a:ext cx="5257800" cy="0"/>
          </a:xfrm>
          <a:prstGeom prst="line">
            <a:avLst/>
          </a:prstGeom>
          <a:ln w="22225">
            <a:solidFill>
              <a:srgbClr val="5C6B73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8">
            <a:extLst>
              <a:ext uri="{FF2B5EF4-FFF2-40B4-BE49-F238E27FC236}">
                <a16:creationId xmlns:a16="http://schemas.microsoft.com/office/drawing/2014/main" id="{6A50B03E-1267-D563-9D9D-AA329FAC4BEE}"/>
              </a:ext>
            </a:extLst>
          </p:cNvPr>
          <p:cNvSpPr txBox="1"/>
          <p:nvPr/>
        </p:nvSpPr>
        <p:spPr>
          <a:xfrm>
            <a:off x="5974080" y="3623227"/>
            <a:ext cx="731520" cy="27432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1300" b="1" i="0">
                <a:solidFill>
                  <a:srgbClr val="5C6B73"/>
                </a:solidFill>
                <a:latin typeface="Arial"/>
              </a:rPr>
              <a:t>PODER</a:t>
            </a:r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74AB6376-6467-C9DC-6137-21C976536B10}"/>
              </a:ext>
            </a:extLst>
          </p:cNvPr>
          <p:cNvSpPr txBox="1"/>
          <p:nvPr/>
        </p:nvSpPr>
        <p:spPr>
          <a:xfrm>
            <a:off x="8808720" y="6046387"/>
            <a:ext cx="1463040" cy="27432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1300" b="1" i="0">
                <a:solidFill>
                  <a:srgbClr val="5C6B73"/>
                </a:solidFill>
                <a:latin typeface="Arial"/>
              </a:rPr>
              <a:t>INTERÉS</a:t>
            </a:r>
          </a:p>
        </p:txBody>
      </p:sp>
      <p:sp>
        <p:nvSpPr>
          <p:cNvPr id="13" name="TextBox 10">
            <a:extLst>
              <a:ext uri="{FF2B5EF4-FFF2-40B4-BE49-F238E27FC236}">
                <a16:creationId xmlns:a16="http://schemas.microsoft.com/office/drawing/2014/main" id="{73EB193E-C997-4B71-761A-B2F5BEC919BF}"/>
              </a:ext>
            </a:extLst>
          </p:cNvPr>
          <p:cNvSpPr txBox="1"/>
          <p:nvPr/>
        </p:nvSpPr>
        <p:spPr>
          <a:xfrm>
            <a:off x="6202680" y="1611547"/>
            <a:ext cx="640080" cy="27432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1100" b="0" i="1">
                <a:solidFill>
                  <a:srgbClr val="5C6B73"/>
                </a:solidFill>
                <a:latin typeface="Arial"/>
              </a:rPr>
              <a:t>Alto</a:t>
            </a:r>
          </a:p>
        </p:txBody>
      </p:sp>
      <p:sp>
        <p:nvSpPr>
          <p:cNvPr id="14" name="TextBox 11">
            <a:extLst>
              <a:ext uri="{FF2B5EF4-FFF2-40B4-BE49-F238E27FC236}">
                <a16:creationId xmlns:a16="http://schemas.microsoft.com/office/drawing/2014/main" id="{09E78729-41B2-540A-08BF-EDA7AA278A8C}"/>
              </a:ext>
            </a:extLst>
          </p:cNvPr>
          <p:cNvSpPr txBox="1"/>
          <p:nvPr/>
        </p:nvSpPr>
        <p:spPr>
          <a:xfrm>
            <a:off x="6202680" y="5634907"/>
            <a:ext cx="640080" cy="27432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1100" b="0" i="1">
                <a:solidFill>
                  <a:srgbClr val="5C6B73"/>
                </a:solidFill>
                <a:latin typeface="Arial"/>
              </a:rPr>
              <a:t>Bajo</a:t>
            </a:r>
          </a:p>
        </p:txBody>
      </p:sp>
      <p:sp>
        <p:nvSpPr>
          <p:cNvPr id="15" name="TextBox 12">
            <a:extLst>
              <a:ext uri="{FF2B5EF4-FFF2-40B4-BE49-F238E27FC236}">
                <a16:creationId xmlns:a16="http://schemas.microsoft.com/office/drawing/2014/main" id="{E645C7FF-AC0C-1E1A-5CB7-7F767191A3BB}"/>
              </a:ext>
            </a:extLst>
          </p:cNvPr>
          <p:cNvSpPr txBox="1"/>
          <p:nvPr/>
        </p:nvSpPr>
        <p:spPr>
          <a:xfrm>
            <a:off x="6888480" y="6028099"/>
            <a:ext cx="640080" cy="27432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100" b="0" i="1">
                <a:solidFill>
                  <a:srgbClr val="5C6B73"/>
                </a:solidFill>
                <a:latin typeface="Arial"/>
              </a:rPr>
              <a:t>Bajo</a:t>
            </a:r>
          </a:p>
        </p:txBody>
      </p:sp>
      <p:sp>
        <p:nvSpPr>
          <p:cNvPr id="16" name="TextBox 13">
            <a:extLst>
              <a:ext uri="{FF2B5EF4-FFF2-40B4-BE49-F238E27FC236}">
                <a16:creationId xmlns:a16="http://schemas.microsoft.com/office/drawing/2014/main" id="{2D8164C5-88A9-73F3-F19E-0B7DE159987A}"/>
              </a:ext>
            </a:extLst>
          </p:cNvPr>
          <p:cNvSpPr txBox="1"/>
          <p:nvPr/>
        </p:nvSpPr>
        <p:spPr>
          <a:xfrm>
            <a:off x="11551920" y="6028099"/>
            <a:ext cx="640080" cy="27432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100" b="0" i="1">
                <a:solidFill>
                  <a:srgbClr val="5C6B73"/>
                </a:solidFill>
                <a:latin typeface="Arial"/>
              </a:rPr>
              <a:t>Alto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/>
          <a:lstStyle/>
          <a:p>
            <a:r>
              <a:t>Herramientas de análisis y clasificación (II)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8640" y="1792224"/>
            <a:ext cx="11109960" cy="4489704"/>
          </a:xfrm>
        </p:spPr>
        <p:txBody>
          <a:bodyPr/>
          <a:lstStyle/>
          <a:p>
            <a:r>
              <a:rPr dirty="0" err="1"/>
              <a:t>Matriz</a:t>
            </a:r>
            <a:r>
              <a:rPr dirty="0"/>
              <a:t> de </a:t>
            </a:r>
            <a:r>
              <a:rPr dirty="0" err="1"/>
              <a:t>Influencia</a:t>
            </a:r>
            <a:r>
              <a:rPr dirty="0"/>
              <a:t> / Impacto: </a:t>
            </a:r>
            <a:r>
              <a:rPr dirty="0" err="1"/>
              <a:t>clasifica</a:t>
            </a:r>
            <a:r>
              <a:rPr dirty="0"/>
              <a:t> </a:t>
            </a:r>
            <a:r>
              <a:rPr dirty="0" err="1"/>
              <a:t>según</a:t>
            </a:r>
            <a:r>
              <a:rPr dirty="0"/>
              <a:t> la </a:t>
            </a:r>
            <a:r>
              <a:rPr dirty="0" err="1"/>
              <a:t>capacidad</a:t>
            </a:r>
            <a:r>
              <a:rPr dirty="0"/>
              <a:t> de un </a:t>
            </a:r>
            <a:r>
              <a:rPr dirty="0" err="1"/>
              <a:t>interesado</a:t>
            </a:r>
            <a:r>
              <a:rPr dirty="0"/>
              <a:t> de </a:t>
            </a:r>
            <a:r>
              <a:rPr dirty="0" err="1"/>
              <a:t>generar</a:t>
            </a:r>
            <a:r>
              <a:rPr dirty="0"/>
              <a:t> </a:t>
            </a:r>
            <a:r>
              <a:rPr dirty="0" err="1"/>
              <a:t>cambios</a:t>
            </a:r>
            <a:r>
              <a:rPr dirty="0"/>
              <a:t> </a:t>
            </a:r>
            <a:r>
              <a:rPr dirty="0" err="1"/>
              <a:t>en</a:t>
            </a:r>
            <a:r>
              <a:rPr dirty="0"/>
              <a:t> la </a:t>
            </a:r>
            <a:r>
              <a:rPr dirty="0" err="1"/>
              <a:t>planificación</a:t>
            </a:r>
            <a:r>
              <a:rPr dirty="0"/>
              <a:t> o </a:t>
            </a:r>
            <a:r>
              <a:rPr dirty="0" err="1"/>
              <a:t>ejecución</a:t>
            </a:r>
            <a:r>
              <a:rPr dirty="0"/>
              <a:t> (</a:t>
            </a:r>
            <a:r>
              <a:rPr dirty="0" err="1"/>
              <a:t>influencia</a:t>
            </a:r>
            <a:r>
              <a:rPr dirty="0"/>
              <a:t>) y el </a:t>
            </a:r>
            <a:r>
              <a:rPr dirty="0" err="1"/>
              <a:t>efecto</a:t>
            </a:r>
            <a:r>
              <a:rPr dirty="0"/>
              <a:t> </a:t>
            </a:r>
            <a:r>
              <a:rPr dirty="0" err="1"/>
              <a:t>que</a:t>
            </a:r>
            <a:r>
              <a:rPr dirty="0"/>
              <a:t> </a:t>
            </a:r>
            <a:r>
              <a:rPr dirty="0" err="1"/>
              <a:t>dichos</a:t>
            </a:r>
            <a:r>
              <a:rPr dirty="0"/>
              <a:t> </a:t>
            </a:r>
            <a:r>
              <a:rPr dirty="0" err="1"/>
              <a:t>cambios</a:t>
            </a:r>
            <a:r>
              <a:rPr dirty="0"/>
              <a:t> </a:t>
            </a:r>
            <a:r>
              <a:rPr dirty="0" err="1"/>
              <a:t>producirían</a:t>
            </a:r>
            <a:r>
              <a:rPr dirty="0"/>
              <a:t> </a:t>
            </a:r>
            <a:r>
              <a:rPr dirty="0" err="1"/>
              <a:t>en</a:t>
            </a:r>
            <a:r>
              <a:rPr dirty="0"/>
              <a:t> el </a:t>
            </a:r>
            <a:r>
              <a:rPr dirty="0" err="1"/>
              <a:t>proyecto</a:t>
            </a:r>
            <a:r>
              <a:rPr dirty="0"/>
              <a:t> (</a:t>
            </a:r>
            <a:r>
              <a:rPr dirty="0" err="1"/>
              <a:t>impacto</a:t>
            </a:r>
            <a:r>
              <a:rPr dirty="0"/>
              <a:t>).</a:t>
            </a:r>
            <a:endParaRPr lang="es-ES" dirty="0"/>
          </a:p>
          <a:p>
            <a:endParaRPr dirty="0"/>
          </a:p>
          <a:p>
            <a:r>
              <a:rPr dirty="0"/>
              <a:t>Modelo de </a:t>
            </a:r>
            <a:r>
              <a:rPr dirty="0" err="1"/>
              <a:t>prominencia</a:t>
            </a:r>
            <a:r>
              <a:rPr dirty="0"/>
              <a:t> (</a:t>
            </a:r>
            <a:r>
              <a:rPr dirty="0" err="1"/>
              <a:t>poder</a:t>
            </a:r>
            <a:r>
              <a:rPr dirty="0"/>
              <a:t> – </a:t>
            </a:r>
            <a:r>
              <a:rPr dirty="0" err="1"/>
              <a:t>legitimidad</a:t>
            </a:r>
            <a:r>
              <a:rPr dirty="0"/>
              <a:t> – </a:t>
            </a:r>
            <a:r>
              <a:rPr dirty="0" err="1"/>
              <a:t>urgencia</a:t>
            </a:r>
            <a:r>
              <a:rPr dirty="0"/>
              <a:t>): </a:t>
            </a:r>
            <a:r>
              <a:rPr dirty="0" err="1"/>
              <a:t>clasifica</a:t>
            </a:r>
            <a:r>
              <a:rPr dirty="0"/>
              <a:t> </a:t>
            </a:r>
            <a:r>
              <a:rPr dirty="0" err="1"/>
              <a:t>según</a:t>
            </a:r>
            <a:r>
              <a:rPr dirty="0"/>
              <a:t> la </a:t>
            </a:r>
            <a:r>
              <a:rPr dirty="0" err="1"/>
              <a:t>combinación</a:t>
            </a:r>
            <a:r>
              <a:rPr dirty="0"/>
              <a:t> de </a:t>
            </a:r>
            <a:r>
              <a:rPr dirty="0" err="1"/>
              <a:t>tres</a:t>
            </a:r>
            <a:r>
              <a:rPr dirty="0"/>
              <a:t> </a:t>
            </a:r>
            <a:r>
              <a:rPr dirty="0" err="1"/>
              <a:t>atributos</a:t>
            </a:r>
            <a:r>
              <a:rPr dirty="0"/>
              <a:t>; </a:t>
            </a:r>
            <a:r>
              <a:rPr dirty="0" err="1"/>
              <a:t>los</a:t>
            </a:r>
            <a:r>
              <a:rPr dirty="0"/>
              <a:t> </a:t>
            </a:r>
            <a:r>
              <a:rPr dirty="0" err="1"/>
              <a:t>interesados</a:t>
            </a:r>
            <a:r>
              <a:rPr dirty="0"/>
              <a:t> '</a:t>
            </a:r>
            <a:r>
              <a:rPr dirty="0" err="1"/>
              <a:t>definitivos</a:t>
            </a:r>
            <a:r>
              <a:rPr dirty="0"/>
              <a:t>' (con </a:t>
            </a:r>
            <a:r>
              <a:rPr dirty="0" err="1"/>
              <a:t>los</a:t>
            </a:r>
            <a:r>
              <a:rPr dirty="0"/>
              <a:t> </a:t>
            </a:r>
            <a:r>
              <a:rPr dirty="0" err="1"/>
              <a:t>tres</a:t>
            </a:r>
            <a:r>
              <a:rPr dirty="0"/>
              <a:t> </a:t>
            </a:r>
            <a:r>
              <a:rPr dirty="0" err="1"/>
              <a:t>atributos</a:t>
            </a:r>
            <a:r>
              <a:rPr dirty="0"/>
              <a:t>) </a:t>
            </a:r>
            <a:r>
              <a:rPr dirty="0" err="1"/>
              <a:t>requieren</a:t>
            </a:r>
            <a:r>
              <a:rPr dirty="0"/>
              <a:t> </a:t>
            </a:r>
            <a:r>
              <a:rPr dirty="0" err="1"/>
              <a:t>máxima</a:t>
            </a:r>
            <a:r>
              <a:rPr dirty="0"/>
              <a:t> </a:t>
            </a:r>
            <a:r>
              <a:rPr dirty="0" err="1"/>
              <a:t>atención</a:t>
            </a:r>
            <a:r>
              <a:rPr dirty="0"/>
              <a:t> — </a:t>
            </a:r>
            <a:r>
              <a:rPr dirty="0" err="1"/>
              <a:t>típico</a:t>
            </a:r>
            <a:r>
              <a:rPr dirty="0"/>
              <a:t> de </a:t>
            </a:r>
            <a:r>
              <a:rPr dirty="0" err="1"/>
              <a:t>reguladores</a:t>
            </a:r>
            <a:r>
              <a:rPr dirty="0"/>
              <a:t> con </a:t>
            </a:r>
            <a:r>
              <a:rPr dirty="0" err="1"/>
              <a:t>poder</a:t>
            </a:r>
            <a:r>
              <a:rPr dirty="0"/>
              <a:t> de </a:t>
            </a:r>
            <a:r>
              <a:rPr dirty="0" err="1"/>
              <a:t>policía</a:t>
            </a:r>
            <a:r>
              <a:rPr dirty="0"/>
              <a:t> y </a:t>
            </a:r>
            <a:r>
              <a:rPr dirty="0" err="1"/>
              <a:t>urgencia</a:t>
            </a:r>
            <a:r>
              <a:rPr dirty="0"/>
              <a:t> de </a:t>
            </a:r>
            <a:r>
              <a:rPr dirty="0" err="1"/>
              <a:t>plazos</a:t>
            </a:r>
            <a:r>
              <a:rPr dirty="0"/>
              <a:t> de </a:t>
            </a:r>
            <a:r>
              <a:rPr dirty="0" err="1"/>
              <a:t>permisos</a:t>
            </a:r>
            <a:r>
              <a:rPr dirty="0"/>
              <a:t>.</a:t>
            </a:r>
          </a:p>
          <a:p>
            <a:endParaRPr lang="es-ES" dirty="0"/>
          </a:p>
          <a:p>
            <a:r>
              <a:rPr dirty="0" err="1"/>
              <a:t>Representación</a:t>
            </a:r>
            <a:r>
              <a:rPr dirty="0"/>
              <a:t> </a:t>
            </a:r>
            <a:r>
              <a:rPr dirty="0" err="1"/>
              <a:t>en</a:t>
            </a:r>
            <a:r>
              <a:rPr dirty="0"/>
              <a:t> </a:t>
            </a:r>
            <a:r>
              <a:rPr dirty="0" err="1"/>
              <a:t>cubo</a:t>
            </a:r>
            <a:r>
              <a:rPr dirty="0"/>
              <a:t> de </a:t>
            </a:r>
            <a:r>
              <a:rPr dirty="0" err="1"/>
              <a:t>interesados</a:t>
            </a:r>
            <a:r>
              <a:rPr dirty="0"/>
              <a:t>: </a:t>
            </a:r>
            <a:r>
              <a:rPr dirty="0" err="1"/>
              <a:t>combina</a:t>
            </a:r>
            <a:r>
              <a:rPr dirty="0"/>
              <a:t> </a:t>
            </a:r>
            <a:r>
              <a:rPr dirty="0" err="1"/>
              <a:t>poder</a:t>
            </a:r>
            <a:r>
              <a:rPr dirty="0"/>
              <a:t>, </a:t>
            </a:r>
            <a:r>
              <a:rPr dirty="0" err="1"/>
              <a:t>urgencia</a:t>
            </a:r>
            <a:r>
              <a:rPr dirty="0"/>
              <a:t> e </a:t>
            </a:r>
            <a:r>
              <a:rPr dirty="0" err="1"/>
              <a:t>influencia</a:t>
            </a:r>
            <a:r>
              <a:rPr dirty="0"/>
              <a:t> </a:t>
            </a:r>
            <a:r>
              <a:rPr dirty="0" err="1"/>
              <a:t>en</a:t>
            </a:r>
            <a:r>
              <a:rPr dirty="0"/>
              <a:t> un </a:t>
            </a:r>
            <a:r>
              <a:rPr dirty="0" err="1"/>
              <a:t>modelo</a:t>
            </a:r>
            <a:r>
              <a:rPr dirty="0"/>
              <a:t> tridimensional para </a:t>
            </a:r>
            <a:r>
              <a:rPr dirty="0" err="1"/>
              <a:t>proyectos</a:t>
            </a:r>
            <a:r>
              <a:rPr dirty="0"/>
              <a:t> con partes </a:t>
            </a:r>
            <a:r>
              <a:rPr dirty="0" err="1"/>
              <a:t>muy</a:t>
            </a:r>
            <a:r>
              <a:rPr dirty="0"/>
              <a:t> </a:t>
            </a:r>
            <a:r>
              <a:rPr dirty="0" err="1"/>
              <a:t>heterogéneas</a:t>
            </a:r>
            <a:r>
              <a:rPr dirty="0"/>
              <a:t>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271016"/>
            <a:ext cx="1088136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250" b="1" i="1">
                <a:solidFill>
                  <a:srgbClr val="1B75BB"/>
                </a:solidFill>
                <a:latin typeface="Arial"/>
              </a:rPr>
              <a:t>Modelos complementarios (PMBOK 6ta ed.)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>
            <a:normAutofit fontScale="90000"/>
          </a:bodyPr>
          <a:lstStyle/>
          <a:p>
            <a:r>
              <a:t>Matriz Poder/Interés — Intervención de pozo cercana a una comunidad rural</a:t>
            </a:r>
          </a:p>
        </p:txBody>
      </p:sp>
      <p:sp>
        <p:nvSpPr>
          <p:cNvPr id="3" name="Rectangle 2"/>
          <p:cNvSpPr/>
          <p:nvPr/>
        </p:nvSpPr>
        <p:spPr>
          <a:xfrm>
            <a:off x="1234440" y="1508760"/>
            <a:ext cx="2560320" cy="2103120"/>
          </a:xfrm>
          <a:prstGeom prst="rect">
            <a:avLst/>
          </a:prstGeom>
          <a:solidFill>
            <a:srgbClr val="1B75BB"/>
          </a:solidFill>
          <a:ln w="2540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27000" tIns="127000" rIns="127000" rtlCol="0" anchor="t"/>
          <a:lstStyle/>
          <a:p>
            <a:pPr algn="ctr"/>
            <a:r>
              <a:rPr sz="1450" b="1">
                <a:solidFill>
                  <a:srgbClr val="FFFFFF"/>
                </a:solidFill>
                <a:latin typeface="Arial"/>
              </a:rPr>
              <a:t>Mantener</a:t>
            </a:r>
          </a:p>
          <a:p>
            <a:pPr algn="ctr"/>
            <a:r>
              <a:rPr sz="1450" b="1">
                <a:solidFill>
                  <a:srgbClr val="FFFFFF"/>
                </a:solidFill>
                <a:latin typeface="Arial"/>
              </a:rPr>
              <a:t>Satisfechos</a:t>
            </a:r>
          </a:p>
          <a:p>
            <a:pPr algn="ctr">
              <a:spcBef>
                <a:spcPts val="400"/>
              </a:spcBef>
              <a:spcAft>
                <a:spcPts val="400"/>
              </a:spcAft>
            </a:pPr>
            <a:r>
              <a:rPr sz="700">
                <a:solidFill>
                  <a:srgbClr val="FFFFFF"/>
                </a:solidFill>
                <a:latin typeface="Arial"/>
              </a:rPr>
              <a:t>· · · · · · · · · · · · </a:t>
            </a:r>
          </a:p>
          <a:p>
            <a:pPr algn="ctr">
              <a:spcAft>
                <a:spcPts val="300"/>
              </a:spcAft>
            </a:pPr>
            <a:r>
              <a:rPr sz="1100" b="0" i="1">
                <a:solidFill>
                  <a:srgbClr val="FFFFFF"/>
                </a:solidFill>
                <a:latin typeface="Arial"/>
              </a:rPr>
              <a:t>Casa matriz de la operadora</a:t>
            </a:r>
          </a:p>
        </p:txBody>
      </p:sp>
      <p:sp>
        <p:nvSpPr>
          <p:cNvPr id="4" name="Rectangle 3"/>
          <p:cNvSpPr/>
          <p:nvPr/>
        </p:nvSpPr>
        <p:spPr>
          <a:xfrm>
            <a:off x="3794760" y="1508760"/>
            <a:ext cx="2560320" cy="2103120"/>
          </a:xfrm>
          <a:prstGeom prst="rect">
            <a:avLst/>
          </a:prstGeom>
          <a:solidFill>
            <a:srgbClr val="263238"/>
          </a:solidFill>
          <a:ln w="2540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27000" tIns="127000" rIns="127000" rtlCol="0" anchor="t"/>
          <a:lstStyle/>
          <a:p>
            <a:pPr algn="ctr"/>
            <a:r>
              <a:rPr sz="1450" b="1">
                <a:solidFill>
                  <a:srgbClr val="FFFFFF"/>
                </a:solidFill>
                <a:latin typeface="Arial"/>
              </a:rPr>
              <a:t>Gestionar</a:t>
            </a:r>
          </a:p>
          <a:p>
            <a:pPr algn="ctr"/>
            <a:r>
              <a:rPr sz="1450" b="1">
                <a:solidFill>
                  <a:srgbClr val="FFFFFF"/>
                </a:solidFill>
                <a:latin typeface="Arial"/>
              </a:rPr>
              <a:t>Cuidadosamente</a:t>
            </a:r>
          </a:p>
          <a:p>
            <a:pPr algn="ctr">
              <a:spcBef>
                <a:spcPts val="400"/>
              </a:spcBef>
              <a:spcAft>
                <a:spcPts val="400"/>
              </a:spcAft>
            </a:pPr>
            <a:r>
              <a:rPr sz="700">
                <a:solidFill>
                  <a:srgbClr val="FFFFFF"/>
                </a:solidFill>
                <a:latin typeface="Arial"/>
              </a:rPr>
              <a:t>· · · · · · · · · · · · </a:t>
            </a:r>
          </a:p>
          <a:p>
            <a:pPr algn="ctr">
              <a:spcAft>
                <a:spcPts val="300"/>
              </a:spcAft>
            </a:pPr>
            <a:r>
              <a:rPr sz="1100" b="0" i="1">
                <a:solidFill>
                  <a:srgbClr val="FFFFFF"/>
                </a:solidFill>
                <a:latin typeface="Arial"/>
              </a:rPr>
              <a:t>Municipio</a:t>
            </a:r>
          </a:p>
          <a:p>
            <a:pPr algn="ctr">
              <a:spcAft>
                <a:spcPts val="300"/>
              </a:spcAft>
            </a:pPr>
            <a:r>
              <a:rPr sz="1100" b="0" i="1">
                <a:solidFill>
                  <a:srgbClr val="FFFFFF"/>
                </a:solidFill>
                <a:latin typeface="Arial"/>
              </a:rPr>
              <a:t>Autoridad ambiental provincial</a:t>
            </a:r>
          </a:p>
        </p:txBody>
      </p:sp>
      <p:sp>
        <p:nvSpPr>
          <p:cNvPr id="5" name="Rectangle 4"/>
          <p:cNvSpPr/>
          <p:nvPr/>
        </p:nvSpPr>
        <p:spPr>
          <a:xfrm>
            <a:off x="1234440" y="3611880"/>
            <a:ext cx="2560320" cy="2103120"/>
          </a:xfrm>
          <a:prstGeom prst="rect">
            <a:avLst/>
          </a:prstGeom>
          <a:solidFill>
            <a:srgbClr val="E8ECEE"/>
          </a:solidFill>
          <a:ln w="2540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27000" tIns="127000" rIns="127000" rtlCol="0" anchor="t"/>
          <a:lstStyle/>
          <a:p>
            <a:pPr algn="ctr"/>
            <a:r>
              <a:rPr sz="1450" b="1">
                <a:solidFill>
                  <a:srgbClr val="202A2E"/>
                </a:solidFill>
                <a:latin typeface="Arial"/>
              </a:rPr>
              <a:t>Monitorear</a:t>
            </a:r>
          </a:p>
          <a:p>
            <a:pPr algn="ctr">
              <a:spcBef>
                <a:spcPts val="400"/>
              </a:spcBef>
              <a:spcAft>
                <a:spcPts val="400"/>
              </a:spcAft>
            </a:pPr>
            <a:r>
              <a:rPr sz="700">
                <a:solidFill>
                  <a:srgbClr val="202A2E"/>
                </a:solidFill>
                <a:latin typeface="Arial"/>
              </a:rPr>
              <a:t>· · · · · · · · · · · · </a:t>
            </a:r>
          </a:p>
          <a:p>
            <a:pPr algn="ctr">
              <a:spcAft>
                <a:spcPts val="300"/>
              </a:spcAft>
            </a:pPr>
            <a:r>
              <a:rPr sz="1100" b="0" i="1">
                <a:solidFill>
                  <a:srgbClr val="202A2E"/>
                </a:solidFill>
                <a:latin typeface="Arial"/>
              </a:rPr>
              <a:t>Proveedores de insumos menores</a:t>
            </a:r>
          </a:p>
          <a:p>
            <a:pPr algn="ctr">
              <a:spcAft>
                <a:spcPts val="300"/>
              </a:spcAft>
            </a:pPr>
            <a:r>
              <a:rPr sz="1100" b="0" i="1">
                <a:solidFill>
                  <a:srgbClr val="202A2E"/>
                </a:solidFill>
                <a:latin typeface="Arial"/>
              </a:rPr>
              <a:t>Medios de prensa nacionales</a:t>
            </a:r>
          </a:p>
        </p:txBody>
      </p:sp>
      <p:sp>
        <p:nvSpPr>
          <p:cNvPr id="6" name="Rectangle 5"/>
          <p:cNvSpPr/>
          <p:nvPr/>
        </p:nvSpPr>
        <p:spPr>
          <a:xfrm>
            <a:off x="3794760" y="3611880"/>
            <a:ext cx="2560320" cy="2103120"/>
          </a:xfrm>
          <a:prstGeom prst="rect">
            <a:avLst/>
          </a:prstGeom>
          <a:solidFill>
            <a:srgbClr val="4FB3E8"/>
          </a:solidFill>
          <a:ln w="2540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27000" tIns="127000" rIns="127000" rtlCol="0" anchor="t"/>
          <a:lstStyle/>
          <a:p>
            <a:pPr algn="ctr"/>
            <a:r>
              <a:rPr sz="1450" b="1">
                <a:solidFill>
                  <a:srgbClr val="202A2E"/>
                </a:solidFill>
                <a:latin typeface="Arial"/>
              </a:rPr>
              <a:t>Mantener</a:t>
            </a:r>
          </a:p>
          <a:p>
            <a:pPr algn="ctr"/>
            <a:r>
              <a:rPr sz="1450" b="1">
                <a:solidFill>
                  <a:srgbClr val="202A2E"/>
                </a:solidFill>
                <a:latin typeface="Arial"/>
              </a:rPr>
              <a:t>Informados</a:t>
            </a:r>
          </a:p>
          <a:p>
            <a:pPr algn="ctr">
              <a:spcBef>
                <a:spcPts val="400"/>
              </a:spcBef>
              <a:spcAft>
                <a:spcPts val="400"/>
              </a:spcAft>
            </a:pPr>
            <a:r>
              <a:rPr sz="700">
                <a:solidFill>
                  <a:srgbClr val="202A2E"/>
                </a:solidFill>
                <a:latin typeface="Arial"/>
              </a:rPr>
              <a:t>· · · · · · · · · · · · </a:t>
            </a:r>
          </a:p>
          <a:p>
            <a:pPr algn="ctr">
              <a:spcAft>
                <a:spcPts val="300"/>
              </a:spcAft>
            </a:pPr>
            <a:r>
              <a:rPr sz="1100" b="0" i="1">
                <a:solidFill>
                  <a:srgbClr val="202A2E"/>
                </a:solidFill>
                <a:latin typeface="Arial"/>
              </a:rPr>
              <a:t>Junta vecinal</a:t>
            </a:r>
          </a:p>
          <a:p>
            <a:pPr algn="ctr">
              <a:spcAft>
                <a:spcPts val="300"/>
              </a:spcAft>
            </a:pPr>
            <a:r>
              <a:rPr sz="1100" b="0" i="1">
                <a:solidFill>
                  <a:srgbClr val="202A2E"/>
                </a:solidFill>
                <a:latin typeface="Arial"/>
              </a:rPr>
              <a:t>Productores agrícolas linderos</a:t>
            </a:r>
          </a:p>
        </p:txBody>
      </p:sp>
      <p:cxnSp>
        <p:nvCxnSpPr>
          <p:cNvPr id="7" name="Connector 6"/>
          <p:cNvCxnSpPr/>
          <p:nvPr/>
        </p:nvCxnSpPr>
        <p:spPr>
          <a:xfrm flipV="1">
            <a:off x="1234440" y="1371600"/>
            <a:ext cx="0" cy="4343400"/>
          </a:xfrm>
          <a:prstGeom prst="line">
            <a:avLst/>
          </a:prstGeom>
          <a:ln w="22225">
            <a:solidFill>
              <a:srgbClr val="5C6B73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Connector 7"/>
          <p:cNvCxnSpPr>
            <a:cxnSpLocks/>
          </p:cNvCxnSpPr>
          <p:nvPr/>
        </p:nvCxnSpPr>
        <p:spPr>
          <a:xfrm>
            <a:off x="1234440" y="5715000"/>
            <a:ext cx="5257800" cy="0"/>
          </a:xfrm>
          <a:prstGeom prst="line">
            <a:avLst/>
          </a:prstGeom>
          <a:ln w="22225">
            <a:solidFill>
              <a:srgbClr val="5C6B73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228600" y="3474720"/>
            <a:ext cx="731520" cy="27432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1300" b="1" i="0">
                <a:solidFill>
                  <a:srgbClr val="5C6B73"/>
                </a:solidFill>
                <a:latin typeface="Arial"/>
              </a:rPr>
              <a:t>PODER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063240" y="5897880"/>
            <a:ext cx="1463040" cy="27432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1300" b="1" i="0">
                <a:solidFill>
                  <a:srgbClr val="5C6B73"/>
                </a:solidFill>
                <a:latin typeface="Arial"/>
              </a:rPr>
              <a:t>INTERÉS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7200" y="1463040"/>
            <a:ext cx="640080" cy="27432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1100" b="0" i="1">
                <a:solidFill>
                  <a:srgbClr val="5C6B73"/>
                </a:solidFill>
                <a:latin typeface="Arial"/>
              </a:rPr>
              <a:t>Alto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7200" y="5486400"/>
            <a:ext cx="640080" cy="27432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1100" b="0" i="1">
                <a:solidFill>
                  <a:srgbClr val="5C6B73"/>
                </a:solidFill>
                <a:latin typeface="Arial"/>
              </a:rPr>
              <a:t>Bajo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143000" y="5879592"/>
            <a:ext cx="640080" cy="27432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100" b="0" i="1">
                <a:solidFill>
                  <a:srgbClr val="5C6B73"/>
                </a:solidFill>
                <a:latin typeface="Arial"/>
              </a:rPr>
              <a:t>Bajo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806440" y="5879592"/>
            <a:ext cx="640080" cy="27432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100" b="0" i="1">
                <a:solidFill>
                  <a:srgbClr val="5C6B73"/>
                </a:solidFill>
                <a:latin typeface="Arial"/>
              </a:rPr>
              <a:t>Alto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178040" y="1508760"/>
            <a:ext cx="4647895" cy="4206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sz="1300" dirty="0">
                <a:solidFill>
                  <a:srgbClr val="202A2E"/>
                </a:solidFill>
                <a:latin typeface="Arial"/>
              </a:rPr>
              <a:t>▸  </a:t>
            </a:r>
            <a:r>
              <a:rPr sz="1300" dirty="0" err="1">
                <a:solidFill>
                  <a:srgbClr val="202A2E"/>
                </a:solidFill>
                <a:latin typeface="Arial"/>
              </a:rPr>
              <a:t>Estrategia</a:t>
            </a:r>
            <a:r>
              <a:rPr sz="1300" dirty="0">
                <a:solidFill>
                  <a:srgbClr val="202A2E"/>
                </a:solidFill>
                <a:latin typeface="Arial"/>
              </a:rPr>
              <a:t> </a:t>
            </a:r>
            <a:r>
              <a:rPr sz="1300" dirty="0" err="1">
                <a:solidFill>
                  <a:srgbClr val="202A2E"/>
                </a:solidFill>
                <a:latin typeface="Arial"/>
              </a:rPr>
              <a:t>derivada</a:t>
            </a:r>
            <a:r>
              <a:rPr sz="1300" dirty="0">
                <a:solidFill>
                  <a:srgbClr val="202A2E"/>
                </a:solidFill>
                <a:latin typeface="Arial"/>
              </a:rPr>
              <a:t>: mesa de </a:t>
            </a:r>
            <a:r>
              <a:rPr sz="1300" dirty="0" err="1">
                <a:solidFill>
                  <a:srgbClr val="202A2E"/>
                </a:solidFill>
                <a:latin typeface="Arial"/>
              </a:rPr>
              <a:t>diálogo</a:t>
            </a:r>
            <a:r>
              <a:rPr sz="1300" dirty="0">
                <a:solidFill>
                  <a:srgbClr val="202A2E"/>
                </a:solidFill>
                <a:latin typeface="Arial"/>
              </a:rPr>
              <a:t> </a:t>
            </a:r>
            <a:r>
              <a:rPr sz="1300" dirty="0" err="1">
                <a:solidFill>
                  <a:srgbClr val="202A2E"/>
                </a:solidFill>
                <a:latin typeface="Arial"/>
              </a:rPr>
              <a:t>temprana</a:t>
            </a:r>
            <a:r>
              <a:rPr sz="1300" dirty="0">
                <a:solidFill>
                  <a:srgbClr val="202A2E"/>
                </a:solidFill>
                <a:latin typeface="Arial"/>
              </a:rPr>
              <a:t> con junta </a:t>
            </a:r>
            <a:r>
              <a:rPr sz="1300" dirty="0" err="1">
                <a:solidFill>
                  <a:srgbClr val="202A2E"/>
                </a:solidFill>
                <a:latin typeface="Arial"/>
              </a:rPr>
              <a:t>vecinal</a:t>
            </a:r>
            <a:r>
              <a:rPr sz="1300" dirty="0">
                <a:solidFill>
                  <a:srgbClr val="202A2E"/>
                </a:solidFill>
                <a:latin typeface="Arial"/>
              </a:rPr>
              <a:t> y municipio antes del </a:t>
            </a:r>
            <a:r>
              <a:rPr sz="1300" dirty="0" err="1">
                <a:solidFill>
                  <a:srgbClr val="202A2E"/>
                </a:solidFill>
                <a:latin typeface="Arial"/>
              </a:rPr>
              <a:t>inicio</a:t>
            </a:r>
            <a:r>
              <a:rPr sz="1300" dirty="0">
                <a:solidFill>
                  <a:srgbClr val="202A2E"/>
                </a:solidFill>
                <a:latin typeface="Arial"/>
              </a:rPr>
              <a:t> de </a:t>
            </a:r>
            <a:r>
              <a:rPr sz="1300" dirty="0" err="1">
                <a:solidFill>
                  <a:srgbClr val="202A2E"/>
                </a:solidFill>
                <a:latin typeface="Arial"/>
              </a:rPr>
              <a:t>obra</a:t>
            </a:r>
            <a:r>
              <a:rPr sz="1300" dirty="0">
                <a:solidFill>
                  <a:srgbClr val="202A2E"/>
                </a:solidFill>
                <a:latin typeface="Arial"/>
              </a:rPr>
              <a:t>; </a:t>
            </a:r>
            <a:r>
              <a:rPr sz="1300" dirty="0" err="1">
                <a:solidFill>
                  <a:srgbClr val="202A2E"/>
                </a:solidFill>
                <a:latin typeface="Arial"/>
              </a:rPr>
              <a:t>informe</a:t>
            </a:r>
            <a:r>
              <a:rPr sz="1300" dirty="0">
                <a:solidFill>
                  <a:srgbClr val="202A2E"/>
                </a:solidFill>
                <a:latin typeface="Arial"/>
              </a:rPr>
              <a:t> </a:t>
            </a:r>
            <a:r>
              <a:rPr sz="1300" dirty="0" err="1">
                <a:solidFill>
                  <a:srgbClr val="202A2E"/>
                </a:solidFill>
                <a:latin typeface="Arial"/>
              </a:rPr>
              <a:t>ambiental</a:t>
            </a:r>
            <a:r>
              <a:rPr sz="1300" dirty="0">
                <a:solidFill>
                  <a:srgbClr val="202A2E"/>
                </a:solidFill>
                <a:latin typeface="Arial"/>
              </a:rPr>
              <a:t> </a:t>
            </a:r>
            <a:r>
              <a:rPr sz="1300" dirty="0" err="1">
                <a:solidFill>
                  <a:srgbClr val="202A2E"/>
                </a:solidFill>
                <a:latin typeface="Arial"/>
              </a:rPr>
              <a:t>compartido</a:t>
            </a:r>
            <a:r>
              <a:rPr sz="1300" dirty="0">
                <a:solidFill>
                  <a:srgbClr val="202A2E"/>
                </a:solidFill>
                <a:latin typeface="Arial"/>
              </a:rPr>
              <a:t> con la </a:t>
            </a:r>
            <a:r>
              <a:rPr sz="1300" dirty="0" err="1">
                <a:solidFill>
                  <a:srgbClr val="202A2E"/>
                </a:solidFill>
                <a:latin typeface="Arial"/>
              </a:rPr>
              <a:t>autoridad</a:t>
            </a:r>
            <a:r>
              <a:rPr sz="1300" dirty="0">
                <a:solidFill>
                  <a:srgbClr val="202A2E"/>
                </a:solidFill>
                <a:latin typeface="Arial"/>
              </a:rPr>
              <a:t> provincial </a:t>
            </a:r>
            <a:r>
              <a:rPr sz="1300" dirty="0" err="1">
                <a:solidFill>
                  <a:srgbClr val="202A2E"/>
                </a:solidFill>
                <a:latin typeface="Arial"/>
              </a:rPr>
              <a:t>en</a:t>
            </a:r>
            <a:r>
              <a:rPr sz="1300" dirty="0">
                <a:solidFill>
                  <a:srgbClr val="202A2E"/>
                </a:solidFill>
                <a:latin typeface="Arial"/>
              </a:rPr>
              <a:t> </a:t>
            </a:r>
            <a:r>
              <a:rPr sz="1300" dirty="0" err="1">
                <a:solidFill>
                  <a:srgbClr val="202A2E"/>
                </a:solidFill>
                <a:latin typeface="Arial"/>
              </a:rPr>
              <a:t>cada</a:t>
            </a:r>
            <a:r>
              <a:rPr sz="1300" dirty="0">
                <a:solidFill>
                  <a:srgbClr val="202A2E"/>
                </a:solidFill>
                <a:latin typeface="Arial"/>
              </a:rPr>
              <a:t> </a:t>
            </a:r>
            <a:r>
              <a:rPr sz="1300" dirty="0" err="1">
                <a:solidFill>
                  <a:srgbClr val="202A2E"/>
                </a:solidFill>
                <a:latin typeface="Arial"/>
              </a:rPr>
              <a:t>hito</a:t>
            </a:r>
            <a:r>
              <a:rPr sz="1300" dirty="0">
                <a:solidFill>
                  <a:srgbClr val="202A2E"/>
                </a:solidFill>
                <a:latin typeface="Arial"/>
              </a:rPr>
              <a:t>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/>
          <a:lstStyle/>
          <a:p>
            <a:r>
              <a:t>13.2 Planificar el involucramiento de los interesados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8640" y="2082188"/>
            <a:ext cx="11109960" cy="4199740"/>
          </a:xfrm>
        </p:spPr>
        <p:txBody>
          <a:bodyPr/>
          <a:lstStyle/>
          <a:p>
            <a:r>
              <a:rPr dirty="0" err="1"/>
              <a:t>Proceso</a:t>
            </a:r>
            <a:r>
              <a:rPr dirty="0"/>
              <a:t> de </a:t>
            </a:r>
            <a:r>
              <a:rPr dirty="0" err="1"/>
              <a:t>desarrollar</a:t>
            </a:r>
            <a:r>
              <a:rPr dirty="0"/>
              <a:t> </a:t>
            </a:r>
            <a:r>
              <a:rPr dirty="0" err="1"/>
              <a:t>los</a:t>
            </a:r>
            <a:r>
              <a:rPr dirty="0"/>
              <a:t> </a:t>
            </a:r>
            <a:r>
              <a:rPr dirty="0" err="1"/>
              <a:t>enfoques</a:t>
            </a:r>
            <a:r>
              <a:rPr dirty="0"/>
              <a:t> para </a:t>
            </a:r>
            <a:r>
              <a:rPr dirty="0" err="1"/>
              <a:t>involucrar</a:t>
            </a:r>
            <a:r>
              <a:rPr dirty="0"/>
              <a:t> a </a:t>
            </a:r>
            <a:r>
              <a:rPr dirty="0" err="1"/>
              <a:t>los</a:t>
            </a:r>
            <a:r>
              <a:rPr dirty="0"/>
              <a:t> </a:t>
            </a:r>
            <a:r>
              <a:rPr dirty="0" err="1"/>
              <a:t>interesados</a:t>
            </a:r>
            <a:r>
              <a:rPr dirty="0"/>
              <a:t>, con base </a:t>
            </a:r>
            <a:r>
              <a:rPr dirty="0" err="1"/>
              <a:t>en</a:t>
            </a:r>
            <a:r>
              <a:rPr dirty="0"/>
              <a:t> sus </a:t>
            </a:r>
            <a:r>
              <a:rPr dirty="0" err="1"/>
              <a:t>necesidades</a:t>
            </a:r>
            <a:r>
              <a:rPr dirty="0"/>
              <a:t>, </a:t>
            </a:r>
            <a:r>
              <a:rPr dirty="0" err="1"/>
              <a:t>expectativas</a:t>
            </a:r>
            <a:r>
              <a:rPr dirty="0"/>
              <a:t>, </a:t>
            </a:r>
            <a:r>
              <a:rPr dirty="0" err="1"/>
              <a:t>intereses</a:t>
            </a:r>
            <a:r>
              <a:rPr dirty="0"/>
              <a:t> y el </a:t>
            </a:r>
            <a:r>
              <a:rPr dirty="0" err="1"/>
              <a:t>impacto</a:t>
            </a:r>
            <a:r>
              <a:rPr dirty="0"/>
              <a:t> </a:t>
            </a:r>
            <a:r>
              <a:rPr dirty="0" err="1"/>
              <a:t>potencial</a:t>
            </a:r>
            <a:r>
              <a:rPr dirty="0"/>
              <a:t> </a:t>
            </a:r>
            <a:r>
              <a:rPr dirty="0" err="1"/>
              <a:t>en</a:t>
            </a:r>
            <a:r>
              <a:rPr dirty="0"/>
              <a:t> el </a:t>
            </a:r>
            <a:r>
              <a:rPr dirty="0" err="1"/>
              <a:t>éxito</a:t>
            </a:r>
            <a:r>
              <a:rPr dirty="0"/>
              <a:t> del </a:t>
            </a:r>
            <a:r>
              <a:rPr dirty="0" err="1"/>
              <a:t>proyecto</a:t>
            </a:r>
            <a:r>
              <a:rPr dirty="0"/>
              <a:t>.</a:t>
            </a:r>
            <a:endParaRPr lang="es-ES" dirty="0"/>
          </a:p>
          <a:p>
            <a:endParaRPr dirty="0"/>
          </a:p>
          <a:p>
            <a:r>
              <a:rPr dirty="0"/>
              <a:t>Salida principal: el Plan de </a:t>
            </a:r>
            <a:r>
              <a:rPr dirty="0" err="1"/>
              <a:t>Involucramiento</a:t>
            </a:r>
            <a:r>
              <a:rPr dirty="0"/>
              <a:t> de </a:t>
            </a:r>
            <a:r>
              <a:rPr dirty="0" err="1"/>
              <a:t>los</a:t>
            </a:r>
            <a:r>
              <a:rPr dirty="0"/>
              <a:t> </a:t>
            </a:r>
            <a:r>
              <a:rPr dirty="0" err="1"/>
              <a:t>Interesados</a:t>
            </a:r>
            <a:r>
              <a:rPr dirty="0"/>
              <a:t>, </a:t>
            </a:r>
            <a:r>
              <a:rPr dirty="0" err="1"/>
              <a:t>que</a:t>
            </a:r>
            <a:r>
              <a:rPr dirty="0"/>
              <a:t> </a:t>
            </a:r>
            <a:r>
              <a:rPr dirty="0" err="1"/>
              <a:t>puede</a:t>
            </a:r>
            <a:r>
              <a:rPr dirty="0"/>
              <a:t> </a:t>
            </a:r>
            <a:r>
              <a:rPr dirty="0" err="1"/>
              <a:t>incluir</a:t>
            </a:r>
            <a:r>
              <a:rPr dirty="0"/>
              <a:t> </a:t>
            </a:r>
            <a:r>
              <a:rPr dirty="0" err="1"/>
              <a:t>estrategias</a:t>
            </a:r>
            <a:r>
              <a:rPr dirty="0"/>
              <a:t> </a:t>
            </a:r>
            <a:r>
              <a:rPr dirty="0" err="1"/>
              <a:t>específicas</a:t>
            </a:r>
            <a:r>
              <a:rPr dirty="0"/>
              <a:t> </a:t>
            </a:r>
            <a:r>
              <a:rPr dirty="0" err="1"/>
              <a:t>por</a:t>
            </a:r>
            <a:r>
              <a:rPr dirty="0"/>
              <a:t> </a:t>
            </a:r>
            <a:r>
              <a:rPr dirty="0" err="1"/>
              <a:t>interesado</a:t>
            </a:r>
            <a:r>
              <a:rPr dirty="0"/>
              <a:t> o </a:t>
            </a:r>
            <a:r>
              <a:rPr dirty="0" err="1"/>
              <a:t>grupo</a:t>
            </a:r>
            <a:r>
              <a:rPr dirty="0"/>
              <a:t> de </a:t>
            </a:r>
            <a:r>
              <a:rPr dirty="0" err="1"/>
              <a:t>interesados</a:t>
            </a:r>
            <a:r>
              <a:rPr dirty="0"/>
              <a:t>.</a:t>
            </a:r>
            <a:endParaRPr lang="es-ES" dirty="0"/>
          </a:p>
          <a:p>
            <a:endParaRPr dirty="0"/>
          </a:p>
          <a:p>
            <a:r>
              <a:rPr dirty="0"/>
              <a:t>Una </a:t>
            </a:r>
            <a:r>
              <a:rPr dirty="0" err="1"/>
              <a:t>herramienta</a:t>
            </a:r>
            <a:r>
              <a:rPr dirty="0"/>
              <a:t> </a:t>
            </a:r>
            <a:r>
              <a:rPr dirty="0" err="1"/>
              <a:t>útil</a:t>
            </a:r>
            <a:r>
              <a:rPr dirty="0"/>
              <a:t> es la </a:t>
            </a:r>
            <a:r>
              <a:rPr dirty="0" err="1"/>
              <a:t>Matriz</a:t>
            </a:r>
            <a:r>
              <a:rPr dirty="0"/>
              <a:t> de </a:t>
            </a:r>
            <a:r>
              <a:rPr dirty="0" err="1"/>
              <a:t>Evaluación</a:t>
            </a:r>
            <a:r>
              <a:rPr dirty="0"/>
              <a:t> del </a:t>
            </a:r>
            <a:r>
              <a:rPr dirty="0" err="1"/>
              <a:t>Involucramiento</a:t>
            </a:r>
            <a:r>
              <a:rPr dirty="0"/>
              <a:t>, </a:t>
            </a:r>
            <a:r>
              <a:rPr dirty="0" err="1"/>
              <a:t>que</a:t>
            </a:r>
            <a:r>
              <a:rPr dirty="0"/>
              <a:t> </a:t>
            </a:r>
            <a:r>
              <a:rPr dirty="0" err="1"/>
              <a:t>compara</a:t>
            </a:r>
            <a:r>
              <a:rPr dirty="0"/>
              <a:t> el </a:t>
            </a:r>
            <a:r>
              <a:rPr dirty="0" err="1"/>
              <a:t>nivel</a:t>
            </a:r>
            <a:r>
              <a:rPr dirty="0"/>
              <a:t> actual de </a:t>
            </a:r>
            <a:r>
              <a:rPr dirty="0" err="1"/>
              <a:t>compromiso</a:t>
            </a:r>
            <a:r>
              <a:rPr dirty="0"/>
              <a:t> de </a:t>
            </a:r>
            <a:r>
              <a:rPr dirty="0" err="1"/>
              <a:t>cada</a:t>
            </a:r>
            <a:r>
              <a:rPr dirty="0"/>
              <a:t> </a:t>
            </a:r>
            <a:r>
              <a:rPr dirty="0" err="1"/>
              <a:t>interesado</a:t>
            </a:r>
            <a:r>
              <a:rPr dirty="0"/>
              <a:t> (</a:t>
            </a:r>
            <a:r>
              <a:rPr dirty="0" err="1"/>
              <a:t>desconocedor</a:t>
            </a:r>
            <a:r>
              <a:rPr dirty="0"/>
              <a:t>, </a:t>
            </a:r>
            <a:r>
              <a:rPr dirty="0" err="1"/>
              <a:t>reticente</a:t>
            </a:r>
            <a:r>
              <a:rPr dirty="0"/>
              <a:t>, neutral, </a:t>
            </a:r>
            <a:r>
              <a:rPr dirty="0" err="1"/>
              <a:t>partidario</a:t>
            </a:r>
            <a:r>
              <a:rPr dirty="0"/>
              <a:t>, </a:t>
            </a:r>
            <a:r>
              <a:rPr dirty="0" err="1"/>
              <a:t>líder</a:t>
            </a:r>
            <a:r>
              <a:rPr dirty="0"/>
              <a:t>) contra el </a:t>
            </a:r>
            <a:r>
              <a:rPr dirty="0" err="1"/>
              <a:t>nivel</a:t>
            </a:r>
            <a:r>
              <a:rPr dirty="0"/>
              <a:t> </a:t>
            </a:r>
            <a:r>
              <a:rPr dirty="0" err="1"/>
              <a:t>deseado</a:t>
            </a:r>
            <a:r>
              <a:rPr dirty="0"/>
              <a:t>, </a:t>
            </a:r>
            <a:r>
              <a:rPr dirty="0" err="1"/>
              <a:t>identificando</a:t>
            </a:r>
            <a:r>
              <a:rPr dirty="0"/>
              <a:t> </a:t>
            </a:r>
            <a:r>
              <a:rPr dirty="0" err="1"/>
              <a:t>brechas</a:t>
            </a:r>
            <a:r>
              <a:rPr dirty="0"/>
              <a:t> a </a:t>
            </a:r>
            <a:r>
              <a:rPr dirty="0" err="1"/>
              <a:t>cerrar</a:t>
            </a:r>
            <a:r>
              <a:rPr dirty="0"/>
              <a:t>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415998"/>
            <a:ext cx="1088136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250" b="1" i="1">
                <a:solidFill>
                  <a:srgbClr val="1B75BB"/>
                </a:solidFill>
                <a:latin typeface="Arial"/>
              </a:rPr>
              <a:t>De la clasificación a la estrategia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/>
          <a:lstStyle/>
          <a:p>
            <a:r>
              <a:t>13.2 Planificar el involucramiento — ITTO</a:t>
            </a:r>
          </a:p>
        </p:txBody>
      </p:sp>
      <p:sp>
        <p:nvSpPr>
          <p:cNvPr id="3" name="Rectangle 2"/>
          <p:cNvSpPr/>
          <p:nvPr/>
        </p:nvSpPr>
        <p:spPr>
          <a:xfrm>
            <a:off x="502920" y="1417320"/>
            <a:ext cx="3611880" cy="502920"/>
          </a:xfrm>
          <a:prstGeom prst="rect">
            <a:avLst/>
          </a:prstGeom>
          <a:solidFill>
            <a:srgbClr val="1B75B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50" b="1">
                <a:solidFill>
                  <a:srgbClr val="FFFFFF"/>
                </a:solidFill>
                <a:latin typeface="Arial"/>
              </a:rPr>
              <a:t>ENTRADAS</a:t>
            </a:r>
          </a:p>
        </p:txBody>
      </p:sp>
      <p:sp>
        <p:nvSpPr>
          <p:cNvPr id="4" name="Rectangle 3"/>
          <p:cNvSpPr/>
          <p:nvPr/>
        </p:nvSpPr>
        <p:spPr>
          <a:xfrm>
            <a:off x="502920" y="1965960"/>
            <a:ext cx="3611880" cy="4297680"/>
          </a:xfrm>
          <a:prstGeom prst="rect">
            <a:avLst/>
          </a:prstGeom>
          <a:solidFill>
            <a:srgbClr val="F4F6F7"/>
          </a:solidFill>
          <a:ln w="9525">
            <a:solidFill>
              <a:srgbClr val="1B75B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09728" tIns="109728" rtlCol="0" anchor="ctr"/>
          <a:lstStyle/>
          <a:p>
            <a:pPr>
              <a:spcAft>
                <a:spcPts val="600"/>
              </a:spcAft>
            </a:pPr>
            <a:r>
              <a:rPr sz="1200" dirty="0">
                <a:solidFill>
                  <a:srgbClr val="202A2E"/>
                </a:solidFill>
                <a:latin typeface="Arial"/>
              </a:rPr>
              <a:t>▸  Plan para la </a:t>
            </a:r>
            <a:r>
              <a:rPr sz="1200" dirty="0" err="1">
                <a:solidFill>
                  <a:srgbClr val="202A2E"/>
                </a:solidFill>
                <a:latin typeface="Arial"/>
              </a:rPr>
              <a:t>Dirección</a:t>
            </a:r>
            <a:r>
              <a:rPr sz="1200" dirty="0">
                <a:solidFill>
                  <a:srgbClr val="202A2E"/>
                </a:solidFill>
                <a:latin typeface="Arial"/>
              </a:rPr>
              <a:t> del Proyecto</a:t>
            </a:r>
          </a:p>
          <a:p>
            <a:pPr>
              <a:spcAft>
                <a:spcPts val="600"/>
              </a:spcAft>
            </a:pPr>
            <a:r>
              <a:rPr sz="1200" dirty="0">
                <a:solidFill>
                  <a:srgbClr val="202A2E"/>
                </a:solidFill>
                <a:latin typeface="Arial"/>
              </a:rPr>
              <a:t>▸  </a:t>
            </a:r>
            <a:r>
              <a:rPr sz="1200" dirty="0" err="1">
                <a:solidFill>
                  <a:srgbClr val="202A2E"/>
                </a:solidFill>
                <a:latin typeface="Arial"/>
              </a:rPr>
              <a:t>Documentos</a:t>
            </a:r>
            <a:r>
              <a:rPr sz="1200" dirty="0">
                <a:solidFill>
                  <a:srgbClr val="202A2E"/>
                </a:solidFill>
                <a:latin typeface="Arial"/>
              </a:rPr>
              <a:t> del </a:t>
            </a:r>
            <a:r>
              <a:rPr sz="1200" dirty="0" err="1">
                <a:solidFill>
                  <a:srgbClr val="202A2E"/>
                </a:solidFill>
                <a:latin typeface="Arial"/>
              </a:rPr>
              <a:t>proyecto</a:t>
            </a:r>
            <a:endParaRPr sz="1200" dirty="0">
              <a:solidFill>
                <a:srgbClr val="202A2E"/>
              </a:solidFill>
              <a:latin typeface="Arial"/>
            </a:endParaRPr>
          </a:p>
          <a:p>
            <a:pPr>
              <a:spcAft>
                <a:spcPts val="600"/>
              </a:spcAft>
            </a:pPr>
            <a:r>
              <a:rPr sz="1200" dirty="0">
                <a:solidFill>
                  <a:srgbClr val="202A2E"/>
                </a:solidFill>
                <a:latin typeface="Arial"/>
              </a:rPr>
              <a:t>▸  Registro de </a:t>
            </a:r>
            <a:r>
              <a:rPr sz="1200" dirty="0" err="1">
                <a:solidFill>
                  <a:srgbClr val="202A2E"/>
                </a:solidFill>
                <a:latin typeface="Arial"/>
              </a:rPr>
              <a:t>interesados</a:t>
            </a:r>
            <a:endParaRPr sz="1200" dirty="0">
              <a:solidFill>
                <a:srgbClr val="202A2E"/>
              </a:solidFill>
              <a:latin typeface="Arial"/>
            </a:endParaRPr>
          </a:p>
          <a:p>
            <a:pPr>
              <a:spcAft>
                <a:spcPts val="600"/>
              </a:spcAft>
            </a:pPr>
            <a:r>
              <a:rPr sz="1200" dirty="0">
                <a:solidFill>
                  <a:srgbClr val="202A2E"/>
                </a:solidFill>
                <a:latin typeface="Arial"/>
              </a:rPr>
              <a:t>▸  </a:t>
            </a:r>
            <a:r>
              <a:rPr sz="1200" dirty="0" err="1">
                <a:solidFill>
                  <a:srgbClr val="202A2E"/>
                </a:solidFill>
                <a:latin typeface="Arial"/>
              </a:rPr>
              <a:t>Acuerdos</a:t>
            </a:r>
            <a:endParaRPr sz="1200" dirty="0">
              <a:solidFill>
                <a:srgbClr val="202A2E"/>
              </a:solidFill>
              <a:latin typeface="Arial"/>
            </a:endParaRPr>
          </a:p>
          <a:p>
            <a:pPr>
              <a:spcAft>
                <a:spcPts val="600"/>
              </a:spcAft>
            </a:pPr>
            <a:r>
              <a:rPr sz="1200" dirty="0">
                <a:solidFill>
                  <a:srgbClr val="202A2E"/>
                </a:solidFill>
                <a:latin typeface="Arial"/>
              </a:rPr>
              <a:t>▸  </a:t>
            </a:r>
            <a:r>
              <a:rPr sz="1200" dirty="0" err="1">
                <a:solidFill>
                  <a:srgbClr val="202A2E"/>
                </a:solidFill>
                <a:latin typeface="Arial"/>
              </a:rPr>
              <a:t>Factores</a:t>
            </a:r>
            <a:r>
              <a:rPr sz="1200" dirty="0">
                <a:solidFill>
                  <a:srgbClr val="202A2E"/>
                </a:solidFill>
                <a:latin typeface="Arial"/>
              </a:rPr>
              <a:t> </a:t>
            </a:r>
            <a:r>
              <a:rPr sz="1200" dirty="0" err="1">
                <a:solidFill>
                  <a:srgbClr val="202A2E"/>
                </a:solidFill>
                <a:latin typeface="Arial"/>
              </a:rPr>
              <a:t>ambientales</a:t>
            </a:r>
            <a:r>
              <a:rPr sz="1200" dirty="0">
                <a:solidFill>
                  <a:srgbClr val="202A2E"/>
                </a:solidFill>
                <a:latin typeface="Arial"/>
              </a:rPr>
              <a:t> de la </a:t>
            </a:r>
            <a:r>
              <a:rPr sz="1200" dirty="0" err="1">
                <a:solidFill>
                  <a:srgbClr val="202A2E"/>
                </a:solidFill>
                <a:latin typeface="Arial"/>
              </a:rPr>
              <a:t>organización</a:t>
            </a:r>
            <a:endParaRPr sz="1200" dirty="0">
              <a:solidFill>
                <a:srgbClr val="202A2E"/>
              </a:solidFill>
              <a:latin typeface="Arial"/>
            </a:endParaRPr>
          </a:p>
          <a:p>
            <a:pPr>
              <a:spcAft>
                <a:spcPts val="600"/>
              </a:spcAft>
            </a:pPr>
            <a:r>
              <a:rPr sz="1200" dirty="0">
                <a:solidFill>
                  <a:srgbClr val="202A2E"/>
                </a:solidFill>
                <a:latin typeface="Arial"/>
              </a:rPr>
              <a:t>▸  Activos de </a:t>
            </a:r>
            <a:r>
              <a:rPr sz="1200" dirty="0" err="1">
                <a:solidFill>
                  <a:srgbClr val="202A2E"/>
                </a:solidFill>
                <a:latin typeface="Arial"/>
              </a:rPr>
              <a:t>los</a:t>
            </a:r>
            <a:r>
              <a:rPr sz="1200" dirty="0">
                <a:solidFill>
                  <a:srgbClr val="202A2E"/>
                </a:solidFill>
                <a:latin typeface="Arial"/>
              </a:rPr>
              <a:t> </a:t>
            </a:r>
            <a:r>
              <a:rPr sz="1200" dirty="0" err="1">
                <a:solidFill>
                  <a:srgbClr val="202A2E"/>
                </a:solidFill>
                <a:latin typeface="Arial"/>
              </a:rPr>
              <a:t>procesos</a:t>
            </a:r>
            <a:r>
              <a:rPr sz="1200" dirty="0">
                <a:solidFill>
                  <a:srgbClr val="202A2E"/>
                </a:solidFill>
                <a:latin typeface="Arial"/>
              </a:rPr>
              <a:t> de la </a:t>
            </a:r>
            <a:r>
              <a:rPr sz="1200" dirty="0" err="1">
                <a:solidFill>
                  <a:srgbClr val="202A2E"/>
                </a:solidFill>
                <a:latin typeface="Arial"/>
              </a:rPr>
              <a:t>organización</a:t>
            </a:r>
            <a:endParaRPr sz="1200" dirty="0">
              <a:solidFill>
                <a:srgbClr val="202A2E"/>
              </a:solidFill>
              <a:latin typeface="Arial"/>
            </a:endParaRPr>
          </a:p>
        </p:txBody>
      </p:sp>
      <p:cxnSp>
        <p:nvCxnSpPr>
          <p:cNvPr id="5" name="Connector 4"/>
          <p:cNvCxnSpPr/>
          <p:nvPr/>
        </p:nvCxnSpPr>
        <p:spPr>
          <a:xfrm>
            <a:off x="4114800" y="4114800"/>
            <a:ext cx="137160" cy="0"/>
          </a:xfrm>
          <a:prstGeom prst="line">
            <a:avLst/>
          </a:prstGeom>
          <a:ln w="25400">
            <a:solidFill>
              <a:srgbClr val="263238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4251960" y="1417320"/>
            <a:ext cx="3611880" cy="502920"/>
          </a:xfrm>
          <a:prstGeom prst="rect">
            <a:avLst/>
          </a:prstGeom>
          <a:solidFill>
            <a:srgbClr val="E88A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50" b="1">
                <a:solidFill>
                  <a:srgbClr val="202A2E"/>
                </a:solidFill>
                <a:latin typeface="Arial"/>
              </a:rPr>
              <a:t>HERRAMIENTAS Y TÉCNICAS</a:t>
            </a:r>
          </a:p>
        </p:txBody>
      </p:sp>
      <p:sp>
        <p:nvSpPr>
          <p:cNvPr id="7" name="Rectangle 6"/>
          <p:cNvSpPr/>
          <p:nvPr/>
        </p:nvSpPr>
        <p:spPr>
          <a:xfrm>
            <a:off x="4251960" y="1965960"/>
            <a:ext cx="3611880" cy="4297680"/>
          </a:xfrm>
          <a:prstGeom prst="rect">
            <a:avLst/>
          </a:prstGeom>
          <a:solidFill>
            <a:srgbClr val="F4F6F7"/>
          </a:solidFill>
          <a:ln w="9525">
            <a:solidFill>
              <a:srgbClr val="E88A1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09728" tIns="109728" rtlCol="0" anchor="ctr"/>
          <a:lstStyle/>
          <a:p>
            <a:pPr>
              <a:spcAft>
                <a:spcPts val="600"/>
              </a:spcAft>
            </a:pPr>
            <a:r>
              <a:rPr sz="1200" dirty="0">
                <a:solidFill>
                  <a:srgbClr val="202A2E"/>
                </a:solidFill>
                <a:latin typeface="Arial"/>
              </a:rPr>
              <a:t>▸  </a:t>
            </a:r>
            <a:r>
              <a:rPr sz="1200" dirty="0" err="1">
                <a:solidFill>
                  <a:srgbClr val="202A2E"/>
                </a:solidFill>
                <a:latin typeface="Arial"/>
              </a:rPr>
              <a:t>Juicio</a:t>
            </a:r>
            <a:r>
              <a:rPr sz="1200" dirty="0">
                <a:solidFill>
                  <a:srgbClr val="202A2E"/>
                </a:solidFill>
                <a:latin typeface="Arial"/>
              </a:rPr>
              <a:t> </a:t>
            </a:r>
            <a:r>
              <a:rPr sz="1200" dirty="0" err="1">
                <a:solidFill>
                  <a:srgbClr val="202A2E"/>
                </a:solidFill>
                <a:latin typeface="Arial"/>
              </a:rPr>
              <a:t>experto</a:t>
            </a:r>
            <a:endParaRPr sz="1200" dirty="0">
              <a:solidFill>
                <a:srgbClr val="202A2E"/>
              </a:solidFill>
              <a:latin typeface="Arial"/>
            </a:endParaRPr>
          </a:p>
          <a:p>
            <a:pPr>
              <a:spcAft>
                <a:spcPts val="600"/>
              </a:spcAft>
            </a:pPr>
            <a:r>
              <a:rPr sz="1200" dirty="0">
                <a:solidFill>
                  <a:srgbClr val="202A2E"/>
                </a:solidFill>
                <a:latin typeface="Arial"/>
              </a:rPr>
              <a:t>▸  </a:t>
            </a:r>
            <a:r>
              <a:rPr sz="1200" dirty="0" err="1">
                <a:solidFill>
                  <a:srgbClr val="202A2E"/>
                </a:solidFill>
                <a:latin typeface="Arial"/>
              </a:rPr>
              <a:t>Recopilación</a:t>
            </a:r>
            <a:r>
              <a:rPr sz="1200" dirty="0">
                <a:solidFill>
                  <a:srgbClr val="202A2E"/>
                </a:solidFill>
                <a:latin typeface="Arial"/>
              </a:rPr>
              <a:t> y </a:t>
            </a:r>
            <a:r>
              <a:rPr sz="1200" dirty="0" err="1">
                <a:solidFill>
                  <a:srgbClr val="202A2E"/>
                </a:solidFill>
                <a:latin typeface="Arial"/>
              </a:rPr>
              <a:t>análisis</a:t>
            </a:r>
            <a:r>
              <a:rPr sz="1200" dirty="0">
                <a:solidFill>
                  <a:srgbClr val="202A2E"/>
                </a:solidFill>
                <a:latin typeface="Arial"/>
              </a:rPr>
              <a:t> de </a:t>
            </a:r>
            <a:r>
              <a:rPr sz="1200" dirty="0" err="1">
                <a:solidFill>
                  <a:srgbClr val="202A2E"/>
                </a:solidFill>
                <a:latin typeface="Arial"/>
              </a:rPr>
              <a:t>datos</a:t>
            </a:r>
            <a:endParaRPr sz="1200" dirty="0">
              <a:solidFill>
                <a:srgbClr val="202A2E"/>
              </a:solidFill>
              <a:latin typeface="Arial"/>
            </a:endParaRPr>
          </a:p>
          <a:p>
            <a:pPr>
              <a:spcAft>
                <a:spcPts val="600"/>
              </a:spcAft>
            </a:pPr>
            <a:r>
              <a:rPr sz="1200" dirty="0">
                <a:solidFill>
                  <a:srgbClr val="202A2E"/>
                </a:solidFill>
                <a:latin typeface="Arial"/>
              </a:rPr>
              <a:t>▸  Toma de </a:t>
            </a:r>
            <a:r>
              <a:rPr sz="1200" dirty="0" err="1">
                <a:solidFill>
                  <a:srgbClr val="202A2E"/>
                </a:solidFill>
                <a:latin typeface="Arial"/>
              </a:rPr>
              <a:t>decisiones</a:t>
            </a:r>
            <a:endParaRPr sz="1200" dirty="0">
              <a:solidFill>
                <a:srgbClr val="202A2E"/>
              </a:solidFill>
              <a:latin typeface="Arial"/>
            </a:endParaRPr>
          </a:p>
          <a:p>
            <a:pPr>
              <a:spcAft>
                <a:spcPts val="600"/>
              </a:spcAft>
            </a:pPr>
            <a:r>
              <a:rPr sz="1200" dirty="0">
                <a:solidFill>
                  <a:srgbClr val="202A2E"/>
                </a:solidFill>
                <a:latin typeface="Arial"/>
              </a:rPr>
              <a:t>▸  </a:t>
            </a:r>
            <a:r>
              <a:rPr sz="1200" dirty="0" err="1">
                <a:solidFill>
                  <a:srgbClr val="202A2E"/>
                </a:solidFill>
                <a:latin typeface="Arial"/>
              </a:rPr>
              <a:t>Reuniones</a:t>
            </a:r>
            <a:endParaRPr sz="1200" dirty="0">
              <a:solidFill>
                <a:srgbClr val="202A2E"/>
              </a:solidFill>
              <a:latin typeface="Arial"/>
            </a:endParaRPr>
          </a:p>
        </p:txBody>
      </p:sp>
      <p:cxnSp>
        <p:nvCxnSpPr>
          <p:cNvPr id="8" name="Connector 7"/>
          <p:cNvCxnSpPr/>
          <p:nvPr/>
        </p:nvCxnSpPr>
        <p:spPr>
          <a:xfrm>
            <a:off x="7863840" y="4114800"/>
            <a:ext cx="137160" cy="0"/>
          </a:xfrm>
          <a:prstGeom prst="line">
            <a:avLst/>
          </a:prstGeom>
          <a:ln w="25400">
            <a:solidFill>
              <a:srgbClr val="263238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8001000" y="1417320"/>
            <a:ext cx="3611880" cy="502920"/>
          </a:xfrm>
          <a:prstGeom prst="rect">
            <a:avLst/>
          </a:prstGeom>
          <a:solidFill>
            <a:srgbClr val="2E86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50" b="1">
                <a:solidFill>
                  <a:srgbClr val="FFFFFF"/>
                </a:solidFill>
                <a:latin typeface="Arial"/>
              </a:rPr>
              <a:t>SALIDAS</a:t>
            </a:r>
          </a:p>
        </p:txBody>
      </p:sp>
      <p:sp>
        <p:nvSpPr>
          <p:cNvPr id="10" name="Rectangle 9"/>
          <p:cNvSpPr/>
          <p:nvPr/>
        </p:nvSpPr>
        <p:spPr>
          <a:xfrm>
            <a:off x="8001000" y="1965960"/>
            <a:ext cx="3611880" cy="4297680"/>
          </a:xfrm>
          <a:prstGeom prst="rect">
            <a:avLst/>
          </a:prstGeom>
          <a:solidFill>
            <a:srgbClr val="F4F6F7"/>
          </a:solidFill>
          <a:ln w="9525">
            <a:solidFill>
              <a:srgbClr val="2E865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09728" tIns="109728" rtlCol="0" anchor="ctr"/>
          <a:lstStyle/>
          <a:p>
            <a:pPr>
              <a:spcAft>
                <a:spcPts val="600"/>
              </a:spcAft>
            </a:pPr>
            <a:r>
              <a:rPr sz="1200" dirty="0">
                <a:solidFill>
                  <a:srgbClr val="202A2E"/>
                </a:solidFill>
                <a:latin typeface="Arial"/>
              </a:rPr>
              <a:t>▸  Plan de </a:t>
            </a:r>
            <a:r>
              <a:rPr sz="1200" dirty="0" err="1">
                <a:solidFill>
                  <a:srgbClr val="202A2E"/>
                </a:solidFill>
                <a:latin typeface="Arial"/>
              </a:rPr>
              <a:t>Involucramiento</a:t>
            </a:r>
            <a:r>
              <a:rPr sz="1200" dirty="0">
                <a:solidFill>
                  <a:srgbClr val="202A2E"/>
                </a:solidFill>
                <a:latin typeface="Arial"/>
              </a:rPr>
              <a:t> de </a:t>
            </a:r>
            <a:r>
              <a:rPr sz="1200" dirty="0" err="1">
                <a:solidFill>
                  <a:srgbClr val="202A2E"/>
                </a:solidFill>
                <a:latin typeface="Arial"/>
              </a:rPr>
              <a:t>los</a:t>
            </a:r>
            <a:r>
              <a:rPr sz="1200" dirty="0">
                <a:solidFill>
                  <a:srgbClr val="202A2E"/>
                </a:solidFill>
                <a:latin typeface="Arial"/>
              </a:rPr>
              <a:t> </a:t>
            </a:r>
            <a:r>
              <a:rPr sz="1200" dirty="0" err="1">
                <a:solidFill>
                  <a:srgbClr val="202A2E"/>
                </a:solidFill>
                <a:latin typeface="Arial"/>
              </a:rPr>
              <a:t>Interesados</a:t>
            </a:r>
            <a:endParaRPr sz="1200" dirty="0">
              <a:solidFill>
                <a:srgbClr val="202A2E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/>
          <a:lstStyle/>
          <a:p>
            <a:r>
              <a:t>Matriz de evaluación del involucramiento (ejemplo)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548640" y="1371600"/>
          <a:ext cx="11064240" cy="3200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880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880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880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>
                        <a:defRPr sz="1300" b="1">
                          <a:solidFill>
                            <a:srgbClr val="FFFFFF"/>
                          </a:solidFill>
                          <a:latin typeface="Arial"/>
                        </a:defRPr>
                      </a:pPr>
                      <a:r>
                        <a:t>Interesado</a:t>
                      </a:r>
                    </a:p>
                  </a:txBody>
                  <a:tcPr marT="38100" marB="38100" anchor="ctr">
                    <a:solidFill>
                      <a:srgbClr val="26323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300" b="1">
                          <a:solidFill>
                            <a:srgbClr val="FFFFFF"/>
                          </a:solidFill>
                          <a:latin typeface="Arial"/>
                        </a:defRPr>
                      </a:pPr>
                      <a:r>
                        <a:t>Nivel actual</a:t>
                      </a:r>
                    </a:p>
                  </a:txBody>
                  <a:tcPr marT="38100" marB="38100" anchor="ctr">
                    <a:solidFill>
                      <a:srgbClr val="26323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300" b="1">
                          <a:solidFill>
                            <a:srgbClr val="FFFFFF"/>
                          </a:solidFill>
                          <a:latin typeface="Arial"/>
                        </a:defRPr>
                      </a:pPr>
                      <a:r>
                        <a:t>Nivel deseado</a:t>
                      </a:r>
                    </a:p>
                  </a:txBody>
                  <a:tcPr marT="38100" marB="38100" anchor="ctr">
                    <a:solidFill>
                      <a:srgbClr val="26323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202A2E"/>
                          </a:solidFill>
                          <a:latin typeface="Arial"/>
                        </a:defRPr>
                      </a:pPr>
                      <a:r>
                        <a:t>Junta vecinal</a:t>
                      </a:r>
                    </a:p>
                  </a:txBody>
                  <a:tcPr marL="76200" marR="76200" marT="25400" marB="25400" anchor="ctr">
                    <a:solidFill>
                      <a:srgbClr val="F4F6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202A2E"/>
                          </a:solidFill>
                          <a:latin typeface="Arial"/>
                        </a:defRPr>
                      </a:pPr>
                      <a:r>
                        <a:t>Reticente</a:t>
                      </a:r>
                    </a:p>
                  </a:txBody>
                  <a:tcPr marL="76200" marR="76200" marT="25400" marB="25400" anchor="ctr">
                    <a:solidFill>
                      <a:srgbClr val="F4F6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202A2E"/>
                          </a:solidFill>
                          <a:latin typeface="Arial"/>
                        </a:defRPr>
                      </a:pPr>
                      <a:r>
                        <a:t>Partidario</a:t>
                      </a:r>
                    </a:p>
                  </a:txBody>
                  <a:tcPr marL="76200" marR="76200" marT="25400" marB="25400" anchor="ctr">
                    <a:solidFill>
                      <a:srgbClr val="F4F6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202A2E"/>
                          </a:solidFill>
                          <a:latin typeface="Arial"/>
                        </a:defRPr>
                      </a:pPr>
                      <a:r>
                        <a:t>Autoridad ambiental</a:t>
                      </a:r>
                    </a:p>
                  </a:txBody>
                  <a:tcPr marL="76200" marR="76200" marT="25400" marB="254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202A2E"/>
                          </a:solidFill>
                          <a:latin typeface="Arial"/>
                        </a:defRPr>
                      </a:pPr>
                      <a:r>
                        <a:t>Neutral</a:t>
                      </a:r>
                    </a:p>
                  </a:txBody>
                  <a:tcPr marL="76200" marR="76200" marT="25400" marB="254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202A2E"/>
                          </a:solidFill>
                          <a:latin typeface="Arial"/>
                        </a:defRPr>
                      </a:pPr>
                      <a:r>
                        <a:t>Partidario</a:t>
                      </a:r>
                    </a:p>
                  </a:txBody>
                  <a:tcPr marL="76200" marR="76200" marT="25400" marB="2540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202A2E"/>
                          </a:solidFill>
                          <a:latin typeface="Arial"/>
                        </a:defRPr>
                      </a:pPr>
                      <a:r>
                        <a:t>Sindicato local</a:t>
                      </a:r>
                    </a:p>
                  </a:txBody>
                  <a:tcPr marL="76200" marR="76200" marT="25400" marB="25400" anchor="ctr">
                    <a:solidFill>
                      <a:srgbClr val="F4F6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202A2E"/>
                          </a:solidFill>
                          <a:latin typeface="Arial"/>
                        </a:defRPr>
                      </a:pPr>
                      <a:r>
                        <a:t>Neutral</a:t>
                      </a:r>
                    </a:p>
                  </a:txBody>
                  <a:tcPr marL="76200" marR="76200" marT="25400" marB="25400" anchor="ctr">
                    <a:solidFill>
                      <a:srgbClr val="F4F6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202A2E"/>
                          </a:solidFill>
                          <a:latin typeface="Arial"/>
                        </a:defRPr>
                      </a:pPr>
                      <a:r>
                        <a:t>Neutral</a:t>
                      </a:r>
                    </a:p>
                  </a:txBody>
                  <a:tcPr marL="76200" marR="76200" marT="25400" marB="25400" anchor="ctr">
                    <a:solidFill>
                      <a:srgbClr val="F4F6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202A2E"/>
                          </a:solidFill>
                          <a:latin typeface="Arial"/>
                        </a:defRPr>
                      </a:pPr>
                      <a:r>
                        <a:t>Gerencia de producción</a:t>
                      </a:r>
                    </a:p>
                  </a:txBody>
                  <a:tcPr marL="76200" marR="76200" marT="25400" marB="254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202A2E"/>
                          </a:solidFill>
                          <a:latin typeface="Arial"/>
                        </a:defRPr>
                      </a:pPr>
                      <a:r>
                        <a:t>Líder</a:t>
                      </a:r>
                    </a:p>
                  </a:txBody>
                  <a:tcPr marL="76200" marR="76200" marT="25400" marB="254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202A2E"/>
                          </a:solidFill>
                          <a:latin typeface="Arial"/>
                        </a:defRPr>
                      </a:pPr>
                      <a:r>
                        <a:t>Líder</a:t>
                      </a:r>
                    </a:p>
                  </a:txBody>
                  <a:tcPr marL="76200" marR="76200" marT="25400" marB="2540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/>
          <a:lstStyle/>
          <a:p>
            <a:r>
              <a:rPr dirty="0"/>
              <a:t>13.3 </a:t>
            </a:r>
            <a:r>
              <a:rPr dirty="0" err="1"/>
              <a:t>Gestionar</a:t>
            </a:r>
            <a:r>
              <a:rPr dirty="0"/>
              <a:t> el </a:t>
            </a:r>
            <a:r>
              <a:rPr dirty="0" err="1"/>
              <a:t>involucramiento</a:t>
            </a:r>
            <a:r>
              <a:rPr dirty="0"/>
              <a:t> de </a:t>
            </a:r>
            <a:r>
              <a:rPr dirty="0" err="1"/>
              <a:t>los</a:t>
            </a:r>
            <a:r>
              <a:rPr dirty="0"/>
              <a:t> </a:t>
            </a:r>
            <a:r>
              <a:rPr dirty="0" err="1"/>
              <a:t>interesados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8640" y="2093204"/>
            <a:ext cx="11109960" cy="4188723"/>
          </a:xfrm>
        </p:spPr>
        <p:txBody>
          <a:bodyPr/>
          <a:lstStyle/>
          <a:p>
            <a:r>
              <a:rPr dirty="0" err="1"/>
              <a:t>Consiste</a:t>
            </a:r>
            <a:r>
              <a:rPr dirty="0"/>
              <a:t> </a:t>
            </a:r>
            <a:r>
              <a:rPr dirty="0" err="1"/>
              <a:t>en</a:t>
            </a:r>
            <a:r>
              <a:rPr dirty="0"/>
              <a:t> </a:t>
            </a:r>
            <a:r>
              <a:rPr dirty="0" err="1"/>
              <a:t>comunicarse</a:t>
            </a:r>
            <a:r>
              <a:rPr dirty="0"/>
              <a:t> y </a:t>
            </a:r>
            <a:r>
              <a:rPr dirty="0" err="1"/>
              <a:t>trabajar</a:t>
            </a:r>
            <a:r>
              <a:rPr dirty="0"/>
              <a:t> con </a:t>
            </a:r>
            <a:r>
              <a:rPr dirty="0" err="1"/>
              <a:t>los</a:t>
            </a:r>
            <a:r>
              <a:rPr dirty="0"/>
              <a:t> </a:t>
            </a:r>
            <a:r>
              <a:rPr dirty="0" err="1"/>
              <a:t>interesados</a:t>
            </a:r>
            <a:r>
              <a:rPr dirty="0"/>
              <a:t> para </a:t>
            </a:r>
            <a:r>
              <a:rPr dirty="0" err="1"/>
              <a:t>satisfacer</a:t>
            </a:r>
            <a:r>
              <a:rPr dirty="0"/>
              <a:t> sus </a:t>
            </a:r>
            <a:r>
              <a:rPr dirty="0" err="1"/>
              <a:t>necesidades</a:t>
            </a:r>
            <a:r>
              <a:rPr dirty="0"/>
              <a:t> y </a:t>
            </a:r>
            <a:r>
              <a:rPr dirty="0" err="1"/>
              <a:t>expectativas</a:t>
            </a:r>
            <a:r>
              <a:rPr dirty="0"/>
              <a:t>, </a:t>
            </a:r>
            <a:r>
              <a:rPr dirty="0" err="1"/>
              <a:t>atender</a:t>
            </a:r>
            <a:r>
              <a:rPr dirty="0"/>
              <a:t> </a:t>
            </a:r>
            <a:r>
              <a:rPr dirty="0" err="1"/>
              <a:t>los</a:t>
            </a:r>
            <a:r>
              <a:rPr dirty="0"/>
              <a:t> </a:t>
            </a:r>
            <a:r>
              <a:rPr dirty="0" err="1"/>
              <a:t>incidentes</a:t>
            </a:r>
            <a:r>
              <a:rPr dirty="0"/>
              <a:t> </a:t>
            </a:r>
            <a:r>
              <a:rPr dirty="0" err="1"/>
              <a:t>en</a:t>
            </a:r>
            <a:r>
              <a:rPr dirty="0"/>
              <a:t> </a:t>
            </a:r>
            <a:r>
              <a:rPr dirty="0" err="1"/>
              <a:t>cuanto</a:t>
            </a:r>
            <a:r>
              <a:rPr dirty="0"/>
              <a:t> </a:t>
            </a:r>
            <a:r>
              <a:rPr dirty="0" err="1"/>
              <a:t>ocurren</a:t>
            </a:r>
            <a:r>
              <a:rPr dirty="0"/>
              <a:t>, y </a:t>
            </a:r>
            <a:r>
              <a:rPr dirty="0" err="1"/>
              <a:t>fomentar</a:t>
            </a:r>
            <a:r>
              <a:rPr dirty="0"/>
              <a:t> la </a:t>
            </a:r>
            <a:r>
              <a:rPr dirty="0" err="1"/>
              <a:t>participación</a:t>
            </a:r>
            <a:r>
              <a:rPr dirty="0"/>
              <a:t> </a:t>
            </a:r>
            <a:r>
              <a:rPr dirty="0" err="1"/>
              <a:t>adecuada</a:t>
            </a:r>
            <a:r>
              <a:rPr dirty="0"/>
              <a:t> a lo largo de </a:t>
            </a:r>
            <a:r>
              <a:rPr dirty="0" err="1"/>
              <a:t>todo</a:t>
            </a:r>
            <a:r>
              <a:rPr dirty="0"/>
              <a:t> el </a:t>
            </a:r>
            <a:r>
              <a:rPr dirty="0" err="1"/>
              <a:t>proyecto</a:t>
            </a:r>
            <a:r>
              <a:rPr dirty="0"/>
              <a:t>.</a:t>
            </a:r>
            <a:endParaRPr lang="es-ES" dirty="0"/>
          </a:p>
          <a:p>
            <a:endParaRPr dirty="0"/>
          </a:p>
          <a:p>
            <a:r>
              <a:rPr dirty="0" err="1"/>
              <a:t>Requiere</a:t>
            </a:r>
            <a:r>
              <a:rPr dirty="0"/>
              <a:t> </a:t>
            </a:r>
            <a:r>
              <a:rPr dirty="0" err="1"/>
              <a:t>fuertes</a:t>
            </a:r>
            <a:r>
              <a:rPr dirty="0"/>
              <a:t> </a:t>
            </a:r>
            <a:r>
              <a:rPr dirty="0" err="1"/>
              <a:t>habilidades</a:t>
            </a:r>
            <a:r>
              <a:rPr dirty="0"/>
              <a:t> </a:t>
            </a:r>
            <a:r>
              <a:rPr dirty="0" err="1"/>
              <a:t>interpersonales</a:t>
            </a:r>
            <a:r>
              <a:rPr dirty="0"/>
              <a:t> (</a:t>
            </a:r>
            <a:r>
              <a:rPr dirty="0" err="1"/>
              <a:t>generar</a:t>
            </a:r>
            <a:r>
              <a:rPr dirty="0"/>
              <a:t> confianza, resolver </a:t>
            </a:r>
            <a:r>
              <a:rPr dirty="0" err="1"/>
              <a:t>conflictos</a:t>
            </a:r>
            <a:r>
              <a:rPr dirty="0"/>
              <a:t>, </a:t>
            </a:r>
            <a:r>
              <a:rPr dirty="0" err="1"/>
              <a:t>escucha</a:t>
            </a:r>
            <a:r>
              <a:rPr dirty="0"/>
              <a:t> </a:t>
            </a:r>
            <a:r>
              <a:rPr dirty="0" err="1"/>
              <a:t>activa</a:t>
            </a:r>
            <a:r>
              <a:rPr dirty="0"/>
              <a:t>) y </a:t>
            </a:r>
            <a:r>
              <a:rPr dirty="0" err="1"/>
              <a:t>habilidades</a:t>
            </a:r>
            <a:r>
              <a:rPr dirty="0"/>
              <a:t> de </a:t>
            </a:r>
            <a:r>
              <a:rPr dirty="0" err="1"/>
              <a:t>gestión</a:t>
            </a:r>
            <a:r>
              <a:rPr dirty="0"/>
              <a:t> (</a:t>
            </a:r>
            <a:r>
              <a:rPr dirty="0" err="1"/>
              <a:t>facilitar</a:t>
            </a:r>
            <a:r>
              <a:rPr dirty="0"/>
              <a:t> </a:t>
            </a:r>
            <a:r>
              <a:rPr dirty="0" err="1"/>
              <a:t>consensos</a:t>
            </a:r>
            <a:r>
              <a:rPr dirty="0"/>
              <a:t>, </a:t>
            </a:r>
            <a:r>
              <a:rPr dirty="0" err="1"/>
              <a:t>influir</a:t>
            </a:r>
            <a:r>
              <a:rPr dirty="0"/>
              <a:t> para </a:t>
            </a:r>
            <a:r>
              <a:rPr dirty="0" err="1"/>
              <a:t>modificar</a:t>
            </a:r>
            <a:r>
              <a:rPr dirty="0"/>
              <a:t> </a:t>
            </a:r>
            <a:r>
              <a:rPr dirty="0" err="1"/>
              <a:t>actitudes</a:t>
            </a:r>
            <a:r>
              <a:rPr dirty="0"/>
              <a:t>).</a:t>
            </a:r>
            <a:endParaRPr lang="es-ES" dirty="0"/>
          </a:p>
          <a:p>
            <a:endParaRPr dirty="0"/>
          </a:p>
          <a:p>
            <a:r>
              <a:rPr dirty="0" err="1"/>
              <a:t>Puede</a:t>
            </a:r>
            <a:r>
              <a:rPr dirty="0"/>
              <a:t> </a:t>
            </a:r>
            <a:r>
              <a:rPr dirty="0" err="1"/>
              <a:t>derivar</a:t>
            </a:r>
            <a:r>
              <a:rPr dirty="0"/>
              <a:t> </a:t>
            </a:r>
            <a:r>
              <a:rPr dirty="0" err="1"/>
              <a:t>en</a:t>
            </a:r>
            <a:r>
              <a:rPr dirty="0"/>
              <a:t> solicitudes de </a:t>
            </a:r>
            <a:r>
              <a:rPr dirty="0" err="1"/>
              <a:t>cambio</a:t>
            </a:r>
            <a:r>
              <a:rPr dirty="0"/>
              <a:t> </a:t>
            </a:r>
            <a:r>
              <a:rPr dirty="0" err="1"/>
              <a:t>cuando</a:t>
            </a:r>
            <a:r>
              <a:rPr dirty="0"/>
              <a:t> </a:t>
            </a:r>
            <a:r>
              <a:rPr dirty="0" err="1"/>
              <a:t>surgen</a:t>
            </a:r>
            <a:r>
              <a:rPr dirty="0"/>
              <a:t> </a:t>
            </a:r>
            <a:r>
              <a:rPr dirty="0" err="1"/>
              <a:t>incidentes</a:t>
            </a:r>
            <a:r>
              <a:rPr dirty="0"/>
              <a:t> no </a:t>
            </a:r>
            <a:r>
              <a:rPr dirty="0" err="1"/>
              <a:t>resueltos</a:t>
            </a:r>
            <a:r>
              <a:rPr dirty="0"/>
              <a:t> </a:t>
            </a:r>
            <a:r>
              <a:rPr dirty="0" err="1"/>
              <a:t>que</a:t>
            </a:r>
            <a:r>
              <a:rPr dirty="0"/>
              <a:t> </a:t>
            </a:r>
            <a:r>
              <a:rPr dirty="0" err="1"/>
              <a:t>afectan</a:t>
            </a:r>
            <a:r>
              <a:rPr dirty="0"/>
              <a:t> el </a:t>
            </a:r>
            <a:r>
              <a:rPr dirty="0" err="1"/>
              <a:t>alcance</a:t>
            </a:r>
            <a:r>
              <a:rPr dirty="0"/>
              <a:t>, </a:t>
            </a:r>
            <a:r>
              <a:rPr dirty="0" err="1"/>
              <a:t>plazo</a:t>
            </a:r>
            <a:r>
              <a:rPr dirty="0"/>
              <a:t> o </a:t>
            </a:r>
            <a:r>
              <a:rPr dirty="0" err="1"/>
              <a:t>costo</a:t>
            </a:r>
            <a:r>
              <a:rPr dirty="0"/>
              <a:t>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421506"/>
            <a:ext cx="1088136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250" b="1" i="1" dirty="0" err="1">
                <a:solidFill>
                  <a:srgbClr val="1B75BB"/>
                </a:solidFill>
                <a:latin typeface="Arial"/>
              </a:rPr>
              <a:t>Ejecutar</a:t>
            </a:r>
            <a:r>
              <a:rPr sz="1250" b="1" i="1" dirty="0">
                <a:solidFill>
                  <a:srgbClr val="1B75BB"/>
                </a:solidFill>
                <a:latin typeface="Arial"/>
              </a:rPr>
              <a:t> la </a:t>
            </a:r>
            <a:r>
              <a:rPr sz="1250" b="1" i="1" dirty="0" err="1">
                <a:solidFill>
                  <a:srgbClr val="1B75BB"/>
                </a:solidFill>
                <a:latin typeface="Arial"/>
              </a:rPr>
              <a:t>estrategia</a:t>
            </a:r>
            <a:r>
              <a:rPr sz="1250" b="1" i="1" dirty="0">
                <a:solidFill>
                  <a:srgbClr val="1B75BB"/>
                </a:solidFill>
                <a:latin typeface="Arial"/>
              </a:rPr>
              <a:t> de </a:t>
            </a:r>
            <a:r>
              <a:rPr sz="1250" b="1" i="1" dirty="0" err="1">
                <a:solidFill>
                  <a:srgbClr val="1B75BB"/>
                </a:solidFill>
                <a:latin typeface="Arial"/>
              </a:rPr>
              <a:t>compromiso</a:t>
            </a:r>
            <a:endParaRPr sz="1250" b="1" i="1" dirty="0">
              <a:solidFill>
                <a:srgbClr val="1B75BB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/>
          <a:lstStyle/>
          <a:p>
            <a:r>
              <a:t>13.3 Gestionar el involucramiento — ITTO</a:t>
            </a:r>
          </a:p>
        </p:txBody>
      </p:sp>
      <p:sp>
        <p:nvSpPr>
          <p:cNvPr id="3" name="Rectangle 2"/>
          <p:cNvSpPr/>
          <p:nvPr/>
        </p:nvSpPr>
        <p:spPr>
          <a:xfrm>
            <a:off x="502920" y="1417320"/>
            <a:ext cx="3611880" cy="502920"/>
          </a:xfrm>
          <a:prstGeom prst="rect">
            <a:avLst/>
          </a:prstGeom>
          <a:solidFill>
            <a:srgbClr val="1B75B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50" b="1">
                <a:solidFill>
                  <a:srgbClr val="FFFFFF"/>
                </a:solidFill>
                <a:latin typeface="Arial"/>
              </a:rPr>
              <a:t>ENTRADAS</a:t>
            </a:r>
          </a:p>
        </p:txBody>
      </p:sp>
      <p:sp>
        <p:nvSpPr>
          <p:cNvPr id="4" name="Rectangle 3"/>
          <p:cNvSpPr/>
          <p:nvPr/>
        </p:nvSpPr>
        <p:spPr>
          <a:xfrm>
            <a:off x="502920" y="1965960"/>
            <a:ext cx="3611880" cy="4297680"/>
          </a:xfrm>
          <a:prstGeom prst="rect">
            <a:avLst/>
          </a:prstGeom>
          <a:solidFill>
            <a:srgbClr val="F4F6F7"/>
          </a:solidFill>
          <a:ln w="9525">
            <a:solidFill>
              <a:srgbClr val="1B75B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09728" tIns="109728" rtlCol="0" anchor="ctr"/>
          <a:lstStyle/>
          <a:p>
            <a:pPr>
              <a:spcAft>
                <a:spcPts val="600"/>
              </a:spcAft>
            </a:pPr>
            <a:r>
              <a:rPr sz="1200" dirty="0">
                <a:solidFill>
                  <a:srgbClr val="202A2E"/>
                </a:solidFill>
                <a:latin typeface="Arial"/>
              </a:rPr>
              <a:t>▸  Plan para la </a:t>
            </a:r>
            <a:r>
              <a:rPr sz="1200" dirty="0" err="1">
                <a:solidFill>
                  <a:srgbClr val="202A2E"/>
                </a:solidFill>
                <a:latin typeface="Arial"/>
              </a:rPr>
              <a:t>Dirección</a:t>
            </a:r>
            <a:r>
              <a:rPr sz="1200" dirty="0">
                <a:solidFill>
                  <a:srgbClr val="202A2E"/>
                </a:solidFill>
                <a:latin typeface="Arial"/>
              </a:rPr>
              <a:t> del Proyecto</a:t>
            </a:r>
          </a:p>
          <a:p>
            <a:pPr>
              <a:spcAft>
                <a:spcPts val="600"/>
              </a:spcAft>
            </a:pPr>
            <a:r>
              <a:rPr sz="1200" dirty="0">
                <a:solidFill>
                  <a:srgbClr val="202A2E"/>
                </a:solidFill>
                <a:latin typeface="Arial"/>
              </a:rPr>
              <a:t>▸  </a:t>
            </a:r>
            <a:r>
              <a:rPr sz="1200" dirty="0" err="1">
                <a:solidFill>
                  <a:srgbClr val="202A2E"/>
                </a:solidFill>
                <a:latin typeface="Arial"/>
              </a:rPr>
              <a:t>Documentos</a:t>
            </a:r>
            <a:r>
              <a:rPr sz="1200" dirty="0">
                <a:solidFill>
                  <a:srgbClr val="202A2E"/>
                </a:solidFill>
                <a:latin typeface="Arial"/>
              </a:rPr>
              <a:t> del </a:t>
            </a:r>
            <a:r>
              <a:rPr sz="1200" dirty="0" err="1">
                <a:solidFill>
                  <a:srgbClr val="202A2E"/>
                </a:solidFill>
                <a:latin typeface="Arial"/>
              </a:rPr>
              <a:t>proyecto</a:t>
            </a:r>
            <a:endParaRPr sz="1200" dirty="0">
              <a:solidFill>
                <a:srgbClr val="202A2E"/>
              </a:solidFill>
              <a:latin typeface="Arial"/>
            </a:endParaRPr>
          </a:p>
          <a:p>
            <a:pPr>
              <a:spcAft>
                <a:spcPts val="600"/>
              </a:spcAft>
            </a:pPr>
            <a:r>
              <a:rPr sz="1200" dirty="0">
                <a:solidFill>
                  <a:srgbClr val="202A2E"/>
                </a:solidFill>
                <a:latin typeface="Arial"/>
              </a:rPr>
              <a:t>▸  </a:t>
            </a:r>
            <a:r>
              <a:rPr sz="1200" dirty="0" err="1">
                <a:solidFill>
                  <a:srgbClr val="202A2E"/>
                </a:solidFill>
                <a:latin typeface="Arial"/>
              </a:rPr>
              <a:t>Factores</a:t>
            </a:r>
            <a:r>
              <a:rPr sz="1200" dirty="0">
                <a:solidFill>
                  <a:srgbClr val="202A2E"/>
                </a:solidFill>
                <a:latin typeface="Arial"/>
              </a:rPr>
              <a:t> </a:t>
            </a:r>
            <a:r>
              <a:rPr sz="1200" dirty="0" err="1">
                <a:solidFill>
                  <a:srgbClr val="202A2E"/>
                </a:solidFill>
                <a:latin typeface="Arial"/>
              </a:rPr>
              <a:t>ambientales</a:t>
            </a:r>
            <a:r>
              <a:rPr sz="1200" dirty="0">
                <a:solidFill>
                  <a:srgbClr val="202A2E"/>
                </a:solidFill>
                <a:latin typeface="Arial"/>
              </a:rPr>
              <a:t> de la </a:t>
            </a:r>
            <a:r>
              <a:rPr sz="1200" dirty="0" err="1">
                <a:solidFill>
                  <a:srgbClr val="202A2E"/>
                </a:solidFill>
                <a:latin typeface="Arial"/>
              </a:rPr>
              <a:t>empresa</a:t>
            </a:r>
            <a:endParaRPr sz="1200" dirty="0">
              <a:solidFill>
                <a:srgbClr val="202A2E"/>
              </a:solidFill>
              <a:latin typeface="Arial"/>
            </a:endParaRPr>
          </a:p>
          <a:p>
            <a:pPr>
              <a:spcAft>
                <a:spcPts val="600"/>
              </a:spcAft>
            </a:pPr>
            <a:r>
              <a:rPr sz="1200" dirty="0">
                <a:solidFill>
                  <a:srgbClr val="202A2E"/>
                </a:solidFill>
                <a:latin typeface="Arial"/>
              </a:rPr>
              <a:t>▸  Activos de </a:t>
            </a:r>
            <a:r>
              <a:rPr sz="1200" dirty="0" err="1">
                <a:solidFill>
                  <a:srgbClr val="202A2E"/>
                </a:solidFill>
                <a:latin typeface="Arial"/>
              </a:rPr>
              <a:t>los</a:t>
            </a:r>
            <a:r>
              <a:rPr sz="1200" dirty="0">
                <a:solidFill>
                  <a:srgbClr val="202A2E"/>
                </a:solidFill>
                <a:latin typeface="Arial"/>
              </a:rPr>
              <a:t> </a:t>
            </a:r>
            <a:r>
              <a:rPr sz="1200" dirty="0" err="1">
                <a:solidFill>
                  <a:srgbClr val="202A2E"/>
                </a:solidFill>
                <a:latin typeface="Arial"/>
              </a:rPr>
              <a:t>procesos</a:t>
            </a:r>
            <a:r>
              <a:rPr sz="1200" dirty="0">
                <a:solidFill>
                  <a:srgbClr val="202A2E"/>
                </a:solidFill>
                <a:latin typeface="Arial"/>
              </a:rPr>
              <a:t> de la </a:t>
            </a:r>
            <a:r>
              <a:rPr sz="1200" dirty="0" err="1">
                <a:solidFill>
                  <a:srgbClr val="202A2E"/>
                </a:solidFill>
                <a:latin typeface="Arial"/>
              </a:rPr>
              <a:t>organización</a:t>
            </a:r>
            <a:endParaRPr sz="1200" dirty="0">
              <a:solidFill>
                <a:srgbClr val="202A2E"/>
              </a:solidFill>
              <a:latin typeface="Arial"/>
            </a:endParaRPr>
          </a:p>
        </p:txBody>
      </p:sp>
      <p:cxnSp>
        <p:nvCxnSpPr>
          <p:cNvPr id="5" name="Connector 4"/>
          <p:cNvCxnSpPr/>
          <p:nvPr/>
        </p:nvCxnSpPr>
        <p:spPr>
          <a:xfrm>
            <a:off x="4114800" y="4114800"/>
            <a:ext cx="137160" cy="0"/>
          </a:xfrm>
          <a:prstGeom prst="line">
            <a:avLst/>
          </a:prstGeom>
          <a:ln w="25400">
            <a:solidFill>
              <a:srgbClr val="263238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4251960" y="1417320"/>
            <a:ext cx="3611880" cy="502920"/>
          </a:xfrm>
          <a:prstGeom prst="rect">
            <a:avLst/>
          </a:prstGeom>
          <a:solidFill>
            <a:srgbClr val="E88A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50" b="1">
                <a:solidFill>
                  <a:srgbClr val="202A2E"/>
                </a:solidFill>
                <a:latin typeface="Arial"/>
              </a:rPr>
              <a:t>HERRAMIENTAS Y TÉCNICAS</a:t>
            </a:r>
          </a:p>
        </p:txBody>
      </p:sp>
      <p:sp>
        <p:nvSpPr>
          <p:cNvPr id="7" name="Rectangle 6"/>
          <p:cNvSpPr/>
          <p:nvPr/>
        </p:nvSpPr>
        <p:spPr>
          <a:xfrm>
            <a:off x="4251960" y="1965960"/>
            <a:ext cx="3611880" cy="4297680"/>
          </a:xfrm>
          <a:prstGeom prst="rect">
            <a:avLst/>
          </a:prstGeom>
          <a:solidFill>
            <a:srgbClr val="F4F6F7"/>
          </a:solidFill>
          <a:ln w="9525">
            <a:solidFill>
              <a:srgbClr val="E88A1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09728" tIns="109728" rtlCol="0" anchor="ctr"/>
          <a:lstStyle/>
          <a:p>
            <a:pPr>
              <a:spcAft>
                <a:spcPts val="600"/>
              </a:spcAft>
            </a:pPr>
            <a:r>
              <a:rPr sz="1200" dirty="0">
                <a:solidFill>
                  <a:srgbClr val="202A2E"/>
                </a:solidFill>
                <a:latin typeface="Arial"/>
              </a:rPr>
              <a:t>▸  </a:t>
            </a:r>
            <a:r>
              <a:rPr sz="1200" dirty="0" err="1">
                <a:solidFill>
                  <a:srgbClr val="202A2E"/>
                </a:solidFill>
                <a:latin typeface="Arial"/>
              </a:rPr>
              <a:t>Juicio</a:t>
            </a:r>
            <a:r>
              <a:rPr sz="1200" dirty="0">
                <a:solidFill>
                  <a:srgbClr val="202A2E"/>
                </a:solidFill>
                <a:latin typeface="Arial"/>
              </a:rPr>
              <a:t> de </a:t>
            </a:r>
            <a:r>
              <a:rPr sz="1200" dirty="0" err="1">
                <a:solidFill>
                  <a:srgbClr val="202A2E"/>
                </a:solidFill>
                <a:latin typeface="Arial"/>
              </a:rPr>
              <a:t>expertos</a:t>
            </a:r>
            <a:endParaRPr sz="1200" dirty="0">
              <a:solidFill>
                <a:srgbClr val="202A2E"/>
              </a:solidFill>
              <a:latin typeface="Arial"/>
            </a:endParaRPr>
          </a:p>
          <a:p>
            <a:pPr>
              <a:spcAft>
                <a:spcPts val="600"/>
              </a:spcAft>
            </a:pPr>
            <a:r>
              <a:rPr sz="1200" dirty="0">
                <a:solidFill>
                  <a:srgbClr val="202A2E"/>
                </a:solidFill>
                <a:latin typeface="Arial"/>
              </a:rPr>
              <a:t>▸  </a:t>
            </a:r>
            <a:r>
              <a:rPr sz="1200" dirty="0" err="1">
                <a:solidFill>
                  <a:srgbClr val="202A2E"/>
                </a:solidFill>
                <a:latin typeface="Arial"/>
              </a:rPr>
              <a:t>Habilidades</a:t>
            </a:r>
            <a:r>
              <a:rPr sz="1200" dirty="0">
                <a:solidFill>
                  <a:srgbClr val="202A2E"/>
                </a:solidFill>
                <a:latin typeface="Arial"/>
              </a:rPr>
              <a:t> de </a:t>
            </a:r>
            <a:r>
              <a:rPr sz="1200" dirty="0" err="1">
                <a:solidFill>
                  <a:srgbClr val="202A2E"/>
                </a:solidFill>
                <a:latin typeface="Arial"/>
              </a:rPr>
              <a:t>comunicación</a:t>
            </a:r>
            <a:endParaRPr sz="1200" dirty="0">
              <a:solidFill>
                <a:srgbClr val="202A2E"/>
              </a:solidFill>
              <a:latin typeface="Arial"/>
            </a:endParaRPr>
          </a:p>
          <a:p>
            <a:pPr>
              <a:spcAft>
                <a:spcPts val="600"/>
              </a:spcAft>
            </a:pPr>
            <a:r>
              <a:rPr sz="1200" dirty="0">
                <a:solidFill>
                  <a:srgbClr val="202A2E"/>
                </a:solidFill>
                <a:latin typeface="Arial"/>
              </a:rPr>
              <a:t>▸  </a:t>
            </a:r>
            <a:r>
              <a:rPr sz="1200" dirty="0" err="1">
                <a:solidFill>
                  <a:srgbClr val="202A2E"/>
                </a:solidFill>
                <a:latin typeface="Arial"/>
              </a:rPr>
              <a:t>Habilidades</a:t>
            </a:r>
            <a:r>
              <a:rPr sz="1200" dirty="0">
                <a:solidFill>
                  <a:srgbClr val="202A2E"/>
                </a:solidFill>
                <a:latin typeface="Arial"/>
              </a:rPr>
              <a:t> </a:t>
            </a:r>
            <a:r>
              <a:rPr sz="1200" dirty="0" err="1">
                <a:solidFill>
                  <a:srgbClr val="202A2E"/>
                </a:solidFill>
                <a:latin typeface="Arial"/>
              </a:rPr>
              <a:t>interpersonales</a:t>
            </a:r>
            <a:endParaRPr sz="1200" dirty="0">
              <a:solidFill>
                <a:srgbClr val="202A2E"/>
              </a:solidFill>
              <a:latin typeface="Arial"/>
            </a:endParaRPr>
          </a:p>
          <a:p>
            <a:pPr>
              <a:spcAft>
                <a:spcPts val="600"/>
              </a:spcAft>
            </a:pPr>
            <a:r>
              <a:rPr sz="1200" dirty="0">
                <a:solidFill>
                  <a:srgbClr val="202A2E"/>
                </a:solidFill>
                <a:latin typeface="Arial"/>
              </a:rPr>
              <a:t>▸  </a:t>
            </a:r>
            <a:r>
              <a:rPr sz="1200" dirty="0" err="1">
                <a:solidFill>
                  <a:srgbClr val="202A2E"/>
                </a:solidFill>
                <a:latin typeface="Arial"/>
              </a:rPr>
              <a:t>Reuniones</a:t>
            </a:r>
            <a:endParaRPr sz="1200" dirty="0">
              <a:solidFill>
                <a:srgbClr val="202A2E"/>
              </a:solidFill>
              <a:latin typeface="Arial"/>
            </a:endParaRPr>
          </a:p>
        </p:txBody>
      </p:sp>
      <p:cxnSp>
        <p:nvCxnSpPr>
          <p:cNvPr id="8" name="Connector 7"/>
          <p:cNvCxnSpPr/>
          <p:nvPr/>
        </p:nvCxnSpPr>
        <p:spPr>
          <a:xfrm>
            <a:off x="7863840" y="4114800"/>
            <a:ext cx="137160" cy="0"/>
          </a:xfrm>
          <a:prstGeom prst="line">
            <a:avLst/>
          </a:prstGeom>
          <a:ln w="25400">
            <a:solidFill>
              <a:srgbClr val="263238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8001000" y="1417320"/>
            <a:ext cx="3611880" cy="502920"/>
          </a:xfrm>
          <a:prstGeom prst="rect">
            <a:avLst/>
          </a:prstGeom>
          <a:solidFill>
            <a:srgbClr val="2E86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50" b="1">
                <a:solidFill>
                  <a:srgbClr val="FFFFFF"/>
                </a:solidFill>
                <a:latin typeface="Arial"/>
              </a:rPr>
              <a:t>SALIDAS</a:t>
            </a:r>
          </a:p>
        </p:txBody>
      </p:sp>
      <p:sp>
        <p:nvSpPr>
          <p:cNvPr id="10" name="Rectangle 9"/>
          <p:cNvSpPr/>
          <p:nvPr/>
        </p:nvSpPr>
        <p:spPr>
          <a:xfrm>
            <a:off x="8001000" y="1965960"/>
            <a:ext cx="3611880" cy="4297680"/>
          </a:xfrm>
          <a:prstGeom prst="rect">
            <a:avLst/>
          </a:prstGeom>
          <a:solidFill>
            <a:srgbClr val="F4F6F7"/>
          </a:solidFill>
          <a:ln w="9525">
            <a:solidFill>
              <a:srgbClr val="2E865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09728" tIns="109728" rtlCol="0" anchor="ctr"/>
          <a:lstStyle/>
          <a:p>
            <a:pPr>
              <a:spcAft>
                <a:spcPts val="600"/>
              </a:spcAft>
            </a:pPr>
            <a:r>
              <a:rPr sz="1200" dirty="0">
                <a:solidFill>
                  <a:srgbClr val="202A2E"/>
                </a:solidFill>
                <a:latin typeface="Arial"/>
              </a:rPr>
              <a:t>▸  Solicitudes de </a:t>
            </a:r>
            <a:r>
              <a:rPr sz="1200" dirty="0" err="1">
                <a:solidFill>
                  <a:srgbClr val="202A2E"/>
                </a:solidFill>
                <a:latin typeface="Arial"/>
              </a:rPr>
              <a:t>cambio</a:t>
            </a:r>
            <a:endParaRPr sz="1200" dirty="0">
              <a:solidFill>
                <a:srgbClr val="202A2E"/>
              </a:solidFill>
              <a:latin typeface="Arial"/>
            </a:endParaRPr>
          </a:p>
          <a:p>
            <a:pPr>
              <a:spcAft>
                <a:spcPts val="600"/>
              </a:spcAft>
            </a:pPr>
            <a:r>
              <a:rPr sz="1200" dirty="0">
                <a:solidFill>
                  <a:srgbClr val="202A2E"/>
                </a:solidFill>
                <a:latin typeface="Arial"/>
              </a:rPr>
              <a:t>▸  </a:t>
            </a:r>
            <a:r>
              <a:rPr sz="1200" dirty="0" err="1">
                <a:solidFill>
                  <a:srgbClr val="202A2E"/>
                </a:solidFill>
                <a:latin typeface="Arial"/>
              </a:rPr>
              <a:t>Actualizaciones</a:t>
            </a:r>
            <a:r>
              <a:rPr sz="1200" dirty="0">
                <a:solidFill>
                  <a:srgbClr val="202A2E"/>
                </a:solidFill>
                <a:latin typeface="Arial"/>
              </a:rPr>
              <a:t> del Plan para la </a:t>
            </a:r>
            <a:r>
              <a:rPr sz="1200" dirty="0" err="1">
                <a:solidFill>
                  <a:srgbClr val="202A2E"/>
                </a:solidFill>
                <a:latin typeface="Arial"/>
              </a:rPr>
              <a:t>Dirección</a:t>
            </a:r>
            <a:r>
              <a:rPr sz="1200" dirty="0">
                <a:solidFill>
                  <a:srgbClr val="202A2E"/>
                </a:solidFill>
                <a:latin typeface="Arial"/>
              </a:rPr>
              <a:t> del Proyecto</a:t>
            </a:r>
          </a:p>
          <a:p>
            <a:pPr>
              <a:spcAft>
                <a:spcPts val="600"/>
              </a:spcAft>
            </a:pPr>
            <a:r>
              <a:rPr sz="1200" dirty="0">
                <a:solidFill>
                  <a:srgbClr val="202A2E"/>
                </a:solidFill>
                <a:latin typeface="Arial"/>
              </a:rPr>
              <a:t>▸  </a:t>
            </a:r>
            <a:r>
              <a:rPr sz="1200" dirty="0" err="1">
                <a:solidFill>
                  <a:srgbClr val="202A2E"/>
                </a:solidFill>
                <a:latin typeface="Arial"/>
              </a:rPr>
              <a:t>Actualización</a:t>
            </a:r>
            <a:r>
              <a:rPr sz="1200" dirty="0">
                <a:solidFill>
                  <a:srgbClr val="202A2E"/>
                </a:solidFill>
                <a:latin typeface="Arial"/>
              </a:rPr>
              <a:t> de </a:t>
            </a:r>
            <a:r>
              <a:rPr sz="1200" dirty="0" err="1">
                <a:solidFill>
                  <a:srgbClr val="202A2E"/>
                </a:solidFill>
                <a:latin typeface="Arial"/>
              </a:rPr>
              <a:t>los</a:t>
            </a:r>
            <a:r>
              <a:rPr sz="1200" dirty="0">
                <a:solidFill>
                  <a:srgbClr val="202A2E"/>
                </a:solidFill>
                <a:latin typeface="Arial"/>
              </a:rPr>
              <a:t> </a:t>
            </a:r>
            <a:r>
              <a:rPr sz="1200" dirty="0" err="1">
                <a:solidFill>
                  <a:srgbClr val="202A2E"/>
                </a:solidFill>
                <a:latin typeface="Arial"/>
              </a:rPr>
              <a:t>documentos</a:t>
            </a:r>
            <a:r>
              <a:rPr sz="1200" dirty="0">
                <a:solidFill>
                  <a:srgbClr val="202A2E"/>
                </a:solidFill>
                <a:latin typeface="Arial"/>
              </a:rPr>
              <a:t> del </a:t>
            </a:r>
            <a:r>
              <a:rPr sz="1200" dirty="0" err="1">
                <a:solidFill>
                  <a:srgbClr val="202A2E"/>
                </a:solidFill>
                <a:latin typeface="Arial"/>
              </a:rPr>
              <a:t>proyecto</a:t>
            </a:r>
            <a:endParaRPr sz="1200" dirty="0">
              <a:solidFill>
                <a:srgbClr val="202A2E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/>
          <a:lstStyle/>
          <a:p>
            <a:r>
              <a:t>Recorrido de la cátedra</a:t>
            </a:r>
          </a:p>
        </p:txBody>
      </p:sp>
      <p:cxnSp>
        <p:nvCxnSpPr>
          <p:cNvPr id="7" name="Connector 6"/>
          <p:cNvCxnSpPr/>
          <p:nvPr/>
        </p:nvCxnSpPr>
        <p:spPr>
          <a:xfrm flipV="1">
            <a:off x="5989320" y="2015538"/>
            <a:ext cx="2217419" cy="1916382"/>
          </a:xfrm>
          <a:prstGeom prst="line">
            <a:avLst/>
          </a:prstGeom>
          <a:ln w="9525">
            <a:solidFill>
              <a:srgbClr val="EAEDE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nector 8"/>
          <p:cNvCxnSpPr/>
          <p:nvPr/>
        </p:nvCxnSpPr>
        <p:spPr>
          <a:xfrm flipV="1">
            <a:off x="5989320" y="2825496"/>
            <a:ext cx="3840684" cy="1106424"/>
          </a:xfrm>
          <a:prstGeom prst="line">
            <a:avLst/>
          </a:prstGeom>
          <a:ln w="9525">
            <a:solidFill>
              <a:srgbClr val="EAEDE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Connector 10"/>
          <p:cNvCxnSpPr/>
          <p:nvPr/>
        </p:nvCxnSpPr>
        <p:spPr>
          <a:xfrm>
            <a:off x="5989320" y="3931920"/>
            <a:ext cx="4434840" cy="0"/>
          </a:xfrm>
          <a:prstGeom prst="line">
            <a:avLst/>
          </a:prstGeom>
          <a:ln w="9525">
            <a:solidFill>
              <a:srgbClr val="EAEDE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Connector 12"/>
          <p:cNvCxnSpPr/>
          <p:nvPr/>
        </p:nvCxnSpPr>
        <p:spPr>
          <a:xfrm>
            <a:off x="5989320" y="3931920"/>
            <a:ext cx="3840684" cy="1106423"/>
          </a:xfrm>
          <a:prstGeom prst="line">
            <a:avLst/>
          </a:prstGeom>
          <a:ln w="9525">
            <a:solidFill>
              <a:srgbClr val="EAEDE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Connector 14"/>
          <p:cNvCxnSpPr/>
          <p:nvPr/>
        </p:nvCxnSpPr>
        <p:spPr>
          <a:xfrm>
            <a:off x="5989320" y="3931920"/>
            <a:ext cx="2217419" cy="1916382"/>
          </a:xfrm>
          <a:prstGeom prst="line">
            <a:avLst/>
          </a:prstGeom>
          <a:ln w="9525">
            <a:solidFill>
              <a:srgbClr val="EAEDE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ctor 16"/>
          <p:cNvCxnSpPr/>
          <p:nvPr/>
        </p:nvCxnSpPr>
        <p:spPr>
          <a:xfrm>
            <a:off x="5989320" y="3931920"/>
            <a:ext cx="0" cy="2212848"/>
          </a:xfrm>
          <a:prstGeom prst="line">
            <a:avLst/>
          </a:prstGeom>
          <a:ln w="9525">
            <a:solidFill>
              <a:srgbClr val="EAEDE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ctor 18"/>
          <p:cNvCxnSpPr/>
          <p:nvPr/>
        </p:nvCxnSpPr>
        <p:spPr>
          <a:xfrm flipH="1">
            <a:off x="3771901" y="3931920"/>
            <a:ext cx="2217419" cy="1916382"/>
          </a:xfrm>
          <a:prstGeom prst="line">
            <a:avLst/>
          </a:prstGeom>
          <a:ln w="9525">
            <a:solidFill>
              <a:srgbClr val="EAEDE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nector 20"/>
          <p:cNvCxnSpPr/>
          <p:nvPr/>
        </p:nvCxnSpPr>
        <p:spPr>
          <a:xfrm flipH="1">
            <a:off x="2148636" y="3931920"/>
            <a:ext cx="3840684" cy="1106424"/>
          </a:xfrm>
          <a:prstGeom prst="line">
            <a:avLst/>
          </a:prstGeom>
          <a:ln w="9525">
            <a:solidFill>
              <a:srgbClr val="EAEDE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Connector 22"/>
          <p:cNvCxnSpPr/>
          <p:nvPr/>
        </p:nvCxnSpPr>
        <p:spPr>
          <a:xfrm flipH="1">
            <a:off x="1554480" y="3931920"/>
            <a:ext cx="4434840" cy="0"/>
          </a:xfrm>
          <a:prstGeom prst="line">
            <a:avLst/>
          </a:prstGeom>
          <a:ln w="9525">
            <a:solidFill>
              <a:srgbClr val="EAEDE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Connector 24"/>
          <p:cNvCxnSpPr/>
          <p:nvPr/>
        </p:nvCxnSpPr>
        <p:spPr>
          <a:xfrm flipH="1" flipV="1">
            <a:off x="2148636" y="2825496"/>
            <a:ext cx="3840684" cy="1106424"/>
          </a:xfrm>
          <a:prstGeom prst="line">
            <a:avLst/>
          </a:prstGeom>
          <a:ln w="9525">
            <a:solidFill>
              <a:srgbClr val="EAEDE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Connector 26"/>
          <p:cNvCxnSpPr/>
          <p:nvPr/>
        </p:nvCxnSpPr>
        <p:spPr>
          <a:xfrm flipH="1" flipV="1">
            <a:off x="3771900" y="2015538"/>
            <a:ext cx="2217420" cy="1916382"/>
          </a:xfrm>
          <a:prstGeom prst="line">
            <a:avLst/>
          </a:prstGeom>
          <a:ln w="9525">
            <a:solidFill>
              <a:srgbClr val="EAEDE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nector 4"/>
          <p:cNvCxnSpPr/>
          <p:nvPr/>
        </p:nvCxnSpPr>
        <p:spPr>
          <a:xfrm flipV="1">
            <a:off x="5989320" y="1719072"/>
            <a:ext cx="0" cy="2212848"/>
          </a:xfrm>
          <a:prstGeom prst="line">
            <a:avLst/>
          </a:prstGeom>
          <a:ln w="9525">
            <a:solidFill>
              <a:srgbClr val="EAEDE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ounded Rectangle 7"/>
          <p:cNvSpPr/>
          <p:nvPr/>
        </p:nvSpPr>
        <p:spPr>
          <a:xfrm>
            <a:off x="9075624" y="2551176"/>
            <a:ext cx="1508760" cy="548640"/>
          </a:xfrm>
          <a:prstGeom prst="roundRect">
            <a:avLst/>
          </a:prstGeom>
          <a:solidFill>
            <a:srgbClr val="E8EC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5400" rIns="25400" rtlCol="0" anchor="ctr"/>
          <a:lstStyle/>
          <a:p>
            <a:pPr algn="ctr"/>
            <a:r>
              <a:rPr sz="1050" b="0">
                <a:solidFill>
                  <a:srgbClr val="5C6B73"/>
                </a:solidFill>
                <a:latin typeface="Arial"/>
              </a:rPr>
              <a:t>Tema 2b</a:t>
            </a:r>
          </a:p>
          <a:p>
            <a:pPr algn="ctr"/>
            <a:r>
              <a:rPr sz="850" b="0" i="1">
                <a:solidFill>
                  <a:srgbClr val="5C6B73"/>
                </a:solidFill>
                <a:latin typeface="Arial"/>
              </a:rPr>
              <a:t>Alcance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9669780" y="3657600"/>
            <a:ext cx="1508760" cy="548640"/>
          </a:xfrm>
          <a:prstGeom prst="roundRect">
            <a:avLst/>
          </a:prstGeom>
          <a:solidFill>
            <a:srgbClr val="E8EC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5400" rIns="25400" rtlCol="0" anchor="ctr"/>
          <a:lstStyle/>
          <a:p>
            <a:pPr algn="ctr"/>
            <a:r>
              <a:rPr sz="1050" b="0">
                <a:solidFill>
                  <a:srgbClr val="5C6B73"/>
                </a:solidFill>
                <a:latin typeface="Arial"/>
              </a:rPr>
              <a:t>Tema 3</a:t>
            </a:r>
          </a:p>
          <a:p>
            <a:pPr algn="ctr"/>
            <a:r>
              <a:rPr sz="850" b="0" i="1">
                <a:solidFill>
                  <a:srgbClr val="5C6B73"/>
                </a:solidFill>
                <a:latin typeface="Arial"/>
              </a:rPr>
              <a:t>Plazo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9075624" y="4764023"/>
            <a:ext cx="1508760" cy="548640"/>
          </a:xfrm>
          <a:prstGeom prst="roundRect">
            <a:avLst/>
          </a:prstGeom>
          <a:solidFill>
            <a:srgbClr val="E8EC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5400" rIns="25400" rtlCol="0" anchor="ctr"/>
          <a:lstStyle/>
          <a:p>
            <a:pPr algn="ctr"/>
            <a:r>
              <a:rPr sz="1050" b="0">
                <a:solidFill>
                  <a:srgbClr val="5C6B73"/>
                </a:solidFill>
                <a:latin typeface="Arial"/>
              </a:rPr>
              <a:t>Tema 4</a:t>
            </a:r>
          </a:p>
          <a:p>
            <a:pPr algn="ctr"/>
            <a:r>
              <a:rPr sz="850" b="0" i="1">
                <a:solidFill>
                  <a:srgbClr val="5C6B73"/>
                </a:solidFill>
                <a:latin typeface="Arial"/>
              </a:rPr>
              <a:t>Costos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7452359" y="5573982"/>
            <a:ext cx="1508760" cy="548640"/>
          </a:xfrm>
          <a:prstGeom prst="roundRect">
            <a:avLst/>
          </a:prstGeom>
          <a:solidFill>
            <a:srgbClr val="E8EC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5400" rIns="25400" rtlCol="0" anchor="ctr"/>
          <a:lstStyle/>
          <a:p>
            <a:pPr algn="ctr"/>
            <a:r>
              <a:rPr sz="1050" b="0">
                <a:solidFill>
                  <a:srgbClr val="5C6B73"/>
                </a:solidFill>
                <a:latin typeface="Arial"/>
              </a:rPr>
              <a:t>Tema 5</a:t>
            </a:r>
          </a:p>
          <a:p>
            <a:pPr algn="ctr"/>
            <a:r>
              <a:rPr sz="850" b="0" i="1">
                <a:solidFill>
                  <a:srgbClr val="5C6B73"/>
                </a:solidFill>
                <a:latin typeface="Arial"/>
              </a:rPr>
              <a:t>Recursos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234940" y="5870448"/>
            <a:ext cx="1508760" cy="548640"/>
          </a:xfrm>
          <a:prstGeom prst="roundRect">
            <a:avLst/>
          </a:prstGeom>
          <a:solidFill>
            <a:srgbClr val="E8EC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5400" rIns="25400" rtlCol="0" anchor="ctr"/>
          <a:lstStyle/>
          <a:p>
            <a:pPr algn="ctr"/>
            <a:r>
              <a:rPr sz="1050" b="0">
                <a:solidFill>
                  <a:srgbClr val="5C6B73"/>
                </a:solidFill>
                <a:latin typeface="Arial"/>
              </a:rPr>
              <a:t>Tema 6</a:t>
            </a:r>
          </a:p>
          <a:p>
            <a:pPr algn="ctr"/>
            <a:r>
              <a:rPr sz="850" b="0" i="1">
                <a:solidFill>
                  <a:srgbClr val="5C6B73"/>
                </a:solidFill>
                <a:latin typeface="Arial"/>
              </a:rPr>
              <a:t>Calidad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3017521" y="5573982"/>
            <a:ext cx="1508760" cy="548640"/>
          </a:xfrm>
          <a:prstGeom prst="roundRect">
            <a:avLst/>
          </a:prstGeom>
          <a:solidFill>
            <a:srgbClr val="E8EC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5400" rIns="25400" rtlCol="0" anchor="ctr"/>
          <a:lstStyle/>
          <a:p>
            <a:pPr algn="ctr"/>
            <a:r>
              <a:rPr sz="1050" b="0">
                <a:solidFill>
                  <a:srgbClr val="5C6B73"/>
                </a:solidFill>
                <a:latin typeface="Arial"/>
              </a:rPr>
              <a:t>Tema 7</a:t>
            </a:r>
          </a:p>
          <a:p>
            <a:pPr algn="ctr"/>
            <a:r>
              <a:rPr sz="850" b="0" i="1">
                <a:solidFill>
                  <a:srgbClr val="5C6B73"/>
                </a:solidFill>
                <a:latin typeface="Arial"/>
              </a:rPr>
              <a:t>Riesgo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1394256" y="4764024"/>
            <a:ext cx="1508760" cy="548640"/>
          </a:xfrm>
          <a:prstGeom prst="roundRect">
            <a:avLst/>
          </a:prstGeom>
          <a:solidFill>
            <a:srgbClr val="E8EC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5400" rIns="25400" rtlCol="0" anchor="ctr"/>
          <a:lstStyle/>
          <a:p>
            <a:pPr algn="ctr"/>
            <a:r>
              <a:rPr sz="1050" b="0">
                <a:solidFill>
                  <a:srgbClr val="5C6B73"/>
                </a:solidFill>
                <a:latin typeface="Arial"/>
              </a:rPr>
              <a:t>Tema 8</a:t>
            </a:r>
          </a:p>
          <a:p>
            <a:pPr algn="ctr"/>
            <a:r>
              <a:rPr sz="850" b="0" i="1">
                <a:solidFill>
                  <a:srgbClr val="5C6B73"/>
                </a:solidFill>
                <a:latin typeface="Arial"/>
              </a:rPr>
              <a:t>Suministros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800100" y="3657600"/>
            <a:ext cx="1508760" cy="548640"/>
          </a:xfrm>
          <a:prstGeom prst="roundRect">
            <a:avLst/>
          </a:prstGeom>
          <a:solidFill>
            <a:srgbClr val="E8EC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5400" rIns="25400" rtlCol="0" anchor="ctr"/>
          <a:lstStyle/>
          <a:p>
            <a:pPr algn="ctr"/>
            <a:r>
              <a:rPr sz="1050" b="0">
                <a:solidFill>
                  <a:srgbClr val="5C6B73"/>
                </a:solidFill>
                <a:latin typeface="Arial"/>
              </a:rPr>
              <a:t>Tema 9</a:t>
            </a:r>
          </a:p>
          <a:p>
            <a:pPr algn="ctr"/>
            <a:r>
              <a:rPr sz="850" b="0" i="1">
                <a:solidFill>
                  <a:srgbClr val="5C6B73"/>
                </a:solidFill>
                <a:latin typeface="Arial"/>
              </a:rPr>
              <a:t>Comunicación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1394256" y="2551176"/>
            <a:ext cx="1508760" cy="548640"/>
          </a:xfrm>
          <a:prstGeom prst="roundRect">
            <a:avLst/>
          </a:prstGeom>
          <a:solidFill>
            <a:srgbClr val="E8EC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5400" rIns="25400" rtlCol="0" anchor="ctr"/>
          <a:lstStyle/>
          <a:p>
            <a:pPr algn="ctr"/>
            <a:r>
              <a:rPr sz="1050" b="0">
                <a:solidFill>
                  <a:srgbClr val="5C6B73"/>
                </a:solidFill>
                <a:latin typeface="Arial"/>
              </a:rPr>
              <a:t>Tema 11</a:t>
            </a:r>
          </a:p>
          <a:p>
            <a:pPr algn="ctr"/>
            <a:r>
              <a:rPr sz="850" b="0" i="1">
                <a:solidFill>
                  <a:srgbClr val="5C6B73"/>
                </a:solidFill>
                <a:latin typeface="Arial"/>
              </a:rPr>
              <a:t>Integración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3017520" y="1741218"/>
            <a:ext cx="1508760" cy="548640"/>
          </a:xfrm>
          <a:prstGeom prst="roundRect">
            <a:avLst/>
          </a:prstGeom>
          <a:solidFill>
            <a:srgbClr val="E8EC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5400" rIns="25400" rtlCol="0" anchor="ctr"/>
          <a:lstStyle/>
          <a:p>
            <a:pPr algn="ctr"/>
            <a:r>
              <a:rPr sz="1050" b="0">
                <a:solidFill>
                  <a:srgbClr val="5C6B73"/>
                </a:solidFill>
                <a:latin typeface="Arial"/>
              </a:rPr>
              <a:t>Tema 12</a:t>
            </a:r>
          </a:p>
          <a:p>
            <a:pPr algn="ctr"/>
            <a:r>
              <a:rPr sz="850" b="0" i="1">
                <a:solidFill>
                  <a:srgbClr val="5C6B73"/>
                </a:solidFill>
                <a:latin typeface="Arial"/>
              </a:rPr>
              <a:t>Ágil y cierre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452359" y="1741218"/>
            <a:ext cx="1508760" cy="548640"/>
          </a:xfrm>
          <a:prstGeom prst="roundRect">
            <a:avLst/>
          </a:prstGeom>
          <a:solidFill>
            <a:srgbClr val="E88A1E"/>
          </a:solidFill>
          <a:ln w="28575">
            <a:solidFill>
              <a:srgbClr val="2632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5400" rIns="25400" rtlCol="0" anchor="ctr"/>
          <a:lstStyle/>
          <a:p>
            <a:pPr algn="ctr"/>
            <a:r>
              <a:rPr sz="1150" b="1">
                <a:solidFill>
                  <a:srgbClr val="263238"/>
                </a:solidFill>
                <a:latin typeface="Arial"/>
              </a:rPr>
              <a:t>Tema 2a</a:t>
            </a:r>
          </a:p>
          <a:p>
            <a:pPr algn="ctr"/>
            <a:r>
              <a:rPr sz="950" b="1" i="0">
                <a:solidFill>
                  <a:srgbClr val="263238"/>
                </a:solidFill>
                <a:latin typeface="Arial"/>
              </a:rPr>
              <a:t>Interesados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234940" y="1444752"/>
            <a:ext cx="1508760" cy="548640"/>
          </a:xfrm>
          <a:prstGeom prst="roundRect">
            <a:avLst/>
          </a:prstGeom>
          <a:solidFill>
            <a:srgbClr val="E8EC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5400" rIns="25400" rtlCol="0" anchor="ctr"/>
          <a:lstStyle/>
          <a:p>
            <a:pPr algn="ctr"/>
            <a:r>
              <a:rPr sz="1050" b="0">
                <a:solidFill>
                  <a:srgbClr val="5C6B73"/>
                </a:solidFill>
                <a:latin typeface="Arial"/>
              </a:rPr>
              <a:t>Tema 1</a:t>
            </a:r>
          </a:p>
          <a:p>
            <a:pPr algn="ctr"/>
            <a:r>
              <a:rPr sz="850" b="0" i="1">
                <a:solidFill>
                  <a:srgbClr val="5C6B73"/>
                </a:solidFill>
                <a:latin typeface="Arial"/>
              </a:rPr>
              <a:t>Introducción</a:t>
            </a:r>
          </a:p>
        </p:txBody>
      </p:sp>
      <p:sp>
        <p:nvSpPr>
          <p:cNvPr id="3" name="Oval 2"/>
          <p:cNvSpPr/>
          <p:nvPr/>
        </p:nvSpPr>
        <p:spPr>
          <a:xfrm>
            <a:off x="5120640" y="3474720"/>
            <a:ext cx="1737360" cy="914400"/>
          </a:xfrm>
          <a:prstGeom prst="ellipse">
            <a:avLst/>
          </a:prstGeom>
          <a:solidFill>
            <a:srgbClr val="26323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200" b="1">
                <a:solidFill>
                  <a:srgbClr val="FFFFFF"/>
                </a:solidFill>
                <a:latin typeface="Arial"/>
              </a:rPr>
              <a:t>ADM. DE</a:t>
            </a:r>
          </a:p>
          <a:p>
            <a:pPr algn="ctr"/>
            <a:r>
              <a:rPr sz="1200" b="1">
                <a:solidFill>
                  <a:srgbClr val="FFFFFF"/>
                </a:solidFill>
                <a:latin typeface="Arial"/>
              </a:rPr>
              <a:t>PROYECTOS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/>
          <a:lstStyle/>
          <a:p>
            <a:r>
              <a:t>13.3 Gestionar el involucramiento: habilidades clave</a:t>
            </a:r>
          </a:p>
        </p:txBody>
      </p:sp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3382" y="2159306"/>
            <a:ext cx="4346946" cy="289269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48640" y="5174838"/>
            <a:ext cx="55778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150" i="1">
                <a:solidFill>
                  <a:srgbClr val="5C6B73"/>
                </a:solidFill>
                <a:latin typeface="Arial"/>
              </a:rPr>
              <a:t>Personal de obra en locación petrolera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385560" y="2011680"/>
            <a:ext cx="525780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sz="1400" dirty="0">
                <a:solidFill>
                  <a:srgbClr val="202A2E"/>
                </a:solidFill>
                <a:latin typeface="Arial"/>
              </a:rPr>
              <a:t>▸  </a:t>
            </a:r>
            <a:r>
              <a:rPr sz="1400" dirty="0" err="1">
                <a:solidFill>
                  <a:srgbClr val="202A2E"/>
                </a:solidFill>
                <a:latin typeface="Arial"/>
              </a:rPr>
              <a:t>Involucrar</a:t>
            </a:r>
            <a:r>
              <a:rPr sz="1400" dirty="0">
                <a:solidFill>
                  <a:srgbClr val="202A2E"/>
                </a:solidFill>
                <a:latin typeface="Arial"/>
              </a:rPr>
              <a:t> y </a:t>
            </a:r>
            <a:r>
              <a:rPr sz="1400" dirty="0" err="1">
                <a:solidFill>
                  <a:srgbClr val="202A2E"/>
                </a:solidFill>
                <a:latin typeface="Arial"/>
              </a:rPr>
              <a:t>comprometer</a:t>
            </a:r>
            <a:r>
              <a:rPr sz="1400" dirty="0">
                <a:solidFill>
                  <a:srgbClr val="202A2E"/>
                </a:solidFill>
                <a:latin typeface="Arial"/>
              </a:rPr>
              <a:t> a </a:t>
            </a:r>
            <a:r>
              <a:rPr sz="1400" dirty="0" err="1">
                <a:solidFill>
                  <a:srgbClr val="202A2E"/>
                </a:solidFill>
                <a:latin typeface="Arial"/>
              </a:rPr>
              <a:t>los</a:t>
            </a:r>
            <a:r>
              <a:rPr sz="1400" dirty="0">
                <a:solidFill>
                  <a:srgbClr val="202A2E"/>
                </a:solidFill>
                <a:latin typeface="Arial"/>
              </a:rPr>
              <a:t> </a:t>
            </a:r>
            <a:r>
              <a:rPr sz="1400" dirty="0" err="1">
                <a:solidFill>
                  <a:srgbClr val="202A2E"/>
                </a:solidFill>
                <a:latin typeface="Arial"/>
              </a:rPr>
              <a:t>interesados</a:t>
            </a:r>
            <a:r>
              <a:rPr sz="1400" dirty="0">
                <a:solidFill>
                  <a:srgbClr val="202A2E"/>
                </a:solidFill>
                <a:latin typeface="Arial"/>
              </a:rPr>
              <a:t> para </a:t>
            </a:r>
            <a:r>
              <a:rPr sz="1400" dirty="0" err="1">
                <a:solidFill>
                  <a:srgbClr val="202A2E"/>
                </a:solidFill>
                <a:latin typeface="Arial"/>
              </a:rPr>
              <a:t>garantizar</a:t>
            </a:r>
            <a:r>
              <a:rPr sz="1400" dirty="0">
                <a:solidFill>
                  <a:srgbClr val="202A2E"/>
                </a:solidFill>
                <a:latin typeface="Arial"/>
              </a:rPr>
              <a:t> </a:t>
            </a:r>
            <a:r>
              <a:rPr sz="1400" dirty="0" err="1">
                <a:solidFill>
                  <a:srgbClr val="202A2E"/>
                </a:solidFill>
                <a:latin typeface="Arial"/>
              </a:rPr>
              <a:t>su</a:t>
            </a:r>
            <a:r>
              <a:rPr sz="1400" dirty="0">
                <a:solidFill>
                  <a:srgbClr val="202A2E"/>
                </a:solidFill>
                <a:latin typeface="Arial"/>
              </a:rPr>
              <a:t> continuo </a:t>
            </a:r>
            <a:r>
              <a:rPr sz="1400" dirty="0" err="1">
                <a:solidFill>
                  <a:srgbClr val="202A2E"/>
                </a:solidFill>
                <a:latin typeface="Arial"/>
              </a:rPr>
              <a:t>compromiso</a:t>
            </a:r>
            <a:r>
              <a:rPr sz="1400" dirty="0">
                <a:solidFill>
                  <a:srgbClr val="202A2E"/>
                </a:solidFill>
                <a:latin typeface="Arial"/>
              </a:rPr>
              <a:t> con el </a:t>
            </a:r>
            <a:r>
              <a:rPr sz="1400" dirty="0" err="1">
                <a:solidFill>
                  <a:srgbClr val="202A2E"/>
                </a:solidFill>
                <a:latin typeface="Arial"/>
              </a:rPr>
              <a:t>éxito</a:t>
            </a:r>
            <a:r>
              <a:rPr sz="1400" dirty="0">
                <a:solidFill>
                  <a:srgbClr val="202A2E"/>
                </a:solidFill>
                <a:latin typeface="Arial"/>
              </a:rPr>
              <a:t> del </a:t>
            </a:r>
            <a:r>
              <a:rPr sz="1400" dirty="0" err="1">
                <a:solidFill>
                  <a:srgbClr val="202A2E"/>
                </a:solidFill>
                <a:latin typeface="Arial"/>
              </a:rPr>
              <a:t>proyecto</a:t>
            </a:r>
            <a:r>
              <a:rPr sz="1400" dirty="0">
                <a:solidFill>
                  <a:srgbClr val="202A2E"/>
                </a:solidFill>
                <a:latin typeface="Arial"/>
              </a:rPr>
              <a:t>.</a:t>
            </a:r>
          </a:p>
          <a:p>
            <a:pPr>
              <a:spcAft>
                <a:spcPts val="1000"/>
              </a:spcAft>
            </a:pPr>
            <a:r>
              <a:rPr sz="1400" dirty="0">
                <a:solidFill>
                  <a:srgbClr val="202A2E"/>
                </a:solidFill>
                <a:latin typeface="Arial"/>
              </a:rPr>
              <a:t>▸  </a:t>
            </a:r>
            <a:r>
              <a:rPr sz="1400" dirty="0" err="1">
                <a:solidFill>
                  <a:srgbClr val="202A2E"/>
                </a:solidFill>
                <a:latin typeface="Arial"/>
              </a:rPr>
              <a:t>Negociar</a:t>
            </a:r>
            <a:r>
              <a:rPr sz="1400" dirty="0">
                <a:solidFill>
                  <a:srgbClr val="202A2E"/>
                </a:solidFill>
                <a:latin typeface="Arial"/>
              </a:rPr>
              <a:t> e </a:t>
            </a:r>
            <a:r>
              <a:rPr sz="1400" dirty="0" err="1">
                <a:solidFill>
                  <a:srgbClr val="202A2E"/>
                </a:solidFill>
                <a:latin typeface="Arial"/>
              </a:rPr>
              <a:t>influir</a:t>
            </a:r>
            <a:r>
              <a:rPr sz="1400" dirty="0">
                <a:solidFill>
                  <a:srgbClr val="202A2E"/>
                </a:solidFill>
                <a:latin typeface="Arial"/>
              </a:rPr>
              <a:t> </a:t>
            </a:r>
            <a:r>
              <a:rPr sz="1400" dirty="0" err="1">
                <a:solidFill>
                  <a:srgbClr val="202A2E"/>
                </a:solidFill>
                <a:latin typeface="Arial"/>
              </a:rPr>
              <a:t>activamente</a:t>
            </a:r>
            <a:r>
              <a:rPr sz="1400" dirty="0">
                <a:solidFill>
                  <a:srgbClr val="202A2E"/>
                </a:solidFill>
                <a:latin typeface="Arial"/>
              </a:rPr>
              <a:t> </a:t>
            </a:r>
            <a:r>
              <a:rPr sz="1400" dirty="0" err="1">
                <a:solidFill>
                  <a:srgbClr val="202A2E"/>
                </a:solidFill>
                <a:latin typeface="Arial"/>
              </a:rPr>
              <a:t>sobre</a:t>
            </a:r>
            <a:r>
              <a:rPr sz="1400" dirty="0">
                <a:solidFill>
                  <a:srgbClr val="202A2E"/>
                </a:solidFill>
                <a:latin typeface="Arial"/>
              </a:rPr>
              <a:t> sus </a:t>
            </a:r>
            <a:r>
              <a:rPr sz="1400" dirty="0" err="1">
                <a:solidFill>
                  <a:srgbClr val="202A2E"/>
                </a:solidFill>
                <a:latin typeface="Arial"/>
              </a:rPr>
              <a:t>expectativas</a:t>
            </a:r>
            <a:r>
              <a:rPr sz="1400" dirty="0">
                <a:solidFill>
                  <a:srgbClr val="202A2E"/>
                </a:solidFill>
                <a:latin typeface="Arial"/>
              </a:rPr>
              <a:t> y </a:t>
            </a:r>
            <a:r>
              <a:rPr sz="1400" dirty="0" err="1">
                <a:solidFill>
                  <a:srgbClr val="202A2E"/>
                </a:solidFill>
                <a:latin typeface="Arial"/>
              </a:rPr>
              <a:t>deseos</a:t>
            </a:r>
            <a:r>
              <a:rPr sz="1400" dirty="0">
                <a:solidFill>
                  <a:srgbClr val="202A2E"/>
                </a:solidFill>
                <a:latin typeface="Arial"/>
              </a:rPr>
              <a:t>.</a:t>
            </a:r>
          </a:p>
          <a:p>
            <a:pPr>
              <a:spcAft>
                <a:spcPts val="1000"/>
              </a:spcAft>
            </a:pPr>
            <a:r>
              <a:rPr sz="1400" dirty="0">
                <a:solidFill>
                  <a:srgbClr val="202A2E"/>
                </a:solidFill>
                <a:latin typeface="Arial"/>
              </a:rPr>
              <a:t>▸  </a:t>
            </a:r>
            <a:r>
              <a:rPr sz="1400" dirty="0" err="1">
                <a:solidFill>
                  <a:srgbClr val="202A2E"/>
                </a:solidFill>
                <a:latin typeface="Arial"/>
              </a:rPr>
              <a:t>Analizar</a:t>
            </a:r>
            <a:r>
              <a:rPr sz="1400" dirty="0">
                <a:solidFill>
                  <a:srgbClr val="202A2E"/>
                </a:solidFill>
                <a:latin typeface="Arial"/>
              </a:rPr>
              <a:t> </a:t>
            </a:r>
            <a:r>
              <a:rPr sz="1400" dirty="0" err="1">
                <a:solidFill>
                  <a:srgbClr val="202A2E"/>
                </a:solidFill>
                <a:latin typeface="Arial"/>
              </a:rPr>
              <a:t>planteos</a:t>
            </a:r>
            <a:r>
              <a:rPr sz="1400" dirty="0">
                <a:solidFill>
                  <a:srgbClr val="202A2E"/>
                </a:solidFill>
                <a:latin typeface="Arial"/>
              </a:rPr>
              <a:t> e inquietudes </a:t>
            </a:r>
            <a:r>
              <a:rPr sz="1400" dirty="0" err="1">
                <a:solidFill>
                  <a:srgbClr val="202A2E"/>
                </a:solidFill>
                <a:latin typeface="Arial"/>
              </a:rPr>
              <a:t>que</a:t>
            </a:r>
            <a:r>
              <a:rPr sz="1400" dirty="0">
                <a:solidFill>
                  <a:srgbClr val="202A2E"/>
                </a:solidFill>
                <a:latin typeface="Arial"/>
              </a:rPr>
              <a:t> </a:t>
            </a:r>
            <a:r>
              <a:rPr sz="1400" dirty="0" err="1">
                <a:solidFill>
                  <a:srgbClr val="202A2E"/>
                </a:solidFill>
                <a:latin typeface="Arial"/>
              </a:rPr>
              <a:t>aún</a:t>
            </a:r>
            <a:r>
              <a:rPr sz="1400" dirty="0">
                <a:solidFill>
                  <a:srgbClr val="202A2E"/>
                </a:solidFill>
                <a:latin typeface="Arial"/>
              </a:rPr>
              <a:t> no son </a:t>
            </a:r>
            <a:r>
              <a:rPr sz="1400" dirty="0" err="1">
                <a:solidFill>
                  <a:srgbClr val="202A2E"/>
                </a:solidFill>
                <a:latin typeface="Arial"/>
              </a:rPr>
              <a:t>incidentes</a:t>
            </a:r>
            <a:r>
              <a:rPr sz="1400" dirty="0">
                <a:solidFill>
                  <a:srgbClr val="202A2E"/>
                </a:solidFill>
                <a:latin typeface="Arial"/>
              </a:rPr>
              <a:t>, </a:t>
            </a:r>
            <a:r>
              <a:rPr sz="1400" dirty="0" err="1">
                <a:solidFill>
                  <a:srgbClr val="202A2E"/>
                </a:solidFill>
                <a:latin typeface="Arial"/>
              </a:rPr>
              <a:t>anticipándose</a:t>
            </a:r>
            <a:r>
              <a:rPr sz="1400" dirty="0">
                <a:solidFill>
                  <a:srgbClr val="202A2E"/>
                </a:solidFill>
                <a:latin typeface="Arial"/>
              </a:rPr>
              <a:t> a </a:t>
            </a:r>
            <a:r>
              <a:rPr sz="1400" dirty="0" err="1">
                <a:solidFill>
                  <a:srgbClr val="202A2E"/>
                </a:solidFill>
                <a:latin typeface="Arial"/>
              </a:rPr>
              <a:t>futuros</a:t>
            </a:r>
            <a:r>
              <a:rPr sz="1400" dirty="0">
                <a:solidFill>
                  <a:srgbClr val="202A2E"/>
                </a:solidFill>
                <a:latin typeface="Arial"/>
              </a:rPr>
              <a:t> </a:t>
            </a:r>
            <a:r>
              <a:rPr sz="1400" dirty="0" err="1">
                <a:solidFill>
                  <a:srgbClr val="202A2E"/>
                </a:solidFill>
                <a:latin typeface="Arial"/>
              </a:rPr>
              <a:t>problemas</a:t>
            </a:r>
            <a:r>
              <a:rPr sz="1400" dirty="0">
                <a:solidFill>
                  <a:srgbClr val="202A2E"/>
                </a:solidFill>
                <a:latin typeface="Arial"/>
              </a:rPr>
              <a:t> y </a:t>
            </a:r>
            <a:r>
              <a:rPr sz="1400" dirty="0" err="1">
                <a:solidFill>
                  <a:srgbClr val="202A2E"/>
                </a:solidFill>
                <a:latin typeface="Arial"/>
              </a:rPr>
              <a:t>evaluando</a:t>
            </a:r>
            <a:r>
              <a:rPr sz="1400" dirty="0">
                <a:solidFill>
                  <a:srgbClr val="202A2E"/>
                </a:solidFill>
                <a:latin typeface="Arial"/>
              </a:rPr>
              <a:t> </a:t>
            </a:r>
            <a:r>
              <a:rPr sz="1400" dirty="0" err="1">
                <a:solidFill>
                  <a:srgbClr val="202A2E"/>
                </a:solidFill>
                <a:latin typeface="Arial"/>
              </a:rPr>
              <a:t>los</a:t>
            </a:r>
            <a:r>
              <a:rPr sz="1400" dirty="0">
                <a:solidFill>
                  <a:srgbClr val="202A2E"/>
                </a:solidFill>
                <a:latin typeface="Arial"/>
              </a:rPr>
              <a:t> </a:t>
            </a:r>
            <a:r>
              <a:rPr sz="1400" dirty="0" err="1">
                <a:solidFill>
                  <a:srgbClr val="202A2E"/>
                </a:solidFill>
                <a:latin typeface="Arial"/>
              </a:rPr>
              <a:t>riesgos</a:t>
            </a:r>
            <a:r>
              <a:rPr sz="1400" dirty="0">
                <a:solidFill>
                  <a:srgbClr val="202A2E"/>
                </a:solidFill>
                <a:latin typeface="Arial"/>
              </a:rPr>
              <a:t>.</a:t>
            </a:r>
          </a:p>
          <a:p>
            <a:pPr>
              <a:spcAft>
                <a:spcPts val="1000"/>
              </a:spcAft>
            </a:pPr>
            <a:r>
              <a:rPr sz="1400" dirty="0">
                <a:solidFill>
                  <a:srgbClr val="202A2E"/>
                </a:solidFill>
                <a:latin typeface="Arial"/>
              </a:rPr>
              <a:t>▸  Aclarar y resolver </a:t>
            </a:r>
            <a:r>
              <a:rPr sz="1400" dirty="0" err="1">
                <a:solidFill>
                  <a:srgbClr val="202A2E"/>
                </a:solidFill>
                <a:latin typeface="Arial"/>
              </a:rPr>
              <a:t>los</a:t>
            </a:r>
            <a:r>
              <a:rPr sz="1400" dirty="0">
                <a:solidFill>
                  <a:srgbClr val="202A2E"/>
                </a:solidFill>
                <a:latin typeface="Arial"/>
              </a:rPr>
              <a:t> </a:t>
            </a:r>
            <a:r>
              <a:rPr sz="1400" dirty="0" err="1">
                <a:solidFill>
                  <a:srgbClr val="202A2E"/>
                </a:solidFill>
                <a:latin typeface="Arial"/>
              </a:rPr>
              <a:t>incidentes</a:t>
            </a:r>
            <a:r>
              <a:rPr sz="1400" dirty="0">
                <a:solidFill>
                  <a:srgbClr val="202A2E"/>
                </a:solidFill>
                <a:latin typeface="Arial"/>
              </a:rPr>
              <a:t> </a:t>
            </a:r>
            <a:r>
              <a:rPr sz="1400" dirty="0" err="1">
                <a:solidFill>
                  <a:srgbClr val="202A2E"/>
                </a:solidFill>
                <a:latin typeface="Arial"/>
              </a:rPr>
              <a:t>identificados</a:t>
            </a:r>
            <a:r>
              <a:rPr sz="1400" dirty="0">
                <a:solidFill>
                  <a:srgbClr val="202A2E"/>
                </a:solidFill>
                <a:latin typeface="Arial"/>
              </a:rPr>
              <a:t>, lo </a:t>
            </a:r>
            <a:r>
              <a:rPr sz="1400" dirty="0" err="1">
                <a:solidFill>
                  <a:srgbClr val="202A2E"/>
                </a:solidFill>
                <a:latin typeface="Arial"/>
              </a:rPr>
              <a:t>que</a:t>
            </a:r>
            <a:r>
              <a:rPr sz="1400" dirty="0">
                <a:solidFill>
                  <a:srgbClr val="202A2E"/>
                </a:solidFill>
                <a:latin typeface="Arial"/>
              </a:rPr>
              <a:t> </a:t>
            </a:r>
            <a:r>
              <a:rPr sz="1400" dirty="0" err="1">
                <a:solidFill>
                  <a:srgbClr val="202A2E"/>
                </a:solidFill>
                <a:latin typeface="Arial"/>
              </a:rPr>
              <a:t>puede</a:t>
            </a:r>
            <a:r>
              <a:rPr sz="1400" dirty="0">
                <a:solidFill>
                  <a:srgbClr val="202A2E"/>
                </a:solidFill>
                <a:latin typeface="Arial"/>
              </a:rPr>
              <a:t> </a:t>
            </a:r>
            <a:r>
              <a:rPr sz="1400" dirty="0" err="1">
                <a:solidFill>
                  <a:srgbClr val="202A2E"/>
                </a:solidFill>
                <a:latin typeface="Arial"/>
              </a:rPr>
              <a:t>generar</a:t>
            </a:r>
            <a:r>
              <a:rPr sz="1400" dirty="0">
                <a:solidFill>
                  <a:srgbClr val="202A2E"/>
                </a:solidFill>
                <a:latin typeface="Arial"/>
              </a:rPr>
              <a:t> </a:t>
            </a:r>
            <a:r>
              <a:rPr sz="1400" dirty="0" err="1">
                <a:solidFill>
                  <a:srgbClr val="202A2E"/>
                </a:solidFill>
                <a:latin typeface="Arial"/>
              </a:rPr>
              <a:t>una</a:t>
            </a:r>
            <a:r>
              <a:rPr sz="1400" dirty="0">
                <a:solidFill>
                  <a:srgbClr val="202A2E"/>
                </a:solidFill>
                <a:latin typeface="Arial"/>
              </a:rPr>
              <a:t> </a:t>
            </a:r>
            <a:r>
              <a:rPr sz="1400" dirty="0" err="1">
                <a:solidFill>
                  <a:srgbClr val="202A2E"/>
                </a:solidFill>
                <a:latin typeface="Arial"/>
              </a:rPr>
              <a:t>solicitud</a:t>
            </a:r>
            <a:r>
              <a:rPr sz="1400" dirty="0">
                <a:solidFill>
                  <a:srgbClr val="202A2E"/>
                </a:solidFill>
                <a:latin typeface="Arial"/>
              </a:rPr>
              <a:t> de </a:t>
            </a:r>
            <a:r>
              <a:rPr sz="1400" dirty="0" err="1">
                <a:solidFill>
                  <a:srgbClr val="202A2E"/>
                </a:solidFill>
                <a:latin typeface="Arial"/>
              </a:rPr>
              <a:t>cambio</a:t>
            </a:r>
            <a:r>
              <a:rPr sz="1400" dirty="0">
                <a:solidFill>
                  <a:srgbClr val="202A2E"/>
                </a:solidFill>
                <a:latin typeface="Arial"/>
              </a:rPr>
              <a:t>.</a:t>
            </a:r>
          </a:p>
          <a:p>
            <a:pPr>
              <a:spcAft>
                <a:spcPts val="1000"/>
              </a:spcAft>
            </a:pPr>
            <a:r>
              <a:rPr sz="1400" dirty="0">
                <a:solidFill>
                  <a:srgbClr val="202A2E"/>
                </a:solidFill>
                <a:latin typeface="Arial"/>
              </a:rPr>
              <a:t>▸  Se </a:t>
            </a:r>
            <a:r>
              <a:rPr sz="1400" dirty="0" err="1">
                <a:solidFill>
                  <a:srgbClr val="202A2E"/>
                </a:solidFill>
                <a:latin typeface="Arial"/>
              </a:rPr>
              <a:t>apoya</a:t>
            </a:r>
            <a:r>
              <a:rPr sz="1400" dirty="0">
                <a:solidFill>
                  <a:srgbClr val="202A2E"/>
                </a:solidFill>
                <a:latin typeface="Arial"/>
              </a:rPr>
              <a:t> </a:t>
            </a:r>
            <a:r>
              <a:rPr sz="1400" dirty="0" err="1">
                <a:solidFill>
                  <a:srgbClr val="202A2E"/>
                </a:solidFill>
                <a:latin typeface="Arial"/>
              </a:rPr>
              <a:t>en</a:t>
            </a:r>
            <a:r>
              <a:rPr sz="1400" dirty="0">
                <a:solidFill>
                  <a:srgbClr val="202A2E"/>
                </a:solidFill>
                <a:latin typeface="Arial"/>
              </a:rPr>
              <a:t> dos </a:t>
            </a:r>
            <a:r>
              <a:rPr sz="1400" dirty="0" err="1">
                <a:solidFill>
                  <a:srgbClr val="202A2E"/>
                </a:solidFill>
                <a:latin typeface="Arial"/>
              </a:rPr>
              <a:t>grupos</a:t>
            </a:r>
            <a:r>
              <a:rPr sz="1400" dirty="0">
                <a:solidFill>
                  <a:srgbClr val="202A2E"/>
                </a:solidFill>
                <a:latin typeface="Arial"/>
              </a:rPr>
              <a:t> de </a:t>
            </a:r>
            <a:r>
              <a:rPr sz="1400" dirty="0" err="1">
                <a:solidFill>
                  <a:srgbClr val="202A2E"/>
                </a:solidFill>
                <a:latin typeface="Arial"/>
              </a:rPr>
              <a:t>habilidades</a:t>
            </a:r>
            <a:r>
              <a:rPr sz="1400" dirty="0">
                <a:solidFill>
                  <a:srgbClr val="202A2E"/>
                </a:solidFill>
                <a:latin typeface="Arial"/>
              </a:rPr>
              <a:t>: </a:t>
            </a:r>
            <a:r>
              <a:rPr sz="1400" dirty="0" err="1">
                <a:solidFill>
                  <a:srgbClr val="202A2E"/>
                </a:solidFill>
                <a:latin typeface="Arial"/>
              </a:rPr>
              <a:t>interpersonales</a:t>
            </a:r>
            <a:r>
              <a:rPr sz="1400" dirty="0">
                <a:solidFill>
                  <a:srgbClr val="202A2E"/>
                </a:solidFill>
                <a:latin typeface="Arial"/>
              </a:rPr>
              <a:t> (</a:t>
            </a:r>
            <a:r>
              <a:rPr sz="1400" dirty="0" err="1">
                <a:solidFill>
                  <a:srgbClr val="202A2E"/>
                </a:solidFill>
                <a:latin typeface="Arial"/>
              </a:rPr>
              <a:t>generar</a:t>
            </a:r>
            <a:r>
              <a:rPr sz="1400" dirty="0">
                <a:solidFill>
                  <a:srgbClr val="202A2E"/>
                </a:solidFill>
                <a:latin typeface="Arial"/>
              </a:rPr>
              <a:t> confianza, </a:t>
            </a:r>
            <a:r>
              <a:rPr sz="1400" dirty="0" err="1">
                <a:solidFill>
                  <a:srgbClr val="202A2E"/>
                </a:solidFill>
                <a:latin typeface="Arial"/>
              </a:rPr>
              <a:t>escucha</a:t>
            </a:r>
            <a:r>
              <a:rPr sz="1400" dirty="0">
                <a:solidFill>
                  <a:srgbClr val="202A2E"/>
                </a:solidFill>
                <a:latin typeface="Arial"/>
              </a:rPr>
              <a:t> </a:t>
            </a:r>
            <a:r>
              <a:rPr sz="1400" dirty="0" err="1">
                <a:solidFill>
                  <a:srgbClr val="202A2E"/>
                </a:solidFill>
                <a:latin typeface="Arial"/>
              </a:rPr>
              <a:t>activa</a:t>
            </a:r>
            <a:r>
              <a:rPr sz="1400" dirty="0">
                <a:solidFill>
                  <a:srgbClr val="202A2E"/>
                </a:solidFill>
                <a:latin typeface="Arial"/>
              </a:rPr>
              <a:t>, </a:t>
            </a:r>
            <a:r>
              <a:rPr sz="1400" dirty="0" err="1">
                <a:solidFill>
                  <a:srgbClr val="202A2E"/>
                </a:solidFill>
                <a:latin typeface="Arial"/>
              </a:rPr>
              <a:t>resolución</a:t>
            </a:r>
            <a:r>
              <a:rPr sz="1400" dirty="0">
                <a:solidFill>
                  <a:srgbClr val="202A2E"/>
                </a:solidFill>
                <a:latin typeface="Arial"/>
              </a:rPr>
              <a:t> de </a:t>
            </a:r>
            <a:r>
              <a:rPr sz="1400" dirty="0" err="1">
                <a:solidFill>
                  <a:srgbClr val="202A2E"/>
                </a:solidFill>
                <a:latin typeface="Arial"/>
              </a:rPr>
              <a:t>conflictos</a:t>
            </a:r>
            <a:r>
              <a:rPr sz="1400" dirty="0">
                <a:solidFill>
                  <a:srgbClr val="202A2E"/>
                </a:solidFill>
                <a:latin typeface="Arial"/>
              </a:rPr>
              <a:t>) y de </a:t>
            </a:r>
            <a:r>
              <a:rPr sz="1400" dirty="0" err="1">
                <a:solidFill>
                  <a:srgbClr val="202A2E"/>
                </a:solidFill>
                <a:latin typeface="Arial"/>
              </a:rPr>
              <a:t>gestión</a:t>
            </a:r>
            <a:r>
              <a:rPr sz="1400" dirty="0">
                <a:solidFill>
                  <a:srgbClr val="202A2E"/>
                </a:solidFill>
                <a:latin typeface="Arial"/>
              </a:rPr>
              <a:t> (</a:t>
            </a:r>
            <a:r>
              <a:rPr sz="1400" dirty="0" err="1">
                <a:solidFill>
                  <a:srgbClr val="202A2E"/>
                </a:solidFill>
                <a:latin typeface="Arial"/>
              </a:rPr>
              <a:t>facilitar</a:t>
            </a:r>
            <a:r>
              <a:rPr sz="1400" dirty="0">
                <a:solidFill>
                  <a:srgbClr val="202A2E"/>
                </a:solidFill>
                <a:latin typeface="Arial"/>
              </a:rPr>
              <a:t> </a:t>
            </a:r>
            <a:r>
              <a:rPr sz="1400" dirty="0" err="1">
                <a:solidFill>
                  <a:srgbClr val="202A2E"/>
                </a:solidFill>
                <a:latin typeface="Arial"/>
              </a:rPr>
              <a:t>consensos</a:t>
            </a:r>
            <a:r>
              <a:rPr sz="1400" dirty="0">
                <a:solidFill>
                  <a:srgbClr val="202A2E"/>
                </a:solidFill>
                <a:latin typeface="Arial"/>
              </a:rPr>
              <a:t>, </a:t>
            </a:r>
            <a:r>
              <a:rPr sz="1400" dirty="0" err="1">
                <a:solidFill>
                  <a:srgbClr val="202A2E"/>
                </a:solidFill>
                <a:latin typeface="Arial"/>
              </a:rPr>
              <a:t>influir</a:t>
            </a:r>
            <a:r>
              <a:rPr sz="1400" dirty="0">
                <a:solidFill>
                  <a:srgbClr val="202A2E"/>
                </a:solidFill>
                <a:latin typeface="Arial"/>
              </a:rPr>
              <a:t> para </a:t>
            </a:r>
            <a:r>
              <a:rPr sz="1400" dirty="0" err="1">
                <a:solidFill>
                  <a:srgbClr val="202A2E"/>
                </a:solidFill>
                <a:latin typeface="Arial"/>
              </a:rPr>
              <a:t>modificar</a:t>
            </a:r>
            <a:r>
              <a:rPr sz="1400" dirty="0">
                <a:solidFill>
                  <a:srgbClr val="202A2E"/>
                </a:solidFill>
                <a:latin typeface="Arial"/>
              </a:rPr>
              <a:t> </a:t>
            </a:r>
            <a:r>
              <a:rPr sz="1400" dirty="0" err="1">
                <a:solidFill>
                  <a:srgbClr val="202A2E"/>
                </a:solidFill>
                <a:latin typeface="Arial"/>
              </a:rPr>
              <a:t>actitudes</a:t>
            </a:r>
            <a:r>
              <a:rPr sz="1400" dirty="0">
                <a:solidFill>
                  <a:srgbClr val="202A2E"/>
                </a:solidFill>
                <a:latin typeface="Arial"/>
              </a:rPr>
              <a:t>).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/>
          <a:lstStyle/>
          <a:p>
            <a:r>
              <a:t>13.4 Monitorear el involucramiento de los interesados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8640" y="1961002"/>
            <a:ext cx="11109960" cy="4320926"/>
          </a:xfrm>
        </p:spPr>
        <p:txBody>
          <a:bodyPr/>
          <a:lstStyle/>
          <a:p>
            <a:r>
              <a:rPr dirty="0" err="1"/>
              <a:t>Proceso</a:t>
            </a:r>
            <a:r>
              <a:rPr dirty="0"/>
              <a:t> de </a:t>
            </a:r>
            <a:r>
              <a:rPr dirty="0" err="1"/>
              <a:t>monitorear</a:t>
            </a:r>
            <a:r>
              <a:rPr dirty="0"/>
              <a:t> las </a:t>
            </a:r>
            <a:r>
              <a:rPr dirty="0" err="1"/>
              <a:t>relaciones</a:t>
            </a:r>
            <a:r>
              <a:rPr dirty="0"/>
              <a:t> con </a:t>
            </a:r>
            <a:r>
              <a:rPr dirty="0" err="1"/>
              <a:t>los</a:t>
            </a:r>
            <a:r>
              <a:rPr dirty="0"/>
              <a:t> </a:t>
            </a:r>
            <a:r>
              <a:rPr dirty="0" err="1"/>
              <a:t>interesados</a:t>
            </a:r>
            <a:r>
              <a:rPr dirty="0"/>
              <a:t> y </a:t>
            </a:r>
            <a:r>
              <a:rPr dirty="0" err="1"/>
              <a:t>ajustar</a:t>
            </a:r>
            <a:r>
              <a:rPr dirty="0"/>
              <a:t> las </a:t>
            </a:r>
            <a:r>
              <a:rPr dirty="0" err="1"/>
              <a:t>estrategias</a:t>
            </a:r>
            <a:r>
              <a:rPr dirty="0"/>
              <a:t> y planes para </a:t>
            </a:r>
            <a:r>
              <a:rPr dirty="0" err="1"/>
              <a:t>su</a:t>
            </a:r>
            <a:r>
              <a:rPr dirty="0"/>
              <a:t> </a:t>
            </a:r>
            <a:r>
              <a:rPr dirty="0" err="1"/>
              <a:t>involucramiento</a:t>
            </a:r>
            <a:r>
              <a:rPr dirty="0"/>
              <a:t>, a </a:t>
            </a:r>
            <a:r>
              <a:rPr dirty="0" err="1"/>
              <a:t>través</a:t>
            </a:r>
            <a:r>
              <a:rPr dirty="0"/>
              <a:t> de la </a:t>
            </a:r>
            <a:r>
              <a:rPr dirty="0" err="1"/>
              <a:t>modificación</a:t>
            </a:r>
            <a:r>
              <a:rPr dirty="0"/>
              <a:t> de las </a:t>
            </a:r>
            <a:r>
              <a:rPr dirty="0" err="1"/>
              <a:t>estrategias</a:t>
            </a:r>
            <a:r>
              <a:rPr dirty="0"/>
              <a:t> y planes.</a:t>
            </a:r>
            <a:endParaRPr lang="es-ES" dirty="0"/>
          </a:p>
          <a:p>
            <a:endParaRPr dirty="0"/>
          </a:p>
          <a:p>
            <a:r>
              <a:rPr dirty="0"/>
              <a:t>Se </a:t>
            </a:r>
            <a:r>
              <a:rPr dirty="0" err="1"/>
              <a:t>apoya</a:t>
            </a:r>
            <a:r>
              <a:rPr dirty="0"/>
              <a:t> </a:t>
            </a:r>
            <a:r>
              <a:rPr dirty="0" err="1"/>
              <a:t>en</a:t>
            </a:r>
            <a:r>
              <a:rPr dirty="0"/>
              <a:t> el </a:t>
            </a:r>
            <a:r>
              <a:rPr dirty="0" err="1"/>
              <a:t>análisis</a:t>
            </a:r>
            <a:r>
              <a:rPr dirty="0"/>
              <a:t> de </a:t>
            </a:r>
            <a:r>
              <a:rPr dirty="0" err="1"/>
              <a:t>datos</a:t>
            </a:r>
            <a:r>
              <a:rPr dirty="0"/>
              <a:t> del </a:t>
            </a:r>
            <a:r>
              <a:rPr dirty="0" err="1"/>
              <a:t>desempeño</a:t>
            </a:r>
            <a:r>
              <a:rPr dirty="0"/>
              <a:t> del </a:t>
            </a:r>
            <a:r>
              <a:rPr dirty="0" err="1"/>
              <a:t>trabajo</a:t>
            </a:r>
            <a:r>
              <a:rPr dirty="0"/>
              <a:t>, </a:t>
            </a:r>
            <a:r>
              <a:rPr dirty="0" err="1"/>
              <a:t>reuniones</a:t>
            </a:r>
            <a:r>
              <a:rPr dirty="0"/>
              <a:t> </a:t>
            </a:r>
            <a:r>
              <a:rPr dirty="0" err="1"/>
              <a:t>periódicas</a:t>
            </a:r>
            <a:r>
              <a:rPr dirty="0"/>
              <a:t> y </a:t>
            </a:r>
            <a:r>
              <a:rPr dirty="0" err="1"/>
              <a:t>sistemas</a:t>
            </a:r>
            <a:r>
              <a:rPr dirty="0"/>
              <a:t> de </a:t>
            </a:r>
            <a:r>
              <a:rPr dirty="0" err="1"/>
              <a:t>gestión</a:t>
            </a:r>
            <a:r>
              <a:rPr dirty="0"/>
              <a:t> de la </a:t>
            </a:r>
            <a:r>
              <a:rPr dirty="0" err="1"/>
              <a:t>información</a:t>
            </a:r>
            <a:r>
              <a:rPr dirty="0"/>
              <a:t> del </a:t>
            </a:r>
            <a:r>
              <a:rPr dirty="0" err="1"/>
              <a:t>proyecto</a:t>
            </a:r>
            <a:r>
              <a:rPr dirty="0"/>
              <a:t>.</a:t>
            </a:r>
            <a:endParaRPr lang="es-ES" dirty="0"/>
          </a:p>
          <a:p>
            <a:endParaRPr dirty="0"/>
          </a:p>
          <a:p>
            <a:r>
              <a:rPr dirty="0"/>
              <a:t>Un </a:t>
            </a:r>
            <a:r>
              <a:rPr dirty="0" err="1"/>
              <a:t>buen</a:t>
            </a:r>
            <a:r>
              <a:rPr dirty="0"/>
              <a:t> </a:t>
            </a:r>
            <a:r>
              <a:rPr dirty="0" err="1"/>
              <a:t>sistema</a:t>
            </a:r>
            <a:r>
              <a:rPr dirty="0"/>
              <a:t> de </a:t>
            </a:r>
            <a:r>
              <a:rPr dirty="0" err="1"/>
              <a:t>monitoreo</a:t>
            </a:r>
            <a:r>
              <a:rPr dirty="0"/>
              <a:t> </a:t>
            </a:r>
            <a:r>
              <a:rPr dirty="0" err="1"/>
              <a:t>detecta</a:t>
            </a:r>
            <a:r>
              <a:rPr dirty="0"/>
              <a:t> </a:t>
            </a:r>
            <a:r>
              <a:rPr dirty="0" err="1"/>
              <a:t>tempranamente</a:t>
            </a:r>
            <a:r>
              <a:rPr dirty="0"/>
              <a:t> el </a:t>
            </a:r>
            <a:r>
              <a:rPr dirty="0" err="1"/>
              <a:t>deterioro</a:t>
            </a:r>
            <a:r>
              <a:rPr dirty="0"/>
              <a:t> de </a:t>
            </a:r>
            <a:r>
              <a:rPr dirty="0" err="1"/>
              <a:t>una</a:t>
            </a:r>
            <a:r>
              <a:rPr dirty="0"/>
              <a:t> </a:t>
            </a:r>
            <a:r>
              <a:rPr dirty="0" err="1"/>
              <a:t>relación</a:t>
            </a:r>
            <a:r>
              <a:rPr dirty="0"/>
              <a:t> (</a:t>
            </a:r>
            <a:r>
              <a:rPr dirty="0" err="1"/>
              <a:t>por</a:t>
            </a:r>
            <a:r>
              <a:rPr dirty="0"/>
              <a:t> </a:t>
            </a:r>
            <a:r>
              <a:rPr dirty="0" err="1"/>
              <a:t>ejemplo</a:t>
            </a:r>
            <a:r>
              <a:rPr dirty="0"/>
              <a:t>, un </a:t>
            </a:r>
            <a:r>
              <a:rPr dirty="0" err="1"/>
              <a:t>interesado</a:t>
            </a:r>
            <a:r>
              <a:rPr dirty="0"/>
              <a:t> </a:t>
            </a:r>
            <a:r>
              <a:rPr dirty="0" err="1"/>
              <a:t>que</a:t>
            </a:r>
            <a:r>
              <a:rPr dirty="0"/>
              <a:t> </a:t>
            </a:r>
            <a:r>
              <a:rPr dirty="0" err="1"/>
              <a:t>pasa</a:t>
            </a:r>
            <a:r>
              <a:rPr dirty="0"/>
              <a:t> de 'neutral' a '</a:t>
            </a:r>
            <a:r>
              <a:rPr dirty="0" err="1"/>
              <a:t>reticente</a:t>
            </a:r>
            <a:r>
              <a:rPr dirty="0"/>
              <a:t>') antes de </a:t>
            </a:r>
            <a:r>
              <a:rPr dirty="0" err="1"/>
              <a:t>que</a:t>
            </a:r>
            <a:r>
              <a:rPr dirty="0"/>
              <a:t> se </a:t>
            </a:r>
            <a:r>
              <a:rPr dirty="0" err="1"/>
              <a:t>transforme</a:t>
            </a:r>
            <a:r>
              <a:rPr dirty="0"/>
              <a:t> </a:t>
            </a:r>
            <a:r>
              <a:rPr dirty="0" err="1"/>
              <a:t>en</a:t>
            </a:r>
            <a:r>
              <a:rPr dirty="0"/>
              <a:t> un </a:t>
            </a:r>
            <a:r>
              <a:rPr dirty="0" err="1"/>
              <a:t>conflicto</a:t>
            </a:r>
            <a:r>
              <a:rPr dirty="0"/>
              <a:t> </a:t>
            </a:r>
            <a:r>
              <a:rPr dirty="0" err="1"/>
              <a:t>abierto</a:t>
            </a:r>
            <a:r>
              <a:rPr dirty="0"/>
              <a:t>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218245"/>
            <a:ext cx="1088136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250" b="1" i="1" dirty="0" err="1">
                <a:solidFill>
                  <a:srgbClr val="1B75BB"/>
                </a:solidFill>
                <a:latin typeface="Arial"/>
              </a:rPr>
              <a:t>Cerrar</a:t>
            </a:r>
            <a:r>
              <a:rPr sz="1250" b="1" i="1" dirty="0">
                <a:solidFill>
                  <a:srgbClr val="1B75BB"/>
                </a:solidFill>
                <a:latin typeface="Arial"/>
              </a:rPr>
              <a:t> el </a:t>
            </a:r>
            <a:r>
              <a:rPr sz="1250" b="1" i="1" dirty="0" err="1">
                <a:solidFill>
                  <a:srgbClr val="1B75BB"/>
                </a:solidFill>
                <a:latin typeface="Arial"/>
              </a:rPr>
              <a:t>ciclo</a:t>
            </a:r>
            <a:r>
              <a:rPr sz="1250" b="1" i="1" dirty="0">
                <a:solidFill>
                  <a:srgbClr val="1B75BB"/>
                </a:solidFill>
                <a:latin typeface="Arial"/>
              </a:rPr>
              <a:t> de </a:t>
            </a:r>
            <a:r>
              <a:rPr sz="1250" b="1" i="1" dirty="0" err="1">
                <a:solidFill>
                  <a:srgbClr val="1B75BB"/>
                </a:solidFill>
                <a:latin typeface="Arial"/>
              </a:rPr>
              <a:t>gestión</a:t>
            </a:r>
            <a:endParaRPr sz="1250" b="1" i="1" dirty="0">
              <a:solidFill>
                <a:srgbClr val="1B75BB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/>
          <a:lstStyle/>
          <a:p>
            <a:r>
              <a:t>13.4 Monitorear el involucramiento — ITTO</a:t>
            </a:r>
          </a:p>
        </p:txBody>
      </p:sp>
      <p:sp>
        <p:nvSpPr>
          <p:cNvPr id="3" name="Rectangle 2"/>
          <p:cNvSpPr/>
          <p:nvPr/>
        </p:nvSpPr>
        <p:spPr>
          <a:xfrm>
            <a:off x="502920" y="1417320"/>
            <a:ext cx="3611880" cy="502920"/>
          </a:xfrm>
          <a:prstGeom prst="rect">
            <a:avLst/>
          </a:prstGeom>
          <a:solidFill>
            <a:srgbClr val="1B75B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50" b="1">
                <a:solidFill>
                  <a:srgbClr val="FFFFFF"/>
                </a:solidFill>
                <a:latin typeface="Arial"/>
              </a:rPr>
              <a:t>ENTRADAS</a:t>
            </a:r>
          </a:p>
        </p:txBody>
      </p:sp>
      <p:sp>
        <p:nvSpPr>
          <p:cNvPr id="4" name="Rectangle 3"/>
          <p:cNvSpPr/>
          <p:nvPr/>
        </p:nvSpPr>
        <p:spPr>
          <a:xfrm>
            <a:off x="502920" y="1965960"/>
            <a:ext cx="3611880" cy="4297680"/>
          </a:xfrm>
          <a:prstGeom prst="rect">
            <a:avLst/>
          </a:prstGeom>
          <a:solidFill>
            <a:srgbClr val="F4F6F7"/>
          </a:solidFill>
          <a:ln w="9525">
            <a:solidFill>
              <a:srgbClr val="1B75B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09728" tIns="109728" rtlCol="0" anchor="ctr"/>
          <a:lstStyle/>
          <a:p>
            <a:pPr>
              <a:spcAft>
                <a:spcPts val="600"/>
              </a:spcAft>
            </a:pPr>
            <a:r>
              <a:rPr sz="1200" dirty="0">
                <a:solidFill>
                  <a:srgbClr val="202A2E"/>
                </a:solidFill>
                <a:latin typeface="Arial"/>
              </a:rPr>
              <a:t>▸  Plan para la </a:t>
            </a:r>
            <a:r>
              <a:rPr sz="1200" dirty="0" err="1">
                <a:solidFill>
                  <a:srgbClr val="202A2E"/>
                </a:solidFill>
                <a:latin typeface="Arial"/>
              </a:rPr>
              <a:t>Dirección</a:t>
            </a:r>
            <a:r>
              <a:rPr sz="1200" dirty="0">
                <a:solidFill>
                  <a:srgbClr val="202A2E"/>
                </a:solidFill>
                <a:latin typeface="Arial"/>
              </a:rPr>
              <a:t> del Proyecto</a:t>
            </a:r>
          </a:p>
          <a:p>
            <a:pPr>
              <a:spcAft>
                <a:spcPts val="600"/>
              </a:spcAft>
            </a:pPr>
            <a:r>
              <a:rPr sz="1200" dirty="0">
                <a:solidFill>
                  <a:srgbClr val="202A2E"/>
                </a:solidFill>
                <a:latin typeface="Arial"/>
              </a:rPr>
              <a:t>▸  Registro de </a:t>
            </a:r>
            <a:r>
              <a:rPr sz="1200" dirty="0" err="1">
                <a:solidFill>
                  <a:srgbClr val="202A2E"/>
                </a:solidFill>
                <a:latin typeface="Arial"/>
              </a:rPr>
              <a:t>incidentes</a:t>
            </a:r>
            <a:endParaRPr sz="1200" dirty="0">
              <a:solidFill>
                <a:srgbClr val="202A2E"/>
              </a:solidFill>
              <a:latin typeface="Arial"/>
            </a:endParaRPr>
          </a:p>
          <a:p>
            <a:pPr>
              <a:spcAft>
                <a:spcPts val="600"/>
              </a:spcAft>
            </a:pPr>
            <a:r>
              <a:rPr sz="1200" dirty="0">
                <a:solidFill>
                  <a:srgbClr val="202A2E"/>
                </a:solidFill>
                <a:latin typeface="Arial"/>
              </a:rPr>
              <a:t>▸  Datos del </a:t>
            </a:r>
            <a:r>
              <a:rPr sz="1200" dirty="0" err="1">
                <a:solidFill>
                  <a:srgbClr val="202A2E"/>
                </a:solidFill>
                <a:latin typeface="Arial"/>
              </a:rPr>
              <a:t>desempeño</a:t>
            </a:r>
            <a:r>
              <a:rPr sz="1200" dirty="0">
                <a:solidFill>
                  <a:srgbClr val="202A2E"/>
                </a:solidFill>
                <a:latin typeface="Arial"/>
              </a:rPr>
              <a:t> del </a:t>
            </a:r>
            <a:r>
              <a:rPr sz="1200" dirty="0" err="1">
                <a:solidFill>
                  <a:srgbClr val="202A2E"/>
                </a:solidFill>
                <a:latin typeface="Arial"/>
              </a:rPr>
              <a:t>trabajo</a:t>
            </a:r>
            <a:endParaRPr sz="1200" dirty="0">
              <a:solidFill>
                <a:srgbClr val="202A2E"/>
              </a:solidFill>
              <a:latin typeface="Arial"/>
            </a:endParaRPr>
          </a:p>
          <a:p>
            <a:pPr>
              <a:spcAft>
                <a:spcPts val="600"/>
              </a:spcAft>
            </a:pPr>
            <a:r>
              <a:rPr sz="1200" dirty="0">
                <a:solidFill>
                  <a:srgbClr val="202A2E"/>
                </a:solidFill>
                <a:latin typeface="Arial"/>
              </a:rPr>
              <a:t>▸  </a:t>
            </a:r>
            <a:r>
              <a:rPr sz="1200" dirty="0" err="1">
                <a:solidFill>
                  <a:srgbClr val="202A2E"/>
                </a:solidFill>
                <a:latin typeface="Arial"/>
              </a:rPr>
              <a:t>Documentos</a:t>
            </a:r>
            <a:r>
              <a:rPr sz="1200" dirty="0">
                <a:solidFill>
                  <a:srgbClr val="202A2E"/>
                </a:solidFill>
                <a:latin typeface="Arial"/>
              </a:rPr>
              <a:t> del </a:t>
            </a:r>
            <a:r>
              <a:rPr sz="1200" dirty="0" err="1">
                <a:solidFill>
                  <a:srgbClr val="202A2E"/>
                </a:solidFill>
                <a:latin typeface="Arial"/>
              </a:rPr>
              <a:t>proyecto</a:t>
            </a:r>
            <a:endParaRPr sz="1200" dirty="0">
              <a:solidFill>
                <a:srgbClr val="202A2E"/>
              </a:solidFill>
              <a:latin typeface="Arial"/>
            </a:endParaRPr>
          </a:p>
        </p:txBody>
      </p:sp>
      <p:cxnSp>
        <p:nvCxnSpPr>
          <p:cNvPr id="5" name="Connector 4"/>
          <p:cNvCxnSpPr/>
          <p:nvPr/>
        </p:nvCxnSpPr>
        <p:spPr>
          <a:xfrm>
            <a:off x="4114800" y="4114800"/>
            <a:ext cx="137160" cy="0"/>
          </a:xfrm>
          <a:prstGeom prst="line">
            <a:avLst/>
          </a:prstGeom>
          <a:ln w="25400">
            <a:solidFill>
              <a:srgbClr val="263238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4251960" y="1417320"/>
            <a:ext cx="3611880" cy="502920"/>
          </a:xfrm>
          <a:prstGeom prst="rect">
            <a:avLst/>
          </a:prstGeom>
          <a:solidFill>
            <a:srgbClr val="E88A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50" b="1">
                <a:solidFill>
                  <a:srgbClr val="202A2E"/>
                </a:solidFill>
                <a:latin typeface="Arial"/>
              </a:rPr>
              <a:t>HERRAMIENTAS Y TÉCNICAS</a:t>
            </a:r>
          </a:p>
        </p:txBody>
      </p:sp>
      <p:sp>
        <p:nvSpPr>
          <p:cNvPr id="7" name="Rectangle 6"/>
          <p:cNvSpPr/>
          <p:nvPr/>
        </p:nvSpPr>
        <p:spPr>
          <a:xfrm>
            <a:off x="4251960" y="1965960"/>
            <a:ext cx="3611880" cy="4297680"/>
          </a:xfrm>
          <a:prstGeom prst="rect">
            <a:avLst/>
          </a:prstGeom>
          <a:solidFill>
            <a:srgbClr val="F4F6F7"/>
          </a:solidFill>
          <a:ln w="9525">
            <a:solidFill>
              <a:srgbClr val="E88A1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09728" tIns="109728" rtlCol="0" anchor="ctr"/>
          <a:lstStyle/>
          <a:p>
            <a:pPr>
              <a:spcAft>
                <a:spcPts val="600"/>
              </a:spcAft>
            </a:pPr>
            <a:r>
              <a:rPr sz="1200" dirty="0">
                <a:solidFill>
                  <a:srgbClr val="202A2E"/>
                </a:solidFill>
                <a:latin typeface="Arial"/>
              </a:rPr>
              <a:t>▸  </a:t>
            </a:r>
            <a:r>
              <a:rPr sz="1200" dirty="0" err="1">
                <a:solidFill>
                  <a:srgbClr val="202A2E"/>
                </a:solidFill>
                <a:latin typeface="Arial"/>
              </a:rPr>
              <a:t>Análisis</a:t>
            </a:r>
            <a:r>
              <a:rPr sz="1200" dirty="0">
                <a:solidFill>
                  <a:srgbClr val="202A2E"/>
                </a:solidFill>
                <a:latin typeface="Arial"/>
              </a:rPr>
              <a:t> de </a:t>
            </a:r>
            <a:r>
              <a:rPr sz="1200" dirty="0" err="1">
                <a:solidFill>
                  <a:srgbClr val="202A2E"/>
                </a:solidFill>
                <a:latin typeface="Arial"/>
              </a:rPr>
              <a:t>datos</a:t>
            </a:r>
            <a:endParaRPr sz="1200" dirty="0">
              <a:solidFill>
                <a:srgbClr val="202A2E"/>
              </a:solidFill>
              <a:latin typeface="Arial"/>
            </a:endParaRPr>
          </a:p>
          <a:p>
            <a:pPr>
              <a:spcAft>
                <a:spcPts val="600"/>
              </a:spcAft>
            </a:pPr>
            <a:r>
              <a:rPr sz="1200" dirty="0">
                <a:solidFill>
                  <a:srgbClr val="202A2E"/>
                </a:solidFill>
                <a:latin typeface="Arial"/>
              </a:rPr>
              <a:t>▸  Toma de </a:t>
            </a:r>
            <a:r>
              <a:rPr sz="1200" dirty="0" err="1">
                <a:solidFill>
                  <a:srgbClr val="202A2E"/>
                </a:solidFill>
                <a:latin typeface="Arial"/>
              </a:rPr>
              <a:t>decisiones</a:t>
            </a:r>
            <a:endParaRPr sz="1200" dirty="0">
              <a:solidFill>
                <a:srgbClr val="202A2E"/>
              </a:solidFill>
              <a:latin typeface="Arial"/>
            </a:endParaRPr>
          </a:p>
          <a:p>
            <a:pPr>
              <a:spcAft>
                <a:spcPts val="600"/>
              </a:spcAft>
            </a:pPr>
            <a:r>
              <a:rPr sz="1200" dirty="0">
                <a:solidFill>
                  <a:srgbClr val="202A2E"/>
                </a:solidFill>
                <a:latin typeface="Arial"/>
              </a:rPr>
              <a:t>▸  </a:t>
            </a:r>
            <a:r>
              <a:rPr sz="1200" dirty="0" err="1">
                <a:solidFill>
                  <a:srgbClr val="202A2E"/>
                </a:solidFill>
                <a:latin typeface="Arial"/>
              </a:rPr>
              <a:t>Habilidades</a:t>
            </a:r>
            <a:r>
              <a:rPr sz="1200" dirty="0">
                <a:solidFill>
                  <a:srgbClr val="202A2E"/>
                </a:solidFill>
                <a:latin typeface="Arial"/>
              </a:rPr>
              <a:t> de </a:t>
            </a:r>
            <a:r>
              <a:rPr sz="1200" dirty="0" err="1">
                <a:solidFill>
                  <a:srgbClr val="202A2E"/>
                </a:solidFill>
                <a:latin typeface="Arial"/>
              </a:rPr>
              <a:t>comunicación</a:t>
            </a:r>
            <a:r>
              <a:rPr sz="1200" dirty="0">
                <a:solidFill>
                  <a:srgbClr val="202A2E"/>
                </a:solidFill>
                <a:latin typeface="Arial"/>
              </a:rPr>
              <a:t>, </a:t>
            </a:r>
            <a:r>
              <a:rPr sz="1200" dirty="0" err="1">
                <a:solidFill>
                  <a:srgbClr val="202A2E"/>
                </a:solidFill>
                <a:latin typeface="Arial"/>
              </a:rPr>
              <a:t>interpersonales</a:t>
            </a:r>
            <a:r>
              <a:rPr sz="1200" dirty="0">
                <a:solidFill>
                  <a:srgbClr val="202A2E"/>
                </a:solidFill>
                <a:latin typeface="Arial"/>
              </a:rPr>
              <a:t> y de </a:t>
            </a:r>
            <a:r>
              <a:rPr sz="1200" dirty="0" err="1">
                <a:solidFill>
                  <a:srgbClr val="202A2E"/>
                </a:solidFill>
                <a:latin typeface="Arial"/>
              </a:rPr>
              <a:t>equipo</a:t>
            </a:r>
            <a:endParaRPr sz="1200" dirty="0">
              <a:solidFill>
                <a:srgbClr val="202A2E"/>
              </a:solidFill>
              <a:latin typeface="Arial"/>
            </a:endParaRPr>
          </a:p>
          <a:p>
            <a:pPr>
              <a:spcAft>
                <a:spcPts val="600"/>
              </a:spcAft>
            </a:pPr>
            <a:r>
              <a:rPr sz="1200" dirty="0">
                <a:solidFill>
                  <a:srgbClr val="202A2E"/>
                </a:solidFill>
                <a:latin typeface="Arial"/>
              </a:rPr>
              <a:t>▸  Sistemas de </a:t>
            </a:r>
            <a:r>
              <a:rPr sz="1200" dirty="0" err="1">
                <a:solidFill>
                  <a:srgbClr val="202A2E"/>
                </a:solidFill>
                <a:latin typeface="Arial"/>
              </a:rPr>
              <a:t>Gestión</a:t>
            </a:r>
            <a:r>
              <a:rPr sz="1200" dirty="0">
                <a:solidFill>
                  <a:srgbClr val="202A2E"/>
                </a:solidFill>
                <a:latin typeface="Arial"/>
              </a:rPr>
              <a:t> de la </a:t>
            </a:r>
            <a:r>
              <a:rPr sz="1200" dirty="0" err="1">
                <a:solidFill>
                  <a:srgbClr val="202A2E"/>
                </a:solidFill>
                <a:latin typeface="Arial"/>
              </a:rPr>
              <a:t>Información</a:t>
            </a:r>
            <a:endParaRPr sz="1200" dirty="0">
              <a:solidFill>
                <a:srgbClr val="202A2E"/>
              </a:solidFill>
              <a:latin typeface="Arial"/>
            </a:endParaRPr>
          </a:p>
          <a:p>
            <a:pPr>
              <a:spcAft>
                <a:spcPts val="600"/>
              </a:spcAft>
            </a:pPr>
            <a:r>
              <a:rPr sz="1200" dirty="0">
                <a:solidFill>
                  <a:srgbClr val="202A2E"/>
                </a:solidFill>
                <a:latin typeface="Arial"/>
              </a:rPr>
              <a:t>▸  </a:t>
            </a:r>
            <a:r>
              <a:rPr sz="1200" dirty="0" err="1">
                <a:solidFill>
                  <a:srgbClr val="202A2E"/>
                </a:solidFill>
                <a:latin typeface="Arial"/>
              </a:rPr>
              <a:t>Reuniones</a:t>
            </a:r>
            <a:endParaRPr sz="1200" dirty="0">
              <a:solidFill>
                <a:srgbClr val="202A2E"/>
              </a:solidFill>
              <a:latin typeface="Arial"/>
            </a:endParaRPr>
          </a:p>
        </p:txBody>
      </p:sp>
      <p:cxnSp>
        <p:nvCxnSpPr>
          <p:cNvPr id="8" name="Connector 7"/>
          <p:cNvCxnSpPr/>
          <p:nvPr/>
        </p:nvCxnSpPr>
        <p:spPr>
          <a:xfrm>
            <a:off x="7863840" y="4114800"/>
            <a:ext cx="137160" cy="0"/>
          </a:xfrm>
          <a:prstGeom prst="line">
            <a:avLst/>
          </a:prstGeom>
          <a:ln w="25400">
            <a:solidFill>
              <a:srgbClr val="263238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8001000" y="1417320"/>
            <a:ext cx="3611880" cy="502920"/>
          </a:xfrm>
          <a:prstGeom prst="rect">
            <a:avLst/>
          </a:prstGeom>
          <a:solidFill>
            <a:srgbClr val="2E86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50" b="1">
                <a:solidFill>
                  <a:srgbClr val="FFFFFF"/>
                </a:solidFill>
                <a:latin typeface="Arial"/>
              </a:rPr>
              <a:t>SALIDAS</a:t>
            </a:r>
          </a:p>
        </p:txBody>
      </p:sp>
      <p:sp>
        <p:nvSpPr>
          <p:cNvPr id="10" name="Rectangle 9"/>
          <p:cNvSpPr/>
          <p:nvPr/>
        </p:nvSpPr>
        <p:spPr>
          <a:xfrm>
            <a:off x="8001000" y="1965960"/>
            <a:ext cx="3611880" cy="4297680"/>
          </a:xfrm>
          <a:prstGeom prst="rect">
            <a:avLst/>
          </a:prstGeom>
          <a:solidFill>
            <a:srgbClr val="F4F6F7"/>
          </a:solidFill>
          <a:ln w="9525">
            <a:solidFill>
              <a:srgbClr val="2E865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09728" tIns="109728" rtlCol="0" anchor="ctr"/>
          <a:lstStyle/>
          <a:p>
            <a:pPr>
              <a:spcAft>
                <a:spcPts val="600"/>
              </a:spcAft>
            </a:pPr>
            <a:r>
              <a:rPr sz="1200" dirty="0">
                <a:solidFill>
                  <a:srgbClr val="202A2E"/>
                </a:solidFill>
                <a:latin typeface="Arial"/>
              </a:rPr>
              <a:t>▸  </a:t>
            </a:r>
            <a:r>
              <a:rPr sz="1200" dirty="0" err="1">
                <a:solidFill>
                  <a:srgbClr val="202A2E"/>
                </a:solidFill>
                <a:latin typeface="Arial"/>
              </a:rPr>
              <a:t>Información</a:t>
            </a:r>
            <a:r>
              <a:rPr sz="1200" dirty="0">
                <a:solidFill>
                  <a:srgbClr val="202A2E"/>
                </a:solidFill>
                <a:latin typeface="Arial"/>
              </a:rPr>
              <a:t> de </a:t>
            </a:r>
            <a:r>
              <a:rPr sz="1200" dirty="0" err="1">
                <a:solidFill>
                  <a:srgbClr val="202A2E"/>
                </a:solidFill>
                <a:latin typeface="Arial"/>
              </a:rPr>
              <a:t>desempeño</a:t>
            </a:r>
            <a:r>
              <a:rPr sz="1200" dirty="0">
                <a:solidFill>
                  <a:srgbClr val="202A2E"/>
                </a:solidFill>
                <a:latin typeface="Arial"/>
              </a:rPr>
              <a:t> del </a:t>
            </a:r>
            <a:r>
              <a:rPr sz="1200" dirty="0" err="1">
                <a:solidFill>
                  <a:srgbClr val="202A2E"/>
                </a:solidFill>
                <a:latin typeface="Arial"/>
              </a:rPr>
              <a:t>trabajo</a:t>
            </a:r>
            <a:endParaRPr sz="1200" dirty="0">
              <a:solidFill>
                <a:srgbClr val="202A2E"/>
              </a:solidFill>
              <a:latin typeface="Arial"/>
            </a:endParaRPr>
          </a:p>
          <a:p>
            <a:pPr>
              <a:spcAft>
                <a:spcPts val="600"/>
              </a:spcAft>
            </a:pPr>
            <a:r>
              <a:rPr sz="1200" dirty="0">
                <a:solidFill>
                  <a:srgbClr val="202A2E"/>
                </a:solidFill>
                <a:latin typeface="Arial"/>
              </a:rPr>
              <a:t>▸  Solicitudes de </a:t>
            </a:r>
            <a:r>
              <a:rPr sz="1200" dirty="0" err="1">
                <a:solidFill>
                  <a:srgbClr val="202A2E"/>
                </a:solidFill>
                <a:latin typeface="Arial"/>
              </a:rPr>
              <a:t>cambio</a:t>
            </a:r>
            <a:endParaRPr sz="1200" dirty="0">
              <a:solidFill>
                <a:srgbClr val="202A2E"/>
              </a:solidFill>
              <a:latin typeface="Arial"/>
            </a:endParaRPr>
          </a:p>
          <a:p>
            <a:pPr>
              <a:spcAft>
                <a:spcPts val="600"/>
              </a:spcAft>
            </a:pPr>
            <a:r>
              <a:rPr sz="1200" dirty="0">
                <a:solidFill>
                  <a:srgbClr val="202A2E"/>
                </a:solidFill>
                <a:latin typeface="Arial"/>
              </a:rPr>
              <a:t>▸  </a:t>
            </a:r>
            <a:r>
              <a:rPr sz="1200" dirty="0" err="1">
                <a:solidFill>
                  <a:srgbClr val="202A2E"/>
                </a:solidFill>
                <a:latin typeface="Arial"/>
              </a:rPr>
              <a:t>Actualizaciones</a:t>
            </a:r>
            <a:r>
              <a:rPr sz="1200" dirty="0">
                <a:solidFill>
                  <a:srgbClr val="202A2E"/>
                </a:solidFill>
                <a:latin typeface="Arial"/>
              </a:rPr>
              <a:t> del Plan para la </a:t>
            </a:r>
            <a:r>
              <a:rPr sz="1200" dirty="0" err="1">
                <a:solidFill>
                  <a:srgbClr val="202A2E"/>
                </a:solidFill>
                <a:latin typeface="Arial"/>
              </a:rPr>
              <a:t>Dirección</a:t>
            </a:r>
            <a:r>
              <a:rPr sz="1200" dirty="0">
                <a:solidFill>
                  <a:srgbClr val="202A2E"/>
                </a:solidFill>
                <a:latin typeface="Arial"/>
              </a:rPr>
              <a:t> del Proyecto</a:t>
            </a:r>
          </a:p>
          <a:p>
            <a:pPr>
              <a:spcAft>
                <a:spcPts val="600"/>
              </a:spcAft>
            </a:pPr>
            <a:r>
              <a:rPr sz="1200" dirty="0">
                <a:solidFill>
                  <a:srgbClr val="202A2E"/>
                </a:solidFill>
                <a:latin typeface="Arial"/>
              </a:rPr>
              <a:t>▸  </a:t>
            </a:r>
            <a:r>
              <a:rPr sz="1200" dirty="0" err="1">
                <a:solidFill>
                  <a:srgbClr val="202A2E"/>
                </a:solidFill>
                <a:latin typeface="Arial"/>
              </a:rPr>
              <a:t>Actualización</a:t>
            </a:r>
            <a:r>
              <a:rPr sz="1200" dirty="0">
                <a:solidFill>
                  <a:srgbClr val="202A2E"/>
                </a:solidFill>
                <a:latin typeface="Arial"/>
              </a:rPr>
              <a:t> de </a:t>
            </a:r>
            <a:r>
              <a:rPr sz="1200" dirty="0" err="1">
                <a:solidFill>
                  <a:srgbClr val="202A2E"/>
                </a:solidFill>
                <a:latin typeface="Arial"/>
              </a:rPr>
              <a:t>los</a:t>
            </a:r>
            <a:r>
              <a:rPr sz="1200" dirty="0">
                <a:solidFill>
                  <a:srgbClr val="202A2E"/>
                </a:solidFill>
                <a:latin typeface="Arial"/>
              </a:rPr>
              <a:t> </a:t>
            </a:r>
            <a:r>
              <a:rPr sz="1200" dirty="0" err="1">
                <a:solidFill>
                  <a:srgbClr val="202A2E"/>
                </a:solidFill>
                <a:latin typeface="Arial"/>
              </a:rPr>
              <a:t>documentos</a:t>
            </a:r>
            <a:r>
              <a:rPr sz="1200" dirty="0">
                <a:solidFill>
                  <a:srgbClr val="202A2E"/>
                </a:solidFill>
                <a:latin typeface="Arial"/>
              </a:rPr>
              <a:t> del </a:t>
            </a:r>
            <a:r>
              <a:rPr sz="1200" dirty="0" err="1">
                <a:solidFill>
                  <a:srgbClr val="202A2E"/>
                </a:solidFill>
                <a:latin typeface="Arial"/>
              </a:rPr>
              <a:t>proyecto</a:t>
            </a:r>
            <a:endParaRPr sz="1200" dirty="0">
              <a:solidFill>
                <a:srgbClr val="202A2E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/>
          <a:lstStyle/>
          <a:p>
            <a:r>
              <a:t>Buenas prácticas y errores frecuentes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8640" y="1792224"/>
            <a:ext cx="11109960" cy="4489704"/>
          </a:xfrm>
        </p:spPr>
        <p:txBody>
          <a:bodyPr/>
          <a:lstStyle/>
          <a:p>
            <a:r>
              <a:rPr dirty="0" err="1"/>
              <a:t>Identificar</a:t>
            </a:r>
            <a:r>
              <a:rPr dirty="0"/>
              <a:t> </a:t>
            </a:r>
            <a:r>
              <a:rPr dirty="0" err="1"/>
              <a:t>interesados</a:t>
            </a:r>
            <a:r>
              <a:rPr dirty="0"/>
              <a:t> </a:t>
            </a:r>
            <a:r>
              <a:rPr dirty="0" err="1"/>
              <a:t>una</a:t>
            </a:r>
            <a:r>
              <a:rPr dirty="0"/>
              <a:t> sola </a:t>
            </a:r>
            <a:r>
              <a:rPr dirty="0" err="1"/>
              <a:t>vez</a:t>
            </a:r>
            <a:r>
              <a:rPr dirty="0"/>
              <a:t> al </a:t>
            </a:r>
            <a:r>
              <a:rPr dirty="0" err="1"/>
              <a:t>inicio</a:t>
            </a:r>
            <a:r>
              <a:rPr dirty="0"/>
              <a:t> y no </a:t>
            </a:r>
            <a:r>
              <a:rPr dirty="0" err="1"/>
              <a:t>actualizar</a:t>
            </a:r>
            <a:r>
              <a:rPr dirty="0"/>
              <a:t> el </a:t>
            </a:r>
            <a:r>
              <a:rPr dirty="0" err="1"/>
              <a:t>registro</a:t>
            </a:r>
            <a:r>
              <a:rPr dirty="0"/>
              <a:t>: </a:t>
            </a:r>
            <a:r>
              <a:rPr dirty="0" err="1"/>
              <a:t>en</a:t>
            </a:r>
            <a:r>
              <a:rPr dirty="0"/>
              <a:t> </a:t>
            </a:r>
            <a:r>
              <a:rPr dirty="0" err="1"/>
              <a:t>proyectos</a:t>
            </a:r>
            <a:r>
              <a:rPr dirty="0"/>
              <a:t> largos, </a:t>
            </a:r>
            <a:r>
              <a:rPr dirty="0" err="1"/>
              <a:t>los</a:t>
            </a:r>
            <a:r>
              <a:rPr dirty="0"/>
              <a:t> </a:t>
            </a:r>
            <a:r>
              <a:rPr dirty="0" err="1"/>
              <a:t>interesados</a:t>
            </a:r>
            <a:r>
              <a:rPr dirty="0"/>
              <a:t> y </a:t>
            </a:r>
            <a:r>
              <a:rPr dirty="0" err="1"/>
              <a:t>su</a:t>
            </a:r>
            <a:r>
              <a:rPr dirty="0"/>
              <a:t> </a:t>
            </a:r>
            <a:r>
              <a:rPr dirty="0" err="1"/>
              <a:t>poder</a:t>
            </a:r>
            <a:r>
              <a:rPr dirty="0"/>
              <a:t> </a:t>
            </a:r>
            <a:r>
              <a:rPr dirty="0" err="1"/>
              <a:t>relativo</a:t>
            </a:r>
            <a:r>
              <a:rPr dirty="0"/>
              <a:t> </a:t>
            </a:r>
            <a:r>
              <a:rPr dirty="0" err="1"/>
              <a:t>cambian</a:t>
            </a:r>
            <a:r>
              <a:rPr dirty="0"/>
              <a:t>.</a:t>
            </a:r>
            <a:endParaRPr lang="es-ES" dirty="0"/>
          </a:p>
          <a:p>
            <a:endParaRPr dirty="0"/>
          </a:p>
          <a:p>
            <a:r>
              <a:rPr dirty="0" err="1"/>
              <a:t>Confundir</a:t>
            </a:r>
            <a:r>
              <a:rPr dirty="0"/>
              <a:t> '</a:t>
            </a:r>
            <a:r>
              <a:rPr dirty="0" err="1"/>
              <a:t>informar</a:t>
            </a:r>
            <a:r>
              <a:rPr dirty="0"/>
              <a:t>' con '</a:t>
            </a:r>
            <a:r>
              <a:rPr dirty="0" err="1"/>
              <a:t>involucrar</a:t>
            </a:r>
            <a:r>
              <a:rPr dirty="0"/>
              <a:t>': </a:t>
            </a:r>
            <a:r>
              <a:rPr dirty="0" err="1"/>
              <a:t>algunos</a:t>
            </a:r>
            <a:r>
              <a:rPr dirty="0"/>
              <a:t> </a:t>
            </a:r>
            <a:r>
              <a:rPr dirty="0" err="1"/>
              <a:t>interesados</a:t>
            </a:r>
            <a:r>
              <a:rPr dirty="0"/>
              <a:t> de alto </a:t>
            </a:r>
            <a:r>
              <a:rPr dirty="0" err="1"/>
              <a:t>poder</a:t>
            </a:r>
            <a:r>
              <a:rPr dirty="0"/>
              <a:t> </a:t>
            </a:r>
            <a:r>
              <a:rPr dirty="0" err="1"/>
              <a:t>necesitan</a:t>
            </a:r>
            <a:r>
              <a:rPr dirty="0"/>
              <a:t> </a:t>
            </a:r>
            <a:r>
              <a:rPr dirty="0" err="1"/>
              <a:t>participar</a:t>
            </a:r>
            <a:r>
              <a:rPr dirty="0"/>
              <a:t> </a:t>
            </a:r>
            <a:r>
              <a:rPr dirty="0" err="1"/>
              <a:t>en</a:t>
            </a:r>
            <a:r>
              <a:rPr dirty="0"/>
              <a:t> </a:t>
            </a:r>
            <a:r>
              <a:rPr dirty="0" err="1"/>
              <a:t>decisiones</a:t>
            </a:r>
            <a:r>
              <a:rPr dirty="0"/>
              <a:t>, no </a:t>
            </a:r>
            <a:r>
              <a:rPr dirty="0" err="1"/>
              <a:t>sólo</a:t>
            </a:r>
            <a:r>
              <a:rPr dirty="0"/>
              <a:t> </a:t>
            </a:r>
            <a:r>
              <a:rPr dirty="0" err="1"/>
              <a:t>recibir</a:t>
            </a:r>
            <a:r>
              <a:rPr dirty="0"/>
              <a:t> </a:t>
            </a:r>
            <a:r>
              <a:rPr dirty="0" err="1"/>
              <a:t>reportes</a:t>
            </a:r>
            <a:r>
              <a:rPr dirty="0"/>
              <a:t>.</a:t>
            </a:r>
            <a:endParaRPr lang="es-ES" dirty="0"/>
          </a:p>
          <a:p>
            <a:endParaRPr dirty="0"/>
          </a:p>
          <a:p>
            <a:r>
              <a:rPr dirty="0" err="1"/>
              <a:t>Subestimar</a:t>
            </a:r>
            <a:r>
              <a:rPr dirty="0"/>
              <a:t> </a:t>
            </a:r>
            <a:r>
              <a:rPr dirty="0" err="1"/>
              <a:t>interesados</a:t>
            </a:r>
            <a:r>
              <a:rPr dirty="0"/>
              <a:t> de bajo </a:t>
            </a:r>
            <a:r>
              <a:rPr dirty="0" err="1"/>
              <a:t>poder</a:t>
            </a:r>
            <a:r>
              <a:rPr dirty="0"/>
              <a:t> </a:t>
            </a:r>
            <a:r>
              <a:rPr dirty="0" err="1"/>
              <a:t>pero</a:t>
            </a:r>
            <a:r>
              <a:rPr dirty="0"/>
              <a:t> alto </a:t>
            </a:r>
            <a:r>
              <a:rPr dirty="0" err="1"/>
              <a:t>interés</a:t>
            </a:r>
            <a:r>
              <a:rPr dirty="0"/>
              <a:t> y </a:t>
            </a:r>
            <a:r>
              <a:rPr dirty="0" err="1"/>
              <a:t>alta</a:t>
            </a:r>
            <a:r>
              <a:rPr dirty="0"/>
              <a:t> </a:t>
            </a:r>
            <a:r>
              <a:rPr dirty="0" err="1"/>
              <a:t>capacidad</a:t>
            </a:r>
            <a:r>
              <a:rPr dirty="0"/>
              <a:t> de </a:t>
            </a:r>
            <a:r>
              <a:rPr dirty="0" err="1"/>
              <a:t>movilización</a:t>
            </a:r>
            <a:r>
              <a:rPr dirty="0"/>
              <a:t> social o </a:t>
            </a:r>
            <a:r>
              <a:rPr dirty="0" err="1"/>
              <a:t>mediática</a:t>
            </a:r>
            <a:r>
              <a:rPr dirty="0"/>
              <a:t>.</a:t>
            </a:r>
            <a:endParaRPr lang="es-ES" dirty="0"/>
          </a:p>
          <a:p>
            <a:endParaRPr dirty="0"/>
          </a:p>
          <a:p>
            <a:r>
              <a:rPr dirty="0"/>
              <a:t>No </a:t>
            </a:r>
            <a:r>
              <a:rPr dirty="0" err="1"/>
              <a:t>documentar</a:t>
            </a:r>
            <a:r>
              <a:rPr dirty="0"/>
              <a:t> </a:t>
            </a:r>
            <a:r>
              <a:rPr dirty="0" err="1"/>
              <a:t>compromisos</a:t>
            </a:r>
            <a:r>
              <a:rPr dirty="0"/>
              <a:t> </a:t>
            </a:r>
            <a:r>
              <a:rPr dirty="0" err="1"/>
              <a:t>asumidos</a:t>
            </a:r>
            <a:r>
              <a:rPr dirty="0"/>
              <a:t> </a:t>
            </a:r>
            <a:r>
              <a:rPr dirty="0" err="1"/>
              <a:t>frente</a:t>
            </a:r>
            <a:r>
              <a:rPr dirty="0"/>
              <a:t> a la comunidad o el </a:t>
            </a:r>
            <a:r>
              <a:rPr dirty="0" err="1"/>
              <a:t>regulador</a:t>
            </a:r>
            <a:r>
              <a:rPr dirty="0"/>
              <a:t>, </a:t>
            </a:r>
            <a:r>
              <a:rPr dirty="0" err="1"/>
              <a:t>generando</a:t>
            </a:r>
            <a:r>
              <a:rPr dirty="0"/>
              <a:t> </a:t>
            </a:r>
            <a:r>
              <a:rPr dirty="0" err="1"/>
              <a:t>expectativas</a:t>
            </a:r>
            <a:r>
              <a:rPr dirty="0"/>
              <a:t> no </a:t>
            </a:r>
            <a:r>
              <a:rPr dirty="0" err="1"/>
              <a:t>gestionadas</a:t>
            </a:r>
            <a:r>
              <a:rPr dirty="0"/>
              <a:t>.</a:t>
            </a:r>
            <a:endParaRPr lang="es-ES" dirty="0"/>
          </a:p>
          <a:p>
            <a:endParaRPr dirty="0"/>
          </a:p>
          <a:p>
            <a:r>
              <a:rPr dirty="0"/>
              <a:t>Buena </a:t>
            </a:r>
            <a:r>
              <a:rPr dirty="0" err="1"/>
              <a:t>práctica</a:t>
            </a:r>
            <a:r>
              <a:rPr dirty="0"/>
              <a:t>: </a:t>
            </a:r>
            <a:r>
              <a:rPr dirty="0" err="1"/>
              <a:t>revisar</a:t>
            </a:r>
            <a:r>
              <a:rPr dirty="0"/>
              <a:t> el </a:t>
            </a:r>
            <a:r>
              <a:rPr dirty="0" err="1"/>
              <a:t>registro</a:t>
            </a:r>
            <a:r>
              <a:rPr dirty="0"/>
              <a:t> de </a:t>
            </a:r>
            <a:r>
              <a:rPr dirty="0" err="1"/>
              <a:t>interesados</a:t>
            </a:r>
            <a:r>
              <a:rPr dirty="0"/>
              <a:t> </a:t>
            </a:r>
            <a:r>
              <a:rPr dirty="0" err="1"/>
              <a:t>en</a:t>
            </a:r>
            <a:r>
              <a:rPr dirty="0"/>
              <a:t> </a:t>
            </a:r>
            <a:r>
              <a:rPr dirty="0" err="1"/>
              <a:t>cada</a:t>
            </a:r>
            <a:r>
              <a:rPr dirty="0"/>
              <a:t> </a:t>
            </a:r>
            <a:r>
              <a:rPr dirty="0" err="1"/>
              <a:t>hito</a:t>
            </a:r>
            <a:r>
              <a:rPr dirty="0"/>
              <a:t> </a:t>
            </a:r>
            <a:r>
              <a:rPr dirty="0" err="1"/>
              <a:t>relevante</a:t>
            </a:r>
            <a:r>
              <a:rPr dirty="0"/>
              <a:t> del </a:t>
            </a:r>
            <a:r>
              <a:rPr dirty="0" err="1"/>
              <a:t>cronograma</a:t>
            </a:r>
            <a:r>
              <a:rPr dirty="0"/>
              <a:t>, no </a:t>
            </a:r>
            <a:r>
              <a:rPr dirty="0" err="1"/>
              <a:t>sólo</a:t>
            </a:r>
            <a:r>
              <a:rPr dirty="0"/>
              <a:t> </a:t>
            </a:r>
            <a:r>
              <a:rPr dirty="0" err="1"/>
              <a:t>en</a:t>
            </a:r>
            <a:r>
              <a:rPr dirty="0"/>
              <a:t> la </a:t>
            </a:r>
            <a:r>
              <a:rPr dirty="0" err="1"/>
              <a:t>iniciación</a:t>
            </a:r>
            <a:r>
              <a:rPr dirty="0"/>
              <a:t>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271016"/>
            <a:ext cx="1088136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250" b="1" i="1">
                <a:solidFill>
                  <a:srgbClr val="1B75BB"/>
                </a:solidFill>
                <a:latin typeface="Arial"/>
              </a:rPr>
              <a:t>Lecciones de terreno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/>
          <a:lstStyle/>
          <a:p>
            <a:r>
              <a:t>Síntesis del Tema 2a</a:t>
            </a:r>
          </a:p>
        </p:txBody>
      </p:sp>
      <p:sp>
        <p:nvSpPr>
          <p:cNvPr id="3" name="Oval 2"/>
          <p:cNvSpPr/>
          <p:nvPr/>
        </p:nvSpPr>
        <p:spPr>
          <a:xfrm>
            <a:off x="638427" y="1604607"/>
            <a:ext cx="457200" cy="457200"/>
          </a:xfrm>
          <a:prstGeom prst="ellipse">
            <a:avLst/>
          </a:prstGeom>
          <a:solidFill>
            <a:srgbClr val="1B75B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600" b="1">
                <a:solidFill>
                  <a:srgbClr val="FFFFFF"/>
                </a:solidFill>
                <a:latin typeface="Arial"/>
              </a:rPr>
              <a:t>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34440" y="1417320"/>
            <a:ext cx="10241280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sz="1550">
                <a:solidFill>
                  <a:srgbClr val="202A2E"/>
                </a:solidFill>
                <a:latin typeface="Arial"/>
              </a:rPr>
              <a:t>Los interesados pueden afectar o ser afectados por el proyecto; sus objetivos suelen entrar en conflicto entre sí.</a:t>
            </a:r>
          </a:p>
        </p:txBody>
      </p:sp>
      <p:sp>
        <p:nvSpPr>
          <p:cNvPr id="5" name="Oval 4"/>
          <p:cNvSpPr/>
          <p:nvPr/>
        </p:nvSpPr>
        <p:spPr>
          <a:xfrm>
            <a:off x="638427" y="2445855"/>
            <a:ext cx="457200" cy="457200"/>
          </a:xfrm>
          <a:prstGeom prst="ellipse">
            <a:avLst/>
          </a:prstGeom>
          <a:solidFill>
            <a:srgbClr val="1B75B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600" b="1">
                <a:solidFill>
                  <a:srgbClr val="FFFFFF"/>
                </a:solidFill>
                <a:latin typeface="Arial"/>
              </a:rPr>
              <a:t>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34440" y="2258568"/>
            <a:ext cx="10241280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sz="1550">
                <a:solidFill>
                  <a:srgbClr val="202A2E"/>
                </a:solidFill>
                <a:latin typeface="Arial"/>
              </a:rPr>
              <a:t>El ciclo de gestión tiene 4 procesos: identificar, planificar, gestionar y monitorear el involucramiento.</a:t>
            </a:r>
          </a:p>
        </p:txBody>
      </p:sp>
      <p:sp>
        <p:nvSpPr>
          <p:cNvPr id="7" name="Oval 6"/>
          <p:cNvSpPr/>
          <p:nvPr/>
        </p:nvSpPr>
        <p:spPr>
          <a:xfrm>
            <a:off x="638427" y="3287103"/>
            <a:ext cx="457200" cy="457200"/>
          </a:xfrm>
          <a:prstGeom prst="ellipse">
            <a:avLst/>
          </a:prstGeom>
          <a:solidFill>
            <a:srgbClr val="1B75B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600" b="1">
                <a:solidFill>
                  <a:srgbClr val="FFFFFF"/>
                </a:solidFill>
                <a:latin typeface="Arial"/>
              </a:rPr>
              <a:t>3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34440" y="3099816"/>
            <a:ext cx="10241280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sz="1550">
                <a:solidFill>
                  <a:srgbClr val="202A2E"/>
                </a:solidFill>
                <a:latin typeface="Arial"/>
              </a:rPr>
              <a:t>La matriz Poder/Interés (y sus variantes) permite priorizar el esfuerzo de gestión sobre cada interesado.</a:t>
            </a:r>
          </a:p>
        </p:txBody>
      </p:sp>
      <p:sp>
        <p:nvSpPr>
          <p:cNvPr id="9" name="Oval 8"/>
          <p:cNvSpPr/>
          <p:nvPr/>
        </p:nvSpPr>
        <p:spPr>
          <a:xfrm>
            <a:off x="638427" y="4128351"/>
            <a:ext cx="457200" cy="457200"/>
          </a:xfrm>
          <a:prstGeom prst="ellipse">
            <a:avLst/>
          </a:prstGeom>
          <a:solidFill>
            <a:srgbClr val="1B75B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600" b="1">
                <a:solidFill>
                  <a:srgbClr val="FFFFFF"/>
                </a:solidFill>
                <a:latin typeface="Arial"/>
              </a:rPr>
              <a:t>4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234440" y="3941064"/>
            <a:ext cx="10241280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sz="1550">
                <a:solidFill>
                  <a:srgbClr val="202A2E"/>
                </a:solidFill>
                <a:latin typeface="Arial"/>
              </a:rPr>
              <a:t>En la industria petrolera, la licencia social y el marco regulatorio son, con frecuencia, tan determinantes como la ingeniería.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/>
          <a:lstStyle/>
          <a:p>
            <a:r>
              <a:t>Referencias y bibliografía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Project Management Institute (2017). Guía del PMBOK, 6ta ed. — Capítulo 13, Gestión de los Interesados.</a:t>
            </a:r>
          </a:p>
          <a:p>
            <a:r>
              <a:t>Mendelow, A. (1991). Stakeholder Mapping. Proceedings of the 2nd International Conference on Information Systems.</a:t>
            </a:r>
          </a:p>
          <a:p>
            <a:r>
              <a:t>Sarmiento-Rojas, J. A. (2020). Gestión de proyectos aplicada al PMBOK.</a:t>
            </a:r>
          </a:p>
          <a:p>
            <a:r>
              <a:t>Mitchell, R. K., Agle, B. R. y Wood, D. J. (1997). Toward a Theory of Stakeholder Identification and Salience.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/>
          <a:lstStyle/>
          <a:p>
            <a:r>
              <a:t>Agenda de la clase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594360" y="1463040"/>
            <a:ext cx="502920" cy="457200"/>
          </a:xfrm>
          <a:prstGeom prst="roundRect">
            <a:avLst>
              <a:gd name="adj" fmla="val 18000"/>
            </a:avLst>
          </a:prstGeom>
          <a:solidFill>
            <a:srgbClr val="1B75B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500" b="1">
                <a:solidFill>
                  <a:srgbClr val="FFFFFF"/>
                </a:solidFill>
                <a:latin typeface="Arial"/>
              </a:rPr>
              <a:t>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1463040"/>
            <a:ext cx="10058400" cy="4572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r>
              <a:rPr sz="1550">
                <a:solidFill>
                  <a:srgbClr val="202A2E"/>
                </a:solidFill>
                <a:latin typeface="Arial"/>
              </a:rPr>
              <a:t>Interesados: definición e importancia en proyectos de la industria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94360" y="2176272"/>
            <a:ext cx="502920" cy="457200"/>
          </a:xfrm>
          <a:prstGeom prst="roundRect">
            <a:avLst>
              <a:gd name="adj" fmla="val 18000"/>
            </a:avLst>
          </a:prstGeom>
          <a:solidFill>
            <a:srgbClr val="26323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500" b="1">
                <a:solidFill>
                  <a:srgbClr val="FFFFFF"/>
                </a:solidFill>
                <a:latin typeface="Arial"/>
              </a:rPr>
              <a:t>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2176272"/>
            <a:ext cx="10058400" cy="4572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r>
              <a:rPr sz="1550">
                <a:solidFill>
                  <a:srgbClr val="202A2E"/>
                </a:solidFill>
                <a:latin typeface="Arial"/>
              </a:rPr>
              <a:t>Identificar a los interesados: técnicas de clasificación y priorización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2889504"/>
            <a:ext cx="502920" cy="457200"/>
          </a:xfrm>
          <a:prstGeom prst="roundRect">
            <a:avLst>
              <a:gd name="adj" fmla="val 18000"/>
            </a:avLst>
          </a:prstGeom>
          <a:solidFill>
            <a:srgbClr val="1B75B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500" b="1">
                <a:solidFill>
                  <a:srgbClr val="FFFFFF"/>
                </a:solidFill>
                <a:latin typeface="Arial"/>
              </a:rPr>
              <a:t>3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2889504"/>
            <a:ext cx="10058400" cy="4572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r>
              <a:rPr sz="1550">
                <a:solidFill>
                  <a:srgbClr val="202A2E"/>
                </a:solidFill>
                <a:latin typeface="Arial"/>
              </a:rPr>
              <a:t>Planificar, gestionar y monitorear el involucramiento de los interesados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94360" y="3602736"/>
            <a:ext cx="502920" cy="457200"/>
          </a:xfrm>
          <a:prstGeom prst="roundRect">
            <a:avLst>
              <a:gd name="adj" fmla="val 18000"/>
            </a:avLst>
          </a:prstGeom>
          <a:solidFill>
            <a:srgbClr val="26323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500" b="1">
                <a:solidFill>
                  <a:srgbClr val="FFFFFF"/>
                </a:solidFill>
                <a:latin typeface="Arial"/>
              </a:rPr>
              <a:t>4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280160" y="3602736"/>
            <a:ext cx="10058400" cy="4572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r>
              <a:rPr sz="1550">
                <a:solidFill>
                  <a:srgbClr val="202A2E"/>
                </a:solidFill>
                <a:latin typeface="Arial"/>
              </a:rPr>
              <a:t>Caso aplicado: interesados en un proyecto de intervención de pozo cerca de una comunidad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/>
          <a:lstStyle/>
          <a:p>
            <a:r>
              <a:rPr dirty="0"/>
              <a:t>¿</a:t>
            </a:r>
            <a:r>
              <a:rPr dirty="0" err="1"/>
              <a:t>Quiénes</a:t>
            </a:r>
            <a:r>
              <a:rPr dirty="0"/>
              <a:t> son </a:t>
            </a:r>
            <a:r>
              <a:rPr dirty="0" err="1"/>
              <a:t>los</a:t>
            </a:r>
            <a:r>
              <a:rPr dirty="0"/>
              <a:t> </a:t>
            </a:r>
            <a:r>
              <a:rPr dirty="0" err="1"/>
              <a:t>interesados</a:t>
            </a:r>
            <a:r>
              <a:rPr dirty="0"/>
              <a:t> (stakeholders)?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8640" y="1792224"/>
            <a:ext cx="11109960" cy="4489704"/>
          </a:xfrm>
        </p:spPr>
        <p:txBody>
          <a:bodyPr/>
          <a:lstStyle/>
          <a:p>
            <a:r>
              <a:rPr dirty="0" err="1"/>
              <a:t>Individuos</a:t>
            </a:r>
            <a:r>
              <a:rPr dirty="0"/>
              <a:t>, </a:t>
            </a:r>
            <a:r>
              <a:rPr dirty="0" err="1"/>
              <a:t>grupos</a:t>
            </a:r>
            <a:r>
              <a:rPr dirty="0"/>
              <a:t> u </a:t>
            </a:r>
            <a:r>
              <a:rPr dirty="0" err="1"/>
              <a:t>organizaciones</a:t>
            </a:r>
            <a:r>
              <a:rPr dirty="0"/>
              <a:t> </a:t>
            </a:r>
            <a:r>
              <a:rPr dirty="0" err="1"/>
              <a:t>que</a:t>
            </a:r>
            <a:r>
              <a:rPr dirty="0"/>
              <a:t> </a:t>
            </a:r>
            <a:r>
              <a:rPr dirty="0" err="1"/>
              <a:t>pueden</a:t>
            </a:r>
            <a:r>
              <a:rPr dirty="0"/>
              <a:t> </a:t>
            </a:r>
            <a:r>
              <a:rPr dirty="0" err="1"/>
              <a:t>afectar</a:t>
            </a:r>
            <a:r>
              <a:rPr dirty="0"/>
              <a:t>, verse </a:t>
            </a:r>
            <a:r>
              <a:rPr dirty="0" err="1"/>
              <a:t>afectados</a:t>
            </a:r>
            <a:r>
              <a:rPr dirty="0"/>
              <a:t>, o </a:t>
            </a:r>
            <a:r>
              <a:rPr dirty="0" err="1"/>
              <a:t>percibirse</a:t>
            </a:r>
            <a:r>
              <a:rPr dirty="0"/>
              <a:t> a </a:t>
            </a:r>
            <a:r>
              <a:rPr dirty="0" err="1"/>
              <a:t>sí</a:t>
            </a:r>
            <a:r>
              <a:rPr dirty="0"/>
              <a:t> </a:t>
            </a:r>
            <a:r>
              <a:rPr dirty="0" err="1"/>
              <a:t>mismos</a:t>
            </a:r>
            <a:r>
              <a:rPr dirty="0"/>
              <a:t> </a:t>
            </a:r>
            <a:r>
              <a:rPr dirty="0" err="1"/>
              <a:t>como</a:t>
            </a:r>
            <a:r>
              <a:rPr dirty="0"/>
              <a:t> </a:t>
            </a:r>
            <a:r>
              <a:rPr dirty="0" err="1"/>
              <a:t>afectados</a:t>
            </a:r>
            <a:r>
              <a:rPr dirty="0"/>
              <a:t> </a:t>
            </a:r>
            <a:r>
              <a:rPr dirty="0" err="1"/>
              <a:t>por</a:t>
            </a:r>
            <a:r>
              <a:rPr dirty="0"/>
              <a:t> </a:t>
            </a:r>
            <a:r>
              <a:rPr dirty="0" err="1"/>
              <a:t>una</a:t>
            </a:r>
            <a:r>
              <a:rPr dirty="0"/>
              <a:t> </a:t>
            </a:r>
            <a:r>
              <a:rPr dirty="0" err="1"/>
              <a:t>decisión</a:t>
            </a:r>
            <a:r>
              <a:rPr dirty="0"/>
              <a:t>, </a:t>
            </a:r>
            <a:r>
              <a:rPr dirty="0" err="1"/>
              <a:t>actividad</a:t>
            </a:r>
            <a:r>
              <a:rPr dirty="0"/>
              <a:t> o </a:t>
            </a:r>
            <a:r>
              <a:rPr dirty="0" err="1"/>
              <a:t>resultado</a:t>
            </a:r>
            <a:r>
              <a:rPr dirty="0"/>
              <a:t> del </a:t>
            </a:r>
            <a:r>
              <a:rPr dirty="0" err="1"/>
              <a:t>proyecto</a:t>
            </a:r>
            <a:r>
              <a:rPr dirty="0"/>
              <a:t>.</a:t>
            </a:r>
            <a:endParaRPr lang="es-ES" dirty="0"/>
          </a:p>
          <a:p>
            <a:endParaRPr dirty="0"/>
          </a:p>
          <a:p>
            <a:r>
              <a:rPr dirty="0" err="1"/>
              <a:t>Relación</a:t>
            </a:r>
            <a:r>
              <a:rPr dirty="0"/>
              <a:t> </a:t>
            </a:r>
            <a:r>
              <a:rPr dirty="0" err="1"/>
              <a:t>activa</a:t>
            </a:r>
            <a:r>
              <a:rPr dirty="0"/>
              <a:t>: el </a:t>
            </a:r>
            <a:r>
              <a:rPr dirty="0" err="1"/>
              <a:t>interesado</a:t>
            </a:r>
            <a:r>
              <a:rPr dirty="0"/>
              <a:t> </a:t>
            </a:r>
            <a:r>
              <a:rPr dirty="0" err="1"/>
              <a:t>impacta</a:t>
            </a:r>
            <a:r>
              <a:rPr dirty="0"/>
              <a:t> </a:t>
            </a:r>
            <a:r>
              <a:rPr dirty="0" err="1"/>
              <a:t>en</a:t>
            </a:r>
            <a:r>
              <a:rPr dirty="0"/>
              <a:t> el </a:t>
            </a:r>
            <a:r>
              <a:rPr dirty="0" err="1"/>
              <a:t>proyecto</a:t>
            </a:r>
            <a:r>
              <a:rPr dirty="0"/>
              <a:t> (</a:t>
            </a:r>
            <a:r>
              <a:rPr dirty="0" err="1"/>
              <a:t>por</a:t>
            </a:r>
            <a:r>
              <a:rPr dirty="0"/>
              <a:t> </a:t>
            </a:r>
            <a:r>
              <a:rPr dirty="0" err="1"/>
              <a:t>ejemplo</a:t>
            </a:r>
            <a:r>
              <a:rPr dirty="0"/>
              <a:t>, un </a:t>
            </a:r>
            <a:r>
              <a:rPr dirty="0" err="1"/>
              <a:t>regulador</a:t>
            </a:r>
            <a:r>
              <a:rPr dirty="0"/>
              <a:t> </a:t>
            </a:r>
            <a:r>
              <a:rPr dirty="0" err="1"/>
              <a:t>que</a:t>
            </a:r>
            <a:r>
              <a:rPr dirty="0"/>
              <a:t> </a:t>
            </a:r>
            <a:r>
              <a:rPr dirty="0" err="1"/>
              <a:t>aprueba</a:t>
            </a:r>
            <a:r>
              <a:rPr dirty="0"/>
              <a:t> o </a:t>
            </a:r>
            <a:r>
              <a:rPr dirty="0" err="1"/>
              <a:t>rechaza</a:t>
            </a:r>
            <a:r>
              <a:rPr dirty="0"/>
              <a:t> un </a:t>
            </a:r>
            <a:r>
              <a:rPr dirty="0" err="1"/>
              <a:t>permiso</a:t>
            </a:r>
            <a:r>
              <a:rPr dirty="0"/>
              <a:t>).</a:t>
            </a:r>
            <a:endParaRPr lang="es-ES" dirty="0"/>
          </a:p>
          <a:p>
            <a:endParaRPr dirty="0"/>
          </a:p>
          <a:p>
            <a:r>
              <a:rPr dirty="0" err="1"/>
              <a:t>Relación</a:t>
            </a:r>
            <a:r>
              <a:rPr dirty="0"/>
              <a:t> </a:t>
            </a:r>
            <a:r>
              <a:rPr dirty="0" err="1"/>
              <a:t>pasiva</a:t>
            </a:r>
            <a:r>
              <a:rPr dirty="0"/>
              <a:t>: el </a:t>
            </a:r>
            <a:r>
              <a:rPr dirty="0" err="1"/>
              <a:t>proyecto</a:t>
            </a:r>
            <a:r>
              <a:rPr dirty="0"/>
              <a:t> </a:t>
            </a:r>
            <a:r>
              <a:rPr dirty="0" err="1"/>
              <a:t>impacta</a:t>
            </a:r>
            <a:r>
              <a:rPr dirty="0"/>
              <a:t> </a:t>
            </a:r>
            <a:r>
              <a:rPr dirty="0" err="1"/>
              <a:t>en</a:t>
            </a:r>
            <a:r>
              <a:rPr dirty="0"/>
              <a:t> el </a:t>
            </a:r>
            <a:r>
              <a:rPr dirty="0" err="1"/>
              <a:t>interesado</a:t>
            </a:r>
            <a:r>
              <a:rPr dirty="0"/>
              <a:t> (</a:t>
            </a:r>
            <a:r>
              <a:rPr dirty="0" err="1"/>
              <a:t>por</a:t>
            </a:r>
            <a:r>
              <a:rPr dirty="0"/>
              <a:t> </a:t>
            </a:r>
            <a:r>
              <a:rPr dirty="0" err="1"/>
              <a:t>ejemplo</a:t>
            </a:r>
            <a:r>
              <a:rPr dirty="0"/>
              <a:t>, </a:t>
            </a:r>
            <a:r>
              <a:rPr dirty="0" err="1"/>
              <a:t>una</a:t>
            </a:r>
            <a:r>
              <a:rPr dirty="0"/>
              <a:t> comunidad </a:t>
            </a:r>
            <a:r>
              <a:rPr dirty="0" err="1"/>
              <a:t>vecina</a:t>
            </a:r>
            <a:r>
              <a:rPr dirty="0"/>
              <a:t> a la </a:t>
            </a:r>
            <a:r>
              <a:rPr dirty="0" err="1"/>
              <a:t>locación</a:t>
            </a:r>
            <a:r>
              <a:rPr dirty="0"/>
              <a:t>).</a:t>
            </a:r>
            <a:endParaRPr lang="es-ES" dirty="0"/>
          </a:p>
          <a:p>
            <a:endParaRPr dirty="0"/>
          </a:p>
          <a:p>
            <a:r>
              <a:rPr dirty="0"/>
              <a:t>Sus </a:t>
            </a:r>
            <a:r>
              <a:rPr dirty="0" err="1"/>
              <a:t>intereses</a:t>
            </a:r>
            <a:r>
              <a:rPr dirty="0"/>
              <a:t> </a:t>
            </a:r>
            <a:r>
              <a:rPr dirty="0" err="1"/>
              <a:t>pueden</a:t>
            </a:r>
            <a:r>
              <a:rPr dirty="0"/>
              <a:t> verse </a:t>
            </a:r>
            <a:r>
              <a:rPr dirty="0" err="1"/>
              <a:t>afectados</a:t>
            </a:r>
            <a:r>
              <a:rPr dirty="0"/>
              <a:t> </a:t>
            </a:r>
            <a:r>
              <a:rPr dirty="0" err="1"/>
              <a:t>positiva</a:t>
            </a:r>
            <a:r>
              <a:rPr dirty="0"/>
              <a:t> o </a:t>
            </a:r>
            <a:r>
              <a:rPr dirty="0" err="1"/>
              <a:t>negativamente</a:t>
            </a:r>
            <a:r>
              <a:rPr dirty="0"/>
              <a:t> </a:t>
            </a:r>
            <a:r>
              <a:rPr dirty="0" err="1"/>
              <a:t>por</a:t>
            </a:r>
            <a:r>
              <a:rPr dirty="0"/>
              <a:t> el </a:t>
            </a:r>
            <a:r>
              <a:rPr dirty="0" err="1"/>
              <a:t>proyecto</a:t>
            </a:r>
            <a:r>
              <a:rPr dirty="0"/>
              <a:t> o </a:t>
            </a:r>
            <a:r>
              <a:rPr dirty="0" err="1"/>
              <a:t>su</a:t>
            </a:r>
            <a:r>
              <a:rPr dirty="0"/>
              <a:t> </a:t>
            </a:r>
            <a:r>
              <a:rPr dirty="0" err="1"/>
              <a:t>producto</a:t>
            </a:r>
            <a:r>
              <a:rPr dirty="0"/>
              <a:t>, y con </a:t>
            </a:r>
            <a:r>
              <a:rPr dirty="0" err="1"/>
              <a:t>frecuencia</a:t>
            </a:r>
            <a:r>
              <a:rPr dirty="0"/>
              <a:t> </a:t>
            </a:r>
            <a:r>
              <a:rPr dirty="0" err="1"/>
              <a:t>persiguen</a:t>
            </a:r>
            <a:r>
              <a:rPr dirty="0"/>
              <a:t> </a:t>
            </a:r>
            <a:r>
              <a:rPr dirty="0" err="1"/>
              <a:t>objetivos</a:t>
            </a:r>
            <a:r>
              <a:rPr dirty="0"/>
              <a:t> </a:t>
            </a:r>
            <a:r>
              <a:rPr dirty="0" err="1"/>
              <a:t>distintos</a:t>
            </a:r>
            <a:r>
              <a:rPr dirty="0"/>
              <a:t> entre </a:t>
            </a:r>
            <a:r>
              <a:rPr dirty="0" err="1"/>
              <a:t>sí</a:t>
            </a:r>
            <a:r>
              <a:rPr dirty="0"/>
              <a:t>, lo </a:t>
            </a:r>
            <a:r>
              <a:rPr dirty="0" err="1"/>
              <a:t>que</a:t>
            </a:r>
            <a:r>
              <a:rPr dirty="0"/>
              <a:t> genera </a:t>
            </a:r>
            <a:r>
              <a:rPr dirty="0" err="1"/>
              <a:t>conflictos</a:t>
            </a:r>
            <a:r>
              <a:rPr dirty="0"/>
              <a:t> </a:t>
            </a:r>
            <a:r>
              <a:rPr dirty="0" err="1"/>
              <a:t>que</a:t>
            </a:r>
            <a:r>
              <a:rPr dirty="0"/>
              <a:t> el director de </a:t>
            </a:r>
            <a:r>
              <a:rPr dirty="0" err="1"/>
              <a:t>proyecto</a:t>
            </a:r>
            <a:r>
              <a:rPr dirty="0"/>
              <a:t> </a:t>
            </a:r>
            <a:r>
              <a:rPr dirty="0" err="1"/>
              <a:t>debe</a:t>
            </a:r>
            <a:r>
              <a:rPr dirty="0"/>
              <a:t> </a:t>
            </a:r>
            <a:r>
              <a:rPr dirty="0" err="1"/>
              <a:t>anticipar</a:t>
            </a:r>
            <a:r>
              <a:rPr dirty="0"/>
              <a:t> y </a:t>
            </a:r>
            <a:r>
              <a:rPr dirty="0" err="1"/>
              <a:t>gestionar</a:t>
            </a:r>
            <a:r>
              <a:rPr dirty="0"/>
              <a:t>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271016"/>
            <a:ext cx="1088136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250" b="1" i="1" dirty="0" err="1">
                <a:solidFill>
                  <a:srgbClr val="1B75BB"/>
                </a:solidFill>
                <a:latin typeface="Arial"/>
              </a:rPr>
              <a:t>Concepto</a:t>
            </a:r>
            <a:r>
              <a:rPr sz="1250" b="1" i="1" dirty="0">
                <a:solidFill>
                  <a:srgbClr val="1B75BB"/>
                </a:solidFill>
                <a:latin typeface="Arial"/>
              </a:rPr>
              <a:t> central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/>
          <a:lstStyle/>
          <a:p>
            <a:r>
              <a:t>Gestión de los interesados: los cuatro procesos PMI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8640" y="1645920"/>
            <a:ext cx="11109960" cy="4636008"/>
          </a:xfrm>
        </p:spPr>
        <p:txBody>
          <a:bodyPr/>
          <a:lstStyle/>
          <a:p>
            <a:endParaRPr lang="es-ES" dirty="0"/>
          </a:p>
          <a:p>
            <a:r>
              <a:rPr lang="es-AR" dirty="0"/>
              <a:t>Procesos para identificar a las personas y grupos u organizaciones que pueden impactar o ser impactados por el proyecto, analizar y gestionar sus expectativas y su impacto en el proyecto, y desarrollar las estrategias para favorecer su compromiso en las decisiones y la ejecución del proyecto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197864"/>
            <a:ext cx="2919389" cy="28469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s-ES" sz="1250" b="1" i="1" dirty="0">
                <a:solidFill>
                  <a:srgbClr val="1B75BB"/>
                </a:solidFill>
                <a:latin typeface="Arial"/>
              </a:rPr>
              <a:t>¿Qué es la Gestión de Interesados?</a:t>
            </a:r>
            <a:endParaRPr sz="1250" b="1" i="1" dirty="0">
              <a:solidFill>
                <a:srgbClr val="1B75BB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64E2C9-7FF7-1F76-CD86-B6AF05B8BC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2E0E2E-E0D5-0DEF-818C-5C202AC6F1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wrap="square"/>
          <a:lstStyle/>
          <a:p>
            <a:r>
              <a:t>Gestión de los interesados: los cuatro procesos PMI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A73570-B648-A5E5-911F-63FFC17614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640" y="1645920"/>
            <a:ext cx="11109960" cy="4636008"/>
          </a:xfrm>
        </p:spPr>
        <p:txBody>
          <a:bodyPr/>
          <a:lstStyle/>
          <a:p>
            <a:endParaRPr lang="es-ES" dirty="0"/>
          </a:p>
          <a:p>
            <a:r>
              <a:rPr dirty="0"/>
              <a:t>13.1 </a:t>
            </a:r>
            <a:r>
              <a:rPr dirty="0" err="1"/>
              <a:t>Identificar</a:t>
            </a:r>
            <a:r>
              <a:rPr dirty="0"/>
              <a:t> a </a:t>
            </a:r>
            <a:r>
              <a:rPr dirty="0" err="1"/>
              <a:t>los</a:t>
            </a:r>
            <a:r>
              <a:rPr dirty="0"/>
              <a:t> </a:t>
            </a:r>
            <a:r>
              <a:rPr dirty="0" err="1"/>
              <a:t>interesados</a:t>
            </a:r>
            <a:r>
              <a:rPr dirty="0"/>
              <a:t>: </a:t>
            </a:r>
            <a:r>
              <a:rPr dirty="0" err="1"/>
              <a:t>reconocer</a:t>
            </a:r>
            <a:r>
              <a:rPr dirty="0"/>
              <a:t> personas, </a:t>
            </a:r>
            <a:r>
              <a:rPr dirty="0" err="1"/>
              <a:t>grupos</a:t>
            </a:r>
            <a:r>
              <a:rPr dirty="0"/>
              <a:t> u </a:t>
            </a:r>
            <a:r>
              <a:rPr dirty="0" err="1"/>
              <a:t>organizaciones</a:t>
            </a:r>
            <a:r>
              <a:rPr dirty="0"/>
              <a:t> </a:t>
            </a:r>
            <a:r>
              <a:rPr dirty="0" err="1"/>
              <a:t>que</a:t>
            </a:r>
            <a:r>
              <a:rPr dirty="0"/>
              <a:t> </a:t>
            </a:r>
            <a:r>
              <a:rPr dirty="0" err="1"/>
              <a:t>pueden</a:t>
            </a:r>
            <a:r>
              <a:rPr dirty="0"/>
              <a:t> </a:t>
            </a:r>
            <a:r>
              <a:rPr dirty="0" err="1"/>
              <a:t>impactar</a:t>
            </a:r>
            <a:r>
              <a:rPr dirty="0"/>
              <a:t> o ser </a:t>
            </a:r>
            <a:r>
              <a:rPr dirty="0" err="1"/>
              <a:t>impactados</a:t>
            </a:r>
            <a:r>
              <a:rPr dirty="0"/>
              <a:t> </a:t>
            </a:r>
            <a:r>
              <a:rPr dirty="0" err="1"/>
              <a:t>por</a:t>
            </a:r>
            <a:r>
              <a:rPr dirty="0"/>
              <a:t> el </a:t>
            </a:r>
            <a:r>
              <a:rPr dirty="0" err="1"/>
              <a:t>proyecto</a:t>
            </a:r>
            <a:r>
              <a:rPr dirty="0"/>
              <a:t>, </a:t>
            </a:r>
            <a:r>
              <a:rPr dirty="0" err="1"/>
              <a:t>documentando</a:t>
            </a:r>
            <a:r>
              <a:rPr dirty="0"/>
              <a:t> </a:t>
            </a:r>
            <a:r>
              <a:rPr dirty="0" err="1"/>
              <a:t>su</a:t>
            </a:r>
            <a:r>
              <a:rPr dirty="0"/>
              <a:t> </a:t>
            </a:r>
            <a:r>
              <a:rPr dirty="0" err="1"/>
              <a:t>información</a:t>
            </a:r>
            <a:r>
              <a:rPr dirty="0"/>
              <a:t> </a:t>
            </a:r>
            <a:r>
              <a:rPr dirty="0" err="1"/>
              <a:t>relevante</a:t>
            </a:r>
            <a:r>
              <a:rPr dirty="0"/>
              <a:t>.</a:t>
            </a:r>
          </a:p>
          <a:p>
            <a:endParaRPr lang="es-ES" dirty="0"/>
          </a:p>
          <a:p>
            <a:r>
              <a:rPr dirty="0"/>
              <a:t>13.2 </a:t>
            </a:r>
            <a:r>
              <a:rPr dirty="0" err="1"/>
              <a:t>Planificar</a:t>
            </a:r>
            <a:r>
              <a:rPr dirty="0"/>
              <a:t> el </a:t>
            </a:r>
            <a:r>
              <a:rPr dirty="0" err="1"/>
              <a:t>involucramiento</a:t>
            </a:r>
            <a:r>
              <a:rPr dirty="0"/>
              <a:t> de </a:t>
            </a:r>
            <a:r>
              <a:rPr dirty="0" err="1"/>
              <a:t>los</a:t>
            </a:r>
            <a:r>
              <a:rPr dirty="0"/>
              <a:t> </a:t>
            </a:r>
            <a:r>
              <a:rPr dirty="0" err="1"/>
              <a:t>interesados</a:t>
            </a:r>
            <a:r>
              <a:rPr dirty="0"/>
              <a:t>: </a:t>
            </a:r>
            <a:r>
              <a:rPr dirty="0" err="1"/>
              <a:t>desarrollar</a:t>
            </a:r>
            <a:r>
              <a:rPr dirty="0"/>
              <a:t> </a:t>
            </a:r>
            <a:r>
              <a:rPr dirty="0" err="1"/>
              <a:t>estrategias</a:t>
            </a:r>
            <a:r>
              <a:rPr dirty="0"/>
              <a:t> para </a:t>
            </a:r>
            <a:r>
              <a:rPr dirty="0" err="1"/>
              <a:t>comprometerlos</a:t>
            </a:r>
            <a:r>
              <a:rPr dirty="0"/>
              <a:t> </a:t>
            </a:r>
            <a:r>
              <a:rPr dirty="0" err="1"/>
              <a:t>eficazmente</a:t>
            </a:r>
            <a:r>
              <a:rPr dirty="0"/>
              <a:t>, </a:t>
            </a:r>
            <a:r>
              <a:rPr dirty="0" err="1"/>
              <a:t>basadas</a:t>
            </a:r>
            <a:r>
              <a:rPr dirty="0"/>
              <a:t> </a:t>
            </a:r>
            <a:r>
              <a:rPr dirty="0" err="1"/>
              <a:t>en</a:t>
            </a:r>
            <a:r>
              <a:rPr dirty="0"/>
              <a:t> sus </a:t>
            </a:r>
            <a:r>
              <a:rPr dirty="0" err="1"/>
              <a:t>necesidades</a:t>
            </a:r>
            <a:r>
              <a:rPr dirty="0"/>
              <a:t>, </a:t>
            </a:r>
            <a:r>
              <a:rPr dirty="0" err="1"/>
              <a:t>intereses</a:t>
            </a:r>
            <a:r>
              <a:rPr dirty="0"/>
              <a:t> e </a:t>
            </a:r>
            <a:r>
              <a:rPr dirty="0" err="1"/>
              <a:t>impacto</a:t>
            </a:r>
            <a:r>
              <a:rPr dirty="0"/>
              <a:t> </a:t>
            </a:r>
            <a:r>
              <a:rPr dirty="0" err="1"/>
              <a:t>potencial</a:t>
            </a:r>
            <a:r>
              <a:rPr dirty="0"/>
              <a:t>.</a:t>
            </a:r>
          </a:p>
          <a:p>
            <a:endParaRPr lang="es-ES" dirty="0"/>
          </a:p>
          <a:p>
            <a:r>
              <a:rPr dirty="0"/>
              <a:t>13.3 </a:t>
            </a:r>
            <a:r>
              <a:rPr dirty="0" err="1"/>
              <a:t>Gestionar</a:t>
            </a:r>
            <a:r>
              <a:rPr dirty="0"/>
              <a:t> el </a:t>
            </a:r>
            <a:r>
              <a:rPr dirty="0" err="1"/>
              <a:t>involucramiento</a:t>
            </a:r>
            <a:r>
              <a:rPr dirty="0"/>
              <a:t> de </a:t>
            </a:r>
            <a:r>
              <a:rPr dirty="0" err="1"/>
              <a:t>los</a:t>
            </a:r>
            <a:r>
              <a:rPr dirty="0"/>
              <a:t> </a:t>
            </a:r>
            <a:r>
              <a:rPr dirty="0" err="1"/>
              <a:t>interesados</a:t>
            </a:r>
            <a:r>
              <a:rPr dirty="0"/>
              <a:t>: </a:t>
            </a:r>
            <a:r>
              <a:rPr dirty="0" err="1"/>
              <a:t>comunicarse</a:t>
            </a:r>
            <a:r>
              <a:rPr dirty="0"/>
              <a:t> y </a:t>
            </a:r>
            <a:r>
              <a:rPr dirty="0" err="1"/>
              <a:t>trabajar</a:t>
            </a:r>
            <a:r>
              <a:rPr dirty="0"/>
              <a:t> con </a:t>
            </a:r>
            <a:r>
              <a:rPr dirty="0" err="1"/>
              <a:t>ellos</a:t>
            </a:r>
            <a:r>
              <a:rPr dirty="0"/>
              <a:t> para </a:t>
            </a:r>
            <a:r>
              <a:rPr dirty="0" err="1"/>
              <a:t>satisfacer</a:t>
            </a:r>
            <a:r>
              <a:rPr dirty="0"/>
              <a:t> sus </a:t>
            </a:r>
            <a:r>
              <a:rPr dirty="0" err="1"/>
              <a:t>necesidades</a:t>
            </a:r>
            <a:r>
              <a:rPr dirty="0"/>
              <a:t>/</a:t>
            </a:r>
            <a:r>
              <a:rPr dirty="0" err="1"/>
              <a:t>expectativas</a:t>
            </a:r>
            <a:r>
              <a:rPr dirty="0"/>
              <a:t>, resolver </a:t>
            </a:r>
            <a:r>
              <a:rPr dirty="0" err="1"/>
              <a:t>incidentes</a:t>
            </a:r>
            <a:r>
              <a:rPr dirty="0"/>
              <a:t> y </a:t>
            </a:r>
            <a:r>
              <a:rPr dirty="0" err="1"/>
              <a:t>fomentar</a:t>
            </a:r>
            <a:r>
              <a:rPr dirty="0"/>
              <a:t> </a:t>
            </a:r>
            <a:r>
              <a:rPr dirty="0" err="1"/>
              <a:t>su</a:t>
            </a:r>
            <a:r>
              <a:rPr dirty="0"/>
              <a:t> </a:t>
            </a:r>
            <a:r>
              <a:rPr dirty="0" err="1"/>
              <a:t>compromiso</a:t>
            </a:r>
            <a:r>
              <a:rPr dirty="0"/>
              <a:t>.</a:t>
            </a:r>
          </a:p>
          <a:p>
            <a:endParaRPr lang="es-ES" dirty="0"/>
          </a:p>
          <a:p>
            <a:r>
              <a:rPr dirty="0"/>
              <a:t>13.4 </a:t>
            </a:r>
            <a:r>
              <a:rPr dirty="0" err="1"/>
              <a:t>Monitorear</a:t>
            </a:r>
            <a:r>
              <a:rPr dirty="0"/>
              <a:t> el </a:t>
            </a:r>
            <a:r>
              <a:rPr dirty="0" err="1"/>
              <a:t>involucramiento</a:t>
            </a:r>
            <a:r>
              <a:rPr dirty="0"/>
              <a:t> de </a:t>
            </a:r>
            <a:r>
              <a:rPr dirty="0" err="1"/>
              <a:t>los</a:t>
            </a:r>
            <a:r>
              <a:rPr dirty="0"/>
              <a:t> </a:t>
            </a:r>
            <a:r>
              <a:rPr dirty="0" err="1"/>
              <a:t>interesados</a:t>
            </a:r>
            <a:r>
              <a:rPr dirty="0"/>
              <a:t>: </a:t>
            </a:r>
            <a:r>
              <a:rPr dirty="0" err="1"/>
              <a:t>seguir</a:t>
            </a:r>
            <a:r>
              <a:rPr dirty="0"/>
              <a:t> las </a:t>
            </a:r>
            <a:r>
              <a:rPr dirty="0" err="1"/>
              <a:t>relaciones</a:t>
            </a:r>
            <a:r>
              <a:rPr dirty="0"/>
              <a:t> y </a:t>
            </a:r>
            <a:r>
              <a:rPr dirty="0" err="1"/>
              <a:t>ajustar</a:t>
            </a:r>
            <a:r>
              <a:rPr dirty="0"/>
              <a:t> </a:t>
            </a:r>
            <a:r>
              <a:rPr dirty="0" err="1"/>
              <a:t>estrategias</a:t>
            </a:r>
            <a:r>
              <a:rPr dirty="0"/>
              <a:t> para </a:t>
            </a:r>
            <a:r>
              <a:rPr dirty="0" err="1"/>
              <a:t>mantener</a:t>
            </a:r>
            <a:r>
              <a:rPr dirty="0"/>
              <a:t> o </a:t>
            </a:r>
            <a:r>
              <a:rPr dirty="0" err="1"/>
              <a:t>incrementar</a:t>
            </a:r>
            <a:r>
              <a:rPr dirty="0"/>
              <a:t> la </a:t>
            </a:r>
            <a:r>
              <a:rPr dirty="0" err="1"/>
              <a:t>eficacia</a:t>
            </a:r>
            <a:r>
              <a:rPr dirty="0"/>
              <a:t> de las </a:t>
            </a:r>
            <a:r>
              <a:rPr dirty="0" err="1"/>
              <a:t>actividades</a:t>
            </a:r>
            <a:r>
              <a:rPr dirty="0"/>
              <a:t> de </a:t>
            </a:r>
            <a:r>
              <a:rPr dirty="0" err="1"/>
              <a:t>involucramiento</a:t>
            </a:r>
            <a:r>
              <a:rPr dirty="0"/>
              <a:t>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0008230-6132-FC6E-8565-A257F64EC075}"/>
              </a:ext>
            </a:extLst>
          </p:cNvPr>
          <p:cNvSpPr txBox="1"/>
          <p:nvPr/>
        </p:nvSpPr>
        <p:spPr>
          <a:xfrm>
            <a:off x="548640" y="1197864"/>
            <a:ext cx="1088136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250" b="1" i="1" dirty="0" err="1">
                <a:solidFill>
                  <a:srgbClr val="1B75BB"/>
                </a:solidFill>
                <a:latin typeface="Arial"/>
              </a:rPr>
              <a:t>Procesos</a:t>
            </a:r>
            <a:r>
              <a:rPr sz="1250" b="1" i="1" dirty="0">
                <a:solidFill>
                  <a:srgbClr val="1B75BB"/>
                </a:solidFill>
                <a:latin typeface="Arial"/>
              </a:rPr>
              <a:t> </a:t>
            </a:r>
            <a:r>
              <a:rPr sz="1250" b="1" i="1" dirty="0" err="1">
                <a:solidFill>
                  <a:srgbClr val="1B75BB"/>
                </a:solidFill>
                <a:latin typeface="Arial"/>
              </a:rPr>
              <a:t>según</a:t>
            </a:r>
            <a:r>
              <a:rPr sz="1250" b="1" i="1" dirty="0">
                <a:solidFill>
                  <a:srgbClr val="1B75BB"/>
                </a:solidFill>
                <a:latin typeface="Arial"/>
              </a:rPr>
              <a:t> la Guía del PMBOK</a:t>
            </a:r>
          </a:p>
        </p:txBody>
      </p:sp>
    </p:spTree>
    <p:extLst>
      <p:ext uri="{BB962C8B-B14F-4D97-AF65-F5344CB8AC3E}">
        <p14:creationId xmlns:p14="http://schemas.microsoft.com/office/powerpoint/2010/main" val="32328043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>
            <a:normAutofit fontScale="90000"/>
          </a:bodyPr>
          <a:lstStyle/>
          <a:p>
            <a:r>
              <a:t>¿Por qué la industria petrolera exige especial atención a los interesados?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8640" y="1645920"/>
            <a:ext cx="11109960" cy="4636008"/>
          </a:xfrm>
        </p:spPr>
        <p:txBody>
          <a:bodyPr/>
          <a:lstStyle/>
          <a:p>
            <a:r>
              <a:rPr dirty="0"/>
              <a:t>Los </a:t>
            </a:r>
            <a:r>
              <a:rPr dirty="0" err="1"/>
              <a:t>proyectos</a:t>
            </a:r>
            <a:r>
              <a:rPr dirty="0"/>
              <a:t> de </a:t>
            </a:r>
            <a:r>
              <a:rPr dirty="0" err="1"/>
              <a:t>exploración</a:t>
            </a:r>
            <a:r>
              <a:rPr dirty="0"/>
              <a:t> y </a:t>
            </a:r>
            <a:r>
              <a:rPr dirty="0" err="1"/>
              <a:t>producción</a:t>
            </a:r>
            <a:r>
              <a:rPr dirty="0"/>
              <a:t> se </a:t>
            </a:r>
            <a:r>
              <a:rPr dirty="0" err="1"/>
              <a:t>desarrollan</a:t>
            </a:r>
            <a:r>
              <a:rPr dirty="0"/>
              <a:t>, con </a:t>
            </a:r>
            <a:r>
              <a:rPr dirty="0" err="1"/>
              <a:t>frecuencia</a:t>
            </a:r>
            <a:r>
              <a:rPr dirty="0"/>
              <a:t>, </a:t>
            </a:r>
            <a:r>
              <a:rPr dirty="0" err="1"/>
              <a:t>en</a:t>
            </a:r>
            <a:r>
              <a:rPr dirty="0"/>
              <a:t> </a:t>
            </a:r>
            <a:r>
              <a:rPr dirty="0" err="1"/>
              <a:t>territorios</a:t>
            </a:r>
            <a:r>
              <a:rPr dirty="0"/>
              <a:t> con comunidades, pueblos </a:t>
            </a:r>
            <a:r>
              <a:rPr dirty="0" err="1"/>
              <a:t>originarios</a:t>
            </a:r>
            <a:r>
              <a:rPr dirty="0"/>
              <a:t>, </a:t>
            </a:r>
            <a:r>
              <a:rPr dirty="0" err="1"/>
              <a:t>productores</a:t>
            </a:r>
            <a:r>
              <a:rPr dirty="0"/>
              <a:t> </a:t>
            </a:r>
            <a:r>
              <a:rPr dirty="0" err="1"/>
              <a:t>agrícolas</a:t>
            </a:r>
            <a:r>
              <a:rPr dirty="0"/>
              <a:t> o </a:t>
            </a:r>
            <a:r>
              <a:rPr dirty="0" err="1"/>
              <a:t>áreas</a:t>
            </a:r>
            <a:r>
              <a:rPr dirty="0"/>
              <a:t> </a:t>
            </a:r>
            <a:r>
              <a:rPr dirty="0" err="1"/>
              <a:t>protegidas</a:t>
            </a:r>
            <a:r>
              <a:rPr dirty="0"/>
              <a:t>.</a:t>
            </a:r>
            <a:endParaRPr lang="es-ES" dirty="0"/>
          </a:p>
          <a:p>
            <a:endParaRPr dirty="0"/>
          </a:p>
          <a:p>
            <a:r>
              <a:rPr dirty="0" err="1"/>
              <a:t>Existe</a:t>
            </a:r>
            <a:r>
              <a:rPr dirty="0"/>
              <a:t> un </a:t>
            </a:r>
            <a:r>
              <a:rPr dirty="0" err="1"/>
              <a:t>marco</a:t>
            </a:r>
            <a:r>
              <a:rPr dirty="0"/>
              <a:t> </a:t>
            </a:r>
            <a:r>
              <a:rPr dirty="0" err="1"/>
              <a:t>regulatorio</a:t>
            </a:r>
            <a:r>
              <a:rPr dirty="0"/>
              <a:t> </a:t>
            </a:r>
            <a:r>
              <a:rPr dirty="0" err="1"/>
              <a:t>ambiental</a:t>
            </a:r>
            <a:r>
              <a:rPr dirty="0"/>
              <a:t> y de </a:t>
            </a:r>
            <a:r>
              <a:rPr dirty="0" err="1"/>
              <a:t>seguridad</a:t>
            </a:r>
            <a:r>
              <a:rPr dirty="0"/>
              <a:t> </a:t>
            </a:r>
            <a:r>
              <a:rPr dirty="0" err="1"/>
              <a:t>estricto</a:t>
            </a:r>
            <a:r>
              <a:rPr dirty="0"/>
              <a:t> (</a:t>
            </a:r>
            <a:r>
              <a:rPr dirty="0" err="1"/>
              <a:t>autoridades</a:t>
            </a:r>
            <a:r>
              <a:rPr dirty="0"/>
              <a:t> </a:t>
            </a:r>
            <a:r>
              <a:rPr dirty="0" err="1"/>
              <a:t>provinciales</a:t>
            </a:r>
            <a:r>
              <a:rPr dirty="0"/>
              <a:t> y </a:t>
            </a:r>
            <a:r>
              <a:rPr dirty="0" err="1"/>
              <a:t>nacionales</a:t>
            </a:r>
            <a:r>
              <a:rPr dirty="0"/>
              <a:t>, EPRE, </a:t>
            </a:r>
            <a:r>
              <a:rPr dirty="0" err="1"/>
              <a:t>organismos</a:t>
            </a:r>
            <a:r>
              <a:rPr dirty="0"/>
              <a:t> de </a:t>
            </a:r>
            <a:r>
              <a:rPr dirty="0" err="1"/>
              <a:t>aplicación</a:t>
            </a:r>
            <a:r>
              <a:rPr dirty="0"/>
              <a:t>).</a:t>
            </a:r>
            <a:endParaRPr lang="es-ES" dirty="0"/>
          </a:p>
          <a:p>
            <a:endParaRPr dirty="0"/>
          </a:p>
          <a:p>
            <a:r>
              <a:rPr dirty="0"/>
              <a:t>La </a:t>
            </a:r>
            <a:r>
              <a:rPr dirty="0" err="1"/>
              <a:t>licencia</a:t>
            </a:r>
            <a:r>
              <a:rPr dirty="0"/>
              <a:t> social para </a:t>
            </a:r>
            <a:r>
              <a:rPr dirty="0" err="1"/>
              <a:t>operar</a:t>
            </a:r>
            <a:r>
              <a:rPr dirty="0"/>
              <a:t> </a:t>
            </a:r>
            <a:r>
              <a:rPr dirty="0" err="1"/>
              <a:t>puede</a:t>
            </a:r>
            <a:r>
              <a:rPr dirty="0"/>
              <a:t> </a:t>
            </a:r>
            <a:r>
              <a:rPr dirty="0" err="1"/>
              <a:t>condicionar</a:t>
            </a:r>
            <a:r>
              <a:rPr dirty="0"/>
              <a:t> el </a:t>
            </a:r>
            <a:r>
              <a:rPr dirty="0" err="1"/>
              <a:t>cronograma</a:t>
            </a:r>
            <a:r>
              <a:rPr dirty="0"/>
              <a:t> tanto o </a:t>
            </a:r>
            <a:r>
              <a:rPr dirty="0" err="1"/>
              <a:t>más</a:t>
            </a:r>
            <a:r>
              <a:rPr dirty="0"/>
              <a:t> </a:t>
            </a:r>
            <a:r>
              <a:rPr dirty="0" err="1"/>
              <a:t>que</a:t>
            </a:r>
            <a:r>
              <a:rPr dirty="0"/>
              <a:t> la </a:t>
            </a:r>
            <a:r>
              <a:rPr dirty="0" err="1"/>
              <a:t>ingeniería</a:t>
            </a:r>
            <a:r>
              <a:rPr dirty="0"/>
              <a:t>: un </a:t>
            </a:r>
            <a:r>
              <a:rPr dirty="0" err="1"/>
              <a:t>conflicto</a:t>
            </a:r>
            <a:r>
              <a:rPr dirty="0"/>
              <a:t> con la comunidad </a:t>
            </a:r>
            <a:r>
              <a:rPr dirty="0" err="1"/>
              <a:t>puede</a:t>
            </a:r>
            <a:r>
              <a:rPr dirty="0"/>
              <a:t> </a:t>
            </a:r>
            <a:r>
              <a:rPr dirty="0" err="1"/>
              <a:t>paralizar</a:t>
            </a:r>
            <a:r>
              <a:rPr dirty="0"/>
              <a:t> </a:t>
            </a:r>
            <a:r>
              <a:rPr dirty="0" err="1"/>
              <a:t>una</a:t>
            </a:r>
            <a:r>
              <a:rPr dirty="0"/>
              <a:t> </a:t>
            </a:r>
            <a:r>
              <a:rPr dirty="0" err="1"/>
              <a:t>locación</a:t>
            </a:r>
            <a:r>
              <a:rPr dirty="0"/>
              <a:t> </a:t>
            </a:r>
            <a:r>
              <a:rPr dirty="0" err="1"/>
              <a:t>ya</a:t>
            </a:r>
            <a:r>
              <a:rPr dirty="0"/>
              <a:t> </a:t>
            </a:r>
            <a:r>
              <a:rPr dirty="0" err="1"/>
              <a:t>aprobada</a:t>
            </a:r>
            <a:r>
              <a:rPr dirty="0"/>
              <a:t> </a:t>
            </a:r>
            <a:r>
              <a:rPr dirty="0" err="1"/>
              <a:t>técnicamente</a:t>
            </a:r>
            <a:r>
              <a:rPr dirty="0"/>
              <a:t>.</a:t>
            </a:r>
            <a:endParaRPr lang="es-ES" dirty="0"/>
          </a:p>
          <a:p>
            <a:endParaRPr dirty="0"/>
          </a:p>
          <a:p>
            <a:r>
              <a:rPr dirty="0"/>
              <a:t>Los </a:t>
            </a:r>
            <a:r>
              <a:rPr dirty="0" err="1"/>
              <a:t>sindicatos</a:t>
            </a:r>
            <a:r>
              <a:rPr dirty="0"/>
              <a:t> y </a:t>
            </a:r>
            <a:r>
              <a:rPr dirty="0" err="1"/>
              <a:t>contratistas</a:t>
            </a:r>
            <a:r>
              <a:rPr dirty="0"/>
              <a:t> locales </a:t>
            </a:r>
            <a:r>
              <a:rPr dirty="0" err="1"/>
              <a:t>suelen</a:t>
            </a:r>
            <a:r>
              <a:rPr dirty="0"/>
              <a:t> </a:t>
            </a:r>
            <a:r>
              <a:rPr dirty="0" err="1"/>
              <a:t>tener</a:t>
            </a:r>
            <a:r>
              <a:rPr dirty="0"/>
              <a:t> </a:t>
            </a:r>
            <a:r>
              <a:rPr dirty="0" err="1"/>
              <a:t>cláusulas</a:t>
            </a:r>
            <a:r>
              <a:rPr dirty="0"/>
              <a:t> de </a:t>
            </a:r>
            <a:r>
              <a:rPr dirty="0" err="1"/>
              <a:t>contenido</a:t>
            </a:r>
            <a:r>
              <a:rPr dirty="0"/>
              <a:t> local </a:t>
            </a:r>
            <a:r>
              <a:rPr dirty="0" err="1"/>
              <a:t>que</a:t>
            </a:r>
            <a:r>
              <a:rPr dirty="0"/>
              <a:t> son, </a:t>
            </a:r>
            <a:r>
              <a:rPr dirty="0" err="1"/>
              <a:t>en</a:t>
            </a:r>
            <a:r>
              <a:rPr dirty="0"/>
              <a:t> </a:t>
            </a:r>
            <a:r>
              <a:rPr dirty="0" err="1"/>
              <a:t>sí</a:t>
            </a:r>
            <a:r>
              <a:rPr dirty="0"/>
              <a:t> </a:t>
            </a:r>
            <a:r>
              <a:rPr dirty="0" err="1"/>
              <a:t>mismas</a:t>
            </a:r>
            <a:r>
              <a:rPr dirty="0"/>
              <a:t>, </a:t>
            </a:r>
            <a:r>
              <a:rPr dirty="0" err="1"/>
              <a:t>interesados</a:t>
            </a:r>
            <a:r>
              <a:rPr dirty="0"/>
              <a:t> con </a:t>
            </a:r>
            <a:r>
              <a:rPr dirty="0" err="1"/>
              <a:t>poder</a:t>
            </a:r>
            <a:r>
              <a:rPr dirty="0"/>
              <a:t> de veto </a:t>
            </a:r>
            <a:r>
              <a:rPr dirty="0" err="1"/>
              <a:t>operativo</a:t>
            </a:r>
            <a:r>
              <a:rPr dirty="0"/>
              <a:t>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197864"/>
            <a:ext cx="1088136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250" b="1" i="1" dirty="0" err="1">
                <a:solidFill>
                  <a:srgbClr val="1B75BB"/>
                </a:solidFill>
                <a:latin typeface="Arial"/>
              </a:rPr>
              <a:t>Contexto</a:t>
            </a:r>
            <a:r>
              <a:rPr sz="1250" b="1" i="1" dirty="0">
                <a:solidFill>
                  <a:srgbClr val="1B75BB"/>
                </a:solidFill>
                <a:latin typeface="Arial"/>
              </a:rPr>
              <a:t> de la </a:t>
            </a:r>
            <a:r>
              <a:rPr sz="1250" b="1" i="1" dirty="0" err="1">
                <a:solidFill>
                  <a:srgbClr val="1B75BB"/>
                </a:solidFill>
                <a:latin typeface="Arial"/>
              </a:rPr>
              <a:t>industria</a:t>
            </a:r>
            <a:endParaRPr sz="1250" b="1" i="1" dirty="0">
              <a:solidFill>
                <a:srgbClr val="1B75BB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/>
          <a:lstStyle/>
          <a:p>
            <a:r>
              <a:t>Categorías típicas de interesados en un proyecto petrolero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548640" y="1371600"/>
          <a:ext cx="11064240" cy="4343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321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321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>
                        <a:defRPr sz="1300" b="1">
                          <a:solidFill>
                            <a:srgbClr val="FFFFFF"/>
                          </a:solidFill>
                          <a:latin typeface="Arial"/>
                        </a:defRPr>
                      </a:pPr>
                      <a:r>
                        <a:t>Categoría</a:t>
                      </a:r>
                    </a:p>
                  </a:txBody>
                  <a:tcPr marT="38100" marB="38100" anchor="ctr">
                    <a:solidFill>
                      <a:srgbClr val="26323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300" b="1">
                          <a:solidFill>
                            <a:srgbClr val="FFFFFF"/>
                          </a:solidFill>
                          <a:latin typeface="Arial"/>
                        </a:defRPr>
                      </a:pPr>
                      <a:r>
                        <a:t>Ejemplos</a:t>
                      </a:r>
                    </a:p>
                  </a:txBody>
                  <a:tcPr marT="38100" marB="38100" anchor="ctr">
                    <a:solidFill>
                      <a:srgbClr val="26323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724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202A2E"/>
                          </a:solidFill>
                          <a:latin typeface="Arial"/>
                        </a:defRPr>
                      </a:pPr>
                      <a:r>
                        <a:t>Internos directos</a:t>
                      </a:r>
                    </a:p>
                  </a:txBody>
                  <a:tcPr marL="76200" marR="76200" marT="25400" marB="25400" anchor="ctr">
                    <a:solidFill>
                      <a:srgbClr val="F4F6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202A2E"/>
                          </a:solidFill>
                          <a:latin typeface="Arial"/>
                        </a:defRPr>
                      </a:pPr>
                      <a:r>
                        <a:t>Patrocinador, equipo de proyecto, gerencias de línea, áreas de HSE y legales</a:t>
                      </a:r>
                    </a:p>
                  </a:txBody>
                  <a:tcPr marL="76200" marR="76200" marT="25400" marB="25400" anchor="ctr">
                    <a:solidFill>
                      <a:srgbClr val="F4F6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7724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202A2E"/>
                          </a:solidFill>
                          <a:latin typeface="Arial"/>
                        </a:defRPr>
                      </a:pPr>
                      <a:r>
                        <a:t>Cadena de suministro</a:t>
                      </a:r>
                    </a:p>
                  </a:txBody>
                  <a:tcPr marL="76200" marR="76200" marT="25400" marB="254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202A2E"/>
                          </a:solidFill>
                          <a:latin typeface="Arial"/>
                        </a:defRPr>
                      </a:pPr>
                      <a:r>
                        <a:t>Proveedores de perforación, servicios, EPC, contratistas locales</a:t>
                      </a:r>
                    </a:p>
                  </a:txBody>
                  <a:tcPr marL="76200" marR="76200" marT="25400" marB="2540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7724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202A2E"/>
                          </a:solidFill>
                          <a:latin typeface="Arial"/>
                        </a:defRPr>
                      </a:pPr>
                      <a:r>
                        <a:t>Reguladores y gobierno</a:t>
                      </a:r>
                    </a:p>
                  </a:txBody>
                  <a:tcPr marL="76200" marR="76200" marT="25400" marB="25400" anchor="ctr">
                    <a:solidFill>
                      <a:srgbClr val="F4F6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202A2E"/>
                          </a:solidFill>
                          <a:latin typeface="Arial"/>
                        </a:defRPr>
                      </a:pPr>
                      <a:r>
                        <a:t>Secretaría de Energía, organismos ambientales, municipios, EPRE</a:t>
                      </a:r>
                    </a:p>
                  </a:txBody>
                  <a:tcPr marL="76200" marR="76200" marT="25400" marB="25400" anchor="ctr">
                    <a:solidFill>
                      <a:srgbClr val="F4F6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7724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202A2E"/>
                          </a:solidFill>
                          <a:latin typeface="Arial"/>
                        </a:defRPr>
                      </a:pPr>
                      <a:r>
                        <a:t>Comunidad y sociedad</a:t>
                      </a:r>
                    </a:p>
                  </a:txBody>
                  <a:tcPr marL="76200" marR="76200" marT="25400" marB="254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202A2E"/>
                          </a:solidFill>
                          <a:latin typeface="Arial"/>
                        </a:defRPr>
                      </a:pPr>
                      <a:r>
                        <a:t>Comunidades vecinas, pueblos originarios, ONG ambientales, medios locales</a:t>
                      </a:r>
                    </a:p>
                  </a:txBody>
                  <a:tcPr marL="76200" marR="76200" marT="25400" marB="2540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7724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202A2E"/>
                          </a:solidFill>
                          <a:latin typeface="Arial"/>
                        </a:defRPr>
                      </a:pPr>
                      <a:r>
                        <a:t>Con intereses creados</a:t>
                      </a:r>
                    </a:p>
                  </a:txBody>
                  <a:tcPr marL="76200" marR="76200" marT="25400" marB="25400" anchor="ctr">
                    <a:solidFill>
                      <a:srgbClr val="F4F6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202A2E"/>
                          </a:solidFill>
                          <a:latin typeface="Arial"/>
                        </a:defRPr>
                      </a:pPr>
                      <a:r>
                        <a:t>Competidores, sindicatos, asociaciones de productores</a:t>
                      </a:r>
                    </a:p>
                  </a:txBody>
                  <a:tcPr marL="76200" marR="76200" marT="25400" marB="25400" anchor="ctr">
                    <a:solidFill>
                      <a:srgbClr val="F4F6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/>
          <a:lstStyle/>
          <a:p>
            <a:r>
              <a:t>13.1 Identificar a los interesados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020" y="1564323"/>
            <a:ext cx="11109960" cy="4309909"/>
          </a:xfrm>
        </p:spPr>
        <p:txBody>
          <a:bodyPr/>
          <a:lstStyle/>
          <a:p>
            <a:r>
              <a:rPr dirty="0" err="1"/>
              <a:t>Proceso</a:t>
            </a:r>
            <a:r>
              <a:rPr dirty="0"/>
              <a:t> de </a:t>
            </a:r>
            <a:r>
              <a:rPr dirty="0" err="1"/>
              <a:t>identificar</a:t>
            </a:r>
            <a:r>
              <a:rPr dirty="0"/>
              <a:t> </a:t>
            </a:r>
            <a:r>
              <a:rPr dirty="0" err="1"/>
              <a:t>periódicamente</a:t>
            </a:r>
            <a:r>
              <a:rPr dirty="0"/>
              <a:t> a </a:t>
            </a:r>
            <a:r>
              <a:rPr dirty="0" err="1"/>
              <a:t>los</a:t>
            </a:r>
            <a:r>
              <a:rPr dirty="0"/>
              <a:t> </a:t>
            </a:r>
            <a:r>
              <a:rPr dirty="0" err="1"/>
              <a:t>interesados</a:t>
            </a:r>
            <a:r>
              <a:rPr dirty="0"/>
              <a:t> del </a:t>
            </a:r>
            <a:r>
              <a:rPr dirty="0" err="1"/>
              <a:t>proyecto</a:t>
            </a:r>
            <a:r>
              <a:rPr dirty="0"/>
              <a:t>, </a:t>
            </a:r>
            <a:r>
              <a:rPr dirty="0" err="1"/>
              <a:t>así</a:t>
            </a:r>
            <a:r>
              <a:rPr dirty="0"/>
              <a:t> </a:t>
            </a:r>
            <a:r>
              <a:rPr dirty="0" err="1"/>
              <a:t>como</a:t>
            </a:r>
            <a:r>
              <a:rPr dirty="0"/>
              <a:t> de </a:t>
            </a:r>
            <a:r>
              <a:rPr dirty="0" err="1"/>
              <a:t>analizar</a:t>
            </a:r>
            <a:r>
              <a:rPr dirty="0"/>
              <a:t> y </a:t>
            </a:r>
            <a:r>
              <a:rPr dirty="0" err="1"/>
              <a:t>documentar</a:t>
            </a:r>
            <a:r>
              <a:rPr dirty="0"/>
              <a:t> </a:t>
            </a:r>
            <a:r>
              <a:rPr dirty="0" err="1"/>
              <a:t>información</a:t>
            </a:r>
            <a:r>
              <a:rPr dirty="0"/>
              <a:t> </a:t>
            </a:r>
            <a:r>
              <a:rPr dirty="0" err="1"/>
              <a:t>relevante</a:t>
            </a:r>
            <a:r>
              <a:rPr dirty="0"/>
              <a:t> </a:t>
            </a:r>
            <a:r>
              <a:rPr dirty="0" err="1"/>
              <a:t>sobre</a:t>
            </a:r>
            <a:r>
              <a:rPr dirty="0"/>
              <a:t> sus </a:t>
            </a:r>
            <a:r>
              <a:rPr dirty="0" err="1"/>
              <a:t>intereses</a:t>
            </a:r>
            <a:r>
              <a:rPr dirty="0"/>
              <a:t>, </a:t>
            </a:r>
            <a:r>
              <a:rPr dirty="0" err="1"/>
              <a:t>involucramiento</a:t>
            </a:r>
            <a:r>
              <a:rPr dirty="0"/>
              <a:t>, </a:t>
            </a:r>
            <a:r>
              <a:rPr dirty="0" err="1"/>
              <a:t>interdependencias</a:t>
            </a:r>
            <a:r>
              <a:rPr dirty="0"/>
              <a:t>, </a:t>
            </a:r>
            <a:r>
              <a:rPr dirty="0" err="1"/>
              <a:t>influencia</a:t>
            </a:r>
            <a:r>
              <a:rPr dirty="0"/>
              <a:t> y </a:t>
            </a:r>
            <a:r>
              <a:rPr dirty="0" err="1"/>
              <a:t>posible</a:t>
            </a:r>
            <a:r>
              <a:rPr dirty="0"/>
              <a:t> </a:t>
            </a:r>
            <a:r>
              <a:rPr dirty="0" err="1"/>
              <a:t>impacto</a:t>
            </a:r>
            <a:r>
              <a:rPr dirty="0"/>
              <a:t> </a:t>
            </a:r>
            <a:r>
              <a:rPr dirty="0" err="1"/>
              <a:t>en</a:t>
            </a:r>
            <a:r>
              <a:rPr dirty="0"/>
              <a:t> el </a:t>
            </a:r>
            <a:r>
              <a:rPr dirty="0" err="1"/>
              <a:t>éxito</a:t>
            </a:r>
            <a:r>
              <a:rPr dirty="0"/>
              <a:t> del </a:t>
            </a:r>
            <a:r>
              <a:rPr dirty="0" err="1"/>
              <a:t>proyecto</a:t>
            </a:r>
            <a:r>
              <a:rPr dirty="0"/>
              <a:t>.</a:t>
            </a:r>
            <a:endParaRPr lang="es-ES" dirty="0"/>
          </a:p>
          <a:p>
            <a:endParaRPr dirty="0"/>
          </a:p>
          <a:p>
            <a:r>
              <a:rPr dirty="0"/>
              <a:t>Entradas: Acta de Constitución, </a:t>
            </a:r>
            <a:r>
              <a:rPr dirty="0" err="1"/>
              <a:t>documentos</a:t>
            </a:r>
            <a:r>
              <a:rPr dirty="0"/>
              <a:t> de </a:t>
            </a:r>
            <a:r>
              <a:rPr dirty="0" err="1"/>
              <a:t>negocio</a:t>
            </a:r>
            <a:r>
              <a:rPr dirty="0"/>
              <a:t>, </a:t>
            </a:r>
            <a:r>
              <a:rPr dirty="0" err="1"/>
              <a:t>factores</a:t>
            </a:r>
            <a:r>
              <a:rPr dirty="0"/>
              <a:t> </a:t>
            </a:r>
            <a:r>
              <a:rPr dirty="0" err="1"/>
              <a:t>ambientales</a:t>
            </a:r>
            <a:r>
              <a:rPr dirty="0"/>
              <a:t> de la </a:t>
            </a:r>
            <a:r>
              <a:rPr dirty="0" err="1"/>
              <a:t>empresa</a:t>
            </a:r>
            <a:r>
              <a:rPr dirty="0"/>
              <a:t>, </a:t>
            </a:r>
            <a:r>
              <a:rPr dirty="0" err="1"/>
              <a:t>activos</a:t>
            </a:r>
            <a:r>
              <a:rPr dirty="0"/>
              <a:t> de </a:t>
            </a:r>
            <a:r>
              <a:rPr dirty="0" err="1"/>
              <a:t>los</a:t>
            </a:r>
            <a:r>
              <a:rPr dirty="0"/>
              <a:t> </a:t>
            </a:r>
            <a:r>
              <a:rPr dirty="0" err="1"/>
              <a:t>procesos</a:t>
            </a:r>
            <a:r>
              <a:rPr dirty="0"/>
              <a:t> de la </a:t>
            </a:r>
            <a:r>
              <a:rPr dirty="0" err="1"/>
              <a:t>organización</a:t>
            </a:r>
            <a:r>
              <a:rPr dirty="0"/>
              <a:t>.</a:t>
            </a:r>
            <a:endParaRPr lang="es-ES" dirty="0"/>
          </a:p>
          <a:p>
            <a:endParaRPr dirty="0"/>
          </a:p>
          <a:p>
            <a:r>
              <a:rPr dirty="0" err="1"/>
              <a:t>Herramientas</a:t>
            </a:r>
            <a:r>
              <a:rPr dirty="0"/>
              <a:t>: </a:t>
            </a:r>
            <a:r>
              <a:rPr dirty="0" err="1"/>
              <a:t>análisis</a:t>
            </a:r>
            <a:r>
              <a:rPr dirty="0"/>
              <a:t> de </a:t>
            </a:r>
            <a:r>
              <a:rPr dirty="0" err="1"/>
              <a:t>datos</a:t>
            </a:r>
            <a:r>
              <a:rPr dirty="0"/>
              <a:t> (de </a:t>
            </a:r>
            <a:r>
              <a:rPr dirty="0" err="1"/>
              <a:t>interesados</a:t>
            </a:r>
            <a:r>
              <a:rPr dirty="0"/>
              <a:t>, FODA), </a:t>
            </a:r>
            <a:r>
              <a:rPr dirty="0" err="1"/>
              <a:t>juicio</a:t>
            </a:r>
            <a:r>
              <a:rPr dirty="0"/>
              <a:t> </a:t>
            </a:r>
            <a:r>
              <a:rPr dirty="0" err="1"/>
              <a:t>experto</a:t>
            </a:r>
            <a:r>
              <a:rPr dirty="0"/>
              <a:t>, </a:t>
            </a:r>
            <a:r>
              <a:rPr dirty="0" err="1"/>
              <a:t>reuniones</a:t>
            </a:r>
            <a:r>
              <a:rPr dirty="0"/>
              <a:t>.</a:t>
            </a:r>
            <a:endParaRPr lang="es-ES" dirty="0"/>
          </a:p>
          <a:p>
            <a:endParaRPr dirty="0"/>
          </a:p>
          <a:p>
            <a:r>
              <a:rPr dirty="0"/>
              <a:t>Salida principal: el Registro de </a:t>
            </a:r>
            <a:r>
              <a:rPr dirty="0" err="1"/>
              <a:t>Interesados</a:t>
            </a:r>
            <a:r>
              <a:rPr dirty="0"/>
              <a:t>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1020" y="1208193"/>
            <a:ext cx="7947625" cy="28469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s-AR" sz="1250" b="1" i="1" dirty="0">
                <a:solidFill>
                  <a:srgbClr val="1B75BB"/>
                </a:solidFill>
                <a:latin typeface="Arial"/>
              </a:rPr>
              <a:t>Inputs, Tools &amp; </a:t>
            </a:r>
            <a:r>
              <a:rPr lang="es-AR" sz="1250" b="1" i="1" dirty="0" err="1">
                <a:solidFill>
                  <a:srgbClr val="1B75BB"/>
                </a:solidFill>
                <a:latin typeface="Arial"/>
              </a:rPr>
              <a:t>Techniques</a:t>
            </a:r>
            <a:r>
              <a:rPr lang="es-AR" sz="1250" b="1" i="1" dirty="0">
                <a:solidFill>
                  <a:srgbClr val="1B75BB"/>
                </a:solidFill>
                <a:latin typeface="Arial"/>
              </a:rPr>
              <a:t>, Outputs / Entradas, Herramientas y Técnicas, Salidas (</a:t>
            </a:r>
            <a:r>
              <a:rPr sz="1250" b="1" i="1" dirty="0">
                <a:solidFill>
                  <a:srgbClr val="1B75BB"/>
                </a:solidFill>
                <a:latin typeface="Arial"/>
              </a:rPr>
              <a:t>ITTO </a:t>
            </a:r>
            <a:r>
              <a:rPr sz="1250" b="1" i="1" dirty="0" err="1">
                <a:solidFill>
                  <a:srgbClr val="1B75BB"/>
                </a:solidFill>
                <a:latin typeface="Arial"/>
              </a:rPr>
              <a:t>simplificado</a:t>
            </a:r>
            <a:r>
              <a:rPr lang="es-ES" sz="1250" b="1" i="1" dirty="0">
                <a:solidFill>
                  <a:srgbClr val="1B75BB"/>
                </a:solidFill>
                <a:latin typeface="Arial"/>
              </a:rPr>
              <a:t>)</a:t>
            </a:r>
            <a:endParaRPr sz="1250" b="1" i="1" dirty="0">
              <a:solidFill>
                <a:srgbClr val="1B75BB"/>
              </a:solidFill>
              <a:latin typeface="Arial"/>
            </a:endParaRPr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14DB3ADF-F6D0-B84E-3963-B37B93A56F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 l="22422" t="69514" r="20034" b="11781"/>
          <a:stretch>
            <a:fillRect/>
          </a:stretch>
        </p:blipFill>
        <p:spPr bwMode="auto">
          <a:xfrm>
            <a:off x="1883883" y="4981152"/>
            <a:ext cx="8507891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6 Rectángulo">
            <a:extLst>
              <a:ext uri="{FF2B5EF4-FFF2-40B4-BE49-F238E27FC236}">
                <a16:creationId xmlns:a16="http://schemas.microsoft.com/office/drawing/2014/main" id="{FA331109-435F-85AF-28CA-DDCD7145F9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0" y="4519189"/>
            <a:ext cx="4572000" cy="46196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AR" b="1" dirty="0"/>
              <a:t>Registro de Interesados </a:t>
            </a:r>
            <a:endParaRPr lang="es-A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</TotalTime>
  <Words>2189</Words>
  <Application>Microsoft Macintosh PowerPoint</Application>
  <PresentationFormat>Panorámica</PresentationFormat>
  <Paragraphs>287</Paragraphs>
  <Slides>25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25</vt:i4>
      </vt:variant>
    </vt:vector>
  </HeadingPairs>
  <TitlesOfParts>
    <vt:vector size="29" baseType="lpstr">
      <vt:lpstr>Aptos</vt:lpstr>
      <vt:lpstr>Arial</vt:lpstr>
      <vt:lpstr>Calibri</vt:lpstr>
      <vt:lpstr>Office Theme</vt:lpstr>
      <vt:lpstr>Gestión de los Interesados en Proyectos Petroleros</vt:lpstr>
      <vt:lpstr>Recorrido de la cátedra</vt:lpstr>
      <vt:lpstr>Agenda de la clase</vt:lpstr>
      <vt:lpstr>¿Quiénes son los interesados (stakeholders)?</vt:lpstr>
      <vt:lpstr>Gestión de los interesados: los cuatro procesos PMI</vt:lpstr>
      <vt:lpstr>Gestión de los interesados: los cuatro procesos PMI</vt:lpstr>
      <vt:lpstr>¿Por qué la industria petrolera exige especial atención a los interesados?</vt:lpstr>
      <vt:lpstr>Categorías típicas de interesados en un proyecto petrolero</vt:lpstr>
      <vt:lpstr>13.1 Identificar a los interesados</vt:lpstr>
      <vt:lpstr>13.1 Identificar a los interesados — ITTO</vt:lpstr>
      <vt:lpstr>Registro de interesados: contenido mínimo</vt:lpstr>
      <vt:lpstr>Herramientas de análisis y clasificación (I): Matriz Poder / Interés</vt:lpstr>
      <vt:lpstr>Herramientas de análisis y clasificación (II)</vt:lpstr>
      <vt:lpstr>Matriz Poder/Interés — Intervención de pozo cercana a una comunidad rural</vt:lpstr>
      <vt:lpstr>13.2 Planificar el involucramiento de los interesados</vt:lpstr>
      <vt:lpstr>13.2 Planificar el involucramiento — ITTO</vt:lpstr>
      <vt:lpstr>Matriz de evaluación del involucramiento (ejemplo)</vt:lpstr>
      <vt:lpstr>13.3 Gestionar el involucramiento de los interesados</vt:lpstr>
      <vt:lpstr>13.3 Gestionar el involucramiento — ITTO</vt:lpstr>
      <vt:lpstr>13.3 Gestionar el involucramiento: habilidades clave</vt:lpstr>
      <vt:lpstr>13.4 Monitorear el involucramiento de los interesados</vt:lpstr>
      <vt:lpstr>13.4 Monitorear el involucramiento — ITTO</vt:lpstr>
      <vt:lpstr>Buenas prácticas y errores frecuentes</vt:lpstr>
      <vt:lpstr>Síntesis del Tema 2a</vt:lpstr>
      <vt:lpstr>Referencias y bibliografía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Mauricio Garay</cp:lastModifiedBy>
  <cp:revision>3</cp:revision>
  <dcterms:created xsi:type="dcterms:W3CDTF">2013-01-27T09:14:16Z</dcterms:created>
  <dcterms:modified xsi:type="dcterms:W3CDTF">2026-08-02T16:17:31Z</dcterms:modified>
  <cp:category/>
</cp:coreProperties>
</file>