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88" r:id="rId9"/>
    <p:sldId id="287" r:id="rId10"/>
    <p:sldId id="290" r:id="rId11"/>
    <p:sldId id="263" r:id="rId12"/>
    <p:sldId id="264" r:id="rId13"/>
    <p:sldId id="269" r:id="rId14"/>
    <p:sldId id="266" r:id="rId15"/>
    <p:sldId id="267" r:id="rId16"/>
    <p:sldId id="271" r:id="rId17"/>
    <p:sldId id="272" r:id="rId18"/>
    <p:sldId id="273" r:id="rId19"/>
    <p:sldId id="285" r:id="rId20"/>
    <p:sldId id="274" r:id="rId21"/>
    <p:sldId id="275" r:id="rId22"/>
    <p:sldId id="276" r:id="rId23"/>
    <p:sldId id="291" r:id="rId24"/>
    <p:sldId id="292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2"/>
    <p:restoredTop sz="94693"/>
  </p:normalViewPr>
  <p:slideViewPr>
    <p:cSldViewPr>
      <p:cViewPr varScale="1">
        <p:scale>
          <a:sx n="65" d="100"/>
          <a:sy n="65" d="100"/>
        </p:scale>
        <p:origin x="86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6D374-C31A-FF42-A418-C976CF05C23E}" type="datetimeFigureOut">
              <a:rPr lang="es-AR" smtClean="0"/>
              <a:t>12/3/24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B4514-F267-0849-ADC1-EF4BCC996F6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258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90600" y="9182100"/>
            <a:ext cx="15829915" cy="28575"/>
          </a:xfrm>
          <a:custGeom>
            <a:avLst/>
            <a:gdLst/>
            <a:ahLst/>
            <a:cxnLst/>
            <a:rect l="l" t="t" r="r" b="b"/>
            <a:pathLst>
              <a:path w="15829915" h="28575">
                <a:moveTo>
                  <a:pt x="15829673" y="0"/>
                </a:moveTo>
                <a:lnTo>
                  <a:pt x="0" y="0"/>
                </a:lnTo>
                <a:lnTo>
                  <a:pt x="0" y="28575"/>
                </a:lnTo>
                <a:lnTo>
                  <a:pt x="15829673" y="28575"/>
                </a:lnTo>
                <a:lnTo>
                  <a:pt x="15829673" y="0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1025652"/>
            <a:ext cx="16256000" cy="236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2956" y="1782571"/>
            <a:ext cx="5838825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10848" y="3238500"/>
            <a:ext cx="12210415" cy="477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Rectangle 1062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1058" descr="Plano contrapicado de edificios de oficinas altos">
            <a:extLst>
              <a:ext uri="{FF2B5EF4-FFF2-40B4-BE49-F238E27FC236}">
                <a16:creationId xmlns:a16="http://schemas.microsoft.com/office/drawing/2014/main" id="{BF3AB06C-39F3-C7DB-C7E3-A52175222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94"/>
          <a:stretch/>
        </p:blipFill>
        <p:spPr>
          <a:xfrm>
            <a:off x="20" y="10"/>
            <a:ext cx="18287978" cy="102869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3000" y="1706151"/>
            <a:ext cx="11772900" cy="4806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b="1" kern="1200">
                <a:solidFill>
                  <a:srgbClr val="FFFFFF"/>
                </a:solidFill>
                <a:latin typeface="+mj-lt"/>
                <a:cs typeface="+mj-cs"/>
              </a:rPr>
              <a:t>El futuro como oportunidad</a:t>
            </a:r>
            <a:endParaRPr lang="en-US" sz="6000" kern="1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cxnSp>
        <p:nvCxnSpPr>
          <p:cNvPr id="1075" name="Straight Connector 1064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7710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D9BFB7B-BCDF-9295-4486-66CE5B81A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9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81600" cy="9244330"/>
          </a:xfrm>
          <a:custGeom>
            <a:avLst/>
            <a:gdLst/>
            <a:ahLst/>
            <a:cxnLst/>
            <a:rect l="l" t="t" r="r" b="b"/>
            <a:pathLst>
              <a:path w="5181600" h="9244330">
                <a:moveTo>
                  <a:pt x="0" y="9244011"/>
                </a:moveTo>
                <a:lnTo>
                  <a:pt x="5181600" y="9244011"/>
                </a:lnTo>
                <a:lnTo>
                  <a:pt x="5181600" y="0"/>
                </a:lnTo>
                <a:lnTo>
                  <a:pt x="0" y="0"/>
                </a:lnTo>
                <a:lnTo>
                  <a:pt x="0" y="9244011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272585"/>
            <a:ext cx="5181600" cy="1014730"/>
          </a:xfrm>
          <a:custGeom>
            <a:avLst/>
            <a:gdLst/>
            <a:ahLst/>
            <a:cxnLst/>
            <a:rect l="l" t="t" r="r" b="b"/>
            <a:pathLst>
              <a:path w="5181600" h="1014729">
                <a:moveTo>
                  <a:pt x="0" y="1014413"/>
                </a:moveTo>
                <a:lnTo>
                  <a:pt x="5181600" y="1014413"/>
                </a:lnTo>
                <a:lnTo>
                  <a:pt x="5181600" y="0"/>
                </a:lnTo>
                <a:lnTo>
                  <a:pt x="0" y="0"/>
                </a:lnTo>
                <a:lnTo>
                  <a:pt x="0" y="1014413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5181600" y="0"/>
              <a:ext cx="13106400" cy="10287000"/>
            </a:xfrm>
            <a:custGeom>
              <a:avLst/>
              <a:gdLst/>
              <a:ahLst/>
              <a:cxnLst/>
              <a:rect l="l" t="t" r="r" b="b"/>
              <a:pathLst>
                <a:path w="13106400" h="10287000">
                  <a:moveTo>
                    <a:pt x="131064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3106400" y="10287000"/>
                  </a:lnTo>
                  <a:lnTo>
                    <a:pt x="1310640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244010"/>
              <a:ext cx="15087600" cy="28575"/>
            </a:xfrm>
            <a:custGeom>
              <a:avLst/>
              <a:gdLst/>
              <a:ahLst/>
              <a:cxnLst/>
              <a:rect l="l" t="t" r="r" b="b"/>
              <a:pathLst>
                <a:path w="15087600" h="28575">
                  <a:moveTo>
                    <a:pt x="0" y="28574"/>
                  </a:moveTo>
                  <a:lnTo>
                    <a:pt x="0" y="0"/>
                  </a:lnTo>
                  <a:lnTo>
                    <a:pt x="15087600" y="0"/>
                  </a:lnTo>
                  <a:lnTo>
                    <a:pt x="15087600" y="28574"/>
                  </a:lnTo>
                  <a:lnTo>
                    <a:pt x="0" y="28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 rot="10800000">
            <a:off x="9361782" y="2233993"/>
            <a:ext cx="6529237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sz="6000" spc="930" dirty="0">
                <a:solidFill>
                  <a:srgbClr val="FFFFFF"/>
                </a:solidFill>
                <a:latin typeface="Calibri"/>
                <a:cs typeface="Calibri"/>
              </a:rPr>
              <a:t>¿Qué</a:t>
            </a:r>
            <a:r>
              <a:rPr sz="600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0" spc="994" dirty="0">
                <a:solidFill>
                  <a:srgbClr val="FFFFFF"/>
                </a:solidFill>
                <a:latin typeface="Calibri"/>
                <a:cs typeface="Calibri"/>
              </a:rPr>
              <a:t>hacemos?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0800000">
            <a:off x="6401052" y="0"/>
            <a:ext cx="3726710" cy="228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0"/>
              </a:lnSpc>
            </a:pPr>
            <a:r>
              <a:rPr sz="18000" spc="2455" dirty="0">
                <a:solidFill>
                  <a:srgbClr val="292929"/>
                </a:solidFill>
                <a:latin typeface="Calibri"/>
                <a:cs typeface="Calibri"/>
              </a:rPr>
              <a:t>03</a:t>
            </a:r>
            <a:endParaRPr sz="18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0300" y="4691380"/>
            <a:ext cx="3317875" cy="101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800" b="1" spc="405" dirty="0">
                <a:solidFill>
                  <a:srgbClr val="FFFFFF"/>
                </a:solidFill>
                <a:latin typeface="Calibri"/>
                <a:cs typeface="Calibri"/>
              </a:rPr>
              <a:t>Hacemos</a:t>
            </a:r>
            <a:r>
              <a:rPr sz="28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80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28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6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70" dirty="0">
                <a:solidFill>
                  <a:srgbClr val="FFFFFF"/>
                </a:solidFill>
                <a:latin typeface="Calibri"/>
                <a:cs typeface="Calibri"/>
              </a:rPr>
              <a:t>contexto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05" dirty="0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70" dirty="0">
                <a:solidFill>
                  <a:srgbClr val="FFFFFF"/>
                </a:solidFill>
                <a:latin typeface="Calibri"/>
                <a:cs typeface="Calibri"/>
              </a:rPr>
              <a:t>dicta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10800000">
            <a:off x="-65232" y="6887908"/>
            <a:ext cx="3726710" cy="228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0"/>
              </a:lnSpc>
            </a:pPr>
            <a:r>
              <a:rPr sz="18000" spc="2455" dirty="0">
                <a:solidFill>
                  <a:srgbClr val="292929"/>
                </a:solidFill>
                <a:latin typeface="Calibri"/>
                <a:cs typeface="Calibri"/>
              </a:rPr>
              <a:t>03</a:t>
            </a:r>
            <a:endParaRPr sz="18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10800000">
            <a:off x="15117027" y="8235124"/>
            <a:ext cx="3726710" cy="228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0"/>
              </a:lnSpc>
            </a:pPr>
            <a:r>
              <a:rPr sz="18000" spc="2455" dirty="0">
                <a:solidFill>
                  <a:srgbClr val="E65142"/>
                </a:solidFill>
                <a:latin typeface="Calibri"/>
                <a:cs typeface="Calibri"/>
              </a:rPr>
              <a:t>03</a:t>
            </a:r>
            <a:endParaRPr sz="18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26300" y="4615180"/>
            <a:ext cx="2531745" cy="1513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92075" algn="just">
              <a:lnSpc>
                <a:spcPct val="116100"/>
              </a:lnSpc>
              <a:spcBef>
                <a:spcPts val="110"/>
              </a:spcBef>
            </a:pPr>
            <a:r>
              <a:rPr sz="2800" spc="3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Calibri"/>
                <a:cs typeface="Calibri"/>
              </a:rPr>
              <a:t>partir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1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2800" spc="-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15" dirty="0">
                <a:solidFill>
                  <a:srgbClr val="FFFFFF"/>
                </a:solidFill>
                <a:latin typeface="Calibri"/>
                <a:cs typeface="Calibri"/>
              </a:rPr>
              <a:t>herramientas </a:t>
            </a:r>
            <a:r>
              <a:rPr sz="2800" b="1" spc="-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65" dirty="0">
                <a:solidFill>
                  <a:srgbClr val="FFFFFF"/>
                </a:solidFill>
                <a:latin typeface="Calibri"/>
                <a:cs typeface="Calibri"/>
              </a:rPr>
              <a:t>disponibles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31700" y="4691380"/>
            <a:ext cx="4234180" cy="1513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10"/>
              </a:spcBef>
            </a:pPr>
            <a:r>
              <a:rPr sz="2800" spc="270" dirty="0">
                <a:solidFill>
                  <a:srgbClr val="FFFFFF"/>
                </a:solidFill>
                <a:latin typeface="Calibri"/>
                <a:cs typeface="Calibri"/>
              </a:rPr>
              <a:t>Tratando 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b="1" spc="325" dirty="0">
                <a:solidFill>
                  <a:srgbClr val="FFFFFF"/>
                </a:solidFill>
                <a:latin typeface="Calibri"/>
                <a:cs typeface="Calibri"/>
              </a:rPr>
              <a:t>entender </a:t>
            </a:r>
            <a:r>
              <a:rPr sz="2800" b="1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24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50" dirty="0">
                <a:solidFill>
                  <a:srgbClr val="FFFFFF"/>
                </a:solidFill>
                <a:latin typeface="Calibri"/>
                <a:cs typeface="Calibri"/>
              </a:rPr>
              <a:t>impacto</a:t>
            </a:r>
            <a:r>
              <a:rPr sz="2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8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20" dirty="0">
                <a:solidFill>
                  <a:srgbClr val="FFFFFF"/>
                </a:solidFill>
                <a:latin typeface="Calibri"/>
                <a:cs typeface="Calibri"/>
              </a:rPr>
              <a:t>nuestras </a:t>
            </a:r>
            <a:r>
              <a:rPr sz="2800" b="1" spc="-6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45" dirty="0">
                <a:solidFill>
                  <a:srgbClr val="FFFFFF"/>
                </a:solidFill>
                <a:latin typeface="Calibri"/>
                <a:cs typeface="Calibri"/>
              </a:rPr>
              <a:t>acciones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372850" cy="9244330"/>
          </a:xfrm>
          <a:custGeom>
            <a:avLst/>
            <a:gdLst/>
            <a:ahLst/>
            <a:cxnLst/>
            <a:rect l="l" t="t" r="r" b="b"/>
            <a:pathLst>
              <a:path w="11372850" h="9244330">
                <a:moveTo>
                  <a:pt x="0" y="9244011"/>
                </a:moveTo>
                <a:lnTo>
                  <a:pt x="11372645" y="9244011"/>
                </a:lnTo>
                <a:lnTo>
                  <a:pt x="11372645" y="0"/>
                </a:lnTo>
                <a:lnTo>
                  <a:pt x="0" y="0"/>
                </a:lnTo>
                <a:lnTo>
                  <a:pt x="0" y="9244011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272585"/>
            <a:ext cx="11372850" cy="1014730"/>
          </a:xfrm>
          <a:custGeom>
            <a:avLst/>
            <a:gdLst/>
            <a:ahLst/>
            <a:cxnLst/>
            <a:rect l="l" t="t" r="r" b="b"/>
            <a:pathLst>
              <a:path w="11372850" h="1014729">
                <a:moveTo>
                  <a:pt x="0" y="1014413"/>
                </a:moveTo>
                <a:lnTo>
                  <a:pt x="11372645" y="1014413"/>
                </a:lnTo>
                <a:lnTo>
                  <a:pt x="11372645" y="0"/>
                </a:lnTo>
                <a:lnTo>
                  <a:pt x="0" y="0"/>
                </a:lnTo>
                <a:lnTo>
                  <a:pt x="0" y="1014413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11372645" y="0"/>
              <a:ext cx="6915784" cy="10287000"/>
            </a:xfrm>
            <a:custGeom>
              <a:avLst/>
              <a:gdLst/>
              <a:ahLst/>
              <a:cxnLst/>
              <a:rect l="l" t="t" r="r" b="b"/>
              <a:pathLst>
                <a:path w="6915784" h="10287000">
                  <a:moveTo>
                    <a:pt x="691535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6915354" y="10287000"/>
                  </a:lnTo>
                  <a:lnTo>
                    <a:pt x="6915354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244010"/>
              <a:ext cx="15087600" cy="28575"/>
            </a:xfrm>
            <a:custGeom>
              <a:avLst/>
              <a:gdLst/>
              <a:ahLst/>
              <a:cxnLst/>
              <a:rect l="l" t="t" r="r" b="b"/>
              <a:pathLst>
                <a:path w="15087600" h="28575">
                  <a:moveTo>
                    <a:pt x="0" y="28574"/>
                  </a:moveTo>
                  <a:lnTo>
                    <a:pt x="0" y="0"/>
                  </a:lnTo>
                  <a:lnTo>
                    <a:pt x="15087600" y="0"/>
                  </a:lnTo>
                  <a:lnTo>
                    <a:pt x="15087600" y="28574"/>
                  </a:lnTo>
                  <a:lnTo>
                    <a:pt x="0" y="285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877059"/>
            <a:ext cx="672147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6000" spc="930" dirty="0">
                <a:solidFill>
                  <a:srgbClr val="FFFFFF"/>
                </a:solidFill>
              </a:rPr>
              <a:t>¿Qué</a:t>
            </a:r>
            <a:r>
              <a:rPr sz="6000" spc="335" dirty="0">
                <a:solidFill>
                  <a:srgbClr val="FFFFFF"/>
                </a:solidFill>
              </a:rPr>
              <a:t> </a:t>
            </a:r>
            <a:r>
              <a:rPr sz="6000" spc="900" dirty="0">
                <a:solidFill>
                  <a:srgbClr val="FFFFFF"/>
                </a:solidFill>
              </a:rPr>
              <a:t>podríamos </a:t>
            </a:r>
            <a:r>
              <a:rPr sz="6000" spc="-1340" dirty="0">
                <a:solidFill>
                  <a:srgbClr val="FFFFFF"/>
                </a:solidFill>
              </a:rPr>
              <a:t> </a:t>
            </a:r>
            <a:r>
              <a:rPr sz="6000" spc="875" dirty="0">
                <a:solidFill>
                  <a:srgbClr val="FFFFFF"/>
                </a:solidFill>
              </a:rPr>
              <a:t>hacer?</a:t>
            </a:r>
            <a:endParaRPr sz="6000"/>
          </a:p>
        </p:txBody>
      </p:sp>
      <p:sp>
        <p:nvSpPr>
          <p:cNvPr id="8" name="object 8"/>
          <p:cNvSpPr txBox="1"/>
          <p:nvPr/>
        </p:nvSpPr>
        <p:spPr>
          <a:xfrm>
            <a:off x="12103100" y="4919980"/>
            <a:ext cx="3841115" cy="101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800" b="1" spc="375" dirty="0">
                <a:solidFill>
                  <a:srgbClr val="FFFFFF"/>
                </a:solidFill>
                <a:latin typeface="Calibri"/>
                <a:cs typeface="Calibri"/>
              </a:rPr>
              <a:t>Hacer</a:t>
            </a:r>
            <a:r>
              <a:rPr sz="2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54" dirty="0">
                <a:solidFill>
                  <a:srgbClr val="FFFFFF"/>
                </a:solidFill>
                <a:latin typeface="Calibri"/>
                <a:cs typeface="Calibri"/>
              </a:rPr>
              <a:t>aquello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6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15" dirty="0">
                <a:solidFill>
                  <a:srgbClr val="FFFFFF"/>
                </a:solidFill>
                <a:latin typeface="Calibri"/>
                <a:cs typeface="Calibri"/>
              </a:rPr>
              <a:t>creemos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4957" y="8305292"/>
            <a:ext cx="140335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0" spc="1720" dirty="0">
                <a:solidFill>
                  <a:srgbClr val="292929"/>
                </a:solidFill>
                <a:latin typeface="Calibri"/>
                <a:cs typeface="Calibri"/>
              </a:rPr>
              <a:t>3</a:t>
            </a:r>
            <a:endParaRPr sz="18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95841" y="7320788"/>
            <a:ext cx="296862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0" spc="2455" dirty="0">
                <a:solidFill>
                  <a:srgbClr val="E65142"/>
                </a:solidFill>
                <a:latin typeface="Calibri"/>
                <a:cs typeface="Calibri"/>
              </a:rPr>
              <a:t>03</a:t>
            </a:r>
            <a:endParaRPr sz="18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5355" y="4642177"/>
            <a:ext cx="3927475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3200" b="1" spc="390" dirty="0">
                <a:solidFill>
                  <a:srgbClr val="FFFFFF"/>
                </a:solidFill>
                <a:latin typeface="Calibri"/>
                <a:cs typeface="Calibri"/>
              </a:rPr>
              <a:t>Tener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Calibri"/>
                <a:cs typeface="Calibri"/>
              </a:rPr>
              <a:t>(definir)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1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28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54" dirty="0">
                <a:solidFill>
                  <a:srgbClr val="FFFFFF"/>
                </a:solidFill>
                <a:latin typeface="Calibri"/>
                <a:cs typeface="Calibri"/>
              </a:rPr>
              <a:t>set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6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300" dirty="0">
                <a:solidFill>
                  <a:srgbClr val="FFFFFF"/>
                </a:solidFill>
                <a:latin typeface="Calibri"/>
                <a:cs typeface="Calibri"/>
              </a:rPr>
              <a:t>herramientas </a:t>
            </a:r>
            <a:r>
              <a:rPr sz="2800" spc="2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80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10" dirty="0">
                <a:solidFill>
                  <a:srgbClr val="FFFFFF"/>
                </a:solidFill>
                <a:latin typeface="Calibri"/>
                <a:cs typeface="Calibri"/>
              </a:rPr>
              <a:t>aproximaciones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1345" y="4847844"/>
            <a:ext cx="247713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25"/>
              </a:spcBef>
            </a:pPr>
            <a:r>
              <a:rPr sz="3200" b="1" spc="425" dirty="0">
                <a:solidFill>
                  <a:srgbClr val="FFFFFF"/>
                </a:solidFill>
                <a:latin typeface="Calibri"/>
                <a:cs typeface="Calibri"/>
              </a:rPr>
              <a:t>Entender</a:t>
            </a:r>
            <a:r>
              <a:rPr sz="32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229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330" dirty="0">
                <a:solidFill>
                  <a:srgbClr val="FFFFFF"/>
                </a:solidFill>
                <a:latin typeface="Calibri"/>
                <a:cs typeface="Calibri"/>
              </a:rPr>
              <a:t>contexto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244010"/>
            <a:ext cx="14388465" cy="28575"/>
          </a:xfrm>
          <a:custGeom>
            <a:avLst/>
            <a:gdLst/>
            <a:ahLst/>
            <a:cxnLst/>
            <a:rect l="l" t="t" r="r" b="b"/>
            <a:pathLst>
              <a:path w="14388465" h="28575">
                <a:moveTo>
                  <a:pt x="0" y="28574"/>
                </a:moveTo>
                <a:lnTo>
                  <a:pt x="0" y="0"/>
                </a:lnTo>
                <a:lnTo>
                  <a:pt x="14388401" y="0"/>
                </a:lnTo>
                <a:lnTo>
                  <a:pt x="14388401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197961" y="5420990"/>
            <a:ext cx="1072515" cy="727075"/>
            <a:chOff x="3197961" y="5420990"/>
            <a:chExt cx="1072515" cy="727075"/>
          </a:xfrm>
        </p:grpSpPr>
        <p:sp>
          <p:nvSpPr>
            <p:cNvPr id="5" name="object 5"/>
            <p:cNvSpPr/>
            <p:nvPr/>
          </p:nvSpPr>
          <p:spPr>
            <a:xfrm>
              <a:off x="3210661" y="5433690"/>
              <a:ext cx="1047115" cy="701675"/>
            </a:xfrm>
            <a:custGeom>
              <a:avLst/>
              <a:gdLst/>
              <a:ahLst/>
              <a:cxnLst/>
              <a:rect l="l" t="t" r="r" b="b"/>
              <a:pathLst>
                <a:path w="1047114" h="701675">
                  <a:moveTo>
                    <a:pt x="695915" y="0"/>
                  </a:moveTo>
                  <a:lnTo>
                    <a:pt x="695915" y="175327"/>
                  </a:lnTo>
                  <a:lnTo>
                    <a:pt x="0" y="175327"/>
                  </a:lnTo>
                  <a:lnTo>
                    <a:pt x="0" y="525981"/>
                  </a:lnTo>
                  <a:lnTo>
                    <a:pt x="695915" y="525981"/>
                  </a:lnTo>
                  <a:lnTo>
                    <a:pt x="695915" y="701309"/>
                  </a:lnTo>
                  <a:lnTo>
                    <a:pt x="1046568" y="350654"/>
                  </a:lnTo>
                  <a:lnTo>
                    <a:pt x="69591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10661" y="5433690"/>
              <a:ext cx="1047115" cy="701675"/>
            </a:xfrm>
            <a:custGeom>
              <a:avLst/>
              <a:gdLst/>
              <a:ahLst/>
              <a:cxnLst/>
              <a:rect l="l" t="t" r="r" b="b"/>
              <a:pathLst>
                <a:path w="1047114" h="701675">
                  <a:moveTo>
                    <a:pt x="0" y="175327"/>
                  </a:moveTo>
                  <a:lnTo>
                    <a:pt x="695914" y="175327"/>
                  </a:lnTo>
                  <a:lnTo>
                    <a:pt x="695914" y="0"/>
                  </a:lnTo>
                  <a:lnTo>
                    <a:pt x="1046569" y="350654"/>
                  </a:lnTo>
                  <a:lnTo>
                    <a:pt x="695914" y="701309"/>
                  </a:lnTo>
                  <a:lnTo>
                    <a:pt x="695914" y="525982"/>
                  </a:lnTo>
                  <a:lnTo>
                    <a:pt x="0" y="525982"/>
                  </a:lnTo>
                  <a:lnTo>
                    <a:pt x="0" y="17532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779867" y="4568353"/>
            <a:ext cx="9066530" cy="2062480"/>
            <a:chOff x="4779867" y="4568353"/>
            <a:chExt cx="9066530" cy="2062480"/>
          </a:xfrm>
        </p:grpSpPr>
        <p:sp>
          <p:nvSpPr>
            <p:cNvPr id="8" name="object 8"/>
            <p:cNvSpPr/>
            <p:nvPr/>
          </p:nvSpPr>
          <p:spPr>
            <a:xfrm>
              <a:off x="4779867" y="4568353"/>
              <a:ext cx="9066530" cy="2062480"/>
            </a:xfrm>
            <a:custGeom>
              <a:avLst/>
              <a:gdLst/>
              <a:ahLst/>
              <a:cxnLst/>
              <a:rect l="l" t="t" r="r" b="b"/>
              <a:pathLst>
                <a:path w="9066530" h="2062479">
                  <a:moveTo>
                    <a:pt x="9066231" y="0"/>
                  </a:moveTo>
                  <a:lnTo>
                    <a:pt x="0" y="0"/>
                  </a:lnTo>
                  <a:lnTo>
                    <a:pt x="0" y="2062295"/>
                  </a:lnTo>
                  <a:lnTo>
                    <a:pt x="9066231" y="2062295"/>
                  </a:lnTo>
                  <a:lnTo>
                    <a:pt x="9066231" y="0"/>
                  </a:lnTo>
                  <a:close/>
                </a:path>
              </a:pathLst>
            </a:custGeom>
            <a:solidFill>
              <a:srgbClr val="FF0000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71301" y="4601374"/>
              <a:ext cx="3422650" cy="1955800"/>
            </a:xfrm>
            <a:custGeom>
              <a:avLst/>
              <a:gdLst/>
              <a:ahLst/>
              <a:cxnLst/>
              <a:rect l="l" t="t" r="r" b="b"/>
              <a:pathLst>
                <a:path w="3422650" h="1955800">
                  <a:moveTo>
                    <a:pt x="3422650" y="1295400"/>
                  </a:moveTo>
                  <a:lnTo>
                    <a:pt x="2744279" y="1295400"/>
                  </a:lnTo>
                  <a:lnTo>
                    <a:pt x="2744279" y="647700"/>
                  </a:lnTo>
                  <a:lnTo>
                    <a:pt x="2403221" y="647700"/>
                  </a:lnTo>
                  <a:lnTo>
                    <a:pt x="2403221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0" y="660400"/>
                  </a:lnTo>
                  <a:lnTo>
                    <a:pt x="0" y="1295400"/>
                  </a:lnTo>
                  <a:lnTo>
                    <a:pt x="0" y="1308100"/>
                  </a:lnTo>
                  <a:lnTo>
                    <a:pt x="0" y="1955800"/>
                  </a:lnTo>
                  <a:lnTo>
                    <a:pt x="3422650" y="1955800"/>
                  </a:lnTo>
                  <a:lnTo>
                    <a:pt x="3422650" y="129540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51350" y="4561840"/>
            <a:ext cx="9541510" cy="19761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19734" marR="2037080">
              <a:lnSpc>
                <a:spcPct val="98800"/>
              </a:lnSpc>
              <a:spcBef>
                <a:spcPts val="160"/>
              </a:spcBef>
              <a:tabLst>
                <a:tab pos="3950335" algn="l"/>
              </a:tabLst>
            </a:pPr>
            <a:r>
              <a:rPr sz="4300" b="1" spc="-65" dirty="0">
                <a:solidFill>
                  <a:srgbClr val="FFFFFF"/>
                </a:solidFill>
                <a:latin typeface="Calibri"/>
                <a:cs typeface="Calibri"/>
              </a:rPr>
              <a:t>DETECTAR</a:t>
            </a:r>
            <a:r>
              <a:rPr sz="43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00" b="1" spc="-1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3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00" b="1" spc="10" dirty="0">
                <a:solidFill>
                  <a:srgbClr val="FFFFFF"/>
                </a:solidFill>
                <a:latin typeface="Calibri"/>
                <a:cs typeface="Calibri"/>
              </a:rPr>
              <a:t>CAMBIOS </a:t>
            </a:r>
            <a:r>
              <a:rPr sz="3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300" b="1" spc="-25" dirty="0">
                <a:solidFill>
                  <a:srgbClr val="FFFFFF"/>
                </a:solidFill>
                <a:latin typeface="Calibri"/>
                <a:cs typeface="Calibri"/>
              </a:rPr>
              <a:t>RESPONDER 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700" b="1" spc="-1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3700" b="1" spc="10" dirty="0">
                <a:solidFill>
                  <a:srgbClr val="FFFFFF"/>
                </a:solidFill>
                <a:latin typeface="Calibri"/>
                <a:cs typeface="Calibri"/>
              </a:rPr>
              <a:t>CAMBIOS </a:t>
            </a:r>
            <a:r>
              <a:rPr sz="3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300" b="1" spc="-35" dirty="0">
                <a:solidFill>
                  <a:srgbClr val="FFFFFF"/>
                </a:solidFill>
                <a:latin typeface="Calibri"/>
                <a:cs typeface="Calibri"/>
              </a:rPr>
              <a:t>EVOLUCIONAR	</a:t>
            </a:r>
            <a:r>
              <a:rPr sz="3700" b="1" dirty="0">
                <a:solidFill>
                  <a:srgbClr val="FFFFFF"/>
                </a:solidFill>
                <a:latin typeface="Calibri"/>
                <a:cs typeface="Calibri"/>
              </a:rPr>
              <a:t>HACIA </a:t>
            </a:r>
            <a:r>
              <a:rPr sz="3700" b="1" spc="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700" b="1" spc="5" dirty="0">
                <a:solidFill>
                  <a:srgbClr val="FFFFFF"/>
                </a:solidFill>
                <a:latin typeface="Calibri"/>
                <a:cs typeface="Calibri"/>
              </a:rPr>
              <a:t>FUTURO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19600" y="5829300"/>
            <a:ext cx="9605010" cy="1205230"/>
          </a:xfrm>
          <a:custGeom>
            <a:avLst/>
            <a:gdLst/>
            <a:ahLst/>
            <a:cxnLst/>
            <a:rect l="l" t="t" r="r" b="b"/>
            <a:pathLst>
              <a:path w="9605010" h="1205229">
                <a:moveTo>
                  <a:pt x="0" y="0"/>
                </a:moveTo>
                <a:lnTo>
                  <a:pt x="9604917" y="0"/>
                </a:lnTo>
                <a:lnTo>
                  <a:pt x="9604917" y="1204903"/>
                </a:lnTo>
                <a:lnTo>
                  <a:pt x="0" y="1204903"/>
                </a:lnTo>
                <a:lnTo>
                  <a:pt x="0" y="0"/>
                </a:lnTo>
                <a:close/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51057" y="1255268"/>
            <a:ext cx="78689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919" dirty="0">
                <a:solidFill>
                  <a:srgbClr val="FFFFFF"/>
                </a:solidFill>
              </a:rPr>
              <a:t>¿qué</a:t>
            </a:r>
            <a:r>
              <a:rPr sz="6000" spc="350" dirty="0">
                <a:solidFill>
                  <a:srgbClr val="FFFFFF"/>
                </a:solidFill>
              </a:rPr>
              <a:t> </a:t>
            </a:r>
            <a:r>
              <a:rPr sz="6000" spc="900" dirty="0">
                <a:solidFill>
                  <a:srgbClr val="FFFFFF"/>
                </a:solidFill>
              </a:rPr>
              <a:t>necesitamos?</a:t>
            </a:r>
            <a:endParaRPr sz="600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5DB536BF-E8F2-983E-CDED-B59942DCFEE8}"/>
              </a:ext>
            </a:extLst>
          </p:cNvPr>
          <p:cNvSpPr txBox="1"/>
          <p:nvPr/>
        </p:nvSpPr>
        <p:spPr>
          <a:xfrm>
            <a:off x="1929969" y="5291835"/>
            <a:ext cx="3690620" cy="630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200" spc="7970" dirty="0">
                <a:solidFill>
                  <a:srgbClr val="E65142"/>
                </a:solidFill>
                <a:latin typeface="Calibri"/>
                <a:cs typeface="Calibri"/>
              </a:rPr>
              <a:t>4</a:t>
            </a:r>
            <a:endParaRPr sz="412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8000" cy="10280904"/>
          </a:xfrm>
          <a:prstGeom prst="rect">
            <a:avLst/>
          </a:prstGeom>
        </p:spPr>
      </p:pic>
      <p:pic>
        <p:nvPicPr>
          <p:cNvPr id="3" name="natura-el-mundo-es-mas-bonito-contigo.mp4" descr="natura-el-mundo-es-mas-bonito-contigo.mp4">
            <a:hlinkClick r:id="" action="ppaction://media"/>
            <a:extLst>
              <a:ext uri="{FF2B5EF4-FFF2-40B4-BE49-F238E27FC236}">
                <a16:creationId xmlns:a16="http://schemas.microsoft.com/office/drawing/2014/main" id="{335ED607-0A1A-4A70-65E1-2A13C4072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7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3048"/>
            <a:ext cx="18284952" cy="1028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15" dirty="0"/>
              <a:t>¿Qué</a:t>
            </a:r>
            <a:r>
              <a:rPr spc="355" dirty="0"/>
              <a:t> </a:t>
            </a:r>
            <a:r>
              <a:rPr spc="869" dirty="0"/>
              <a:t>tendría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98984" y="3966797"/>
            <a:ext cx="6355715" cy="2263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200"/>
              </a:lnSpc>
              <a:spcBef>
                <a:spcPts val="100"/>
              </a:spcBef>
            </a:pPr>
            <a:r>
              <a:rPr sz="6600" spc="1055" dirty="0">
                <a:solidFill>
                  <a:srgbClr val="A6A6A6"/>
                </a:solidFill>
                <a:latin typeface="Calibri"/>
                <a:cs typeface="Calibri"/>
              </a:rPr>
              <a:t>que</a:t>
            </a:r>
            <a:r>
              <a:rPr sz="6600" spc="39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6600" spc="800" dirty="0">
                <a:solidFill>
                  <a:srgbClr val="A6A6A6"/>
                </a:solidFill>
                <a:latin typeface="Calibri"/>
                <a:cs typeface="Calibri"/>
              </a:rPr>
              <a:t>ocurrir</a:t>
            </a:r>
            <a:r>
              <a:rPr sz="6600" spc="38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6600" spc="1035" dirty="0">
                <a:solidFill>
                  <a:srgbClr val="A6A6A6"/>
                </a:solidFill>
                <a:latin typeface="Calibri"/>
                <a:cs typeface="Calibri"/>
              </a:rPr>
              <a:t>en </a:t>
            </a:r>
            <a:r>
              <a:rPr sz="6600" spc="-148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6600" spc="760" dirty="0">
                <a:solidFill>
                  <a:srgbClr val="A6A6A6"/>
                </a:solidFill>
                <a:latin typeface="Calibri"/>
                <a:cs typeface="Calibri"/>
              </a:rPr>
              <a:t>la</a:t>
            </a:r>
            <a:r>
              <a:rPr sz="6600" spc="4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6600" spc="1019" dirty="0">
                <a:solidFill>
                  <a:srgbClr val="A6A6A6"/>
                </a:solidFill>
                <a:latin typeface="Calibri"/>
                <a:cs typeface="Calibri"/>
              </a:rPr>
              <a:t>empresa?</a:t>
            </a:r>
            <a:endParaRPr sz="6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38265" y="0"/>
            <a:ext cx="6058535" cy="563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800" spc="5095" dirty="0">
                <a:solidFill>
                  <a:srgbClr val="E65142"/>
                </a:solidFill>
                <a:latin typeface="Calibri"/>
                <a:cs typeface="Calibri"/>
              </a:rPr>
              <a:t>05</a:t>
            </a:r>
            <a:endParaRPr sz="36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244010"/>
            <a:ext cx="15087600" cy="28575"/>
          </a:xfrm>
          <a:custGeom>
            <a:avLst/>
            <a:gdLst/>
            <a:ahLst/>
            <a:cxnLst/>
            <a:rect l="l" t="t" r="r" b="b"/>
            <a:pathLst>
              <a:path w="15087600" h="28575">
                <a:moveTo>
                  <a:pt x="0" y="28574"/>
                </a:moveTo>
                <a:lnTo>
                  <a:pt x="0" y="0"/>
                </a:lnTo>
                <a:lnTo>
                  <a:pt x="15087600" y="0"/>
                </a:lnTo>
                <a:lnTo>
                  <a:pt x="1508760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963546" y="2932176"/>
            <a:ext cx="6037580" cy="6090285"/>
            <a:chOff x="8963546" y="2932176"/>
            <a:chExt cx="6037580" cy="609028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599" y="2932176"/>
              <a:ext cx="6007608" cy="60777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93465" y="8461502"/>
              <a:ext cx="5194935" cy="548005"/>
            </a:xfrm>
            <a:custGeom>
              <a:avLst/>
              <a:gdLst/>
              <a:ahLst/>
              <a:cxnLst/>
              <a:rect l="l" t="t" r="r" b="b"/>
              <a:pathLst>
                <a:path w="5194934" h="548004">
                  <a:moveTo>
                    <a:pt x="4920970" y="0"/>
                  </a:moveTo>
                  <a:lnTo>
                    <a:pt x="4920970" y="136939"/>
                  </a:lnTo>
                  <a:lnTo>
                    <a:pt x="0" y="136939"/>
                  </a:lnTo>
                  <a:lnTo>
                    <a:pt x="0" y="410817"/>
                  </a:lnTo>
                  <a:lnTo>
                    <a:pt x="4920970" y="410817"/>
                  </a:lnTo>
                  <a:lnTo>
                    <a:pt x="4920970" y="547756"/>
                  </a:lnTo>
                  <a:lnTo>
                    <a:pt x="5194846" y="273878"/>
                  </a:lnTo>
                  <a:lnTo>
                    <a:pt x="492097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93465" y="8461502"/>
              <a:ext cx="5194935" cy="548005"/>
            </a:xfrm>
            <a:custGeom>
              <a:avLst/>
              <a:gdLst/>
              <a:ahLst/>
              <a:cxnLst/>
              <a:rect l="l" t="t" r="r" b="b"/>
              <a:pathLst>
                <a:path w="5194934" h="548004">
                  <a:moveTo>
                    <a:pt x="0" y="136939"/>
                  </a:moveTo>
                  <a:lnTo>
                    <a:pt x="4920974" y="136939"/>
                  </a:lnTo>
                  <a:lnTo>
                    <a:pt x="4920974" y="0"/>
                  </a:lnTo>
                  <a:lnTo>
                    <a:pt x="5194852" y="273878"/>
                  </a:lnTo>
                  <a:lnTo>
                    <a:pt x="4920974" y="547756"/>
                  </a:lnTo>
                  <a:lnTo>
                    <a:pt x="4920974" y="410817"/>
                  </a:lnTo>
                  <a:lnTo>
                    <a:pt x="0" y="410817"/>
                  </a:lnTo>
                  <a:lnTo>
                    <a:pt x="0" y="13693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76246" y="3284317"/>
              <a:ext cx="548005" cy="5194935"/>
            </a:xfrm>
            <a:custGeom>
              <a:avLst/>
              <a:gdLst/>
              <a:ahLst/>
              <a:cxnLst/>
              <a:rect l="l" t="t" r="r" b="b"/>
              <a:pathLst>
                <a:path w="548004" h="5194934">
                  <a:moveTo>
                    <a:pt x="273878" y="0"/>
                  </a:moveTo>
                  <a:lnTo>
                    <a:pt x="0" y="273878"/>
                  </a:lnTo>
                  <a:lnTo>
                    <a:pt x="136939" y="273878"/>
                  </a:lnTo>
                  <a:lnTo>
                    <a:pt x="136939" y="5194852"/>
                  </a:lnTo>
                  <a:lnTo>
                    <a:pt x="410817" y="5194852"/>
                  </a:lnTo>
                  <a:lnTo>
                    <a:pt x="410817" y="273878"/>
                  </a:lnTo>
                  <a:lnTo>
                    <a:pt x="547756" y="273878"/>
                  </a:lnTo>
                  <a:lnTo>
                    <a:pt x="27387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976246" y="3284318"/>
              <a:ext cx="548005" cy="5194935"/>
            </a:xfrm>
            <a:custGeom>
              <a:avLst/>
              <a:gdLst/>
              <a:ahLst/>
              <a:cxnLst/>
              <a:rect l="l" t="t" r="r" b="b"/>
              <a:pathLst>
                <a:path w="548004" h="5194934">
                  <a:moveTo>
                    <a:pt x="136939" y="5194852"/>
                  </a:moveTo>
                  <a:lnTo>
                    <a:pt x="136939" y="273878"/>
                  </a:lnTo>
                  <a:lnTo>
                    <a:pt x="0" y="273878"/>
                  </a:lnTo>
                  <a:lnTo>
                    <a:pt x="273878" y="0"/>
                  </a:lnTo>
                  <a:lnTo>
                    <a:pt x="547756" y="273878"/>
                  </a:lnTo>
                  <a:lnTo>
                    <a:pt x="410817" y="273878"/>
                  </a:lnTo>
                  <a:lnTo>
                    <a:pt x="410817" y="5194852"/>
                  </a:lnTo>
                  <a:lnTo>
                    <a:pt x="136939" y="519485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420441" y="8448040"/>
            <a:ext cx="13874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35" dirty="0">
                <a:solidFill>
                  <a:srgbClr val="FFFFFF"/>
                </a:solidFill>
                <a:latin typeface="Calibri"/>
                <a:cs typeface="Calibri"/>
              </a:rPr>
              <a:t>PARADIGMAS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49064" y="3723640"/>
            <a:ext cx="6445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00" b="1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900" b="1" spc="-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900" b="1"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16560" y="4192093"/>
            <a:ext cx="1243965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Anticipación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688526" y="3706181"/>
            <a:ext cx="1241425" cy="339090"/>
          </a:xfrm>
          <a:custGeom>
            <a:avLst/>
            <a:gdLst/>
            <a:ahLst/>
            <a:cxnLst/>
            <a:rect l="l" t="t" r="r" b="b"/>
            <a:pathLst>
              <a:path w="1241425" h="339089">
                <a:moveTo>
                  <a:pt x="1241280" y="0"/>
                </a:moveTo>
                <a:lnTo>
                  <a:pt x="0" y="0"/>
                </a:lnTo>
                <a:lnTo>
                  <a:pt x="0" y="338552"/>
                </a:lnTo>
                <a:lnTo>
                  <a:pt x="1241280" y="338552"/>
                </a:lnTo>
                <a:lnTo>
                  <a:pt x="1241280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767266" y="3725164"/>
            <a:ext cx="8540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74369" y="5411293"/>
            <a:ext cx="1007744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Propósito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973989" y="6833693"/>
            <a:ext cx="1284605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Especulación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35516" y="7297518"/>
            <a:ext cx="1123950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Innovación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30786" y="6833693"/>
            <a:ext cx="1065530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Operación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24768" y="5415710"/>
            <a:ext cx="1323975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17533" y="4103746"/>
            <a:ext cx="1158240" cy="33909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Adaptación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24911" y="3603573"/>
            <a:ext cx="5041900" cy="4935855"/>
          </a:xfrm>
          <a:custGeom>
            <a:avLst/>
            <a:gdLst/>
            <a:ahLst/>
            <a:cxnLst/>
            <a:rect l="l" t="t" r="r" b="b"/>
            <a:pathLst>
              <a:path w="5041900" h="4935855">
                <a:moveTo>
                  <a:pt x="543382" y="1461947"/>
                </a:moveTo>
                <a:lnTo>
                  <a:pt x="225285" y="1461947"/>
                </a:lnTo>
                <a:lnTo>
                  <a:pt x="225285" y="1468348"/>
                </a:lnTo>
                <a:lnTo>
                  <a:pt x="0" y="1468348"/>
                </a:lnTo>
                <a:lnTo>
                  <a:pt x="0" y="2637256"/>
                </a:lnTo>
                <a:lnTo>
                  <a:pt x="225285" y="2637256"/>
                </a:lnTo>
                <a:lnTo>
                  <a:pt x="225285" y="2643670"/>
                </a:lnTo>
                <a:lnTo>
                  <a:pt x="543382" y="2643670"/>
                </a:lnTo>
                <a:lnTo>
                  <a:pt x="543382" y="1461947"/>
                </a:lnTo>
                <a:close/>
              </a:path>
              <a:path w="5041900" h="4935855">
                <a:moveTo>
                  <a:pt x="543382" y="0"/>
                </a:moveTo>
                <a:lnTo>
                  <a:pt x="225285" y="0"/>
                </a:lnTo>
                <a:lnTo>
                  <a:pt x="225285" y="784199"/>
                </a:lnTo>
                <a:lnTo>
                  <a:pt x="543382" y="784199"/>
                </a:lnTo>
                <a:lnTo>
                  <a:pt x="543382" y="0"/>
                </a:lnTo>
                <a:close/>
              </a:path>
              <a:path w="5041900" h="4935855">
                <a:moveTo>
                  <a:pt x="1540484" y="4347718"/>
                </a:moveTo>
                <a:lnTo>
                  <a:pt x="512457" y="4347718"/>
                </a:lnTo>
                <a:lnTo>
                  <a:pt x="512457" y="3472751"/>
                </a:lnTo>
                <a:lnTo>
                  <a:pt x="194360" y="3472751"/>
                </a:lnTo>
                <a:lnTo>
                  <a:pt x="194360" y="4361142"/>
                </a:lnTo>
                <a:lnTo>
                  <a:pt x="478980" y="4361142"/>
                </a:lnTo>
                <a:lnTo>
                  <a:pt x="478980" y="4665827"/>
                </a:lnTo>
                <a:lnTo>
                  <a:pt x="1540484" y="4665827"/>
                </a:lnTo>
                <a:lnTo>
                  <a:pt x="1540484" y="4347718"/>
                </a:lnTo>
                <a:close/>
              </a:path>
              <a:path w="5041900" h="4935855">
                <a:moveTo>
                  <a:pt x="3351898" y="4365396"/>
                </a:moveTo>
                <a:lnTo>
                  <a:pt x="2033905" y="4365396"/>
                </a:lnTo>
                <a:lnTo>
                  <a:pt x="2033905" y="4683493"/>
                </a:lnTo>
                <a:lnTo>
                  <a:pt x="2351951" y="4683493"/>
                </a:lnTo>
                <a:lnTo>
                  <a:pt x="2351951" y="4935283"/>
                </a:lnTo>
                <a:lnTo>
                  <a:pt x="3307677" y="4935283"/>
                </a:lnTo>
                <a:lnTo>
                  <a:pt x="3307677" y="4683493"/>
                </a:lnTo>
                <a:lnTo>
                  <a:pt x="3351898" y="4683493"/>
                </a:lnTo>
                <a:lnTo>
                  <a:pt x="3351898" y="4365396"/>
                </a:lnTo>
                <a:close/>
              </a:path>
              <a:path w="5041900" h="4935855">
                <a:moveTo>
                  <a:pt x="5041493" y="4356557"/>
                </a:moveTo>
                <a:lnTo>
                  <a:pt x="3986390" y="4356557"/>
                </a:lnTo>
                <a:lnTo>
                  <a:pt x="3986390" y="4674654"/>
                </a:lnTo>
                <a:lnTo>
                  <a:pt x="5041493" y="4674654"/>
                </a:lnTo>
                <a:lnTo>
                  <a:pt x="5041493" y="4356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888250" y="5194839"/>
            <a:ext cx="843915" cy="770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5885" marR="85090" indent="-1270" algn="ctr">
              <a:lnSpc>
                <a:spcPct val="97300"/>
              </a:lnSpc>
              <a:spcBef>
                <a:spcPts val="315"/>
              </a:spcBef>
            </a:pPr>
            <a:r>
              <a:rPr sz="1500" b="1" spc="-25" dirty="0">
                <a:solidFill>
                  <a:srgbClr val="1F497D"/>
                </a:solidFill>
                <a:latin typeface="Calibri"/>
                <a:cs typeface="Calibri"/>
              </a:rPr>
              <a:t>ORG </a:t>
            </a:r>
            <a:r>
              <a:rPr sz="1500" b="1" spc="-2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500" b="1" spc="-40" dirty="0">
                <a:solidFill>
                  <a:srgbClr val="1F497D"/>
                </a:solidFill>
                <a:latin typeface="Calibri"/>
                <a:cs typeface="Calibri"/>
              </a:rPr>
              <a:t>LISTA </a:t>
            </a:r>
            <a:r>
              <a:rPr sz="1500" b="1" spc="-3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500" b="1" spc="-15" dirty="0">
                <a:solidFill>
                  <a:srgbClr val="1F497D"/>
                </a:solidFill>
                <a:latin typeface="Calibri"/>
                <a:cs typeface="Calibri"/>
              </a:rPr>
              <a:t>F</a:t>
            </a:r>
            <a:r>
              <a:rPr sz="1500" b="1" spc="-20" dirty="0">
                <a:solidFill>
                  <a:srgbClr val="1F497D"/>
                </a:solidFill>
                <a:latin typeface="Calibri"/>
                <a:cs typeface="Calibri"/>
              </a:rPr>
              <a:t>UTU</a:t>
            </a:r>
            <a:r>
              <a:rPr sz="1500" b="1" spc="-35" dirty="0">
                <a:solidFill>
                  <a:srgbClr val="1F497D"/>
                </a:solidFill>
                <a:latin typeface="Calibri"/>
                <a:cs typeface="Calibri"/>
              </a:rPr>
              <a:t>R</a:t>
            </a:r>
            <a:r>
              <a:rPr sz="1500" b="1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470595" y="4807855"/>
            <a:ext cx="1599565" cy="1595755"/>
            <a:chOff x="11470595" y="4807855"/>
            <a:chExt cx="1599565" cy="1595755"/>
          </a:xfrm>
        </p:grpSpPr>
        <p:sp>
          <p:nvSpPr>
            <p:cNvPr id="27" name="object 27"/>
            <p:cNvSpPr/>
            <p:nvPr/>
          </p:nvSpPr>
          <p:spPr>
            <a:xfrm>
              <a:off x="12375603" y="5140772"/>
              <a:ext cx="681990" cy="1249680"/>
            </a:xfrm>
            <a:custGeom>
              <a:avLst/>
              <a:gdLst/>
              <a:ahLst/>
              <a:cxnLst/>
              <a:rect l="l" t="t" r="r" b="b"/>
              <a:pathLst>
                <a:path w="681990" h="1249679">
                  <a:moveTo>
                    <a:pt x="490918" y="0"/>
                  </a:moveTo>
                  <a:lnTo>
                    <a:pt x="500380" y="37090"/>
                  </a:lnTo>
                  <a:lnTo>
                    <a:pt x="506945" y="75387"/>
                  </a:lnTo>
                  <a:lnTo>
                    <a:pt x="510649" y="114795"/>
                  </a:lnTo>
                  <a:lnTo>
                    <a:pt x="511530" y="155221"/>
                  </a:lnTo>
                  <a:lnTo>
                    <a:pt x="509626" y="196568"/>
                  </a:lnTo>
                  <a:lnTo>
                    <a:pt x="504974" y="238744"/>
                  </a:lnTo>
                  <a:lnTo>
                    <a:pt x="497612" y="281653"/>
                  </a:lnTo>
                  <a:lnTo>
                    <a:pt x="487577" y="325201"/>
                  </a:lnTo>
                  <a:lnTo>
                    <a:pt x="474907" y="369292"/>
                  </a:lnTo>
                  <a:lnTo>
                    <a:pt x="459640" y="413833"/>
                  </a:lnTo>
                  <a:lnTo>
                    <a:pt x="441813" y="458729"/>
                  </a:lnTo>
                  <a:lnTo>
                    <a:pt x="421463" y="503885"/>
                  </a:lnTo>
                  <a:lnTo>
                    <a:pt x="398628" y="549207"/>
                  </a:lnTo>
                  <a:lnTo>
                    <a:pt x="373347" y="594600"/>
                  </a:lnTo>
                  <a:lnTo>
                    <a:pt x="345655" y="639970"/>
                  </a:lnTo>
                  <a:lnTo>
                    <a:pt x="315592" y="685221"/>
                  </a:lnTo>
                  <a:lnTo>
                    <a:pt x="283193" y="730260"/>
                  </a:lnTo>
                  <a:lnTo>
                    <a:pt x="248498" y="774991"/>
                  </a:lnTo>
                  <a:lnTo>
                    <a:pt x="211543" y="819321"/>
                  </a:lnTo>
                  <a:lnTo>
                    <a:pt x="172366" y="863154"/>
                  </a:lnTo>
                  <a:lnTo>
                    <a:pt x="131005" y="906396"/>
                  </a:lnTo>
                  <a:lnTo>
                    <a:pt x="46057" y="792011"/>
                  </a:lnTo>
                  <a:lnTo>
                    <a:pt x="0" y="1207940"/>
                  </a:lnTo>
                  <a:lnTo>
                    <a:pt x="385851" y="1249554"/>
                  </a:lnTo>
                  <a:lnTo>
                    <a:pt x="300901" y="1135167"/>
                  </a:lnTo>
                  <a:lnTo>
                    <a:pt x="343265" y="1090856"/>
                  </a:lnTo>
                  <a:lnTo>
                    <a:pt x="383208" y="1046100"/>
                  </a:lnTo>
                  <a:lnTo>
                    <a:pt x="420714" y="1000990"/>
                  </a:lnTo>
                  <a:lnTo>
                    <a:pt x="455768" y="955616"/>
                  </a:lnTo>
                  <a:lnTo>
                    <a:pt x="488355" y="910068"/>
                  </a:lnTo>
                  <a:lnTo>
                    <a:pt x="518459" y="864438"/>
                  </a:lnTo>
                  <a:lnTo>
                    <a:pt x="546066" y="818815"/>
                  </a:lnTo>
                  <a:lnTo>
                    <a:pt x="571160" y="773290"/>
                  </a:lnTo>
                  <a:lnTo>
                    <a:pt x="593727" y="727953"/>
                  </a:lnTo>
                  <a:lnTo>
                    <a:pt x="613750" y="682895"/>
                  </a:lnTo>
                  <a:lnTo>
                    <a:pt x="631216" y="638206"/>
                  </a:lnTo>
                  <a:lnTo>
                    <a:pt x="646108" y="593976"/>
                  </a:lnTo>
                  <a:lnTo>
                    <a:pt x="658412" y="550297"/>
                  </a:lnTo>
                  <a:lnTo>
                    <a:pt x="668113" y="507257"/>
                  </a:lnTo>
                  <a:lnTo>
                    <a:pt x="675195" y="464949"/>
                  </a:lnTo>
                  <a:lnTo>
                    <a:pt x="679643" y="423462"/>
                  </a:lnTo>
                  <a:lnTo>
                    <a:pt x="681442" y="382886"/>
                  </a:lnTo>
                  <a:lnTo>
                    <a:pt x="680578" y="343313"/>
                  </a:lnTo>
                  <a:lnTo>
                    <a:pt x="677034" y="304832"/>
                  </a:lnTo>
                  <a:lnTo>
                    <a:pt x="661849" y="231509"/>
                  </a:lnTo>
                  <a:lnTo>
                    <a:pt x="635766" y="163641"/>
                  </a:lnTo>
                  <a:lnTo>
                    <a:pt x="598664" y="101951"/>
                  </a:lnTo>
                  <a:lnTo>
                    <a:pt x="550422" y="47163"/>
                  </a:lnTo>
                  <a:lnTo>
                    <a:pt x="522085" y="22583"/>
                  </a:lnTo>
                  <a:lnTo>
                    <a:pt x="49091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483295" y="4820555"/>
              <a:ext cx="1489075" cy="555625"/>
            </a:xfrm>
            <a:custGeom>
              <a:avLst/>
              <a:gdLst/>
              <a:ahLst/>
              <a:cxnLst/>
              <a:rect l="l" t="t" r="r" b="b"/>
              <a:pathLst>
                <a:path w="1489075" h="555625">
                  <a:moveTo>
                    <a:pt x="877781" y="0"/>
                  </a:moveTo>
                  <a:lnTo>
                    <a:pt x="833540" y="526"/>
                  </a:lnTo>
                  <a:lnTo>
                    <a:pt x="788281" y="3176"/>
                  </a:lnTo>
                  <a:lnTo>
                    <a:pt x="742095" y="7939"/>
                  </a:lnTo>
                  <a:lnTo>
                    <a:pt x="695072" y="14807"/>
                  </a:lnTo>
                  <a:lnTo>
                    <a:pt x="647305" y="23769"/>
                  </a:lnTo>
                  <a:lnTo>
                    <a:pt x="598883" y="34817"/>
                  </a:lnTo>
                  <a:lnTo>
                    <a:pt x="549899" y="47940"/>
                  </a:lnTo>
                  <a:lnTo>
                    <a:pt x="500444" y="63130"/>
                  </a:lnTo>
                  <a:lnTo>
                    <a:pt x="450607" y="80377"/>
                  </a:lnTo>
                  <a:lnTo>
                    <a:pt x="400482" y="99672"/>
                  </a:lnTo>
                  <a:lnTo>
                    <a:pt x="350158" y="121005"/>
                  </a:lnTo>
                  <a:lnTo>
                    <a:pt x="299727" y="144367"/>
                  </a:lnTo>
                  <a:lnTo>
                    <a:pt x="249281" y="169749"/>
                  </a:lnTo>
                  <a:lnTo>
                    <a:pt x="198909" y="197141"/>
                  </a:lnTo>
                  <a:lnTo>
                    <a:pt x="148705" y="226533"/>
                  </a:lnTo>
                  <a:lnTo>
                    <a:pt x="98757" y="257917"/>
                  </a:lnTo>
                  <a:lnTo>
                    <a:pt x="49158" y="291283"/>
                  </a:lnTo>
                  <a:lnTo>
                    <a:pt x="0" y="326621"/>
                  </a:lnTo>
                  <a:lnTo>
                    <a:pt x="169895" y="555393"/>
                  </a:lnTo>
                  <a:lnTo>
                    <a:pt x="219054" y="520054"/>
                  </a:lnTo>
                  <a:lnTo>
                    <a:pt x="268653" y="486688"/>
                  </a:lnTo>
                  <a:lnTo>
                    <a:pt x="318600" y="455305"/>
                  </a:lnTo>
                  <a:lnTo>
                    <a:pt x="368805" y="425912"/>
                  </a:lnTo>
                  <a:lnTo>
                    <a:pt x="419176" y="398520"/>
                  </a:lnTo>
                  <a:lnTo>
                    <a:pt x="469623" y="373139"/>
                  </a:lnTo>
                  <a:lnTo>
                    <a:pt x="520053" y="349777"/>
                  </a:lnTo>
                  <a:lnTo>
                    <a:pt x="570377" y="328444"/>
                  </a:lnTo>
                  <a:lnTo>
                    <a:pt x="620502" y="309149"/>
                  </a:lnTo>
                  <a:lnTo>
                    <a:pt x="670339" y="291902"/>
                  </a:lnTo>
                  <a:lnTo>
                    <a:pt x="719794" y="276712"/>
                  </a:lnTo>
                  <a:lnTo>
                    <a:pt x="768779" y="263588"/>
                  </a:lnTo>
                  <a:lnTo>
                    <a:pt x="817200" y="252541"/>
                  </a:lnTo>
                  <a:lnTo>
                    <a:pt x="864968" y="243579"/>
                  </a:lnTo>
                  <a:lnTo>
                    <a:pt x="911990" y="236711"/>
                  </a:lnTo>
                  <a:lnTo>
                    <a:pt x="958177" y="231948"/>
                  </a:lnTo>
                  <a:lnTo>
                    <a:pt x="1003436" y="229299"/>
                  </a:lnTo>
                  <a:lnTo>
                    <a:pt x="1047676" y="228772"/>
                  </a:lnTo>
                  <a:lnTo>
                    <a:pt x="1090808" y="230377"/>
                  </a:lnTo>
                  <a:lnTo>
                    <a:pt x="1132738" y="234125"/>
                  </a:lnTo>
                  <a:lnTo>
                    <a:pt x="1173377" y="240023"/>
                  </a:lnTo>
                  <a:lnTo>
                    <a:pt x="1212632" y="248082"/>
                  </a:lnTo>
                  <a:lnTo>
                    <a:pt x="1250414" y="258311"/>
                  </a:lnTo>
                  <a:lnTo>
                    <a:pt x="1286630" y="270719"/>
                  </a:lnTo>
                  <a:lnTo>
                    <a:pt x="1354003" y="302111"/>
                  </a:lnTo>
                  <a:lnTo>
                    <a:pt x="1414020" y="342333"/>
                  </a:lnTo>
                  <a:lnTo>
                    <a:pt x="1465954" y="391460"/>
                  </a:lnTo>
                  <a:lnTo>
                    <a:pt x="1488662" y="419387"/>
                  </a:lnTo>
                  <a:lnTo>
                    <a:pt x="1318761" y="190614"/>
                  </a:lnTo>
                  <a:lnTo>
                    <a:pt x="1271144" y="137006"/>
                  </a:lnTo>
                  <a:lnTo>
                    <a:pt x="1215078" y="92341"/>
                  </a:lnTo>
                  <a:lnTo>
                    <a:pt x="1151293" y="56543"/>
                  </a:lnTo>
                  <a:lnTo>
                    <a:pt x="1080517" y="29538"/>
                  </a:lnTo>
                  <a:lnTo>
                    <a:pt x="1042736" y="19309"/>
                  </a:lnTo>
                  <a:lnTo>
                    <a:pt x="1003481" y="11251"/>
                  </a:lnTo>
                  <a:lnTo>
                    <a:pt x="962842" y="5352"/>
                  </a:lnTo>
                  <a:lnTo>
                    <a:pt x="920912" y="1605"/>
                  </a:lnTo>
                  <a:lnTo>
                    <a:pt x="877781" y="0"/>
                  </a:lnTo>
                  <a:close/>
                </a:path>
              </a:pathLst>
            </a:custGeom>
            <a:solidFill>
              <a:srgbClr val="406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83295" y="4820555"/>
              <a:ext cx="1574165" cy="1570355"/>
            </a:xfrm>
            <a:custGeom>
              <a:avLst/>
              <a:gdLst/>
              <a:ahLst/>
              <a:cxnLst/>
              <a:rect l="l" t="t" r="r" b="b"/>
              <a:pathLst>
                <a:path w="1574165" h="1570354">
                  <a:moveTo>
                    <a:pt x="1488663" y="419387"/>
                  </a:moveTo>
                  <a:lnTo>
                    <a:pt x="1441044" y="365779"/>
                  </a:lnTo>
                  <a:lnTo>
                    <a:pt x="1384978" y="321113"/>
                  </a:lnTo>
                  <a:lnTo>
                    <a:pt x="1321192" y="285316"/>
                  </a:lnTo>
                  <a:lnTo>
                    <a:pt x="1250416" y="258311"/>
                  </a:lnTo>
                  <a:lnTo>
                    <a:pt x="1212634" y="248082"/>
                  </a:lnTo>
                  <a:lnTo>
                    <a:pt x="1173378" y="240023"/>
                  </a:lnTo>
                  <a:lnTo>
                    <a:pt x="1132740" y="234125"/>
                  </a:lnTo>
                  <a:lnTo>
                    <a:pt x="1090809" y="230377"/>
                  </a:lnTo>
                  <a:lnTo>
                    <a:pt x="1047678" y="228772"/>
                  </a:lnTo>
                  <a:lnTo>
                    <a:pt x="1003437" y="229299"/>
                  </a:lnTo>
                  <a:lnTo>
                    <a:pt x="958178" y="231948"/>
                  </a:lnTo>
                  <a:lnTo>
                    <a:pt x="911991" y="236712"/>
                  </a:lnTo>
                  <a:lnTo>
                    <a:pt x="864969" y="243579"/>
                  </a:lnTo>
                  <a:lnTo>
                    <a:pt x="817201" y="252541"/>
                  </a:lnTo>
                  <a:lnTo>
                    <a:pt x="768779" y="263589"/>
                  </a:lnTo>
                  <a:lnTo>
                    <a:pt x="719795" y="276712"/>
                  </a:lnTo>
                  <a:lnTo>
                    <a:pt x="670339" y="291902"/>
                  </a:lnTo>
                  <a:lnTo>
                    <a:pt x="620503" y="309149"/>
                  </a:lnTo>
                  <a:lnTo>
                    <a:pt x="570378" y="328444"/>
                  </a:lnTo>
                  <a:lnTo>
                    <a:pt x="520054" y="349777"/>
                  </a:lnTo>
                  <a:lnTo>
                    <a:pt x="469623" y="373139"/>
                  </a:lnTo>
                  <a:lnTo>
                    <a:pt x="419176" y="398521"/>
                  </a:lnTo>
                  <a:lnTo>
                    <a:pt x="368805" y="425913"/>
                  </a:lnTo>
                  <a:lnTo>
                    <a:pt x="318600" y="455305"/>
                  </a:lnTo>
                  <a:lnTo>
                    <a:pt x="268653" y="486689"/>
                  </a:lnTo>
                  <a:lnTo>
                    <a:pt x="219054" y="520055"/>
                  </a:lnTo>
                  <a:lnTo>
                    <a:pt x="169895" y="555393"/>
                  </a:lnTo>
                  <a:lnTo>
                    <a:pt x="0" y="326621"/>
                  </a:lnTo>
                  <a:lnTo>
                    <a:pt x="49158" y="291283"/>
                  </a:lnTo>
                  <a:lnTo>
                    <a:pt x="98757" y="257917"/>
                  </a:lnTo>
                  <a:lnTo>
                    <a:pt x="148705" y="226533"/>
                  </a:lnTo>
                  <a:lnTo>
                    <a:pt x="198909" y="197140"/>
                  </a:lnTo>
                  <a:lnTo>
                    <a:pt x="249281" y="169749"/>
                  </a:lnTo>
                  <a:lnTo>
                    <a:pt x="299727" y="144367"/>
                  </a:lnTo>
                  <a:lnTo>
                    <a:pt x="350158" y="121005"/>
                  </a:lnTo>
                  <a:lnTo>
                    <a:pt x="400482" y="99672"/>
                  </a:lnTo>
                  <a:lnTo>
                    <a:pt x="450607" y="80377"/>
                  </a:lnTo>
                  <a:lnTo>
                    <a:pt x="500444" y="63130"/>
                  </a:lnTo>
                  <a:lnTo>
                    <a:pt x="549900" y="47940"/>
                  </a:lnTo>
                  <a:lnTo>
                    <a:pt x="598884" y="34816"/>
                  </a:lnTo>
                  <a:lnTo>
                    <a:pt x="647305" y="23769"/>
                  </a:lnTo>
                  <a:lnTo>
                    <a:pt x="695073" y="14807"/>
                  </a:lnTo>
                  <a:lnTo>
                    <a:pt x="742096" y="7939"/>
                  </a:lnTo>
                  <a:lnTo>
                    <a:pt x="788282" y="3176"/>
                  </a:lnTo>
                  <a:lnTo>
                    <a:pt x="833541" y="526"/>
                  </a:lnTo>
                  <a:lnTo>
                    <a:pt x="877782" y="0"/>
                  </a:lnTo>
                  <a:lnTo>
                    <a:pt x="920914" y="1605"/>
                  </a:lnTo>
                  <a:lnTo>
                    <a:pt x="962844" y="5352"/>
                  </a:lnTo>
                  <a:lnTo>
                    <a:pt x="1003483" y="11251"/>
                  </a:lnTo>
                  <a:lnTo>
                    <a:pt x="1042738" y="19310"/>
                  </a:lnTo>
                  <a:lnTo>
                    <a:pt x="1080520" y="29538"/>
                  </a:lnTo>
                  <a:lnTo>
                    <a:pt x="1116736" y="41947"/>
                  </a:lnTo>
                  <a:lnTo>
                    <a:pt x="1184109" y="73339"/>
                  </a:lnTo>
                  <a:lnTo>
                    <a:pt x="1244126" y="113561"/>
                  </a:lnTo>
                  <a:lnTo>
                    <a:pt x="1296060" y="162688"/>
                  </a:lnTo>
                  <a:lnTo>
                    <a:pt x="1488663" y="419387"/>
                  </a:lnTo>
                  <a:lnTo>
                    <a:pt x="1527009" y="482174"/>
                  </a:lnTo>
                  <a:lnTo>
                    <a:pt x="1553833" y="551061"/>
                  </a:lnTo>
                  <a:lnTo>
                    <a:pt x="1569346" y="625304"/>
                  </a:lnTo>
                  <a:lnTo>
                    <a:pt x="1572928" y="664201"/>
                  </a:lnTo>
                  <a:lnTo>
                    <a:pt x="1573761" y="704157"/>
                  </a:lnTo>
                  <a:lnTo>
                    <a:pt x="1571874" y="745081"/>
                  </a:lnTo>
                  <a:lnTo>
                    <a:pt x="1567291" y="786878"/>
                  </a:lnTo>
                  <a:lnTo>
                    <a:pt x="1560040" y="829456"/>
                  </a:lnTo>
                  <a:lnTo>
                    <a:pt x="1550147" y="872721"/>
                  </a:lnTo>
                  <a:lnTo>
                    <a:pt x="1537639" y="916580"/>
                  </a:lnTo>
                  <a:lnTo>
                    <a:pt x="1522542" y="960941"/>
                  </a:lnTo>
                  <a:lnTo>
                    <a:pt x="1504882" y="1005710"/>
                  </a:lnTo>
                  <a:lnTo>
                    <a:pt x="1484688" y="1050795"/>
                  </a:lnTo>
                  <a:lnTo>
                    <a:pt x="1461984" y="1096101"/>
                  </a:lnTo>
                  <a:lnTo>
                    <a:pt x="1436797" y="1141537"/>
                  </a:lnTo>
                  <a:lnTo>
                    <a:pt x="1409155" y="1187009"/>
                  </a:lnTo>
                  <a:lnTo>
                    <a:pt x="1379083" y="1232424"/>
                  </a:lnTo>
                  <a:lnTo>
                    <a:pt x="1346608" y="1277689"/>
                  </a:lnTo>
                  <a:lnTo>
                    <a:pt x="1311756" y="1322711"/>
                  </a:lnTo>
                  <a:lnTo>
                    <a:pt x="1274555" y="1367396"/>
                  </a:lnTo>
                  <a:lnTo>
                    <a:pt x="1235030" y="1411652"/>
                  </a:lnTo>
                  <a:lnTo>
                    <a:pt x="1193209" y="1455386"/>
                  </a:lnTo>
                  <a:lnTo>
                    <a:pt x="1278157" y="1569771"/>
                  </a:lnTo>
                  <a:lnTo>
                    <a:pt x="892309" y="1528157"/>
                  </a:lnTo>
                  <a:lnTo>
                    <a:pt x="938367" y="1112228"/>
                  </a:lnTo>
                  <a:lnTo>
                    <a:pt x="1023314" y="1226613"/>
                  </a:lnTo>
                  <a:lnTo>
                    <a:pt x="1064674" y="1183371"/>
                  </a:lnTo>
                  <a:lnTo>
                    <a:pt x="1103850" y="1139538"/>
                  </a:lnTo>
                  <a:lnTo>
                    <a:pt x="1140805" y="1095208"/>
                  </a:lnTo>
                  <a:lnTo>
                    <a:pt x="1175500" y="1050477"/>
                  </a:lnTo>
                  <a:lnTo>
                    <a:pt x="1207898" y="1005438"/>
                  </a:lnTo>
                  <a:lnTo>
                    <a:pt x="1237961" y="960187"/>
                  </a:lnTo>
                  <a:lnTo>
                    <a:pt x="1265652" y="914817"/>
                  </a:lnTo>
                  <a:lnTo>
                    <a:pt x="1290934" y="869424"/>
                  </a:lnTo>
                  <a:lnTo>
                    <a:pt x="1313768" y="824103"/>
                  </a:lnTo>
                  <a:lnTo>
                    <a:pt x="1334118" y="778946"/>
                  </a:lnTo>
                  <a:lnTo>
                    <a:pt x="1351945" y="734050"/>
                  </a:lnTo>
                  <a:lnTo>
                    <a:pt x="1367212" y="689509"/>
                  </a:lnTo>
                  <a:lnTo>
                    <a:pt x="1379882" y="645418"/>
                  </a:lnTo>
                  <a:lnTo>
                    <a:pt x="1389917" y="601870"/>
                  </a:lnTo>
                  <a:lnTo>
                    <a:pt x="1397279" y="558961"/>
                  </a:lnTo>
                  <a:lnTo>
                    <a:pt x="1401931" y="516786"/>
                  </a:lnTo>
                  <a:lnTo>
                    <a:pt x="1403835" y="475438"/>
                  </a:lnTo>
                  <a:lnTo>
                    <a:pt x="1402955" y="435012"/>
                  </a:lnTo>
                  <a:lnTo>
                    <a:pt x="1399251" y="395604"/>
                  </a:lnTo>
                  <a:lnTo>
                    <a:pt x="1392687" y="357307"/>
                  </a:lnTo>
                  <a:lnTo>
                    <a:pt x="1383224" y="320217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932688"/>
            <a:ext cx="10936605" cy="2098040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 marR="5080">
              <a:lnSpc>
                <a:spcPts val="7800"/>
              </a:lnSpc>
              <a:spcBef>
                <a:spcPts val="920"/>
              </a:spcBef>
            </a:pPr>
            <a:r>
              <a:rPr sz="7100" spc="1225" dirty="0">
                <a:solidFill>
                  <a:srgbClr val="292929"/>
                </a:solidFill>
              </a:rPr>
              <a:t>¿Cómo</a:t>
            </a:r>
            <a:r>
              <a:rPr sz="7100" spc="450" dirty="0">
                <a:solidFill>
                  <a:srgbClr val="292929"/>
                </a:solidFill>
              </a:rPr>
              <a:t> </a:t>
            </a:r>
            <a:r>
              <a:rPr sz="7100" spc="1065" dirty="0">
                <a:solidFill>
                  <a:srgbClr val="292929"/>
                </a:solidFill>
              </a:rPr>
              <a:t>se</a:t>
            </a:r>
            <a:r>
              <a:rPr sz="7100" spc="445" dirty="0">
                <a:solidFill>
                  <a:srgbClr val="292929"/>
                </a:solidFill>
              </a:rPr>
              <a:t> </a:t>
            </a:r>
            <a:r>
              <a:rPr sz="7100" spc="1050" dirty="0">
                <a:solidFill>
                  <a:srgbClr val="292929"/>
                </a:solidFill>
              </a:rPr>
              <a:t>construye</a:t>
            </a:r>
            <a:r>
              <a:rPr sz="7100" spc="440" dirty="0">
                <a:solidFill>
                  <a:srgbClr val="292929"/>
                </a:solidFill>
              </a:rPr>
              <a:t> </a:t>
            </a:r>
            <a:r>
              <a:rPr sz="7100" spc="805" dirty="0">
                <a:solidFill>
                  <a:srgbClr val="292929"/>
                </a:solidFill>
              </a:rPr>
              <a:t>el </a:t>
            </a:r>
            <a:r>
              <a:rPr sz="7100" spc="-1590" dirty="0">
                <a:solidFill>
                  <a:srgbClr val="292929"/>
                </a:solidFill>
              </a:rPr>
              <a:t> </a:t>
            </a:r>
            <a:r>
              <a:rPr sz="7100" spc="930" dirty="0">
                <a:solidFill>
                  <a:srgbClr val="292929"/>
                </a:solidFill>
              </a:rPr>
              <a:t>futuro?</a:t>
            </a:r>
            <a:endParaRPr sz="7100"/>
          </a:p>
        </p:txBody>
      </p:sp>
      <p:sp>
        <p:nvSpPr>
          <p:cNvPr id="3" name="object 3"/>
          <p:cNvSpPr/>
          <p:nvPr/>
        </p:nvSpPr>
        <p:spPr>
          <a:xfrm>
            <a:off x="0" y="9244010"/>
            <a:ext cx="14222730" cy="28575"/>
          </a:xfrm>
          <a:custGeom>
            <a:avLst/>
            <a:gdLst/>
            <a:ahLst/>
            <a:cxnLst/>
            <a:rect l="l" t="t" r="r" b="b"/>
            <a:pathLst>
              <a:path w="14222730" h="28575">
                <a:moveTo>
                  <a:pt x="0" y="28574"/>
                </a:moveTo>
                <a:lnTo>
                  <a:pt x="0" y="0"/>
                </a:lnTo>
                <a:lnTo>
                  <a:pt x="14222590" y="0"/>
                </a:lnTo>
                <a:lnTo>
                  <a:pt x="1422259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44962" y="9018523"/>
            <a:ext cx="427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60" dirty="0">
                <a:solidFill>
                  <a:srgbClr val="292929"/>
                </a:solidFill>
                <a:latin typeface="Calibri"/>
                <a:cs typeface="Calibri"/>
              </a:rPr>
              <a:t>06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21808" y="3611879"/>
            <a:ext cx="9711055" cy="3770629"/>
            <a:chOff x="5321808" y="3611879"/>
            <a:chExt cx="9711055" cy="377062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1808" y="3611879"/>
              <a:ext cx="9710928" cy="37703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72959" y="3701992"/>
              <a:ext cx="953135" cy="565150"/>
            </a:xfrm>
            <a:custGeom>
              <a:avLst/>
              <a:gdLst/>
              <a:ahLst/>
              <a:cxnLst/>
              <a:rect l="l" t="t" r="r" b="b"/>
              <a:pathLst>
                <a:path w="953134" h="565150">
                  <a:moveTo>
                    <a:pt x="57285" y="0"/>
                  </a:moveTo>
                  <a:lnTo>
                    <a:pt x="0" y="119499"/>
                  </a:lnTo>
                  <a:lnTo>
                    <a:pt x="804633" y="505228"/>
                  </a:lnTo>
                  <a:lnTo>
                    <a:pt x="775990" y="564978"/>
                  </a:lnTo>
                  <a:lnTo>
                    <a:pt x="952776" y="502765"/>
                  </a:lnTo>
                  <a:lnTo>
                    <a:pt x="890564" y="325978"/>
                  </a:lnTo>
                  <a:lnTo>
                    <a:pt x="861921" y="385728"/>
                  </a:lnTo>
                  <a:lnTo>
                    <a:pt x="5728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72959" y="3701992"/>
              <a:ext cx="953135" cy="565150"/>
            </a:xfrm>
            <a:custGeom>
              <a:avLst/>
              <a:gdLst/>
              <a:ahLst/>
              <a:cxnLst/>
              <a:rect l="l" t="t" r="r" b="b"/>
              <a:pathLst>
                <a:path w="953134" h="565150">
                  <a:moveTo>
                    <a:pt x="57286" y="0"/>
                  </a:moveTo>
                  <a:lnTo>
                    <a:pt x="861920" y="385728"/>
                  </a:lnTo>
                  <a:lnTo>
                    <a:pt x="890564" y="325978"/>
                  </a:lnTo>
                  <a:lnTo>
                    <a:pt x="952777" y="502765"/>
                  </a:lnTo>
                  <a:lnTo>
                    <a:pt x="775991" y="564979"/>
                  </a:lnTo>
                  <a:lnTo>
                    <a:pt x="804634" y="505228"/>
                  </a:lnTo>
                  <a:lnTo>
                    <a:pt x="0" y="119499"/>
                  </a:lnTo>
                  <a:lnTo>
                    <a:pt x="57286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63522" y="4652305"/>
              <a:ext cx="871219" cy="682625"/>
            </a:xfrm>
            <a:custGeom>
              <a:avLst/>
              <a:gdLst/>
              <a:ahLst/>
              <a:cxnLst/>
              <a:rect l="l" t="t" r="r" b="b"/>
              <a:pathLst>
                <a:path w="871220" h="682625">
                  <a:moveTo>
                    <a:pt x="686043" y="0"/>
                  </a:moveTo>
                  <a:lnTo>
                    <a:pt x="724702" y="53814"/>
                  </a:lnTo>
                  <a:lnTo>
                    <a:pt x="0" y="574419"/>
                  </a:lnTo>
                  <a:lnTo>
                    <a:pt x="77316" y="682048"/>
                  </a:lnTo>
                  <a:lnTo>
                    <a:pt x="802020" y="161443"/>
                  </a:lnTo>
                  <a:lnTo>
                    <a:pt x="840679" y="215258"/>
                  </a:lnTo>
                  <a:lnTo>
                    <a:pt x="870990" y="30312"/>
                  </a:lnTo>
                  <a:lnTo>
                    <a:pt x="68604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63521" y="4652305"/>
              <a:ext cx="871219" cy="682625"/>
            </a:xfrm>
            <a:custGeom>
              <a:avLst/>
              <a:gdLst/>
              <a:ahLst/>
              <a:cxnLst/>
              <a:rect l="l" t="t" r="r" b="b"/>
              <a:pathLst>
                <a:path w="871220" h="682625">
                  <a:moveTo>
                    <a:pt x="0" y="574419"/>
                  </a:moveTo>
                  <a:lnTo>
                    <a:pt x="724702" y="53814"/>
                  </a:lnTo>
                  <a:lnTo>
                    <a:pt x="686044" y="0"/>
                  </a:lnTo>
                  <a:lnTo>
                    <a:pt x="870990" y="30312"/>
                  </a:lnTo>
                  <a:lnTo>
                    <a:pt x="840679" y="215258"/>
                  </a:lnTo>
                  <a:lnTo>
                    <a:pt x="802020" y="161443"/>
                  </a:lnTo>
                  <a:lnTo>
                    <a:pt x="77317" y="682048"/>
                  </a:lnTo>
                  <a:lnTo>
                    <a:pt x="0" y="574419"/>
                  </a:lnTo>
                  <a:close/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44472" y="5740736"/>
              <a:ext cx="1014730" cy="389890"/>
            </a:xfrm>
            <a:custGeom>
              <a:avLst/>
              <a:gdLst/>
              <a:ahLst/>
              <a:cxnLst/>
              <a:rect l="l" t="t" r="r" b="b"/>
              <a:pathLst>
                <a:path w="1014729" h="389889">
                  <a:moveTo>
                    <a:pt x="856013" y="0"/>
                  </a:moveTo>
                  <a:lnTo>
                    <a:pt x="870555" y="64645"/>
                  </a:lnTo>
                  <a:lnTo>
                    <a:pt x="0" y="260489"/>
                  </a:lnTo>
                  <a:lnTo>
                    <a:pt x="29085" y="389780"/>
                  </a:lnTo>
                  <a:lnTo>
                    <a:pt x="899642" y="193936"/>
                  </a:lnTo>
                  <a:lnTo>
                    <a:pt x="914185" y="258582"/>
                  </a:lnTo>
                  <a:lnTo>
                    <a:pt x="1014389" y="100205"/>
                  </a:lnTo>
                  <a:lnTo>
                    <a:pt x="85601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44472" y="5740736"/>
              <a:ext cx="1014730" cy="389890"/>
            </a:xfrm>
            <a:custGeom>
              <a:avLst/>
              <a:gdLst/>
              <a:ahLst/>
              <a:cxnLst/>
              <a:rect l="l" t="t" r="r" b="b"/>
              <a:pathLst>
                <a:path w="1014729" h="389889">
                  <a:moveTo>
                    <a:pt x="0" y="260489"/>
                  </a:moveTo>
                  <a:lnTo>
                    <a:pt x="870556" y="64645"/>
                  </a:lnTo>
                  <a:lnTo>
                    <a:pt x="856013" y="0"/>
                  </a:lnTo>
                  <a:lnTo>
                    <a:pt x="1014389" y="100205"/>
                  </a:lnTo>
                  <a:lnTo>
                    <a:pt x="914185" y="258581"/>
                  </a:lnTo>
                  <a:lnTo>
                    <a:pt x="899642" y="193935"/>
                  </a:lnTo>
                  <a:lnTo>
                    <a:pt x="29085" y="389780"/>
                  </a:lnTo>
                  <a:lnTo>
                    <a:pt x="0" y="26048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77896" y="6713197"/>
            <a:ext cx="763905" cy="3181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500" b="1" spc="-20" dirty="0">
                <a:latin typeface="Calibri"/>
                <a:cs typeface="Calibri"/>
              </a:rPr>
              <a:t>AHORA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48366" y="6704362"/>
            <a:ext cx="1647189" cy="3181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500" b="1" spc="-20" dirty="0">
                <a:latin typeface="Calibri"/>
                <a:cs typeface="Calibri"/>
              </a:rPr>
              <a:t>FUTURO</a:t>
            </a:r>
            <a:r>
              <a:rPr sz="1500" b="1" spc="-65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CERCANO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918831" y="6682275"/>
            <a:ext cx="1284605" cy="318135"/>
          </a:xfrm>
          <a:custGeom>
            <a:avLst/>
            <a:gdLst/>
            <a:ahLst/>
            <a:cxnLst/>
            <a:rect l="l" t="t" r="r" b="b"/>
            <a:pathLst>
              <a:path w="1284605" h="318134">
                <a:moveTo>
                  <a:pt x="1284325" y="0"/>
                </a:moveTo>
                <a:lnTo>
                  <a:pt x="0" y="0"/>
                </a:lnTo>
                <a:lnTo>
                  <a:pt x="0" y="318099"/>
                </a:lnTo>
                <a:lnTo>
                  <a:pt x="1284325" y="318099"/>
                </a:lnTo>
                <a:lnTo>
                  <a:pt x="12843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997571" y="6703567"/>
            <a:ext cx="11144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latin typeface="Calibri"/>
                <a:cs typeface="Calibri"/>
              </a:rPr>
              <a:t>L</a:t>
            </a:r>
            <a:r>
              <a:rPr sz="1500" b="1" spc="-25" dirty="0">
                <a:latin typeface="Calibri"/>
                <a:cs typeface="Calibri"/>
              </a:rPr>
              <a:t>A</a:t>
            </a:r>
            <a:r>
              <a:rPr sz="1500" b="1" spc="-35" dirty="0">
                <a:latin typeface="Calibri"/>
                <a:cs typeface="Calibri"/>
              </a:rPr>
              <a:t>R</a:t>
            </a:r>
            <a:r>
              <a:rPr sz="1500" b="1" spc="-20" dirty="0">
                <a:latin typeface="Calibri"/>
                <a:cs typeface="Calibri"/>
              </a:rPr>
              <a:t>G</a:t>
            </a:r>
            <a:r>
              <a:rPr sz="1500" b="1" dirty="0">
                <a:latin typeface="Calibri"/>
                <a:cs typeface="Calibri"/>
              </a:rPr>
              <a:t>O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25" dirty="0">
                <a:latin typeface="Calibri"/>
                <a:cs typeface="Calibri"/>
              </a:rPr>
              <a:t>P</a:t>
            </a:r>
            <a:r>
              <a:rPr sz="1500" b="1" spc="-10" dirty="0">
                <a:latin typeface="Calibri"/>
                <a:cs typeface="Calibri"/>
              </a:rPr>
              <a:t>L</a:t>
            </a:r>
            <a:r>
              <a:rPr sz="1500" b="1" spc="-25" dirty="0">
                <a:latin typeface="Calibri"/>
                <a:cs typeface="Calibri"/>
              </a:rPr>
              <a:t>A</a:t>
            </a:r>
            <a:r>
              <a:rPr sz="1500" b="1" spc="-40" dirty="0">
                <a:latin typeface="Calibri"/>
                <a:cs typeface="Calibri"/>
              </a:rPr>
              <a:t>Z</a:t>
            </a:r>
            <a:r>
              <a:rPr sz="1500" b="1" dirty="0">
                <a:latin typeface="Calibri"/>
                <a:cs typeface="Calibri"/>
              </a:rPr>
              <a:t>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95445" y="4376397"/>
            <a:ext cx="1549400" cy="5441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165" rIns="0" bIns="0" rtlCol="0">
            <a:spAutoFit/>
          </a:bodyPr>
          <a:lstStyle/>
          <a:p>
            <a:pPr marL="196215" marR="90805" indent="-95885">
              <a:lnSpc>
                <a:spcPts val="1700"/>
              </a:lnSpc>
              <a:spcBef>
                <a:spcPts val="395"/>
              </a:spcBef>
            </a:pPr>
            <a:r>
              <a:rPr sz="1500" spc="-20" dirty="0">
                <a:latin typeface="Calibri"/>
                <a:cs typeface="Calibri"/>
              </a:rPr>
              <a:t>E</a:t>
            </a:r>
            <a:r>
              <a:rPr sz="1500" spc="-15" dirty="0">
                <a:latin typeface="Calibri"/>
                <a:cs typeface="Calibri"/>
              </a:rPr>
              <a:t>xp</a:t>
            </a:r>
            <a:r>
              <a:rPr sz="1500" spc="-25" dirty="0">
                <a:latin typeface="Calibri"/>
                <a:cs typeface="Calibri"/>
              </a:rPr>
              <a:t>e</a:t>
            </a:r>
            <a:r>
              <a:rPr sz="1500" spc="-10" dirty="0">
                <a:latin typeface="Calibri"/>
                <a:cs typeface="Calibri"/>
              </a:rPr>
              <a:t>ri</a:t>
            </a:r>
            <a:r>
              <a:rPr sz="1500" spc="-25" dirty="0">
                <a:latin typeface="Calibri"/>
                <a:cs typeface="Calibri"/>
              </a:rPr>
              <a:t>me</a:t>
            </a:r>
            <a:r>
              <a:rPr sz="1500" spc="-30" dirty="0">
                <a:latin typeface="Calibri"/>
                <a:cs typeface="Calibri"/>
              </a:rPr>
              <a:t>n</a:t>
            </a:r>
            <a:r>
              <a:rPr sz="1500" spc="-35" dirty="0">
                <a:latin typeface="Calibri"/>
                <a:cs typeface="Calibri"/>
              </a:rPr>
              <a:t>t</a:t>
            </a:r>
            <a:r>
              <a:rPr sz="1500" spc="-20" dirty="0">
                <a:latin typeface="Calibri"/>
                <a:cs typeface="Calibri"/>
              </a:rPr>
              <a:t>a</a:t>
            </a:r>
            <a:r>
              <a:rPr sz="1500" spc="-10" dirty="0">
                <a:latin typeface="Calibri"/>
                <a:cs typeface="Calibri"/>
              </a:rPr>
              <a:t>ci</a:t>
            </a:r>
            <a:r>
              <a:rPr sz="1500" spc="-20" dirty="0">
                <a:latin typeface="Calibri"/>
                <a:cs typeface="Calibri"/>
              </a:rPr>
              <a:t>o</a:t>
            </a:r>
            <a:r>
              <a:rPr sz="1500" spc="-15" dirty="0">
                <a:latin typeface="Calibri"/>
                <a:cs typeface="Calibri"/>
              </a:rPr>
              <a:t>n</a:t>
            </a:r>
            <a:r>
              <a:rPr sz="1500" dirty="0">
                <a:latin typeface="Calibri"/>
                <a:cs typeface="Calibri"/>
              </a:rPr>
              <a:t>/  </a:t>
            </a:r>
            <a:r>
              <a:rPr sz="1500" spc="-25" dirty="0">
                <a:latin typeface="Calibri"/>
                <a:cs typeface="Calibri"/>
              </a:rPr>
              <a:t>transformación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32886" y="6412814"/>
            <a:ext cx="2783205" cy="146050"/>
          </a:xfrm>
          <a:custGeom>
            <a:avLst/>
            <a:gdLst/>
            <a:ahLst/>
            <a:cxnLst/>
            <a:rect l="l" t="t" r="r" b="b"/>
            <a:pathLst>
              <a:path w="2783204" h="146050">
                <a:moveTo>
                  <a:pt x="2782956" y="0"/>
                </a:moveTo>
                <a:lnTo>
                  <a:pt x="0" y="0"/>
                </a:lnTo>
                <a:lnTo>
                  <a:pt x="0" y="145773"/>
                </a:lnTo>
                <a:lnTo>
                  <a:pt x="2782956" y="145773"/>
                </a:lnTo>
                <a:lnTo>
                  <a:pt x="2782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835314" y="6304279"/>
            <a:ext cx="2517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Calibri"/>
                <a:cs typeface="Calibri"/>
              </a:rPr>
              <a:t>Señales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del futuro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en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el </a:t>
            </a:r>
            <a:r>
              <a:rPr sz="1500" spc="-25" dirty="0">
                <a:latin typeface="Calibri"/>
                <a:cs typeface="Calibri"/>
              </a:rPr>
              <a:t>presente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34000" y="3924300"/>
            <a:ext cx="1730375" cy="1631314"/>
          </a:xfrm>
          <a:custGeom>
            <a:avLst/>
            <a:gdLst/>
            <a:ahLst/>
            <a:cxnLst/>
            <a:rect l="l" t="t" r="r" b="b"/>
            <a:pathLst>
              <a:path w="1730375" h="1631314">
                <a:moveTo>
                  <a:pt x="1729960" y="0"/>
                </a:moveTo>
                <a:lnTo>
                  <a:pt x="0" y="0"/>
                </a:lnTo>
                <a:lnTo>
                  <a:pt x="0" y="1631215"/>
                </a:lnTo>
                <a:lnTo>
                  <a:pt x="1729960" y="1631215"/>
                </a:lnTo>
                <a:lnTo>
                  <a:pt x="1729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25440" y="5186243"/>
            <a:ext cx="68516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45"/>
              </a:lnSpc>
            </a:pP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alidad</a:t>
            </a:r>
            <a:r>
              <a:rPr sz="1600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53000" y="5524500"/>
            <a:ext cx="1653539" cy="584835"/>
          </a:xfrm>
          <a:custGeom>
            <a:avLst/>
            <a:gdLst/>
            <a:ahLst/>
            <a:cxnLst/>
            <a:rect l="l" t="t" r="r" b="b"/>
            <a:pathLst>
              <a:path w="1653540" h="584835">
                <a:moveTo>
                  <a:pt x="1653184" y="0"/>
                </a:moveTo>
                <a:lnTo>
                  <a:pt x="0" y="0"/>
                </a:lnTo>
                <a:lnTo>
                  <a:pt x="0" y="584775"/>
                </a:lnTo>
                <a:lnTo>
                  <a:pt x="1653184" y="584775"/>
                </a:lnTo>
                <a:lnTo>
                  <a:pt x="16531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04547" y="5544820"/>
            <a:ext cx="6229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Ajustes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35651" y="5785611"/>
            <a:ext cx="11912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incrementales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24400" y="6438900"/>
            <a:ext cx="1950085" cy="1108075"/>
          </a:xfrm>
          <a:custGeom>
            <a:avLst/>
            <a:gdLst/>
            <a:ahLst/>
            <a:cxnLst/>
            <a:rect l="l" t="t" r="r" b="b"/>
            <a:pathLst>
              <a:path w="1950084" h="1108075">
                <a:moveTo>
                  <a:pt x="1949571" y="0"/>
                </a:moveTo>
                <a:lnTo>
                  <a:pt x="0" y="0"/>
                </a:lnTo>
                <a:lnTo>
                  <a:pt x="0" y="1107996"/>
                </a:lnTo>
                <a:lnTo>
                  <a:pt x="1949571" y="1107996"/>
                </a:lnTo>
                <a:lnTo>
                  <a:pt x="1949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621337" y="6459220"/>
            <a:ext cx="9734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Calibri"/>
                <a:cs typeface="Calibri"/>
              </a:rPr>
              <a:t>Paradigmas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88000" y="6700011"/>
            <a:ext cx="10071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emergentes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91544" y="6940804"/>
            <a:ext cx="16033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Ideas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formación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26088" y="7196835"/>
            <a:ext cx="15671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Innovación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posible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10200" y="6210300"/>
            <a:ext cx="1249680" cy="339090"/>
          </a:xfrm>
          <a:custGeom>
            <a:avLst/>
            <a:gdLst/>
            <a:ahLst/>
            <a:cxnLst/>
            <a:rect l="l" t="t" r="r" b="b"/>
            <a:pathLst>
              <a:path w="1249679" h="339090">
                <a:moveTo>
                  <a:pt x="1249060" y="0"/>
                </a:moveTo>
                <a:lnTo>
                  <a:pt x="0" y="0"/>
                </a:lnTo>
                <a:lnTo>
                  <a:pt x="0" y="338554"/>
                </a:lnTo>
                <a:lnTo>
                  <a:pt x="1249060" y="338554"/>
                </a:lnTo>
                <a:lnTo>
                  <a:pt x="1249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488940" y="6230620"/>
            <a:ext cx="10731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Calibri"/>
                <a:cs typeface="Calibri"/>
              </a:rPr>
              <a:t>3r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Horizonte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81231" y="5233370"/>
            <a:ext cx="1397000" cy="339090"/>
          </a:xfrm>
          <a:custGeom>
            <a:avLst/>
            <a:gdLst/>
            <a:ahLst/>
            <a:cxnLst/>
            <a:rect l="l" t="t" r="r" b="b"/>
            <a:pathLst>
              <a:path w="1397000" h="339089">
                <a:moveTo>
                  <a:pt x="1396536" y="0"/>
                </a:moveTo>
                <a:lnTo>
                  <a:pt x="0" y="0"/>
                </a:lnTo>
                <a:lnTo>
                  <a:pt x="0" y="338554"/>
                </a:lnTo>
                <a:lnTo>
                  <a:pt x="1396536" y="338554"/>
                </a:lnTo>
                <a:lnTo>
                  <a:pt x="1396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259971" y="5252211"/>
            <a:ext cx="1218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8DC851"/>
                </a:solidFill>
                <a:latin typeface="Calibri"/>
                <a:cs typeface="Calibri"/>
              </a:rPr>
              <a:t>2do</a:t>
            </a:r>
            <a:r>
              <a:rPr sz="1600" b="1" spc="-65" dirty="0">
                <a:solidFill>
                  <a:srgbClr val="8DC85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8DC851"/>
                </a:solidFill>
                <a:latin typeface="Calibri"/>
                <a:cs typeface="Calibri"/>
              </a:rPr>
              <a:t>Horizonte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10200" y="3619500"/>
            <a:ext cx="1249680" cy="339090"/>
          </a:xfrm>
          <a:custGeom>
            <a:avLst/>
            <a:gdLst/>
            <a:ahLst/>
            <a:cxnLst/>
            <a:rect l="l" t="t" r="r" b="b"/>
            <a:pathLst>
              <a:path w="1249679" h="339089">
                <a:moveTo>
                  <a:pt x="1249060" y="0"/>
                </a:moveTo>
                <a:lnTo>
                  <a:pt x="0" y="0"/>
                </a:lnTo>
                <a:lnTo>
                  <a:pt x="0" y="338554"/>
                </a:lnTo>
                <a:lnTo>
                  <a:pt x="1249060" y="338554"/>
                </a:lnTo>
                <a:lnTo>
                  <a:pt x="1249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412740" y="3578860"/>
            <a:ext cx="1149350" cy="16135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580"/>
              </a:spcBef>
            </a:pPr>
            <a:r>
              <a:rPr sz="1600" b="1" dirty="0">
                <a:solidFill>
                  <a:srgbClr val="87BFB9"/>
                </a:solidFill>
                <a:latin typeface="Calibri"/>
                <a:cs typeface="Calibri"/>
              </a:rPr>
              <a:t>1r</a:t>
            </a:r>
            <a:r>
              <a:rPr sz="1600" b="1" spc="-60" dirty="0">
                <a:solidFill>
                  <a:srgbClr val="87BFB9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87BFB9"/>
                </a:solidFill>
                <a:latin typeface="Calibri"/>
                <a:cs typeface="Calibri"/>
              </a:rPr>
              <a:t>Horizonte</a:t>
            </a:r>
            <a:endParaRPr sz="1600">
              <a:latin typeface="Calibri"/>
              <a:cs typeface="Calibri"/>
            </a:endParaRPr>
          </a:p>
          <a:p>
            <a:pPr marL="12700" marR="129539">
              <a:lnSpc>
                <a:spcPct val="100299"/>
              </a:lnSpc>
              <a:spcBef>
                <a:spcPts val="475"/>
              </a:spcBef>
            </a:pPr>
            <a:r>
              <a:rPr sz="1600" spc="-15" dirty="0">
                <a:latin typeface="Calibri"/>
                <a:cs typeface="Calibri"/>
              </a:rPr>
              <a:t>Paradigmas 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actuales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Supuestos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aceptados </a:t>
            </a:r>
            <a:r>
              <a:rPr sz="1600" spc="-5" dirty="0">
                <a:latin typeface="Calibri"/>
                <a:cs typeface="Calibri"/>
              </a:rPr>
              <a:t> Í</a:t>
            </a:r>
            <a:r>
              <a:rPr sz="1600" spc="-15" dirty="0">
                <a:latin typeface="Calibri"/>
                <a:cs typeface="Calibri"/>
              </a:rPr>
              <a:t>n</a:t>
            </a:r>
            <a:r>
              <a:rPr sz="1600" spc="-35" dirty="0">
                <a:latin typeface="Calibri"/>
                <a:cs typeface="Calibri"/>
              </a:rPr>
              <a:t>f</a:t>
            </a:r>
            <a:r>
              <a:rPr sz="1600" spc="5" dirty="0">
                <a:latin typeface="Calibri"/>
                <a:cs typeface="Calibri"/>
              </a:rPr>
              <a:t>or</a:t>
            </a:r>
            <a:r>
              <a:rPr sz="1600" spc="-5" dirty="0">
                <a:latin typeface="Calibri"/>
                <a:cs typeface="Calibri"/>
              </a:rPr>
              <a:t>maci</a:t>
            </a:r>
            <a:r>
              <a:rPr sz="1600" spc="5" dirty="0">
                <a:latin typeface="Calibri"/>
                <a:cs typeface="Calibri"/>
              </a:rPr>
              <a:t>ó</a:t>
            </a:r>
            <a:r>
              <a:rPr sz="1600" dirty="0">
                <a:latin typeface="Calibri"/>
                <a:cs typeface="Calibri"/>
              </a:rPr>
              <a:t>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63319" y="5291835"/>
            <a:ext cx="3423920" cy="630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200" spc="5870" dirty="0">
                <a:solidFill>
                  <a:srgbClr val="E65142"/>
                </a:solidFill>
                <a:latin typeface="Calibri"/>
                <a:cs typeface="Calibri"/>
              </a:rPr>
              <a:t>6</a:t>
            </a:r>
            <a:endParaRPr sz="41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191" y="1109472"/>
            <a:ext cx="15233904" cy="84947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138991" y="1166190"/>
            <a:ext cx="4434205" cy="95440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3r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Horizonte</a:t>
            </a:r>
            <a:endParaRPr sz="3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5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Visualizar/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Transformar/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Explorar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2765" y="6170592"/>
            <a:ext cx="4060825" cy="954405"/>
          </a:xfrm>
          <a:prstGeom prst="rect">
            <a:avLst/>
          </a:prstGeom>
          <a:solidFill>
            <a:srgbClr val="87BFB9"/>
          </a:solidFill>
        </p:spPr>
        <p:txBody>
          <a:bodyPr vert="horz" wrap="square" lIns="0" tIns="18415" rIns="0" bIns="0" rtlCol="0">
            <a:spAutoFit/>
          </a:bodyPr>
          <a:lstStyle/>
          <a:p>
            <a:pPr marL="1875155">
              <a:lnSpc>
                <a:spcPct val="100000"/>
              </a:lnSpc>
              <a:spcBef>
                <a:spcPts val="14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1r</a:t>
            </a:r>
            <a:r>
              <a:rPr sz="32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Horizonte</a:t>
            </a:r>
            <a:endParaRPr sz="3200">
              <a:latin typeface="Calibri"/>
              <a:cs typeface="Calibri"/>
            </a:endParaRPr>
          </a:p>
          <a:p>
            <a:pPr marL="129539">
              <a:lnSpc>
                <a:spcPct val="100000"/>
              </a:lnSpc>
              <a:spcBef>
                <a:spcPts val="80"/>
              </a:spcBef>
            </a:pP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Actuar/Adminisitrar/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Sostener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20200" y="3995527"/>
            <a:ext cx="3799204" cy="969644"/>
          </a:xfrm>
          <a:prstGeom prst="rect">
            <a:avLst/>
          </a:prstGeom>
          <a:solidFill>
            <a:srgbClr val="E8837B"/>
          </a:solidFill>
        </p:spPr>
        <p:txBody>
          <a:bodyPr vert="horz" wrap="square" lIns="0" tIns="20320" rIns="0" bIns="0" rtlCol="0">
            <a:spAutoFit/>
          </a:bodyPr>
          <a:lstStyle/>
          <a:p>
            <a:pPr marL="1321435">
              <a:lnSpc>
                <a:spcPct val="100000"/>
              </a:lnSpc>
              <a:spcBef>
                <a:spcPts val="160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2do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Horizonte</a:t>
            </a:r>
            <a:endParaRPr sz="320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55"/>
              </a:spcBef>
            </a:pP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Planear/Desarrollar/Iterar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50085" y="8328989"/>
            <a:ext cx="95567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0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0"/>
              </a:spcBef>
            </a:pPr>
            <a:r>
              <a:rPr sz="2400" b="1" spc="-15" dirty="0">
                <a:solidFill>
                  <a:srgbClr val="87BFB9"/>
                </a:solidFill>
                <a:latin typeface="Calibri"/>
                <a:cs typeface="Calibri"/>
              </a:rPr>
              <a:t>Ahora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8600" y="8343900"/>
            <a:ext cx="124396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2400" b="1" spc="-20" dirty="0">
                <a:solidFill>
                  <a:srgbClr val="E8837B"/>
                </a:solidFill>
                <a:latin typeface="Calibri"/>
                <a:cs typeface="Calibri"/>
              </a:rPr>
              <a:t>Próximo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92400" y="8420100"/>
            <a:ext cx="103378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2400" b="1" spc="-10" dirty="0">
                <a:latin typeface="Calibri"/>
                <a:cs typeface="Calibri"/>
              </a:rPr>
              <a:t>Futuro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6363" y="1371597"/>
            <a:ext cx="147383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2400" b="1" spc="-5" dirty="0">
                <a:latin typeface="Calibri"/>
                <a:cs typeface="Calibri"/>
              </a:rPr>
              <a:t>Visionario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2988" y="4121424"/>
            <a:ext cx="193675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2400" b="1" spc="-5" dirty="0">
                <a:latin typeface="Calibri"/>
                <a:cs typeface="Calibri"/>
              </a:rPr>
              <a:t>Emprendedor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2742" y="6308033"/>
            <a:ext cx="176593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2400" b="1" spc="-15" dirty="0">
                <a:latin typeface="Calibri"/>
                <a:cs typeface="Calibri"/>
              </a:rPr>
              <a:t>Gerente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45477" y="4643332"/>
            <a:ext cx="523875" cy="742950"/>
          </a:xfrm>
          <a:custGeom>
            <a:avLst/>
            <a:gdLst/>
            <a:ahLst/>
            <a:cxnLst/>
            <a:rect l="l" t="t" r="r" b="b"/>
            <a:pathLst>
              <a:path w="523875" h="742950">
                <a:moveTo>
                  <a:pt x="523347" y="0"/>
                </a:moveTo>
                <a:lnTo>
                  <a:pt x="0" y="0"/>
                </a:lnTo>
                <a:lnTo>
                  <a:pt x="0" y="742640"/>
                </a:lnTo>
                <a:lnTo>
                  <a:pt x="523347" y="742640"/>
                </a:lnTo>
                <a:lnTo>
                  <a:pt x="523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70113" y="4809935"/>
            <a:ext cx="459740" cy="497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25"/>
              </a:lnSpc>
            </a:pPr>
            <a:r>
              <a:rPr sz="2800" b="1" spc="-55" dirty="0">
                <a:latin typeface="Calibri"/>
                <a:cs typeface="Calibri"/>
              </a:rPr>
              <a:t>R</a:t>
            </a:r>
            <a:r>
              <a:rPr sz="2800" b="1" spc="-5" dirty="0">
                <a:latin typeface="Calibri"/>
                <a:cs typeface="Calibri"/>
              </a:rPr>
              <a:t>o</a:t>
            </a:r>
            <a:r>
              <a:rPr sz="2800" b="1" dirty="0">
                <a:latin typeface="Calibri"/>
                <a:cs typeface="Calibri"/>
              </a:rPr>
              <a:t>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95251" y="9269893"/>
            <a:ext cx="3112135" cy="523875"/>
          </a:xfrm>
          <a:custGeom>
            <a:avLst/>
            <a:gdLst/>
            <a:ahLst/>
            <a:cxnLst/>
            <a:rect l="l" t="t" r="r" b="b"/>
            <a:pathLst>
              <a:path w="3112134" h="523875">
                <a:moveTo>
                  <a:pt x="3111878" y="0"/>
                </a:moveTo>
                <a:lnTo>
                  <a:pt x="0" y="0"/>
                </a:lnTo>
                <a:lnTo>
                  <a:pt x="0" y="523347"/>
                </a:lnTo>
                <a:lnTo>
                  <a:pt x="3111878" y="523347"/>
                </a:lnTo>
                <a:lnTo>
                  <a:pt x="3111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73991" y="9278619"/>
            <a:ext cx="2924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latin typeface="Calibri"/>
                <a:cs typeface="Calibri"/>
              </a:rPr>
              <a:t>Horizonte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40" dirty="0">
                <a:latin typeface="Calibri"/>
                <a:cs typeface="Calibri"/>
              </a:rPr>
              <a:t>Temporal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50507" y="3530810"/>
            <a:ext cx="5784215" cy="4389755"/>
            <a:chOff x="9550507" y="3530810"/>
            <a:chExt cx="5784215" cy="4389755"/>
          </a:xfrm>
        </p:grpSpPr>
        <p:sp>
          <p:nvSpPr>
            <p:cNvPr id="17" name="object 17"/>
            <p:cNvSpPr/>
            <p:nvPr/>
          </p:nvSpPr>
          <p:spPr>
            <a:xfrm>
              <a:off x="9563208" y="3543509"/>
              <a:ext cx="5758815" cy="4364355"/>
            </a:xfrm>
            <a:custGeom>
              <a:avLst/>
              <a:gdLst/>
              <a:ahLst/>
              <a:cxnLst/>
              <a:rect l="l" t="t" r="r" b="b"/>
              <a:pathLst>
                <a:path w="5758815" h="4364355">
                  <a:moveTo>
                    <a:pt x="4435608" y="0"/>
                  </a:moveTo>
                  <a:lnTo>
                    <a:pt x="4702422" y="394501"/>
                  </a:lnTo>
                  <a:lnTo>
                    <a:pt x="0" y="3574826"/>
                  </a:lnTo>
                  <a:lnTo>
                    <a:pt x="533612" y="4363822"/>
                  </a:lnTo>
                  <a:lnTo>
                    <a:pt x="5236025" y="1183497"/>
                  </a:lnTo>
                  <a:lnTo>
                    <a:pt x="5502840" y="1577992"/>
                  </a:lnTo>
                  <a:lnTo>
                    <a:pt x="5758211" y="255386"/>
                  </a:lnTo>
                  <a:lnTo>
                    <a:pt x="443560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63207" y="3543510"/>
              <a:ext cx="5758815" cy="4364355"/>
            </a:xfrm>
            <a:custGeom>
              <a:avLst/>
              <a:gdLst/>
              <a:ahLst/>
              <a:cxnLst/>
              <a:rect l="l" t="t" r="r" b="b"/>
              <a:pathLst>
                <a:path w="5758815" h="4364355">
                  <a:moveTo>
                    <a:pt x="0" y="3574825"/>
                  </a:moveTo>
                  <a:lnTo>
                    <a:pt x="4702419" y="394501"/>
                  </a:lnTo>
                  <a:lnTo>
                    <a:pt x="4435611" y="0"/>
                  </a:lnTo>
                  <a:lnTo>
                    <a:pt x="5758217" y="255386"/>
                  </a:lnTo>
                  <a:lnTo>
                    <a:pt x="5502834" y="1577992"/>
                  </a:lnTo>
                  <a:lnTo>
                    <a:pt x="5236031" y="1183497"/>
                  </a:lnTo>
                  <a:lnTo>
                    <a:pt x="533611" y="4363822"/>
                  </a:lnTo>
                  <a:lnTo>
                    <a:pt x="0" y="3574825"/>
                  </a:lnTo>
                  <a:close/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412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5" name="Rectangle 412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1B4BA6E-F6FF-2A44-2588-86946009C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2652" b="-2"/>
          <a:stretch/>
        </p:blipFill>
        <p:spPr>
          <a:xfrm>
            <a:off x="965200" y="2805388"/>
            <a:ext cx="7942074" cy="4676220"/>
          </a:xfrm>
          <a:prstGeom prst="rect">
            <a:avLst/>
          </a:prstGeom>
        </p:spPr>
      </p:pic>
      <p:cxnSp>
        <p:nvCxnSpPr>
          <p:cNvPr id="4127" name="Straight Connector 412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19937" y="1714500"/>
            <a:ext cx="0" cy="6858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in Chen: La gran CEO digital de Centroamérica">
            <a:extLst>
              <a:ext uri="{FF2B5EF4-FFF2-40B4-BE49-F238E27FC236}">
                <a16:creationId xmlns:a16="http://schemas.microsoft.com/office/drawing/2014/main" id="{AF3F5EA1-EE46-39C8-98DB-4A0A9EAD4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 bwMode="auto">
          <a:xfrm>
            <a:off x="9380725" y="3018686"/>
            <a:ext cx="7942073" cy="42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9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7294" y="451611"/>
            <a:ext cx="3779520" cy="1115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3000" spc="-7445" dirty="0">
                <a:solidFill>
                  <a:srgbClr val="E65142"/>
                </a:solidFill>
                <a:latin typeface="Calibri"/>
                <a:cs typeface="Calibri"/>
              </a:rPr>
              <a:t>1</a:t>
            </a:r>
            <a:endParaRPr sz="7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244010"/>
            <a:ext cx="15087600" cy="28575"/>
          </a:xfrm>
          <a:custGeom>
            <a:avLst/>
            <a:gdLst/>
            <a:ahLst/>
            <a:cxnLst/>
            <a:rect l="l" t="t" r="r" b="b"/>
            <a:pathLst>
              <a:path w="15087600" h="28575">
                <a:moveTo>
                  <a:pt x="0" y="28574"/>
                </a:moveTo>
                <a:lnTo>
                  <a:pt x="0" y="0"/>
                </a:lnTo>
                <a:lnTo>
                  <a:pt x="15087600" y="0"/>
                </a:lnTo>
                <a:lnTo>
                  <a:pt x="1508760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59500" y="2438907"/>
            <a:ext cx="5996940" cy="2985135"/>
          </a:xfrm>
          <a:prstGeom prst="rect">
            <a:avLst/>
          </a:prstGeom>
        </p:spPr>
        <p:txBody>
          <a:bodyPr vert="horz" wrap="square" lIns="0" tIns="283845" rIns="0" bIns="0" rtlCol="0">
            <a:spAutoFit/>
          </a:bodyPr>
          <a:lstStyle/>
          <a:p>
            <a:pPr marL="12700" marR="5080">
              <a:lnSpc>
                <a:spcPts val="10580"/>
              </a:lnSpc>
              <a:spcBef>
                <a:spcPts val="2235"/>
              </a:spcBef>
            </a:pPr>
            <a:r>
              <a:rPr sz="10600" spc="1975" dirty="0">
                <a:solidFill>
                  <a:srgbClr val="A6A6A6"/>
                </a:solidFill>
                <a:latin typeface="Calibri"/>
                <a:cs typeface="Calibri"/>
              </a:rPr>
              <a:t>EL </a:t>
            </a:r>
            <a:r>
              <a:rPr sz="10600" spc="198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600" spc="1435" dirty="0">
                <a:solidFill>
                  <a:srgbClr val="A6A6A6"/>
                </a:solidFill>
                <a:latin typeface="Calibri"/>
                <a:cs typeface="Calibri"/>
              </a:rPr>
              <a:t>F</a:t>
            </a:r>
            <a:r>
              <a:rPr sz="10600" spc="2020" dirty="0">
                <a:solidFill>
                  <a:srgbClr val="A6A6A6"/>
                </a:solidFill>
                <a:latin typeface="Calibri"/>
                <a:cs typeface="Calibri"/>
              </a:rPr>
              <a:t>U</a:t>
            </a:r>
            <a:r>
              <a:rPr sz="10600" spc="1325" dirty="0">
                <a:solidFill>
                  <a:srgbClr val="A6A6A6"/>
                </a:solidFill>
                <a:latin typeface="Calibri"/>
                <a:cs typeface="Calibri"/>
              </a:rPr>
              <a:t>T</a:t>
            </a:r>
            <a:r>
              <a:rPr sz="10600" spc="1760" dirty="0">
                <a:solidFill>
                  <a:srgbClr val="A6A6A6"/>
                </a:solidFill>
                <a:latin typeface="Calibri"/>
                <a:cs typeface="Calibri"/>
              </a:rPr>
              <a:t>U</a:t>
            </a:r>
            <a:r>
              <a:rPr sz="10600" spc="2090" dirty="0">
                <a:solidFill>
                  <a:srgbClr val="A6A6A6"/>
                </a:solidFill>
                <a:latin typeface="Calibri"/>
                <a:cs typeface="Calibri"/>
              </a:rPr>
              <a:t>R</a:t>
            </a:r>
            <a:r>
              <a:rPr sz="10600" spc="1945" dirty="0">
                <a:solidFill>
                  <a:srgbClr val="A6A6A6"/>
                </a:solidFill>
                <a:latin typeface="Calibri"/>
                <a:cs typeface="Calibri"/>
              </a:rPr>
              <a:t>O</a:t>
            </a:r>
            <a:endParaRPr sz="10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999235"/>
            <a:ext cx="5772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40" dirty="0">
                <a:solidFill>
                  <a:srgbClr val="FF0000"/>
                </a:solidFill>
                <a:latin typeface="Calibri"/>
                <a:cs typeface="Calibri"/>
              </a:rPr>
              <a:t>LOS</a:t>
            </a:r>
            <a:r>
              <a:rPr sz="2400" spc="1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470" dirty="0">
                <a:solidFill>
                  <a:srgbClr val="FF0000"/>
                </a:solidFill>
                <a:latin typeface="Calibri"/>
                <a:cs typeface="Calibri"/>
              </a:rPr>
              <a:t>PASOS</a:t>
            </a:r>
            <a:r>
              <a:rPr sz="2400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425" dirty="0">
                <a:solidFill>
                  <a:srgbClr val="FF0000"/>
                </a:solidFill>
                <a:latin typeface="Calibri"/>
                <a:cs typeface="Calibri"/>
              </a:rPr>
              <a:t>HACIA</a:t>
            </a:r>
            <a:r>
              <a:rPr sz="2400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470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400" spc="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385" dirty="0">
                <a:solidFill>
                  <a:srgbClr val="FF0000"/>
                </a:solidFill>
                <a:latin typeface="Calibri"/>
                <a:cs typeface="Calibri"/>
              </a:rPr>
              <a:t>INNOVACIÓN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4740" y="5740908"/>
            <a:ext cx="2470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3260" algn="l"/>
                <a:tab pos="2028825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El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futur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4740" y="5740908"/>
            <a:ext cx="1165288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2753360">
              <a:lnSpc>
                <a:spcPct val="101899"/>
              </a:lnSpc>
              <a:spcBef>
                <a:spcPts val="25"/>
              </a:spcBef>
              <a:tabLst>
                <a:tab pos="2478405" algn="l"/>
                <a:tab pos="3525520" algn="l"/>
                <a:tab pos="3681095" algn="l"/>
                <a:tab pos="5367655" algn="l"/>
                <a:tab pos="5695315" algn="l"/>
                <a:tab pos="7119620" algn="l"/>
                <a:tab pos="7879080" algn="l"/>
                <a:tab pos="8226425" algn="l"/>
                <a:tab pos="9248140" algn="l"/>
                <a:tab pos="10149840" algn="l"/>
              </a:tabLst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n	c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unt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n)f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enar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  vi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ado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	c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n		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nuest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ra		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capacida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d		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gin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4740" y="6719316"/>
            <a:ext cx="11652885" cy="16027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99300"/>
              </a:lnSpc>
              <a:spcBef>
                <a:spcPts val="12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desarrrollarlos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gestionarlos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partir de multiples ideas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, que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nacen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tanto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la reación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 una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realidad, como del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sueño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persona.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44010"/>
            <a:ext cx="15087600" cy="28575"/>
          </a:xfrm>
          <a:custGeom>
            <a:avLst/>
            <a:gdLst/>
            <a:ahLst/>
            <a:cxnLst/>
            <a:rect l="l" t="t" r="r" b="b"/>
            <a:pathLst>
              <a:path w="15087600" h="28575">
                <a:moveTo>
                  <a:pt x="0" y="28574"/>
                </a:moveTo>
                <a:lnTo>
                  <a:pt x="0" y="0"/>
                </a:lnTo>
                <a:lnTo>
                  <a:pt x="15087600" y="0"/>
                </a:lnTo>
                <a:lnTo>
                  <a:pt x="1508760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8562" y="5044947"/>
            <a:ext cx="3334385" cy="630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200" spc="5170" dirty="0">
                <a:solidFill>
                  <a:srgbClr val="1F497D"/>
                </a:solidFill>
                <a:latin typeface="Calibri"/>
                <a:cs typeface="Calibri"/>
              </a:rPr>
              <a:t>7</a:t>
            </a:r>
            <a:endParaRPr sz="4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025652"/>
            <a:ext cx="7031355" cy="236347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810"/>
              </a:lnSpc>
              <a:spcBef>
                <a:spcPts val="985"/>
              </a:spcBef>
            </a:pPr>
            <a:r>
              <a:rPr sz="8000" spc="1375" dirty="0"/>
              <a:t>¿Cómo</a:t>
            </a:r>
            <a:r>
              <a:rPr sz="8000" spc="425" dirty="0"/>
              <a:t> </a:t>
            </a:r>
            <a:r>
              <a:rPr sz="8000" spc="1095" dirty="0"/>
              <a:t>Crear </a:t>
            </a:r>
            <a:r>
              <a:rPr sz="8000" spc="-1795" dirty="0"/>
              <a:t> </a:t>
            </a:r>
            <a:r>
              <a:rPr sz="8000" spc="910" dirty="0"/>
              <a:t>el</a:t>
            </a:r>
            <a:r>
              <a:rPr sz="8000" spc="495" dirty="0"/>
              <a:t> </a:t>
            </a:r>
            <a:r>
              <a:rPr sz="8000" spc="1040" dirty="0"/>
              <a:t>futuro?</a:t>
            </a:r>
            <a:endParaRPr sz="8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4040" y="1776983"/>
            <a:ext cx="600455" cy="5974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8200" y="2552700"/>
            <a:ext cx="8905455" cy="650098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632939" y="8655304"/>
            <a:ext cx="26841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5" dirty="0">
                <a:latin typeface="Calibri"/>
                <a:cs typeface="Calibri"/>
              </a:rPr>
              <a:t>Basado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en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Sir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Ken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Robinson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44010"/>
            <a:ext cx="15087600" cy="28575"/>
          </a:xfrm>
          <a:custGeom>
            <a:avLst/>
            <a:gdLst/>
            <a:ahLst/>
            <a:cxnLst/>
            <a:rect l="l" t="t" r="r" b="b"/>
            <a:pathLst>
              <a:path w="15087600" h="28575">
                <a:moveTo>
                  <a:pt x="0" y="28574"/>
                </a:moveTo>
                <a:lnTo>
                  <a:pt x="0" y="0"/>
                </a:lnTo>
                <a:lnTo>
                  <a:pt x="15087600" y="0"/>
                </a:lnTo>
                <a:lnTo>
                  <a:pt x="1508760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025652"/>
            <a:ext cx="7031355" cy="236347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810"/>
              </a:lnSpc>
              <a:spcBef>
                <a:spcPts val="985"/>
              </a:spcBef>
            </a:pPr>
            <a:r>
              <a:rPr sz="8000" spc="1375" dirty="0"/>
              <a:t>¿Cómo</a:t>
            </a:r>
            <a:r>
              <a:rPr sz="8000" spc="425" dirty="0"/>
              <a:t> </a:t>
            </a:r>
            <a:r>
              <a:rPr sz="8000" spc="1095" dirty="0"/>
              <a:t>Crear </a:t>
            </a:r>
            <a:r>
              <a:rPr sz="8000" spc="-1795" dirty="0"/>
              <a:t> </a:t>
            </a:r>
            <a:r>
              <a:rPr sz="8000" spc="910" dirty="0"/>
              <a:t>el</a:t>
            </a:r>
            <a:r>
              <a:rPr sz="8000" spc="495" dirty="0"/>
              <a:t> </a:t>
            </a:r>
            <a:r>
              <a:rPr sz="8000" spc="1040" dirty="0"/>
              <a:t>futuro?</a:t>
            </a:r>
            <a:endParaRPr sz="8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4040" y="1776983"/>
            <a:ext cx="600455" cy="5974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36740" y="3930396"/>
            <a:ext cx="8837930" cy="99821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15"/>
              </a:spcBef>
            </a:pPr>
            <a:r>
              <a:rPr sz="3200" spc="-5" dirty="0">
                <a:latin typeface="Calibri"/>
                <a:cs typeface="Calibri"/>
              </a:rPr>
              <a:t>“Más </a:t>
            </a:r>
            <a:r>
              <a:rPr sz="3200" dirty="0">
                <a:latin typeface="Calibri"/>
                <a:cs typeface="Calibri"/>
              </a:rPr>
              <a:t>allá de lo bueno que pueda </a:t>
            </a:r>
            <a:r>
              <a:rPr sz="3200" spc="-5" dirty="0">
                <a:latin typeface="Calibri"/>
                <a:cs typeface="Calibri"/>
              </a:rPr>
              <a:t>ser el </a:t>
            </a:r>
            <a:r>
              <a:rPr sz="3200" dirty="0">
                <a:latin typeface="Calibri"/>
                <a:cs typeface="Calibri"/>
              </a:rPr>
              <a:t>análisis de </a:t>
            </a:r>
            <a:r>
              <a:rPr sz="3200" spc="-5" dirty="0">
                <a:latin typeface="Calibri"/>
                <a:cs typeface="Calibri"/>
              </a:rPr>
              <a:t>los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escenarios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futuros,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es</a:t>
            </a:r>
            <a:r>
              <a:rPr sz="3200" dirty="0">
                <a:latin typeface="Calibri"/>
                <a:cs typeface="Calibri"/>
              </a:rPr>
              <a:t> muy </a:t>
            </a:r>
            <a:r>
              <a:rPr sz="3200" spc="-5" dirty="0">
                <a:latin typeface="Calibri"/>
                <a:cs typeface="Calibri"/>
              </a:rPr>
              <a:t>difícil</a:t>
            </a:r>
            <a:r>
              <a:rPr sz="3200" dirty="0">
                <a:latin typeface="Calibri"/>
                <a:cs typeface="Calibri"/>
              </a:rPr>
              <a:t> de</a:t>
            </a:r>
            <a:r>
              <a:rPr sz="3200" spc="-5" dirty="0">
                <a:latin typeface="Calibri"/>
                <a:cs typeface="Calibri"/>
              </a:rPr>
              <a:t> escapar </a:t>
            </a:r>
            <a:r>
              <a:rPr sz="3200" dirty="0">
                <a:latin typeface="Calibri"/>
                <a:cs typeface="Calibri"/>
              </a:rPr>
              <a:t>al último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6740" y="4908803"/>
            <a:ext cx="31489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dilema,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que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es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que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4127" y="4935220"/>
            <a:ext cx="5405755" cy="495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29"/>
              </a:lnSpc>
            </a:pPr>
            <a:r>
              <a:rPr sz="3200" b="1" spc="-15" dirty="0">
                <a:latin typeface="Calibri"/>
                <a:cs typeface="Calibri"/>
              </a:rPr>
              <a:t>nuestro</a:t>
            </a:r>
            <a:r>
              <a:rPr sz="3200" b="1" spc="-10" dirty="0">
                <a:latin typeface="Calibri"/>
                <a:cs typeface="Calibri"/>
              </a:rPr>
              <a:t> conocimiento</a:t>
            </a:r>
            <a:r>
              <a:rPr sz="3200" b="1" spc="-5" dirty="0">
                <a:latin typeface="Calibri"/>
                <a:cs typeface="Calibri"/>
              </a:rPr>
              <a:t> viene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del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9440" y="5430520"/>
            <a:ext cx="9364980" cy="4826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50"/>
              </a:lnSpc>
            </a:pPr>
            <a:r>
              <a:rPr sz="3200" b="1" spc="-5" dirty="0">
                <a:latin typeface="Calibri"/>
                <a:cs typeface="Calibri"/>
              </a:rPr>
              <a:t>pasado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y </a:t>
            </a:r>
            <a:r>
              <a:rPr sz="3200" b="1" spc="-10" dirty="0">
                <a:latin typeface="Calibri"/>
                <a:cs typeface="Calibri"/>
              </a:rPr>
              <a:t>todas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nuestras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decisiones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se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dirigen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al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futuro”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6740" y="6368796"/>
            <a:ext cx="17703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latin typeface="Calibri"/>
                <a:cs typeface="Calibri"/>
              </a:rPr>
              <a:t>M.Conway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57300" y="2462628"/>
            <a:ext cx="6586536" cy="1985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kern="1200" spc="1375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¿Cómo</a:t>
            </a:r>
            <a:r>
              <a:rPr lang="en-US" sz="6000" kern="1200" spc="4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spc="1095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Crear </a:t>
            </a:r>
            <a:r>
              <a:rPr lang="en-US" sz="6000" kern="1200" spc="-179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spc="91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6000" kern="1200" spc="49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spc="104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futuro?</a:t>
            </a:r>
            <a:endParaRPr lang="en-US" sz="6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7300" y="4719600"/>
            <a:ext cx="6586536" cy="3681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3782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500" b="1" kern="1200" spc="-7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Tres</a:t>
            </a:r>
            <a:r>
              <a:rPr lang="en-US" sz="2500" b="1" kern="1200" spc="-2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miradas</a:t>
            </a:r>
            <a:r>
              <a:rPr lang="en-US" sz="2500" b="1" kern="1200" spc="-1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Guy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2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Kawasaki</a:t>
            </a: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Bef>
                <a:spcPts val="30"/>
              </a:spcBef>
              <a:buFont typeface="Arial" panose="020B0604020202020204" pitchFamily="34" charset="0"/>
              <a:buChar char="•"/>
            </a:pP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1. Vivi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en el</a:t>
            </a: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futuro,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luego</a:t>
            </a:r>
            <a:r>
              <a:rPr lang="en-US" sz="2500" b="1" kern="1200" spc="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construí</a:t>
            </a:r>
            <a:r>
              <a:rPr lang="en-US" sz="2500" b="1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lo</a:t>
            </a:r>
            <a:r>
              <a:rPr lang="en-US" sz="2500" b="1" kern="1200" spc="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que </a:t>
            </a:r>
            <a:r>
              <a:rPr lang="en-US" sz="2500" b="1" kern="1200" spc="-2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falta</a:t>
            </a: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2.</a:t>
            </a:r>
            <a:r>
              <a:rPr lang="en-US" sz="2500" kern="1200" spc="-1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2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Saltá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 spc="-3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próxima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innovación</a:t>
            </a: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marR="5080" indent="-228600" algn="l" rtl="0">
              <a:lnSpc>
                <a:spcPct val="90000"/>
              </a:lnSpc>
              <a:spcBef>
                <a:spcPts val="114"/>
              </a:spcBef>
              <a:buFont typeface="Arial" panose="020B0604020202020204" pitchFamily="34" charset="0"/>
              <a:buChar char="•"/>
            </a:pP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2500" kern="1200" spc="-2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Prepara 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tu </a:t>
            </a:r>
            <a:r>
              <a:rPr lang="en-US" sz="2500" kern="1200" spc="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MMVVV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(modelo </a:t>
            </a:r>
            <a:r>
              <a:rPr lang="en-US" sz="2500" b="1" kern="1200" spc="-1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mínimo </a:t>
            </a:r>
            <a:r>
              <a:rPr lang="en-US" sz="2500" b="1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viable, 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validable </a:t>
            </a:r>
            <a:r>
              <a:rPr lang="en-US" sz="2500" b="1" kern="1200" spc="-107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b="1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y </a:t>
            </a:r>
            <a:r>
              <a:rPr lang="en-US" sz="2500" b="1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valioso)</a:t>
            </a: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4840"/>
              </a:spcBef>
              <a:buFont typeface="Arial" panose="020B0604020202020204" pitchFamily="34" charset="0"/>
              <a:buChar char="•"/>
            </a:pP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(Haz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más </a:t>
            </a:r>
            <a:r>
              <a:rPr lang="en-US" sz="2500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fácil/mejor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vida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25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tu</a:t>
            </a:r>
            <a:r>
              <a:rPr lang="en-US" sz="2500" kern="1200" spc="-1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500" kern="1200" spc="-15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cliente)</a:t>
            </a:r>
            <a:endParaRPr lang="en-US" sz="25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1" y="1262064"/>
            <a:ext cx="7891465" cy="7061389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082" name="Group 3081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74" name="Picture 2" descr="Estudiar Inglés Online - Aprender Inglés Fácil y Rápido | Open English">
            <a:extLst>
              <a:ext uri="{FF2B5EF4-FFF2-40B4-BE49-F238E27FC236}">
                <a16:creationId xmlns:a16="http://schemas.microsoft.com/office/drawing/2014/main" id="{AD91D8A6-5109-AAA5-D57D-B0128EFE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2898" y="2600779"/>
            <a:ext cx="6553668" cy="34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743" y="7542784"/>
            <a:ext cx="3449320" cy="3058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900" spc="3390" dirty="0">
                <a:solidFill>
                  <a:srgbClr val="E65142"/>
                </a:solidFill>
                <a:latin typeface="Calibri"/>
                <a:cs typeface="Calibri"/>
              </a:rPr>
              <a:t>08</a:t>
            </a:r>
            <a:endParaRPr sz="199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1025652"/>
            <a:ext cx="5358130" cy="236347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810"/>
              </a:lnSpc>
              <a:spcBef>
                <a:spcPts val="985"/>
              </a:spcBef>
            </a:pPr>
            <a:r>
              <a:rPr sz="8000" spc="1375" dirty="0">
                <a:solidFill>
                  <a:srgbClr val="A6A6A6"/>
                </a:solidFill>
                <a:latin typeface="Calibri"/>
                <a:cs typeface="Calibri"/>
              </a:rPr>
              <a:t>¿Cómo </a:t>
            </a:r>
            <a:r>
              <a:rPr sz="8000" spc="138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0" spc="1330" dirty="0">
                <a:solidFill>
                  <a:srgbClr val="A6A6A6"/>
                </a:solidFill>
                <a:latin typeface="Calibri"/>
                <a:cs typeface="Calibri"/>
              </a:rPr>
              <a:t>empeza</a:t>
            </a:r>
            <a:r>
              <a:rPr sz="8000" spc="860" dirty="0">
                <a:solidFill>
                  <a:srgbClr val="A6A6A6"/>
                </a:solidFill>
                <a:latin typeface="Calibri"/>
                <a:cs typeface="Calibri"/>
              </a:rPr>
              <a:t>r</a:t>
            </a:r>
            <a:r>
              <a:rPr sz="8000" spc="1065" dirty="0">
                <a:solidFill>
                  <a:srgbClr val="A6A6A6"/>
                </a:solidFill>
                <a:latin typeface="Calibri"/>
                <a:cs typeface="Calibri"/>
              </a:rPr>
              <a:t>?</a:t>
            </a:r>
            <a:endParaRPr sz="8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400" y="342900"/>
            <a:ext cx="6172200" cy="82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1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3462E-66C6-8C6E-8EF4-BB355D51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1EB8EB-4BB9-11FD-F246-132783972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76700"/>
            <a:ext cx="12210415" cy="677108"/>
          </a:xfrm>
        </p:spPr>
        <p:txBody>
          <a:bodyPr/>
          <a:lstStyle/>
          <a:p>
            <a:r>
              <a:rPr lang="es-AR" sz="4400" dirty="0"/>
              <a:t>MONOPOLITAN</a:t>
            </a:r>
          </a:p>
        </p:txBody>
      </p:sp>
    </p:spTree>
    <p:extLst>
      <p:ext uri="{BB962C8B-B14F-4D97-AF65-F5344CB8AC3E}">
        <p14:creationId xmlns:p14="http://schemas.microsoft.com/office/powerpoint/2010/main" val="425926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6900" y="2388107"/>
            <a:ext cx="5727700" cy="998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9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400" dirty="0">
                <a:latin typeface="Arial"/>
                <a:cs typeface="Arial"/>
              </a:rPr>
              <a:t>●	</a:t>
            </a:r>
            <a:r>
              <a:rPr sz="3200" spc="-25" dirty="0">
                <a:latin typeface="Calibri"/>
                <a:cs typeface="Calibri"/>
              </a:rPr>
              <a:t>Nave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espacial </a:t>
            </a:r>
            <a:r>
              <a:rPr sz="3200" dirty="0">
                <a:latin typeface="Calibri"/>
                <a:cs typeface="Calibri"/>
              </a:rPr>
              <a:t>de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Musk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marte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829"/>
              </a:lnSpc>
              <a:tabLst>
                <a:tab pos="583565" algn="l"/>
              </a:tabLst>
            </a:pPr>
            <a:r>
              <a:rPr sz="2400" dirty="0">
                <a:latin typeface="Arial"/>
                <a:cs typeface="Arial"/>
              </a:rPr>
              <a:t>●	</a:t>
            </a:r>
            <a:r>
              <a:rPr sz="3200" dirty="0">
                <a:latin typeface="Calibri"/>
                <a:cs typeface="Calibri"/>
              </a:rPr>
              <a:t>I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2050" name="Picture 2" descr="Mercado Libre abrirá 14.000 vacantes en Latinoamérica este 2022">
            <a:extLst>
              <a:ext uri="{FF2B5EF4-FFF2-40B4-BE49-F238E27FC236}">
                <a16:creationId xmlns:a16="http://schemas.microsoft.com/office/drawing/2014/main" id="{6427BA77-D345-2135-37C4-C171A280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402"/>
            <a:ext cx="18288000" cy="111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0123" y="646696"/>
            <a:ext cx="10103459" cy="9135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17776"/>
            <a:ext cx="18288000" cy="6150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44010"/>
            <a:ext cx="15087600" cy="28575"/>
          </a:xfrm>
          <a:custGeom>
            <a:avLst/>
            <a:gdLst/>
            <a:ahLst/>
            <a:cxnLst/>
            <a:rect l="l" t="t" r="r" b="b"/>
            <a:pathLst>
              <a:path w="15087600" h="28575">
                <a:moveTo>
                  <a:pt x="0" y="28574"/>
                </a:moveTo>
                <a:lnTo>
                  <a:pt x="0" y="0"/>
                </a:lnTo>
                <a:lnTo>
                  <a:pt x="15087600" y="0"/>
                </a:lnTo>
                <a:lnTo>
                  <a:pt x="15087600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94287" y="5044947"/>
            <a:ext cx="3162300" cy="630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200" spc="3810" dirty="0">
                <a:solidFill>
                  <a:srgbClr val="E65142"/>
                </a:solidFill>
                <a:latin typeface="Calibri"/>
                <a:cs typeface="Calibri"/>
              </a:rPr>
              <a:t>2</a:t>
            </a:r>
            <a:endParaRPr sz="4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054100"/>
            <a:ext cx="7881620" cy="2187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000"/>
              </a:lnSpc>
              <a:spcBef>
                <a:spcPts val="100"/>
              </a:spcBef>
            </a:pPr>
            <a:r>
              <a:rPr lang="es-ES" sz="6000" spc="894" dirty="0"/>
              <a:t>El Futuro</a:t>
            </a:r>
            <a:r>
              <a:rPr sz="6000" spc="894" dirty="0"/>
              <a:t>: </a:t>
            </a:r>
            <a:r>
              <a:rPr sz="6000" spc="900" dirty="0"/>
              <a:t> </a:t>
            </a:r>
            <a:r>
              <a:rPr lang="es-ES" sz="6000" spc="975" dirty="0"/>
              <a:t>INTERPRETACIÓN</a:t>
            </a:r>
            <a:endParaRPr sz="6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2511" y="2020823"/>
            <a:ext cx="597407" cy="5974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2631" y="4175759"/>
            <a:ext cx="2398776" cy="225247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632192" y="4264152"/>
            <a:ext cx="4337685" cy="4194175"/>
            <a:chOff x="7632192" y="4264152"/>
            <a:chExt cx="4337685" cy="41941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216" y="6662928"/>
              <a:ext cx="2240279" cy="17952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2" y="4264152"/>
              <a:ext cx="2301240" cy="239572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759096" y="3538220"/>
            <a:ext cx="1978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>
                <a:solidFill>
                  <a:srgbClr val="4F81BD"/>
                </a:solidFill>
                <a:latin typeface="Calibri"/>
                <a:cs typeface="Calibri"/>
              </a:rPr>
              <a:t>INTERPRETAR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74991" y="6272276"/>
            <a:ext cx="17322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225" dirty="0">
                <a:solidFill>
                  <a:srgbClr val="0070C0"/>
                </a:solidFill>
                <a:latin typeface="Calibri"/>
                <a:cs typeface="Calibri"/>
              </a:rPr>
              <a:t>INFERIR/ </a:t>
            </a:r>
            <a:r>
              <a:rPr sz="2400" spc="229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spc="195" dirty="0">
                <a:solidFill>
                  <a:srgbClr val="0070C0"/>
                </a:solidFill>
                <a:latin typeface="Calibri"/>
                <a:cs typeface="Calibri"/>
              </a:rPr>
              <a:t>R</a:t>
            </a:r>
            <a:r>
              <a:rPr sz="2400" spc="75" dirty="0">
                <a:solidFill>
                  <a:srgbClr val="0070C0"/>
                </a:solidFill>
                <a:latin typeface="Calibri"/>
                <a:cs typeface="Calibri"/>
              </a:rPr>
              <a:t>E</a:t>
            </a:r>
            <a:r>
              <a:rPr sz="2400" spc="130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sz="2400" spc="145" dirty="0">
                <a:solidFill>
                  <a:srgbClr val="0070C0"/>
                </a:solidFill>
                <a:latin typeface="Calibri"/>
                <a:cs typeface="Calibri"/>
              </a:rPr>
              <a:t>O</a:t>
            </a:r>
            <a:r>
              <a:rPr sz="2400" spc="80" dirty="0">
                <a:solidFill>
                  <a:srgbClr val="0070C0"/>
                </a:solidFill>
                <a:latin typeface="Calibri"/>
                <a:cs typeface="Calibri"/>
              </a:rPr>
              <a:t>NO</a:t>
            </a:r>
            <a:r>
              <a:rPr sz="2400" spc="130" dirty="0">
                <a:solidFill>
                  <a:srgbClr val="0070C0"/>
                </a:solidFill>
                <a:latin typeface="Calibri"/>
                <a:cs typeface="Calibri"/>
              </a:rPr>
              <a:t>C</a:t>
            </a:r>
            <a:r>
              <a:rPr sz="2400" spc="165" dirty="0">
                <a:solidFill>
                  <a:srgbClr val="0070C0"/>
                </a:solidFill>
                <a:latin typeface="Calibri"/>
                <a:cs typeface="Calibri"/>
              </a:rPr>
              <a:t>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25517" y="5233415"/>
            <a:ext cx="109918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b="1" spc="-50" dirty="0">
                <a:solidFill>
                  <a:srgbClr val="4F81BD"/>
                </a:solidFill>
                <a:latin typeface="Calibri"/>
                <a:cs typeface="Calibri"/>
              </a:rPr>
              <a:t>P</a:t>
            </a:r>
            <a:r>
              <a:rPr sz="5300" b="1" spc="15" dirty="0">
                <a:solidFill>
                  <a:srgbClr val="4F81BD"/>
                </a:solidFill>
                <a:latin typeface="Calibri"/>
                <a:cs typeface="Calibri"/>
              </a:rPr>
              <a:t>d</a:t>
            </a:r>
            <a:r>
              <a:rPr sz="5300" b="1" dirty="0">
                <a:solidFill>
                  <a:srgbClr val="4F81BD"/>
                </a:solidFill>
                <a:latin typeface="Calibri"/>
                <a:cs typeface="Calibri"/>
              </a:rPr>
              <a:t>P</a:t>
            </a:r>
            <a:endParaRPr sz="5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0266" y="6610095"/>
            <a:ext cx="2333625" cy="142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055">
              <a:lnSpc>
                <a:spcPct val="100000"/>
              </a:lnSpc>
              <a:spcBef>
                <a:spcPts val="100"/>
              </a:spcBef>
            </a:pPr>
            <a:r>
              <a:rPr sz="4300" b="1" spc="-10" dirty="0">
                <a:solidFill>
                  <a:srgbClr val="C00000"/>
                </a:solidFill>
                <a:latin typeface="Calibri"/>
                <a:cs typeface="Calibri"/>
              </a:rPr>
              <a:t>3.</a:t>
            </a:r>
            <a:r>
              <a:rPr sz="4300" b="1" spc="-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300" b="1" spc="-30" dirty="0">
                <a:solidFill>
                  <a:srgbClr val="C00000"/>
                </a:solidFill>
                <a:latin typeface="Calibri"/>
                <a:cs typeface="Calibri"/>
              </a:rPr>
              <a:t>Roles</a:t>
            </a:r>
            <a:endParaRPr sz="4300">
              <a:latin typeface="Calibri"/>
              <a:cs typeface="Calibri"/>
            </a:endParaRPr>
          </a:p>
          <a:p>
            <a:pPr marL="12700" marR="558165">
              <a:lnSpc>
                <a:spcPct val="100800"/>
              </a:lnSpc>
              <a:spcBef>
                <a:spcPts val="50"/>
              </a:spcBef>
            </a:pPr>
            <a:r>
              <a:rPr sz="2400" spc="160" dirty="0">
                <a:solidFill>
                  <a:srgbClr val="C00000"/>
                </a:solidFill>
                <a:latin typeface="Calibri"/>
                <a:cs typeface="Calibri"/>
              </a:rPr>
              <a:t>ACTUAR/ </a:t>
            </a:r>
            <a:r>
              <a:rPr sz="2400" spc="1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4F81BD"/>
                </a:solidFill>
                <a:latin typeface="Calibri"/>
                <a:cs typeface="Calibri"/>
              </a:rPr>
              <a:t>I</a:t>
            </a:r>
            <a:r>
              <a:rPr sz="2400" spc="345" dirty="0">
                <a:solidFill>
                  <a:srgbClr val="4F81BD"/>
                </a:solidFill>
                <a:latin typeface="Calibri"/>
                <a:cs typeface="Calibri"/>
              </a:rPr>
              <a:t>N</a:t>
            </a:r>
            <a:r>
              <a:rPr sz="2400" spc="190" dirty="0">
                <a:solidFill>
                  <a:srgbClr val="4F81BD"/>
                </a:solidFill>
                <a:latin typeface="Calibri"/>
                <a:cs typeface="Calibri"/>
              </a:rPr>
              <a:t>T</a:t>
            </a:r>
            <a:r>
              <a:rPr sz="2400" spc="150" dirty="0">
                <a:solidFill>
                  <a:srgbClr val="4F81BD"/>
                </a:solidFill>
                <a:latin typeface="Calibri"/>
                <a:cs typeface="Calibri"/>
              </a:rPr>
              <a:t>E</a:t>
            </a:r>
            <a:r>
              <a:rPr sz="2400" spc="175" dirty="0">
                <a:solidFill>
                  <a:srgbClr val="4F81BD"/>
                </a:solidFill>
                <a:latin typeface="Calibri"/>
                <a:cs typeface="Calibri"/>
              </a:rPr>
              <a:t>R</a:t>
            </a:r>
            <a:r>
              <a:rPr sz="2400" spc="105" dirty="0">
                <a:solidFill>
                  <a:srgbClr val="4F81BD"/>
                </a:solidFill>
                <a:latin typeface="Calibri"/>
                <a:cs typeface="Calibri"/>
              </a:rPr>
              <a:t>VE</a:t>
            </a:r>
            <a:r>
              <a:rPr sz="2400" spc="135" dirty="0">
                <a:solidFill>
                  <a:srgbClr val="4F81BD"/>
                </a:solidFill>
                <a:latin typeface="Calibri"/>
                <a:cs typeface="Calibri"/>
              </a:rPr>
              <a:t>N</a:t>
            </a:r>
            <a:r>
              <a:rPr sz="2400" spc="320" dirty="0">
                <a:solidFill>
                  <a:srgbClr val="4F81BD"/>
                </a:solidFill>
                <a:latin typeface="Calibri"/>
                <a:cs typeface="Calibri"/>
              </a:rPr>
              <a:t>IR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70740" y="7423911"/>
            <a:ext cx="316293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10" dirty="0">
                <a:solidFill>
                  <a:srgbClr val="C00000"/>
                </a:solidFill>
                <a:latin typeface="Calibri"/>
                <a:cs typeface="Calibri"/>
              </a:rPr>
              <a:t>2.</a:t>
            </a:r>
            <a:r>
              <a:rPr sz="4300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300" b="1" spc="-35" dirty="0">
                <a:solidFill>
                  <a:srgbClr val="C00000"/>
                </a:solidFill>
                <a:latin typeface="Calibri"/>
                <a:cs typeface="Calibri"/>
              </a:rPr>
              <a:t>Paradigmas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42237" y="3751071"/>
            <a:ext cx="292989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5" dirty="0">
                <a:solidFill>
                  <a:srgbClr val="C00000"/>
                </a:solidFill>
                <a:latin typeface="Calibri"/>
                <a:cs typeface="Calibri"/>
              </a:rPr>
              <a:t>1.</a:t>
            </a:r>
            <a:r>
              <a:rPr sz="3700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300" b="1" spc="-35" dirty="0">
                <a:solidFill>
                  <a:srgbClr val="C00000"/>
                </a:solidFill>
                <a:latin typeface="Calibri"/>
                <a:cs typeface="Calibri"/>
              </a:rPr>
              <a:t>Contextual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16000" y="1025652"/>
            <a:ext cx="10864362" cy="1254831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810"/>
              </a:lnSpc>
              <a:spcBef>
                <a:spcPts val="985"/>
              </a:spcBef>
            </a:pPr>
            <a:r>
              <a:rPr sz="8000" spc="1375" dirty="0">
                <a:solidFill>
                  <a:srgbClr val="A6A6A6"/>
                </a:solidFill>
                <a:latin typeface="Calibri"/>
                <a:cs typeface="Calibri"/>
              </a:rPr>
              <a:t>¿</a:t>
            </a:r>
            <a:r>
              <a:rPr lang="es-ES" sz="8000" spc="1375" dirty="0">
                <a:solidFill>
                  <a:srgbClr val="A6A6A6"/>
                </a:solidFill>
                <a:latin typeface="Calibri"/>
                <a:cs typeface="Calibri"/>
              </a:rPr>
              <a:t>Interpretación</a:t>
            </a:r>
            <a:r>
              <a:rPr sz="8000" spc="1065" dirty="0">
                <a:solidFill>
                  <a:srgbClr val="A6A6A6"/>
                </a:solidFill>
                <a:latin typeface="Calibri"/>
                <a:cs typeface="Calibri"/>
              </a:rPr>
              <a:t>?</a:t>
            </a:r>
            <a:endParaRPr sz="8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0" y="3390900"/>
            <a:ext cx="10864363" cy="408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9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9182100"/>
            <a:ext cx="15829915" cy="28575"/>
          </a:xfrm>
          <a:custGeom>
            <a:avLst/>
            <a:gdLst/>
            <a:ahLst/>
            <a:cxnLst/>
            <a:rect l="l" t="t" r="r" b="b"/>
            <a:pathLst>
              <a:path w="15829915" h="28575">
                <a:moveTo>
                  <a:pt x="15829673" y="0"/>
                </a:moveTo>
                <a:lnTo>
                  <a:pt x="0" y="0"/>
                </a:lnTo>
                <a:lnTo>
                  <a:pt x="0" y="28575"/>
                </a:lnTo>
                <a:lnTo>
                  <a:pt x="15829673" y="28575"/>
                </a:lnTo>
                <a:lnTo>
                  <a:pt x="15829673" y="0"/>
                </a:lnTo>
                <a:close/>
              </a:path>
            </a:pathLst>
          </a:custGeom>
          <a:solidFill>
            <a:srgbClr val="2929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5999" y="1025652"/>
            <a:ext cx="8249535" cy="238334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810"/>
              </a:lnSpc>
              <a:spcBef>
                <a:spcPts val="985"/>
              </a:spcBef>
            </a:pPr>
            <a:r>
              <a:rPr sz="8000" spc="1375" dirty="0"/>
              <a:t>¿</a:t>
            </a:r>
            <a:r>
              <a:rPr sz="8000" spc="1375" dirty="0" err="1"/>
              <a:t>Cómo</a:t>
            </a:r>
            <a:r>
              <a:rPr sz="8000" spc="1375" dirty="0"/>
              <a:t> </a:t>
            </a:r>
            <a:r>
              <a:rPr sz="8000" spc="1380" dirty="0"/>
              <a:t> </a:t>
            </a:r>
            <a:r>
              <a:rPr lang="es-ES" sz="8000" spc="1330" dirty="0"/>
              <a:t>prepararnos</a:t>
            </a:r>
            <a:r>
              <a:rPr sz="8000" spc="1065" dirty="0"/>
              <a:t>?</a:t>
            </a:r>
            <a:endParaRPr sz="8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4040" y="1776983"/>
            <a:ext cx="600455" cy="5974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268108" y="3584615"/>
            <a:ext cx="2818765" cy="2818765"/>
            <a:chOff x="10268108" y="3584615"/>
            <a:chExt cx="2818765" cy="2818765"/>
          </a:xfrm>
        </p:grpSpPr>
        <p:sp>
          <p:nvSpPr>
            <p:cNvPr id="7" name="object 7"/>
            <p:cNvSpPr/>
            <p:nvPr/>
          </p:nvSpPr>
          <p:spPr>
            <a:xfrm>
              <a:off x="11677421" y="3597315"/>
              <a:ext cx="1129665" cy="1396365"/>
            </a:xfrm>
            <a:custGeom>
              <a:avLst/>
              <a:gdLst/>
              <a:ahLst/>
              <a:cxnLst/>
              <a:rect l="l" t="t" r="r" b="b"/>
              <a:pathLst>
                <a:path w="1129665" h="1396364">
                  <a:moveTo>
                    <a:pt x="0" y="0"/>
                  </a:moveTo>
                  <a:lnTo>
                    <a:pt x="0" y="1396347"/>
                  </a:lnTo>
                  <a:lnTo>
                    <a:pt x="1129665" y="575594"/>
                  </a:lnTo>
                  <a:lnTo>
                    <a:pt x="1099833" y="536026"/>
                  </a:lnTo>
                  <a:lnTo>
                    <a:pt x="1068746" y="497693"/>
                  </a:lnTo>
                  <a:lnTo>
                    <a:pt x="1036445" y="460615"/>
                  </a:lnTo>
                  <a:lnTo>
                    <a:pt x="1002969" y="424814"/>
                  </a:lnTo>
                  <a:lnTo>
                    <a:pt x="968357" y="390308"/>
                  </a:lnTo>
                  <a:lnTo>
                    <a:pt x="932650" y="357118"/>
                  </a:lnTo>
                  <a:lnTo>
                    <a:pt x="895886" y="325265"/>
                  </a:lnTo>
                  <a:lnTo>
                    <a:pt x="858107" y="294769"/>
                  </a:lnTo>
                  <a:lnTo>
                    <a:pt x="819351" y="265649"/>
                  </a:lnTo>
                  <a:lnTo>
                    <a:pt x="779658" y="237927"/>
                  </a:lnTo>
                  <a:lnTo>
                    <a:pt x="739067" y="211622"/>
                  </a:lnTo>
                  <a:lnTo>
                    <a:pt x="697620" y="186754"/>
                  </a:lnTo>
                  <a:lnTo>
                    <a:pt x="655354" y="163344"/>
                  </a:lnTo>
                  <a:lnTo>
                    <a:pt x="612311" y="141412"/>
                  </a:lnTo>
                  <a:lnTo>
                    <a:pt x="568529" y="120979"/>
                  </a:lnTo>
                  <a:lnTo>
                    <a:pt x="524048" y="102063"/>
                  </a:lnTo>
                  <a:lnTo>
                    <a:pt x="478908" y="84687"/>
                  </a:lnTo>
                  <a:lnTo>
                    <a:pt x="433149" y="68869"/>
                  </a:lnTo>
                  <a:lnTo>
                    <a:pt x="386811" y="54631"/>
                  </a:lnTo>
                  <a:lnTo>
                    <a:pt x="339932" y="41992"/>
                  </a:lnTo>
                  <a:lnTo>
                    <a:pt x="292553" y="30972"/>
                  </a:lnTo>
                  <a:lnTo>
                    <a:pt x="244714" y="21593"/>
                  </a:lnTo>
                  <a:lnTo>
                    <a:pt x="196454" y="13873"/>
                  </a:lnTo>
                  <a:lnTo>
                    <a:pt x="147813" y="7834"/>
                  </a:lnTo>
                  <a:lnTo>
                    <a:pt x="98830" y="3495"/>
                  </a:lnTo>
                  <a:lnTo>
                    <a:pt x="49546" y="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677422" y="3597315"/>
              <a:ext cx="1129665" cy="1396365"/>
            </a:xfrm>
            <a:custGeom>
              <a:avLst/>
              <a:gdLst/>
              <a:ahLst/>
              <a:cxnLst/>
              <a:rect l="l" t="t" r="r" b="b"/>
              <a:pathLst>
                <a:path w="1129665" h="1396364">
                  <a:moveTo>
                    <a:pt x="0" y="0"/>
                  </a:moveTo>
                  <a:lnTo>
                    <a:pt x="49546" y="877"/>
                  </a:lnTo>
                  <a:lnTo>
                    <a:pt x="98830" y="3495"/>
                  </a:lnTo>
                  <a:lnTo>
                    <a:pt x="147813" y="7834"/>
                  </a:lnTo>
                  <a:lnTo>
                    <a:pt x="196454" y="13873"/>
                  </a:lnTo>
                  <a:lnTo>
                    <a:pt x="244714" y="21593"/>
                  </a:lnTo>
                  <a:lnTo>
                    <a:pt x="292554" y="30972"/>
                  </a:lnTo>
                  <a:lnTo>
                    <a:pt x="339932" y="41992"/>
                  </a:lnTo>
                  <a:lnTo>
                    <a:pt x="386811" y="54631"/>
                  </a:lnTo>
                  <a:lnTo>
                    <a:pt x="433150" y="68869"/>
                  </a:lnTo>
                  <a:lnTo>
                    <a:pt x="478909" y="84687"/>
                  </a:lnTo>
                  <a:lnTo>
                    <a:pt x="524048" y="102064"/>
                  </a:lnTo>
                  <a:lnTo>
                    <a:pt x="568529" y="120979"/>
                  </a:lnTo>
                  <a:lnTo>
                    <a:pt x="612311" y="141412"/>
                  </a:lnTo>
                  <a:lnTo>
                    <a:pt x="655355" y="163344"/>
                  </a:lnTo>
                  <a:lnTo>
                    <a:pt x="697620" y="186754"/>
                  </a:lnTo>
                  <a:lnTo>
                    <a:pt x="739068" y="211622"/>
                  </a:lnTo>
                  <a:lnTo>
                    <a:pt x="779658" y="237927"/>
                  </a:lnTo>
                  <a:lnTo>
                    <a:pt x="819352" y="265649"/>
                  </a:lnTo>
                  <a:lnTo>
                    <a:pt x="858108" y="294769"/>
                  </a:lnTo>
                  <a:lnTo>
                    <a:pt x="895888" y="325265"/>
                  </a:lnTo>
                  <a:lnTo>
                    <a:pt x="932651" y="357119"/>
                  </a:lnTo>
                  <a:lnTo>
                    <a:pt x="968359" y="390308"/>
                  </a:lnTo>
                  <a:lnTo>
                    <a:pt x="1002970" y="424814"/>
                  </a:lnTo>
                  <a:lnTo>
                    <a:pt x="1036447" y="460616"/>
                  </a:lnTo>
                  <a:lnTo>
                    <a:pt x="1068748" y="497693"/>
                  </a:lnTo>
                  <a:lnTo>
                    <a:pt x="1099835" y="536026"/>
                  </a:lnTo>
                  <a:lnTo>
                    <a:pt x="1129668" y="575594"/>
                  </a:lnTo>
                  <a:lnTo>
                    <a:pt x="0" y="139634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77421" y="4172912"/>
              <a:ext cx="1396365" cy="1252855"/>
            </a:xfrm>
            <a:custGeom>
              <a:avLst/>
              <a:gdLst/>
              <a:ahLst/>
              <a:cxnLst/>
              <a:rect l="l" t="t" r="r" b="b"/>
              <a:pathLst>
                <a:path w="1396365" h="1252854">
                  <a:moveTo>
                    <a:pt x="1129665" y="0"/>
                  </a:moveTo>
                  <a:lnTo>
                    <a:pt x="0" y="820750"/>
                  </a:lnTo>
                  <a:lnTo>
                    <a:pt x="1328000" y="1252246"/>
                  </a:lnTo>
                  <a:lnTo>
                    <a:pt x="1342477" y="1204854"/>
                  </a:lnTo>
                  <a:lnTo>
                    <a:pt x="1355217" y="1157172"/>
                  </a:lnTo>
                  <a:lnTo>
                    <a:pt x="1366227" y="1109246"/>
                  </a:lnTo>
                  <a:lnTo>
                    <a:pt x="1375515" y="1061120"/>
                  </a:lnTo>
                  <a:lnTo>
                    <a:pt x="1383087" y="1012836"/>
                  </a:lnTo>
                  <a:lnTo>
                    <a:pt x="1388949" y="964440"/>
                  </a:lnTo>
                  <a:lnTo>
                    <a:pt x="1393111" y="915975"/>
                  </a:lnTo>
                  <a:lnTo>
                    <a:pt x="1395577" y="867485"/>
                  </a:lnTo>
                  <a:lnTo>
                    <a:pt x="1396355" y="819014"/>
                  </a:lnTo>
                  <a:lnTo>
                    <a:pt x="1395452" y="770607"/>
                  </a:lnTo>
                  <a:lnTo>
                    <a:pt x="1392876" y="722307"/>
                  </a:lnTo>
                  <a:lnTo>
                    <a:pt x="1388632" y="674158"/>
                  </a:lnTo>
                  <a:lnTo>
                    <a:pt x="1382728" y="626204"/>
                  </a:lnTo>
                  <a:lnTo>
                    <a:pt x="1375171" y="578490"/>
                  </a:lnTo>
                  <a:lnTo>
                    <a:pt x="1365968" y="531059"/>
                  </a:lnTo>
                  <a:lnTo>
                    <a:pt x="1355126" y="483955"/>
                  </a:lnTo>
                  <a:lnTo>
                    <a:pt x="1342651" y="437223"/>
                  </a:lnTo>
                  <a:lnTo>
                    <a:pt x="1328552" y="390906"/>
                  </a:lnTo>
                  <a:lnTo>
                    <a:pt x="1312834" y="345048"/>
                  </a:lnTo>
                  <a:lnTo>
                    <a:pt x="1295504" y="299693"/>
                  </a:lnTo>
                  <a:lnTo>
                    <a:pt x="1276570" y="254886"/>
                  </a:lnTo>
                  <a:lnTo>
                    <a:pt x="1256039" y="210670"/>
                  </a:lnTo>
                  <a:lnTo>
                    <a:pt x="1233917" y="167089"/>
                  </a:lnTo>
                  <a:lnTo>
                    <a:pt x="1210212" y="124188"/>
                  </a:lnTo>
                  <a:lnTo>
                    <a:pt x="1184930" y="82010"/>
                  </a:lnTo>
                  <a:lnTo>
                    <a:pt x="1158079" y="40599"/>
                  </a:lnTo>
                  <a:lnTo>
                    <a:pt x="112966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77422" y="4172911"/>
              <a:ext cx="1396365" cy="1252855"/>
            </a:xfrm>
            <a:custGeom>
              <a:avLst/>
              <a:gdLst/>
              <a:ahLst/>
              <a:cxnLst/>
              <a:rect l="l" t="t" r="r" b="b"/>
              <a:pathLst>
                <a:path w="1396365" h="1252854">
                  <a:moveTo>
                    <a:pt x="1129670" y="0"/>
                  </a:moveTo>
                  <a:lnTo>
                    <a:pt x="1158082" y="40599"/>
                  </a:lnTo>
                  <a:lnTo>
                    <a:pt x="1184933" y="82010"/>
                  </a:lnTo>
                  <a:lnTo>
                    <a:pt x="1210214" y="124188"/>
                  </a:lnTo>
                  <a:lnTo>
                    <a:pt x="1233919" y="167089"/>
                  </a:lnTo>
                  <a:lnTo>
                    <a:pt x="1256040" y="210670"/>
                  </a:lnTo>
                  <a:lnTo>
                    <a:pt x="1276571" y="254886"/>
                  </a:lnTo>
                  <a:lnTo>
                    <a:pt x="1295504" y="299693"/>
                  </a:lnTo>
                  <a:lnTo>
                    <a:pt x="1312834" y="345048"/>
                  </a:lnTo>
                  <a:lnTo>
                    <a:pt x="1328552" y="390906"/>
                  </a:lnTo>
                  <a:lnTo>
                    <a:pt x="1342652" y="437223"/>
                  </a:lnTo>
                  <a:lnTo>
                    <a:pt x="1355126" y="483956"/>
                  </a:lnTo>
                  <a:lnTo>
                    <a:pt x="1365969" y="531059"/>
                  </a:lnTo>
                  <a:lnTo>
                    <a:pt x="1375172" y="578490"/>
                  </a:lnTo>
                  <a:lnTo>
                    <a:pt x="1382729" y="626205"/>
                  </a:lnTo>
                  <a:lnTo>
                    <a:pt x="1388633" y="674158"/>
                  </a:lnTo>
                  <a:lnTo>
                    <a:pt x="1392877" y="722307"/>
                  </a:lnTo>
                  <a:lnTo>
                    <a:pt x="1395454" y="770607"/>
                  </a:lnTo>
                  <a:lnTo>
                    <a:pt x="1396357" y="819014"/>
                  </a:lnTo>
                  <a:lnTo>
                    <a:pt x="1395579" y="867485"/>
                  </a:lnTo>
                  <a:lnTo>
                    <a:pt x="1393114" y="915975"/>
                  </a:lnTo>
                  <a:lnTo>
                    <a:pt x="1388953" y="964440"/>
                  </a:lnTo>
                  <a:lnTo>
                    <a:pt x="1383090" y="1012836"/>
                  </a:lnTo>
                  <a:lnTo>
                    <a:pt x="1375519" y="1061120"/>
                  </a:lnTo>
                  <a:lnTo>
                    <a:pt x="1366232" y="1109247"/>
                  </a:lnTo>
                  <a:lnTo>
                    <a:pt x="1355222" y="1157173"/>
                  </a:lnTo>
                  <a:lnTo>
                    <a:pt x="1342482" y="1204854"/>
                  </a:lnTo>
                  <a:lnTo>
                    <a:pt x="1328006" y="1252246"/>
                  </a:lnTo>
                  <a:lnTo>
                    <a:pt x="0" y="820750"/>
                  </a:lnTo>
                  <a:lnTo>
                    <a:pt x="112967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80808" y="3597316"/>
              <a:ext cx="2724785" cy="2793365"/>
            </a:xfrm>
            <a:custGeom>
              <a:avLst/>
              <a:gdLst/>
              <a:ahLst/>
              <a:cxnLst/>
              <a:rect l="l" t="t" r="r" b="b"/>
              <a:pathLst>
                <a:path w="2724784" h="2793365">
                  <a:moveTo>
                    <a:pt x="1396613" y="0"/>
                  </a:moveTo>
                  <a:lnTo>
                    <a:pt x="1347721" y="849"/>
                  </a:lnTo>
                  <a:lnTo>
                    <a:pt x="1299163" y="3382"/>
                  </a:lnTo>
                  <a:lnTo>
                    <a:pt x="1250973" y="7573"/>
                  </a:lnTo>
                  <a:lnTo>
                    <a:pt x="1203185" y="13400"/>
                  </a:lnTo>
                  <a:lnTo>
                    <a:pt x="1155831" y="20837"/>
                  </a:lnTo>
                  <a:lnTo>
                    <a:pt x="1108944" y="29860"/>
                  </a:lnTo>
                  <a:lnTo>
                    <a:pt x="1062558" y="40446"/>
                  </a:lnTo>
                  <a:lnTo>
                    <a:pt x="1016707" y="52571"/>
                  </a:lnTo>
                  <a:lnTo>
                    <a:pt x="971422" y="66209"/>
                  </a:lnTo>
                  <a:lnTo>
                    <a:pt x="926738" y="81337"/>
                  </a:lnTo>
                  <a:lnTo>
                    <a:pt x="882688" y="97932"/>
                  </a:lnTo>
                  <a:lnTo>
                    <a:pt x="839304" y="115968"/>
                  </a:lnTo>
                  <a:lnTo>
                    <a:pt x="796621" y="135421"/>
                  </a:lnTo>
                  <a:lnTo>
                    <a:pt x="754671" y="156269"/>
                  </a:lnTo>
                  <a:lnTo>
                    <a:pt x="713487" y="178485"/>
                  </a:lnTo>
                  <a:lnTo>
                    <a:pt x="673104" y="202047"/>
                  </a:lnTo>
                  <a:lnTo>
                    <a:pt x="633553" y="226930"/>
                  </a:lnTo>
                  <a:lnTo>
                    <a:pt x="594868" y="253109"/>
                  </a:lnTo>
                  <a:lnTo>
                    <a:pt x="557083" y="280562"/>
                  </a:lnTo>
                  <a:lnTo>
                    <a:pt x="520230" y="309263"/>
                  </a:lnTo>
                  <a:lnTo>
                    <a:pt x="484344" y="339189"/>
                  </a:lnTo>
                  <a:lnTo>
                    <a:pt x="449456" y="370315"/>
                  </a:lnTo>
                  <a:lnTo>
                    <a:pt x="415600" y="402618"/>
                  </a:lnTo>
                  <a:lnTo>
                    <a:pt x="382810" y="436073"/>
                  </a:lnTo>
                  <a:lnTo>
                    <a:pt x="351119" y="470655"/>
                  </a:lnTo>
                  <a:lnTo>
                    <a:pt x="320559" y="506342"/>
                  </a:lnTo>
                  <a:lnTo>
                    <a:pt x="291165" y="543109"/>
                  </a:lnTo>
                  <a:lnTo>
                    <a:pt x="262969" y="580931"/>
                  </a:lnTo>
                  <a:lnTo>
                    <a:pt x="236004" y="619784"/>
                  </a:lnTo>
                  <a:lnTo>
                    <a:pt x="210304" y="659645"/>
                  </a:lnTo>
                  <a:lnTo>
                    <a:pt x="185902" y="700489"/>
                  </a:lnTo>
                  <a:lnTo>
                    <a:pt x="162832" y="742293"/>
                  </a:lnTo>
                  <a:lnTo>
                    <a:pt x="141125" y="785031"/>
                  </a:lnTo>
                  <a:lnTo>
                    <a:pt x="120817" y="828680"/>
                  </a:lnTo>
                  <a:lnTo>
                    <a:pt x="101939" y="873216"/>
                  </a:lnTo>
                  <a:lnTo>
                    <a:pt x="84525" y="918615"/>
                  </a:lnTo>
                  <a:lnTo>
                    <a:pt x="68608" y="964852"/>
                  </a:lnTo>
                  <a:lnTo>
                    <a:pt x="54544" y="1010757"/>
                  </a:lnTo>
                  <a:lnTo>
                    <a:pt x="42129" y="1056770"/>
                  </a:lnTo>
                  <a:lnTo>
                    <a:pt x="31347" y="1102860"/>
                  </a:lnTo>
                  <a:lnTo>
                    <a:pt x="22180" y="1148993"/>
                  </a:lnTo>
                  <a:lnTo>
                    <a:pt x="14613" y="1195136"/>
                  </a:lnTo>
                  <a:lnTo>
                    <a:pt x="8627" y="1241258"/>
                  </a:lnTo>
                  <a:lnTo>
                    <a:pt x="4208" y="1287323"/>
                  </a:lnTo>
                  <a:lnTo>
                    <a:pt x="1338" y="1333302"/>
                  </a:lnTo>
                  <a:lnTo>
                    <a:pt x="0" y="1379159"/>
                  </a:lnTo>
                  <a:lnTo>
                    <a:pt x="177" y="1424863"/>
                  </a:lnTo>
                  <a:lnTo>
                    <a:pt x="1854" y="1470381"/>
                  </a:lnTo>
                  <a:lnTo>
                    <a:pt x="5012" y="1515680"/>
                  </a:lnTo>
                  <a:lnTo>
                    <a:pt x="9637" y="1560728"/>
                  </a:lnTo>
                  <a:lnTo>
                    <a:pt x="15710" y="1605491"/>
                  </a:lnTo>
                  <a:lnTo>
                    <a:pt x="23215" y="1649937"/>
                  </a:lnTo>
                  <a:lnTo>
                    <a:pt x="32136" y="1694033"/>
                  </a:lnTo>
                  <a:lnTo>
                    <a:pt x="42456" y="1737747"/>
                  </a:lnTo>
                  <a:lnTo>
                    <a:pt x="54158" y="1781045"/>
                  </a:lnTo>
                  <a:lnTo>
                    <a:pt x="67225" y="1823895"/>
                  </a:lnTo>
                  <a:lnTo>
                    <a:pt x="81641" y="1866264"/>
                  </a:lnTo>
                  <a:lnTo>
                    <a:pt x="97389" y="1908119"/>
                  </a:lnTo>
                  <a:lnTo>
                    <a:pt x="114453" y="1949428"/>
                  </a:lnTo>
                  <a:lnTo>
                    <a:pt x="132815" y="1990157"/>
                  </a:lnTo>
                  <a:lnTo>
                    <a:pt x="152459" y="2030275"/>
                  </a:lnTo>
                  <a:lnTo>
                    <a:pt x="173369" y="2069748"/>
                  </a:lnTo>
                  <a:lnTo>
                    <a:pt x="195527" y="2108544"/>
                  </a:lnTo>
                  <a:lnTo>
                    <a:pt x="218917" y="2146629"/>
                  </a:lnTo>
                  <a:lnTo>
                    <a:pt x="243522" y="2183972"/>
                  </a:lnTo>
                  <a:lnTo>
                    <a:pt x="269325" y="2220538"/>
                  </a:lnTo>
                  <a:lnTo>
                    <a:pt x="296311" y="2256296"/>
                  </a:lnTo>
                  <a:lnTo>
                    <a:pt x="324462" y="2291213"/>
                  </a:lnTo>
                  <a:lnTo>
                    <a:pt x="353761" y="2325256"/>
                  </a:lnTo>
                  <a:lnTo>
                    <a:pt x="384192" y="2358393"/>
                  </a:lnTo>
                  <a:lnTo>
                    <a:pt x="415738" y="2390589"/>
                  </a:lnTo>
                  <a:lnTo>
                    <a:pt x="448382" y="2421814"/>
                  </a:lnTo>
                  <a:lnTo>
                    <a:pt x="482108" y="2452033"/>
                  </a:lnTo>
                  <a:lnTo>
                    <a:pt x="516899" y="2481215"/>
                  </a:lnTo>
                  <a:lnTo>
                    <a:pt x="552739" y="2509326"/>
                  </a:lnTo>
                  <a:lnTo>
                    <a:pt x="589610" y="2536334"/>
                  </a:lnTo>
                  <a:lnTo>
                    <a:pt x="627496" y="2562205"/>
                  </a:lnTo>
                  <a:lnTo>
                    <a:pt x="666380" y="2586908"/>
                  </a:lnTo>
                  <a:lnTo>
                    <a:pt x="706246" y="2610410"/>
                  </a:lnTo>
                  <a:lnTo>
                    <a:pt x="747077" y="2632677"/>
                  </a:lnTo>
                  <a:lnTo>
                    <a:pt x="788856" y="2653677"/>
                  </a:lnTo>
                  <a:lnTo>
                    <a:pt x="831566" y="2673377"/>
                  </a:lnTo>
                  <a:lnTo>
                    <a:pt x="875191" y="2691745"/>
                  </a:lnTo>
                  <a:lnTo>
                    <a:pt x="919714" y="2708747"/>
                  </a:lnTo>
                  <a:lnTo>
                    <a:pt x="965119" y="2724351"/>
                  </a:lnTo>
                  <a:lnTo>
                    <a:pt x="1011024" y="2738416"/>
                  </a:lnTo>
                  <a:lnTo>
                    <a:pt x="1057038" y="2750830"/>
                  </a:lnTo>
                  <a:lnTo>
                    <a:pt x="1103128" y="2761613"/>
                  </a:lnTo>
                  <a:lnTo>
                    <a:pt x="1149260" y="2770780"/>
                  </a:lnTo>
                  <a:lnTo>
                    <a:pt x="1195404" y="2778347"/>
                  </a:lnTo>
                  <a:lnTo>
                    <a:pt x="1241525" y="2784332"/>
                  </a:lnTo>
                  <a:lnTo>
                    <a:pt x="1287591" y="2788752"/>
                  </a:lnTo>
                  <a:lnTo>
                    <a:pt x="1333569" y="2791622"/>
                  </a:lnTo>
                  <a:lnTo>
                    <a:pt x="1379426" y="2792960"/>
                  </a:lnTo>
                  <a:lnTo>
                    <a:pt x="1425130" y="2792783"/>
                  </a:lnTo>
                  <a:lnTo>
                    <a:pt x="1470648" y="2791106"/>
                  </a:lnTo>
                  <a:lnTo>
                    <a:pt x="1515947" y="2787947"/>
                  </a:lnTo>
                  <a:lnTo>
                    <a:pt x="1560995" y="2783323"/>
                  </a:lnTo>
                  <a:lnTo>
                    <a:pt x="1605758" y="2777250"/>
                  </a:lnTo>
                  <a:lnTo>
                    <a:pt x="1650204" y="2769744"/>
                  </a:lnTo>
                  <a:lnTo>
                    <a:pt x="1694300" y="2760824"/>
                  </a:lnTo>
                  <a:lnTo>
                    <a:pt x="1738013" y="2750504"/>
                  </a:lnTo>
                  <a:lnTo>
                    <a:pt x="1781311" y="2738802"/>
                  </a:lnTo>
                  <a:lnTo>
                    <a:pt x="1824161" y="2725735"/>
                  </a:lnTo>
                  <a:lnTo>
                    <a:pt x="1866530" y="2711319"/>
                  </a:lnTo>
                  <a:lnTo>
                    <a:pt x="1908386" y="2695570"/>
                  </a:lnTo>
                  <a:lnTo>
                    <a:pt x="1949694" y="2678507"/>
                  </a:lnTo>
                  <a:lnTo>
                    <a:pt x="1990424" y="2660145"/>
                  </a:lnTo>
                  <a:lnTo>
                    <a:pt x="2030542" y="2640501"/>
                  </a:lnTo>
                  <a:lnTo>
                    <a:pt x="2070015" y="2619591"/>
                  </a:lnTo>
                  <a:lnTo>
                    <a:pt x="2108810" y="2597433"/>
                  </a:lnTo>
                  <a:lnTo>
                    <a:pt x="2146895" y="2574043"/>
                  </a:lnTo>
                  <a:lnTo>
                    <a:pt x="2184238" y="2549438"/>
                  </a:lnTo>
                  <a:lnTo>
                    <a:pt x="2220804" y="2523635"/>
                  </a:lnTo>
                  <a:lnTo>
                    <a:pt x="2256562" y="2496649"/>
                  </a:lnTo>
                  <a:lnTo>
                    <a:pt x="2291479" y="2468498"/>
                  </a:lnTo>
                  <a:lnTo>
                    <a:pt x="2325522" y="2439199"/>
                  </a:lnTo>
                  <a:lnTo>
                    <a:pt x="2358658" y="2408768"/>
                  </a:lnTo>
                  <a:lnTo>
                    <a:pt x="2390855" y="2377222"/>
                  </a:lnTo>
                  <a:lnTo>
                    <a:pt x="2422079" y="2344578"/>
                  </a:lnTo>
                  <a:lnTo>
                    <a:pt x="2452298" y="2310852"/>
                  </a:lnTo>
                  <a:lnTo>
                    <a:pt x="2481480" y="2276061"/>
                  </a:lnTo>
                  <a:lnTo>
                    <a:pt x="2509591" y="2240222"/>
                  </a:lnTo>
                  <a:lnTo>
                    <a:pt x="2536598" y="2203351"/>
                  </a:lnTo>
                  <a:lnTo>
                    <a:pt x="2562470" y="2165465"/>
                  </a:lnTo>
                  <a:lnTo>
                    <a:pt x="2587173" y="2126580"/>
                  </a:lnTo>
                  <a:lnTo>
                    <a:pt x="2610674" y="2086715"/>
                  </a:lnTo>
                  <a:lnTo>
                    <a:pt x="2632941" y="2045884"/>
                  </a:lnTo>
                  <a:lnTo>
                    <a:pt x="2653941" y="2004105"/>
                  </a:lnTo>
                  <a:lnTo>
                    <a:pt x="2673641" y="1961395"/>
                  </a:lnTo>
                  <a:lnTo>
                    <a:pt x="2692008" y="1917770"/>
                  </a:lnTo>
                  <a:lnTo>
                    <a:pt x="2709010" y="1873247"/>
                  </a:lnTo>
                  <a:lnTo>
                    <a:pt x="2724614" y="1827842"/>
                  </a:lnTo>
                  <a:lnTo>
                    <a:pt x="1396613" y="1396345"/>
                  </a:lnTo>
                  <a:lnTo>
                    <a:pt x="139661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80808" y="3597317"/>
              <a:ext cx="2724785" cy="2793365"/>
            </a:xfrm>
            <a:custGeom>
              <a:avLst/>
              <a:gdLst/>
              <a:ahLst/>
              <a:cxnLst/>
              <a:rect l="l" t="t" r="r" b="b"/>
              <a:pathLst>
                <a:path w="2724784" h="2793365">
                  <a:moveTo>
                    <a:pt x="2724618" y="1827841"/>
                  </a:moveTo>
                  <a:lnTo>
                    <a:pt x="2709014" y="1873246"/>
                  </a:lnTo>
                  <a:lnTo>
                    <a:pt x="2692012" y="1917769"/>
                  </a:lnTo>
                  <a:lnTo>
                    <a:pt x="2673644" y="1961394"/>
                  </a:lnTo>
                  <a:lnTo>
                    <a:pt x="2653944" y="2004104"/>
                  </a:lnTo>
                  <a:lnTo>
                    <a:pt x="2632944" y="2045883"/>
                  </a:lnTo>
                  <a:lnTo>
                    <a:pt x="2610677" y="2086714"/>
                  </a:lnTo>
                  <a:lnTo>
                    <a:pt x="2587175" y="2126580"/>
                  </a:lnTo>
                  <a:lnTo>
                    <a:pt x="2562472" y="2165464"/>
                  </a:lnTo>
                  <a:lnTo>
                    <a:pt x="2536601" y="2203350"/>
                  </a:lnTo>
                  <a:lnTo>
                    <a:pt x="2509593" y="2240221"/>
                  </a:lnTo>
                  <a:lnTo>
                    <a:pt x="2481482" y="2276060"/>
                  </a:lnTo>
                  <a:lnTo>
                    <a:pt x="2452300" y="2310852"/>
                  </a:lnTo>
                  <a:lnTo>
                    <a:pt x="2422081" y="2344578"/>
                  </a:lnTo>
                  <a:lnTo>
                    <a:pt x="2390856" y="2377222"/>
                  </a:lnTo>
                  <a:lnTo>
                    <a:pt x="2358659" y="2408768"/>
                  </a:lnTo>
                  <a:lnTo>
                    <a:pt x="2325523" y="2439199"/>
                  </a:lnTo>
                  <a:lnTo>
                    <a:pt x="2291480" y="2468498"/>
                  </a:lnTo>
                  <a:lnTo>
                    <a:pt x="2256563" y="2496649"/>
                  </a:lnTo>
                  <a:lnTo>
                    <a:pt x="2220805" y="2523634"/>
                  </a:lnTo>
                  <a:lnTo>
                    <a:pt x="2184238" y="2549438"/>
                  </a:lnTo>
                  <a:lnTo>
                    <a:pt x="2146896" y="2574043"/>
                  </a:lnTo>
                  <a:lnTo>
                    <a:pt x="2108810" y="2597433"/>
                  </a:lnTo>
                  <a:lnTo>
                    <a:pt x="2070015" y="2619591"/>
                  </a:lnTo>
                  <a:lnTo>
                    <a:pt x="2030542" y="2640500"/>
                  </a:lnTo>
                  <a:lnTo>
                    <a:pt x="1990424" y="2660145"/>
                  </a:lnTo>
                  <a:lnTo>
                    <a:pt x="1949694" y="2678507"/>
                  </a:lnTo>
                  <a:lnTo>
                    <a:pt x="1908385" y="2695570"/>
                  </a:lnTo>
                  <a:lnTo>
                    <a:pt x="1866530" y="2711318"/>
                  </a:lnTo>
                  <a:lnTo>
                    <a:pt x="1824161" y="2725734"/>
                  </a:lnTo>
                  <a:lnTo>
                    <a:pt x="1781311" y="2738802"/>
                  </a:lnTo>
                  <a:lnTo>
                    <a:pt x="1738013" y="2750503"/>
                  </a:lnTo>
                  <a:lnTo>
                    <a:pt x="1694300" y="2760823"/>
                  </a:lnTo>
                  <a:lnTo>
                    <a:pt x="1650204" y="2769744"/>
                  </a:lnTo>
                  <a:lnTo>
                    <a:pt x="1605758" y="2777250"/>
                  </a:lnTo>
                  <a:lnTo>
                    <a:pt x="1560994" y="2783323"/>
                  </a:lnTo>
                  <a:lnTo>
                    <a:pt x="1515947" y="2787947"/>
                  </a:lnTo>
                  <a:lnTo>
                    <a:pt x="1470648" y="2791106"/>
                  </a:lnTo>
                  <a:lnTo>
                    <a:pt x="1425130" y="2792782"/>
                  </a:lnTo>
                  <a:lnTo>
                    <a:pt x="1379426" y="2792960"/>
                  </a:lnTo>
                  <a:lnTo>
                    <a:pt x="1333568" y="2791622"/>
                  </a:lnTo>
                  <a:lnTo>
                    <a:pt x="1287590" y="2788751"/>
                  </a:lnTo>
                  <a:lnTo>
                    <a:pt x="1241524" y="2784332"/>
                  </a:lnTo>
                  <a:lnTo>
                    <a:pt x="1195403" y="2778347"/>
                  </a:lnTo>
                  <a:lnTo>
                    <a:pt x="1149260" y="2770779"/>
                  </a:lnTo>
                  <a:lnTo>
                    <a:pt x="1103127" y="2761613"/>
                  </a:lnTo>
                  <a:lnTo>
                    <a:pt x="1057037" y="2750830"/>
                  </a:lnTo>
                  <a:lnTo>
                    <a:pt x="1011023" y="2738415"/>
                  </a:lnTo>
                  <a:lnTo>
                    <a:pt x="965118" y="2724351"/>
                  </a:lnTo>
                  <a:lnTo>
                    <a:pt x="919714" y="2708747"/>
                  </a:lnTo>
                  <a:lnTo>
                    <a:pt x="875190" y="2691745"/>
                  </a:lnTo>
                  <a:lnTo>
                    <a:pt x="831565" y="2673377"/>
                  </a:lnTo>
                  <a:lnTo>
                    <a:pt x="788855" y="2653677"/>
                  </a:lnTo>
                  <a:lnTo>
                    <a:pt x="747076" y="2632677"/>
                  </a:lnTo>
                  <a:lnTo>
                    <a:pt x="706245" y="2610409"/>
                  </a:lnTo>
                  <a:lnTo>
                    <a:pt x="666380" y="2586908"/>
                  </a:lnTo>
                  <a:lnTo>
                    <a:pt x="627495" y="2562205"/>
                  </a:lnTo>
                  <a:lnTo>
                    <a:pt x="589609" y="2536333"/>
                  </a:lnTo>
                  <a:lnTo>
                    <a:pt x="552738" y="2509325"/>
                  </a:lnTo>
                  <a:lnTo>
                    <a:pt x="516899" y="2481214"/>
                  </a:lnTo>
                  <a:lnTo>
                    <a:pt x="482108" y="2452033"/>
                  </a:lnTo>
                  <a:lnTo>
                    <a:pt x="448382" y="2421813"/>
                  </a:lnTo>
                  <a:lnTo>
                    <a:pt x="415737" y="2390589"/>
                  </a:lnTo>
                  <a:lnTo>
                    <a:pt x="384191" y="2358392"/>
                  </a:lnTo>
                  <a:lnTo>
                    <a:pt x="353761" y="2325256"/>
                  </a:lnTo>
                  <a:lnTo>
                    <a:pt x="324461" y="2291213"/>
                  </a:lnTo>
                  <a:lnTo>
                    <a:pt x="296311" y="2256296"/>
                  </a:lnTo>
                  <a:lnTo>
                    <a:pt x="269325" y="2220538"/>
                  </a:lnTo>
                  <a:lnTo>
                    <a:pt x="243522" y="2183971"/>
                  </a:lnTo>
                  <a:lnTo>
                    <a:pt x="218916" y="2146629"/>
                  </a:lnTo>
                  <a:lnTo>
                    <a:pt x="195526" y="2108543"/>
                  </a:lnTo>
                  <a:lnTo>
                    <a:pt x="173368" y="2069748"/>
                  </a:lnTo>
                  <a:lnTo>
                    <a:pt x="152459" y="2030275"/>
                  </a:lnTo>
                  <a:lnTo>
                    <a:pt x="132815" y="1990157"/>
                  </a:lnTo>
                  <a:lnTo>
                    <a:pt x="114453" y="1949427"/>
                  </a:lnTo>
                  <a:lnTo>
                    <a:pt x="97389" y="1908118"/>
                  </a:lnTo>
                  <a:lnTo>
                    <a:pt x="81641" y="1866263"/>
                  </a:lnTo>
                  <a:lnTo>
                    <a:pt x="67225" y="1823894"/>
                  </a:lnTo>
                  <a:lnTo>
                    <a:pt x="54158" y="1781044"/>
                  </a:lnTo>
                  <a:lnTo>
                    <a:pt x="42456" y="1737746"/>
                  </a:lnTo>
                  <a:lnTo>
                    <a:pt x="32136" y="1694033"/>
                  </a:lnTo>
                  <a:lnTo>
                    <a:pt x="23215" y="1649936"/>
                  </a:lnTo>
                  <a:lnTo>
                    <a:pt x="15710" y="1605490"/>
                  </a:lnTo>
                  <a:lnTo>
                    <a:pt x="9637" y="1560727"/>
                  </a:lnTo>
                  <a:lnTo>
                    <a:pt x="5012" y="1515680"/>
                  </a:lnTo>
                  <a:lnTo>
                    <a:pt x="1854" y="1470381"/>
                  </a:lnTo>
                  <a:lnTo>
                    <a:pt x="177" y="1424863"/>
                  </a:lnTo>
                  <a:lnTo>
                    <a:pt x="0" y="1379159"/>
                  </a:lnTo>
                  <a:lnTo>
                    <a:pt x="1338" y="1333301"/>
                  </a:lnTo>
                  <a:lnTo>
                    <a:pt x="4208" y="1287323"/>
                  </a:lnTo>
                  <a:lnTo>
                    <a:pt x="8627" y="1241257"/>
                  </a:lnTo>
                  <a:lnTo>
                    <a:pt x="14613" y="1195136"/>
                  </a:lnTo>
                  <a:lnTo>
                    <a:pt x="22180" y="1148993"/>
                  </a:lnTo>
                  <a:lnTo>
                    <a:pt x="31347" y="1102860"/>
                  </a:lnTo>
                  <a:lnTo>
                    <a:pt x="42129" y="1056770"/>
                  </a:lnTo>
                  <a:lnTo>
                    <a:pt x="54544" y="1010757"/>
                  </a:lnTo>
                  <a:lnTo>
                    <a:pt x="68608" y="964852"/>
                  </a:lnTo>
                  <a:lnTo>
                    <a:pt x="84525" y="918615"/>
                  </a:lnTo>
                  <a:lnTo>
                    <a:pt x="101939" y="873216"/>
                  </a:lnTo>
                  <a:lnTo>
                    <a:pt x="120817" y="828680"/>
                  </a:lnTo>
                  <a:lnTo>
                    <a:pt x="141125" y="785031"/>
                  </a:lnTo>
                  <a:lnTo>
                    <a:pt x="162832" y="742293"/>
                  </a:lnTo>
                  <a:lnTo>
                    <a:pt x="185902" y="700489"/>
                  </a:lnTo>
                  <a:lnTo>
                    <a:pt x="210304" y="659645"/>
                  </a:lnTo>
                  <a:lnTo>
                    <a:pt x="236004" y="619784"/>
                  </a:lnTo>
                  <a:lnTo>
                    <a:pt x="262969" y="580931"/>
                  </a:lnTo>
                  <a:lnTo>
                    <a:pt x="291165" y="543109"/>
                  </a:lnTo>
                  <a:lnTo>
                    <a:pt x="320559" y="506342"/>
                  </a:lnTo>
                  <a:lnTo>
                    <a:pt x="351119" y="470655"/>
                  </a:lnTo>
                  <a:lnTo>
                    <a:pt x="382810" y="436073"/>
                  </a:lnTo>
                  <a:lnTo>
                    <a:pt x="415600" y="402618"/>
                  </a:lnTo>
                  <a:lnTo>
                    <a:pt x="449456" y="370315"/>
                  </a:lnTo>
                  <a:lnTo>
                    <a:pt x="484344" y="339189"/>
                  </a:lnTo>
                  <a:lnTo>
                    <a:pt x="520230" y="309263"/>
                  </a:lnTo>
                  <a:lnTo>
                    <a:pt x="557083" y="280562"/>
                  </a:lnTo>
                  <a:lnTo>
                    <a:pt x="594868" y="253109"/>
                  </a:lnTo>
                  <a:lnTo>
                    <a:pt x="633553" y="226930"/>
                  </a:lnTo>
                  <a:lnTo>
                    <a:pt x="673104" y="202047"/>
                  </a:lnTo>
                  <a:lnTo>
                    <a:pt x="713488" y="178485"/>
                  </a:lnTo>
                  <a:lnTo>
                    <a:pt x="754671" y="156269"/>
                  </a:lnTo>
                  <a:lnTo>
                    <a:pt x="796621" y="135421"/>
                  </a:lnTo>
                  <a:lnTo>
                    <a:pt x="839304" y="115968"/>
                  </a:lnTo>
                  <a:lnTo>
                    <a:pt x="882688" y="97932"/>
                  </a:lnTo>
                  <a:lnTo>
                    <a:pt x="926738" y="81337"/>
                  </a:lnTo>
                  <a:lnTo>
                    <a:pt x="971422" y="66209"/>
                  </a:lnTo>
                  <a:lnTo>
                    <a:pt x="1016707" y="52571"/>
                  </a:lnTo>
                  <a:lnTo>
                    <a:pt x="1062559" y="40446"/>
                  </a:lnTo>
                  <a:lnTo>
                    <a:pt x="1108944" y="29860"/>
                  </a:lnTo>
                  <a:lnTo>
                    <a:pt x="1155831" y="20837"/>
                  </a:lnTo>
                  <a:lnTo>
                    <a:pt x="1203185" y="13400"/>
                  </a:lnTo>
                  <a:lnTo>
                    <a:pt x="1250974" y="7573"/>
                  </a:lnTo>
                  <a:lnTo>
                    <a:pt x="1299163" y="3382"/>
                  </a:lnTo>
                  <a:lnTo>
                    <a:pt x="1347721" y="849"/>
                  </a:lnTo>
                  <a:lnTo>
                    <a:pt x="1396613" y="0"/>
                  </a:lnTo>
                  <a:lnTo>
                    <a:pt x="1396613" y="1396345"/>
                  </a:lnTo>
                  <a:lnTo>
                    <a:pt x="2724618" y="182784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8380496" y="6870160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503" y="0"/>
                </a:moveTo>
                <a:lnTo>
                  <a:pt x="0" y="0"/>
                </a:lnTo>
                <a:lnTo>
                  <a:pt x="0" y="139503"/>
                </a:lnTo>
                <a:lnTo>
                  <a:pt x="139503" y="139503"/>
                </a:lnTo>
                <a:lnTo>
                  <a:pt x="139503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72287" y="6740652"/>
            <a:ext cx="911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4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2000" b="1" spc="-8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2000" b="1" spc="2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2000" b="1" spc="2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z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94860" y="6870160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503" y="0"/>
                </a:moveTo>
                <a:lnTo>
                  <a:pt x="0" y="0"/>
                </a:lnTo>
                <a:lnTo>
                  <a:pt x="0" y="139503"/>
                </a:lnTo>
                <a:lnTo>
                  <a:pt x="139503" y="139503"/>
                </a:lnTo>
                <a:lnTo>
                  <a:pt x="13950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886653" y="6740652"/>
            <a:ext cx="2232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Sé</a:t>
            </a:r>
            <a:r>
              <a:rPr sz="20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lo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2000" b="1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conozco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330789" y="6870160"/>
            <a:ext cx="139700" cy="139700"/>
          </a:xfrm>
          <a:custGeom>
            <a:avLst/>
            <a:gdLst/>
            <a:ahLst/>
            <a:cxnLst/>
            <a:rect l="l" t="t" r="r" b="b"/>
            <a:pathLst>
              <a:path w="139700" h="139700">
                <a:moveTo>
                  <a:pt x="139503" y="0"/>
                </a:moveTo>
                <a:lnTo>
                  <a:pt x="0" y="0"/>
                </a:lnTo>
                <a:lnTo>
                  <a:pt x="0" y="139503"/>
                </a:lnTo>
                <a:lnTo>
                  <a:pt x="139503" y="139503"/>
                </a:lnTo>
                <a:lnTo>
                  <a:pt x="13950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522582" y="6740652"/>
            <a:ext cx="25749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sé</a:t>
            </a:r>
            <a:r>
              <a:rPr sz="2000" b="1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lo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2000" b="1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conozco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08736" y="3929379"/>
            <a:ext cx="1675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565656"/>
                </a:solidFill>
                <a:latin typeface="Calibri"/>
                <a:cs typeface="Calibri"/>
              </a:rPr>
              <a:t>C</a:t>
            </a:r>
            <a:r>
              <a:rPr sz="2800" b="1" spc="-10" dirty="0">
                <a:solidFill>
                  <a:srgbClr val="565656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565656"/>
                </a:solidFill>
                <a:latin typeface="Calibri"/>
                <a:cs typeface="Calibri"/>
              </a:rPr>
              <a:t>N</a:t>
            </a:r>
            <a:r>
              <a:rPr sz="2800" b="1" spc="-10" dirty="0">
                <a:solidFill>
                  <a:srgbClr val="565656"/>
                </a:solidFill>
                <a:latin typeface="Calibri"/>
                <a:cs typeface="Calibri"/>
              </a:rPr>
              <a:t>O</a:t>
            </a:r>
            <a:r>
              <a:rPr sz="2800" b="1" dirty="0">
                <a:solidFill>
                  <a:srgbClr val="565656"/>
                </a:solidFill>
                <a:latin typeface="Calibri"/>
                <a:cs typeface="Calibri"/>
              </a:rPr>
              <a:t>CI</a:t>
            </a:r>
            <a:r>
              <a:rPr sz="2800" b="1" spc="-5" dirty="0">
                <a:solidFill>
                  <a:srgbClr val="565656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565656"/>
                </a:solidFill>
                <a:latin typeface="Calibri"/>
                <a:cs typeface="Calibri"/>
              </a:rPr>
              <a:t>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89597" y="5502147"/>
            <a:ext cx="22358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6600"/>
                </a:solidFill>
                <a:latin typeface="Calibri"/>
                <a:cs typeface="Calibri"/>
              </a:rPr>
              <a:t>DESCONOCIDO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143488" y="4700015"/>
            <a:ext cx="984885" cy="847725"/>
            <a:chOff x="11143488" y="4700015"/>
            <a:chExt cx="984885" cy="84772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3488" y="4700015"/>
              <a:ext cx="984503" cy="84734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202253" y="4733132"/>
              <a:ext cx="869315" cy="737235"/>
            </a:xfrm>
            <a:custGeom>
              <a:avLst/>
              <a:gdLst/>
              <a:ahLst/>
              <a:cxnLst/>
              <a:rect l="l" t="t" r="r" b="b"/>
              <a:pathLst>
                <a:path w="869315" h="737235">
                  <a:moveTo>
                    <a:pt x="628774" y="0"/>
                  </a:moveTo>
                  <a:lnTo>
                    <a:pt x="294001" y="260358"/>
                  </a:lnTo>
                  <a:lnTo>
                    <a:pt x="193247" y="130807"/>
                  </a:lnTo>
                  <a:lnTo>
                    <a:pt x="0" y="737061"/>
                  </a:lnTo>
                  <a:lnTo>
                    <a:pt x="635171" y="699041"/>
                  </a:lnTo>
                  <a:lnTo>
                    <a:pt x="534416" y="569489"/>
                  </a:lnTo>
                  <a:lnTo>
                    <a:pt x="869190" y="309130"/>
                  </a:lnTo>
                  <a:lnTo>
                    <a:pt x="628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202253" y="4733132"/>
              <a:ext cx="869315" cy="737235"/>
            </a:xfrm>
            <a:custGeom>
              <a:avLst/>
              <a:gdLst/>
              <a:ahLst/>
              <a:cxnLst/>
              <a:rect l="l" t="t" r="r" b="b"/>
              <a:pathLst>
                <a:path w="869315" h="737235">
                  <a:moveTo>
                    <a:pt x="869189" y="309130"/>
                  </a:moveTo>
                  <a:lnTo>
                    <a:pt x="534415" y="569489"/>
                  </a:lnTo>
                  <a:lnTo>
                    <a:pt x="635170" y="699041"/>
                  </a:lnTo>
                  <a:lnTo>
                    <a:pt x="0" y="737060"/>
                  </a:lnTo>
                  <a:lnTo>
                    <a:pt x="193245" y="130807"/>
                  </a:lnTo>
                  <a:lnTo>
                    <a:pt x="294000" y="260358"/>
                  </a:lnTo>
                  <a:lnTo>
                    <a:pt x="628774" y="0"/>
                  </a:lnTo>
                  <a:lnTo>
                    <a:pt x="869189" y="309130"/>
                  </a:lnTo>
                  <a:close/>
                </a:path>
              </a:pathLst>
            </a:custGeom>
            <a:ln w="25400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835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6500" y="2845308"/>
            <a:ext cx="5358130" cy="236029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8780"/>
              </a:lnSpc>
              <a:spcBef>
                <a:spcPts val="1019"/>
              </a:spcBef>
            </a:pPr>
            <a:r>
              <a:rPr sz="8000" spc="1375" dirty="0">
                <a:solidFill>
                  <a:srgbClr val="A6A6A6"/>
                </a:solidFill>
                <a:latin typeface="Calibri"/>
                <a:cs typeface="Calibri"/>
              </a:rPr>
              <a:t>¿Cómo </a:t>
            </a:r>
            <a:r>
              <a:rPr sz="8000" spc="138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0" spc="1330" dirty="0">
                <a:solidFill>
                  <a:srgbClr val="A6A6A6"/>
                </a:solidFill>
                <a:latin typeface="Calibri"/>
                <a:cs typeface="Calibri"/>
              </a:rPr>
              <a:t>empeza</a:t>
            </a:r>
            <a:r>
              <a:rPr sz="8000" spc="860" dirty="0">
                <a:solidFill>
                  <a:srgbClr val="A6A6A6"/>
                </a:solidFill>
                <a:latin typeface="Calibri"/>
                <a:cs typeface="Calibri"/>
              </a:rPr>
              <a:t>r</a:t>
            </a:r>
            <a:r>
              <a:rPr sz="8000" spc="1065" dirty="0">
                <a:solidFill>
                  <a:srgbClr val="A6A6A6"/>
                </a:solidFill>
                <a:latin typeface="Calibri"/>
                <a:cs typeface="Calibri"/>
              </a:rPr>
              <a:t>?</a:t>
            </a:r>
            <a:endParaRPr sz="8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1919" y="2400300"/>
            <a:ext cx="10129520" cy="45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422</Words>
  <Application>Microsoft Macintosh PowerPoint</Application>
  <PresentationFormat>Personalizado</PresentationFormat>
  <Paragraphs>108</Paragraphs>
  <Slides>24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El futuro como oportunidad</vt:lpstr>
      <vt:lpstr>Presentación de PowerPoint</vt:lpstr>
      <vt:lpstr>Presentación de PowerPoint</vt:lpstr>
      <vt:lpstr>Presentación de PowerPoint</vt:lpstr>
      <vt:lpstr>Presentación de PowerPoint</vt:lpstr>
      <vt:lpstr>El Futuro:  INTERPRETACIÓN</vt:lpstr>
      <vt:lpstr>Presentación de PowerPoint</vt:lpstr>
      <vt:lpstr>¿Cómo  prepararnos?</vt:lpstr>
      <vt:lpstr>Presentación de PowerPoint</vt:lpstr>
      <vt:lpstr>Presentación de PowerPoint</vt:lpstr>
      <vt:lpstr>Presentación de PowerPoint</vt:lpstr>
      <vt:lpstr>¿Qué podríamos  hacer?</vt:lpstr>
      <vt:lpstr>¿qué necesitamos?</vt:lpstr>
      <vt:lpstr>Presentación de PowerPoint</vt:lpstr>
      <vt:lpstr>Presentación de PowerPoint</vt:lpstr>
      <vt:lpstr>¿Qué tendría</vt:lpstr>
      <vt:lpstr>¿Cómo se construye el  futuro?</vt:lpstr>
      <vt:lpstr>Presentación de PowerPoint</vt:lpstr>
      <vt:lpstr>Presentación de PowerPoint</vt:lpstr>
      <vt:lpstr>¿Cómo Crear  el futuro?</vt:lpstr>
      <vt:lpstr>¿Cómo Crear  el futuro?</vt:lpstr>
      <vt:lpstr>¿Cómo Crear  el futuro?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losnuevosrolesafuturo</dc:title>
  <cp:lastModifiedBy>Raymond Schefer</cp:lastModifiedBy>
  <cp:revision>13</cp:revision>
  <dcterms:created xsi:type="dcterms:W3CDTF">2022-09-12T21:13:29Z</dcterms:created>
  <dcterms:modified xsi:type="dcterms:W3CDTF">2024-03-12T14:55:40Z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2022-05-19T00:00:00Z</vt:filetime>
  </property>
  <property fmtid="{D5CDD505-2E9C-101B-9397-08002B2CF9AE}" pid="3" name="Creator">
    <vt:lpwstr>PowerPoint</vt:lpwstr>
  </property>
  <property fmtid="{D5CDD505-2E9C-101B-9397-08002B2CF9AE}" pid="4" name="LastSaved">
    <vt:filetime>2022-09-12T00:00:00Z</vt:filetime>
  </property>
</Properties>
</file>