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Lst>
  <p:notesMasterIdLst>
    <p:notesMasterId r:id="rId20"/>
  </p:notesMasterIdLst>
  <p:sldIdLst>
    <p:sldId id="349" r:id="rId2"/>
    <p:sldId id="348" r:id="rId3"/>
    <p:sldId id="354" r:id="rId4"/>
    <p:sldId id="353" r:id="rId5"/>
    <p:sldId id="335" r:id="rId6"/>
    <p:sldId id="311" r:id="rId7"/>
    <p:sldId id="328" r:id="rId8"/>
    <p:sldId id="322" r:id="rId9"/>
    <p:sldId id="325" r:id="rId10"/>
    <p:sldId id="324" r:id="rId11"/>
    <p:sldId id="326" r:id="rId12"/>
    <p:sldId id="321" r:id="rId13"/>
    <p:sldId id="351" r:id="rId14"/>
    <p:sldId id="352" r:id="rId15"/>
    <p:sldId id="313" r:id="rId16"/>
    <p:sldId id="333" r:id="rId17"/>
    <p:sldId id="330" r:id="rId18"/>
    <p:sldId id="350" r:id="rId19"/>
  </p:sldIdLst>
  <p:sldSz cx="18288000" cy="10287000"/>
  <p:notesSz cx="18288000" cy="10287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0" autoAdjust="0"/>
    <p:restoredTop sz="66471" autoAdjust="0"/>
  </p:normalViewPr>
  <p:slideViewPr>
    <p:cSldViewPr>
      <p:cViewPr>
        <p:scale>
          <a:sx n="30" d="100"/>
          <a:sy n="30" d="100"/>
        </p:scale>
        <p:origin x="1710" y="420"/>
      </p:cViewPr>
      <p:guideLst>
        <p:guide orient="horz" pos="2880"/>
        <p:guide pos="2160"/>
      </p:guideLst>
    </p:cSldViewPr>
  </p:slideViewPr>
  <p:notesTextViewPr>
    <p:cViewPr>
      <p:scale>
        <a:sx n="3" d="2"/>
        <a:sy n="3" d="2"/>
      </p:scale>
      <p:origin x="0" y="0"/>
    </p:cViewPr>
  </p:notesTextViewPr>
  <p:sorterViewPr>
    <p:cViewPr>
      <p:scale>
        <a:sx n="130" d="100"/>
        <a:sy n="130" d="100"/>
      </p:scale>
      <p:origin x="0" y="-144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A931D-93B5-4A14-96D6-B2EA88974F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970B406-42AF-40A4-A9E2-EDB32BA077DD}">
      <dgm:prSet custT="1"/>
      <dgm:spPr/>
      <dgm:t>
        <a:bodyPr/>
        <a:lstStyle/>
        <a:p>
          <a:r>
            <a:rPr lang="es-AR" sz="3200" b="0" dirty="0" smtClean="0"/>
            <a:t>Social, personas, grupos, comunidades, diversidades, inclusión, empleo, bienestar. </a:t>
          </a:r>
          <a:endParaRPr lang="en-US" sz="3200" b="0" dirty="0"/>
        </a:p>
      </dgm:t>
    </dgm:pt>
    <dgm:pt modelId="{9D093CD1-740D-4D01-96DD-901CF0D17E70}" type="parTrans" cxnId="{D82FA7AB-551D-4F60-A938-22E5F7A85D1F}">
      <dgm:prSet/>
      <dgm:spPr/>
      <dgm:t>
        <a:bodyPr/>
        <a:lstStyle/>
        <a:p>
          <a:endParaRPr lang="en-US" sz="3200" b="0"/>
        </a:p>
      </dgm:t>
    </dgm:pt>
    <dgm:pt modelId="{2EC61C5B-7DB2-4E40-B1EE-EB6CC16AF2E8}" type="sibTrans" cxnId="{D82FA7AB-551D-4F60-A938-22E5F7A85D1F}">
      <dgm:prSet/>
      <dgm:spPr/>
      <dgm:t>
        <a:bodyPr/>
        <a:lstStyle/>
        <a:p>
          <a:endParaRPr lang="en-US" sz="3200" b="0"/>
        </a:p>
      </dgm:t>
    </dgm:pt>
    <dgm:pt modelId="{E6440647-0A1B-48E6-9A14-4B0FB5B45712}">
      <dgm:prSet custT="1"/>
      <dgm:spPr/>
      <dgm:t>
        <a:bodyPr/>
        <a:lstStyle/>
        <a:p>
          <a:r>
            <a:rPr lang="es-AR" sz="3200" b="0" dirty="0" smtClean="0"/>
            <a:t>Ambiental, recursos naturales, renovables, perecederos, envases, trazabilidad, circular.</a:t>
          </a:r>
          <a:endParaRPr lang="en-US" sz="3200" b="0" dirty="0"/>
        </a:p>
      </dgm:t>
    </dgm:pt>
    <dgm:pt modelId="{A4244349-C2A4-4345-9F9E-CACE3F35F9DA}" type="parTrans" cxnId="{092D5163-91FA-4283-A239-BDBDB6B69BBB}">
      <dgm:prSet/>
      <dgm:spPr/>
      <dgm:t>
        <a:bodyPr/>
        <a:lstStyle/>
        <a:p>
          <a:endParaRPr lang="en-US" sz="3200" b="0"/>
        </a:p>
      </dgm:t>
    </dgm:pt>
    <dgm:pt modelId="{4A429263-BAC2-4105-8442-D672E0A2B1A1}" type="sibTrans" cxnId="{092D5163-91FA-4283-A239-BDBDB6B69BBB}">
      <dgm:prSet/>
      <dgm:spPr/>
      <dgm:t>
        <a:bodyPr/>
        <a:lstStyle/>
        <a:p>
          <a:endParaRPr lang="en-US" sz="3200" b="0"/>
        </a:p>
      </dgm:t>
    </dgm:pt>
    <dgm:pt modelId="{D630C87F-19E7-46D8-A623-EE5DA42F8150}">
      <dgm:prSet custT="1"/>
      <dgm:spPr/>
      <dgm:t>
        <a:bodyPr/>
        <a:lstStyle/>
        <a:p>
          <a:r>
            <a:rPr lang="es-AR" sz="3200" b="0" dirty="0" smtClean="0"/>
            <a:t>Económico, condición para que los impactos puedan lograrse. Necesarios, medios. </a:t>
          </a:r>
          <a:endParaRPr lang="en-US" sz="3200" b="0" dirty="0"/>
        </a:p>
      </dgm:t>
    </dgm:pt>
    <dgm:pt modelId="{E4EDB42E-7701-4DA8-AE6B-509378B2F3A1}" type="parTrans" cxnId="{3466047B-E521-451E-9439-5A91E75BABB1}">
      <dgm:prSet/>
      <dgm:spPr/>
      <dgm:t>
        <a:bodyPr/>
        <a:lstStyle/>
        <a:p>
          <a:endParaRPr lang="en-US" sz="3200" b="0"/>
        </a:p>
      </dgm:t>
    </dgm:pt>
    <dgm:pt modelId="{9ADF3D2D-3EBE-4567-A94D-7222D74152C9}" type="sibTrans" cxnId="{3466047B-E521-451E-9439-5A91E75BABB1}">
      <dgm:prSet/>
      <dgm:spPr/>
      <dgm:t>
        <a:bodyPr/>
        <a:lstStyle/>
        <a:p>
          <a:endParaRPr lang="en-US" sz="3200" b="0"/>
        </a:p>
      </dgm:t>
    </dgm:pt>
    <dgm:pt modelId="{457B163D-F1CD-4589-B7F3-0D61E35B1663}">
      <dgm:prSet custT="1"/>
      <dgm:spPr/>
      <dgm:t>
        <a:bodyPr/>
        <a:lstStyle/>
        <a:p>
          <a:r>
            <a:rPr lang="es-AR" sz="3200" b="0" dirty="0" smtClean="0"/>
            <a:t>Cultural, la identidad, la cultura, la expresión de lo original, auténtico, regional, origen.</a:t>
          </a:r>
          <a:endParaRPr lang="en-US" sz="3200" b="0" dirty="0"/>
        </a:p>
      </dgm:t>
    </dgm:pt>
    <dgm:pt modelId="{023A9439-4CF9-4EA3-9D63-BFC682A4739E}" type="parTrans" cxnId="{3F0BF39A-AFB6-40B4-9CB9-C95E1A996FDB}">
      <dgm:prSet/>
      <dgm:spPr/>
      <dgm:t>
        <a:bodyPr/>
        <a:lstStyle/>
        <a:p>
          <a:endParaRPr lang="en-US" sz="3200" b="0"/>
        </a:p>
      </dgm:t>
    </dgm:pt>
    <dgm:pt modelId="{09BAE4AB-C93C-4C07-9DC6-354A9C72D712}" type="sibTrans" cxnId="{3F0BF39A-AFB6-40B4-9CB9-C95E1A996FDB}">
      <dgm:prSet/>
      <dgm:spPr/>
      <dgm:t>
        <a:bodyPr/>
        <a:lstStyle/>
        <a:p>
          <a:endParaRPr lang="en-US" sz="3200" b="0"/>
        </a:p>
      </dgm:t>
    </dgm:pt>
    <dgm:pt modelId="{1F7DC738-9D70-47A1-8FE9-F49CEC12E9F0}">
      <dgm:prSet custT="1"/>
      <dgm:spPr/>
      <dgm:t>
        <a:bodyPr/>
        <a:lstStyle/>
        <a:p>
          <a:r>
            <a:rPr lang="es-AR" sz="3200" b="0" dirty="0" smtClean="0"/>
            <a:t>Proyectos, eventos únicos para ser evaluados y formulados. Validación y prototipo.</a:t>
          </a:r>
          <a:endParaRPr lang="en-US" sz="3200" b="0" dirty="0"/>
        </a:p>
      </dgm:t>
    </dgm:pt>
    <dgm:pt modelId="{89738BE2-7FDA-4342-B0CA-68FDFF5B6BF9}" type="parTrans" cxnId="{ACC495CE-A08F-409B-8D47-9402278F803B}">
      <dgm:prSet/>
      <dgm:spPr/>
      <dgm:t>
        <a:bodyPr/>
        <a:lstStyle/>
        <a:p>
          <a:endParaRPr lang="en-US" sz="3200" b="0"/>
        </a:p>
      </dgm:t>
    </dgm:pt>
    <dgm:pt modelId="{8E63A374-B789-40EA-AC5A-E7DF886BE2FD}" type="sibTrans" cxnId="{ACC495CE-A08F-409B-8D47-9402278F803B}">
      <dgm:prSet/>
      <dgm:spPr/>
      <dgm:t>
        <a:bodyPr/>
        <a:lstStyle/>
        <a:p>
          <a:endParaRPr lang="en-US" sz="3200" b="0"/>
        </a:p>
      </dgm:t>
    </dgm:pt>
    <dgm:pt modelId="{FAFC1D16-0992-463C-93F5-E6BC23352DB5}" type="pres">
      <dgm:prSet presAssocID="{E6CA931D-93B5-4A14-96D6-B2EA88974FEF}" presName="root" presStyleCnt="0">
        <dgm:presLayoutVars>
          <dgm:dir/>
          <dgm:resizeHandles val="exact"/>
        </dgm:presLayoutVars>
      </dgm:prSet>
      <dgm:spPr/>
      <dgm:t>
        <a:bodyPr/>
        <a:lstStyle/>
        <a:p>
          <a:endParaRPr lang="es-ES"/>
        </a:p>
      </dgm:t>
    </dgm:pt>
    <dgm:pt modelId="{241F51E7-DB97-4479-BA7C-F4CD1F58451E}" type="pres">
      <dgm:prSet presAssocID="{3970B406-42AF-40A4-A9E2-EDB32BA077DD}" presName="compNode" presStyleCnt="0"/>
      <dgm:spPr/>
    </dgm:pt>
    <dgm:pt modelId="{3BB588BD-D79E-49D1-9B58-E5E68D86172C}" type="pres">
      <dgm:prSet presAssocID="{3970B406-42AF-40A4-A9E2-EDB32BA077DD}" presName="bgRect" presStyleLbl="bgShp" presStyleIdx="0" presStyleCnt="5" custLinFactY="200000" custLinFactNeighborX="437" custLinFactNeighborY="206477"/>
      <dgm:spPr/>
    </dgm:pt>
    <dgm:pt modelId="{90D06B02-5D7D-4919-900A-6D984F46D74F}" type="pres">
      <dgm:prSet presAssocID="{3970B406-42AF-40A4-A9E2-EDB32BA077DD}"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Thumbs Up Sign"/>
        </a:ext>
      </dgm:extLst>
    </dgm:pt>
    <dgm:pt modelId="{B8311475-E07C-40E7-9E68-05474138897D}" type="pres">
      <dgm:prSet presAssocID="{3970B406-42AF-40A4-A9E2-EDB32BA077DD}" presName="spaceRect" presStyleCnt="0"/>
      <dgm:spPr/>
    </dgm:pt>
    <dgm:pt modelId="{A8926927-F9A6-4119-BFD3-3C08B016DAEE}" type="pres">
      <dgm:prSet presAssocID="{3970B406-42AF-40A4-A9E2-EDB32BA077DD}" presName="parTx" presStyleLbl="revTx" presStyleIdx="0" presStyleCnt="5">
        <dgm:presLayoutVars>
          <dgm:chMax val="0"/>
          <dgm:chPref val="0"/>
        </dgm:presLayoutVars>
      </dgm:prSet>
      <dgm:spPr/>
      <dgm:t>
        <a:bodyPr/>
        <a:lstStyle/>
        <a:p>
          <a:endParaRPr lang="es-ES"/>
        </a:p>
      </dgm:t>
    </dgm:pt>
    <dgm:pt modelId="{CC61EC09-3E05-4141-8794-2D2E9971C220}" type="pres">
      <dgm:prSet presAssocID="{2EC61C5B-7DB2-4E40-B1EE-EB6CC16AF2E8}" presName="sibTrans" presStyleCnt="0"/>
      <dgm:spPr/>
    </dgm:pt>
    <dgm:pt modelId="{423A1590-077E-4312-927C-142414AED85D}" type="pres">
      <dgm:prSet presAssocID="{E6440647-0A1B-48E6-9A14-4B0FB5B45712}" presName="compNode" presStyleCnt="0"/>
      <dgm:spPr/>
    </dgm:pt>
    <dgm:pt modelId="{E544FF36-518E-432B-8B76-160B462C41FC}" type="pres">
      <dgm:prSet presAssocID="{E6440647-0A1B-48E6-9A14-4B0FB5B45712}" presName="bgRect" presStyleLbl="bgShp" presStyleIdx="1" presStyleCnt="5"/>
      <dgm:spPr/>
    </dgm:pt>
    <dgm:pt modelId="{3CD2CE4D-FB7A-48A8-AC35-95DB0E4C7851}" type="pres">
      <dgm:prSet presAssocID="{E6440647-0A1B-48E6-9A14-4B0FB5B45712}"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Dado"/>
        </a:ext>
      </dgm:extLst>
    </dgm:pt>
    <dgm:pt modelId="{8911DEDA-73C8-484A-8800-DE14509CAB9E}" type="pres">
      <dgm:prSet presAssocID="{E6440647-0A1B-48E6-9A14-4B0FB5B45712}" presName="spaceRect" presStyleCnt="0"/>
      <dgm:spPr/>
    </dgm:pt>
    <dgm:pt modelId="{3C9B740F-3CE5-4361-BDC4-18F571E0DD49}" type="pres">
      <dgm:prSet presAssocID="{E6440647-0A1B-48E6-9A14-4B0FB5B45712}" presName="parTx" presStyleLbl="revTx" presStyleIdx="1" presStyleCnt="5">
        <dgm:presLayoutVars>
          <dgm:chMax val="0"/>
          <dgm:chPref val="0"/>
        </dgm:presLayoutVars>
      </dgm:prSet>
      <dgm:spPr/>
      <dgm:t>
        <a:bodyPr/>
        <a:lstStyle/>
        <a:p>
          <a:endParaRPr lang="es-ES"/>
        </a:p>
      </dgm:t>
    </dgm:pt>
    <dgm:pt modelId="{FBDD7545-2FEF-4A79-A1B9-AD0AB4C84FF7}" type="pres">
      <dgm:prSet presAssocID="{4A429263-BAC2-4105-8442-D672E0A2B1A1}" presName="sibTrans" presStyleCnt="0"/>
      <dgm:spPr/>
    </dgm:pt>
    <dgm:pt modelId="{943B903B-6E1D-4B34-AED5-0173BA1213EE}" type="pres">
      <dgm:prSet presAssocID="{D630C87F-19E7-46D8-A623-EE5DA42F8150}" presName="compNode" presStyleCnt="0"/>
      <dgm:spPr/>
    </dgm:pt>
    <dgm:pt modelId="{A49788E5-65C8-40F5-86E1-D4C3A5BBC1A8}" type="pres">
      <dgm:prSet presAssocID="{D630C87F-19E7-46D8-A623-EE5DA42F8150}" presName="bgRect" presStyleLbl="bgShp" presStyleIdx="2" presStyleCnt="5"/>
      <dgm:spPr/>
    </dgm:pt>
    <dgm:pt modelId="{BF32EECE-8014-48FB-B4A5-683009938CA6}" type="pres">
      <dgm:prSet presAssocID="{D630C87F-19E7-46D8-A623-EE5DA42F8150}"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Apretón de manos"/>
        </a:ext>
      </dgm:extLst>
    </dgm:pt>
    <dgm:pt modelId="{5BD36FFE-0D1F-4EA4-8D13-3C1112F1A374}" type="pres">
      <dgm:prSet presAssocID="{D630C87F-19E7-46D8-A623-EE5DA42F8150}" presName="spaceRect" presStyleCnt="0"/>
      <dgm:spPr/>
    </dgm:pt>
    <dgm:pt modelId="{B43E1601-395A-44DF-A734-52C7798A05A1}" type="pres">
      <dgm:prSet presAssocID="{D630C87F-19E7-46D8-A623-EE5DA42F8150}" presName="parTx" presStyleLbl="revTx" presStyleIdx="2" presStyleCnt="5">
        <dgm:presLayoutVars>
          <dgm:chMax val="0"/>
          <dgm:chPref val="0"/>
        </dgm:presLayoutVars>
      </dgm:prSet>
      <dgm:spPr/>
      <dgm:t>
        <a:bodyPr/>
        <a:lstStyle/>
        <a:p>
          <a:endParaRPr lang="es-ES"/>
        </a:p>
      </dgm:t>
    </dgm:pt>
    <dgm:pt modelId="{F5EFE927-39C4-401E-BED9-3AB82A4DE18D}" type="pres">
      <dgm:prSet presAssocID="{9ADF3D2D-3EBE-4567-A94D-7222D74152C9}" presName="sibTrans" presStyleCnt="0"/>
      <dgm:spPr/>
    </dgm:pt>
    <dgm:pt modelId="{AED5E09B-4C83-41B3-B227-BCC1F39A2287}" type="pres">
      <dgm:prSet presAssocID="{457B163D-F1CD-4589-B7F3-0D61E35B1663}" presName="compNode" presStyleCnt="0"/>
      <dgm:spPr/>
    </dgm:pt>
    <dgm:pt modelId="{FCA482B3-71E3-40E5-835F-55917660F127}" type="pres">
      <dgm:prSet presAssocID="{457B163D-F1CD-4589-B7F3-0D61E35B1663}" presName="bgRect" presStyleLbl="bgShp" presStyleIdx="3" presStyleCnt="5"/>
      <dgm:spPr/>
    </dgm:pt>
    <dgm:pt modelId="{724ABD4F-1899-44E0-873E-08DB46BA329F}" type="pres">
      <dgm:prSet presAssocID="{457B163D-F1CD-4589-B7F3-0D61E35B166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Conexiones"/>
        </a:ext>
      </dgm:extLst>
    </dgm:pt>
    <dgm:pt modelId="{8D084275-DF37-4ADE-A1ED-A978D5CAB8A6}" type="pres">
      <dgm:prSet presAssocID="{457B163D-F1CD-4589-B7F3-0D61E35B1663}" presName="spaceRect" presStyleCnt="0"/>
      <dgm:spPr/>
    </dgm:pt>
    <dgm:pt modelId="{B92AC6B3-EF04-47F5-A549-D733443FAEB0}" type="pres">
      <dgm:prSet presAssocID="{457B163D-F1CD-4589-B7F3-0D61E35B1663}" presName="parTx" presStyleLbl="revTx" presStyleIdx="3" presStyleCnt="5">
        <dgm:presLayoutVars>
          <dgm:chMax val="0"/>
          <dgm:chPref val="0"/>
        </dgm:presLayoutVars>
      </dgm:prSet>
      <dgm:spPr/>
      <dgm:t>
        <a:bodyPr/>
        <a:lstStyle/>
        <a:p>
          <a:endParaRPr lang="es-ES"/>
        </a:p>
      </dgm:t>
    </dgm:pt>
    <dgm:pt modelId="{E3766930-92C6-4563-90CC-206DFD4BC8E9}" type="pres">
      <dgm:prSet presAssocID="{09BAE4AB-C93C-4C07-9DC6-354A9C72D712}" presName="sibTrans" presStyleCnt="0"/>
      <dgm:spPr/>
    </dgm:pt>
    <dgm:pt modelId="{930726F8-D8F9-4138-AD71-79272EECBC84}" type="pres">
      <dgm:prSet presAssocID="{1F7DC738-9D70-47A1-8FE9-F49CEC12E9F0}" presName="compNode" presStyleCnt="0"/>
      <dgm:spPr/>
    </dgm:pt>
    <dgm:pt modelId="{5F6509AC-C0F0-4234-A140-23694C6874F0}" type="pres">
      <dgm:prSet presAssocID="{1F7DC738-9D70-47A1-8FE9-F49CEC12E9F0}" presName="bgRect" presStyleLbl="bgShp" presStyleIdx="4" presStyleCnt="5"/>
      <dgm:spPr/>
    </dgm:pt>
    <dgm:pt modelId="{74284DDB-0052-4695-9363-5C26D9887D5C}" type="pres">
      <dgm:prSet presAssocID="{1F7DC738-9D70-47A1-8FE9-F49CEC12E9F0}"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Base de datos"/>
        </a:ext>
      </dgm:extLst>
    </dgm:pt>
    <dgm:pt modelId="{AA3E1F7B-D9AF-4D46-B5B3-A3C813C85393}" type="pres">
      <dgm:prSet presAssocID="{1F7DC738-9D70-47A1-8FE9-F49CEC12E9F0}" presName="spaceRect" presStyleCnt="0"/>
      <dgm:spPr/>
    </dgm:pt>
    <dgm:pt modelId="{16789FE9-45C7-4D41-A387-9CA21A1A362F}" type="pres">
      <dgm:prSet presAssocID="{1F7DC738-9D70-47A1-8FE9-F49CEC12E9F0}" presName="parTx" presStyleLbl="revTx" presStyleIdx="4" presStyleCnt="5">
        <dgm:presLayoutVars>
          <dgm:chMax val="0"/>
          <dgm:chPref val="0"/>
        </dgm:presLayoutVars>
      </dgm:prSet>
      <dgm:spPr/>
      <dgm:t>
        <a:bodyPr/>
        <a:lstStyle/>
        <a:p>
          <a:endParaRPr lang="es-ES"/>
        </a:p>
      </dgm:t>
    </dgm:pt>
  </dgm:ptLst>
  <dgm:cxnLst>
    <dgm:cxn modelId="{3C2B6AD9-D4EE-4CBE-9AB2-2BEB6FFFCA1E}" type="presOf" srcId="{D630C87F-19E7-46D8-A623-EE5DA42F8150}" destId="{B43E1601-395A-44DF-A734-52C7798A05A1}" srcOrd="0" destOrd="0" presId="urn:microsoft.com/office/officeart/2018/2/layout/IconVerticalSolidList"/>
    <dgm:cxn modelId="{3947AAF0-8828-4AE1-8A89-91A2E61AD2D6}" type="presOf" srcId="{E6440647-0A1B-48E6-9A14-4B0FB5B45712}" destId="{3C9B740F-3CE5-4361-BDC4-18F571E0DD49}" srcOrd="0" destOrd="0" presId="urn:microsoft.com/office/officeart/2018/2/layout/IconVerticalSolidList"/>
    <dgm:cxn modelId="{E2B3D2E5-083F-4122-B2B9-45CE7F2ADC88}" type="presOf" srcId="{E6CA931D-93B5-4A14-96D6-B2EA88974FEF}" destId="{FAFC1D16-0992-463C-93F5-E6BC23352DB5}" srcOrd="0" destOrd="0" presId="urn:microsoft.com/office/officeart/2018/2/layout/IconVerticalSolidList"/>
    <dgm:cxn modelId="{574771AB-555E-4E12-BE55-EF4384421015}" type="presOf" srcId="{1F7DC738-9D70-47A1-8FE9-F49CEC12E9F0}" destId="{16789FE9-45C7-4D41-A387-9CA21A1A362F}" srcOrd="0" destOrd="0" presId="urn:microsoft.com/office/officeart/2018/2/layout/IconVerticalSolidList"/>
    <dgm:cxn modelId="{3466047B-E521-451E-9439-5A91E75BABB1}" srcId="{E6CA931D-93B5-4A14-96D6-B2EA88974FEF}" destId="{D630C87F-19E7-46D8-A623-EE5DA42F8150}" srcOrd="2" destOrd="0" parTransId="{E4EDB42E-7701-4DA8-AE6B-509378B2F3A1}" sibTransId="{9ADF3D2D-3EBE-4567-A94D-7222D74152C9}"/>
    <dgm:cxn modelId="{B7400960-D391-4365-B890-242B8220E6A5}" type="presOf" srcId="{457B163D-F1CD-4589-B7F3-0D61E35B1663}" destId="{B92AC6B3-EF04-47F5-A549-D733443FAEB0}" srcOrd="0" destOrd="0" presId="urn:microsoft.com/office/officeart/2018/2/layout/IconVerticalSolidList"/>
    <dgm:cxn modelId="{3F0BF39A-AFB6-40B4-9CB9-C95E1A996FDB}" srcId="{E6CA931D-93B5-4A14-96D6-B2EA88974FEF}" destId="{457B163D-F1CD-4589-B7F3-0D61E35B1663}" srcOrd="3" destOrd="0" parTransId="{023A9439-4CF9-4EA3-9D63-BFC682A4739E}" sibTransId="{09BAE4AB-C93C-4C07-9DC6-354A9C72D712}"/>
    <dgm:cxn modelId="{B35C7310-C0A4-424F-B609-C1AE29FE7366}" type="presOf" srcId="{3970B406-42AF-40A4-A9E2-EDB32BA077DD}" destId="{A8926927-F9A6-4119-BFD3-3C08B016DAEE}" srcOrd="0" destOrd="0" presId="urn:microsoft.com/office/officeart/2018/2/layout/IconVerticalSolidList"/>
    <dgm:cxn modelId="{ACC495CE-A08F-409B-8D47-9402278F803B}" srcId="{E6CA931D-93B5-4A14-96D6-B2EA88974FEF}" destId="{1F7DC738-9D70-47A1-8FE9-F49CEC12E9F0}" srcOrd="4" destOrd="0" parTransId="{89738BE2-7FDA-4342-B0CA-68FDFF5B6BF9}" sibTransId="{8E63A374-B789-40EA-AC5A-E7DF886BE2FD}"/>
    <dgm:cxn modelId="{092D5163-91FA-4283-A239-BDBDB6B69BBB}" srcId="{E6CA931D-93B5-4A14-96D6-B2EA88974FEF}" destId="{E6440647-0A1B-48E6-9A14-4B0FB5B45712}" srcOrd="1" destOrd="0" parTransId="{A4244349-C2A4-4345-9F9E-CACE3F35F9DA}" sibTransId="{4A429263-BAC2-4105-8442-D672E0A2B1A1}"/>
    <dgm:cxn modelId="{D82FA7AB-551D-4F60-A938-22E5F7A85D1F}" srcId="{E6CA931D-93B5-4A14-96D6-B2EA88974FEF}" destId="{3970B406-42AF-40A4-A9E2-EDB32BA077DD}" srcOrd="0" destOrd="0" parTransId="{9D093CD1-740D-4D01-96DD-901CF0D17E70}" sibTransId="{2EC61C5B-7DB2-4E40-B1EE-EB6CC16AF2E8}"/>
    <dgm:cxn modelId="{E11AF504-7B19-4EDE-A442-620908F283B7}" type="presParOf" srcId="{FAFC1D16-0992-463C-93F5-E6BC23352DB5}" destId="{241F51E7-DB97-4479-BA7C-F4CD1F58451E}" srcOrd="0" destOrd="0" presId="urn:microsoft.com/office/officeart/2018/2/layout/IconVerticalSolidList"/>
    <dgm:cxn modelId="{93665E56-C379-4200-819F-6949882CD202}" type="presParOf" srcId="{241F51E7-DB97-4479-BA7C-F4CD1F58451E}" destId="{3BB588BD-D79E-49D1-9B58-E5E68D86172C}" srcOrd="0" destOrd="0" presId="urn:microsoft.com/office/officeart/2018/2/layout/IconVerticalSolidList"/>
    <dgm:cxn modelId="{4E9522F3-44F2-4BB2-8563-8456E0D08500}" type="presParOf" srcId="{241F51E7-DB97-4479-BA7C-F4CD1F58451E}" destId="{90D06B02-5D7D-4919-900A-6D984F46D74F}" srcOrd="1" destOrd="0" presId="urn:microsoft.com/office/officeart/2018/2/layout/IconVerticalSolidList"/>
    <dgm:cxn modelId="{7D75D9C0-FFDD-4F52-BBA8-A9D905B3795C}" type="presParOf" srcId="{241F51E7-DB97-4479-BA7C-F4CD1F58451E}" destId="{B8311475-E07C-40E7-9E68-05474138897D}" srcOrd="2" destOrd="0" presId="urn:microsoft.com/office/officeart/2018/2/layout/IconVerticalSolidList"/>
    <dgm:cxn modelId="{049520A3-116B-47F5-80AC-8A8F073C6CF6}" type="presParOf" srcId="{241F51E7-DB97-4479-BA7C-F4CD1F58451E}" destId="{A8926927-F9A6-4119-BFD3-3C08B016DAEE}" srcOrd="3" destOrd="0" presId="urn:microsoft.com/office/officeart/2018/2/layout/IconVerticalSolidList"/>
    <dgm:cxn modelId="{D6C90BA4-2A2C-40AF-8D5B-B80F34495B98}" type="presParOf" srcId="{FAFC1D16-0992-463C-93F5-E6BC23352DB5}" destId="{CC61EC09-3E05-4141-8794-2D2E9971C220}" srcOrd="1" destOrd="0" presId="urn:microsoft.com/office/officeart/2018/2/layout/IconVerticalSolidList"/>
    <dgm:cxn modelId="{C3EECEE4-71BA-4757-A011-AB236807479A}" type="presParOf" srcId="{FAFC1D16-0992-463C-93F5-E6BC23352DB5}" destId="{423A1590-077E-4312-927C-142414AED85D}" srcOrd="2" destOrd="0" presId="urn:microsoft.com/office/officeart/2018/2/layout/IconVerticalSolidList"/>
    <dgm:cxn modelId="{726BDD0D-2957-4AB1-93BB-297F3495413B}" type="presParOf" srcId="{423A1590-077E-4312-927C-142414AED85D}" destId="{E544FF36-518E-432B-8B76-160B462C41FC}" srcOrd="0" destOrd="0" presId="urn:microsoft.com/office/officeart/2018/2/layout/IconVerticalSolidList"/>
    <dgm:cxn modelId="{D4941CB7-FD5A-404F-ABA3-52B5EF1F2AA7}" type="presParOf" srcId="{423A1590-077E-4312-927C-142414AED85D}" destId="{3CD2CE4D-FB7A-48A8-AC35-95DB0E4C7851}" srcOrd="1" destOrd="0" presId="urn:microsoft.com/office/officeart/2018/2/layout/IconVerticalSolidList"/>
    <dgm:cxn modelId="{FC63EA33-C5B1-4A8E-A000-17B7A6E79355}" type="presParOf" srcId="{423A1590-077E-4312-927C-142414AED85D}" destId="{8911DEDA-73C8-484A-8800-DE14509CAB9E}" srcOrd="2" destOrd="0" presId="urn:microsoft.com/office/officeart/2018/2/layout/IconVerticalSolidList"/>
    <dgm:cxn modelId="{B44F0B9C-4EC3-4533-B346-11329200AA14}" type="presParOf" srcId="{423A1590-077E-4312-927C-142414AED85D}" destId="{3C9B740F-3CE5-4361-BDC4-18F571E0DD49}" srcOrd="3" destOrd="0" presId="urn:microsoft.com/office/officeart/2018/2/layout/IconVerticalSolidList"/>
    <dgm:cxn modelId="{A6242C5D-DFD0-45A3-B3B1-90666DD76C41}" type="presParOf" srcId="{FAFC1D16-0992-463C-93F5-E6BC23352DB5}" destId="{FBDD7545-2FEF-4A79-A1B9-AD0AB4C84FF7}" srcOrd="3" destOrd="0" presId="urn:microsoft.com/office/officeart/2018/2/layout/IconVerticalSolidList"/>
    <dgm:cxn modelId="{7B31462E-7DDB-490C-AB3A-77E9DFA9326F}" type="presParOf" srcId="{FAFC1D16-0992-463C-93F5-E6BC23352DB5}" destId="{943B903B-6E1D-4B34-AED5-0173BA1213EE}" srcOrd="4" destOrd="0" presId="urn:microsoft.com/office/officeart/2018/2/layout/IconVerticalSolidList"/>
    <dgm:cxn modelId="{DA3D2F5C-4060-439A-844B-3CBC24AF5C19}" type="presParOf" srcId="{943B903B-6E1D-4B34-AED5-0173BA1213EE}" destId="{A49788E5-65C8-40F5-86E1-D4C3A5BBC1A8}" srcOrd="0" destOrd="0" presId="urn:microsoft.com/office/officeart/2018/2/layout/IconVerticalSolidList"/>
    <dgm:cxn modelId="{718D00D0-9129-4E6E-803E-B8A8D0BF64AD}" type="presParOf" srcId="{943B903B-6E1D-4B34-AED5-0173BA1213EE}" destId="{BF32EECE-8014-48FB-B4A5-683009938CA6}" srcOrd="1" destOrd="0" presId="urn:microsoft.com/office/officeart/2018/2/layout/IconVerticalSolidList"/>
    <dgm:cxn modelId="{C6A8D832-BCEE-44CD-B96C-3B1F24AD285A}" type="presParOf" srcId="{943B903B-6E1D-4B34-AED5-0173BA1213EE}" destId="{5BD36FFE-0D1F-4EA4-8D13-3C1112F1A374}" srcOrd="2" destOrd="0" presId="urn:microsoft.com/office/officeart/2018/2/layout/IconVerticalSolidList"/>
    <dgm:cxn modelId="{5955755C-F77C-4856-A31D-1AAC58A5AD1F}" type="presParOf" srcId="{943B903B-6E1D-4B34-AED5-0173BA1213EE}" destId="{B43E1601-395A-44DF-A734-52C7798A05A1}" srcOrd="3" destOrd="0" presId="urn:microsoft.com/office/officeart/2018/2/layout/IconVerticalSolidList"/>
    <dgm:cxn modelId="{D08A3F15-2805-4A10-8B38-7CE1D9062F9F}" type="presParOf" srcId="{FAFC1D16-0992-463C-93F5-E6BC23352DB5}" destId="{F5EFE927-39C4-401E-BED9-3AB82A4DE18D}" srcOrd="5" destOrd="0" presId="urn:microsoft.com/office/officeart/2018/2/layout/IconVerticalSolidList"/>
    <dgm:cxn modelId="{627E5224-57EE-4681-99C5-D47A7C092039}" type="presParOf" srcId="{FAFC1D16-0992-463C-93F5-E6BC23352DB5}" destId="{AED5E09B-4C83-41B3-B227-BCC1F39A2287}" srcOrd="6" destOrd="0" presId="urn:microsoft.com/office/officeart/2018/2/layout/IconVerticalSolidList"/>
    <dgm:cxn modelId="{C97113B6-F1B2-4B35-81DA-75E7C7407E01}" type="presParOf" srcId="{AED5E09B-4C83-41B3-B227-BCC1F39A2287}" destId="{FCA482B3-71E3-40E5-835F-55917660F127}" srcOrd="0" destOrd="0" presId="urn:microsoft.com/office/officeart/2018/2/layout/IconVerticalSolidList"/>
    <dgm:cxn modelId="{3B4A53DB-2476-4B42-9C01-B9C4809D8AC4}" type="presParOf" srcId="{AED5E09B-4C83-41B3-B227-BCC1F39A2287}" destId="{724ABD4F-1899-44E0-873E-08DB46BA329F}" srcOrd="1" destOrd="0" presId="urn:microsoft.com/office/officeart/2018/2/layout/IconVerticalSolidList"/>
    <dgm:cxn modelId="{BA4DFAB0-896E-4A82-A682-9A539F636E0F}" type="presParOf" srcId="{AED5E09B-4C83-41B3-B227-BCC1F39A2287}" destId="{8D084275-DF37-4ADE-A1ED-A978D5CAB8A6}" srcOrd="2" destOrd="0" presId="urn:microsoft.com/office/officeart/2018/2/layout/IconVerticalSolidList"/>
    <dgm:cxn modelId="{9EAE152E-06F5-48EC-955F-533645A5F632}" type="presParOf" srcId="{AED5E09B-4C83-41B3-B227-BCC1F39A2287}" destId="{B92AC6B3-EF04-47F5-A549-D733443FAEB0}" srcOrd="3" destOrd="0" presId="urn:microsoft.com/office/officeart/2018/2/layout/IconVerticalSolidList"/>
    <dgm:cxn modelId="{DE31C9D1-2B2E-44F5-B00C-37C1CD3C6705}" type="presParOf" srcId="{FAFC1D16-0992-463C-93F5-E6BC23352DB5}" destId="{E3766930-92C6-4563-90CC-206DFD4BC8E9}" srcOrd="7" destOrd="0" presId="urn:microsoft.com/office/officeart/2018/2/layout/IconVerticalSolidList"/>
    <dgm:cxn modelId="{D5FF2215-82E0-4C8C-ADA2-C3380B8B6145}" type="presParOf" srcId="{FAFC1D16-0992-463C-93F5-E6BC23352DB5}" destId="{930726F8-D8F9-4138-AD71-79272EECBC84}" srcOrd="8" destOrd="0" presId="urn:microsoft.com/office/officeart/2018/2/layout/IconVerticalSolidList"/>
    <dgm:cxn modelId="{CF60B393-98EE-4A62-89A1-7A1706E4EB75}" type="presParOf" srcId="{930726F8-D8F9-4138-AD71-79272EECBC84}" destId="{5F6509AC-C0F0-4234-A140-23694C6874F0}" srcOrd="0" destOrd="0" presId="urn:microsoft.com/office/officeart/2018/2/layout/IconVerticalSolidList"/>
    <dgm:cxn modelId="{63CBA58C-9E4F-4C39-A4E3-EFE0D650C648}" type="presParOf" srcId="{930726F8-D8F9-4138-AD71-79272EECBC84}" destId="{74284DDB-0052-4695-9363-5C26D9887D5C}" srcOrd="1" destOrd="0" presId="urn:microsoft.com/office/officeart/2018/2/layout/IconVerticalSolidList"/>
    <dgm:cxn modelId="{E01B915B-5A47-47B9-943D-A5E46611DD6D}" type="presParOf" srcId="{930726F8-D8F9-4138-AD71-79272EECBC84}" destId="{AA3E1F7B-D9AF-4D46-B5B3-A3C813C85393}" srcOrd="2" destOrd="0" presId="urn:microsoft.com/office/officeart/2018/2/layout/IconVerticalSolidList"/>
    <dgm:cxn modelId="{59337698-2250-4D1C-BF39-33DBD917B335}" type="presParOf" srcId="{930726F8-D8F9-4138-AD71-79272EECBC84}" destId="{16789FE9-45C7-4D41-A387-9CA21A1A36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0A7B2-AA8B-426D-A6A6-7928350CF42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EF40CD45-538A-4A21-8DAC-65C3CA474331}">
      <dgm:prSet phldrT="[Texto]" custT="1"/>
      <dgm:spPr>
        <a:ln>
          <a:solidFill>
            <a:schemeClr val="accent6"/>
          </a:solidFill>
        </a:ln>
      </dgm:spPr>
      <dgm:t>
        <a:bodyPr/>
        <a:lstStyle/>
        <a:p>
          <a:r>
            <a:rPr lang="es-AR" sz="2400" dirty="0">
              <a:solidFill>
                <a:schemeClr val="accent3"/>
              </a:solidFill>
            </a:rPr>
            <a:t>Recursos</a:t>
          </a:r>
        </a:p>
      </dgm:t>
    </dgm:pt>
    <dgm:pt modelId="{CD284D4A-B9B7-44F2-BD91-0DE99861AA0D}" type="parTrans" cxnId="{8A9BBD00-5CDE-4D15-AE45-CE5D8B83E503}">
      <dgm:prSet/>
      <dgm:spPr/>
      <dgm:t>
        <a:bodyPr/>
        <a:lstStyle/>
        <a:p>
          <a:endParaRPr lang="es-AR"/>
        </a:p>
      </dgm:t>
    </dgm:pt>
    <dgm:pt modelId="{4E39FFDD-478F-4C88-99C7-FF29A91816BA}" type="sibTrans" cxnId="{8A9BBD00-5CDE-4D15-AE45-CE5D8B83E503}">
      <dgm:prSet/>
      <dgm:spPr/>
      <dgm:t>
        <a:bodyPr/>
        <a:lstStyle/>
        <a:p>
          <a:endParaRPr lang="es-AR"/>
        </a:p>
      </dgm:t>
    </dgm:pt>
    <dgm:pt modelId="{4214CB67-9CA8-4073-B754-64ADCF546297}">
      <dgm:prSet phldrT="[Texto]" custT="1"/>
      <dgm:spPr>
        <a:ln>
          <a:solidFill>
            <a:schemeClr val="accent2">
              <a:lumMod val="75000"/>
            </a:schemeClr>
          </a:solidFill>
        </a:ln>
      </dgm:spPr>
      <dgm:t>
        <a:bodyPr/>
        <a:lstStyle/>
        <a:p>
          <a:r>
            <a:rPr lang="es-AR" sz="2400" dirty="0">
              <a:solidFill>
                <a:schemeClr val="accent3"/>
              </a:solidFill>
            </a:rPr>
            <a:t>Conversión</a:t>
          </a:r>
        </a:p>
      </dgm:t>
    </dgm:pt>
    <dgm:pt modelId="{87CC77AF-ED17-42A2-829F-6502360FE75F}" type="parTrans" cxnId="{A9A0FA49-472B-402A-B0BC-5B73EAF8DE71}">
      <dgm:prSet/>
      <dgm:spPr/>
      <dgm:t>
        <a:bodyPr/>
        <a:lstStyle/>
        <a:p>
          <a:endParaRPr lang="es-AR"/>
        </a:p>
      </dgm:t>
    </dgm:pt>
    <dgm:pt modelId="{900C7331-8027-45FB-A8BC-7E0CF3937466}" type="sibTrans" cxnId="{A9A0FA49-472B-402A-B0BC-5B73EAF8DE71}">
      <dgm:prSet/>
      <dgm:spPr/>
      <dgm:t>
        <a:bodyPr/>
        <a:lstStyle/>
        <a:p>
          <a:endParaRPr lang="es-AR"/>
        </a:p>
      </dgm:t>
    </dgm:pt>
    <dgm:pt modelId="{E66A4F5D-D9DD-4053-8E97-B3E2CFCE6367}">
      <dgm:prSet phldrT="[Texto]" custT="1"/>
      <dgm:spPr/>
      <dgm:t>
        <a:bodyPr/>
        <a:lstStyle/>
        <a:p>
          <a:r>
            <a:rPr lang="es-AR" sz="2400" dirty="0">
              <a:solidFill>
                <a:schemeClr val="accent3"/>
              </a:solidFill>
            </a:rPr>
            <a:t>Estrategias</a:t>
          </a:r>
        </a:p>
      </dgm:t>
    </dgm:pt>
    <dgm:pt modelId="{C7E099D8-D5EC-4D82-9901-A67F363F7D73}" type="parTrans" cxnId="{6DE40C67-D3A4-4766-8895-FED1CD4EE7FD}">
      <dgm:prSet/>
      <dgm:spPr/>
      <dgm:t>
        <a:bodyPr/>
        <a:lstStyle/>
        <a:p>
          <a:endParaRPr lang="es-AR"/>
        </a:p>
      </dgm:t>
    </dgm:pt>
    <dgm:pt modelId="{7E0F7AC9-1FFF-45AB-BB33-3BC57D889634}" type="sibTrans" cxnId="{6DE40C67-D3A4-4766-8895-FED1CD4EE7FD}">
      <dgm:prSet/>
      <dgm:spPr/>
      <dgm:t>
        <a:bodyPr/>
        <a:lstStyle/>
        <a:p>
          <a:endParaRPr lang="es-AR"/>
        </a:p>
      </dgm:t>
    </dgm:pt>
    <dgm:pt modelId="{B863C72C-5907-4210-900B-8CD31FD795F6}">
      <dgm:prSet phldrT="[Texto]" custT="1"/>
      <dgm:spPr>
        <a:ln>
          <a:solidFill>
            <a:schemeClr val="accent6"/>
          </a:solidFill>
        </a:ln>
      </dgm:spPr>
      <dgm:t>
        <a:bodyPr/>
        <a:lstStyle/>
        <a:p>
          <a:r>
            <a:rPr lang="es-AR" sz="2400" dirty="0">
              <a:solidFill>
                <a:schemeClr val="accent3"/>
              </a:solidFill>
            </a:rPr>
            <a:t>Consumidores</a:t>
          </a:r>
        </a:p>
      </dgm:t>
    </dgm:pt>
    <dgm:pt modelId="{42D83781-B99F-408D-9DCA-C1F21A3A4504}" type="parTrans" cxnId="{5136D66D-68D4-4838-A94B-F09B22BCCBBF}">
      <dgm:prSet/>
      <dgm:spPr/>
      <dgm:t>
        <a:bodyPr/>
        <a:lstStyle/>
        <a:p>
          <a:endParaRPr lang="es-AR"/>
        </a:p>
      </dgm:t>
    </dgm:pt>
    <dgm:pt modelId="{BB54B539-281C-4409-9FD9-AA5413ACD72E}" type="sibTrans" cxnId="{5136D66D-68D4-4838-A94B-F09B22BCCBBF}">
      <dgm:prSet/>
      <dgm:spPr/>
      <dgm:t>
        <a:bodyPr/>
        <a:lstStyle/>
        <a:p>
          <a:endParaRPr lang="es-AR"/>
        </a:p>
      </dgm:t>
    </dgm:pt>
    <dgm:pt modelId="{62BB1C2F-03C0-46A4-9850-DDDBACC4E325}">
      <dgm:prSet phldrT="[Texto]" custT="1"/>
      <dgm:spPr>
        <a:ln>
          <a:solidFill>
            <a:schemeClr val="accent2">
              <a:lumMod val="75000"/>
            </a:schemeClr>
          </a:solidFill>
        </a:ln>
      </dgm:spPr>
      <dgm:t>
        <a:bodyPr/>
        <a:lstStyle/>
        <a:p>
          <a:r>
            <a:rPr lang="es-AR" sz="2400" dirty="0" smtClean="0">
              <a:solidFill>
                <a:schemeClr val="accent3"/>
              </a:solidFill>
            </a:rPr>
            <a:t>Posicionamiento</a:t>
          </a:r>
          <a:endParaRPr lang="es-AR" sz="2400" dirty="0">
            <a:solidFill>
              <a:schemeClr val="accent3"/>
            </a:solidFill>
          </a:endParaRPr>
        </a:p>
      </dgm:t>
    </dgm:pt>
    <dgm:pt modelId="{D1E257C5-7583-4455-914F-9520B443E712}" type="parTrans" cxnId="{189DF941-2120-4E67-A981-375CA9C82A7A}">
      <dgm:prSet/>
      <dgm:spPr/>
      <dgm:t>
        <a:bodyPr/>
        <a:lstStyle/>
        <a:p>
          <a:endParaRPr lang="es-AR"/>
        </a:p>
      </dgm:t>
    </dgm:pt>
    <dgm:pt modelId="{53ECCB58-5D83-405F-A733-89B03798F742}" type="sibTrans" cxnId="{189DF941-2120-4E67-A981-375CA9C82A7A}">
      <dgm:prSet/>
      <dgm:spPr/>
      <dgm:t>
        <a:bodyPr/>
        <a:lstStyle/>
        <a:p>
          <a:endParaRPr lang="es-AR"/>
        </a:p>
      </dgm:t>
    </dgm:pt>
    <dgm:pt modelId="{EB43BBD8-6026-41EC-B19B-590EE49BFB46}" type="pres">
      <dgm:prSet presAssocID="{8150A7B2-AA8B-426D-A6A6-7928350CF423}" presName="Name0" presStyleCnt="0">
        <dgm:presLayoutVars>
          <dgm:dir/>
          <dgm:resizeHandles val="exact"/>
        </dgm:presLayoutVars>
      </dgm:prSet>
      <dgm:spPr/>
    </dgm:pt>
    <dgm:pt modelId="{457FD30B-051C-418C-98C4-1D3375060B86}" type="pres">
      <dgm:prSet presAssocID="{EF40CD45-538A-4A21-8DAC-65C3CA474331}" presName="composite" presStyleCnt="0"/>
      <dgm:spPr/>
    </dgm:pt>
    <dgm:pt modelId="{CDAA9CE1-CEAE-4C7C-B49A-96C4AA9B66D6}" type="pres">
      <dgm:prSet presAssocID="{EF40CD45-538A-4A21-8DAC-65C3CA474331}" presName="bgChev" presStyleLbl="node1" presStyleIdx="0" presStyleCnt="5" custScaleY="258422"/>
      <dgm:spPr>
        <a:prstGeom prst="ellipse">
          <a:avLst/>
        </a:prstGeom>
        <a:solidFill>
          <a:srgbClr val="FFC000"/>
        </a:solidFill>
      </dgm:spPr>
    </dgm:pt>
    <dgm:pt modelId="{A603E1A6-DDC0-488A-81C0-45025DA0A2A8}" type="pres">
      <dgm:prSet presAssocID="{EF40CD45-538A-4A21-8DAC-65C3CA474331}" presName="txNode" presStyleLbl="fgAcc1" presStyleIdx="0" presStyleCnt="5" custLinFactNeighborX="314">
        <dgm:presLayoutVars>
          <dgm:bulletEnabled val="1"/>
        </dgm:presLayoutVars>
      </dgm:prSet>
      <dgm:spPr/>
      <dgm:t>
        <a:bodyPr/>
        <a:lstStyle/>
        <a:p>
          <a:endParaRPr lang="es-ES"/>
        </a:p>
      </dgm:t>
    </dgm:pt>
    <dgm:pt modelId="{612ECAED-D714-4528-9EF1-F672A0BC6DED}" type="pres">
      <dgm:prSet presAssocID="{4E39FFDD-478F-4C88-99C7-FF29A91816BA}" presName="compositeSpace" presStyleCnt="0"/>
      <dgm:spPr/>
    </dgm:pt>
    <dgm:pt modelId="{A591FD0D-33F3-4255-B912-665DB30C24EF}" type="pres">
      <dgm:prSet presAssocID="{4214CB67-9CA8-4073-B754-64ADCF546297}" presName="composite" presStyleCnt="0"/>
      <dgm:spPr/>
    </dgm:pt>
    <dgm:pt modelId="{A4ED7C1D-CB28-48CA-8F4B-F92721FEDC83}" type="pres">
      <dgm:prSet presAssocID="{4214CB67-9CA8-4073-B754-64ADCF546297}" presName="bgChev" presStyleLbl="node1" presStyleIdx="1" presStyleCnt="5" custScaleY="232701"/>
      <dgm:spPr>
        <a:prstGeom prst="parallelogram">
          <a:avLst/>
        </a:prstGeom>
        <a:solidFill>
          <a:srgbClr val="FF0000"/>
        </a:solidFill>
      </dgm:spPr>
    </dgm:pt>
    <dgm:pt modelId="{CE2B0429-0061-47E2-84B4-DAA708FC74A6}" type="pres">
      <dgm:prSet presAssocID="{4214CB67-9CA8-4073-B754-64ADCF546297}" presName="txNode" presStyleLbl="fgAcc1" presStyleIdx="1" presStyleCnt="5">
        <dgm:presLayoutVars>
          <dgm:bulletEnabled val="1"/>
        </dgm:presLayoutVars>
      </dgm:prSet>
      <dgm:spPr/>
      <dgm:t>
        <a:bodyPr/>
        <a:lstStyle/>
        <a:p>
          <a:endParaRPr lang="es-ES"/>
        </a:p>
      </dgm:t>
    </dgm:pt>
    <dgm:pt modelId="{AC5E46A4-990D-4BD5-932F-1479B2A10D7E}" type="pres">
      <dgm:prSet presAssocID="{900C7331-8027-45FB-A8BC-7E0CF3937466}" presName="compositeSpace" presStyleCnt="0"/>
      <dgm:spPr/>
    </dgm:pt>
    <dgm:pt modelId="{49806711-9C83-4247-B00E-AE3007656B21}" type="pres">
      <dgm:prSet presAssocID="{E66A4F5D-D9DD-4053-8E97-B3E2CFCE6367}" presName="composite" presStyleCnt="0"/>
      <dgm:spPr/>
    </dgm:pt>
    <dgm:pt modelId="{2A84270A-A399-40C3-849F-B39EB37C8052}" type="pres">
      <dgm:prSet presAssocID="{E66A4F5D-D9DD-4053-8E97-B3E2CFCE6367}" presName="bgChev" presStyleLbl="node1" presStyleIdx="2" presStyleCnt="5" custScaleY="258422"/>
      <dgm:spPr>
        <a:prstGeom prst="ellipse">
          <a:avLst/>
        </a:prstGeom>
        <a:solidFill>
          <a:srgbClr val="FFC000"/>
        </a:solidFill>
      </dgm:spPr>
    </dgm:pt>
    <dgm:pt modelId="{B4AC24EA-5AD7-4412-9F7C-9F1D8C5AF646}" type="pres">
      <dgm:prSet presAssocID="{E66A4F5D-D9DD-4053-8E97-B3E2CFCE6367}" presName="txNode" presStyleLbl="fgAcc1" presStyleIdx="2" presStyleCnt="5">
        <dgm:presLayoutVars>
          <dgm:bulletEnabled val="1"/>
        </dgm:presLayoutVars>
      </dgm:prSet>
      <dgm:spPr/>
      <dgm:t>
        <a:bodyPr/>
        <a:lstStyle/>
        <a:p>
          <a:endParaRPr lang="es-ES"/>
        </a:p>
      </dgm:t>
    </dgm:pt>
    <dgm:pt modelId="{05815617-604C-4F9C-8275-5E77A4BB302C}" type="pres">
      <dgm:prSet presAssocID="{7E0F7AC9-1FFF-45AB-BB33-3BC57D889634}" presName="compositeSpace" presStyleCnt="0"/>
      <dgm:spPr/>
    </dgm:pt>
    <dgm:pt modelId="{FB22ED2C-E32C-4251-8345-A9B2DC1FC6EF}" type="pres">
      <dgm:prSet presAssocID="{62BB1C2F-03C0-46A4-9850-DDDBACC4E325}" presName="composite" presStyleCnt="0"/>
      <dgm:spPr/>
    </dgm:pt>
    <dgm:pt modelId="{E40E56B9-D52A-4073-A47E-79FFC989A38A}" type="pres">
      <dgm:prSet presAssocID="{62BB1C2F-03C0-46A4-9850-DDDBACC4E325}" presName="bgChev" presStyleLbl="node1" presStyleIdx="3" presStyleCnt="5" custScaleY="232701"/>
      <dgm:spPr>
        <a:prstGeom prst="parallelogram">
          <a:avLst/>
        </a:prstGeom>
        <a:solidFill>
          <a:srgbClr val="FF0000"/>
        </a:solidFill>
      </dgm:spPr>
    </dgm:pt>
    <dgm:pt modelId="{6300D81B-85CF-473A-9AC6-EF1BF8245281}" type="pres">
      <dgm:prSet presAssocID="{62BB1C2F-03C0-46A4-9850-DDDBACC4E325}" presName="txNode" presStyleLbl="fgAcc1" presStyleIdx="3" presStyleCnt="5" custScaleX="124562">
        <dgm:presLayoutVars>
          <dgm:bulletEnabled val="1"/>
        </dgm:presLayoutVars>
      </dgm:prSet>
      <dgm:spPr/>
      <dgm:t>
        <a:bodyPr/>
        <a:lstStyle/>
        <a:p>
          <a:endParaRPr lang="es-ES"/>
        </a:p>
      </dgm:t>
    </dgm:pt>
    <dgm:pt modelId="{89AAECAE-621C-4D46-963A-CBDB00220481}" type="pres">
      <dgm:prSet presAssocID="{53ECCB58-5D83-405F-A733-89B03798F742}" presName="compositeSpace" presStyleCnt="0"/>
      <dgm:spPr/>
    </dgm:pt>
    <dgm:pt modelId="{B6BD3571-9437-4667-82EA-30AA052A00F7}" type="pres">
      <dgm:prSet presAssocID="{B863C72C-5907-4210-900B-8CD31FD795F6}" presName="composite" presStyleCnt="0"/>
      <dgm:spPr/>
    </dgm:pt>
    <dgm:pt modelId="{54759D0D-0381-4DF2-B962-F9B097D7FDF7}" type="pres">
      <dgm:prSet presAssocID="{B863C72C-5907-4210-900B-8CD31FD795F6}" presName="bgChev" presStyleLbl="node1" presStyleIdx="4" presStyleCnt="5" custScaleY="258422"/>
      <dgm:spPr>
        <a:prstGeom prst="ellipse">
          <a:avLst/>
        </a:prstGeom>
        <a:solidFill>
          <a:srgbClr val="FFC000"/>
        </a:solidFill>
      </dgm:spPr>
    </dgm:pt>
    <dgm:pt modelId="{BDA73E52-28E4-4C3C-B2E3-CF6CA12F33F4}" type="pres">
      <dgm:prSet presAssocID="{B863C72C-5907-4210-900B-8CD31FD795F6}" presName="txNode" presStyleLbl="fgAcc1" presStyleIdx="4" presStyleCnt="5">
        <dgm:presLayoutVars>
          <dgm:bulletEnabled val="1"/>
        </dgm:presLayoutVars>
      </dgm:prSet>
      <dgm:spPr/>
      <dgm:t>
        <a:bodyPr/>
        <a:lstStyle/>
        <a:p>
          <a:endParaRPr lang="es-ES"/>
        </a:p>
      </dgm:t>
    </dgm:pt>
  </dgm:ptLst>
  <dgm:cxnLst>
    <dgm:cxn modelId="{6DE40C67-D3A4-4766-8895-FED1CD4EE7FD}" srcId="{8150A7B2-AA8B-426D-A6A6-7928350CF423}" destId="{E66A4F5D-D9DD-4053-8E97-B3E2CFCE6367}" srcOrd="2" destOrd="0" parTransId="{C7E099D8-D5EC-4D82-9901-A67F363F7D73}" sibTransId="{7E0F7AC9-1FFF-45AB-BB33-3BC57D889634}"/>
    <dgm:cxn modelId="{5136D66D-68D4-4838-A94B-F09B22BCCBBF}" srcId="{8150A7B2-AA8B-426D-A6A6-7928350CF423}" destId="{B863C72C-5907-4210-900B-8CD31FD795F6}" srcOrd="4" destOrd="0" parTransId="{42D83781-B99F-408D-9DCA-C1F21A3A4504}" sibTransId="{BB54B539-281C-4409-9FD9-AA5413ACD72E}"/>
    <dgm:cxn modelId="{1C2B3E07-5560-418B-8261-72EA813BF1DA}" type="presOf" srcId="{B863C72C-5907-4210-900B-8CD31FD795F6}" destId="{BDA73E52-28E4-4C3C-B2E3-CF6CA12F33F4}" srcOrd="0" destOrd="0" presId="urn:microsoft.com/office/officeart/2005/8/layout/chevronAccent+Icon"/>
    <dgm:cxn modelId="{B87DE2FA-2C35-471E-B1D0-540ABA229DED}" type="presOf" srcId="{4214CB67-9CA8-4073-B754-64ADCF546297}" destId="{CE2B0429-0061-47E2-84B4-DAA708FC74A6}" srcOrd="0" destOrd="0" presId="urn:microsoft.com/office/officeart/2005/8/layout/chevronAccent+Icon"/>
    <dgm:cxn modelId="{8A9BBD00-5CDE-4D15-AE45-CE5D8B83E503}" srcId="{8150A7B2-AA8B-426D-A6A6-7928350CF423}" destId="{EF40CD45-538A-4A21-8DAC-65C3CA474331}" srcOrd="0" destOrd="0" parTransId="{CD284D4A-B9B7-44F2-BD91-0DE99861AA0D}" sibTransId="{4E39FFDD-478F-4C88-99C7-FF29A91816BA}"/>
    <dgm:cxn modelId="{C441C7D9-7A66-444E-8632-18A00A60DA04}" type="presOf" srcId="{EF40CD45-538A-4A21-8DAC-65C3CA474331}" destId="{A603E1A6-DDC0-488A-81C0-45025DA0A2A8}" srcOrd="0" destOrd="0" presId="urn:microsoft.com/office/officeart/2005/8/layout/chevronAccent+Icon"/>
    <dgm:cxn modelId="{189DF941-2120-4E67-A981-375CA9C82A7A}" srcId="{8150A7B2-AA8B-426D-A6A6-7928350CF423}" destId="{62BB1C2F-03C0-46A4-9850-DDDBACC4E325}" srcOrd="3" destOrd="0" parTransId="{D1E257C5-7583-4455-914F-9520B443E712}" sibTransId="{53ECCB58-5D83-405F-A733-89B03798F742}"/>
    <dgm:cxn modelId="{28035CA2-491D-4BB8-AD3A-DDA9B3597BA2}" type="presOf" srcId="{E66A4F5D-D9DD-4053-8E97-B3E2CFCE6367}" destId="{B4AC24EA-5AD7-4412-9F7C-9F1D8C5AF646}" srcOrd="0" destOrd="0" presId="urn:microsoft.com/office/officeart/2005/8/layout/chevronAccent+Icon"/>
    <dgm:cxn modelId="{1DE57F47-AA1B-47FB-942D-292962FF96A6}" type="presOf" srcId="{62BB1C2F-03C0-46A4-9850-DDDBACC4E325}" destId="{6300D81B-85CF-473A-9AC6-EF1BF8245281}" srcOrd="0" destOrd="0" presId="urn:microsoft.com/office/officeart/2005/8/layout/chevronAccent+Icon"/>
    <dgm:cxn modelId="{A9A0FA49-472B-402A-B0BC-5B73EAF8DE71}" srcId="{8150A7B2-AA8B-426D-A6A6-7928350CF423}" destId="{4214CB67-9CA8-4073-B754-64ADCF546297}" srcOrd="1" destOrd="0" parTransId="{87CC77AF-ED17-42A2-829F-6502360FE75F}" sibTransId="{900C7331-8027-45FB-A8BC-7E0CF3937466}"/>
    <dgm:cxn modelId="{5DADBD60-4806-4BB5-93F5-5D9DEFD12251}" type="presOf" srcId="{8150A7B2-AA8B-426D-A6A6-7928350CF423}" destId="{EB43BBD8-6026-41EC-B19B-590EE49BFB46}" srcOrd="0" destOrd="0" presId="urn:microsoft.com/office/officeart/2005/8/layout/chevronAccent+Icon"/>
    <dgm:cxn modelId="{573B7033-C71E-40A3-A2E4-4CA437585166}" type="presParOf" srcId="{EB43BBD8-6026-41EC-B19B-590EE49BFB46}" destId="{457FD30B-051C-418C-98C4-1D3375060B86}" srcOrd="0" destOrd="0" presId="urn:microsoft.com/office/officeart/2005/8/layout/chevronAccent+Icon"/>
    <dgm:cxn modelId="{73575A7C-1484-416A-9297-4253EC56A265}" type="presParOf" srcId="{457FD30B-051C-418C-98C4-1D3375060B86}" destId="{CDAA9CE1-CEAE-4C7C-B49A-96C4AA9B66D6}" srcOrd="0" destOrd="0" presId="urn:microsoft.com/office/officeart/2005/8/layout/chevronAccent+Icon"/>
    <dgm:cxn modelId="{1201DE54-71BA-4B91-A6F5-417EAFCC3C04}" type="presParOf" srcId="{457FD30B-051C-418C-98C4-1D3375060B86}" destId="{A603E1A6-DDC0-488A-81C0-45025DA0A2A8}" srcOrd="1" destOrd="0" presId="urn:microsoft.com/office/officeart/2005/8/layout/chevronAccent+Icon"/>
    <dgm:cxn modelId="{7A3DD6E5-3C9C-45EF-B124-95630A8A1CDA}" type="presParOf" srcId="{EB43BBD8-6026-41EC-B19B-590EE49BFB46}" destId="{612ECAED-D714-4528-9EF1-F672A0BC6DED}" srcOrd="1" destOrd="0" presId="urn:microsoft.com/office/officeart/2005/8/layout/chevronAccent+Icon"/>
    <dgm:cxn modelId="{9ACFE33A-879C-494E-A99D-A8C008C5240D}" type="presParOf" srcId="{EB43BBD8-6026-41EC-B19B-590EE49BFB46}" destId="{A591FD0D-33F3-4255-B912-665DB30C24EF}" srcOrd="2" destOrd="0" presId="urn:microsoft.com/office/officeart/2005/8/layout/chevronAccent+Icon"/>
    <dgm:cxn modelId="{6BF72799-679A-4CB0-AAB0-0270FDAECF95}" type="presParOf" srcId="{A591FD0D-33F3-4255-B912-665DB30C24EF}" destId="{A4ED7C1D-CB28-48CA-8F4B-F92721FEDC83}" srcOrd="0" destOrd="0" presId="urn:microsoft.com/office/officeart/2005/8/layout/chevronAccent+Icon"/>
    <dgm:cxn modelId="{12D64BA0-1EBE-429A-B787-577876CC9B35}" type="presParOf" srcId="{A591FD0D-33F3-4255-B912-665DB30C24EF}" destId="{CE2B0429-0061-47E2-84B4-DAA708FC74A6}" srcOrd="1" destOrd="0" presId="urn:microsoft.com/office/officeart/2005/8/layout/chevronAccent+Icon"/>
    <dgm:cxn modelId="{48294D10-FDF5-40E4-AB2D-65994E282CB1}" type="presParOf" srcId="{EB43BBD8-6026-41EC-B19B-590EE49BFB46}" destId="{AC5E46A4-990D-4BD5-932F-1479B2A10D7E}" srcOrd="3" destOrd="0" presId="urn:microsoft.com/office/officeart/2005/8/layout/chevronAccent+Icon"/>
    <dgm:cxn modelId="{5EA12A5A-FD2D-4A7B-9BBD-37702F5B5A1F}" type="presParOf" srcId="{EB43BBD8-6026-41EC-B19B-590EE49BFB46}" destId="{49806711-9C83-4247-B00E-AE3007656B21}" srcOrd="4" destOrd="0" presId="urn:microsoft.com/office/officeart/2005/8/layout/chevronAccent+Icon"/>
    <dgm:cxn modelId="{94846083-07E1-4CFC-BD49-071ACC8395E2}" type="presParOf" srcId="{49806711-9C83-4247-B00E-AE3007656B21}" destId="{2A84270A-A399-40C3-849F-B39EB37C8052}" srcOrd="0" destOrd="0" presId="urn:microsoft.com/office/officeart/2005/8/layout/chevronAccent+Icon"/>
    <dgm:cxn modelId="{86D1E3B3-D6B9-432D-B16F-7676EE263B2E}" type="presParOf" srcId="{49806711-9C83-4247-B00E-AE3007656B21}" destId="{B4AC24EA-5AD7-4412-9F7C-9F1D8C5AF646}" srcOrd="1" destOrd="0" presId="urn:microsoft.com/office/officeart/2005/8/layout/chevronAccent+Icon"/>
    <dgm:cxn modelId="{431CA7D3-06AB-4767-89DA-B41C63F66CAB}" type="presParOf" srcId="{EB43BBD8-6026-41EC-B19B-590EE49BFB46}" destId="{05815617-604C-4F9C-8275-5E77A4BB302C}" srcOrd="5" destOrd="0" presId="urn:microsoft.com/office/officeart/2005/8/layout/chevronAccent+Icon"/>
    <dgm:cxn modelId="{637491F3-DBAE-4C92-934D-C5A86AD03023}" type="presParOf" srcId="{EB43BBD8-6026-41EC-B19B-590EE49BFB46}" destId="{FB22ED2C-E32C-4251-8345-A9B2DC1FC6EF}" srcOrd="6" destOrd="0" presId="urn:microsoft.com/office/officeart/2005/8/layout/chevronAccent+Icon"/>
    <dgm:cxn modelId="{B9BA95E0-3707-4984-B256-AFF85BD32240}" type="presParOf" srcId="{FB22ED2C-E32C-4251-8345-A9B2DC1FC6EF}" destId="{E40E56B9-D52A-4073-A47E-79FFC989A38A}" srcOrd="0" destOrd="0" presId="urn:microsoft.com/office/officeart/2005/8/layout/chevronAccent+Icon"/>
    <dgm:cxn modelId="{3D37A78F-6D24-4533-BC23-3CFC253A4A0A}" type="presParOf" srcId="{FB22ED2C-E32C-4251-8345-A9B2DC1FC6EF}" destId="{6300D81B-85CF-473A-9AC6-EF1BF8245281}" srcOrd="1" destOrd="0" presId="urn:microsoft.com/office/officeart/2005/8/layout/chevronAccent+Icon"/>
    <dgm:cxn modelId="{360F26E5-272D-4FE6-84C9-D502DF914076}" type="presParOf" srcId="{EB43BBD8-6026-41EC-B19B-590EE49BFB46}" destId="{89AAECAE-621C-4D46-963A-CBDB00220481}" srcOrd="7" destOrd="0" presId="urn:microsoft.com/office/officeart/2005/8/layout/chevronAccent+Icon"/>
    <dgm:cxn modelId="{8BD02E08-481D-4643-A6FA-7E28BAD99DC6}" type="presParOf" srcId="{EB43BBD8-6026-41EC-B19B-590EE49BFB46}" destId="{B6BD3571-9437-4667-82EA-30AA052A00F7}" srcOrd="8" destOrd="0" presId="urn:microsoft.com/office/officeart/2005/8/layout/chevronAccent+Icon"/>
    <dgm:cxn modelId="{DED03D90-B696-4595-9819-427618085571}" type="presParOf" srcId="{B6BD3571-9437-4667-82EA-30AA052A00F7}" destId="{54759D0D-0381-4DF2-B962-F9B097D7FDF7}" srcOrd="0" destOrd="0" presId="urn:microsoft.com/office/officeart/2005/8/layout/chevronAccent+Icon"/>
    <dgm:cxn modelId="{0A6C747A-BD84-4353-830E-372331F07EBC}" type="presParOf" srcId="{B6BD3571-9437-4667-82EA-30AA052A00F7}" destId="{BDA73E52-28E4-4C3C-B2E3-CF6CA12F33F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588BD-D79E-49D1-9B58-E5E68D86172C}">
      <dsp:nvSpPr>
        <dsp:cNvPr id="0" name=""/>
        <dsp:cNvSpPr/>
      </dsp:nvSpPr>
      <dsp:spPr>
        <a:xfrm>
          <a:off x="0" y="6630786"/>
          <a:ext cx="11634528" cy="16294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06B02-5D7D-4919-900A-6D984F46D74F}">
      <dsp:nvSpPr>
        <dsp:cNvPr id="0" name=""/>
        <dsp:cNvSpPr/>
      </dsp:nvSpPr>
      <dsp:spPr>
        <a:xfrm>
          <a:off x="492893" y="374264"/>
          <a:ext cx="896170" cy="89617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926927-F9A6-4119-BFD3-3C08B016DAEE}">
      <dsp:nvSpPr>
        <dsp:cNvPr id="0" name=""/>
        <dsp:cNvSpPr/>
      </dsp:nvSpPr>
      <dsp:spPr>
        <a:xfrm>
          <a:off x="1881957" y="7649"/>
          <a:ext cx="9752570" cy="162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45" tIns="172445" rIns="172445" bIns="172445" numCol="1" spcCol="1270" anchor="ctr" anchorCtr="0">
          <a:noAutofit/>
        </a:bodyPr>
        <a:lstStyle/>
        <a:p>
          <a:pPr lvl="0" algn="l" defTabSz="1422400">
            <a:lnSpc>
              <a:spcPct val="90000"/>
            </a:lnSpc>
            <a:spcBef>
              <a:spcPct val="0"/>
            </a:spcBef>
            <a:spcAft>
              <a:spcPct val="35000"/>
            </a:spcAft>
          </a:pPr>
          <a:r>
            <a:rPr lang="es-AR" sz="3200" b="0" kern="1200" dirty="0" smtClean="0"/>
            <a:t>Social, personas, grupos, comunidades, diversidades, inclusión, empleo, bienestar. </a:t>
          </a:r>
          <a:endParaRPr lang="en-US" sz="3200" b="0" kern="1200" dirty="0"/>
        </a:p>
      </dsp:txBody>
      <dsp:txXfrm>
        <a:off x="1881957" y="7649"/>
        <a:ext cx="9752570" cy="1629400"/>
      </dsp:txXfrm>
    </dsp:sp>
    <dsp:sp modelId="{E544FF36-518E-432B-8B76-160B462C41FC}">
      <dsp:nvSpPr>
        <dsp:cNvPr id="0" name=""/>
        <dsp:cNvSpPr/>
      </dsp:nvSpPr>
      <dsp:spPr>
        <a:xfrm>
          <a:off x="0" y="2044399"/>
          <a:ext cx="11634528" cy="16294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D2CE4D-FB7A-48A8-AC35-95DB0E4C7851}">
      <dsp:nvSpPr>
        <dsp:cNvPr id="0" name=""/>
        <dsp:cNvSpPr/>
      </dsp:nvSpPr>
      <dsp:spPr>
        <a:xfrm>
          <a:off x="492893" y="2411014"/>
          <a:ext cx="896170" cy="89617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9B740F-3CE5-4361-BDC4-18F571E0DD49}">
      <dsp:nvSpPr>
        <dsp:cNvPr id="0" name=""/>
        <dsp:cNvSpPr/>
      </dsp:nvSpPr>
      <dsp:spPr>
        <a:xfrm>
          <a:off x="1881957" y="2044399"/>
          <a:ext cx="9752570" cy="162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45" tIns="172445" rIns="172445" bIns="172445" numCol="1" spcCol="1270" anchor="ctr" anchorCtr="0">
          <a:noAutofit/>
        </a:bodyPr>
        <a:lstStyle/>
        <a:p>
          <a:pPr lvl="0" algn="l" defTabSz="1422400">
            <a:lnSpc>
              <a:spcPct val="90000"/>
            </a:lnSpc>
            <a:spcBef>
              <a:spcPct val="0"/>
            </a:spcBef>
            <a:spcAft>
              <a:spcPct val="35000"/>
            </a:spcAft>
          </a:pPr>
          <a:r>
            <a:rPr lang="es-AR" sz="3200" b="0" kern="1200" dirty="0" smtClean="0"/>
            <a:t>Ambiental, recursos naturales, renovables, perecederos, envases, trazabilidad, circular.</a:t>
          </a:r>
          <a:endParaRPr lang="en-US" sz="3200" b="0" kern="1200" dirty="0"/>
        </a:p>
      </dsp:txBody>
      <dsp:txXfrm>
        <a:off x="1881957" y="2044399"/>
        <a:ext cx="9752570" cy="1629400"/>
      </dsp:txXfrm>
    </dsp:sp>
    <dsp:sp modelId="{A49788E5-65C8-40F5-86E1-D4C3A5BBC1A8}">
      <dsp:nvSpPr>
        <dsp:cNvPr id="0" name=""/>
        <dsp:cNvSpPr/>
      </dsp:nvSpPr>
      <dsp:spPr>
        <a:xfrm>
          <a:off x="0" y="4081149"/>
          <a:ext cx="11634528" cy="16294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2EECE-8014-48FB-B4A5-683009938CA6}">
      <dsp:nvSpPr>
        <dsp:cNvPr id="0" name=""/>
        <dsp:cNvSpPr/>
      </dsp:nvSpPr>
      <dsp:spPr>
        <a:xfrm>
          <a:off x="492893" y="4447764"/>
          <a:ext cx="896170" cy="89617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3E1601-395A-44DF-A734-52C7798A05A1}">
      <dsp:nvSpPr>
        <dsp:cNvPr id="0" name=""/>
        <dsp:cNvSpPr/>
      </dsp:nvSpPr>
      <dsp:spPr>
        <a:xfrm>
          <a:off x="1881957" y="4081149"/>
          <a:ext cx="9752570" cy="162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45" tIns="172445" rIns="172445" bIns="172445" numCol="1" spcCol="1270" anchor="ctr" anchorCtr="0">
          <a:noAutofit/>
        </a:bodyPr>
        <a:lstStyle/>
        <a:p>
          <a:pPr lvl="0" algn="l" defTabSz="1422400">
            <a:lnSpc>
              <a:spcPct val="90000"/>
            </a:lnSpc>
            <a:spcBef>
              <a:spcPct val="0"/>
            </a:spcBef>
            <a:spcAft>
              <a:spcPct val="35000"/>
            </a:spcAft>
          </a:pPr>
          <a:r>
            <a:rPr lang="es-AR" sz="3200" b="0" kern="1200" dirty="0" smtClean="0"/>
            <a:t>Económico, condición para que los impactos puedan lograrse. Necesarios, medios. </a:t>
          </a:r>
          <a:endParaRPr lang="en-US" sz="3200" b="0" kern="1200" dirty="0"/>
        </a:p>
      </dsp:txBody>
      <dsp:txXfrm>
        <a:off x="1881957" y="4081149"/>
        <a:ext cx="9752570" cy="1629400"/>
      </dsp:txXfrm>
    </dsp:sp>
    <dsp:sp modelId="{FCA482B3-71E3-40E5-835F-55917660F127}">
      <dsp:nvSpPr>
        <dsp:cNvPr id="0" name=""/>
        <dsp:cNvSpPr/>
      </dsp:nvSpPr>
      <dsp:spPr>
        <a:xfrm>
          <a:off x="0" y="6117900"/>
          <a:ext cx="11634528" cy="16294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4ABD4F-1899-44E0-873E-08DB46BA329F}">
      <dsp:nvSpPr>
        <dsp:cNvPr id="0" name=""/>
        <dsp:cNvSpPr/>
      </dsp:nvSpPr>
      <dsp:spPr>
        <a:xfrm>
          <a:off x="492893" y="6484515"/>
          <a:ext cx="896170" cy="89617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2AC6B3-EF04-47F5-A549-D733443FAEB0}">
      <dsp:nvSpPr>
        <dsp:cNvPr id="0" name=""/>
        <dsp:cNvSpPr/>
      </dsp:nvSpPr>
      <dsp:spPr>
        <a:xfrm>
          <a:off x="1881957" y="6117900"/>
          <a:ext cx="9752570" cy="162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45" tIns="172445" rIns="172445" bIns="172445" numCol="1" spcCol="1270" anchor="ctr" anchorCtr="0">
          <a:noAutofit/>
        </a:bodyPr>
        <a:lstStyle/>
        <a:p>
          <a:pPr lvl="0" algn="l" defTabSz="1422400">
            <a:lnSpc>
              <a:spcPct val="90000"/>
            </a:lnSpc>
            <a:spcBef>
              <a:spcPct val="0"/>
            </a:spcBef>
            <a:spcAft>
              <a:spcPct val="35000"/>
            </a:spcAft>
          </a:pPr>
          <a:r>
            <a:rPr lang="es-AR" sz="3200" b="0" kern="1200" dirty="0" smtClean="0"/>
            <a:t>Cultural, la identidad, la cultura, la expresión de lo original, auténtico, regional, origen.</a:t>
          </a:r>
          <a:endParaRPr lang="en-US" sz="3200" b="0" kern="1200" dirty="0"/>
        </a:p>
      </dsp:txBody>
      <dsp:txXfrm>
        <a:off x="1881957" y="6117900"/>
        <a:ext cx="9752570" cy="1629400"/>
      </dsp:txXfrm>
    </dsp:sp>
    <dsp:sp modelId="{5F6509AC-C0F0-4234-A140-23694C6874F0}">
      <dsp:nvSpPr>
        <dsp:cNvPr id="0" name=""/>
        <dsp:cNvSpPr/>
      </dsp:nvSpPr>
      <dsp:spPr>
        <a:xfrm>
          <a:off x="0" y="8154650"/>
          <a:ext cx="11634528" cy="16294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84DDB-0052-4695-9363-5C26D9887D5C}">
      <dsp:nvSpPr>
        <dsp:cNvPr id="0" name=""/>
        <dsp:cNvSpPr/>
      </dsp:nvSpPr>
      <dsp:spPr>
        <a:xfrm>
          <a:off x="492893" y="8521265"/>
          <a:ext cx="896170" cy="89617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789FE9-45C7-4D41-A387-9CA21A1A362F}">
      <dsp:nvSpPr>
        <dsp:cNvPr id="0" name=""/>
        <dsp:cNvSpPr/>
      </dsp:nvSpPr>
      <dsp:spPr>
        <a:xfrm>
          <a:off x="1881957" y="8154650"/>
          <a:ext cx="9752570" cy="162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45" tIns="172445" rIns="172445" bIns="172445" numCol="1" spcCol="1270" anchor="ctr" anchorCtr="0">
          <a:noAutofit/>
        </a:bodyPr>
        <a:lstStyle/>
        <a:p>
          <a:pPr lvl="0" algn="l" defTabSz="1422400">
            <a:lnSpc>
              <a:spcPct val="90000"/>
            </a:lnSpc>
            <a:spcBef>
              <a:spcPct val="0"/>
            </a:spcBef>
            <a:spcAft>
              <a:spcPct val="35000"/>
            </a:spcAft>
          </a:pPr>
          <a:r>
            <a:rPr lang="es-AR" sz="3200" b="0" kern="1200" dirty="0" smtClean="0"/>
            <a:t>Proyectos, eventos únicos para ser evaluados y formulados. Validación y prototipo.</a:t>
          </a:r>
          <a:endParaRPr lang="en-US" sz="3200" b="0" kern="1200" dirty="0"/>
        </a:p>
      </dsp:txBody>
      <dsp:txXfrm>
        <a:off x="1881957" y="8154650"/>
        <a:ext cx="9752570" cy="1629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9CE1-CEAE-4C7C-B49A-96C4AA9B66D6}">
      <dsp:nvSpPr>
        <dsp:cNvPr id="0" name=""/>
        <dsp:cNvSpPr/>
      </dsp:nvSpPr>
      <dsp:spPr>
        <a:xfrm>
          <a:off x="10062" y="242119"/>
          <a:ext cx="3090573" cy="3082874"/>
        </a:xfrm>
        <a:prstGeom prst="ellipse">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3E1A6-DDC0-488A-81C0-45025DA0A2A8}">
      <dsp:nvSpPr>
        <dsp:cNvPr id="0" name=""/>
        <dsp:cNvSpPr/>
      </dsp:nvSpPr>
      <dsp:spPr>
        <a:xfrm>
          <a:off x="842409" y="1485316"/>
          <a:ext cx="2609817" cy="1192961"/>
        </a:xfrm>
        <a:prstGeom prst="roundRect">
          <a:avLst>
            <a:gd name="adj" fmla="val 10000"/>
          </a:avLst>
        </a:prstGeom>
        <a:solidFill>
          <a:schemeClr val="lt1">
            <a:alpha val="90000"/>
            <a:hueOff val="0"/>
            <a:satOff val="0"/>
            <a:lumOff val="0"/>
            <a:alphaOff val="0"/>
          </a:schemeClr>
        </a:solidFill>
        <a:ln w="15875" cap="rnd"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AR" sz="2400" kern="1200" dirty="0">
              <a:solidFill>
                <a:schemeClr val="accent3"/>
              </a:solidFill>
            </a:rPr>
            <a:t>Recursos</a:t>
          </a:r>
        </a:p>
      </dsp:txBody>
      <dsp:txXfrm>
        <a:off x="877350" y="1520257"/>
        <a:ext cx="2539935" cy="1123079"/>
      </dsp:txXfrm>
    </dsp:sp>
    <dsp:sp modelId="{A4ED7C1D-CB28-48CA-8F4B-F92721FEDC83}">
      <dsp:nvSpPr>
        <dsp:cNvPr id="0" name=""/>
        <dsp:cNvSpPr/>
      </dsp:nvSpPr>
      <dsp:spPr>
        <a:xfrm>
          <a:off x="3540183" y="395540"/>
          <a:ext cx="3090573" cy="2776032"/>
        </a:xfrm>
        <a:prstGeom prst="parallelogram">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2B0429-0061-47E2-84B4-DAA708FC74A6}">
      <dsp:nvSpPr>
        <dsp:cNvPr id="0" name=""/>
        <dsp:cNvSpPr/>
      </dsp:nvSpPr>
      <dsp:spPr>
        <a:xfrm>
          <a:off x="4364336" y="1485316"/>
          <a:ext cx="2609817" cy="1192961"/>
        </a:xfrm>
        <a:prstGeom prst="roundRect">
          <a:avLst>
            <a:gd name="adj" fmla="val 10000"/>
          </a:avLst>
        </a:prstGeom>
        <a:solidFill>
          <a:schemeClr val="lt1">
            <a:alpha val="90000"/>
            <a:hueOff val="0"/>
            <a:satOff val="0"/>
            <a:lumOff val="0"/>
            <a:alphaOff val="0"/>
          </a:schemeClr>
        </a:solidFill>
        <a:ln w="15875" cap="rnd"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AR" sz="2400" kern="1200" dirty="0">
              <a:solidFill>
                <a:schemeClr val="accent3"/>
              </a:solidFill>
            </a:rPr>
            <a:t>Conversión</a:t>
          </a:r>
        </a:p>
      </dsp:txBody>
      <dsp:txXfrm>
        <a:off x="4399277" y="1520257"/>
        <a:ext cx="2539935" cy="1123079"/>
      </dsp:txXfrm>
    </dsp:sp>
    <dsp:sp modelId="{2A84270A-A399-40C3-849F-B39EB37C8052}">
      <dsp:nvSpPr>
        <dsp:cNvPr id="0" name=""/>
        <dsp:cNvSpPr/>
      </dsp:nvSpPr>
      <dsp:spPr>
        <a:xfrm>
          <a:off x="7070305" y="242119"/>
          <a:ext cx="3090573" cy="3082874"/>
        </a:xfrm>
        <a:prstGeom prst="ellipse">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C24EA-5AD7-4412-9F7C-9F1D8C5AF646}">
      <dsp:nvSpPr>
        <dsp:cNvPr id="0" name=""/>
        <dsp:cNvSpPr/>
      </dsp:nvSpPr>
      <dsp:spPr>
        <a:xfrm>
          <a:off x="7894458" y="1485316"/>
          <a:ext cx="2609817" cy="1192961"/>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AR" sz="2400" kern="1200" dirty="0">
              <a:solidFill>
                <a:schemeClr val="accent3"/>
              </a:solidFill>
            </a:rPr>
            <a:t>Estrategias</a:t>
          </a:r>
        </a:p>
      </dsp:txBody>
      <dsp:txXfrm>
        <a:off x="7929399" y="1520257"/>
        <a:ext cx="2539935" cy="1123079"/>
      </dsp:txXfrm>
    </dsp:sp>
    <dsp:sp modelId="{E40E56B9-D52A-4073-A47E-79FFC989A38A}">
      <dsp:nvSpPr>
        <dsp:cNvPr id="0" name=""/>
        <dsp:cNvSpPr/>
      </dsp:nvSpPr>
      <dsp:spPr>
        <a:xfrm>
          <a:off x="10600427" y="395540"/>
          <a:ext cx="3090573" cy="2776032"/>
        </a:xfrm>
        <a:prstGeom prst="parallelogram">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00D81B-85CF-473A-9AC6-EF1BF8245281}">
      <dsp:nvSpPr>
        <dsp:cNvPr id="0" name=""/>
        <dsp:cNvSpPr/>
      </dsp:nvSpPr>
      <dsp:spPr>
        <a:xfrm>
          <a:off x="11104068" y="1485316"/>
          <a:ext cx="3250840" cy="1192961"/>
        </a:xfrm>
        <a:prstGeom prst="roundRect">
          <a:avLst>
            <a:gd name="adj" fmla="val 10000"/>
          </a:avLst>
        </a:prstGeom>
        <a:solidFill>
          <a:schemeClr val="lt1">
            <a:alpha val="90000"/>
            <a:hueOff val="0"/>
            <a:satOff val="0"/>
            <a:lumOff val="0"/>
            <a:alphaOff val="0"/>
          </a:schemeClr>
        </a:solidFill>
        <a:ln w="15875" cap="rnd"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AR" sz="2400" kern="1200" dirty="0" smtClean="0">
              <a:solidFill>
                <a:schemeClr val="accent3"/>
              </a:solidFill>
            </a:rPr>
            <a:t>Posicionamiento</a:t>
          </a:r>
          <a:endParaRPr lang="es-AR" sz="2400" kern="1200" dirty="0">
            <a:solidFill>
              <a:schemeClr val="accent3"/>
            </a:solidFill>
          </a:endParaRPr>
        </a:p>
      </dsp:txBody>
      <dsp:txXfrm>
        <a:off x="11139009" y="1520257"/>
        <a:ext cx="3180958" cy="1123079"/>
      </dsp:txXfrm>
    </dsp:sp>
    <dsp:sp modelId="{54759D0D-0381-4DF2-B962-F9B097D7FDF7}">
      <dsp:nvSpPr>
        <dsp:cNvPr id="0" name=""/>
        <dsp:cNvSpPr/>
      </dsp:nvSpPr>
      <dsp:spPr>
        <a:xfrm>
          <a:off x="14451060" y="242119"/>
          <a:ext cx="3090573" cy="3082874"/>
        </a:xfrm>
        <a:prstGeom prst="ellipse">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73E52-28E4-4C3C-B2E3-CF6CA12F33F4}">
      <dsp:nvSpPr>
        <dsp:cNvPr id="0" name=""/>
        <dsp:cNvSpPr/>
      </dsp:nvSpPr>
      <dsp:spPr>
        <a:xfrm>
          <a:off x="15275213" y="1485316"/>
          <a:ext cx="2609817" cy="1192961"/>
        </a:xfrm>
        <a:prstGeom prst="roundRect">
          <a:avLst>
            <a:gd name="adj" fmla="val 10000"/>
          </a:avLst>
        </a:prstGeom>
        <a:solidFill>
          <a:schemeClr val="lt1">
            <a:alpha val="90000"/>
            <a:hueOff val="0"/>
            <a:satOff val="0"/>
            <a:lumOff val="0"/>
            <a:alphaOff val="0"/>
          </a:schemeClr>
        </a:solidFill>
        <a:ln w="15875" cap="rnd"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AR" sz="2400" kern="1200" dirty="0">
              <a:solidFill>
                <a:schemeClr val="accent3"/>
              </a:solidFill>
            </a:rPr>
            <a:t>Consumidores</a:t>
          </a:r>
        </a:p>
      </dsp:txBody>
      <dsp:txXfrm>
        <a:off x="15310154" y="1520257"/>
        <a:ext cx="2539935" cy="11230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Accent+Icon">
  <dgm:title val="Proceso cheurón destacado"/>
  <dgm:desc val="Se usa para mostrar pasos secuenciales en una tarea, un proceso o un flujo de trabajo, o bien para realzar el movimiento o la dirección. Funciona mejor con una cantidad mínima de texto de nivel 1 y 2."/>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776D374-C31A-FF42-A418-C976CF05C23E}" type="datetimeFigureOut">
              <a:rPr lang="es-AR" smtClean="0"/>
              <a:t>26/3/2024</a:t>
            </a:fld>
            <a:endParaRPr lang="es-AR"/>
          </a:p>
        </p:txBody>
      </p:sp>
      <p:sp>
        <p:nvSpPr>
          <p:cNvPr id="4" name="Marcador de imagen d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BF3B4514-F267-0849-ADC1-EF4BCC996F62}" type="slidenum">
              <a:rPr lang="es-AR" smtClean="0"/>
              <a:t>‹Nº›</a:t>
            </a:fld>
            <a:endParaRPr lang="es-AR"/>
          </a:p>
        </p:txBody>
      </p:sp>
    </p:spTree>
    <p:extLst>
      <p:ext uri="{BB962C8B-B14F-4D97-AF65-F5344CB8AC3E}">
        <p14:creationId xmlns:p14="http://schemas.microsoft.com/office/powerpoint/2010/main" val="246258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lo general el plan de marketing contiene las siguientes secciones.</a:t>
            </a:r>
          </a:p>
          <a:p>
            <a:r>
              <a:rPr lang="es-ES" dirty="0" smtClean="0"/>
              <a:t> • Resumen ejecutivo y tabla de contenido. El plan de marketing debe comenzar con una tabla de contenido y un breve resumen para que la alta dirección tenga acceso rápido a una descripción de las metas y recomendaciones principales. • Análisis de la situación. Esta sección presenta los antecedentes relevantes sobre ventas, costos, mercado, competencia y las diversas fuerzas del </a:t>
            </a:r>
            <a:r>
              <a:rPr lang="es-ES" dirty="0" err="1" smtClean="0"/>
              <a:t>macroentorno</a:t>
            </a:r>
            <a:r>
              <a:rPr lang="es-ES" dirty="0" smtClean="0"/>
              <a:t>. ¿Cómo definimos el mercado, de qué tamaño es, y qué tan rápido está creciendo? ¿Cuáles son las tendencias de importancia y los asuntos críticos? Las empresas utilizan toda esta información para realizar un análisis FODA. • Estrategia de marketing. El gerente de marketing define en esta sección la misión, las metas de marketing y financieras, y las necesidades que la oferta pretende satisfacer, así como el posicionamiento competitivo de la empresa, producto o servicio. Todo esto requiere aportaciones de las demás áreas, compras, producción, ventas, finanzas y recursos humanos, entre otras. • Proyecciones financieras. Las proyecciones financieras incluyen los pronósticos de ventas y de gastos, junto con un análisis de punto de equilibrio. Del lado de los ingresos se pronostican el volumen de ventas por mes y la categoría de productos, y del lado de los gastos los costos esperados de marketing, desglosados en categorías más específicas. El análisis de punto de equilibrio estima cuántas unidades debe vender la empresa al mes para compensar sus costos fijos mensuales y los costos unitarios variables promedio. Controles de la implementación. En la última sección se hace un esbozo de los controles para </a:t>
            </a:r>
            <a:r>
              <a:rPr lang="es-ES" dirty="0" err="1" smtClean="0"/>
              <a:t>supervisar</a:t>
            </a:r>
            <a:r>
              <a:rPr lang="es-ES" dirty="0" smtClean="0"/>
              <a:t> y ajustar la implementación del plan. Típicamente, desglosa las metas y el presupuesto mensual o trimestral, para que la dirección pueda revisar los resultados de cada periodo y tomar medidas </a:t>
            </a:r>
            <a:r>
              <a:rPr lang="es-ES" dirty="0" err="1" smtClean="0"/>
              <a:t>correctivas</a:t>
            </a:r>
            <a:r>
              <a:rPr lang="es-ES" dirty="0" smtClean="0"/>
              <a:t> conforme sean necesarias. Algunas organizaciones incluyen también planes de contingencia</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2</a:t>
            </a:fld>
            <a:endParaRPr lang="es-AR"/>
          </a:p>
        </p:txBody>
      </p:sp>
    </p:spTree>
    <p:extLst>
      <p:ext uri="{BB962C8B-B14F-4D97-AF65-F5344CB8AC3E}">
        <p14:creationId xmlns:p14="http://schemas.microsoft.com/office/powerpoint/2010/main" val="107200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Fuente: </a:t>
            </a:r>
          </a:p>
          <a:p>
            <a:r>
              <a:rPr lang="es-ES" dirty="0" smtClean="0"/>
              <a:t>www.yosoysilver.</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5</a:t>
            </a:fld>
            <a:endParaRPr lang="es-AR"/>
          </a:p>
        </p:txBody>
      </p:sp>
    </p:spTree>
    <p:extLst>
      <p:ext uri="{BB962C8B-B14F-4D97-AF65-F5344CB8AC3E}">
        <p14:creationId xmlns:p14="http://schemas.microsoft.com/office/powerpoint/2010/main" val="5866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6</a:t>
            </a:fld>
            <a:endParaRPr lang="es-AR"/>
          </a:p>
        </p:txBody>
      </p:sp>
    </p:spTree>
    <p:extLst>
      <p:ext uri="{BB962C8B-B14F-4D97-AF65-F5344CB8AC3E}">
        <p14:creationId xmlns:p14="http://schemas.microsoft.com/office/powerpoint/2010/main" val="76111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Los recursos son las personas, el conocimiento, los materiales y el dinero.</a:t>
            </a:r>
          </a:p>
          <a:p>
            <a:endParaRPr lang="es-AR" dirty="0" smtClean="0"/>
          </a:p>
          <a:p>
            <a:r>
              <a:rPr lang="es-AR" dirty="0" smtClean="0"/>
              <a:t>Decisiones estratégicas desde donde</a:t>
            </a:r>
            <a:r>
              <a:rPr lang="es-AR" baseline="0" dirty="0" smtClean="0"/>
              <a:t> se compite:</a:t>
            </a:r>
          </a:p>
          <a:p>
            <a:endParaRPr lang="es-AR" baseline="0" dirty="0" smtClean="0"/>
          </a:p>
          <a:p>
            <a:r>
              <a:rPr lang="es-ES" dirty="0" smtClean="0"/>
              <a:t>• A nivel corporativo se puede crecer a través de la intensificación, adquisiciones o saneamientos. </a:t>
            </a:r>
          </a:p>
          <a:p>
            <a:r>
              <a:rPr lang="es-ES" dirty="0" smtClean="0"/>
              <a:t>• A nivel de unidad estratégica de negocio (UEN), se compite a través de la diferenciación, el liderazgo en costo o por enfoque o nicho (Matriz </a:t>
            </a:r>
            <a:r>
              <a:rPr lang="es-ES" dirty="0" err="1" smtClean="0"/>
              <a:t>Porter</a:t>
            </a:r>
            <a:r>
              <a:rPr lang="es-ES" dirty="0" smtClean="0"/>
              <a:t>). </a:t>
            </a:r>
          </a:p>
          <a:p>
            <a:r>
              <a:rPr lang="es-ES" dirty="0" smtClean="0"/>
              <a:t>• Matriz de expansión de </a:t>
            </a:r>
            <a:r>
              <a:rPr lang="es-ES" dirty="0" err="1" smtClean="0"/>
              <a:t>Ansoff</a:t>
            </a:r>
            <a:r>
              <a:rPr lang="es-ES" dirty="0" smtClean="0"/>
              <a:t> sobre productos existentes o nuevos y sobre mercados existentes o nuevos, son de penetración, desarrollo o diversificación relacionada o no relacionada. </a:t>
            </a:r>
          </a:p>
          <a:p>
            <a:r>
              <a:rPr lang="es-ES" dirty="0" smtClean="0"/>
              <a:t>• A nivel funcional, la gerencia puede adaptar la gestión de las personas, o el marketing, o la producción/operaciones, o finanzas o la </a:t>
            </a:r>
            <a:r>
              <a:rPr lang="es-ES" dirty="0" err="1" smtClean="0"/>
              <a:t>investigación+desarrollo+innovación</a:t>
            </a:r>
            <a:endParaRPr lang="es-AR" dirty="0"/>
          </a:p>
        </p:txBody>
      </p:sp>
      <p:sp>
        <p:nvSpPr>
          <p:cNvPr id="4" name="Marcador de número de diapositiva 3"/>
          <p:cNvSpPr>
            <a:spLocks noGrp="1"/>
          </p:cNvSpPr>
          <p:nvPr>
            <p:ph type="sldNum" sz="quarter" idx="10"/>
          </p:nvPr>
        </p:nvSpPr>
        <p:spPr/>
        <p:txBody>
          <a:bodyPr/>
          <a:lstStyle/>
          <a:p>
            <a:fld id="{438EAB56-9C0B-4193-BF19-92894AACC383}" type="slidenum">
              <a:rPr lang="es-AR" smtClean="0"/>
              <a:t>7</a:t>
            </a:fld>
            <a:endParaRPr lang="es-AR"/>
          </a:p>
        </p:txBody>
      </p:sp>
    </p:spTree>
    <p:extLst>
      <p:ext uri="{BB962C8B-B14F-4D97-AF65-F5344CB8AC3E}">
        <p14:creationId xmlns:p14="http://schemas.microsoft.com/office/powerpoint/2010/main" val="39712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el camino elegido para conseguir un objetivo, se trata de definir la construcción y entrega de una propuesta valiosa para el mercado objetivo. • Una estrategia fuerte y sostenible es cuando es totalmente diferente, difícil de copiar y esencialmente asegura un posicionamiento (espacio: tiempo y lugar) estratégico. • Se trata del amoldamiento único entre sus procesos y actividades innovadoras para llegar a la síntesis entre características, diseño, calidad, servicios y costos</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10</a:t>
            </a:fld>
            <a:endParaRPr lang="es-AR"/>
          </a:p>
        </p:txBody>
      </p:sp>
    </p:spTree>
    <p:extLst>
      <p:ext uri="{BB962C8B-B14F-4D97-AF65-F5344CB8AC3E}">
        <p14:creationId xmlns:p14="http://schemas.microsoft.com/office/powerpoint/2010/main" val="362667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 plan de marketing es un documento escrito que resume lo que el especialista en marketing ha aprendido sobre el mercado, e indica de qué manera la empresa espera cumplir sus metas de marketing. Contiene líneas directrices para los programas de marketing y asignaciones financieras durante un periodo determinado. El plan de marketing es uno de los resultados más importantes del proceso de marketing. Provee dirección y enfoque para la marca, producto o empresa. Las organizaciones no lucrativas utilizan planes de marketing para guiar sus esfuerzos de recaudación de fondos y su alcance, y las agencias de gobierno los usan para generar conciencia pública en torno a sus temas de interés, por ejemplo, la nutrición o el estímulo al turismo. El plan de marketing, aunque de alcance más limitado que un plan de negocios, documenta cómo logrará la organización sus metas estratégicas mediante estrategias y tácticas específicas de marketing, cuyo punto de partida es el cliente. Además, se vincula con los planes de otros departamentos. Suponga que un plan de marketing estima vender 200 000 unidades al año. El departamento de producción debe prepararse para fabricar ese número de unidades, el de finanzas debe preparar los fondos para cubrir los gastos, el de recursos humanos debe estar listo para contratar y capacitar personal, y así sucesivamente. Sin el nivel adecuado de recursos y apoyo organizacional, ningún plan de marketing puede tener éxito. Los planes de marketing se están volviendo más orientados al cliente y a la competencia, están mejor razonados y son más realistas. Requieren más aportaciones de todas las áreas funcionales, y son desarrollados en equipo. La planificación se está convirtiendo en un proceso continuo para responder a las condiciones rápidamente cambiantes del mercado. Los defectos citados con más frecuencia de los planes de marketing actuales, según los ejecutivos especializados en el tema, son la falta de realismo, un insuficiente análisis competitivo, y un enfoque en el corto plazo</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12</a:t>
            </a:fld>
            <a:endParaRPr lang="es-AR"/>
          </a:p>
        </p:txBody>
      </p:sp>
    </p:spTree>
    <p:extLst>
      <p:ext uri="{BB962C8B-B14F-4D97-AF65-F5344CB8AC3E}">
        <p14:creationId xmlns:p14="http://schemas.microsoft.com/office/powerpoint/2010/main" val="274411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Criterios: </a:t>
            </a:r>
          </a:p>
          <a:p>
            <a:r>
              <a:rPr lang="es-ES" dirty="0" smtClean="0"/>
              <a:t>1. Deben acomodarse por jerarquía en orden descendente, de acuerdo con su importancia. El objetivo clave de la unidad de negocios para el periodo podría ser aumentar la tasa de rendimiento sobre la inversión. Los gerentes pueden incrementar las ganancias al aumentar los ingresos y reducir los gastos. A su vez, pueden aumentar los ingresos al aumentar la participación de mercado y los precios. 2. Las metas deberán ser cuantitativas siempre que sea posible. La meta “aumentar la tasa de rendimiento </a:t>
            </a:r>
            <a:r>
              <a:rPr lang="es-ES" dirty="0" err="1" smtClean="0"/>
              <a:t>sobre</a:t>
            </a:r>
            <a:r>
              <a:rPr lang="es-ES" dirty="0" smtClean="0"/>
              <a:t> la inversión (ROI)” estará mejor enunciado con la meta “aumentar el ROI a 15% dentro de dos años”. 3. Las metas deben ser realistas. Las metas deben surgir de un análisis de las oportunidades y fortalezas de la unidad de negocios, no de los buenos deseos. 4. Las metas deben ser consistentes. No es posible maximizar las ventas y las ganancias de manera simultánea. Otras elecciones importantes incluyen las ganancias a corto plazo frente al crecimiento a largo plazo; la penetración profunda en mercados existentes frente al desarrollo de nuevos mercados; las metas de rentabilidad frente a las de no rentabilidad, y el alto crecimiento frente al bajo riesgo. Cada elección </a:t>
            </a:r>
            <a:r>
              <a:rPr lang="es-ES" dirty="0" err="1" smtClean="0"/>
              <a:t>requiere</a:t>
            </a:r>
            <a:r>
              <a:rPr lang="es-ES" dirty="0" smtClean="0"/>
              <a:t> una estrategia de mercado diferente.33 Muchos creen que adoptar la meta de un crecimiento fuerte de la participación de mercado podría </a:t>
            </a:r>
            <a:r>
              <a:rPr lang="es-ES" dirty="0" err="1" smtClean="0"/>
              <a:t>implicar</a:t>
            </a:r>
            <a:r>
              <a:rPr lang="es-ES" dirty="0" smtClean="0"/>
              <a:t> la renuncia a grandes ganancias en el corto plazo. El ingreso de Volkswagen es 15 veces superior al ingreso total de Porsche, pero los márgenes de ganancias de Porsche son siete veces más grandes que los de Volkswagen. Otras empresas exitosas, como Google, Microsoft y Samsung, han maximizado su </a:t>
            </a:r>
            <a:r>
              <a:rPr lang="es-ES" dirty="0" err="1" smtClean="0"/>
              <a:t>rentabilidad</a:t>
            </a:r>
            <a:r>
              <a:rPr lang="es-ES" dirty="0" smtClean="0"/>
              <a:t> y su crecimiento.</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15</a:t>
            </a:fld>
            <a:endParaRPr lang="es-AR"/>
          </a:p>
        </p:txBody>
      </p:sp>
    </p:spTree>
    <p:extLst>
      <p:ext uri="{BB962C8B-B14F-4D97-AF65-F5344CB8AC3E}">
        <p14:creationId xmlns:p14="http://schemas.microsoft.com/office/powerpoint/2010/main" val="318020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metas indican lo que quiere lograr una unidad de negocios; la estrategia es el plan de juego para llegar a su cumplimiento. </a:t>
            </a:r>
          </a:p>
          <a:p>
            <a:r>
              <a:rPr lang="es-ES" dirty="0" smtClean="0"/>
              <a:t>Para lograr sus metas cada negocio debe diseñar una estrategia, la cual consiste en una estrategia de marketing y una estrategia de tecnología compatible, además de una estrategia de aprovisionamiento. </a:t>
            </a:r>
          </a:p>
          <a:p>
            <a:r>
              <a:rPr lang="es-ES" dirty="0" smtClean="0"/>
              <a:t>Michael </a:t>
            </a:r>
            <a:r>
              <a:rPr lang="es-ES" dirty="0" err="1" smtClean="0"/>
              <a:t>Porter</a:t>
            </a:r>
            <a:r>
              <a:rPr lang="es-ES" dirty="0" smtClean="0"/>
              <a:t> propone tres estrategias genéricas que proveen un buen punto de partida para el pensamiento estratégico: liderazgo general de costos, diferenciación y en</a:t>
            </a:r>
          </a:p>
          <a:p>
            <a:r>
              <a:rPr lang="es-ES" dirty="0" smtClean="0"/>
              <a:t>foque.</a:t>
            </a:r>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16</a:t>
            </a:fld>
            <a:endParaRPr lang="es-AR"/>
          </a:p>
        </p:txBody>
      </p:sp>
    </p:spTree>
    <p:extLst>
      <p:ext uri="{BB962C8B-B14F-4D97-AF65-F5344CB8AC3E}">
        <p14:creationId xmlns:p14="http://schemas.microsoft.com/office/powerpoint/2010/main" val="1061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el camino elegido para conseguir un objetivo, se trata de definir la construcción y entrega de una propuesta valiosa para el mercado objetivo.</a:t>
            </a:r>
          </a:p>
          <a:p>
            <a:endParaRPr lang="es-ES" dirty="0" smtClean="0"/>
          </a:p>
          <a:p>
            <a:r>
              <a:rPr lang="es-ES" dirty="0" smtClean="0"/>
              <a:t>Una estrategia fuerte y sostenible es cuando es totalmente diferente, difícil de copiar y esencialmente asegura un posicionamiento (espacio: tiempo y lugar) estratégico.</a:t>
            </a:r>
          </a:p>
          <a:p>
            <a:endParaRPr lang="es-ES" dirty="0" smtClean="0"/>
          </a:p>
          <a:p>
            <a:r>
              <a:rPr lang="es-ES" dirty="0" smtClean="0"/>
              <a:t>Se trata del amoldamiento único entre sus procesos y actividades innovadoras para llegar a la síntesis entre características, diseño, calidad, servicios y costos.</a:t>
            </a:r>
            <a:endParaRPr lang="en-US" dirty="0" smtClean="0"/>
          </a:p>
          <a:p>
            <a:endParaRPr lang="es-ES" dirty="0" smtClean="0"/>
          </a:p>
          <a:p>
            <a:r>
              <a:rPr lang="es-ES" dirty="0" smtClean="0"/>
              <a:t>Muchas alianzas estratégicas toman la forma de alianzas de marketing. Éstas se clasifican en cuatro </a:t>
            </a:r>
            <a:r>
              <a:rPr lang="es-ES" dirty="0" err="1" smtClean="0"/>
              <a:t>categorías</a:t>
            </a:r>
            <a:r>
              <a:rPr lang="es-ES" dirty="0" smtClean="0"/>
              <a:t> principales: 1. Alianzas de productos o servicios. Una empresa otorga licencia a otra para fabricar sus productos, o dos empresas comercializan juntas sus productos complementarios o un nuevo producto. El sector de las tarjetas de crédito es una compleja combinación de tarjetas comercializadas conjuntamente por bancos como Bank of </a:t>
            </a:r>
            <a:r>
              <a:rPr lang="es-ES" dirty="0" err="1" smtClean="0"/>
              <a:t>America</a:t>
            </a:r>
            <a:r>
              <a:rPr lang="es-ES" dirty="0" smtClean="0"/>
              <a:t>, empresas de tarjetas de crédito como Visa, y compañías en programas de afinidad como Alaska Airlines. 2. Alianzas promocionales. Una empresa acuerda llevar a cabo una promoción para el producto o </a:t>
            </a:r>
            <a:r>
              <a:rPr lang="es-ES" dirty="0" err="1" smtClean="0"/>
              <a:t>servicio</a:t>
            </a:r>
            <a:r>
              <a:rPr lang="es-ES" dirty="0" smtClean="0"/>
              <a:t> de otra. McDonald’s se alió con Disney durante 10 años para ofrecer productos relacionados con los estrenos cinematográficos de esta última como regalo en sus comidas para niños. 3. Alianzas logísticas. Una empresa ofrece servicios de logística para el producto de otra. Warner </a:t>
            </a:r>
            <a:r>
              <a:rPr lang="es-ES" dirty="0" err="1" smtClean="0"/>
              <a:t>Music</a:t>
            </a:r>
            <a:r>
              <a:rPr lang="es-ES" dirty="0" smtClean="0"/>
              <a:t> </a:t>
            </a:r>
            <a:r>
              <a:rPr lang="es-ES" dirty="0" err="1" smtClean="0"/>
              <a:t>Group</a:t>
            </a:r>
            <a:r>
              <a:rPr lang="es-ES" dirty="0" smtClean="0"/>
              <a:t> y Sub Pop Records crearon la </a:t>
            </a:r>
            <a:r>
              <a:rPr lang="es-ES" dirty="0" err="1" smtClean="0"/>
              <a:t>Alternative</a:t>
            </a:r>
            <a:r>
              <a:rPr lang="es-ES" dirty="0" smtClean="0"/>
              <a:t> </a:t>
            </a:r>
            <a:r>
              <a:rPr lang="es-ES" dirty="0" err="1" smtClean="0"/>
              <a:t>Distribution</a:t>
            </a:r>
            <a:r>
              <a:rPr lang="es-ES" dirty="0" smtClean="0"/>
              <a:t> Alliance (ADA) en 1993, como una </a:t>
            </a:r>
            <a:r>
              <a:rPr lang="es-ES" dirty="0" err="1" smtClean="0"/>
              <a:t>empresa</a:t>
            </a:r>
            <a:r>
              <a:rPr lang="es-ES" dirty="0" smtClean="0"/>
              <a:t> conjunta para fabricar y distribuir discos de discográficas independientes. ADA es la empresa líder de distribución de música “</a:t>
            </a:r>
            <a:r>
              <a:rPr lang="es-ES" dirty="0" err="1" smtClean="0"/>
              <a:t>indie</a:t>
            </a:r>
            <a:r>
              <a:rPr lang="es-ES" dirty="0" smtClean="0"/>
              <a:t>” en Estados Unidos, tanto para productos físicos como digitales. 4. Colaboración para fijación de precios. Una o más empresas se unen en una colaboración para la fijación de precios especiales. Las empresas de hoteles y alquiler de automóviles a menudo ofrecen descuentos mutuos.</a:t>
            </a:r>
          </a:p>
          <a:p>
            <a:endParaRPr lang="en-US" dirty="0"/>
          </a:p>
        </p:txBody>
      </p:sp>
      <p:sp>
        <p:nvSpPr>
          <p:cNvPr id="4" name="Marcador de número de diapositiva 3"/>
          <p:cNvSpPr>
            <a:spLocks noGrp="1"/>
          </p:cNvSpPr>
          <p:nvPr>
            <p:ph type="sldNum" sz="quarter" idx="10"/>
          </p:nvPr>
        </p:nvSpPr>
        <p:spPr/>
        <p:txBody>
          <a:bodyPr/>
          <a:lstStyle/>
          <a:p>
            <a:fld id="{BF3B4514-F267-0849-ADC1-EF4BCC996F62}" type="slidenum">
              <a:rPr lang="es-AR" smtClean="0"/>
              <a:t>17</a:t>
            </a:fld>
            <a:endParaRPr lang="es-AR"/>
          </a:p>
        </p:txBody>
      </p:sp>
    </p:spTree>
    <p:extLst>
      <p:ext uri="{BB962C8B-B14F-4D97-AF65-F5344CB8AC3E}">
        <p14:creationId xmlns:p14="http://schemas.microsoft.com/office/powerpoint/2010/main" val="3526210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B95B6D0-9172-0845-8716-C5206A38E102}" type="datetimeFigureOut">
              <a:rPr lang="es-AR" smtClean="0"/>
              <a:t>26/3/2024</a:t>
            </a:fld>
            <a:endParaRPr lang="es-AR"/>
          </a:p>
        </p:txBody>
      </p:sp>
      <p:sp>
        <p:nvSpPr>
          <p:cNvPr id="5" name="Footer Placeholder 4"/>
          <p:cNvSpPr>
            <a:spLocks noGrp="1"/>
          </p:cNvSpPr>
          <p:nvPr>
            <p:ph type="ftr" sz="quarter" idx="11"/>
          </p:nvPr>
        </p:nvSpPr>
        <p:spPr/>
        <p:txBody>
          <a:bodyPr/>
          <a:lstStyle/>
          <a:p>
            <a:endParaRPr lang="es-AR"/>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97719" y="6794311"/>
            <a:ext cx="1169651" cy="547688"/>
          </a:xfrm>
        </p:spPr>
        <p:txBody>
          <a:bodyPr/>
          <a:lstStyle/>
          <a:p>
            <a:fld id="{8157C73E-6E15-4843-B18C-AD29D5A74EE5}" type="slidenum">
              <a:rPr lang="es-AR" smtClean="0"/>
              <a:t>‹Nº›</a:t>
            </a:fld>
            <a:endParaRPr lang="es-AR"/>
          </a:p>
        </p:txBody>
      </p:sp>
    </p:spTree>
    <p:extLst>
      <p:ext uri="{BB962C8B-B14F-4D97-AF65-F5344CB8AC3E}">
        <p14:creationId xmlns:p14="http://schemas.microsoft.com/office/powerpoint/2010/main" val="48924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3710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t>‹Nº›</a:t>
            </a:fld>
            <a:endParaRPr lang="en-US"/>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39658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3992024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t>‹Nº›</a:t>
            </a:fld>
            <a:endParaRPr lang="en-US"/>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8804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236826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43269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2392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3818" y="3200400"/>
            <a:ext cx="13373100" cy="566643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23282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992147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104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87299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01864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301097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334D819-9F07-4261-B09B-9E467E5D9002}" type="datetimeFigureOut">
              <a:rPr lang="en-US" smtClean="0"/>
              <a:t>3/26/2024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818980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82234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40832" y="236"/>
            <a:ext cx="3535011" cy="10279644"/>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t>3/26/2024</a:t>
            </a:fld>
            <a:endParaRPr lang="en-US"/>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B6F15528-21DE-4FAA-801E-634DDDAF4B2B}" type="slidenum">
              <a:rPr lang="en-US" smtClean="0"/>
              <a:t>‹Nº›</a:t>
            </a:fld>
            <a:endParaRPr lang="en-US"/>
          </a:p>
        </p:txBody>
      </p:sp>
    </p:spTree>
    <p:extLst>
      <p:ext uri="{BB962C8B-B14F-4D97-AF65-F5344CB8AC3E}">
        <p14:creationId xmlns:p14="http://schemas.microsoft.com/office/powerpoint/2010/main" val="10857921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6858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7000" y="0"/>
            <a:ext cx="15114694" cy="1828800"/>
          </a:xfrm>
        </p:spPr>
        <p:txBody>
          <a:bodyPr>
            <a:normAutofit/>
          </a:bodyPr>
          <a:lstStyle/>
          <a:p>
            <a:r>
              <a:rPr lang="es-MX" sz="5400" dirty="0"/>
              <a:t>Agenda </a:t>
            </a:r>
            <a:r>
              <a:rPr lang="es-MX" sz="5400" dirty="0" smtClean="0"/>
              <a:t>del 27/3/24:  Unidad 1.</a:t>
            </a:r>
            <a:endParaRPr lang="es-AR" sz="5400" dirty="0"/>
          </a:p>
        </p:txBody>
      </p:sp>
      <p:sp>
        <p:nvSpPr>
          <p:cNvPr id="4" name="Marcador de texto 3"/>
          <p:cNvSpPr>
            <a:spLocks noGrp="1"/>
          </p:cNvSpPr>
          <p:nvPr>
            <p:ph type="body" sz="half" idx="2"/>
          </p:nvPr>
        </p:nvSpPr>
        <p:spPr>
          <a:xfrm>
            <a:off x="2667000" y="2400300"/>
            <a:ext cx="9410706" cy="6072926"/>
          </a:xfrm>
        </p:spPr>
        <p:txBody>
          <a:bodyPr>
            <a:noAutofit/>
          </a:bodyPr>
          <a:lstStyle/>
          <a:p>
            <a:r>
              <a:rPr lang="es-MX" sz="3600" dirty="0" smtClean="0">
                <a:solidFill>
                  <a:schemeClr val="accent3"/>
                </a:solidFill>
              </a:rPr>
              <a:t>14:05h </a:t>
            </a:r>
            <a:r>
              <a:rPr lang="es-MX" sz="3600" dirty="0" err="1" smtClean="0">
                <a:solidFill>
                  <a:schemeClr val="accent3"/>
                </a:solidFill>
              </a:rPr>
              <a:t>Kahoot</a:t>
            </a:r>
            <a:r>
              <a:rPr lang="es-MX" sz="3600" dirty="0" smtClean="0">
                <a:solidFill>
                  <a:schemeClr val="accent3"/>
                </a:solidFill>
              </a:rPr>
              <a:t> de clase del 20/3.</a:t>
            </a:r>
          </a:p>
          <a:p>
            <a:endParaRPr lang="es-MX" sz="3600" dirty="0">
              <a:solidFill>
                <a:schemeClr val="accent3"/>
              </a:solidFill>
            </a:endParaRPr>
          </a:p>
          <a:p>
            <a:r>
              <a:rPr lang="es-MX" sz="3600" dirty="0" smtClean="0">
                <a:solidFill>
                  <a:schemeClr val="accent3"/>
                </a:solidFill>
              </a:rPr>
              <a:t>14:15:h Desarrollo de la U1. Confirmaciones de las consultas del 3/4.</a:t>
            </a:r>
          </a:p>
          <a:p>
            <a:endParaRPr lang="es-MX" sz="3600" dirty="0" smtClean="0">
              <a:solidFill>
                <a:schemeClr val="accent3"/>
              </a:solidFill>
            </a:endParaRPr>
          </a:p>
          <a:p>
            <a:r>
              <a:rPr lang="es-MX" sz="3600" dirty="0" smtClean="0">
                <a:solidFill>
                  <a:schemeClr val="accent3"/>
                </a:solidFill>
              </a:rPr>
              <a:t>15:30h Recreo. </a:t>
            </a:r>
          </a:p>
          <a:p>
            <a:endParaRPr lang="es-MX" sz="3600" dirty="0" smtClean="0">
              <a:solidFill>
                <a:schemeClr val="accent3"/>
              </a:solidFill>
            </a:endParaRPr>
          </a:p>
          <a:p>
            <a:r>
              <a:rPr lang="es-MX" sz="3600" dirty="0" smtClean="0">
                <a:solidFill>
                  <a:schemeClr val="accent3"/>
                </a:solidFill>
              </a:rPr>
              <a:t>16-17h Cierre de la U1. Indicaciones de temas de la U3.</a:t>
            </a:r>
          </a:p>
          <a:p>
            <a:r>
              <a:rPr lang="es-MX" sz="3600" dirty="0">
                <a:solidFill>
                  <a:schemeClr val="accent3"/>
                </a:solidFill>
              </a:rPr>
              <a:t> </a:t>
            </a:r>
            <a:endParaRPr lang="es-MX" sz="3600" dirty="0" smtClean="0">
              <a:solidFill>
                <a:schemeClr val="accent3"/>
              </a:solidFill>
            </a:endParaRPr>
          </a:p>
          <a:p>
            <a:r>
              <a:rPr lang="es-MX" sz="3600" dirty="0" smtClean="0">
                <a:solidFill>
                  <a:schemeClr val="accent3"/>
                </a:solidFill>
              </a:rPr>
              <a:t>17-17:50h Exposiciones de la U3. </a:t>
            </a:r>
            <a:endParaRPr lang="es-MX" sz="3600" dirty="0">
              <a:solidFill>
                <a:schemeClr val="accent3"/>
              </a:solidFill>
            </a:endParaRPr>
          </a:p>
          <a:p>
            <a:endParaRPr lang="es-MX" sz="3600" dirty="0" smtClean="0">
              <a:solidFill>
                <a:schemeClr val="accent3"/>
              </a:solidFill>
            </a:endParaRPr>
          </a:p>
        </p:txBody>
      </p:sp>
      <p:pic>
        <p:nvPicPr>
          <p:cNvPr id="5" name="Imagen 4"/>
          <p:cNvPicPr>
            <a:picLocks noChangeAspect="1"/>
          </p:cNvPicPr>
          <p:nvPr/>
        </p:nvPicPr>
        <p:blipFill>
          <a:blip r:embed="rId2"/>
          <a:stretch>
            <a:fillRect/>
          </a:stretch>
        </p:blipFill>
        <p:spPr>
          <a:xfrm>
            <a:off x="12108186" y="2438400"/>
            <a:ext cx="5272133" cy="3786926"/>
          </a:xfrm>
          <a:prstGeom prst="rect">
            <a:avLst/>
          </a:prstGeom>
        </p:spPr>
      </p:pic>
    </p:spTree>
    <p:extLst>
      <p:ext uri="{BB962C8B-B14F-4D97-AF65-F5344CB8AC3E}">
        <p14:creationId xmlns:p14="http://schemas.microsoft.com/office/powerpoint/2010/main" val="185033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16470" y="-419100"/>
            <a:ext cx="10130437" cy="2400300"/>
          </a:xfrm>
        </p:spPr>
        <p:txBody>
          <a:bodyPr>
            <a:normAutofit/>
          </a:bodyPr>
          <a:lstStyle/>
          <a:p>
            <a:r>
              <a:rPr lang="es-MX" sz="5400" dirty="0"/>
              <a:t>El </a:t>
            </a:r>
            <a:r>
              <a:rPr lang="es-MX" sz="5400" dirty="0" smtClean="0"/>
              <a:t>mercado y la estrategia:</a:t>
            </a:r>
            <a:endParaRPr lang="es-AR" sz="5400" dirty="0"/>
          </a:p>
        </p:txBody>
      </p:sp>
      <p:sp>
        <p:nvSpPr>
          <p:cNvPr id="4" name="Marcador de texto 3"/>
          <p:cNvSpPr>
            <a:spLocks noGrp="1"/>
          </p:cNvSpPr>
          <p:nvPr>
            <p:ph type="body" sz="half" idx="2"/>
          </p:nvPr>
        </p:nvSpPr>
        <p:spPr>
          <a:xfrm>
            <a:off x="1069644" y="2869727"/>
            <a:ext cx="6811938" cy="4641728"/>
          </a:xfrm>
        </p:spPr>
        <p:txBody>
          <a:bodyPr>
            <a:noAutofit/>
          </a:bodyPr>
          <a:lstStyle/>
          <a:p>
            <a:pPr marL="514350" indent="-514350">
              <a:buFont typeface="Arial" panose="020B0604020202020204" pitchFamily="34" charset="0"/>
              <a:buChar char="•"/>
            </a:pPr>
            <a:r>
              <a:rPr lang="es-MX" sz="3600" dirty="0"/>
              <a:t>Los clientes (pagan por el bien),</a:t>
            </a:r>
          </a:p>
          <a:p>
            <a:pPr marL="514350" indent="-514350">
              <a:buFont typeface="Arial" panose="020B0604020202020204" pitchFamily="34" charset="0"/>
              <a:buChar char="•"/>
            </a:pPr>
            <a:r>
              <a:rPr lang="es-MX" sz="3600" dirty="0"/>
              <a:t>Los consumidores y usuarios (beneficiarios),</a:t>
            </a:r>
          </a:p>
          <a:p>
            <a:pPr marL="514350" indent="-514350">
              <a:buFont typeface="Arial" panose="020B0604020202020204" pitchFamily="34" charset="0"/>
              <a:buChar char="•"/>
            </a:pPr>
            <a:r>
              <a:rPr lang="es-MX" sz="3600" dirty="0"/>
              <a:t>Los prescriptores ,</a:t>
            </a:r>
          </a:p>
          <a:p>
            <a:pPr marL="514350" indent="-514350">
              <a:buFont typeface="Arial" panose="020B0604020202020204" pitchFamily="34" charset="0"/>
              <a:buChar char="•"/>
            </a:pPr>
            <a:r>
              <a:rPr lang="es-MX" sz="3600" dirty="0"/>
              <a:t>Los distribuidores,</a:t>
            </a:r>
          </a:p>
          <a:p>
            <a:pPr marL="514350" indent="-514350">
              <a:buFont typeface="Arial" panose="020B0604020202020204" pitchFamily="34" charset="0"/>
              <a:buChar char="•"/>
            </a:pPr>
            <a:r>
              <a:rPr lang="es-MX" sz="3600" dirty="0"/>
              <a:t>Los proveedores,</a:t>
            </a:r>
          </a:p>
          <a:p>
            <a:pPr marL="514350" indent="-514350">
              <a:buFont typeface="Arial" panose="020B0604020202020204" pitchFamily="34" charset="0"/>
              <a:buChar char="•"/>
            </a:pPr>
            <a:r>
              <a:rPr lang="es-MX" sz="3600" dirty="0"/>
              <a:t>Los competidores,</a:t>
            </a:r>
          </a:p>
          <a:p>
            <a:pPr marL="514350" indent="-514350">
              <a:buFont typeface="Arial" panose="020B0604020202020204" pitchFamily="34" charset="0"/>
              <a:buChar char="•"/>
            </a:pPr>
            <a:r>
              <a:rPr lang="es-MX" sz="3600" b="1" dirty="0"/>
              <a:t>Son personas.</a:t>
            </a:r>
            <a:endParaRPr lang="es-AR" sz="3600" b="1" dirty="0"/>
          </a:p>
        </p:txBody>
      </p:sp>
      <p:pic>
        <p:nvPicPr>
          <p:cNvPr id="3" name="Imagen 2"/>
          <p:cNvPicPr>
            <a:picLocks noChangeAspect="1"/>
          </p:cNvPicPr>
          <p:nvPr/>
        </p:nvPicPr>
        <p:blipFill>
          <a:blip r:embed="rId3"/>
          <a:stretch>
            <a:fillRect/>
          </a:stretch>
        </p:blipFill>
        <p:spPr>
          <a:xfrm>
            <a:off x="7300638" y="4626663"/>
            <a:ext cx="1315832" cy="563928"/>
          </a:xfrm>
          <a:prstGeom prst="rect">
            <a:avLst/>
          </a:prstGeom>
        </p:spPr>
      </p:pic>
      <p:pic>
        <p:nvPicPr>
          <p:cNvPr id="6" name="Imagen 5"/>
          <p:cNvPicPr>
            <a:picLocks noChangeAspect="1"/>
          </p:cNvPicPr>
          <p:nvPr/>
        </p:nvPicPr>
        <p:blipFill>
          <a:blip r:embed="rId4"/>
          <a:stretch>
            <a:fillRect/>
          </a:stretch>
        </p:blipFill>
        <p:spPr>
          <a:xfrm>
            <a:off x="3200400" y="3467100"/>
            <a:ext cx="1046334" cy="696288"/>
          </a:xfrm>
          <a:prstGeom prst="rect">
            <a:avLst/>
          </a:prstGeom>
        </p:spPr>
      </p:pic>
      <p:pic>
        <p:nvPicPr>
          <p:cNvPr id="7" name="Imagen 6"/>
          <p:cNvPicPr>
            <a:picLocks noChangeAspect="1"/>
          </p:cNvPicPr>
          <p:nvPr/>
        </p:nvPicPr>
        <p:blipFill rotWithShape="1">
          <a:blip r:embed="rId5"/>
          <a:srcRect l="3110" t="21771" r="26817" b="16710"/>
          <a:stretch/>
        </p:blipFill>
        <p:spPr>
          <a:xfrm>
            <a:off x="5964837" y="6114304"/>
            <a:ext cx="1083888" cy="639009"/>
          </a:xfrm>
          <a:prstGeom prst="rect">
            <a:avLst/>
          </a:prstGeom>
        </p:spPr>
      </p:pic>
      <p:pic>
        <p:nvPicPr>
          <p:cNvPr id="8" name="Imagen 7"/>
          <p:cNvPicPr>
            <a:picLocks noChangeAspect="1"/>
          </p:cNvPicPr>
          <p:nvPr/>
        </p:nvPicPr>
        <p:blipFill>
          <a:blip r:embed="rId6"/>
          <a:stretch>
            <a:fillRect/>
          </a:stretch>
        </p:blipFill>
        <p:spPr>
          <a:xfrm>
            <a:off x="5964837" y="7350824"/>
            <a:ext cx="1012158" cy="758142"/>
          </a:xfrm>
          <a:prstGeom prst="rect">
            <a:avLst/>
          </a:prstGeom>
        </p:spPr>
      </p:pic>
      <p:pic>
        <p:nvPicPr>
          <p:cNvPr id="13" name="Marcador de contenido 12"/>
          <p:cNvPicPr>
            <a:picLocks noGrp="1" noChangeAspect="1"/>
          </p:cNvPicPr>
          <p:nvPr>
            <p:ph idx="1"/>
          </p:nvPr>
        </p:nvPicPr>
        <p:blipFill>
          <a:blip r:embed="rId7"/>
          <a:stretch>
            <a:fillRect/>
          </a:stretch>
        </p:blipFill>
        <p:spPr>
          <a:xfrm>
            <a:off x="9483725" y="2544762"/>
            <a:ext cx="7772400" cy="4371975"/>
          </a:xfrm>
          <a:prstGeom prst="rect">
            <a:avLst/>
          </a:prstGeom>
        </p:spPr>
      </p:pic>
    </p:spTree>
    <p:extLst>
      <p:ext uri="{BB962C8B-B14F-4D97-AF65-F5344CB8AC3E}">
        <p14:creationId xmlns:p14="http://schemas.microsoft.com/office/powerpoint/2010/main" val="3104431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03016" y="7505700"/>
            <a:ext cx="6172200" cy="2400300"/>
          </a:xfrm>
        </p:spPr>
        <p:txBody>
          <a:bodyPr>
            <a:normAutofit fontScale="90000"/>
          </a:bodyPr>
          <a:lstStyle/>
          <a:p>
            <a:r>
              <a:rPr lang="es-MX" sz="5400" dirty="0" smtClean="0"/>
              <a:t>Segmentación: secuencia, requisitos, criterios, variables.</a:t>
            </a:r>
            <a:endParaRPr lang="es-AR" sz="5400" dirty="0"/>
          </a:p>
        </p:txBody>
      </p:sp>
      <p:pic>
        <p:nvPicPr>
          <p:cNvPr id="5" name="Marcador de contenido 4"/>
          <p:cNvPicPr>
            <a:picLocks noGrp="1" noChangeAspect="1"/>
          </p:cNvPicPr>
          <p:nvPr>
            <p:ph idx="1"/>
          </p:nvPr>
        </p:nvPicPr>
        <p:blipFill>
          <a:blip r:embed="rId2"/>
          <a:stretch>
            <a:fillRect/>
          </a:stretch>
        </p:blipFill>
        <p:spPr>
          <a:xfrm>
            <a:off x="11403016" y="2322095"/>
            <a:ext cx="3923117" cy="3923117"/>
          </a:xfrm>
          <a:prstGeom prst="rect">
            <a:avLst/>
          </a:prstGeom>
        </p:spPr>
      </p:pic>
      <p:sp>
        <p:nvSpPr>
          <p:cNvPr id="4" name="Marcador de texto 3"/>
          <p:cNvSpPr>
            <a:spLocks noGrp="1"/>
          </p:cNvSpPr>
          <p:nvPr>
            <p:ph type="body" sz="half" idx="2"/>
          </p:nvPr>
        </p:nvSpPr>
        <p:spPr>
          <a:xfrm>
            <a:off x="1447800" y="2322095"/>
            <a:ext cx="9347487" cy="4641728"/>
          </a:xfrm>
        </p:spPr>
        <p:txBody>
          <a:bodyPr>
            <a:noAutofit/>
          </a:bodyPr>
          <a:lstStyle/>
          <a:p>
            <a:pPr marL="428625" indent="-428625">
              <a:buFont typeface="Arial" panose="020B0604020202020204" pitchFamily="34" charset="0"/>
              <a:buChar char="•"/>
            </a:pPr>
            <a:r>
              <a:rPr lang="es-MX" sz="3600" dirty="0">
                <a:solidFill>
                  <a:schemeClr val="accent3"/>
                </a:solidFill>
              </a:rPr>
              <a:t>Proceso en el que se identifica el mercado.</a:t>
            </a:r>
          </a:p>
          <a:p>
            <a:pPr marL="428625" indent="-428625">
              <a:buFont typeface="Arial" panose="020B0604020202020204" pitchFamily="34" charset="0"/>
              <a:buChar char="•"/>
            </a:pPr>
            <a:r>
              <a:rPr lang="es-MX" sz="3600" dirty="0">
                <a:solidFill>
                  <a:schemeClr val="accent3"/>
                </a:solidFill>
              </a:rPr>
              <a:t>Se valoran perfiles de usuarios con características similares en el rol que asumen frente a un problema.</a:t>
            </a:r>
          </a:p>
          <a:p>
            <a:pPr marL="428625" indent="-428625">
              <a:buFont typeface="Arial" panose="020B0604020202020204" pitchFamily="34" charset="0"/>
              <a:buChar char="•"/>
            </a:pPr>
            <a:r>
              <a:rPr lang="es-MX" sz="3600" dirty="0">
                <a:solidFill>
                  <a:schemeClr val="accent3"/>
                </a:solidFill>
              </a:rPr>
              <a:t>Se comparan grupos y se opta por el del mejor tamaño, proyección de crecimiento y retroalimentación.</a:t>
            </a:r>
          </a:p>
          <a:p>
            <a:pPr marL="428625" indent="-428625">
              <a:buFont typeface="Arial" panose="020B0604020202020204" pitchFamily="34" charset="0"/>
              <a:buChar char="•"/>
            </a:pPr>
            <a:r>
              <a:rPr lang="es-MX" sz="3600" dirty="0">
                <a:solidFill>
                  <a:schemeClr val="accent3"/>
                </a:solidFill>
              </a:rPr>
              <a:t>Se diseñan satisfactores a proponer para intercambiar valor sostenible, único y diferencial.</a:t>
            </a:r>
            <a:endParaRPr lang="es-AR" sz="3600" dirty="0">
              <a:solidFill>
                <a:schemeClr val="accent3"/>
              </a:solidFill>
            </a:endParaRPr>
          </a:p>
        </p:txBody>
      </p:sp>
    </p:spTree>
    <p:extLst>
      <p:ext uri="{BB962C8B-B14F-4D97-AF65-F5344CB8AC3E}">
        <p14:creationId xmlns:p14="http://schemas.microsoft.com/office/powerpoint/2010/main" val="2614520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5400000">
            <a:off x="11753851" y="4057649"/>
            <a:ext cx="10286997" cy="2400300"/>
          </a:xfrm>
        </p:spPr>
        <p:txBody>
          <a:bodyPr>
            <a:normAutofit/>
          </a:bodyPr>
          <a:lstStyle/>
          <a:p>
            <a:pPr algn="ctr"/>
            <a:r>
              <a:rPr lang="es-MX" sz="4800" dirty="0" smtClean="0"/>
              <a:t>Innovación comercial: remedio, oferta y ventajas competitivas.</a:t>
            </a:r>
            <a:endParaRPr lang="es-AR" sz="4800" dirty="0"/>
          </a:p>
        </p:txBody>
      </p:sp>
      <p:pic>
        <p:nvPicPr>
          <p:cNvPr id="5" name="Marcador de contenido 4"/>
          <p:cNvPicPr>
            <a:picLocks noGrp="1" noChangeAspect="1"/>
          </p:cNvPicPr>
          <p:nvPr>
            <p:ph idx="1"/>
          </p:nvPr>
        </p:nvPicPr>
        <p:blipFill>
          <a:blip r:embed="rId3"/>
          <a:stretch>
            <a:fillRect/>
          </a:stretch>
        </p:blipFill>
        <p:spPr>
          <a:xfrm>
            <a:off x="2648939" y="1790700"/>
            <a:ext cx="12357872" cy="7497261"/>
          </a:xfrm>
          <a:prstGeom prst="rect">
            <a:avLst/>
          </a:prstGeom>
        </p:spPr>
      </p:pic>
    </p:spTree>
    <p:extLst>
      <p:ext uri="{BB962C8B-B14F-4D97-AF65-F5344CB8AC3E}">
        <p14:creationId xmlns:p14="http://schemas.microsoft.com/office/powerpoint/2010/main" val="244874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half" idx="2"/>
          </p:nvPr>
        </p:nvSpPr>
        <p:spPr/>
        <p:txBody>
          <a:bodyPr/>
          <a:lstStyle/>
          <a:p>
            <a:endParaRPr lang="en-US"/>
          </a:p>
        </p:txBody>
      </p:sp>
      <p:pic>
        <p:nvPicPr>
          <p:cNvPr id="5" name="Imagen 4"/>
          <p:cNvPicPr>
            <a:picLocks noChangeAspect="1"/>
          </p:cNvPicPr>
          <p:nvPr/>
        </p:nvPicPr>
        <p:blipFill rotWithShape="1">
          <a:blip r:embed="rId2"/>
          <a:srcRect l="56041" t="18889" r="7084" b="10741"/>
          <a:stretch/>
        </p:blipFill>
        <p:spPr>
          <a:xfrm>
            <a:off x="2514600" y="952500"/>
            <a:ext cx="15133392" cy="8122442"/>
          </a:xfrm>
          <a:prstGeom prst="rect">
            <a:avLst/>
          </a:prstGeom>
        </p:spPr>
      </p:pic>
    </p:spTree>
    <p:extLst>
      <p:ext uri="{BB962C8B-B14F-4D97-AF65-F5344CB8AC3E}">
        <p14:creationId xmlns:p14="http://schemas.microsoft.com/office/powerpoint/2010/main" val="277663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56875" t="24075" r="6667" b="11481"/>
          <a:stretch/>
        </p:blipFill>
        <p:spPr>
          <a:xfrm>
            <a:off x="2514600" y="1790699"/>
            <a:ext cx="15316200" cy="7614339"/>
          </a:xfrm>
          <a:prstGeom prst="rect">
            <a:avLst/>
          </a:prstGeom>
        </p:spPr>
      </p:pic>
    </p:spTree>
    <p:extLst>
      <p:ext uri="{BB962C8B-B14F-4D97-AF65-F5344CB8AC3E}">
        <p14:creationId xmlns:p14="http://schemas.microsoft.com/office/powerpoint/2010/main" val="2717427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3"/>
          <a:srcRect l="6496" t="12801" r="8274" b="3200"/>
          <a:stretch/>
        </p:blipFill>
        <p:spPr>
          <a:xfrm>
            <a:off x="1828800" y="2705100"/>
            <a:ext cx="6047812" cy="3352800"/>
          </a:xfrm>
          <a:prstGeom prst="rect">
            <a:avLst/>
          </a:prstGeom>
        </p:spPr>
      </p:pic>
      <p:sp>
        <p:nvSpPr>
          <p:cNvPr id="3" name="Título 1"/>
          <p:cNvSpPr>
            <a:spLocks noGrp="1"/>
          </p:cNvSpPr>
          <p:nvPr>
            <p:ph type="title"/>
          </p:nvPr>
        </p:nvSpPr>
        <p:spPr>
          <a:xfrm>
            <a:off x="3048000" y="770046"/>
            <a:ext cx="13525500" cy="1371600"/>
          </a:xfrm>
        </p:spPr>
        <p:txBody>
          <a:bodyPr>
            <a:normAutofit/>
          </a:bodyPr>
          <a:lstStyle/>
          <a:p>
            <a:r>
              <a:rPr lang="es-MX" sz="5400" dirty="0" smtClean="0"/>
              <a:t>Formular un objetivo, es:</a:t>
            </a:r>
            <a:endParaRPr lang="es-AR" sz="5400" dirty="0"/>
          </a:p>
        </p:txBody>
      </p:sp>
      <p:sp>
        <p:nvSpPr>
          <p:cNvPr id="5" name="Rectángulo 4"/>
          <p:cNvSpPr/>
          <p:nvPr/>
        </p:nvSpPr>
        <p:spPr>
          <a:xfrm>
            <a:off x="8458200" y="2712720"/>
            <a:ext cx="9372600" cy="6740307"/>
          </a:xfrm>
          <a:prstGeom prst="rect">
            <a:avLst/>
          </a:prstGeom>
        </p:spPr>
        <p:txBody>
          <a:bodyPr wrap="square">
            <a:spAutoFit/>
          </a:bodyPr>
          <a:lstStyle/>
          <a:p>
            <a:pPr marL="571500" indent="-571500">
              <a:buFont typeface="Arial" panose="020B0604020202020204" pitchFamily="34" charset="0"/>
              <a:buChar char="•"/>
            </a:pPr>
            <a:r>
              <a:rPr lang="es-ES" sz="3600" dirty="0">
                <a:solidFill>
                  <a:schemeClr val="accent3"/>
                </a:solidFill>
              </a:rPr>
              <a:t>D</a:t>
            </a:r>
            <a:r>
              <a:rPr lang="es-ES" sz="3600" dirty="0" smtClean="0">
                <a:solidFill>
                  <a:schemeClr val="accent3"/>
                </a:solidFill>
              </a:rPr>
              <a:t>efinir </a:t>
            </a:r>
            <a:r>
              <a:rPr lang="es-ES" sz="3600" dirty="0">
                <a:solidFill>
                  <a:schemeClr val="accent3"/>
                </a:solidFill>
              </a:rPr>
              <a:t>los logros a alcanzar mediante las estrategias del negocio. </a:t>
            </a:r>
            <a:endParaRPr lang="es-ES" sz="3600" dirty="0" smtClean="0">
              <a:solidFill>
                <a:schemeClr val="accent3"/>
              </a:solidFill>
            </a:endParaRPr>
          </a:p>
          <a:p>
            <a:r>
              <a:rPr lang="es-ES" sz="3600" dirty="0" smtClean="0">
                <a:solidFill>
                  <a:schemeClr val="accent3"/>
                </a:solidFill>
              </a:rPr>
              <a:t>•  Sus </a:t>
            </a:r>
            <a:r>
              <a:rPr lang="es-ES" sz="3600" dirty="0">
                <a:solidFill>
                  <a:schemeClr val="accent3"/>
                </a:solidFill>
              </a:rPr>
              <a:t>características son específicos, viables, medibles, desafiantes, relevantes, comunicables para ser conocidos. </a:t>
            </a:r>
            <a:endParaRPr lang="es-ES" sz="3600" dirty="0" smtClean="0">
              <a:solidFill>
                <a:schemeClr val="accent3"/>
              </a:solidFill>
            </a:endParaRPr>
          </a:p>
          <a:p>
            <a:r>
              <a:rPr lang="es-ES" sz="3600" dirty="0" smtClean="0">
                <a:solidFill>
                  <a:schemeClr val="accent3"/>
                </a:solidFill>
              </a:rPr>
              <a:t>•  </a:t>
            </a:r>
            <a:r>
              <a:rPr lang="es-ES" sz="3600" dirty="0">
                <a:solidFill>
                  <a:schemeClr val="accent3"/>
                </a:solidFill>
              </a:rPr>
              <a:t>Pueden plantearse sobre el crecimiento de la rentabilidad, la reputación, el desarrollo del relacionamiento con clientes </a:t>
            </a:r>
            <a:r>
              <a:rPr lang="es-ES" sz="3600" dirty="0" smtClean="0">
                <a:solidFill>
                  <a:schemeClr val="accent3"/>
                </a:solidFill>
              </a:rPr>
              <a:t>u </a:t>
            </a:r>
            <a:r>
              <a:rPr lang="es-ES" sz="3600" dirty="0">
                <a:solidFill>
                  <a:schemeClr val="accent3"/>
                </a:solidFill>
              </a:rPr>
              <a:t>otros </a:t>
            </a:r>
            <a:r>
              <a:rPr lang="es-ES" sz="3600" dirty="0" smtClean="0">
                <a:solidFill>
                  <a:schemeClr val="accent3"/>
                </a:solidFill>
              </a:rPr>
              <a:t>tales como </a:t>
            </a:r>
            <a:r>
              <a:rPr lang="es-ES" sz="3600" dirty="0">
                <a:solidFill>
                  <a:schemeClr val="accent3"/>
                </a:solidFill>
              </a:rPr>
              <a:t>recupero </a:t>
            </a:r>
            <a:r>
              <a:rPr lang="es-ES" sz="3600" dirty="0" smtClean="0">
                <a:solidFill>
                  <a:schemeClr val="accent3"/>
                </a:solidFill>
              </a:rPr>
              <a:t>de ex-clientes o  </a:t>
            </a:r>
            <a:r>
              <a:rPr lang="es-ES" sz="3600" dirty="0">
                <a:solidFill>
                  <a:schemeClr val="accent3"/>
                </a:solidFill>
              </a:rPr>
              <a:t>disminución de gastos de publicidad</a:t>
            </a:r>
            <a:endParaRPr lang="en-US" sz="3600" dirty="0">
              <a:solidFill>
                <a:schemeClr val="accent3"/>
              </a:solidFill>
            </a:endParaRPr>
          </a:p>
        </p:txBody>
      </p:sp>
    </p:spTree>
    <p:extLst>
      <p:ext uri="{BB962C8B-B14F-4D97-AF65-F5344CB8AC3E}">
        <p14:creationId xmlns:p14="http://schemas.microsoft.com/office/powerpoint/2010/main" val="3198932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048000" y="770046"/>
            <a:ext cx="13525500" cy="1371600"/>
          </a:xfrm>
        </p:spPr>
        <p:txBody>
          <a:bodyPr>
            <a:normAutofit/>
          </a:bodyPr>
          <a:lstStyle/>
          <a:p>
            <a:r>
              <a:rPr lang="es-MX" sz="5400" dirty="0" smtClean="0"/>
              <a:t>La estructura de un objetivo, es:</a:t>
            </a:r>
            <a:endParaRPr lang="es-AR" sz="5400" dirty="0"/>
          </a:p>
        </p:txBody>
      </p:sp>
      <p:sp>
        <p:nvSpPr>
          <p:cNvPr id="2" name="Rectángulo 1"/>
          <p:cNvSpPr/>
          <p:nvPr/>
        </p:nvSpPr>
        <p:spPr>
          <a:xfrm>
            <a:off x="8029012" y="2804710"/>
            <a:ext cx="9649388" cy="6001643"/>
          </a:xfrm>
          <a:prstGeom prst="rect">
            <a:avLst/>
          </a:prstGeom>
        </p:spPr>
        <p:txBody>
          <a:bodyPr wrap="square">
            <a:spAutoFit/>
          </a:bodyPr>
          <a:lstStyle/>
          <a:p>
            <a:r>
              <a:rPr lang="es-ES" sz="3200" dirty="0">
                <a:solidFill>
                  <a:schemeClr val="accent3"/>
                </a:solidFill>
              </a:rPr>
              <a:t>• Se trata de la elección del </a:t>
            </a:r>
            <a:r>
              <a:rPr lang="es-ES" sz="3200" b="1" dirty="0">
                <a:solidFill>
                  <a:schemeClr val="accent3"/>
                </a:solidFill>
              </a:rPr>
              <a:t>mercado</a:t>
            </a:r>
            <a:r>
              <a:rPr lang="es-ES" sz="3200" dirty="0">
                <a:solidFill>
                  <a:schemeClr val="accent3"/>
                </a:solidFill>
              </a:rPr>
              <a:t> objetivo, la opción de una posición competitiva y el desarrollo de una combinación de marketing eficaz para acceder y servir a los clientes elegidos. </a:t>
            </a:r>
            <a:endParaRPr lang="es-ES" sz="3200" dirty="0" smtClean="0">
              <a:solidFill>
                <a:schemeClr val="accent3"/>
              </a:solidFill>
            </a:endParaRPr>
          </a:p>
          <a:p>
            <a:r>
              <a:rPr lang="es-ES" sz="3200" dirty="0" smtClean="0">
                <a:solidFill>
                  <a:schemeClr val="accent3"/>
                </a:solidFill>
              </a:rPr>
              <a:t>• </a:t>
            </a:r>
            <a:r>
              <a:rPr lang="es-ES" sz="3200" dirty="0">
                <a:solidFill>
                  <a:schemeClr val="accent3"/>
                </a:solidFill>
              </a:rPr>
              <a:t>Es el </a:t>
            </a:r>
            <a:r>
              <a:rPr lang="es-ES" sz="3200" b="1" dirty="0">
                <a:solidFill>
                  <a:schemeClr val="accent3"/>
                </a:solidFill>
              </a:rPr>
              <a:t>resultado</a:t>
            </a:r>
            <a:r>
              <a:rPr lang="es-ES" sz="3200" dirty="0">
                <a:solidFill>
                  <a:schemeClr val="accent3"/>
                </a:solidFill>
              </a:rPr>
              <a:t> que permite cerrar la brecha entre lo deseado por la empresa y el potencial calculado del mercado objetivo; o entre la situación actual y la futura deseada. </a:t>
            </a:r>
            <a:endParaRPr lang="es-ES" sz="3200" dirty="0" smtClean="0">
              <a:solidFill>
                <a:schemeClr val="accent3"/>
              </a:solidFill>
            </a:endParaRPr>
          </a:p>
          <a:p>
            <a:r>
              <a:rPr lang="es-ES" sz="3200" dirty="0" smtClean="0">
                <a:solidFill>
                  <a:schemeClr val="accent3"/>
                </a:solidFill>
              </a:rPr>
              <a:t>• </a:t>
            </a:r>
            <a:r>
              <a:rPr lang="es-ES" sz="3200" dirty="0">
                <a:solidFill>
                  <a:schemeClr val="accent3"/>
                </a:solidFill>
              </a:rPr>
              <a:t>Sus componentes son un </a:t>
            </a:r>
            <a:r>
              <a:rPr lang="es-ES" sz="3200" b="1" dirty="0">
                <a:solidFill>
                  <a:schemeClr val="accent3"/>
                </a:solidFill>
              </a:rPr>
              <a:t>atributo</a:t>
            </a:r>
            <a:r>
              <a:rPr lang="es-ES" sz="3200" dirty="0">
                <a:solidFill>
                  <a:schemeClr val="accent3"/>
                </a:solidFill>
              </a:rPr>
              <a:t> como verbo en infinitivo, una </a:t>
            </a:r>
            <a:r>
              <a:rPr lang="es-ES" sz="3200" b="1" dirty="0">
                <a:solidFill>
                  <a:schemeClr val="accent3"/>
                </a:solidFill>
              </a:rPr>
              <a:t>cantidad</a:t>
            </a:r>
            <a:r>
              <a:rPr lang="es-ES" sz="3200" dirty="0">
                <a:solidFill>
                  <a:schemeClr val="accent3"/>
                </a:solidFill>
              </a:rPr>
              <a:t> a lograr, su </a:t>
            </a:r>
            <a:r>
              <a:rPr lang="es-ES" sz="3200" b="1" dirty="0">
                <a:solidFill>
                  <a:schemeClr val="accent3"/>
                </a:solidFill>
              </a:rPr>
              <a:t>unidad de medida </a:t>
            </a:r>
            <a:r>
              <a:rPr lang="es-ES" sz="3200" dirty="0">
                <a:solidFill>
                  <a:schemeClr val="accent3"/>
                </a:solidFill>
              </a:rPr>
              <a:t>y el horizonte de </a:t>
            </a:r>
            <a:r>
              <a:rPr lang="es-ES" sz="3200" dirty="0" smtClean="0">
                <a:solidFill>
                  <a:schemeClr val="accent3"/>
                </a:solidFill>
              </a:rPr>
              <a:t>para </a:t>
            </a:r>
            <a:r>
              <a:rPr lang="es-ES" sz="3200" dirty="0">
                <a:solidFill>
                  <a:schemeClr val="accent3"/>
                </a:solidFill>
              </a:rPr>
              <a:t>alcanzarlo</a:t>
            </a:r>
            <a:endParaRPr lang="en-US" sz="3200" dirty="0">
              <a:solidFill>
                <a:schemeClr val="accent3"/>
              </a:solidFill>
            </a:endParaRPr>
          </a:p>
        </p:txBody>
      </p:sp>
      <p:pic>
        <p:nvPicPr>
          <p:cNvPr id="7" name="Imagen 6"/>
          <p:cNvPicPr>
            <a:picLocks noChangeAspect="1"/>
          </p:cNvPicPr>
          <p:nvPr/>
        </p:nvPicPr>
        <p:blipFill>
          <a:blip r:embed="rId3"/>
          <a:stretch>
            <a:fillRect/>
          </a:stretch>
        </p:blipFill>
        <p:spPr>
          <a:xfrm>
            <a:off x="2438400" y="2817410"/>
            <a:ext cx="4800600" cy="4800600"/>
          </a:xfrm>
          <a:prstGeom prst="rect">
            <a:avLst/>
          </a:prstGeom>
        </p:spPr>
      </p:pic>
    </p:spTree>
    <p:extLst>
      <p:ext uri="{BB962C8B-B14F-4D97-AF65-F5344CB8AC3E}">
        <p14:creationId xmlns:p14="http://schemas.microsoft.com/office/powerpoint/2010/main" val="2310129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95600" y="-647700"/>
            <a:ext cx="16148712" cy="2400300"/>
          </a:xfrm>
        </p:spPr>
        <p:txBody>
          <a:bodyPr>
            <a:normAutofit/>
          </a:bodyPr>
          <a:lstStyle/>
          <a:p>
            <a:r>
              <a:rPr lang="es-MX" sz="5400" dirty="0" smtClean="0"/>
              <a:t>La estrategia, </a:t>
            </a:r>
            <a:r>
              <a:rPr lang="es-MX" sz="5400" dirty="0"/>
              <a:t>es:</a:t>
            </a:r>
            <a:endParaRPr lang="es-AR" sz="5400" dirty="0"/>
          </a:p>
        </p:txBody>
      </p:sp>
      <p:sp>
        <p:nvSpPr>
          <p:cNvPr id="4" name="Marcador de texto 3"/>
          <p:cNvSpPr>
            <a:spLocks noGrp="1"/>
          </p:cNvSpPr>
          <p:nvPr>
            <p:ph type="body" sz="half" idx="2"/>
          </p:nvPr>
        </p:nvSpPr>
        <p:spPr>
          <a:xfrm>
            <a:off x="990600" y="2400300"/>
            <a:ext cx="8915400" cy="6717061"/>
          </a:xfrm>
        </p:spPr>
        <p:txBody>
          <a:bodyPr>
            <a:normAutofit/>
          </a:bodyPr>
          <a:lstStyle/>
          <a:p>
            <a:pPr algn="ctr"/>
            <a:r>
              <a:rPr lang="es-ES" sz="3600" dirty="0">
                <a:solidFill>
                  <a:schemeClr val="accent3"/>
                </a:solidFill>
              </a:rPr>
              <a:t>• Definir el público objetivo, como mercado meta y necesidades a satisfacer</a:t>
            </a:r>
            <a:r>
              <a:rPr lang="es-ES" sz="3600" dirty="0" smtClean="0">
                <a:solidFill>
                  <a:schemeClr val="accent3"/>
                </a:solidFill>
              </a:rPr>
              <a:t>.</a:t>
            </a:r>
          </a:p>
          <a:p>
            <a:pPr algn="ctr"/>
            <a:r>
              <a:rPr lang="es-ES" sz="3600" dirty="0" smtClean="0">
                <a:solidFill>
                  <a:schemeClr val="accent3"/>
                </a:solidFill>
              </a:rPr>
              <a:t>• </a:t>
            </a:r>
            <a:r>
              <a:rPr lang="es-ES" sz="3600" dirty="0">
                <a:solidFill>
                  <a:schemeClr val="accent3"/>
                </a:solidFill>
              </a:rPr>
              <a:t>Definir la proposición de valor, que sea única y distintiva para su mercado. </a:t>
            </a:r>
            <a:endParaRPr lang="es-ES" sz="3600" dirty="0" smtClean="0">
              <a:solidFill>
                <a:schemeClr val="accent3"/>
              </a:solidFill>
            </a:endParaRPr>
          </a:p>
          <a:p>
            <a:pPr algn="ctr"/>
            <a:endParaRPr lang="es-ES" sz="3600" dirty="0">
              <a:solidFill>
                <a:schemeClr val="accent3"/>
              </a:solidFill>
            </a:endParaRPr>
          </a:p>
          <a:p>
            <a:pPr algn="ctr"/>
            <a:r>
              <a:rPr lang="es-ES" sz="3600" dirty="0" smtClean="0">
                <a:solidFill>
                  <a:schemeClr val="accent3"/>
                </a:solidFill>
              </a:rPr>
              <a:t>• </a:t>
            </a:r>
            <a:r>
              <a:rPr lang="es-ES" sz="3600" dirty="0">
                <a:solidFill>
                  <a:schemeClr val="accent3"/>
                </a:solidFill>
              </a:rPr>
              <a:t>Definir la red de colaboración y de apoyo, con colegas donde la relación es de confianza mutua, sean proveedores, distribuidores, grupos de interés, entre otros</a:t>
            </a:r>
            <a:endParaRPr lang="es-AR" sz="3600" dirty="0">
              <a:solidFill>
                <a:schemeClr val="accent3"/>
              </a:solidFill>
            </a:endParaRPr>
          </a:p>
        </p:txBody>
      </p:sp>
      <p:pic>
        <p:nvPicPr>
          <p:cNvPr id="6" name="Marcador de contenido 5"/>
          <p:cNvPicPr>
            <a:picLocks noGrp="1" noChangeAspect="1"/>
          </p:cNvPicPr>
          <p:nvPr>
            <p:ph idx="1"/>
          </p:nvPr>
        </p:nvPicPr>
        <p:blipFill>
          <a:blip r:embed="rId3"/>
          <a:stretch>
            <a:fillRect/>
          </a:stretch>
        </p:blipFill>
        <p:spPr>
          <a:xfrm>
            <a:off x="10210800" y="3238500"/>
            <a:ext cx="7772400" cy="4426114"/>
          </a:xfrm>
          <a:prstGeom prst="rect">
            <a:avLst/>
          </a:prstGeom>
        </p:spPr>
      </p:pic>
    </p:spTree>
    <p:extLst>
      <p:ext uri="{BB962C8B-B14F-4D97-AF65-F5344CB8AC3E}">
        <p14:creationId xmlns:p14="http://schemas.microsoft.com/office/powerpoint/2010/main" val="2419102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67000" y="0"/>
            <a:ext cx="15114694" cy="1828800"/>
          </a:xfrm>
        </p:spPr>
        <p:txBody>
          <a:bodyPr>
            <a:normAutofit/>
          </a:bodyPr>
          <a:lstStyle/>
          <a:p>
            <a:r>
              <a:rPr lang="es-MX" sz="5400" dirty="0"/>
              <a:t>Agenda </a:t>
            </a:r>
            <a:r>
              <a:rPr lang="es-MX" sz="5400" dirty="0" smtClean="0"/>
              <a:t>del 03/04/24:  Unidad 2.</a:t>
            </a:r>
            <a:endParaRPr lang="es-AR" sz="5400" dirty="0"/>
          </a:p>
        </p:txBody>
      </p:sp>
      <p:sp>
        <p:nvSpPr>
          <p:cNvPr id="4" name="Marcador de texto 3"/>
          <p:cNvSpPr>
            <a:spLocks noGrp="1"/>
          </p:cNvSpPr>
          <p:nvPr>
            <p:ph type="body" sz="half" idx="2"/>
          </p:nvPr>
        </p:nvSpPr>
        <p:spPr>
          <a:xfrm>
            <a:off x="2641600" y="2705100"/>
            <a:ext cx="9410706" cy="6072926"/>
          </a:xfrm>
        </p:spPr>
        <p:txBody>
          <a:bodyPr>
            <a:noAutofit/>
          </a:bodyPr>
          <a:lstStyle/>
          <a:p>
            <a:r>
              <a:rPr lang="es-MX" sz="3600" dirty="0" smtClean="0">
                <a:solidFill>
                  <a:schemeClr val="accent3"/>
                </a:solidFill>
              </a:rPr>
              <a:t>14:05h </a:t>
            </a:r>
            <a:r>
              <a:rPr lang="es-MX" sz="3600" dirty="0" err="1" smtClean="0">
                <a:solidFill>
                  <a:schemeClr val="accent3"/>
                </a:solidFill>
              </a:rPr>
              <a:t>Kahoot</a:t>
            </a:r>
            <a:r>
              <a:rPr lang="es-MX" sz="3600" dirty="0" smtClean="0">
                <a:solidFill>
                  <a:schemeClr val="accent3"/>
                </a:solidFill>
              </a:rPr>
              <a:t> de clase del 27/3.</a:t>
            </a:r>
          </a:p>
          <a:p>
            <a:endParaRPr lang="es-MX" sz="3600" dirty="0">
              <a:solidFill>
                <a:schemeClr val="accent3"/>
              </a:solidFill>
            </a:endParaRPr>
          </a:p>
          <a:p>
            <a:r>
              <a:rPr lang="es-MX" sz="3600" dirty="0" smtClean="0">
                <a:solidFill>
                  <a:schemeClr val="accent3"/>
                </a:solidFill>
              </a:rPr>
              <a:t>14:15:h Desarrollo de la U2.</a:t>
            </a:r>
          </a:p>
          <a:p>
            <a:endParaRPr lang="es-MX" sz="3600" dirty="0" smtClean="0">
              <a:solidFill>
                <a:schemeClr val="accent3"/>
              </a:solidFill>
            </a:endParaRPr>
          </a:p>
          <a:p>
            <a:r>
              <a:rPr lang="es-MX" sz="3600" dirty="0" smtClean="0">
                <a:solidFill>
                  <a:schemeClr val="accent3"/>
                </a:solidFill>
              </a:rPr>
              <a:t>15:45h </a:t>
            </a:r>
            <a:r>
              <a:rPr lang="es-MX" sz="3600" dirty="0">
                <a:solidFill>
                  <a:schemeClr val="accent3"/>
                </a:solidFill>
              </a:rPr>
              <a:t>Recreo</a:t>
            </a:r>
            <a:r>
              <a:rPr lang="es-MX" sz="3600" dirty="0" smtClean="0">
                <a:solidFill>
                  <a:schemeClr val="accent3"/>
                </a:solidFill>
              </a:rPr>
              <a:t>. </a:t>
            </a:r>
          </a:p>
          <a:p>
            <a:endParaRPr lang="es-MX" sz="3600" dirty="0" smtClean="0">
              <a:solidFill>
                <a:schemeClr val="accent3"/>
              </a:solidFill>
            </a:endParaRPr>
          </a:p>
          <a:p>
            <a:r>
              <a:rPr lang="es-MX" sz="3600" dirty="0" smtClean="0">
                <a:solidFill>
                  <a:schemeClr val="accent3"/>
                </a:solidFill>
              </a:rPr>
              <a:t>16:,-17:30h Exposiciones de la U3. </a:t>
            </a:r>
            <a:endParaRPr lang="es-MX" sz="3600" dirty="0">
              <a:solidFill>
                <a:schemeClr val="accent3"/>
              </a:solidFill>
            </a:endParaRPr>
          </a:p>
          <a:p>
            <a:endParaRPr lang="es-MX" sz="3600" dirty="0" smtClean="0">
              <a:solidFill>
                <a:schemeClr val="accent3"/>
              </a:solidFill>
            </a:endParaRPr>
          </a:p>
        </p:txBody>
      </p:sp>
      <p:pic>
        <p:nvPicPr>
          <p:cNvPr id="5" name="Imagen 4"/>
          <p:cNvPicPr>
            <a:picLocks noChangeAspect="1"/>
          </p:cNvPicPr>
          <p:nvPr/>
        </p:nvPicPr>
        <p:blipFill>
          <a:blip r:embed="rId2"/>
          <a:stretch>
            <a:fillRect/>
          </a:stretch>
        </p:blipFill>
        <p:spPr>
          <a:xfrm>
            <a:off x="12026906" y="2705100"/>
            <a:ext cx="5272133" cy="3786926"/>
          </a:xfrm>
          <a:prstGeom prst="rect">
            <a:avLst/>
          </a:prstGeom>
        </p:spPr>
      </p:pic>
    </p:spTree>
    <p:extLst>
      <p:ext uri="{BB962C8B-B14F-4D97-AF65-F5344CB8AC3E}">
        <p14:creationId xmlns:p14="http://schemas.microsoft.com/office/powerpoint/2010/main" val="348015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0" y="12700"/>
            <a:ext cx="5257799" cy="1464468"/>
          </a:xfrm>
        </p:spPr>
        <p:txBody>
          <a:bodyPr/>
          <a:lstStyle/>
          <a:p>
            <a:pPr algn="ctr"/>
            <a:r>
              <a:rPr lang="es-ES" dirty="0" smtClean="0"/>
              <a:t>Repasando: </a:t>
            </a:r>
            <a:r>
              <a:rPr lang="es-ES" dirty="0" err="1" smtClean="0"/>
              <a:t>Mkt</a:t>
            </a:r>
            <a:endParaRPr lang="en-US" dirty="0"/>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rotWithShape="1">
          <a:blip r:embed="rId3"/>
          <a:srcRect l="23749" t="18889" r="15418" b="1659"/>
          <a:stretch/>
        </p:blipFill>
        <p:spPr>
          <a:xfrm>
            <a:off x="5410200" y="419100"/>
            <a:ext cx="12877800" cy="9460791"/>
          </a:xfrm>
          <a:prstGeom prst="rect">
            <a:avLst/>
          </a:prstGeom>
        </p:spPr>
      </p:pic>
    </p:spTree>
    <p:extLst>
      <p:ext uri="{BB962C8B-B14F-4D97-AF65-F5344CB8AC3E}">
        <p14:creationId xmlns:p14="http://schemas.microsoft.com/office/powerpoint/2010/main" val="360718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6600" y="5443"/>
            <a:ext cx="11584781" cy="1464468"/>
          </a:xfrm>
        </p:spPr>
        <p:txBody>
          <a:bodyPr>
            <a:normAutofit/>
          </a:bodyPr>
          <a:lstStyle/>
          <a:p>
            <a:r>
              <a:rPr lang="es-ES" sz="3200" dirty="0" smtClean="0"/>
              <a:t>La planificación estratégica de las unidades de negocio:</a:t>
            </a:r>
            <a:endParaRPr lang="en-US" sz="3200" dirty="0"/>
          </a:p>
        </p:txBody>
      </p:sp>
      <p:pic>
        <p:nvPicPr>
          <p:cNvPr id="5" name="Imagen 4"/>
          <p:cNvPicPr>
            <a:picLocks noChangeAspect="1"/>
          </p:cNvPicPr>
          <p:nvPr/>
        </p:nvPicPr>
        <p:blipFill rotWithShape="1">
          <a:blip r:embed="rId2"/>
          <a:srcRect l="61042" t="46296" r="9375" b="22593"/>
          <a:stretch/>
        </p:blipFill>
        <p:spPr>
          <a:xfrm>
            <a:off x="2209800" y="3009900"/>
            <a:ext cx="14684829" cy="4343400"/>
          </a:xfrm>
          <a:prstGeom prst="rect">
            <a:avLst/>
          </a:prstGeom>
        </p:spPr>
      </p:pic>
    </p:spTree>
    <p:extLst>
      <p:ext uri="{BB962C8B-B14F-4D97-AF65-F5344CB8AC3E}">
        <p14:creationId xmlns:p14="http://schemas.microsoft.com/office/powerpoint/2010/main" val="3992156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1" y="5600700"/>
            <a:ext cx="5257799" cy="1464468"/>
          </a:xfrm>
        </p:spPr>
        <p:txBody>
          <a:bodyPr>
            <a:normAutofit fontScale="90000"/>
          </a:bodyPr>
          <a:lstStyle/>
          <a:p>
            <a:r>
              <a:rPr lang="es-ES" dirty="0" smtClean="0"/>
              <a:t>Alianzas estratégicas: </a:t>
            </a:r>
            <a:br>
              <a:rPr lang="es-ES" dirty="0" smtClean="0"/>
            </a:br>
            <a:r>
              <a:rPr lang="es-ES" dirty="0"/>
              <a:t/>
            </a:r>
            <a:br>
              <a:rPr lang="es-ES" dirty="0"/>
            </a:br>
            <a:r>
              <a:rPr lang="es-ES" dirty="0" smtClean="0"/>
              <a:t>¿cuáles colegas permiten</a:t>
            </a:r>
            <a:br>
              <a:rPr lang="es-ES" dirty="0" smtClean="0"/>
            </a:br>
            <a:r>
              <a:rPr lang="es-ES" dirty="0"/>
              <a:t/>
            </a:r>
            <a:br>
              <a:rPr lang="es-ES" dirty="0"/>
            </a:br>
            <a:r>
              <a:rPr lang="es-ES" dirty="0" smtClean="0"/>
              <a:t> mejores productos, mejor </a:t>
            </a:r>
            <a:br>
              <a:rPr lang="es-ES" dirty="0" smtClean="0"/>
            </a:br>
            <a:r>
              <a:rPr lang="es-ES" dirty="0"/>
              <a:t/>
            </a:r>
            <a:br>
              <a:rPr lang="es-ES" dirty="0"/>
            </a:br>
            <a:r>
              <a:rPr lang="es-ES" dirty="0" smtClean="0"/>
              <a:t>comunicación, mejor </a:t>
            </a:r>
            <a:br>
              <a:rPr lang="es-ES" dirty="0" smtClean="0"/>
            </a:br>
            <a:r>
              <a:rPr lang="es-ES" dirty="0"/>
              <a:t/>
            </a:r>
            <a:br>
              <a:rPr lang="es-ES" dirty="0"/>
            </a:br>
            <a:r>
              <a:rPr lang="es-ES" dirty="0" smtClean="0"/>
              <a:t>accesibilidad y mejor </a:t>
            </a:r>
            <a:br>
              <a:rPr lang="es-ES" dirty="0" smtClean="0"/>
            </a:br>
            <a:r>
              <a:rPr lang="es-ES" dirty="0"/>
              <a:t/>
            </a:r>
            <a:br>
              <a:rPr lang="es-ES" dirty="0"/>
            </a:br>
            <a:r>
              <a:rPr lang="es-ES" dirty="0" smtClean="0"/>
              <a:t>monetización?</a:t>
            </a:r>
            <a:endParaRPr lang="en-US" dirty="0"/>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rotWithShape="1">
          <a:blip r:embed="rId2"/>
          <a:srcRect l="63125" t="12963" r="13750" b="8519"/>
          <a:stretch/>
        </p:blipFill>
        <p:spPr>
          <a:xfrm>
            <a:off x="6629400" y="266700"/>
            <a:ext cx="11049000" cy="9739297"/>
          </a:xfrm>
          <a:prstGeom prst="rect">
            <a:avLst/>
          </a:prstGeom>
        </p:spPr>
      </p:pic>
    </p:spTree>
    <p:extLst>
      <p:ext uri="{BB962C8B-B14F-4D97-AF65-F5344CB8AC3E}">
        <p14:creationId xmlns:p14="http://schemas.microsoft.com/office/powerpoint/2010/main" val="57717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40609" y="-266700"/>
            <a:ext cx="11737181" cy="1464468"/>
          </a:xfrm>
        </p:spPr>
        <p:txBody>
          <a:bodyPr>
            <a:normAutofit/>
          </a:bodyPr>
          <a:lstStyle/>
          <a:p>
            <a:r>
              <a:rPr lang="es-ES" sz="3200" u="sng" dirty="0" smtClean="0"/>
              <a:t>Ejercicio: Mercado, Segmento meta, Propuesta de valor.</a:t>
            </a:r>
            <a:endParaRPr lang="en-US" sz="3200" u="sng" dirty="0"/>
          </a:p>
        </p:txBody>
      </p:sp>
      <p:pic>
        <p:nvPicPr>
          <p:cNvPr id="5" name="3raClase_Mercado_Segmento_PropuestadeValor_Experiencia SilverTech _ + Talento - Prejuici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0400" y="1866900"/>
            <a:ext cx="13817600" cy="7772400"/>
          </a:xfrm>
        </p:spPr>
      </p:pic>
    </p:spTree>
    <p:extLst>
      <p:ext uri="{BB962C8B-B14F-4D97-AF65-F5344CB8AC3E}">
        <p14:creationId xmlns:p14="http://schemas.microsoft.com/office/powerpoint/2010/main" val="894263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4B338-250B-F3ED-8EAA-AC1A8121A22C}"/>
              </a:ext>
            </a:extLst>
          </p:cNvPr>
          <p:cNvSpPr>
            <a:spLocks noGrp="1"/>
          </p:cNvSpPr>
          <p:nvPr>
            <p:ph type="title"/>
          </p:nvPr>
        </p:nvSpPr>
        <p:spPr>
          <a:xfrm>
            <a:off x="812800" y="876300"/>
            <a:ext cx="5815272" cy="6097388"/>
          </a:xfrm>
        </p:spPr>
        <p:txBody>
          <a:bodyPr anchor="ctr">
            <a:normAutofit/>
          </a:bodyPr>
          <a:lstStyle/>
          <a:p>
            <a:r>
              <a:rPr lang="es-AR" b="1" u="sng" dirty="0" smtClean="0">
                <a:solidFill>
                  <a:schemeClr val="accent2">
                    <a:lumMod val="50000"/>
                  </a:schemeClr>
                </a:solidFill>
              </a:rPr>
              <a:t>Los impactos en los proyectos: el valor y desafío del marketing.</a:t>
            </a:r>
            <a:endParaRPr lang="es-AR" b="1" u="sng" dirty="0">
              <a:solidFill>
                <a:schemeClr val="accent2">
                  <a:lumMod val="50000"/>
                </a:schemeClr>
              </a:solidFill>
            </a:endParaRPr>
          </a:p>
        </p:txBody>
      </p:sp>
      <p:graphicFrame>
        <p:nvGraphicFramePr>
          <p:cNvPr id="37" name="Marcador de contenido 2">
            <a:extLst>
              <a:ext uri="{FF2B5EF4-FFF2-40B4-BE49-F238E27FC236}">
                <a16:creationId xmlns:a16="http://schemas.microsoft.com/office/drawing/2014/main" id="{190CC4F4-FD88-82A0-8988-28E2CCF93EC5}"/>
              </a:ext>
            </a:extLst>
          </p:cNvPr>
          <p:cNvGraphicFramePr>
            <a:graphicFrameLocks noGrp="1"/>
          </p:cNvGraphicFramePr>
          <p:nvPr>
            <p:ph idx="1"/>
            <p:extLst>
              <p:ext uri="{D42A27DB-BD31-4B8C-83A1-F6EECF244321}">
                <p14:modId xmlns:p14="http://schemas.microsoft.com/office/powerpoint/2010/main" val="3490443321"/>
              </p:ext>
            </p:extLst>
          </p:nvPr>
        </p:nvGraphicFramePr>
        <p:xfrm>
          <a:off x="6628072" y="342900"/>
          <a:ext cx="11634528" cy="979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91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p:cNvSpPr/>
          <p:nvPr/>
        </p:nvSpPr>
        <p:spPr>
          <a:xfrm>
            <a:off x="4205932" y="6780179"/>
            <a:ext cx="756084" cy="7560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700" dirty="0"/>
              <a:t>2</a:t>
            </a:r>
          </a:p>
        </p:txBody>
      </p:sp>
      <p:sp>
        <p:nvSpPr>
          <p:cNvPr id="2" name="Título 1"/>
          <p:cNvSpPr>
            <a:spLocks noGrp="1"/>
          </p:cNvSpPr>
          <p:nvPr>
            <p:ph type="title"/>
          </p:nvPr>
        </p:nvSpPr>
        <p:spPr>
          <a:xfrm>
            <a:off x="1257300" y="65312"/>
            <a:ext cx="15773400" cy="1620612"/>
          </a:xfrm>
        </p:spPr>
        <p:txBody>
          <a:bodyPr>
            <a:normAutofit/>
          </a:bodyPr>
          <a:lstStyle/>
          <a:p>
            <a:r>
              <a:rPr lang="es-AR" sz="4800" u="sng" dirty="0" smtClean="0"/>
              <a:t>Detección de la oportunidad y posicionamiento.</a:t>
            </a:r>
            <a:endParaRPr lang="es-AR" sz="4800" u="sng"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312191615"/>
              </p:ext>
            </p:extLst>
          </p:nvPr>
        </p:nvGraphicFramePr>
        <p:xfrm>
          <a:off x="392907" y="1685926"/>
          <a:ext cx="17895093" cy="3567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Llamada con línea 2 3"/>
          <p:cNvSpPr/>
          <p:nvPr/>
        </p:nvSpPr>
        <p:spPr>
          <a:xfrm>
            <a:off x="6536288" y="6096714"/>
            <a:ext cx="1944216" cy="1728192"/>
          </a:xfrm>
          <a:prstGeom prst="borderCallout2">
            <a:avLst>
              <a:gd name="adj1" fmla="val 18750"/>
              <a:gd name="adj2" fmla="val -8333"/>
              <a:gd name="adj3" fmla="val 18750"/>
              <a:gd name="adj4" fmla="val -16667"/>
              <a:gd name="adj5" fmla="val -78032"/>
              <a:gd name="adj6" fmla="val -513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AR" sz="2700" dirty="0"/>
              <a:t>Producto “físico”</a:t>
            </a:r>
          </a:p>
          <a:p>
            <a:pPr algn="ctr"/>
            <a:endParaRPr lang="es-AR" sz="2700" dirty="0"/>
          </a:p>
        </p:txBody>
      </p:sp>
      <p:sp>
        <p:nvSpPr>
          <p:cNvPr id="7" name="Llamada con línea 2 6"/>
          <p:cNvSpPr/>
          <p:nvPr/>
        </p:nvSpPr>
        <p:spPr>
          <a:xfrm>
            <a:off x="8851202" y="6096714"/>
            <a:ext cx="2268252" cy="1728192"/>
          </a:xfrm>
          <a:prstGeom prst="borderCallout2">
            <a:avLst>
              <a:gd name="adj1" fmla="val 18751"/>
              <a:gd name="adj2" fmla="val 108178"/>
              <a:gd name="adj3" fmla="val 18751"/>
              <a:gd name="adj4" fmla="val 118015"/>
              <a:gd name="adj5" fmla="val -77595"/>
              <a:gd name="adj6" fmla="val 15813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AR" sz="2700" dirty="0"/>
              <a:t>Producto percibido por el consumidor</a:t>
            </a:r>
          </a:p>
        </p:txBody>
      </p:sp>
      <p:sp>
        <p:nvSpPr>
          <p:cNvPr id="5" name="Elipse 4"/>
          <p:cNvSpPr/>
          <p:nvPr/>
        </p:nvSpPr>
        <p:spPr>
          <a:xfrm>
            <a:off x="12029086" y="6748155"/>
            <a:ext cx="756084" cy="7560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700" dirty="0"/>
              <a:t>1</a:t>
            </a:r>
          </a:p>
        </p:txBody>
      </p:sp>
      <p:sp>
        <p:nvSpPr>
          <p:cNvPr id="9" name="CuadroTexto 8"/>
          <p:cNvSpPr txBox="1"/>
          <p:nvPr/>
        </p:nvSpPr>
        <p:spPr>
          <a:xfrm>
            <a:off x="1257300" y="7824906"/>
            <a:ext cx="5086248" cy="923330"/>
          </a:xfrm>
          <a:prstGeom prst="rect">
            <a:avLst/>
          </a:prstGeom>
          <a:noFill/>
        </p:spPr>
        <p:txBody>
          <a:bodyPr wrap="square" rtlCol="0">
            <a:spAutoFit/>
          </a:bodyPr>
          <a:lstStyle/>
          <a:p>
            <a:pPr algn="r"/>
            <a:r>
              <a:rPr lang="es-AR" sz="2700" dirty="0"/>
              <a:t>Portafolio de productos y servicios</a:t>
            </a:r>
          </a:p>
        </p:txBody>
      </p:sp>
      <p:sp>
        <p:nvSpPr>
          <p:cNvPr id="11" name="CuadroTexto 10"/>
          <p:cNvSpPr txBox="1"/>
          <p:nvPr/>
        </p:nvSpPr>
        <p:spPr>
          <a:xfrm>
            <a:off x="11751908" y="7876505"/>
            <a:ext cx="6119657" cy="923330"/>
          </a:xfrm>
          <a:prstGeom prst="rect">
            <a:avLst/>
          </a:prstGeom>
          <a:noFill/>
        </p:spPr>
        <p:txBody>
          <a:bodyPr wrap="square" rtlCol="0">
            <a:spAutoFit/>
          </a:bodyPr>
          <a:lstStyle/>
          <a:p>
            <a:r>
              <a:rPr lang="es-AR" sz="2700" dirty="0"/>
              <a:t>Lugar que ocupamos en la mente del consumidor potencial</a:t>
            </a:r>
          </a:p>
        </p:txBody>
      </p:sp>
      <p:sp>
        <p:nvSpPr>
          <p:cNvPr id="12" name="Cerrar llave 11"/>
          <p:cNvSpPr/>
          <p:nvPr/>
        </p:nvSpPr>
        <p:spPr>
          <a:xfrm rot="5400000">
            <a:off x="8593790" y="6468322"/>
            <a:ext cx="706953" cy="482195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sz="2700"/>
          </a:p>
        </p:txBody>
      </p:sp>
      <p:sp>
        <p:nvSpPr>
          <p:cNvPr id="13" name="CuadroTexto 12"/>
          <p:cNvSpPr txBox="1"/>
          <p:nvPr/>
        </p:nvSpPr>
        <p:spPr>
          <a:xfrm>
            <a:off x="4898571" y="9325522"/>
            <a:ext cx="7949682" cy="646331"/>
          </a:xfrm>
          <a:prstGeom prst="rect">
            <a:avLst/>
          </a:prstGeom>
          <a:noFill/>
        </p:spPr>
        <p:txBody>
          <a:bodyPr wrap="square" rtlCol="0">
            <a:spAutoFit/>
          </a:bodyPr>
          <a:lstStyle/>
          <a:p>
            <a:pPr algn="ctr"/>
            <a:r>
              <a:rPr lang="es-AR" sz="3600" dirty="0">
                <a:solidFill>
                  <a:srgbClr val="FF0000"/>
                </a:solidFill>
              </a:rPr>
              <a:t>Decisiones vitales del Marketing</a:t>
            </a:r>
          </a:p>
        </p:txBody>
      </p:sp>
      <p:sp>
        <p:nvSpPr>
          <p:cNvPr id="3" name="Rectángulo 2"/>
          <p:cNvSpPr/>
          <p:nvPr/>
        </p:nvSpPr>
        <p:spPr>
          <a:xfrm>
            <a:off x="13411200" y="5281327"/>
            <a:ext cx="4043712" cy="2273525"/>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s-AR" sz="3600" dirty="0"/>
              <a:t>Posicionamiento = </a:t>
            </a:r>
            <a:r>
              <a:rPr lang="es-AR" sz="3600" dirty="0">
                <a:solidFill>
                  <a:srgbClr val="FF0000"/>
                </a:solidFill>
              </a:rPr>
              <a:t>Segmentación</a:t>
            </a:r>
            <a:r>
              <a:rPr lang="es-AR" sz="3600" dirty="0"/>
              <a:t> + Diferenciación</a:t>
            </a:r>
          </a:p>
        </p:txBody>
      </p:sp>
      <p:sp>
        <p:nvSpPr>
          <p:cNvPr id="10" name="Flecha derecha 9"/>
          <p:cNvSpPr/>
          <p:nvPr/>
        </p:nvSpPr>
        <p:spPr>
          <a:xfrm>
            <a:off x="11358246" y="6775181"/>
            <a:ext cx="432048" cy="7610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700"/>
          </a:p>
        </p:txBody>
      </p:sp>
    </p:spTree>
    <p:extLst>
      <p:ext uri="{BB962C8B-B14F-4D97-AF65-F5344CB8AC3E}">
        <p14:creationId xmlns:p14="http://schemas.microsoft.com/office/powerpoint/2010/main" val="94124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CDAA9CE1-CEAE-4C7C-B49A-96C4AA9B66D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A603E1A6-DDC0-488A-81C0-45025DA0A2A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A4ED7C1D-CB28-48CA-8F4B-F92721FEDC8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CE2B0429-0061-47E2-84B4-DAA708FC74A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2A84270A-A399-40C3-849F-B39EB37C805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B4AC24EA-5AD7-4412-9F7C-9F1D8C5AF64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E40E56B9-D52A-4073-A47E-79FFC989A38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6300D81B-85CF-473A-9AC6-EF1BF824528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54759D0D-0381-4DF2-B962-F9B097D7FDF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BDA73E52-28E4-4C3C-B2E3-CF6CA12F33F4}"/>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6" grpId="0">
        <p:bldSub>
          <a:bldDgm bld="one"/>
        </p:bldSub>
      </p:bldGraphic>
      <p:bldP spid="4" grpId="0" animBg="1"/>
      <p:bldP spid="7" grpId="0" animBg="1"/>
      <p:bldP spid="5" grpId="0" animBg="1"/>
      <p:bldP spid="9" grpId="0"/>
      <p:bldP spid="11" grpId="0"/>
      <p:bldP spid="12" grpId="0" animBg="1"/>
      <p:bldP spid="13" grpId="0"/>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51124" y="0"/>
            <a:ext cx="6172200" cy="2400300"/>
          </a:xfrm>
        </p:spPr>
        <p:txBody>
          <a:bodyPr>
            <a:normAutofit/>
          </a:bodyPr>
          <a:lstStyle/>
          <a:p>
            <a:r>
              <a:rPr lang="es-MX" sz="5400" dirty="0"/>
              <a:t>Consumo.</a:t>
            </a:r>
            <a:endParaRPr lang="es-AR" sz="5400" dirty="0"/>
          </a:p>
        </p:txBody>
      </p:sp>
      <p:sp>
        <p:nvSpPr>
          <p:cNvPr id="4" name="Marcador de texto 3"/>
          <p:cNvSpPr>
            <a:spLocks noGrp="1"/>
          </p:cNvSpPr>
          <p:nvPr>
            <p:ph type="body" sz="half" idx="2"/>
          </p:nvPr>
        </p:nvSpPr>
        <p:spPr>
          <a:xfrm>
            <a:off x="1066800" y="3214050"/>
            <a:ext cx="8953501" cy="5319894"/>
          </a:xfrm>
        </p:spPr>
        <p:txBody>
          <a:bodyPr>
            <a:noAutofit/>
          </a:bodyPr>
          <a:lstStyle/>
          <a:p>
            <a:pPr marL="514350" indent="-514350">
              <a:buFont typeface="Arial" panose="020B0604020202020204" pitchFamily="34" charset="0"/>
              <a:buChar char="•"/>
            </a:pPr>
            <a:r>
              <a:rPr lang="es-MX" sz="3600" dirty="0">
                <a:solidFill>
                  <a:schemeClr val="accent3"/>
                </a:solidFill>
              </a:rPr>
              <a:t>Acción de adquirir bienes para satisfacer deseos.</a:t>
            </a:r>
          </a:p>
          <a:p>
            <a:pPr marL="514350" indent="-514350">
              <a:buFont typeface="Arial" panose="020B0604020202020204" pitchFamily="34" charset="0"/>
              <a:buChar char="•"/>
            </a:pPr>
            <a:r>
              <a:rPr lang="es-MX" sz="3600" dirty="0">
                <a:solidFill>
                  <a:schemeClr val="accent3"/>
                </a:solidFill>
              </a:rPr>
              <a:t>Pueden ser bienes físicos o simbólicos.</a:t>
            </a:r>
          </a:p>
          <a:p>
            <a:pPr marL="514350" indent="-514350">
              <a:buFont typeface="Arial" panose="020B0604020202020204" pitchFamily="34" charset="0"/>
              <a:buChar char="•"/>
            </a:pPr>
            <a:r>
              <a:rPr lang="es-MX" sz="3600" dirty="0">
                <a:solidFill>
                  <a:schemeClr val="accent3"/>
                </a:solidFill>
              </a:rPr>
              <a:t>Busca satisfacer temporalmente la </a:t>
            </a:r>
            <a:r>
              <a:rPr lang="es-MX" sz="3600" i="1" dirty="0">
                <a:solidFill>
                  <a:schemeClr val="accent3"/>
                </a:solidFill>
              </a:rPr>
              <a:t>brecha entre lo </a:t>
            </a:r>
            <a:r>
              <a:rPr lang="es-MX" sz="3600" i="1" dirty="0" err="1">
                <a:solidFill>
                  <a:schemeClr val="accent3"/>
                </a:solidFill>
              </a:rPr>
              <a:t>aspiracional</a:t>
            </a:r>
            <a:r>
              <a:rPr lang="es-MX" sz="3600" i="1" dirty="0">
                <a:solidFill>
                  <a:schemeClr val="accent3"/>
                </a:solidFill>
              </a:rPr>
              <a:t> y real.</a:t>
            </a:r>
          </a:p>
          <a:p>
            <a:pPr marL="514350" indent="-514350">
              <a:buFont typeface="Arial" panose="020B0604020202020204" pitchFamily="34" charset="0"/>
              <a:buChar char="•"/>
            </a:pPr>
            <a:r>
              <a:rPr lang="es-MX" sz="3600" dirty="0">
                <a:solidFill>
                  <a:schemeClr val="accent3"/>
                </a:solidFill>
              </a:rPr>
              <a:t>Las etapas son la investigación, evaluación y compra, con opción de recompra-recomendación.</a:t>
            </a:r>
            <a:endParaRPr lang="es-AR" sz="3600" dirty="0">
              <a:solidFill>
                <a:schemeClr val="accent3"/>
              </a:solidFill>
            </a:endParaRPr>
          </a:p>
        </p:txBody>
      </p:sp>
      <p:pic>
        <p:nvPicPr>
          <p:cNvPr id="6" name="Marcador de contenido 5"/>
          <p:cNvPicPr>
            <a:picLocks noGrp="1" noChangeAspect="1"/>
          </p:cNvPicPr>
          <p:nvPr>
            <p:ph idx="1"/>
          </p:nvPr>
        </p:nvPicPr>
        <p:blipFill>
          <a:blip r:embed="rId2"/>
          <a:stretch>
            <a:fillRect/>
          </a:stretch>
        </p:blipFill>
        <p:spPr>
          <a:xfrm>
            <a:off x="10591800" y="3214050"/>
            <a:ext cx="6480610" cy="4048095"/>
          </a:xfrm>
          <a:prstGeom prst="rect">
            <a:avLst/>
          </a:prstGeom>
        </p:spPr>
      </p:pic>
    </p:spTree>
    <p:extLst>
      <p:ext uri="{BB962C8B-B14F-4D97-AF65-F5344CB8AC3E}">
        <p14:creationId xmlns:p14="http://schemas.microsoft.com/office/powerpoint/2010/main" val="3180347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20023" y="219386"/>
            <a:ext cx="7779221" cy="2400300"/>
          </a:xfrm>
        </p:spPr>
        <p:txBody>
          <a:bodyPr>
            <a:normAutofit/>
          </a:bodyPr>
          <a:lstStyle/>
          <a:p>
            <a:r>
              <a:rPr lang="es-MX" sz="5400" dirty="0"/>
              <a:t>Segmento y nicho.</a:t>
            </a:r>
            <a:endParaRPr lang="es-AR" sz="5400" dirty="0"/>
          </a:p>
        </p:txBody>
      </p:sp>
      <p:sp>
        <p:nvSpPr>
          <p:cNvPr id="4" name="Marcador de texto 3"/>
          <p:cNvSpPr>
            <a:spLocks noGrp="1"/>
          </p:cNvSpPr>
          <p:nvPr>
            <p:ph type="body" sz="half" idx="2"/>
          </p:nvPr>
        </p:nvSpPr>
        <p:spPr>
          <a:xfrm>
            <a:off x="1066800" y="3327400"/>
            <a:ext cx="8077200" cy="4641728"/>
          </a:xfrm>
        </p:spPr>
        <p:txBody>
          <a:bodyPr>
            <a:noAutofit/>
          </a:bodyPr>
          <a:lstStyle/>
          <a:p>
            <a:pPr marL="428625" indent="-428625">
              <a:buFont typeface="Arial" panose="020B0604020202020204" pitchFamily="34" charset="0"/>
              <a:buChar char="•"/>
            </a:pPr>
            <a:r>
              <a:rPr lang="es-MX" sz="3600" dirty="0"/>
              <a:t>Agrupación de roles, valores, funciones, deseos, demandas, frente a un problema.</a:t>
            </a:r>
          </a:p>
          <a:p>
            <a:pPr marL="428625" indent="-428625">
              <a:buFont typeface="Arial" panose="020B0604020202020204" pitchFamily="34" charset="0"/>
              <a:buChar char="•"/>
            </a:pPr>
            <a:r>
              <a:rPr lang="es-MX" sz="3600" dirty="0"/>
              <a:t>Varios consumidores o usuarios con características comunes en su ciclo de vida, vinculación social, entorno cultural.</a:t>
            </a:r>
          </a:p>
          <a:p>
            <a:pPr marL="428625" indent="-428625">
              <a:buFont typeface="Arial" panose="020B0604020202020204" pitchFamily="34" charset="0"/>
              <a:buChar char="•"/>
            </a:pPr>
            <a:r>
              <a:rPr lang="es-MX" sz="3600" dirty="0"/>
              <a:t>Patrón de consumo específico en una situación de compra personal/institucional.</a:t>
            </a:r>
            <a:endParaRPr lang="es-AR" sz="3600" dirty="0"/>
          </a:p>
        </p:txBody>
      </p:sp>
      <p:pic>
        <p:nvPicPr>
          <p:cNvPr id="6" name="Marcador de contenido 5"/>
          <p:cNvPicPr>
            <a:picLocks noGrp="1" noChangeAspect="1"/>
          </p:cNvPicPr>
          <p:nvPr>
            <p:ph idx="1"/>
          </p:nvPr>
        </p:nvPicPr>
        <p:blipFill>
          <a:blip r:embed="rId2"/>
          <a:stretch>
            <a:fillRect/>
          </a:stretch>
        </p:blipFill>
        <p:spPr>
          <a:xfrm>
            <a:off x="9601200" y="3314700"/>
            <a:ext cx="7772400" cy="4371975"/>
          </a:xfrm>
          <a:prstGeom prst="rect">
            <a:avLst/>
          </a:prstGeom>
        </p:spPr>
      </p:pic>
    </p:spTree>
    <p:extLst>
      <p:ext uri="{BB962C8B-B14F-4D97-AF65-F5344CB8AC3E}">
        <p14:creationId xmlns:p14="http://schemas.microsoft.com/office/powerpoint/2010/main" val="2483083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10148</TotalTime>
  <Words>2373</Words>
  <Application>Microsoft Office PowerPoint</Application>
  <PresentationFormat>Personalizado</PresentationFormat>
  <Paragraphs>114</Paragraphs>
  <Slides>18</Slides>
  <Notes>9</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Calibri</vt:lpstr>
      <vt:lpstr>Century Gothic</vt:lpstr>
      <vt:lpstr>Wingdings 3</vt:lpstr>
      <vt:lpstr>Espiral</vt:lpstr>
      <vt:lpstr>Agenda del 27/3/24:  Unidad 1.</vt:lpstr>
      <vt:lpstr>Repasando: Mkt</vt:lpstr>
      <vt:lpstr>La planificación estratégica de las unidades de negocio:</vt:lpstr>
      <vt:lpstr>Alianzas estratégicas:   ¿cuáles colegas permiten   mejores productos, mejor   comunicación, mejor   accesibilidad y mejor   monetización?</vt:lpstr>
      <vt:lpstr>Ejercicio: Mercado, Segmento meta, Propuesta de valor.</vt:lpstr>
      <vt:lpstr>Los impactos en los proyectos: el valor y desafío del marketing.</vt:lpstr>
      <vt:lpstr>Detección de la oportunidad y posicionamiento.</vt:lpstr>
      <vt:lpstr>Consumo.</vt:lpstr>
      <vt:lpstr>Segmento y nicho.</vt:lpstr>
      <vt:lpstr>El mercado y la estrategia:</vt:lpstr>
      <vt:lpstr>Segmentación: secuencia, requisitos, criterios, variables.</vt:lpstr>
      <vt:lpstr>Innovación comercial: remedio, oferta y ventajas competitivas.</vt:lpstr>
      <vt:lpstr>Presentación de PowerPoint</vt:lpstr>
      <vt:lpstr>Presentación de PowerPoint</vt:lpstr>
      <vt:lpstr>Formular un objetivo, es:</vt:lpstr>
      <vt:lpstr>La estructura de un objetivo, es:</vt:lpstr>
      <vt:lpstr>La estrategia, es:</vt:lpstr>
      <vt:lpstr>Agenda del 03/04/24:  Unidad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losnuevosrolesafuturo</dc:title>
  <dc:creator>monica</dc:creator>
  <cp:lastModifiedBy>monica</cp:lastModifiedBy>
  <cp:revision>89</cp:revision>
  <dcterms:created xsi:type="dcterms:W3CDTF">2022-09-12T21:13:29Z</dcterms:created>
  <dcterms:modified xsi:type="dcterms:W3CDTF">2024-03-27T01:01:04Z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2022-05-19T00:00:00Z</vt:filetime>
  </property>
  <property fmtid="{D5CDD505-2E9C-101B-9397-08002B2CF9AE}" pid="3" name="Creator">
    <vt:lpwstr>PowerPoint</vt:lpwstr>
  </property>
  <property fmtid="{D5CDD505-2E9C-101B-9397-08002B2CF9AE}" pid="4" name="LastSaved">
    <vt:filetime>2022-09-12T00:00:00Z</vt:filetime>
  </property>
</Properties>
</file>