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57" r:id="rId2"/>
    <p:sldId id="759" r:id="rId3"/>
    <p:sldId id="758" r:id="rId4"/>
    <p:sldId id="755" r:id="rId5"/>
    <p:sldId id="760" r:id="rId6"/>
    <p:sldId id="275" r:id="rId7"/>
    <p:sldId id="779" r:id="rId8"/>
    <p:sldId id="780" r:id="rId9"/>
    <p:sldId id="777" r:id="rId10"/>
    <p:sldId id="776" r:id="rId11"/>
    <p:sldId id="781" r:id="rId12"/>
    <p:sldId id="782" r:id="rId13"/>
    <p:sldId id="783" r:id="rId14"/>
    <p:sldId id="784" r:id="rId15"/>
    <p:sldId id="732" r:id="rId16"/>
    <p:sldId id="767" r:id="rId17"/>
    <p:sldId id="769" r:id="rId1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932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544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6757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77B6578-B290-49FE-852E-20ED75258C5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294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s-A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4559C-277F-4BE0-BBBF-8BBFE9CE35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02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827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206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000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948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662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369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820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43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73A65-F0C6-4969-B490-4299A9F76C25}" type="datetimeFigureOut">
              <a:rPr lang="es-AR" smtClean="0"/>
              <a:t>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77115-93AD-41FB-B847-32AB5773C2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973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ES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FRASE/GRUPO </a:t>
            </a:r>
            <a:r>
              <a:rPr lang="es-ES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NOMINAL </a:t>
            </a:r>
            <a:br>
              <a:rPr lang="es-ES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</a:b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(NOUN PHRASE)</a:t>
            </a:r>
            <a:r>
              <a:rPr lang="es-AR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s-AR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12375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48443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641445"/>
            <a:ext cx="10972800" cy="5484719"/>
          </a:xfrm>
        </p:spPr>
        <p:txBody>
          <a:bodyPr/>
          <a:lstStyle/>
          <a:p>
            <a:pPr marL="0" indent="0" algn="ctr">
              <a:buNone/>
            </a:pPr>
            <a:endParaRPr lang="es-ES" sz="3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" sz="3600" b="1" dirty="0" smtClean="0">
                <a:solidFill>
                  <a:srgbClr val="FF0000"/>
                </a:solidFill>
              </a:rPr>
              <a:t>No</a:t>
            </a:r>
            <a:r>
              <a:rPr lang="es-ES" sz="3600" dirty="0" smtClean="0">
                <a:solidFill>
                  <a:srgbClr val="FF0000"/>
                </a:solidFill>
              </a:rPr>
              <a:t> </a:t>
            </a:r>
            <a:r>
              <a:rPr lang="es-ES" sz="3600" dirty="0">
                <a:solidFill>
                  <a:srgbClr val="FF0000"/>
                </a:solidFill>
              </a:rPr>
              <a:t>nada de, </a:t>
            </a:r>
            <a:r>
              <a:rPr lang="es-ES" sz="3600" dirty="0" smtClean="0">
                <a:solidFill>
                  <a:srgbClr val="FF0000"/>
                </a:solidFill>
              </a:rPr>
              <a:t>ningún</a:t>
            </a:r>
          </a:p>
          <a:p>
            <a:pPr marL="0" indent="0" algn="ctr">
              <a:buNone/>
            </a:pPr>
            <a:endParaRPr lang="es-ES" sz="3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" sz="3600" b="1" dirty="0" err="1" smtClean="0">
                <a:solidFill>
                  <a:srgbClr val="FF0000"/>
                </a:solidFill>
              </a:rPr>
              <a:t>Most</a:t>
            </a:r>
            <a:r>
              <a:rPr lang="es-ES" sz="3600" b="1" dirty="0">
                <a:solidFill>
                  <a:srgbClr val="FF0000"/>
                </a:solidFill>
              </a:rPr>
              <a:t>:</a:t>
            </a:r>
            <a:r>
              <a:rPr lang="es-ES" sz="3600" dirty="0">
                <a:solidFill>
                  <a:srgbClr val="FF0000"/>
                </a:solidFill>
              </a:rPr>
              <a:t> la mayoría de, la mayor parte de</a:t>
            </a:r>
          </a:p>
          <a:p>
            <a:pPr marL="0" indent="0">
              <a:buNone/>
            </a:pPr>
            <a:endParaRPr lang="es-E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0737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8126"/>
          </a:xfrm>
        </p:spPr>
        <p:txBody>
          <a:bodyPr>
            <a:normAutofit fontScale="90000"/>
          </a:bodyPr>
          <a:lstStyle/>
          <a:p>
            <a:r>
              <a:rPr lang="es-ES" sz="3200" b="1" dirty="0" err="1" smtClean="0">
                <a:solidFill>
                  <a:schemeClr val="accent1"/>
                </a:solidFill>
              </a:rPr>
              <a:t>Premodificadores</a:t>
            </a:r>
            <a:r>
              <a:rPr lang="es-ES" sz="3200" b="1" dirty="0" smtClean="0">
                <a:solidFill>
                  <a:schemeClr val="accent1"/>
                </a:solidFill>
              </a:rPr>
              <a:t>: </a:t>
            </a:r>
            <a:br>
              <a:rPr lang="es-ES" sz="3200" b="1" dirty="0" smtClean="0">
                <a:solidFill>
                  <a:schemeClr val="accent1"/>
                </a:solidFill>
              </a:rPr>
            </a:br>
            <a:r>
              <a:rPr lang="es-ES" sz="3200" b="1" dirty="0">
                <a:solidFill>
                  <a:srgbClr val="FF0000"/>
                </a:solidFill>
              </a:rPr>
              <a:t>Numerativos y cuantificadores indefinidos</a:t>
            </a:r>
            <a:endParaRPr lang="es-ES" sz="32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76177"/>
              </p:ext>
            </p:extLst>
          </p:nvPr>
        </p:nvGraphicFramePr>
        <p:xfrm>
          <a:off x="609600" y="1132764"/>
          <a:ext cx="10825894" cy="5199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29">
                  <a:extLst>
                    <a:ext uri="{9D8B030D-6E8A-4147-A177-3AD203B41FA5}">
                      <a16:colId xmlns:a16="http://schemas.microsoft.com/office/drawing/2014/main" val="150334664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1712568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50402043"/>
                    </a:ext>
                  </a:extLst>
                </a:gridCol>
                <a:gridCol w="1737250">
                  <a:extLst>
                    <a:ext uri="{9D8B030D-6E8A-4147-A177-3AD203B41FA5}">
                      <a16:colId xmlns:a16="http://schemas.microsoft.com/office/drawing/2014/main" val="27697738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25614404"/>
                    </a:ext>
                  </a:extLst>
                </a:gridCol>
                <a:gridCol w="1364776">
                  <a:extLst>
                    <a:ext uri="{9D8B030D-6E8A-4147-A177-3AD203B41FA5}">
                      <a16:colId xmlns:a16="http://schemas.microsoft.com/office/drawing/2014/main" val="1976286048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553469335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598062111"/>
                    </a:ext>
                  </a:extLst>
                </a:gridCol>
              </a:tblGrid>
              <a:tr h="560494">
                <a:tc gridSpan="6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</a:t>
                      </a:r>
                      <a:r>
                        <a:rPr lang="es-ES" sz="2400" baseline="0" dirty="0" smtClean="0"/>
                        <a:t>MODIFICADORES</a:t>
                      </a:r>
                      <a:endParaRPr lang="es-AR" sz="24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568646"/>
                  </a:ext>
                </a:extLst>
              </a:tr>
              <a:tr h="560494"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THESE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TWO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OTHER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EXTREMELY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HIGH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ELECTRIC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3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0536891"/>
                  </a:ext>
                </a:extLst>
              </a:tr>
              <a:tr h="389163">
                <a:tc>
                  <a:txBody>
                    <a:bodyPr/>
                    <a:lstStyle/>
                    <a:p>
                      <a:pPr algn="ctr"/>
                      <a:endParaRPr lang="es-AR" sz="36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3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 3" panose="05040102010807070707" pitchFamily="18" charset="2"/>
                        </a:rPr>
                        <a:t></a:t>
                      </a:r>
                      <a:endParaRPr lang="es-AR" sz="32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AR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8691"/>
                  </a:ext>
                </a:extLst>
              </a:tr>
              <a:tr h="1540377">
                <a:tc gridSpan="3">
                  <a:txBody>
                    <a:bodyPr/>
                    <a:lstStyle/>
                    <a:p>
                      <a:pPr algn="l"/>
                      <a:r>
                        <a:rPr lang="es-ES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Numerativos y </a:t>
                      </a:r>
                      <a:r>
                        <a:rPr lang="es-ES" sz="2400" b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cuantifcadores</a:t>
                      </a:r>
                      <a:r>
                        <a:rPr lang="es-ES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indefinidos</a:t>
                      </a:r>
                      <a:endParaRPr lang="es-A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609600" indent="-609600">
                        <a:lnSpc>
                          <a:spcPct val="90000"/>
                        </a:lnSpc>
                        <a:buNone/>
                      </a:pPr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gridSpan="5"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Many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muchos, numerosos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Several</a:t>
                      </a:r>
                      <a:r>
                        <a:rPr lang="es-ES" sz="2300" baseline="0" dirty="0" smtClean="0"/>
                        <a:t> varios/as, diversos/as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All</a:t>
                      </a:r>
                      <a:r>
                        <a:rPr lang="es-ES" sz="2300" baseline="0" dirty="0" smtClean="0"/>
                        <a:t> todos, completamente, la totalidad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Other</a:t>
                      </a:r>
                      <a:r>
                        <a:rPr lang="es-ES" sz="2300" baseline="0" dirty="0" smtClean="0"/>
                        <a:t> otro, otra, otros, otras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Another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otro/a, distinto/a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Much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mucho, la mayor parte de, la mayoría 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Few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pocos / </a:t>
                      </a:r>
                      <a:r>
                        <a:rPr lang="es-ES" sz="2300" b="1" baseline="0" dirty="0" smtClean="0"/>
                        <a:t>a </a:t>
                      </a:r>
                      <a:r>
                        <a:rPr lang="es-ES" sz="2300" b="1" baseline="0" dirty="0" err="1" smtClean="0"/>
                        <a:t>few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algunos      </a:t>
                      </a:r>
                      <a:r>
                        <a:rPr lang="es-ES" sz="2300" b="1" baseline="0" dirty="0" err="1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little</a:t>
                      </a:r>
                      <a:r>
                        <a:rPr lang="es-ES" sz="2300" b="1" baseline="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 </a:t>
                      </a:r>
                      <a:r>
                        <a:rPr lang="es-ES" sz="2300" baseline="0" dirty="0" smtClean="0"/>
                        <a:t>poco / </a:t>
                      </a:r>
                      <a:r>
                        <a:rPr lang="es-ES" sz="2300" b="1" baseline="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a </a:t>
                      </a:r>
                      <a:r>
                        <a:rPr lang="es-ES" sz="2300" b="1" baseline="0" dirty="0" err="1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little</a:t>
                      </a:r>
                      <a:r>
                        <a:rPr lang="es-ES" sz="2300" baseline="0" dirty="0" smtClean="0"/>
                        <a:t> algo, un poco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Eithe</a:t>
                      </a:r>
                      <a:r>
                        <a:rPr lang="es-ES" sz="2300" baseline="0" dirty="0" err="1" smtClean="0"/>
                        <a:t>r</a:t>
                      </a:r>
                      <a:r>
                        <a:rPr lang="es-ES" sz="2300" baseline="0" dirty="0" smtClean="0"/>
                        <a:t> cada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Both</a:t>
                      </a:r>
                      <a:r>
                        <a:rPr lang="es-ES" sz="2300" baseline="0" dirty="0" smtClean="0"/>
                        <a:t> ambos, tanto…como… 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Neither</a:t>
                      </a:r>
                      <a:r>
                        <a:rPr lang="es-ES" sz="2300" baseline="0" dirty="0" smtClean="0"/>
                        <a:t> ninguno</a:t>
                      </a:r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es-ES" sz="2300" b="1" baseline="0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es-ES" sz="2300" baseline="0" dirty="0" smtClean="0">
                          <a:solidFill>
                            <a:srgbClr val="FF0000"/>
                          </a:solidFill>
                        </a:rPr>
                        <a:t> la mayoría de, la mayor parte 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736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137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8126"/>
          </a:xfrm>
        </p:spPr>
        <p:txBody>
          <a:bodyPr>
            <a:normAutofit fontScale="90000"/>
          </a:bodyPr>
          <a:lstStyle/>
          <a:p>
            <a:r>
              <a:rPr lang="es-ES" sz="3200" b="1" dirty="0" err="1" smtClean="0">
                <a:solidFill>
                  <a:schemeClr val="accent1"/>
                </a:solidFill>
              </a:rPr>
              <a:t>Premodificadores</a:t>
            </a:r>
            <a:r>
              <a:rPr lang="es-ES" sz="3200" b="1" dirty="0" smtClean="0">
                <a:solidFill>
                  <a:schemeClr val="accent1"/>
                </a:solidFill>
              </a:rPr>
              <a:t>: </a:t>
            </a:r>
            <a:br>
              <a:rPr lang="es-ES" sz="3200" b="1" dirty="0" smtClean="0">
                <a:solidFill>
                  <a:schemeClr val="accent1"/>
                </a:solidFill>
              </a:rPr>
            </a:br>
            <a:r>
              <a:rPr lang="es-ES" sz="3100" b="1" dirty="0" smtClean="0">
                <a:solidFill>
                  <a:srgbClr val="FF0000"/>
                </a:solidFill>
              </a:rPr>
              <a:t>Palabras que indican grado (de fama, familiaridad, comparación, etc.)</a:t>
            </a:r>
            <a:endParaRPr lang="es-ES" sz="31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462861"/>
              </p:ext>
            </p:extLst>
          </p:nvPr>
        </p:nvGraphicFramePr>
        <p:xfrm>
          <a:off x="609600" y="1132764"/>
          <a:ext cx="10825894" cy="5406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29">
                  <a:extLst>
                    <a:ext uri="{9D8B030D-6E8A-4147-A177-3AD203B41FA5}">
                      <a16:colId xmlns:a16="http://schemas.microsoft.com/office/drawing/2014/main" val="150334664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1712568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50402043"/>
                    </a:ext>
                  </a:extLst>
                </a:gridCol>
                <a:gridCol w="1737250">
                  <a:extLst>
                    <a:ext uri="{9D8B030D-6E8A-4147-A177-3AD203B41FA5}">
                      <a16:colId xmlns:a16="http://schemas.microsoft.com/office/drawing/2014/main" val="27697738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25614404"/>
                    </a:ext>
                  </a:extLst>
                </a:gridCol>
                <a:gridCol w="1364776">
                  <a:extLst>
                    <a:ext uri="{9D8B030D-6E8A-4147-A177-3AD203B41FA5}">
                      <a16:colId xmlns:a16="http://schemas.microsoft.com/office/drawing/2014/main" val="1976286048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553469335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598062111"/>
                    </a:ext>
                  </a:extLst>
                </a:gridCol>
              </a:tblGrid>
              <a:tr h="560494">
                <a:tc gridSpan="6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</a:t>
                      </a:r>
                      <a:r>
                        <a:rPr lang="es-ES" sz="2400" baseline="0" dirty="0" smtClean="0"/>
                        <a:t>MODIFICADORES</a:t>
                      </a:r>
                      <a:endParaRPr lang="es-AR" sz="24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568646"/>
                  </a:ext>
                </a:extLst>
              </a:tr>
              <a:tr h="560494"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THESE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TWO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OTHER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EXTREMELY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HIGH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ELECTRIC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3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0536891"/>
                  </a:ext>
                </a:extLst>
              </a:tr>
              <a:tr h="389163">
                <a:tc>
                  <a:txBody>
                    <a:bodyPr/>
                    <a:lstStyle/>
                    <a:p>
                      <a:pPr algn="ctr"/>
                      <a:endParaRPr lang="es-AR" sz="36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32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 3" panose="05040102010807070707" pitchFamily="18" charset="2"/>
                        </a:rPr>
                        <a:t></a:t>
                      </a:r>
                      <a:endParaRPr lang="es-AR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AR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8691"/>
                  </a:ext>
                </a:extLst>
              </a:tr>
              <a:tr h="1540377">
                <a:tc gridSpan="8"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err="1" smtClean="0"/>
                        <a:t>Same</a:t>
                      </a:r>
                      <a:r>
                        <a:rPr lang="es-ES" sz="2400" dirty="0" smtClean="0"/>
                        <a:t>, el mismo, los mismos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err="1" smtClean="0"/>
                        <a:t>Different</a:t>
                      </a:r>
                      <a:r>
                        <a:rPr lang="es-ES" sz="2400" dirty="0" smtClean="0"/>
                        <a:t>, diferente, diferentes,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err="1" smtClean="0"/>
                        <a:t>Various</a:t>
                      </a:r>
                      <a:r>
                        <a:rPr lang="es-ES" sz="2400" dirty="0" smtClean="0"/>
                        <a:t>, distintos, variados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err="1" smtClean="0"/>
                        <a:t>Other</a:t>
                      </a:r>
                      <a:r>
                        <a:rPr lang="es-ES" sz="2400" dirty="0" smtClean="0"/>
                        <a:t>, otro, otros,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err="1" smtClean="0"/>
                        <a:t>Whole</a:t>
                      </a:r>
                      <a:r>
                        <a:rPr lang="es-ES" sz="2400" dirty="0" smtClean="0"/>
                        <a:t>, todo, la totalidad de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err="1" smtClean="0"/>
                        <a:t>Respective</a:t>
                      </a:r>
                      <a:r>
                        <a:rPr lang="es-ES" sz="2400" dirty="0" smtClean="0"/>
                        <a:t>, respectivo/s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err="1" smtClean="0"/>
                        <a:t>Possible</a:t>
                      </a:r>
                      <a:r>
                        <a:rPr lang="es-ES" sz="2400" dirty="0" smtClean="0"/>
                        <a:t>, posible, posibles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err="1" smtClean="0"/>
                        <a:t>Obvious</a:t>
                      </a:r>
                      <a:r>
                        <a:rPr lang="es-ES" sz="2400" b="1" dirty="0" smtClean="0"/>
                        <a:t>,</a:t>
                      </a:r>
                      <a:r>
                        <a:rPr lang="es-ES" sz="2400" dirty="0" smtClean="0"/>
                        <a:t> obvio/s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smtClean="0"/>
                        <a:t>Complete,</a:t>
                      </a:r>
                      <a:r>
                        <a:rPr lang="es-ES" sz="2400" dirty="0" smtClean="0"/>
                        <a:t> todo </a:t>
                      </a:r>
                      <a:endParaRPr lang="es-AR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s-E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Estos adjetivos se pueden traducir antes o después del núcleo</a:t>
                      </a: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609600" indent="-609600">
                        <a:lnSpc>
                          <a:spcPct val="90000"/>
                        </a:lnSpc>
                        <a:buNone/>
                      </a:pPr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endParaRPr lang="es-ES" sz="23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736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159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8126"/>
          </a:xfrm>
        </p:spPr>
        <p:txBody>
          <a:bodyPr>
            <a:normAutofit fontScale="90000"/>
          </a:bodyPr>
          <a:lstStyle/>
          <a:p>
            <a:r>
              <a:rPr lang="es-ES" sz="3200" b="1" dirty="0" err="1" smtClean="0">
                <a:solidFill>
                  <a:schemeClr val="accent1"/>
                </a:solidFill>
              </a:rPr>
              <a:t>Premodificadores</a:t>
            </a:r>
            <a:r>
              <a:rPr lang="es-ES" sz="3200" b="1" dirty="0" smtClean="0">
                <a:solidFill>
                  <a:schemeClr val="accent1"/>
                </a:solidFill>
              </a:rPr>
              <a:t>: </a:t>
            </a:r>
            <a:br>
              <a:rPr lang="es-ES" sz="3200" b="1" dirty="0" smtClean="0">
                <a:solidFill>
                  <a:schemeClr val="accent1"/>
                </a:solidFill>
              </a:rPr>
            </a:br>
            <a:r>
              <a:rPr lang="es-ES" sz="2700" b="1" dirty="0" smtClean="0">
                <a:solidFill>
                  <a:srgbClr val="FF0000"/>
                </a:solidFill>
              </a:rPr>
              <a:t>Descriptores del núcleo: adjetivos</a:t>
            </a:r>
            <a:endParaRPr lang="es-ES" sz="27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119880"/>
              </p:ext>
            </p:extLst>
          </p:nvPr>
        </p:nvGraphicFramePr>
        <p:xfrm>
          <a:off x="609600" y="1132764"/>
          <a:ext cx="10825894" cy="4400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29">
                  <a:extLst>
                    <a:ext uri="{9D8B030D-6E8A-4147-A177-3AD203B41FA5}">
                      <a16:colId xmlns:a16="http://schemas.microsoft.com/office/drawing/2014/main" val="150334664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1712568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50402043"/>
                    </a:ext>
                  </a:extLst>
                </a:gridCol>
                <a:gridCol w="1737250">
                  <a:extLst>
                    <a:ext uri="{9D8B030D-6E8A-4147-A177-3AD203B41FA5}">
                      <a16:colId xmlns:a16="http://schemas.microsoft.com/office/drawing/2014/main" val="27697738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25614404"/>
                    </a:ext>
                  </a:extLst>
                </a:gridCol>
                <a:gridCol w="1364776">
                  <a:extLst>
                    <a:ext uri="{9D8B030D-6E8A-4147-A177-3AD203B41FA5}">
                      <a16:colId xmlns:a16="http://schemas.microsoft.com/office/drawing/2014/main" val="1976286048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553469335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598062111"/>
                    </a:ext>
                  </a:extLst>
                </a:gridCol>
              </a:tblGrid>
              <a:tr h="560494">
                <a:tc gridSpan="6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</a:t>
                      </a:r>
                      <a:r>
                        <a:rPr lang="es-ES" sz="2400" baseline="0" dirty="0" smtClean="0"/>
                        <a:t>MODIFICADORES</a:t>
                      </a:r>
                      <a:endParaRPr lang="es-AR" sz="24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568646"/>
                  </a:ext>
                </a:extLst>
              </a:tr>
              <a:tr h="560494"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THESE</a:t>
                      </a:r>
                      <a:endParaRPr lang="es-AR" sz="23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TWO</a:t>
                      </a:r>
                      <a:endParaRPr lang="es-AR" sz="23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OTHER</a:t>
                      </a:r>
                      <a:endParaRPr lang="es-AR" sz="23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EXTREMELY</a:t>
                      </a:r>
                      <a:endParaRPr lang="es-AR" sz="2300" b="1" baseline="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HIGH</a:t>
                      </a:r>
                      <a:endParaRPr lang="es-AR" sz="2300" b="1" baseline="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ELECTRIC</a:t>
                      </a:r>
                      <a:endParaRPr lang="es-AR" sz="23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3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536891"/>
                  </a:ext>
                </a:extLst>
              </a:tr>
              <a:tr h="295221">
                <a:tc>
                  <a:txBody>
                    <a:bodyPr/>
                    <a:lstStyle/>
                    <a:p>
                      <a:pPr algn="ctr"/>
                      <a:endParaRPr lang="es-AR" sz="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 3" panose="05040102010807070707" pitchFamily="18" charset="2"/>
                        </a:rPr>
                        <a:t></a:t>
                      </a:r>
                      <a:endParaRPr lang="es-AR" sz="1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 3" panose="05040102010807070707" pitchFamily="18" charset="2"/>
                        </a:rPr>
                        <a:t></a:t>
                      </a:r>
                      <a:endParaRPr lang="es-AR" sz="1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8691"/>
                  </a:ext>
                </a:extLst>
              </a:tr>
              <a:tr h="1540377">
                <a:tc gridSpan="8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Indican cualidades de los sustantivos a los que preceden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Muchos se reconocen por su terminación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No tienen forma plural en inglés. Debemos proporcionarla cuando el verbo núcleo esté en plural.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Generalmente se traducen después del núcleo del grupo nominal.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Pueden llevar los modificadores de</a:t>
                      </a:r>
                      <a:r>
                        <a:rPr lang="es-ES" sz="2400" baseline="0" dirty="0" smtClean="0"/>
                        <a:t> cualquier sustantivo (adjetivos, otro sustantivo, etc.)</a:t>
                      </a: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609600" indent="-609600">
                        <a:lnSpc>
                          <a:spcPct val="90000"/>
                        </a:lnSpc>
                        <a:buNone/>
                      </a:pPr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endParaRPr lang="es-ES" sz="23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736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970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8126"/>
          </a:xfrm>
        </p:spPr>
        <p:txBody>
          <a:bodyPr>
            <a:normAutofit fontScale="90000"/>
          </a:bodyPr>
          <a:lstStyle/>
          <a:p>
            <a:r>
              <a:rPr lang="es-ES" sz="3200" b="1" dirty="0" err="1" smtClean="0">
                <a:solidFill>
                  <a:schemeClr val="accent1"/>
                </a:solidFill>
              </a:rPr>
              <a:t>Premodificadores</a:t>
            </a:r>
            <a:r>
              <a:rPr lang="es-ES" sz="3200" b="1" dirty="0" smtClean="0">
                <a:solidFill>
                  <a:schemeClr val="accent1"/>
                </a:solidFill>
              </a:rPr>
              <a:t>: </a:t>
            </a:r>
            <a:br>
              <a:rPr lang="es-ES" sz="3200" b="1" dirty="0" smtClean="0">
                <a:solidFill>
                  <a:schemeClr val="accent1"/>
                </a:solidFill>
              </a:rPr>
            </a:br>
            <a:r>
              <a:rPr lang="es-ES" sz="2700" b="1" dirty="0" smtClean="0">
                <a:solidFill>
                  <a:srgbClr val="FF0000"/>
                </a:solidFill>
              </a:rPr>
              <a:t>Descriptores del núcleo: sustantivos en función adjetiva</a:t>
            </a:r>
            <a:endParaRPr lang="es-ES" sz="27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67891"/>
              </p:ext>
            </p:extLst>
          </p:nvPr>
        </p:nvGraphicFramePr>
        <p:xfrm>
          <a:off x="609600" y="1132764"/>
          <a:ext cx="10825897" cy="5345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093">
                  <a:extLst>
                    <a:ext uri="{9D8B030D-6E8A-4147-A177-3AD203B41FA5}">
                      <a16:colId xmlns:a16="http://schemas.microsoft.com/office/drawing/2014/main" val="1503346643"/>
                    </a:ext>
                  </a:extLst>
                </a:gridCol>
                <a:gridCol w="1163093">
                  <a:extLst>
                    <a:ext uri="{9D8B030D-6E8A-4147-A177-3AD203B41FA5}">
                      <a16:colId xmlns:a16="http://schemas.microsoft.com/office/drawing/2014/main" val="3617125687"/>
                    </a:ext>
                  </a:extLst>
                </a:gridCol>
                <a:gridCol w="1163093">
                  <a:extLst>
                    <a:ext uri="{9D8B030D-6E8A-4147-A177-3AD203B41FA5}">
                      <a16:colId xmlns:a16="http://schemas.microsoft.com/office/drawing/2014/main" val="2950402043"/>
                    </a:ext>
                  </a:extLst>
                </a:gridCol>
                <a:gridCol w="1163093">
                  <a:extLst>
                    <a:ext uri="{9D8B030D-6E8A-4147-A177-3AD203B41FA5}">
                      <a16:colId xmlns:a16="http://schemas.microsoft.com/office/drawing/2014/main" val="2769773804"/>
                    </a:ext>
                  </a:extLst>
                </a:gridCol>
                <a:gridCol w="947759">
                  <a:extLst>
                    <a:ext uri="{9D8B030D-6E8A-4147-A177-3AD203B41FA5}">
                      <a16:colId xmlns:a16="http://schemas.microsoft.com/office/drawing/2014/main" val="4125614404"/>
                    </a:ext>
                  </a:extLst>
                </a:gridCol>
                <a:gridCol w="1378427">
                  <a:extLst>
                    <a:ext uri="{9D8B030D-6E8A-4147-A177-3AD203B41FA5}">
                      <a16:colId xmlns:a16="http://schemas.microsoft.com/office/drawing/2014/main" val="1976286048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553469335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598062111"/>
                    </a:ext>
                  </a:extLst>
                </a:gridCol>
              </a:tblGrid>
              <a:tr h="560494">
                <a:tc gridSpan="6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</a:t>
                      </a:r>
                      <a:r>
                        <a:rPr lang="es-ES" sz="2400" baseline="0" dirty="0" smtClean="0"/>
                        <a:t>MODIFICADORES</a:t>
                      </a:r>
                      <a:endParaRPr lang="es-AR" sz="24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568646"/>
                  </a:ext>
                </a:extLst>
              </a:tr>
              <a:tr h="560494"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THESE</a:t>
                      </a:r>
                      <a:endParaRPr lang="es-AR" sz="24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TWO</a:t>
                      </a:r>
                      <a:endParaRPr lang="es-AR" sz="24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OTHER</a:t>
                      </a:r>
                      <a:endParaRPr lang="es-AR" sz="24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LITHIUM</a:t>
                      </a:r>
                      <a:endParaRPr lang="es-AR" sz="2400" b="1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BATTERY </a:t>
                      </a:r>
                      <a:endParaRPr lang="es-AR" sz="2400" b="1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4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536891"/>
                  </a:ext>
                </a:extLst>
              </a:tr>
              <a:tr h="295221">
                <a:tc>
                  <a:txBody>
                    <a:bodyPr/>
                    <a:lstStyle/>
                    <a:p>
                      <a:pPr algn="ctr"/>
                      <a:endParaRPr lang="es-AR" sz="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 3" panose="05040102010807070707" pitchFamily="18" charset="2"/>
                        </a:rPr>
                        <a:t></a:t>
                      </a:r>
                      <a:endParaRPr lang="es-AR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 3" panose="05040102010807070707" pitchFamily="18" charset="2"/>
                        </a:rPr>
                        <a:t></a:t>
                      </a:r>
                      <a:endParaRPr lang="es-AR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s-AR" sz="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8691"/>
                  </a:ext>
                </a:extLst>
              </a:tr>
              <a:tr h="1540377">
                <a:tc gridSpan="8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Indican cualidades de los sustantivos a los que preceden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A</a:t>
                      </a:r>
                      <a:r>
                        <a:rPr lang="es-ES" sz="2400" baseline="0" dirty="0" smtClean="0"/>
                        <a:t> veces se encuentran en singular pero es necesario traducirlos de modo que concuerden en género y número con el sustantivo núcleo de la frase nominal.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En general la traducción requiere el uso de una preposición, las más comunes son </a:t>
                      </a:r>
                      <a:r>
                        <a:rPr lang="es-ES" sz="2400" dirty="0" smtClean="0">
                          <a:solidFill>
                            <a:srgbClr val="FF0000"/>
                          </a:solidFill>
                        </a:rPr>
                        <a:t>de</a:t>
                      </a:r>
                      <a:r>
                        <a:rPr lang="es-ES" sz="2400" dirty="0" smtClean="0"/>
                        <a:t>, </a:t>
                      </a:r>
                      <a:r>
                        <a:rPr lang="es-ES" sz="2400" dirty="0" smtClean="0">
                          <a:solidFill>
                            <a:srgbClr val="FF0000"/>
                          </a:solidFill>
                        </a:rPr>
                        <a:t>con</a:t>
                      </a:r>
                      <a:r>
                        <a:rPr lang="es-ES" sz="2400" dirty="0" smtClean="0"/>
                        <a:t>, </a:t>
                      </a:r>
                      <a:r>
                        <a:rPr lang="es-ES" sz="2400" dirty="0" smtClean="0">
                          <a:solidFill>
                            <a:srgbClr val="FF0000"/>
                          </a:solidFill>
                        </a:rPr>
                        <a:t>para</a:t>
                      </a:r>
                      <a:r>
                        <a:rPr lang="es-ES" sz="2400" dirty="0" smtClean="0"/>
                        <a:t>, etc. según el sentido.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Pueden ser modificados por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Cuando hay varios descriptores pueden estar separados por comas (no se usa </a:t>
                      </a:r>
                      <a:r>
                        <a:rPr lang="es-ES" sz="2400" b="1" i="1" dirty="0" smtClean="0">
                          <a:solidFill>
                            <a:srgbClr val="FF0000"/>
                          </a:solidFill>
                        </a:rPr>
                        <a:t>and</a:t>
                      </a:r>
                      <a:r>
                        <a:rPr lang="es-ES" sz="2400" dirty="0" smtClean="0"/>
                        <a:t> en la enumeración de adjetivos que preceden al sustantivo)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A veces se trata de adjetivos compuestos unidos por un </a:t>
                      </a:r>
                      <a:r>
                        <a:rPr lang="es-ES" sz="2400" dirty="0" err="1" smtClean="0"/>
                        <a:t>guión</a:t>
                      </a:r>
                      <a:r>
                        <a:rPr lang="es-ES" sz="2400" dirty="0" smtClean="0"/>
                        <a:t> corto.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609600" indent="-609600">
                        <a:lnSpc>
                          <a:spcPct val="90000"/>
                        </a:lnSpc>
                        <a:buNone/>
                      </a:pPr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endParaRPr lang="es-ES" sz="23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736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675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345546" y="278404"/>
            <a:ext cx="144016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prstClr val="black"/>
                </a:solidFill>
                <a:latin typeface="Calibri"/>
              </a:rPr>
              <a:t>Página 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13D8EA5-C008-49ED-A6D6-9F4D33340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888" y="111211"/>
            <a:ext cx="5947578" cy="663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499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995363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rgbClr val="00B0F0"/>
                </a:solidFill>
              </a:rPr>
              <a:t>Orden de la traducción</a:t>
            </a:r>
            <a:endParaRPr lang="es-AR" b="1" dirty="0">
              <a:solidFill>
                <a:srgbClr val="00B0F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783189"/>
              </p:ext>
            </p:extLst>
          </p:nvPr>
        </p:nvGraphicFramePr>
        <p:xfrm>
          <a:off x="609600" y="1600200"/>
          <a:ext cx="10903604" cy="220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29">
                  <a:extLst>
                    <a:ext uri="{9D8B030D-6E8A-4147-A177-3AD203B41FA5}">
                      <a16:colId xmlns:a16="http://schemas.microsoft.com/office/drawing/2014/main" val="2782768723"/>
                    </a:ext>
                  </a:extLst>
                </a:gridCol>
                <a:gridCol w="835877">
                  <a:extLst>
                    <a:ext uri="{9D8B030D-6E8A-4147-A177-3AD203B41FA5}">
                      <a16:colId xmlns:a16="http://schemas.microsoft.com/office/drawing/2014/main" val="344843386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19140146"/>
                    </a:ext>
                  </a:extLst>
                </a:gridCol>
                <a:gridCol w="2721482">
                  <a:extLst>
                    <a:ext uri="{9D8B030D-6E8A-4147-A177-3AD203B41FA5}">
                      <a16:colId xmlns:a16="http://schemas.microsoft.com/office/drawing/2014/main" val="2467695788"/>
                    </a:ext>
                  </a:extLst>
                </a:gridCol>
                <a:gridCol w="1364777">
                  <a:extLst>
                    <a:ext uri="{9D8B030D-6E8A-4147-A177-3AD203B41FA5}">
                      <a16:colId xmlns:a16="http://schemas.microsoft.com/office/drawing/2014/main" val="2378352856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891297213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4174067264"/>
                    </a:ext>
                  </a:extLst>
                </a:gridCol>
              </a:tblGrid>
              <a:tr h="560494">
                <a:tc gridSpan="5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MODIFICADORES</a:t>
                      </a:r>
                      <a:endParaRPr lang="es-AR" sz="2400" baseline="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7536221"/>
                  </a:ext>
                </a:extLst>
              </a:tr>
              <a:tr h="560494"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THESE</a:t>
                      </a:r>
                      <a:endParaRPr lang="es-AR" sz="24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TWO</a:t>
                      </a:r>
                      <a:endParaRPr lang="es-AR" sz="24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OTHER</a:t>
                      </a:r>
                      <a:endParaRPr lang="es-AR" sz="24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LITHIUM</a:t>
                      </a:r>
                      <a:endParaRPr lang="es-A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BATTERY </a:t>
                      </a:r>
                      <a:endParaRPr lang="es-A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4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6152247"/>
                  </a:ext>
                </a:extLst>
              </a:tr>
              <a:tr h="560494">
                <a:tc gridSpan="5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MODIFICADORES</a:t>
                      </a:r>
                      <a:endParaRPr lang="es-AR" sz="24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4973026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64008"/>
              </p:ext>
            </p:extLst>
          </p:nvPr>
        </p:nvGraphicFramePr>
        <p:xfrm>
          <a:off x="514066" y="3538947"/>
          <a:ext cx="10825897" cy="1700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093">
                  <a:extLst>
                    <a:ext uri="{9D8B030D-6E8A-4147-A177-3AD203B41FA5}">
                      <a16:colId xmlns:a16="http://schemas.microsoft.com/office/drawing/2014/main" val="1158288636"/>
                    </a:ext>
                  </a:extLst>
                </a:gridCol>
                <a:gridCol w="1163093">
                  <a:extLst>
                    <a:ext uri="{9D8B030D-6E8A-4147-A177-3AD203B41FA5}">
                      <a16:colId xmlns:a16="http://schemas.microsoft.com/office/drawing/2014/main" val="40161928"/>
                    </a:ext>
                  </a:extLst>
                </a:gridCol>
                <a:gridCol w="1163093">
                  <a:extLst>
                    <a:ext uri="{9D8B030D-6E8A-4147-A177-3AD203B41FA5}">
                      <a16:colId xmlns:a16="http://schemas.microsoft.com/office/drawing/2014/main" val="3045083933"/>
                    </a:ext>
                  </a:extLst>
                </a:gridCol>
                <a:gridCol w="2110852">
                  <a:extLst>
                    <a:ext uri="{9D8B030D-6E8A-4147-A177-3AD203B41FA5}">
                      <a16:colId xmlns:a16="http://schemas.microsoft.com/office/drawing/2014/main" val="1268545263"/>
                    </a:ext>
                  </a:extLst>
                </a:gridCol>
                <a:gridCol w="1378427">
                  <a:extLst>
                    <a:ext uri="{9D8B030D-6E8A-4147-A177-3AD203B41FA5}">
                      <a16:colId xmlns:a16="http://schemas.microsoft.com/office/drawing/2014/main" val="2752690748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2254711255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1991558427"/>
                    </a:ext>
                  </a:extLst>
                </a:gridCol>
              </a:tblGrid>
              <a:tr h="560494">
                <a:tc gridSpan="3">
                  <a:txBody>
                    <a:bodyPr/>
                    <a:lstStyle/>
                    <a:p>
                      <a:pPr algn="ctr"/>
                      <a:r>
                        <a:rPr lang="es-ES" sz="32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AR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32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AR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AR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3595262"/>
                  </a:ext>
                </a:extLst>
              </a:tr>
              <a:tr h="560494"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THESE</a:t>
                      </a:r>
                      <a:endParaRPr lang="es-AR" sz="24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TWO</a:t>
                      </a:r>
                      <a:endParaRPr lang="es-AR" sz="24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OTHER</a:t>
                      </a:r>
                      <a:endParaRPr lang="es-AR" sz="24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LITHIUM</a:t>
                      </a:r>
                      <a:endParaRPr lang="es-A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BATTERY </a:t>
                      </a:r>
                      <a:endParaRPr lang="es-A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4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5049387"/>
                  </a:ext>
                </a:extLst>
              </a:tr>
              <a:tr h="560494">
                <a:tc gridSpan="7">
                  <a:txBody>
                    <a:bodyPr/>
                    <a:lstStyle/>
                    <a:p>
                      <a:pPr algn="ctr"/>
                      <a:r>
                        <a:rPr lang="es-ES" sz="2400" b="1" baseline="0" dirty="0" smtClean="0"/>
                        <a:t>Esta</a:t>
                      </a:r>
                      <a:r>
                        <a:rPr lang="es-ES" sz="2400" b="1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s-ES" sz="2400" b="1" baseline="0" dirty="0" smtClean="0"/>
                        <a:t> otra</a:t>
                      </a:r>
                      <a:r>
                        <a:rPr lang="es-ES" sz="2400" b="1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s-ES" sz="2400" b="1" baseline="0" dirty="0" smtClean="0"/>
                        <a:t> do</a:t>
                      </a:r>
                      <a:r>
                        <a:rPr lang="es-ES" sz="2400" b="1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s-ES" sz="2400" b="1" baseline="0" dirty="0" smtClean="0"/>
                        <a:t> carga</a:t>
                      </a:r>
                      <a:r>
                        <a:rPr lang="es-ES" sz="2400" b="1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s-ES" sz="2400" b="1" baseline="0" dirty="0" smtClean="0"/>
                        <a:t> </a:t>
                      </a:r>
                      <a:r>
                        <a:rPr lang="es-ES" sz="2400" b="1" baseline="0" dirty="0" smtClean="0">
                          <a:solidFill>
                            <a:srgbClr val="FF0000"/>
                          </a:solidFill>
                        </a:rPr>
                        <a:t>de</a:t>
                      </a:r>
                      <a:r>
                        <a:rPr lang="es-ES" sz="2400" b="1" baseline="0" dirty="0" smtClean="0"/>
                        <a:t> batería</a:t>
                      </a:r>
                      <a:r>
                        <a:rPr lang="es-ES" sz="2400" b="1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s-ES" sz="2400" b="1" baseline="0" dirty="0" smtClean="0"/>
                        <a:t> </a:t>
                      </a:r>
                      <a:r>
                        <a:rPr lang="es-ES" sz="2400" b="1" baseline="0" dirty="0" smtClean="0">
                          <a:solidFill>
                            <a:srgbClr val="FF0000"/>
                          </a:solidFill>
                        </a:rPr>
                        <a:t>de</a:t>
                      </a:r>
                      <a:r>
                        <a:rPr lang="es-ES" sz="2400" b="1" baseline="0" dirty="0" smtClean="0"/>
                        <a:t> litio</a:t>
                      </a:r>
                      <a:endParaRPr lang="es-AR" sz="24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5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815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AR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779941"/>
              </p:ext>
            </p:extLst>
          </p:nvPr>
        </p:nvGraphicFramePr>
        <p:xfrm>
          <a:off x="859968" y="1605145"/>
          <a:ext cx="10798632" cy="42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806">
                  <a:extLst>
                    <a:ext uri="{9D8B030D-6E8A-4147-A177-3AD203B41FA5}">
                      <a16:colId xmlns:a16="http://schemas.microsoft.com/office/drawing/2014/main" val="2006148918"/>
                    </a:ext>
                  </a:extLst>
                </a:gridCol>
                <a:gridCol w="785226">
                  <a:extLst>
                    <a:ext uri="{9D8B030D-6E8A-4147-A177-3AD203B41FA5}">
                      <a16:colId xmlns:a16="http://schemas.microsoft.com/office/drawing/2014/main" val="587563703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134814687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346936772"/>
                    </a:ext>
                  </a:extLst>
                </a:gridCol>
                <a:gridCol w="1532706">
                  <a:extLst>
                    <a:ext uri="{9D8B030D-6E8A-4147-A177-3AD203B41FA5}">
                      <a16:colId xmlns:a16="http://schemas.microsoft.com/office/drawing/2014/main" val="1620737106"/>
                    </a:ext>
                  </a:extLst>
                </a:gridCol>
                <a:gridCol w="1088338">
                  <a:extLst>
                    <a:ext uri="{9D8B030D-6E8A-4147-A177-3AD203B41FA5}">
                      <a16:colId xmlns:a16="http://schemas.microsoft.com/office/drawing/2014/main" val="2183334862"/>
                    </a:ext>
                  </a:extLst>
                </a:gridCol>
                <a:gridCol w="936404">
                  <a:extLst>
                    <a:ext uri="{9D8B030D-6E8A-4147-A177-3AD203B41FA5}">
                      <a16:colId xmlns:a16="http://schemas.microsoft.com/office/drawing/2014/main" val="1455804906"/>
                    </a:ext>
                  </a:extLst>
                </a:gridCol>
                <a:gridCol w="2792552">
                  <a:extLst>
                    <a:ext uri="{9D8B030D-6E8A-4147-A177-3AD203B41FA5}">
                      <a16:colId xmlns:a16="http://schemas.microsoft.com/office/drawing/2014/main" val="2786441262"/>
                    </a:ext>
                  </a:extLst>
                </a:gridCol>
                <a:gridCol w="368660">
                  <a:extLst>
                    <a:ext uri="{9D8B030D-6E8A-4147-A177-3AD203B41FA5}">
                      <a16:colId xmlns:a16="http://schemas.microsoft.com/office/drawing/2014/main" val="1704427333"/>
                    </a:ext>
                  </a:extLst>
                </a:gridCol>
                <a:gridCol w="1053740">
                  <a:extLst>
                    <a:ext uri="{9D8B030D-6E8A-4147-A177-3AD203B41FA5}">
                      <a16:colId xmlns:a16="http://schemas.microsoft.com/office/drawing/2014/main" val="1721947338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electric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err="1" smtClean="0">
                          <a:solidFill>
                            <a:schemeClr val="bg1"/>
                          </a:solidFill>
                        </a:rPr>
                        <a:t>charge</a:t>
                      </a:r>
                      <a:endParaRPr lang="es-A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in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 capacitor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positive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44829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electric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err="1" smtClean="0">
                          <a:solidFill>
                            <a:schemeClr val="bg1"/>
                          </a:solidFill>
                        </a:rPr>
                        <a:t>charge</a:t>
                      </a:r>
                      <a:endParaRPr lang="es-A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to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capacitor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positive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79514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28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endParaRPr lang="es-AR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err="1" smtClean="0">
                          <a:solidFill>
                            <a:schemeClr val="bg1"/>
                          </a:solidFill>
                        </a:rPr>
                        <a:t>charge</a:t>
                      </a:r>
                      <a:endParaRPr lang="es-A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to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move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engine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positive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2554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endParaRPr lang="es-AR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err="1" smtClean="0">
                          <a:solidFill>
                            <a:schemeClr val="bg1"/>
                          </a:solidFill>
                        </a:rPr>
                        <a:t>charge</a:t>
                      </a:r>
                      <a:endParaRPr lang="es-A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measured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capacitor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positive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60008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30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endParaRPr lang="es-AR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electric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err="1" smtClean="0">
                          <a:solidFill>
                            <a:schemeClr val="bg1"/>
                          </a:solidFill>
                        </a:rPr>
                        <a:t>charge</a:t>
                      </a:r>
                      <a:endParaRPr lang="es-A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for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capacitor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positive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1345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31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endParaRPr lang="es-AR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err="1" smtClean="0">
                          <a:solidFill>
                            <a:schemeClr val="bg1"/>
                          </a:solidFill>
                        </a:rPr>
                        <a:t>charge</a:t>
                      </a:r>
                      <a:endParaRPr lang="es-A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rgbClr val="FF0000"/>
                          </a:solidFill>
                        </a:rPr>
                        <a:t>requiring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supervisión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positive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40549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15847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32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endParaRPr lang="es-AR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err="1" smtClean="0">
                          <a:solidFill>
                            <a:schemeClr val="bg1"/>
                          </a:solidFill>
                        </a:rPr>
                        <a:t>charge</a:t>
                      </a:r>
                      <a:endParaRPr lang="es-A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which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we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incorporated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positive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62426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endParaRPr lang="es-AR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err="1" smtClean="0">
                          <a:solidFill>
                            <a:schemeClr val="bg1"/>
                          </a:solidFill>
                        </a:rPr>
                        <a:t>charge</a:t>
                      </a:r>
                      <a:endParaRPr lang="es-A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that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device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requires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positive</a:t>
                      </a:r>
                      <a:endParaRPr lang="es-A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202259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995363"/>
          </a:xfrm>
        </p:spPr>
        <p:txBody>
          <a:bodyPr>
            <a:normAutofit/>
          </a:bodyPr>
          <a:lstStyle/>
          <a:p>
            <a:endParaRPr lang="es-A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51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5719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31075"/>
            <a:ext cx="10972800" cy="5695090"/>
          </a:xfrm>
        </p:spPr>
        <p:txBody>
          <a:bodyPr anchor="ctr">
            <a:normAutofit/>
          </a:bodyPr>
          <a:lstStyle/>
          <a:p>
            <a:r>
              <a:rPr lang="es-ES" sz="40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Se construyen en torno a un sustantivo </a:t>
            </a:r>
            <a:r>
              <a:rPr lang="es-E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(núcleo de la frase nominal)</a:t>
            </a:r>
          </a:p>
          <a:p>
            <a:r>
              <a:rPr lang="es-ES" sz="40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Importantes en el contexto de la traducción.</a:t>
            </a:r>
            <a:endParaRPr lang="es-AR" sz="400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40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45719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320357"/>
            <a:ext cx="10972800" cy="58058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Pueden ser muy simples, como las constituidas por un sustantivo</a:t>
            </a:r>
          </a:p>
          <a:p>
            <a:pPr marL="400050" lvl="1" indent="0">
              <a:buNone/>
            </a:pPr>
            <a:r>
              <a:rPr lang="es-ES" sz="3200" dirty="0" smtClean="0">
                <a:solidFill>
                  <a:schemeClr val="accent4">
                    <a:lumMod val="75000"/>
                  </a:schemeClr>
                </a:solidFill>
              </a:rPr>
              <a:t>                                          </a:t>
            </a:r>
            <a:r>
              <a:rPr lang="es-ES" sz="3200" dirty="0" err="1" smtClean="0">
                <a:solidFill>
                  <a:schemeClr val="accent6">
                    <a:lumMod val="75000"/>
                  </a:schemeClr>
                </a:solidFill>
              </a:rPr>
              <a:t>Charges</a:t>
            </a:r>
            <a:r>
              <a:rPr lang="es-ES" sz="3200" dirty="0" smtClean="0">
                <a:solidFill>
                  <a:schemeClr val="accent6">
                    <a:lumMod val="75000"/>
                  </a:schemeClr>
                </a:solidFill>
              </a:rPr>
              <a:t> are positive</a:t>
            </a:r>
          </a:p>
          <a:p>
            <a:pPr marL="0" indent="0">
              <a:buNone/>
            </a:pPr>
            <a:endParaRPr lang="es-E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O mucho más complejas. </a:t>
            </a:r>
          </a:p>
          <a:p>
            <a:pPr marL="0" indent="0">
              <a:buNone/>
            </a:pP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These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two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extremely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high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electric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capacitor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charges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are positive.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E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La complejidad se debe a los diversos elementos que pueden modificar al sustantivo núcleo.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700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306" y="309815"/>
            <a:ext cx="5275326" cy="6384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98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4996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070139"/>
              </p:ext>
            </p:extLst>
          </p:nvPr>
        </p:nvGraphicFramePr>
        <p:xfrm>
          <a:off x="609600" y="1600200"/>
          <a:ext cx="10825894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29">
                  <a:extLst>
                    <a:ext uri="{9D8B030D-6E8A-4147-A177-3AD203B41FA5}">
                      <a16:colId xmlns:a16="http://schemas.microsoft.com/office/drawing/2014/main" val="104038712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03252024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05124984"/>
                    </a:ext>
                  </a:extLst>
                </a:gridCol>
                <a:gridCol w="1737250">
                  <a:extLst>
                    <a:ext uri="{9D8B030D-6E8A-4147-A177-3AD203B41FA5}">
                      <a16:colId xmlns:a16="http://schemas.microsoft.com/office/drawing/2014/main" val="172622817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65856233"/>
                    </a:ext>
                  </a:extLst>
                </a:gridCol>
                <a:gridCol w="1364776">
                  <a:extLst>
                    <a:ext uri="{9D8B030D-6E8A-4147-A177-3AD203B41FA5}">
                      <a16:colId xmlns:a16="http://schemas.microsoft.com/office/drawing/2014/main" val="189616061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4163745393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2521468041"/>
                    </a:ext>
                  </a:extLst>
                </a:gridCol>
              </a:tblGrid>
              <a:tr h="787332">
                <a:tc gridSpan="6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MODIFICADORES</a:t>
                      </a:r>
                      <a:endParaRPr lang="es-AR" sz="24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bg1"/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6472757"/>
                  </a:ext>
                </a:extLst>
              </a:tr>
              <a:tr h="422826"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THESE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TWO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OTHER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EXTREMELY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HIGH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ELECTRIC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3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3858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22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200" dirty="0">
                <a:solidFill>
                  <a:srgbClr val="3333CC"/>
                </a:solidFill>
              </a:rPr>
              <a:t>PREMODIFICADORES:</a:t>
            </a:r>
            <a:r>
              <a:rPr lang="es-ES" sz="4000" dirty="0">
                <a:solidFill>
                  <a:srgbClr val="3333CC"/>
                </a:solidFill>
              </a:rPr>
              <a:t> </a:t>
            </a:r>
            <a:br>
              <a:rPr lang="es-ES" sz="4000" dirty="0">
                <a:solidFill>
                  <a:srgbClr val="3333CC"/>
                </a:solidFill>
              </a:rPr>
            </a:br>
            <a:r>
              <a:rPr lang="es-ES" sz="4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POSESIVO: `S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eaLnBrk="1" hangingPunct="1"/>
            <a:r>
              <a:rPr lang="es-ES" b="1"/>
              <a:t>Smith´s   </a:t>
            </a:r>
            <a:r>
              <a:rPr lang="es-ES"/>
              <a:t>de Smith (perteneciente a Smith)</a:t>
            </a:r>
          </a:p>
          <a:p>
            <a:pPr eaLnBrk="1" hangingPunct="1"/>
            <a:endParaRPr lang="en-US" b="1"/>
          </a:p>
          <a:p>
            <a:pPr eaLnBrk="1" hangingPunct="1"/>
            <a:r>
              <a:rPr lang="en-US" b="1"/>
              <a:t>Smith and Simpson´s  </a:t>
            </a:r>
            <a:r>
              <a:rPr lang="en-US"/>
              <a:t>de/perteneciente a Smith y Simpson.</a:t>
            </a:r>
          </a:p>
          <a:p>
            <a:pPr eaLnBrk="1" hangingPunct="1"/>
            <a:endParaRPr lang="en-US" b="1"/>
          </a:p>
          <a:p>
            <a:pPr eaLnBrk="1" hangingPunct="1"/>
            <a:r>
              <a:rPr lang="en-US" b="1"/>
              <a:t>Smith and Harris´</a:t>
            </a:r>
            <a:r>
              <a:rPr lang="en-US"/>
              <a:t>       de/perteneciente a Smith y Harris.</a:t>
            </a:r>
            <a:r>
              <a:rPr lang="es-E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2754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8126"/>
          </a:xfrm>
        </p:spPr>
        <p:txBody>
          <a:bodyPr>
            <a:normAutofit fontScale="90000"/>
          </a:bodyPr>
          <a:lstStyle/>
          <a:p>
            <a:r>
              <a:rPr lang="es-ES" sz="3200" b="1" dirty="0" err="1">
                <a:solidFill>
                  <a:schemeClr val="accent1"/>
                </a:solidFill>
              </a:rPr>
              <a:t>Premodificadores</a:t>
            </a:r>
            <a:r>
              <a:rPr lang="es-ES" sz="3200" b="1" dirty="0">
                <a:solidFill>
                  <a:schemeClr val="accent1"/>
                </a:solidFill>
              </a:rPr>
              <a:t>: </a:t>
            </a:r>
            <a:br>
              <a:rPr lang="es-ES" sz="3200" b="1" dirty="0">
                <a:solidFill>
                  <a:schemeClr val="accent1"/>
                </a:solidFill>
              </a:rPr>
            </a:br>
            <a:r>
              <a:rPr lang="es-ES" sz="3200" b="1" dirty="0">
                <a:solidFill>
                  <a:srgbClr val="FF0000"/>
                </a:solidFill>
              </a:rPr>
              <a:t>artículos, demostrativos y posesivos</a:t>
            </a:r>
            <a:endParaRPr lang="es-ES" sz="32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16438"/>
              </p:ext>
            </p:extLst>
          </p:nvPr>
        </p:nvGraphicFramePr>
        <p:xfrm>
          <a:off x="540601" y="1125534"/>
          <a:ext cx="10825894" cy="2030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29">
                  <a:extLst>
                    <a:ext uri="{9D8B030D-6E8A-4147-A177-3AD203B41FA5}">
                      <a16:colId xmlns:a16="http://schemas.microsoft.com/office/drawing/2014/main" val="150334664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1712568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50402043"/>
                    </a:ext>
                  </a:extLst>
                </a:gridCol>
                <a:gridCol w="1737250">
                  <a:extLst>
                    <a:ext uri="{9D8B030D-6E8A-4147-A177-3AD203B41FA5}">
                      <a16:colId xmlns:a16="http://schemas.microsoft.com/office/drawing/2014/main" val="27697738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25614404"/>
                    </a:ext>
                  </a:extLst>
                </a:gridCol>
                <a:gridCol w="1364776">
                  <a:extLst>
                    <a:ext uri="{9D8B030D-6E8A-4147-A177-3AD203B41FA5}">
                      <a16:colId xmlns:a16="http://schemas.microsoft.com/office/drawing/2014/main" val="1976286048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553469335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598062111"/>
                    </a:ext>
                  </a:extLst>
                </a:gridCol>
              </a:tblGrid>
              <a:tr h="744696">
                <a:tc gridSpan="6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</a:t>
                      </a:r>
                      <a:r>
                        <a:rPr lang="es-ES" sz="2400" baseline="0" dirty="0" smtClean="0"/>
                        <a:t>MODIFICADORES</a:t>
                      </a:r>
                      <a:endParaRPr lang="es-AR" sz="24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568646"/>
                  </a:ext>
                </a:extLst>
              </a:tr>
              <a:tr h="399929"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THESE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TWO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OTHER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EXTREMELY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HIGH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ELECTRIC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3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0536891"/>
                  </a:ext>
                </a:extLst>
              </a:tr>
              <a:tr h="765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 3" panose="05040102010807070707" pitchFamily="18" charset="2"/>
                        </a:rPr>
                        <a:t></a:t>
                      </a:r>
                      <a:endParaRPr lang="es-AR" sz="2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8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AR" sz="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8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8691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64990"/>
              </p:ext>
            </p:extLst>
          </p:nvPr>
        </p:nvGraphicFramePr>
        <p:xfrm>
          <a:off x="540601" y="3156298"/>
          <a:ext cx="10894893" cy="305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29">
                  <a:extLst>
                    <a:ext uri="{9D8B030D-6E8A-4147-A177-3AD203B41FA5}">
                      <a16:colId xmlns:a16="http://schemas.microsoft.com/office/drawing/2014/main" val="2450463204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val="1195867146"/>
                    </a:ext>
                  </a:extLst>
                </a:gridCol>
                <a:gridCol w="492617">
                  <a:extLst>
                    <a:ext uri="{9D8B030D-6E8A-4147-A177-3AD203B41FA5}">
                      <a16:colId xmlns:a16="http://schemas.microsoft.com/office/drawing/2014/main" val="20289555"/>
                    </a:ext>
                  </a:extLst>
                </a:gridCol>
                <a:gridCol w="1172410">
                  <a:extLst>
                    <a:ext uri="{9D8B030D-6E8A-4147-A177-3AD203B41FA5}">
                      <a16:colId xmlns:a16="http://schemas.microsoft.com/office/drawing/2014/main" val="3377517014"/>
                    </a:ext>
                  </a:extLst>
                </a:gridCol>
                <a:gridCol w="942422">
                  <a:extLst>
                    <a:ext uri="{9D8B030D-6E8A-4147-A177-3AD203B41FA5}">
                      <a16:colId xmlns:a16="http://schemas.microsoft.com/office/drawing/2014/main" val="1065004406"/>
                    </a:ext>
                  </a:extLst>
                </a:gridCol>
                <a:gridCol w="955914">
                  <a:extLst>
                    <a:ext uri="{9D8B030D-6E8A-4147-A177-3AD203B41FA5}">
                      <a16:colId xmlns:a16="http://schemas.microsoft.com/office/drawing/2014/main" val="2031230715"/>
                    </a:ext>
                  </a:extLst>
                </a:gridCol>
                <a:gridCol w="613579">
                  <a:extLst>
                    <a:ext uri="{9D8B030D-6E8A-4147-A177-3AD203B41FA5}">
                      <a16:colId xmlns:a16="http://schemas.microsoft.com/office/drawing/2014/main" val="3784752223"/>
                    </a:ext>
                  </a:extLst>
                </a:gridCol>
                <a:gridCol w="1665028">
                  <a:extLst>
                    <a:ext uri="{9D8B030D-6E8A-4147-A177-3AD203B41FA5}">
                      <a16:colId xmlns:a16="http://schemas.microsoft.com/office/drawing/2014/main" val="2095803780"/>
                    </a:ext>
                  </a:extLst>
                </a:gridCol>
                <a:gridCol w="430189">
                  <a:extLst>
                    <a:ext uri="{9D8B030D-6E8A-4147-A177-3AD203B41FA5}">
                      <a16:colId xmlns:a16="http://schemas.microsoft.com/office/drawing/2014/main" val="10548834"/>
                    </a:ext>
                  </a:extLst>
                </a:gridCol>
                <a:gridCol w="2708796">
                  <a:extLst>
                    <a:ext uri="{9D8B030D-6E8A-4147-A177-3AD203B41FA5}">
                      <a16:colId xmlns:a16="http://schemas.microsoft.com/office/drawing/2014/main" val="4278747112"/>
                    </a:ext>
                  </a:extLst>
                </a:gridCol>
              </a:tblGrid>
              <a:tr h="636187">
                <a:tc gridSpan="3">
                  <a:txBody>
                    <a:bodyPr/>
                    <a:lstStyle/>
                    <a:p>
                      <a:pPr algn="l"/>
                      <a:r>
                        <a:rPr lang="es-ES" sz="2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ARTÍCULOS</a:t>
                      </a:r>
                      <a:endParaRPr lang="es-AR" sz="2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609600" indent="-609600">
                        <a:lnSpc>
                          <a:spcPct val="90000"/>
                        </a:lnSpc>
                        <a:buNone/>
                      </a:pPr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</a:rPr>
                        <a:t>: el, la, lo, los, las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ES" sz="2400" b="1" dirty="0" err="1" smtClean="0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s-ES" sz="2400" b="1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</a:rPr>
                        <a:t>un, una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597074"/>
                  </a:ext>
                </a:extLst>
              </a:tr>
              <a:tr h="867517">
                <a:tc gridSpan="3">
                  <a:txBody>
                    <a:bodyPr/>
                    <a:lstStyle/>
                    <a:p>
                      <a:pPr algn="l"/>
                      <a:r>
                        <a:rPr lang="es-ES" sz="2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DEMOSTRATIVOS</a:t>
                      </a:r>
                      <a:endParaRPr lang="es-AR" sz="2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609600" indent="-609600" algn="l"/>
                      <a:r>
                        <a:rPr lang="es-ES" sz="2400" b="1" dirty="0" err="1" smtClean="0"/>
                        <a:t>This</a:t>
                      </a:r>
                      <a:r>
                        <a:rPr lang="es-ES" sz="2400" b="1" dirty="0" smtClean="0"/>
                        <a:t>:    </a:t>
                      </a:r>
                      <a:r>
                        <a:rPr lang="es-ES" sz="2400" dirty="0" smtClean="0"/>
                        <a:t>este, esta, esto, </a:t>
                      </a:r>
                      <a:endParaRPr lang="es-ES" sz="2400" b="1" dirty="0" smtClean="0"/>
                    </a:p>
                    <a:p>
                      <a:pPr marL="609600" indent="-609600" algn="l"/>
                      <a:r>
                        <a:rPr lang="es-ES" sz="2400" b="1" dirty="0" err="1" smtClean="0"/>
                        <a:t>These</a:t>
                      </a:r>
                      <a:r>
                        <a:rPr lang="es-ES" sz="2400" b="1" dirty="0" smtClean="0"/>
                        <a:t>: </a:t>
                      </a:r>
                      <a:r>
                        <a:rPr lang="es-ES" sz="2400" dirty="0" smtClean="0"/>
                        <a:t>estos, estas.</a:t>
                      </a:r>
                      <a:endParaRPr lang="es-ES" sz="2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AR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609600" indent="-609600"/>
                      <a:r>
                        <a:rPr lang="es-ES" sz="2400" b="1" dirty="0" err="1" smtClean="0"/>
                        <a:t>That</a:t>
                      </a:r>
                      <a:r>
                        <a:rPr lang="es-ES" sz="2400" b="1" dirty="0" smtClean="0"/>
                        <a:t>: </a:t>
                      </a:r>
                      <a:r>
                        <a:rPr lang="es-ES" sz="2300" baseline="0" dirty="0" smtClean="0"/>
                        <a:t>ese, esa, eso, aquel, aquella, aquello.</a:t>
                      </a:r>
                      <a:endParaRPr lang="es-ES" sz="2300" b="1" baseline="0" dirty="0" smtClean="0"/>
                    </a:p>
                    <a:p>
                      <a:pPr marL="609600" indent="-609600"/>
                      <a:r>
                        <a:rPr lang="es-ES" sz="2400" b="1" dirty="0" err="1" smtClean="0"/>
                        <a:t>Those</a:t>
                      </a:r>
                      <a:r>
                        <a:rPr lang="es-ES" sz="2400" b="1" dirty="0" smtClean="0"/>
                        <a:t>: </a:t>
                      </a:r>
                      <a:r>
                        <a:rPr lang="es-ES" sz="2400" dirty="0" smtClean="0"/>
                        <a:t>esos, esas, aquellos, aquellas.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651585"/>
                  </a:ext>
                </a:extLst>
              </a:tr>
              <a:tr h="560494">
                <a:tc gridSpan="3">
                  <a:txBody>
                    <a:bodyPr/>
                    <a:lstStyle/>
                    <a:p>
                      <a:pPr algn="l"/>
                      <a:r>
                        <a:rPr lang="es-ES" sz="2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POSESIVOS</a:t>
                      </a:r>
                      <a:endParaRPr lang="es-AR" sz="2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eaLnBrk="1" hangingPunct="1"/>
                      <a:r>
                        <a:rPr lang="es-ES" sz="2400" b="1" dirty="0" err="1" smtClean="0"/>
                        <a:t>My</a:t>
                      </a:r>
                      <a:r>
                        <a:rPr lang="es-ES" sz="2400" b="1" dirty="0" smtClean="0"/>
                        <a:t>   </a:t>
                      </a:r>
                      <a:r>
                        <a:rPr lang="es-ES" sz="2400" dirty="0" smtClean="0"/>
                        <a:t>mi,</a:t>
                      </a:r>
                      <a:r>
                        <a:rPr lang="es-ES" sz="2400" baseline="0" dirty="0" smtClean="0"/>
                        <a:t> mis</a:t>
                      </a:r>
                      <a:r>
                        <a:rPr lang="es-ES" sz="2400" dirty="0" smtClean="0"/>
                        <a:t>   </a:t>
                      </a:r>
                      <a:endParaRPr lang="es-ES" sz="2400" b="1" dirty="0" smtClean="0"/>
                    </a:p>
                    <a:p>
                      <a:pPr eaLnBrk="1" hangingPunct="1"/>
                      <a:r>
                        <a:rPr lang="es-ES" sz="2400" b="1" dirty="0" err="1" smtClean="0"/>
                        <a:t>Your</a:t>
                      </a:r>
                      <a:r>
                        <a:rPr lang="es-ES" sz="2400" b="1" dirty="0" smtClean="0"/>
                        <a:t>   </a:t>
                      </a:r>
                      <a:r>
                        <a:rPr lang="es-ES" sz="2400" dirty="0" smtClean="0"/>
                        <a:t>tu, tus</a:t>
                      </a:r>
                      <a:endParaRPr lang="es-ES" sz="2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eaLnBrk="1" hangingPunct="1"/>
                      <a:r>
                        <a:rPr lang="es-ES" sz="2400" b="1" dirty="0" err="1" smtClean="0"/>
                        <a:t>His</a:t>
                      </a:r>
                      <a:r>
                        <a:rPr lang="es-ES" sz="2400" b="1" dirty="0" smtClean="0"/>
                        <a:t>  </a:t>
                      </a:r>
                      <a:r>
                        <a:rPr lang="es-ES" sz="2400" dirty="0" smtClean="0"/>
                        <a:t>su, sus (de él) </a:t>
                      </a:r>
                      <a:endParaRPr lang="es-ES" sz="2400" b="1" dirty="0" smtClean="0"/>
                    </a:p>
                    <a:p>
                      <a:pPr eaLnBrk="1" hangingPunct="1"/>
                      <a:r>
                        <a:rPr lang="es-ES" sz="2400" b="1" dirty="0" err="1" smtClean="0"/>
                        <a:t>Her</a:t>
                      </a:r>
                      <a:r>
                        <a:rPr lang="es-ES" sz="2400" b="1" dirty="0" smtClean="0"/>
                        <a:t> </a:t>
                      </a:r>
                      <a:r>
                        <a:rPr lang="es-ES" sz="2400" dirty="0" smtClean="0"/>
                        <a:t>su,</a:t>
                      </a:r>
                      <a:r>
                        <a:rPr lang="es-ES" sz="2400" baseline="0" dirty="0" smtClean="0"/>
                        <a:t> sus</a:t>
                      </a:r>
                      <a:r>
                        <a:rPr lang="es-ES" sz="2400" dirty="0" smtClean="0"/>
                        <a:t>(de ella)</a:t>
                      </a:r>
                      <a:endParaRPr lang="es-ES" sz="2400" b="1" dirty="0" smtClean="0"/>
                    </a:p>
                    <a:p>
                      <a:pPr eaLnBrk="1" hangingPunct="1"/>
                      <a:r>
                        <a:rPr lang="es-ES" sz="2400" b="1" dirty="0" err="1" smtClean="0"/>
                        <a:t>Its</a:t>
                      </a:r>
                      <a:r>
                        <a:rPr lang="es-ES" sz="2400" b="1" dirty="0" smtClean="0"/>
                        <a:t> </a:t>
                      </a:r>
                      <a:r>
                        <a:rPr lang="es-ES" sz="2400" dirty="0" smtClean="0"/>
                        <a:t>su, sus  (de no persona)</a:t>
                      </a:r>
                      <a:endParaRPr lang="es-ES" sz="2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s-ES" sz="2400" b="1" dirty="0" err="1" smtClean="0"/>
                        <a:t>Our</a:t>
                      </a:r>
                      <a:r>
                        <a:rPr lang="es-ES" sz="2400" b="1" dirty="0" smtClean="0"/>
                        <a:t>     </a:t>
                      </a:r>
                      <a:r>
                        <a:rPr lang="es-ES" sz="2400" dirty="0" smtClean="0"/>
                        <a:t>nuestro, a, </a:t>
                      </a:r>
                    </a:p>
                    <a:p>
                      <a:pPr eaLnBrk="1" hangingPunct="1"/>
                      <a:r>
                        <a:rPr lang="es-ES" sz="2400" dirty="0" smtClean="0"/>
                        <a:t>            nuestros,</a:t>
                      </a:r>
                      <a:r>
                        <a:rPr lang="es-ES" sz="2400" baseline="0" dirty="0" smtClean="0"/>
                        <a:t> as</a:t>
                      </a:r>
                      <a:endParaRPr lang="es-ES" sz="2400" b="1" dirty="0" smtClean="0"/>
                    </a:p>
                    <a:p>
                      <a:pPr eaLnBrk="1" hangingPunct="1"/>
                      <a:r>
                        <a:rPr lang="es-ES" sz="2400" b="1" dirty="0" err="1" smtClean="0"/>
                        <a:t>Their</a:t>
                      </a:r>
                      <a:r>
                        <a:rPr lang="es-ES" sz="2400" b="1" dirty="0" smtClean="0"/>
                        <a:t>  </a:t>
                      </a:r>
                      <a:r>
                        <a:rPr lang="es-ES" sz="2400" dirty="0" smtClean="0"/>
                        <a:t>su, sus (de ellos)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93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761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8126"/>
          </a:xfrm>
        </p:spPr>
        <p:txBody>
          <a:bodyPr>
            <a:normAutofit fontScale="90000"/>
          </a:bodyPr>
          <a:lstStyle/>
          <a:p>
            <a:r>
              <a:rPr lang="es-ES" sz="3200" b="1" smtClean="0">
                <a:solidFill>
                  <a:schemeClr val="accent1"/>
                </a:solidFill>
              </a:rPr>
              <a:t>Premodificadores: </a:t>
            </a:r>
            <a:br>
              <a:rPr lang="es-ES" sz="3200" b="1" smtClean="0">
                <a:solidFill>
                  <a:schemeClr val="accent1"/>
                </a:solidFill>
              </a:rPr>
            </a:br>
            <a:endParaRPr lang="es-ES" sz="32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516382"/>
              </p:ext>
            </p:extLst>
          </p:nvPr>
        </p:nvGraphicFramePr>
        <p:xfrm>
          <a:off x="609600" y="1132764"/>
          <a:ext cx="10825894" cy="4904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29">
                  <a:extLst>
                    <a:ext uri="{9D8B030D-6E8A-4147-A177-3AD203B41FA5}">
                      <a16:colId xmlns:a16="http://schemas.microsoft.com/office/drawing/2014/main" val="150334664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1712568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50402043"/>
                    </a:ext>
                  </a:extLst>
                </a:gridCol>
                <a:gridCol w="1737250">
                  <a:extLst>
                    <a:ext uri="{9D8B030D-6E8A-4147-A177-3AD203B41FA5}">
                      <a16:colId xmlns:a16="http://schemas.microsoft.com/office/drawing/2014/main" val="27697738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25614404"/>
                    </a:ext>
                  </a:extLst>
                </a:gridCol>
                <a:gridCol w="1364776">
                  <a:extLst>
                    <a:ext uri="{9D8B030D-6E8A-4147-A177-3AD203B41FA5}">
                      <a16:colId xmlns:a16="http://schemas.microsoft.com/office/drawing/2014/main" val="1976286048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553469335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598062111"/>
                    </a:ext>
                  </a:extLst>
                </a:gridCol>
              </a:tblGrid>
              <a:tr h="560494">
                <a:tc gridSpan="6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</a:t>
                      </a:r>
                      <a:r>
                        <a:rPr lang="es-ES" sz="2400" baseline="0" dirty="0" smtClean="0"/>
                        <a:t>MODIFICADORES</a:t>
                      </a:r>
                      <a:endParaRPr lang="es-AR" sz="24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568646"/>
                  </a:ext>
                </a:extLst>
              </a:tr>
              <a:tr h="560494"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THESE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TWO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OTHER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EXTREMELY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HIGH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ELECTRIC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3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0536891"/>
                  </a:ext>
                </a:extLst>
              </a:tr>
              <a:tr h="389163">
                <a:tc>
                  <a:txBody>
                    <a:bodyPr/>
                    <a:lstStyle/>
                    <a:p>
                      <a:pPr algn="ctr"/>
                      <a:endParaRPr lang="es-AR" sz="36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3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 3" panose="05040102010807070707" pitchFamily="18" charset="2"/>
                        </a:rPr>
                        <a:t></a:t>
                      </a:r>
                      <a:endParaRPr lang="es-AR" sz="32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A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8691"/>
                  </a:ext>
                </a:extLst>
              </a:tr>
              <a:tr h="460359">
                <a:tc gridSpan="3"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s-ES" sz="2400" b="1" dirty="0" smtClean="0">
                          <a:solidFill>
                            <a:srgbClr val="0070C0"/>
                          </a:solidFill>
                        </a:rPr>
                        <a:t>Números cardinales:</a:t>
                      </a: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609600" indent="-609600">
                        <a:lnSpc>
                          <a:spcPct val="90000"/>
                        </a:lnSpc>
                        <a:buNone/>
                      </a:pPr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err="1" smtClean="0"/>
                        <a:t>one</a:t>
                      </a:r>
                      <a:r>
                        <a:rPr lang="es-ES" sz="2400" dirty="0" smtClean="0"/>
                        <a:t>, </a:t>
                      </a:r>
                      <a:r>
                        <a:rPr lang="es-ES" sz="2400" dirty="0" err="1" smtClean="0"/>
                        <a:t>two</a:t>
                      </a:r>
                      <a:r>
                        <a:rPr lang="es-ES" sz="2400" dirty="0" smtClean="0"/>
                        <a:t>, </a:t>
                      </a:r>
                      <a:r>
                        <a:rPr lang="es-ES" sz="2400" dirty="0" err="1" smtClean="0"/>
                        <a:t>three</a:t>
                      </a:r>
                      <a:r>
                        <a:rPr lang="es-ES" sz="2400" dirty="0" smtClean="0"/>
                        <a:t>, etc.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736947"/>
                  </a:ext>
                </a:extLst>
              </a:tr>
              <a:tr h="573206">
                <a:tc gridSpan="3">
                  <a:txBody>
                    <a:bodyPr/>
                    <a:lstStyle/>
                    <a:p>
                      <a:pPr algn="l"/>
                      <a:r>
                        <a:rPr lang="es-ES" sz="2400" b="1" dirty="0" smtClean="0">
                          <a:solidFill>
                            <a:srgbClr val="0070C0"/>
                          </a:solidFill>
                        </a:rPr>
                        <a:t>Números ordinales:</a:t>
                      </a:r>
                      <a:endParaRPr lang="es-AR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609600" marR="0" indent="-609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err="1" smtClean="0"/>
                        <a:t>first</a:t>
                      </a:r>
                      <a:r>
                        <a:rPr lang="es-ES" sz="2400" dirty="0" smtClean="0"/>
                        <a:t>, </a:t>
                      </a:r>
                      <a:r>
                        <a:rPr lang="es-ES" sz="2400" dirty="0" err="1" smtClean="0"/>
                        <a:t>second</a:t>
                      </a:r>
                      <a:r>
                        <a:rPr lang="es-ES" sz="2400" dirty="0" smtClean="0"/>
                        <a:t>, </a:t>
                      </a:r>
                      <a:r>
                        <a:rPr lang="es-ES" sz="2400" dirty="0" err="1" smtClean="0"/>
                        <a:t>third</a:t>
                      </a:r>
                      <a:r>
                        <a:rPr lang="es-ES" sz="2400" dirty="0" smtClean="0"/>
                        <a:t>, etc.</a:t>
                      </a:r>
                      <a:endParaRPr lang="es-AR" sz="2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AR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A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0808215"/>
                  </a:ext>
                </a:extLst>
              </a:tr>
              <a:tr h="1540377">
                <a:tc gridSpan="3">
                  <a:txBody>
                    <a:bodyPr/>
                    <a:lstStyle/>
                    <a:p>
                      <a:pPr algn="l"/>
                      <a:r>
                        <a:rPr lang="es-ES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Numerativos y </a:t>
                      </a:r>
                      <a:r>
                        <a:rPr lang="es-ES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cuantificadores </a:t>
                      </a:r>
                      <a:r>
                        <a:rPr lang="es-ES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indefinidos</a:t>
                      </a:r>
                      <a:endParaRPr lang="es-A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400" b="1" dirty="0" err="1" smtClean="0"/>
                        <a:t>Some</a:t>
                      </a:r>
                      <a:r>
                        <a:rPr lang="es-ES" sz="2400" dirty="0" smtClean="0"/>
                        <a:t> algo (de) un poco de, algunos, algunas, (</a:t>
                      </a:r>
                      <a:r>
                        <a:rPr lang="es-ES" sz="2400" b="1" dirty="0" err="1" smtClean="0"/>
                        <a:t>some</a:t>
                      </a:r>
                      <a:r>
                        <a:rPr lang="es-ES" sz="2400" b="1" dirty="0" smtClean="0"/>
                        <a:t> + cantidad= </a:t>
                      </a:r>
                      <a:r>
                        <a:rPr lang="es-ES" sz="2400" dirty="0" smtClean="0"/>
                        <a:t>alrededor de)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400" b="1" dirty="0" err="1" smtClean="0"/>
                        <a:t>Any</a:t>
                      </a:r>
                      <a:r>
                        <a:rPr lang="es-ES" sz="2400" dirty="0" smtClean="0"/>
                        <a:t> cualquier, </a:t>
                      </a:r>
                      <a:r>
                        <a:rPr lang="es-ES" sz="2400" dirty="0" err="1" smtClean="0"/>
                        <a:t>alguno,todo</a:t>
                      </a:r>
                      <a:r>
                        <a:rPr lang="es-ES" sz="2400" dirty="0" smtClean="0"/>
                        <a:t>, </a:t>
                      </a:r>
                      <a:r>
                        <a:rPr lang="es-ES" sz="2400" dirty="0" err="1" smtClean="0"/>
                        <a:t>ningun</a:t>
                      </a:r>
                      <a:r>
                        <a:rPr lang="es-ES" sz="2400" dirty="0" smtClean="0"/>
                        <a:t>, algo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4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r>
                        <a:rPr lang="es-ES" sz="2400" dirty="0" smtClean="0">
                          <a:solidFill>
                            <a:srgbClr val="FF0000"/>
                          </a:solidFill>
                        </a:rPr>
                        <a:t> nada de, ningún</a:t>
                      </a:r>
                      <a:endParaRPr lang="es-ES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400" b="1" dirty="0" err="1" smtClean="0"/>
                        <a:t>Every</a:t>
                      </a:r>
                      <a:r>
                        <a:rPr lang="es-ES" sz="2400" dirty="0" smtClean="0"/>
                        <a:t> todo, todos, cada, todos los</a:t>
                      </a:r>
                      <a:endParaRPr lang="es-ES" sz="2400" b="1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400" b="1" dirty="0" err="1" smtClean="0"/>
                        <a:t>Each</a:t>
                      </a:r>
                      <a:r>
                        <a:rPr lang="es-ES" sz="2400" b="1" dirty="0" smtClean="0"/>
                        <a:t> </a:t>
                      </a:r>
                      <a:r>
                        <a:rPr lang="es-ES" sz="2400" dirty="0" smtClean="0"/>
                        <a:t>cada (uno), todo(s) cada cual</a:t>
                      </a:r>
                      <a:endParaRPr lang="es-ES" sz="2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3071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48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96390"/>
            <a:ext cx="10972800" cy="5655901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8126"/>
          </a:xfrm>
        </p:spPr>
        <p:txBody>
          <a:bodyPr>
            <a:normAutofit fontScale="90000"/>
          </a:bodyPr>
          <a:lstStyle/>
          <a:p>
            <a:r>
              <a:rPr lang="es-ES" sz="3200" b="1" dirty="0" err="1" smtClean="0">
                <a:solidFill>
                  <a:schemeClr val="accent1"/>
                </a:solidFill>
              </a:rPr>
              <a:t>Premodificadores</a:t>
            </a:r>
            <a:r>
              <a:rPr lang="es-ES" sz="3200" b="1" dirty="0" smtClean="0">
                <a:solidFill>
                  <a:schemeClr val="accent1"/>
                </a:solidFill>
              </a:rPr>
              <a:t>: </a:t>
            </a:r>
            <a:br>
              <a:rPr lang="es-ES" sz="3200" b="1" dirty="0" smtClean="0">
                <a:solidFill>
                  <a:schemeClr val="accent1"/>
                </a:solidFill>
              </a:rPr>
            </a:br>
            <a:r>
              <a:rPr lang="es-ES" sz="3100" b="1" dirty="0">
                <a:solidFill>
                  <a:srgbClr val="FF0000"/>
                </a:solidFill>
              </a:rPr>
              <a:t>Numerativos y </a:t>
            </a:r>
            <a:r>
              <a:rPr lang="es-ES" sz="3100" b="1" dirty="0" smtClean="0">
                <a:solidFill>
                  <a:srgbClr val="FF0000"/>
                </a:solidFill>
              </a:rPr>
              <a:t>cuantificadores </a:t>
            </a:r>
            <a:r>
              <a:rPr lang="es-ES" sz="3100" b="1" dirty="0">
                <a:solidFill>
                  <a:srgbClr val="FF0000"/>
                </a:solidFill>
              </a:rPr>
              <a:t>indefinidos</a:t>
            </a:r>
            <a:r>
              <a:rPr lang="es-AR" sz="32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s-AR" sz="3200" b="1" dirty="0">
                <a:solidFill>
                  <a:schemeClr val="accent5">
                    <a:lumMod val="75000"/>
                  </a:schemeClr>
                </a:solidFill>
              </a:rPr>
            </a:br>
            <a:endParaRPr lang="es-ES" sz="32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525461"/>
              </p:ext>
            </p:extLst>
          </p:nvPr>
        </p:nvGraphicFramePr>
        <p:xfrm>
          <a:off x="609600" y="1132764"/>
          <a:ext cx="10825894" cy="520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29">
                  <a:extLst>
                    <a:ext uri="{9D8B030D-6E8A-4147-A177-3AD203B41FA5}">
                      <a16:colId xmlns:a16="http://schemas.microsoft.com/office/drawing/2014/main" val="150334664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1712568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50402043"/>
                    </a:ext>
                  </a:extLst>
                </a:gridCol>
                <a:gridCol w="1737250">
                  <a:extLst>
                    <a:ext uri="{9D8B030D-6E8A-4147-A177-3AD203B41FA5}">
                      <a16:colId xmlns:a16="http://schemas.microsoft.com/office/drawing/2014/main" val="27697738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25614404"/>
                    </a:ext>
                  </a:extLst>
                </a:gridCol>
                <a:gridCol w="1364776">
                  <a:extLst>
                    <a:ext uri="{9D8B030D-6E8A-4147-A177-3AD203B41FA5}">
                      <a16:colId xmlns:a16="http://schemas.microsoft.com/office/drawing/2014/main" val="1976286048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553469335"/>
                    </a:ext>
                  </a:extLst>
                </a:gridCol>
                <a:gridCol w="2400676">
                  <a:extLst>
                    <a:ext uri="{9D8B030D-6E8A-4147-A177-3AD203B41FA5}">
                      <a16:colId xmlns:a16="http://schemas.microsoft.com/office/drawing/2014/main" val="598062111"/>
                    </a:ext>
                  </a:extLst>
                </a:gridCol>
              </a:tblGrid>
              <a:tr h="560494">
                <a:tc gridSpan="6"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PRE </a:t>
                      </a:r>
                      <a:r>
                        <a:rPr lang="es-ES" sz="2400" baseline="0" dirty="0" smtClean="0"/>
                        <a:t>MODIFICADORES</a:t>
                      </a:r>
                      <a:endParaRPr lang="es-AR" sz="24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NÚCLEO</a:t>
                      </a:r>
                      <a:endParaRPr lang="es-AR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/>
                        <a:t>POS MODIFICADORES</a:t>
                      </a:r>
                      <a:endParaRPr lang="es-AR" sz="2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568646"/>
                  </a:ext>
                </a:extLst>
              </a:tr>
              <a:tr h="560494"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THESE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TWO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OTHER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EXTREMELY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300" b="1" baseline="0" dirty="0" smtClean="0"/>
                        <a:t>HIGH</a:t>
                      </a:r>
                      <a:endParaRPr lang="es-AR" sz="23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/>
                        <a:t>ELECTRIC</a:t>
                      </a:r>
                      <a:endParaRPr lang="es-AR" sz="23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3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CHARGES</a:t>
                      </a:r>
                      <a:endParaRPr lang="es-AR" sz="23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AR" sz="23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0536891"/>
                  </a:ext>
                </a:extLst>
              </a:tr>
              <a:tr h="389163">
                <a:tc>
                  <a:txBody>
                    <a:bodyPr/>
                    <a:lstStyle/>
                    <a:p>
                      <a:pPr algn="ctr"/>
                      <a:endParaRPr lang="es-AR" sz="36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3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 3" panose="05040102010807070707" pitchFamily="18" charset="2"/>
                        </a:rPr>
                        <a:t></a:t>
                      </a:r>
                      <a:endParaRPr lang="es-AR" sz="32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s-AR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8691"/>
                  </a:ext>
                </a:extLst>
              </a:tr>
              <a:tr h="1540377">
                <a:tc gridSpan="3">
                  <a:txBody>
                    <a:bodyPr/>
                    <a:lstStyle/>
                    <a:p>
                      <a:pPr algn="l"/>
                      <a:r>
                        <a:rPr lang="es-ES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Numerativos y cuantificadores indefinidos</a:t>
                      </a:r>
                      <a:endParaRPr lang="es-A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609600" indent="-609600">
                        <a:lnSpc>
                          <a:spcPct val="90000"/>
                        </a:lnSpc>
                        <a:buNone/>
                      </a:pPr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/>
                    </a:p>
                  </a:txBody>
                  <a:tcPr anchor="ctr">
                    <a:noFill/>
                  </a:tcPr>
                </a:tc>
                <a:tc gridSpan="5"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Many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muchos, numerosos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Several</a:t>
                      </a:r>
                      <a:r>
                        <a:rPr lang="es-ES" sz="2300" baseline="0" dirty="0" smtClean="0"/>
                        <a:t> varios/as, diversos/as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All</a:t>
                      </a:r>
                      <a:r>
                        <a:rPr lang="es-ES" sz="2300" baseline="0" dirty="0" smtClean="0"/>
                        <a:t> todos, completamente, la totalidad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Other</a:t>
                      </a:r>
                      <a:r>
                        <a:rPr lang="es-ES" sz="2300" baseline="0" dirty="0" smtClean="0"/>
                        <a:t> otro, otra, otros, otras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Another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otro/a, distinto/a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Much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mucho, la mayor parte de, la mayoría 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Few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pocos / </a:t>
                      </a:r>
                      <a:r>
                        <a:rPr lang="es-ES" sz="2300" b="1" baseline="0" dirty="0" smtClean="0"/>
                        <a:t>a </a:t>
                      </a:r>
                      <a:r>
                        <a:rPr lang="es-ES" sz="2300" b="1" baseline="0" dirty="0" err="1" smtClean="0"/>
                        <a:t>few</a:t>
                      </a:r>
                      <a:r>
                        <a:rPr lang="es-ES" sz="2300" b="1" baseline="0" dirty="0" smtClean="0"/>
                        <a:t> </a:t>
                      </a:r>
                      <a:r>
                        <a:rPr lang="es-ES" sz="2300" baseline="0" dirty="0" smtClean="0"/>
                        <a:t>algunos      </a:t>
                      </a:r>
                      <a:r>
                        <a:rPr lang="es-ES" sz="2300" b="1" baseline="0" dirty="0" err="1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little</a:t>
                      </a:r>
                      <a:r>
                        <a:rPr lang="es-ES" sz="2300" b="1" baseline="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 </a:t>
                      </a:r>
                      <a:r>
                        <a:rPr lang="es-ES" sz="2300" baseline="0" dirty="0" smtClean="0"/>
                        <a:t>poco / </a:t>
                      </a:r>
                      <a:r>
                        <a:rPr lang="es-ES" sz="2300" b="1" baseline="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a </a:t>
                      </a:r>
                      <a:r>
                        <a:rPr lang="es-ES" sz="2300" b="1" baseline="0" dirty="0" err="1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little</a:t>
                      </a:r>
                      <a:r>
                        <a:rPr lang="es-ES" sz="2300" baseline="0" dirty="0" smtClean="0"/>
                        <a:t> algo, un poco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Eithe</a:t>
                      </a:r>
                      <a:r>
                        <a:rPr lang="es-ES" sz="2300" baseline="0" dirty="0" err="1" smtClean="0"/>
                        <a:t>r</a:t>
                      </a:r>
                      <a:r>
                        <a:rPr lang="es-ES" sz="2300" baseline="0" dirty="0" smtClean="0"/>
                        <a:t> cada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Both</a:t>
                      </a:r>
                      <a:r>
                        <a:rPr lang="es-ES" sz="2300" baseline="0" dirty="0" smtClean="0"/>
                        <a:t> ambos, tanto…como… </a:t>
                      </a:r>
                      <a:endParaRPr lang="es-ES" sz="2300" b="1" baseline="0" dirty="0" smtClean="0"/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/>
                        <a:t>Neither</a:t>
                      </a:r>
                      <a:r>
                        <a:rPr lang="es-ES" sz="2300" baseline="0" dirty="0" smtClean="0"/>
                        <a:t> ninguno</a:t>
                      </a:r>
                    </a:p>
                    <a:p>
                      <a:pPr eaLnBrk="1" hangingPunct="1">
                        <a:lnSpc>
                          <a:spcPct val="80000"/>
                        </a:lnSpc>
                        <a:buFontTx/>
                        <a:buNone/>
                        <a:defRPr/>
                      </a:pPr>
                      <a:r>
                        <a:rPr lang="es-ES" sz="2300" b="1" baseline="0" dirty="0" err="1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es-ES" sz="2300" b="1" baseline="0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es-ES" sz="2300" baseline="0" dirty="0" smtClean="0">
                          <a:solidFill>
                            <a:srgbClr val="FF0000"/>
                          </a:solidFill>
                        </a:rPr>
                        <a:t> la mayoría de, la mayor parte 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736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9456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893</Words>
  <Application>Microsoft Office PowerPoint</Application>
  <PresentationFormat>Panorámica</PresentationFormat>
  <Paragraphs>265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Wingdings 3</vt:lpstr>
      <vt:lpstr>1_Tema de Office</vt:lpstr>
      <vt:lpstr>FRASE/GRUPO NOMINAL  </vt:lpstr>
      <vt:lpstr>Presentación de PowerPoint</vt:lpstr>
      <vt:lpstr>Presentación de PowerPoint</vt:lpstr>
      <vt:lpstr>Presentación de PowerPoint</vt:lpstr>
      <vt:lpstr>Presentación de PowerPoint</vt:lpstr>
      <vt:lpstr>PREMODIFICADORES:  POSESIVO: `S</vt:lpstr>
      <vt:lpstr>Premodificadores:  artículos, demostrativos y posesivos</vt:lpstr>
      <vt:lpstr>Premodificadores:  </vt:lpstr>
      <vt:lpstr>Premodificadores:  Numerativos y cuantificadores indefinidos </vt:lpstr>
      <vt:lpstr>Presentación de PowerPoint</vt:lpstr>
      <vt:lpstr>Premodificadores:  Numerativos y cuantificadores indefinidos</vt:lpstr>
      <vt:lpstr>Premodificadores:  Palabras que indican grado (de fama, familiaridad, comparación, etc.)</vt:lpstr>
      <vt:lpstr>Premodificadores:  Descriptores del núcleo: adjetivos</vt:lpstr>
      <vt:lpstr>Premodificadores:  Descriptores del núcleo: sustantivos en función adjetiva</vt:lpstr>
      <vt:lpstr>Presentación de PowerPoint</vt:lpstr>
      <vt:lpstr>Orden de la traducción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Gladys</dc:creator>
  <cp:lastModifiedBy>Stella Pellicer</cp:lastModifiedBy>
  <cp:revision>88</cp:revision>
  <dcterms:created xsi:type="dcterms:W3CDTF">2021-03-28T22:20:24Z</dcterms:created>
  <dcterms:modified xsi:type="dcterms:W3CDTF">2025-03-06T00:38:34Z</dcterms:modified>
</cp:coreProperties>
</file>