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8"/>
  </p:notesMasterIdLst>
  <p:sldIdLst>
    <p:sldId id="268" r:id="rId2"/>
    <p:sldId id="256" r:id="rId3"/>
    <p:sldId id="261" r:id="rId4"/>
    <p:sldId id="258" r:id="rId5"/>
    <p:sldId id="259" r:id="rId6"/>
    <p:sldId id="270" r:id="rId7"/>
    <p:sldId id="299" r:id="rId8"/>
    <p:sldId id="300" r:id="rId9"/>
    <p:sldId id="301" r:id="rId10"/>
    <p:sldId id="302" r:id="rId11"/>
    <p:sldId id="324" r:id="rId12"/>
    <p:sldId id="325" r:id="rId13"/>
    <p:sldId id="273" r:id="rId14"/>
    <p:sldId id="269" r:id="rId15"/>
    <p:sldId id="272" r:id="rId16"/>
    <p:sldId id="290" r:id="rId17"/>
    <p:sldId id="294" r:id="rId18"/>
    <p:sldId id="276" r:id="rId19"/>
    <p:sldId id="296" r:id="rId20"/>
    <p:sldId id="329" r:id="rId21"/>
    <p:sldId id="330" r:id="rId22"/>
    <p:sldId id="332" r:id="rId23"/>
    <p:sldId id="331" r:id="rId24"/>
    <p:sldId id="291" r:id="rId25"/>
    <p:sldId id="292" r:id="rId26"/>
    <p:sldId id="293" r:id="rId27"/>
    <p:sldId id="322" r:id="rId28"/>
    <p:sldId id="323" r:id="rId29"/>
    <p:sldId id="306" r:id="rId30"/>
    <p:sldId id="308" r:id="rId31"/>
    <p:sldId id="309" r:id="rId32"/>
    <p:sldId id="310" r:id="rId33"/>
    <p:sldId id="311" r:id="rId34"/>
    <p:sldId id="312" r:id="rId35"/>
    <p:sldId id="313" r:id="rId36"/>
    <p:sldId id="314" r:id="rId37"/>
    <p:sldId id="316" r:id="rId38"/>
    <p:sldId id="318" r:id="rId39"/>
    <p:sldId id="328" r:id="rId40"/>
    <p:sldId id="326" r:id="rId41"/>
    <p:sldId id="295" r:id="rId42"/>
    <p:sldId id="297" r:id="rId43"/>
    <p:sldId id="303" r:id="rId44"/>
    <p:sldId id="304" r:id="rId45"/>
    <p:sldId id="305" r:id="rId46"/>
    <p:sldId id="327"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67233" autoAdjust="0"/>
  </p:normalViewPr>
  <p:slideViewPr>
    <p:cSldViewPr snapToGrid="0">
      <p:cViewPr>
        <p:scale>
          <a:sx n="50" d="100"/>
          <a:sy n="50" d="100"/>
        </p:scale>
        <p:origin x="1704" y="312"/>
      </p:cViewPr>
      <p:guideLst/>
    </p:cSldViewPr>
  </p:slideViewPr>
  <p:notesTextViewPr>
    <p:cViewPr>
      <p:scale>
        <a:sx n="1" d="1"/>
        <a:sy n="1" d="1"/>
      </p:scale>
      <p:origin x="0" y="0"/>
    </p:cViewPr>
  </p:notesTextViewPr>
  <p:sorterViewPr>
    <p:cViewPr>
      <p:scale>
        <a:sx n="80" d="100"/>
        <a:sy n="80" d="100"/>
      </p:scale>
      <p:origin x="0" y="-7901"/>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841855-5974-4536-8BE7-283D342E18C5}"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s-ES"/>
        </a:p>
      </dgm:t>
    </dgm:pt>
    <dgm:pt modelId="{1C5D28CF-DBEF-4A18-BA09-3D1E2549E4BA}">
      <dgm:prSet phldrT="[Texto]">
        <dgm:style>
          <a:lnRef idx="3">
            <a:schemeClr val="lt1"/>
          </a:lnRef>
          <a:fillRef idx="1">
            <a:schemeClr val="accent3"/>
          </a:fillRef>
          <a:effectRef idx="1">
            <a:schemeClr val="accent3"/>
          </a:effectRef>
          <a:fontRef idx="minor">
            <a:schemeClr val="lt1"/>
          </a:fontRef>
        </dgm:style>
      </dgm:prSet>
      <dgm:spPr/>
      <dgm:t>
        <a:bodyPr/>
        <a:lstStyle/>
        <a:p>
          <a:r>
            <a:rPr lang="es-ES" dirty="0" smtClean="0"/>
            <a:t>1. Producción / fabricación:</a:t>
          </a:r>
          <a:endParaRPr lang="es-ES" dirty="0"/>
        </a:p>
      </dgm:t>
    </dgm:pt>
    <dgm:pt modelId="{98402237-9C10-42E5-AC9C-1292881C3F81}" type="parTrans" cxnId="{B756CD67-4F84-4007-B864-7BB5CC1DFB74}">
      <dgm:prSet/>
      <dgm:spPr/>
      <dgm:t>
        <a:bodyPr/>
        <a:lstStyle/>
        <a:p>
          <a:endParaRPr lang="es-ES"/>
        </a:p>
      </dgm:t>
    </dgm:pt>
    <dgm:pt modelId="{47571AAD-B790-429E-BCA2-C829BB64BBF3}" type="sibTrans" cxnId="{B756CD67-4F84-4007-B864-7BB5CC1DFB74}">
      <dgm:prSet/>
      <dgm:spPr/>
      <dgm:t>
        <a:bodyPr/>
        <a:lstStyle/>
        <a:p>
          <a:endParaRPr lang="es-ES"/>
        </a:p>
      </dgm:t>
    </dgm:pt>
    <dgm:pt modelId="{4F46451E-FEFE-4AB3-A582-510B3E14A4DA}">
      <dgm:prSet phldrT="[Texto]">
        <dgm:style>
          <a:lnRef idx="1">
            <a:schemeClr val="accent3"/>
          </a:lnRef>
          <a:fillRef idx="2">
            <a:schemeClr val="accent3"/>
          </a:fillRef>
          <a:effectRef idx="1">
            <a:schemeClr val="accent3"/>
          </a:effectRef>
          <a:fontRef idx="minor">
            <a:schemeClr val="dk1"/>
          </a:fontRef>
        </dgm:style>
      </dgm:prSet>
      <dgm:spPr/>
      <dgm:t>
        <a:bodyPr/>
        <a:lstStyle/>
        <a:p>
          <a:r>
            <a:rPr lang="es-ES" dirty="0" smtClean="0">
              <a:solidFill>
                <a:schemeClr val="bg2">
                  <a:lumMod val="50000"/>
                </a:schemeClr>
              </a:solidFill>
            </a:rPr>
            <a:t>Procesos,</a:t>
          </a:r>
          <a:endParaRPr lang="es-ES" dirty="0">
            <a:solidFill>
              <a:schemeClr val="bg2">
                <a:lumMod val="50000"/>
              </a:schemeClr>
            </a:solidFill>
          </a:endParaRPr>
        </a:p>
      </dgm:t>
    </dgm:pt>
    <dgm:pt modelId="{3606982E-EE80-4977-8DD0-F9FF817B085E}" type="parTrans" cxnId="{23678404-460A-4D03-AFF0-3FB70044ADBB}">
      <dgm:prSet/>
      <dgm:spPr/>
      <dgm:t>
        <a:bodyPr/>
        <a:lstStyle/>
        <a:p>
          <a:endParaRPr lang="es-ES"/>
        </a:p>
      </dgm:t>
    </dgm:pt>
    <dgm:pt modelId="{BF6BFFD7-D262-46B1-9B51-2D95BA5BCF67}" type="sibTrans" cxnId="{23678404-460A-4D03-AFF0-3FB70044ADBB}">
      <dgm:prSet/>
      <dgm:spPr/>
      <dgm:t>
        <a:bodyPr/>
        <a:lstStyle/>
        <a:p>
          <a:endParaRPr lang="es-ES"/>
        </a:p>
      </dgm:t>
    </dgm:pt>
    <dgm:pt modelId="{6F3187D2-3010-4B4D-AB8C-507028ED4E64}">
      <dgm:prSet phldrT="[Texto]">
        <dgm:style>
          <a:lnRef idx="1">
            <a:schemeClr val="accent3"/>
          </a:lnRef>
          <a:fillRef idx="2">
            <a:schemeClr val="accent3"/>
          </a:fillRef>
          <a:effectRef idx="1">
            <a:schemeClr val="accent3"/>
          </a:effectRef>
          <a:fontRef idx="minor">
            <a:schemeClr val="dk1"/>
          </a:fontRef>
        </dgm:style>
      </dgm:prSet>
      <dgm:spPr>
        <a:ln/>
      </dgm:spPr>
      <dgm:t>
        <a:bodyPr/>
        <a:lstStyle/>
        <a:p>
          <a:r>
            <a:rPr lang="es-ES" dirty="0" smtClean="0">
              <a:solidFill>
                <a:schemeClr val="bg2">
                  <a:lumMod val="50000"/>
                </a:schemeClr>
              </a:solidFill>
            </a:rPr>
            <a:t>Calidad,</a:t>
          </a:r>
          <a:endParaRPr lang="es-ES" dirty="0">
            <a:solidFill>
              <a:schemeClr val="bg2">
                <a:lumMod val="50000"/>
              </a:schemeClr>
            </a:solidFill>
          </a:endParaRPr>
        </a:p>
      </dgm:t>
    </dgm:pt>
    <dgm:pt modelId="{3E53132E-16C0-4489-A4EC-4FE673F0973C}" type="parTrans" cxnId="{DD8043D8-908A-4DDF-BD90-8BF095087CBE}">
      <dgm:prSet/>
      <dgm:spPr/>
      <dgm:t>
        <a:bodyPr/>
        <a:lstStyle/>
        <a:p>
          <a:endParaRPr lang="es-ES"/>
        </a:p>
      </dgm:t>
    </dgm:pt>
    <dgm:pt modelId="{5B40EDA1-8AD8-4513-B891-153BA4B4734B}" type="sibTrans" cxnId="{DD8043D8-908A-4DDF-BD90-8BF095087CBE}">
      <dgm:prSet/>
      <dgm:spPr/>
      <dgm:t>
        <a:bodyPr/>
        <a:lstStyle/>
        <a:p>
          <a:endParaRPr lang="es-ES"/>
        </a:p>
      </dgm:t>
    </dgm:pt>
    <dgm:pt modelId="{1184C1D5-2A2B-46FA-9117-FADDD4884F91}">
      <dgm:prSet phldrT="[Texto]">
        <dgm:style>
          <a:lnRef idx="1">
            <a:schemeClr val="accent3"/>
          </a:lnRef>
          <a:fillRef idx="2">
            <a:schemeClr val="accent3"/>
          </a:fillRef>
          <a:effectRef idx="1">
            <a:schemeClr val="accent3"/>
          </a:effectRef>
          <a:fontRef idx="minor">
            <a:schemeClr val="dk1"/>
          </a:fontRef>
        </dgm:style>
      </dgm:prSet>
      <dgm:spPr/>
      <dgm:t>
        <a:bodyPr/>
        <a:lstStyle/>
        <a:p>
          <a:r>
            <a:rPr lang="es-ES" dirty="0" smtClean="0">
              <a:solidFill>
                <a:schemeClr val="bg2">
                  <a:lumMod val="50000"/>
                </a:schemeClr>
              </a:solidFill>
            </a:rPr>
            <a:t>Cantidad.</a:t>
          </a:r>
          <a:endParaRPr lang="es-ES" dirty="0">
            <a:solidFill>
              <a:schemeClr val="bg2">
                <a:lumMod val="50000"/>
              </a:schemeClr>
            </a:solidFill>
          </a:endParaRPr>
        </a:p>
      </dgm:t>
    </dgm:pt>
    <dgm:pt modelId="{A691625A-4EE8-475A-A1EB-F729063D368B}" type="parTrans" cxnId="{9A9CA21F-FFB2-463B-B15E-565186E9D75F}">
      <dgm:prSet/>
      <dgm:spPr/>
      <dgm:t>
        <a:bodyPr/>
        <a:lstStyle/>
        <a:p>
          <a:endParaRPr lang="es-ES"/>
        </a:p>
      </dgm:t>
    </dgm:pt>
    <dgm:pt modelId="{413C1A58-70A2-4D28-B53C-DE86957C69BC}" type="sibTrans" cxnId="{9A9CA21F-FFB2-463B-B15E-565186E9D75F}">
      <dgm:prSet/>
      <dgm:spPr/>
      <dgm:t>
        <a:bodyPr/>
        <a:lstStyle/>
        <a:p>
          <a:endParaRPr lang="es-ES"/>
        </a:p>
      </dgm:t>
    </dgm:pt>
    <dgm:pt modelId="{5B0B5EB5-8E8E-4470-B82E-161E34F30C54}" type="pres">
      <dgm:prSet presAssocID="{81841855-5974-4536-8BE7-283D342E18C5}" presName="Name0" presStyleCnt="0">
        <dgm:presLayoutVars>
          <dgm:chPref val="1"/>
          <dgm:dir/>
          <dgm:animOne val="branch"/>
          <dgm:animLvl val="lvl"/>
          <dgm:resizeHandles val="exact"/>
        </dgm:presLayoutVars>
      </dgm:prSet>
      <dgm:spPr/>
      <dgm:t>
        <a:bodyPr/>
        <a:lstStyle/>
        <a:p>
          <a:endParaRPr lang="es-ES"/>
        </a:p>
      </dgm:t>
    </dgm:pt>
    <dgm:pt modelId="{73409228-2EF8-47A4-829B-9B8B1242E11E}" type="pres">
      <dgm:prSet presAssocID="{1C5D28CF-DBEF-4A18-BA09-3D1E2549E4BA}" presName="root1" presStyleCnt="0"/>
      <dgm:spPr/>
    </dgm:pt>
    <dgm:pt modelId="{97A41A02-813E-49CC-B117-F2C0889A2DE6}" type="pres">
      <dgm:prSet presAssocID="{1C5D28CF-DBEF-4A18-BA09-3D1E2549E4BA}" presName="LevelOneTextNode" presStyleLbl="node0" presStyleIdx="0" presStyleCnt="1" custAng="5400000" custLinFactX="-100000" custLinFactNeighborX="-116593" custLinFactNeighborY="1383">
        <dgm:presLayoutVars>
          <dgm:chPref val="3"/>
        </dgm:presLayoutVars>
      </dgm:prSet>
      <dgm:spPr/>
      <dgm:t>
        <a:bodyPr/>
        <a:lstStyle/>
        <a:p>
          <a:endParaRPr lang="es-ES"/>
        </a:p>
      </dgm:t>
    </dgm:pt>
    <dgm:pt modelId="{0619DD41-24BA-475F-A377-2274190B6D44}" type="pres">
      <dgm:prSet presAssocID="{1C5D28CF-DBEF-4A18-BA09-3D1E2549E4BA}" presName="level2hierChild" presStyleCnt="0"/>
      <dgm:spPr/>
    </dgm:pt>
    <dgm:pt modelId="{01245F74-EE83-432A-9CCE-3AB39228736A}" type="pres">
      <dgm:prSet presAssocID="{3606982E-EE80-4977-8DD0-F9FF817B085E}" presName="conn2-1" presStyleLbl="parChTrans1D2" presStyleIdx="0" presStyleCnt="3"/>
      <dgm:spPr/>
      <dgm:t>
        <a:bodyPr/>
        <a:lstStyle/>
        <a:p>
          <a:endParaRPr lang="es-ES"/>
        </a:p>
      </dgm:t>
    </dgm:pt>
    <dgm:pt modelId="{C7BC1C0A-3820-4544-A443-9C9E63BF5E8D}" type="pres">
      <dgm:prSet presAssocID="{3606982E-EE80-4977-8DD0-F9FF817B085E}" presName="connTx" presStyleLbl="parChTrans1D2" presStyleIdx="0" presStyleCnt="3"/>
      <dgm:spPr/>
      <dgm:t>
        <a:bodyPr/>
        <a:lstStyle/>
        <a:p>
          <a:endParaRPr lang="es-ES"/>
        </a:p>
      </dgm:t>
    </dgm:pt>
    <dgm:pt modelId="{B00EF344-B0A2-4929-A853-D1002FEBFFEF}" type="pres">
      <dgm:prSet presAssocID="{4F46451E-FEFE-4AB3-A582-510B3E14A4DA}" presName="root2" presStyleCnt="0"/>
      <dgm:spPr/>
    </dgm:pt>
    <dgm:pt modelId="{362AC697-30AB-4578-B249-9A95F5C4CE57}" type="pres">
      <dgm:prSet presAssocID="{4F46451E-FEFE-4AB3-A582-510B3E14A4DA}" presName="LevelTwoTextNode" presStyleLbl="node2" presStyleIdx="0" presStyleCnt="3">
        <dgm:presLayoutVars>
          <dgm:chPref val="3"/>
        </dgm:presLayoutVars>
      </dgm:prSet>
      <dgm:spPr/>
      <dgm:t>
        <a:bodyPr/>
        <a:lstStyle/>
        <a:p>
          <a:endParaRPr lang="es-ES"/>
        </a:p>
      </dgm:t>
    </dgm:pt>
    <dgm:pt modelId="{53D2A73C-F94B-482A-A09B-E45E446DEABA}" type="pres">
      <dgm:prSet presAssocID="{4F46451E-FEFE-4AB3-A582-510B3E14A4DA}" presName="level3hierChild" presStyleCnt="0"/>
      <dgm:spPr/>
    </dgm:pt>
    <dgm:pt modelId="{D52E8B61-9734-48EC-AD3E-402A7A85EC3A}" type="pres">
      <dgm:prSet presAssocID="{3E53132E-16C0-4489-A4EC-4FE673F0973C}" presName="conn2-1" presStyleLbl="parChTrans1D2" presStyleIdx="1" presStyleCnt="3"/>
      <dgm:spPr/>
      <dgm:t>
        <a:bodyPr/>
        <a:lstStyle/>
        <a:p>
          <a:endParaRPr lang="es-ES"/>
        </a:p>
      </dgm:t>
    </dgm:pt>
    <dgm:pt modelId="{6CDCEE54-C4BE-46E1-9DCC-201EE70112D2}" type="pres">
      <dgm:prSet presAssocID="{3E53132E-16C0-4489-A4EC-4FE673F0973C}" presName="connTx" presStyleLbl="parChTrans1D2" presStyleIdx="1" presStyleCnt="3"/>
      <dgm:spPr/>
      <dgm:t>
        <a:bodyPr/>
        <a:lstStyle/>
        <a:p>
          <a:endParaRPr lang="es-ES"/>
        </a:p>
      </dgm:t>
    </dgm:pt>
    <dgm:pt modelId="{0A76A2D2-0FBD-4F84-BC0B-22A9562C020C}" type="pres">
      <dgm:prSet presAssocID="{6F3187D2-3010-4B4D-AB8C-507028ED4E64}" presName="root2" presStyleCnt="0"/>
      <dgm:spPr/>
    </dgm:pt>
    <dgm:pt modelId="{85F8EFE6-682C-471F-9C11-D9B47FAFDAAB}" type="pres">
      <dgm:prSet presAssocID="{6F3187D2-3010-4B4D-AB8C-507028ED4E64}" presName="LevelTwoTextNode" presStyleLbl="node2" presStyleIdx="1" presStyleCnt="3">
        <dgm:presLayoutVars>
          <dgm:chPref val="3"/>
        </dgm:presLayoutVars>
      </dgm:prSet>
      <dgm:spPr/>
      <dgm:t>
        <a:bodyPr/>
        <a:lstStyle/>
        <a:p>
          <a:endParaRPr lang="es-ES"/>
        </a:p>
      </dgm:t>
    </dgm:pt>
    <dgm:pt modelId="{178691D3-4A66-470A-A11A-92A624B2DB18}" type="pres">
      <dgm:prSet presAssocID="{6F3187D2-3010-4B4D-AB8C-507028ED4E64}" presName="level3hierChild" presStyleCnt="0"/>
      <dgm:spPr/>
    </dgm:pt>
    <dgm:pt modelId="{1F47F5E9-E31A-4555-BC8F-C012BAAA8CDA}" type="pres">
      <dgm:prSet presAssocID="{A691625A-4EE8-475A-A1EB-F729063D368B}" presName="conn2-1" presStyleLbl="parChTrans1D2" presStyleIdx="2" presStyleCnt="3"/>
      <dgm:spPr/>
      <dgm:t>
        <a:bodyPr/>
        <a:lstStyle/>
        <a:p>
          <a:endParaRPr lang="es-ES"/>
        </a:p>
      </dgm:t>
    </dgm:pt>
    <dgm:pt modelId="{260ED40D-27BE-4883-9515-0093D18DCBA6}" type="pres">
      <dgm:prSet presAssocID="{A691625A-4EE8-475A-A1EB-F729063D368B}" presName="connTx" presStyleLbl="parChTrans1D2" presStyleIdx="2" presStyleCnt="3"/>
      <dgm:spPr/>
      <dgm:t>
        <a:bodyPr/>
        <a:lstStyle/>
        <a:p>
          <a:endParaRPr lang="es-ES"/>
        </a:p>
      </dgm:t>
    </dgm:pt>
    <dgm:pt modelId="{026074D9-770A-49FD-86F8-F2F0EA3F326F}" type="pres">
      <dgm:prSet presAssocID="{1184C1D5-2A2B-46FA-9117-FADDD4884F91}" presName="root2" presStyleCnt="0"/>
      <dgm:spPr/>
    </dgm:pt>
    <dgm:pt modelId="{BE2D2D19-1D43-490B-B756-162CD3D0D00A}" type="pres">
      <dgm:prSet presAssocID="{1184C1D5-2A2B-46FA-9117-FADDD4884F91}" presName="LevelTwoTextNode" presStyleLbl="node2" presStyleIdx="2" presStyleCnt="3">
        <dgm:presLayoutVars>
          <dgm:chPref val="3"/>
        </dgm:presLayoutVars>
      </dgm:prSet>
      <dgm:spPr/>
      <dgm:t>
        <a:bodyPr/>
        <a:lstStyle/>
        <a:p>
          <a:endParaRPr lang="es-ES"/>
        </a:p>
      </dgm:t>
    </dgm:pt>
    <dgm:pt modelId="{A05E6D1E-1E20-4305-958D-CF441E72425D}" type="pres">
      <dgm:prSet presAssocID="{1184C1D5-2A2B-46FA-9117-FADDD4884F91}" presName="level3hierChild" presStyleCnt="0"/>
      <dgm:spPr/>
    </dgm:pt>
  </dgm:ptLst>
  <dgm:cxnLst>
    <dgm:cxn modelId="{002D3995-32D9-48E2-BBBE-6BFD7271800A}" type="presOf" srcId="{3E53132E-16C0-4489-A4EC-4FE673F0973C}" destId="{6CDCEE54-C4BE-46E1-9DCC-201EE70112D2}" srcOrd="1" destOrd="0" presId="urn:microsoft.com/office/officeart/2008/layout/HorizontalMultiLevelHierarchy"/>
    <dgm:cxn modelId="{23678404-460A-4D03-AFF0-3FB70044ADBB}" srcId="{1C5D28CF-DBEF-4A18-BA09-3D1E2549E4BA}" destId="{4F46451E-FEFE-4AB3-A582-510B3E14A4DA}" srcOrd="0" destOrd="0" parTransId="{3606982E-EE80-4977-8DD0-F9FF817B085E}" sibTransId="{BF6BFFD7-D262-46B1-9B51-2D95BA5BCF67}"/>
    <dgm:cxn modelId="{9A9CA21F-FFB2-463B-B15E-565186E9D75F}" srcId="{1C5D28CF-DBEF-4A18-BA09-3D1E2549E4BA}" destId="{1184C1D5-2A2B-46FA-9117-FADDD4884F91}" srcOrd="2" destOrd="0" parTransId="{A691625A-4EE8-475A-A1EB-F729063D368B}" sibTransId="{413C1A58-70A2-4D28-B53C-DE86957C69BC}"/>
    <dgm:cxn modelId="{6D1A88B8-799E-4510-8353-604356D7FC1F}" type="presOf" srcId="{81841855-5974-4536-8BE7-283D342E18C5}" destId="{5B0B5EB5-8E8E-4470-B82E-161E34F30C54}" srcOrd="0" destOrd="0" presId="urn:microsoft.com/office/officeart/2008/layout/HorizontalMultiLevelHierarchy"/>
    <dgm:cxn modelId="{CAC1274A-9BD5-4F88-A73A-E0C4E911F9F4}" type="presOf" srcId="{A691625A-4EE8-475A-A1EB-F729063D368B}" destId="{1F47F5E9-E31A-4555-BC8F-C012BAAA8CDA}" srcOrd="0" destOrd="0" presId="urn:microsoft.com/office/officeart/2008/layout/HorizontalMultiLevelHierarchy"/>
    <dgm:cxn modelId="{0F0C8D6E-1FCA-4BE9-A3CC-B0C37ADBE3A3}" type="presOf" srcId="{1C5D28CF-DBEF-4A18-BA09-3D1E2549E4BA}" destId="{97A41A02-813E-49CC-B117-F2C0889A2DE6}" srcOrd="0" destOrd="0" presId="urn:microsoft.com/office/officeart/2008/layout/HorizontalMultiLevelHierarchy"/>
    <dgm:cxn modelId="{E6191AD8-6ADA-4007-B87C-4224A5018405}" type="presOf" srcId="{A691625A-4EE8-475A-A1EB-F729063D368B}" destId="{260ED40D-27BE-4883-9515-0093D18DCBA6}" srcOrd="1" destOrd="0" presId="urn:microsoft.com/office/officeart/2008/layout/HorizontalMultiLevelHierarchy"/>
    <dgm:cxn modelId="{7C72AA4C-48AE-4CBF-9628-BC29AAC42919}" type="presOf" srcId="{4F46451E-FEFE-4AB3-A582-510B3E14A4DA}" destId="{362AC697-30AB-4578-B249-9A95F5C4CE57}" srcOrd="0" destOrd="0" presId="urn:microsoft.com/office/officeart/2008/layout/HorizontalMultiLevelHierarchy"/>
    <dgm:cxn modelId="{AE90B322-8F66-4FD4-A636-9F8B0A3BD53C}" type="presOf" srcId="{3E53132E-16C0-4489-A4EC-4FE673F0973C}" destId="{D52E8B61-9734-48EC-AD3E-402A7A85EC3A}" srcOrd="0" destOrd="0" presId="urn:microsoft.com/office/officeart/2008/layout/HorizontalMultiLevelHierarchy"/>
    <dgm:cxn modelId="{433566D1-A987-4DC5-B101-1CFE38A9FA19}" type="presOf" srcId="{3606982E-EE80-4977-8DD0-F9FF817B085E}" destId="{01245F74-EE83-432A-9CCE-3AB39228736A}" srcOrd="0" destOrd="0" presId="urn:microsoft.com/office/officeart/2008/layout/HorizontalMultiLevelHierarchy"/>
    <dgm:cxn modelId="{DD8043D8-908A-4DDF-BD90-8BF095087CBE}" srcId="{1C5D28CF-DBEF-4A18-BA09-3D1E2549E4BA}" destId="{6F3187D2-3010-4B4D-AB8C-507028ED4E64}" srcOrd="1" destOrd="0" parTransId="{3E53132E-16C0-4489-A4EC-4FE673F0973C}" sibTransId="{5B40EDA1-8AD8-4513-B891-153BA4B4734B}"/>
    <dgm:cxn modelId="{BCBC570D-6BEA-4F94-A280-F857954B2B00}" type="presOf" srcId="{3606982E-EE80-4977-8DD0-F9FF817B085E}" destId="{C7BC1C0A-3820-4544-A443-9C9E63BF5E8D}" srcOrd="1" destOrd="0" presId="urn:microsoft.com/office/officeart/2008/layout/HorizontalMultiLevelHierarchy"/>
    <dgm:cxn modelId="{B756CD67-4F84-4007-B864-7BB5CC1DFB74}" srcId="{81841855-5974-4536-8BE7-283D342E18C5}" destId="{1C5D28CF-DBEF-4A18-BA09-3D1E2549E4BA}" srcOrd="0" destOrd="0" parTransId="{98402237-9C10-42E5-AC9C-1292881C3F81}" sibTransId="{47571AAD-B790-429E-BCA2-C829BB64BBF3}"/>
    <dgm:cxn modelId="{183A2D01-77EB-46D7-B5B6-80597A55E63B}" type="presOf" srcId="{6F3187D2-3010-4B4D-AB8C-507028ED4E64}" destId="{85F8EFE6-682C-471F-9C11-D9B47FAFDAAB}" srcOrd="0" destOrd="0" presId="urn:microsoft.com/office/officeart/2008/layout/HorizontalMultiLevelHierarchy"/>
    <dgm:cxn modelId="{865CAD11-5E7E-4733-A93A-E363D08637B1}" type="presOf" srcId="{1184C1D5-2A2B-46FA-9117-FADDD4884F91}" destId="{BE2D2D19-1D43-490B-B756-162CD3D0D00A}" srcOrd="0" destOrd="0" presId="urn:microsoft.com/office/officeart/2008/layout/HorizontalMultiLevelHierarchy"/>
    <dgm:cxn modelId="{163F384B-1D93-40A0-A68E-9564A7A427DB}" type="presParOf" srcId="{5B0B5EB5-8E8E-4470-B82E-161E34F30C54}" destId="{73409228-2EF8-47A4-829B-9B8B1242E11E}" srcOrd="0" destOrd="0" presId="urn:microsoft.com/office/officeart/2008/layout/HorizontalMultiLevelHierarchy"/>
    <dgm:cxn modelId="{E36F9A6C-7F59-429A-BC0F-8037D7BCD345}" type="presParOf" srcId="{73409228-2EF8-47A4-829B-9B8B1242E11E}" destId="{97A41A02-813E-49CC-B117-F2C0889A2DE6}" srcOrd="0" destOrd="0" presId="urn:microsoft.com/office/officeart/2008/layout/HorizontalMultiLevelHierarchy"/>
    <dgm:cxn modelId="{FA91085F-E5F4-4E4A-87B5-693FEB54F602}" type="presParOf" srcId="{73409228-2EF8-47A4-829B-9B8B1242E11E}" destId="{0619DD41-24BA-475F-A377-2274190B6D44}" srcOrd="1" destOrd="0" presId="urn:microsoft.com/office/officeart/2008/layout/HorizontalMultiLevelHierarchy"/>
    <dgm:cxn modelId="{45F0064E-DBAF-4154-9D45-010E8989F9DF}" type="presParOf" srcId="{0619DD41-24BA-475F-A377-2274190B6D44}" destId="{01245F74-EE83-432A-9CCE-3AB39228736A}" srcOrd="0" destOrd="0" presId="urn:microsoft.com/office/officeart/2008/layout/HorizontalMultiLevelHierarchy"/>
    <dgm:cxn modelId="{62D7C3BD-7B5E-41EC-8F75-42419EA53023}" type="presParOf" srcId="{01245F74-EE83-432A-9CCE-3AB39228736A}" destId="{C7BC1C0A-3820-4544-A443-9C9E63BF5E8D}" srcOrd="0" destOrd="0" presId="urn:microsoft.com/office/officeart/2008/layout/HorizontalMultiLevelHierarchy"/>
    <dgm:cxn modelId="{0466DF7F-DE6A-4ABA-ACAE-FC744EA84CF3}" type="presParOf" srcId="{0619DD41-24BA-475F-A377-2274190B6D44}" destId="{B00EF344-B0A2-4929-A853-D1002FEBFFEF}" srcOrd="1" destOrd="0" presId="urn:microsoft.com/office/officeart/2008/layout/HorizontalMultiLevelHierarchy"/>
    <dgm:cxn modelId="{08294FBA-A441-428B-AFCF-A992AC917DFA}" type="presParOf" srcId="{B00EF344-B0A2-4929-A853-D1002FEBFFEF}" destId="{362AC697-30AB-4578-B249-9A95F5C4CE57}" srcOrd="0" destOrd="0" presId="urn:microsoft.com/office/officeart/2008/layout/HorizontalMultiLevelHierarchy"/>
    <dgm:cxn modelId="{D76586F5-A669-4AB7-9017-785C953CAA74}" type="presParOf" srcId="{B00EF344-B0A2-4929-A853-D1002FEBFFEF}" destId="{53D2A73C-F94B-482A-A09B-E45E446DEABA}" srcOrd="1" destOrd="0" presId="urn:microsoft.com/office/officeart/2008/layout/HorizontalMultiLevelHierarchy"/>
    <dgm:cxn modelId="{8FAA25DA-373C-4DF9-A59B-A5201999BC59}" type="presParOf" srcId="{0619DD41-24BA-475F-A377-2274190B6D44}" destId="{D52E8B61-9734-48EC-AD3E-402A7A85EC3A}" srcOrd="2" destOrd="0" presId="urn:microsoft.com/office/officeart/2008/layout/HorizontalMultiLevelHierarchy"/>
    <dgm:cxn modelId="{BC491FDC-5D0F-4AA1-A237-9D30BD5BAE92}" type="presParOf" srcId="{D52E8B61-9734-48EC-AD3E-402A7A85EC3A}" destId="{6CDCEE54-C4BE-46E1-9DCC-201EE70112D2}" srcOrd="0" destOrd="0" presId="urn:microsoft.com/office/officeart/2008/layout/HorizontalMultiLevelHierarchy"/>
    <dgm:cxn modelId="{A528C54B-48D7-4A6C-A623-E332008632AE}" type="presParOf" srcId="{0619DD41-24BA-475F-A377-2274190B6D44}" destId="{0A76A2D2-0FBD-4F84-BC0B-22A9562C020C}" srcOrd="3" destOrd="0" presId="urn:microsoft.com/office/officeart/2008/layout/HorizontalMultiLevelHierarchy"/>
    <dgm:cxn modelId="{11FE827B-0AA6-4416-893F-C62DB35A4F2D}" type="presParOf" srcId="{0A76A2D2-0FBD-4F84-BC0B-22A9562C020C}" destId="{85F8EFE6-682C-471F-9C11-D9B47FAFDAAB}" srcOrd="0" destOrd="0" presId="urn:microsoft.com/office/officeart/2008/layout/HorizontalMultiLevelHierarchy"/>
    <dgm:cxn modelId="{84134A05-E489-47C7-9496-33C963FA416F}" type="presParOf" srcId="{0A76A2D2-0FBD-4F84-BC0B-22A9562C020C}" destId="{178691D3-4A66-470A-A11A-92A624B2DB18}" srcOrd="1" destOrd="0" presId="urn:microsoft.com/office/officeart/2008/layout/HorizontalMultiLevelHierarchy"/>
    <dgm:cxn modelId="{5AF64290-FDE7-4D46-9CFD-D7A04CDFE39B}" type="presParOf" srcId="{0619DD41-24BA-475F-A377-2274190B6D44}" destId="{1F47F5E9-E31A-4555-BC8F-C012BAAA8CDA}" srcOrd="4" destOrd="0" presId="urn:microsoft.com/office/officeart/2008/layout/HorizontalMultiLevelHierarchy"/>
    <dgm:cxn modelId="{5228DD85-020A-40D3-BBCF-0CDDB9783A0B}" type="presParOf" srcId="{1F47F5E9-E31A-4555-BC8F-C012BAAA8CDA}" destId="{260ED40D-27BE-4883-9515-0093D18DCBA6}" srcOrd="0" destOrd="0" presId="urn:microsoft.com/office/officeart/2008/layout/HorizontalMultiLevelHierarchy"/>
    <dgm:cxn modelId="{2D2721D6-7722-47D6-AD28-524AA4A94773}" type="presParOf" srcId="{0619DD41-24BA-475F-A377-2274190B6D44}" destId="{026074D9-770A-49FD-86F8-F2F0EA3F326F}" srcOrd="5" destOrd="0" presId="urn:microsoft.com/office/officeart/2008/layout/HorizontalMultiLevelHierarchy"/>
    <dgm:cxn modelId="{D52D97E0-777F-4DB6-94D5-9D7D5BF3BA4B}" type="presParOf" srcId="{026074D9-770A-49FD-86F8-F2F0EA3F326F}" destId="{BE2D2D19-1D43-490B-B756-162CD3D0D00A}" srcOrd="0" destOrd="0" presId="urn:microsoft.com/office/officeart/2008/layout/HorizontalMultiLevelHierarchy"/>
    <dgm:cxn modelId="{6C286A90-06E9-4693-B6BB-7A19F7D60A02}" type="presParOf" srcId="{026074D9-770A-49FD-86F8-F2F0EA3F326F}" destId="{A05E6D1E-1E20-4305-958D-CF441E72425D}" srcOrd="1" destOrd="0" presId="urn:microsoft.com/office/officeart/2008/layout/HorizontalMultiLevelHierarchy"/>
  </dgm:cxnLst>
  <dgm:bg/>
  <dgm:whole>
    <a:ln>
      <a:solidFill>
        <a:schemeClr val="accent2">
          <a:lumMod val="50000"/>
        </a:schemeClr>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1841855-5974-4536-8BE7-283D342E18C5}"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s-ES"/>
        </a:p>
      </dgm:t>
    </dgm:pt>
    <dgm:pt modelId="{1C5D28CF-DBEF-4A18-BA09-3D1E2549E4BA}">
      <dgm:prSet phldrT="[Texto]">
        <dgm:style>
          <a:lnRef idx="3">
            <a:schemeClr val="lt1"/>
          </a:lnRef>
          <a:fillRef idx="1">
            <a:schemeClr val="accent3"/>
          </a:fillRef>
          <a:effectRef idx="1">
            <a:schemeClr val="accent3"/>
          </a:effectRef>
          <a:fontRef idx="minor">
            <a:schemeClr val="lt1"/>
          </a:fontRef>
        </dgm:style>
      </dgm:prSet>
      <dgm:spPr/>
      <dgm:t>
        <a:bodyPr/>
        <a:lstStyle/>
        <a:p>
          <a:r>
            <a:rPr lang="es-ES" dirty="0" smtClean="0"/>
            <a:t>2. Resolución de problemas/ solución.</a:t>
          </a:r>
          <a:endParaRPr lang="es-ES" dirty="0"/>
        </a:p>
      </dgm:t>
    </dgm:pt>
    <dgm:pt modelId="{98402237-9C10-42E5-AC9C-1292881C3F81}" type="parTrans" cxnId="{B756CD67-4F84-4007-B864-7BB5CC1DFB74}">
      <dgm:prSet/>
      <dgm:spPr/>
      <dgm:t>
        <a:bodyPr/>
        <a:lstStyle/>
        <a:p>
          <a:endParaRPr lang="es-ES"/>
        </a:p>
      </dgm:t>
    </dgm:pt>
    <dgm:pt modelId="{47571AAD-B790-429E-BCA2-C829BB64BBF3}" type="sibTrans" cxnId="{B756CD67-4F84-4007-B864-7BB5CC1DFB74}">
      <dgm:prSet/>
      <dgm:spPr/>
      <dgm:t>
        <a:bodyPr/>
        <a:lstStyle/>
        <a:p>
          <a:endParaRPr lang="es-ES"/>
        </a:p>
      </dgm:t>
    </dgm:pt>
    <dgm:pt modelId="{4F46451E-FEFE-4AB3-A582-510B3E14A4DA}">
      <dgm:prSet phldrT="[Texto]">
        <dgm:style>
          <a:lnRef idx="1">
            <a:schemeClr val="accent3"/>
          </a:lnRef>
          <a:fillRef idx="2">
            <a:schemeClr val="accent3"/>
          </a:fillRef>
          <a:effectRef idx="1">
            <a:schemeClr val="accent3"/>
          </a:effectRef>
          <a:fontRef idx="minor">
            <a:schemeClr val="dk1"/>
          </a:fontRef>
        </dgm:style>
      </dgm:prSet>
      <dgm:spPr/>
      <dgm:t>
        <a:bodyPr/>
        <a:lstStyle/>
        <a:p>
          <a:r>
            <a:rPr lang="es-ES" dirty="0" smtClean="0">
              <a:solidFill>
                <a:schemeClr val="bg2">
                  <a:lumMod val="50000"/>
                </a:schemeClr>
              </a:solidFill>
            </a:rPr>
            <a:t>Personalización,</a:t>
          </a:r>
          <a:endParaRPr lang="es-ES" dirty="0">
            <a:solidFill>
              <a:schemeClr val="bg2">
                <a:lumMod val="50000"/>
              </a:schemeClr>
            </a:solidFill>
          </a:endParaRPr>
        </a:p>
      </dgm:t>
    </dgm:pt>
    <dgm:pt modelId="{3606982E-EE80-4977-8DD0-F9FF817B085E}" type="parTrans" cxnId="{23678404-460A-4D03-AFF0-3FB70044ADBB}">
      <dgm:prSet/>
      <dgm:spPr/>
      <dgm:t>
        <a:bodyPr/>
        <a:lstStyle/>
        <a:p>
          <a:endParaRPr lang="es-ES"/>
        </a:p>
      </dgm:t>
    </dgm:pt>
    <dgm:pt modelId="{BF6BFFD7-D262-46B1-9B51-2D95BA5BCF67}" type="sibTrans" cxnId="{23678404-460A-4D03-AFF0-3FB70044ADBB}">
      <dgm:prSet/>
      <dgm:spPr/>
      <dgm:t>
        <a:bodyPr/>
        <a:lstStyle/>
        <a:p>
          <a:endParaRPr lang="es-ES"/>
        </a:p>
      </dgm:t>
    </dgm:pt>
    <dgm:pt modelId="{6F3187D2-3010-4B4D-AB8C-507028ED4E64}">
      <dgm:prSet phldrT="[Texto]">
        <dgm:style>
          <a:lnRef idx="1">
            <a:schemeClr val="accent3"/>
          </a:lnRef>
          <a:fillRef idx="2">
            <a:schemeClr val="accent3"/>
          </a:fillRef>
          <a:effectRef idx="1">
            <a:schemeClr val="accent3"/>
          </a:effectRef>
          <a:fontRef idx="minor">
            <a:schemeClr val="dk1"/>
          </a:fontRef>
        </dgm:style>
      </dgm:prSet>
      <dgm:spPr>
        <a:ln/>
      </dgm:spPr>
      <dgm:t>
        <a:bodyPr/>
        <a:lstStyle/>
        <a:p>
          <a:r>
            <a:rPr lang="es-ES" dirty="0" smtClean="0">
              <a:solidFill>
                <a:schemeClr val="bg2">
                  <a:lumMod val="50000"/>
                </a:schemeClr>
              </a:solidFill>
            </a:rPr>
            <a:t>Servicios,</a:t>
          </a:r>
          <a:endParaRPr lang="es-ES" dirty="0">
            <a:solidFill>
              <a:schemeClr val="bg2">
                <a:lumMod val="50000"/>
              </a:schemeClr>
            </a:solidFill>
          </a:endParaRPr>
        </a:p>
      </dgm:t>
    </dgm:pt>
    <dgm:pt modelId="{3E53132E-16C0-4489-A4EC-4FE673F0973C}" type="parTrans" cxnId="{DD8043D8-908A-4DDF-BD90-8BF095087CBE}">
      <dgm:prSet/>
      <dgm:spPr/>
      <dgm:t>
        <a:bodyPr/>
        <a:lstStyle/>
        <a:p>
          <a:endParaRPr lang="es-ES"/>
        </a:p>
      </dgm:t>
    </dgm:pt>
    <dgm:pt modelId="{5B40EDA1-8AD8-4513-B891-153BA4B4734B}" type="sibTrans" cxnId="{DD8043D8-908A-4DDF-BD90-8BF095087CBE}">
      <dgm:prSet/>
      <dgm:spPr/>
      <dgm:t>
        <a:bodyPr/>
        <a:lstStyle/>
        <a:p>
          <a:endParaRPr lang="es-ES"/>
        </a:p>
      </dgm:t>
    </dgm:pt>
    <dgm:pt modelId="{1184C1D5-2A2B-46FA-9117-FADDD4884F91}">
      <dgm:prSet phldrT="[Texto]">
        <dgm:style>
          <a:lnRef idx="1">
            <a:schemeClr val="accent3"/>
          </a:lnRef>
          <a:fillRef idx="2">
            <a:schemeClr val="accent3"/>
          </a:fillRef>
          <a:effectRef idx="1">
            <a:schemeClr val="accent3"/>
          </a:effectRef>
          <a:fontRef idx="minor">
            <a:schemeClr val="dk1"/>
          </a:fontRef>
        </dgm:style>
      </dgm:prSet>
      <dgm:spPr/>
      <dgm:t>
        <a:bodyPr/>
        <a:lstStyle/>
        <a:p>
          <a:r>
            <a:rPr lang="es-ES" dirty="0" smtClean="0">
              <a:solidFill>
                <a:schemeClr val="bg2">
                  <a:lumMod val="50000"/>
                </a:schemeClr>
              </a:solidFill>
            </a:rPr>
            <a:t>Formación/ información.</a:t>
          </a:r>
          <a:endParaRPr lang="es-ES" dirty="0">
            <a:solidFill>
              <a:schemeClr val="bg2">
                <a:lumMod val="50000"/>
              </a:schemeClr>
            </a:solidFill>
          </a:endParaRPr>
        </a:p>
      </dgm:t>
    </dgm:pt>
    <dgm:pt modelId="{A691625A-4EE8-475A-A1EB-F729063D368B}" type="parTrans" cxnId="{9A9CA21F-FFB2-463B-B15E-565186E9D75F}">
      <dgm:prSet/>
      <dgm:spPr/>
      <dgm:t>
        <a:bodyPr/>
        <a:lstStyle/>
        <a:p>
          <a:endParaRPr lang="es-ES"/>
        </a:p>
      </dgm:t>
    </dgm:pt>
    <dgm:pt modelId="{413C1A58-70A2-4D28-B53C-DE86957C69BC}" type="sibTrans" cxnId="{9A9CA21F-FFB2-463B-B15E-565186E9D75F}">
      <dgm:prSet/>
      <dgm:spPr/>
      <dgm:t>
        <a:bodyPr/>
        <a:lstStyle/>
        <a:p>
          <a:endParaRPr lang="es-ES"/>
        </a:p>
      </dgm:t>
    </dgm:pt>
    <dgm:pt modelId="{5B0B5EB5-8E8E-4470-B82E-161E34F30C54}" type="pres">
      <dgm:prSet presAssocID="{81841855-5974-4536-8BE7-283D342E18C5}" presName="Name0" presStyleCnt="0">
        <dgm:presLayoutVars>
          <dgm:chPref val="1"/>
          <dgm:dir/>
          <dgm:animOne val="branch"/>
          <dgm:animLvl val="lvl"/>
          <dgm:resizeHandles val="exact"/>
        </dgm:presLayoutVars>
      </dgm:prSet>
      <dgm:spPr/>
      <dgm:t>
        <a:bodyPr/>
        <a:lstStyle/>
        <a:p>
          <a:endParaRPr lang="es-ES"/>
        </a:p>
      </dgm:t>
    </dgm:pt>
    <dgm:pt modelId="{73409228-2EF8-47A4-829B-9B8B1242E11E}" type="pres">
      <dgm:prSet presAssocID="{1C5D28CF-DBEF-4A18-BA09-3D1E2549E4BA}" presName="root1" presStyleCnt="0"/>
      <dgm:spPr/>
    </dgm:pt>
    <dgm:pt modelId="{97A41A02-813E-49CC-B117-F2C0889A2DE6}" type="pres">
      <dgm:prSet presAssocID="{1C5D28CF-DBEF-4A18-BA09-3D1E2549E4BA}" presName="LevelOneTextNode" presStyleLbl="node0" presStyleIdx="0" presStyleCnt="1" custAng="5400000" custLinFactX="-100000" custLinFactNeighborX="-112318" custLinFactNeighborY="2766">
        <dgm:presLayoutVars>
          <dgm:chPref val="3"/>
        </dgm:presLayoutVars>
      </dgm:prSet>
      <dgm:spPr/>
      <dgm:t>
        <a:bodyPr/>
        <a:lstStyle/>
        <a:p>
          <a:endParaRPr lang="es-ES"/>
        </a:p>
      </dgm:t>
    </dgm:pt>
    <dgm:pt modelId="{0619DD41-24BA-475F-A377-2274190B6D44}" type="pres">
      <dgm:prSet presAssocID="{1C5D28CF-DBEF-4A18-BA09-3D1E2549E4BA}" presName="level2hierChild" presStyleCnt="0"/>
      <dgm:spPr/>
    </dgm:pt>
    <dgm:pt modelId="{01245F74-EE83-432A-9CCE-3AB39228736A}" type="pres">
      <dgm:prSet presAssocID="{3606982E-EE80-4977-8DD0-F9FF817B085E}" presName="conn2-1" presStyleLbl="parChTrans1D2" presStyleIdx="0" presStyleCnt="3"/>
      <dgm:spPr/>
      <dgm:t>
        <a:bodyPr/>
        <a:lstStyle/>
        <a:p>
          <a:endParaRPr lang="es-ES"/>
        </a:p>
      </dgm:t>
    </dgm:pt>
    <dgm:pt modelId="{C7BC1C0A-3820-4544-A443-9C9E63BF5E8D}" type="pres">
      <dgm:prSet presAssocID="{3606982E-EE80-4977-8DD0-F9FF817B085E}" presName="connTx" presStyleLbl="parChTrans1D2" presStyleIdx="0" presStyleCnt="3"/>
      <dgm:spPr/>
      <dgm:t>
        <a:bodyPr/>
        <a:lstStyle/>
        <a:p>
          <a:endParaRPr lang="es-ES"/>
        </a:p>
      </dgm:t>
    </dgm:pt>
    <dgm:pt modelId="{B00EF344-B0A2-4929-A853-D1002FEBFFEF}" type="pres">
      <dgm:prSet presAssocID="{4F46451E-FEFE-4AB3-A582-510B3E14A4DA}" presName="root2" presStyleCnt="0"/>
      <dgm:spPr/>
    </dgm:pt>
    <dgm:pt modelId="{362AC697-30AB-4578-B249-9A95F5C4CE57}" type="pres">
      <dgm:prSet presAssocID="{4F46451E-FEFE-4AB3-A582-510B3E14A4DA}" presName="LevelTwoTextNode" presStyleLbl="node2" presStyleIdx="0" presStyleCnt="3" custLinFactNeighborX="29410" custLinFactNeighborY="-7280">
        <dgm:presLayoutVars>
          <dgm:chPref val="3"/>
        </dgm:presLayoutVars>
      </dgm:prSet>
      <dgm:spPr/>
      <dgm:t>
        <a:bodyPr/>
        <a:lstStyle/>
        <a:p>
          <a:endParaRPr lang="es-ES"/>
        </a:p>
      </dgm:t>
    </dgm:pt>
    <dgm:pt modelId="{53D2A73C-F94B-482A-A09B-E45E446DEABA}" type="pres">
      <dgm:prSet presAssocID="{4F46451E-FEFE-4AB3-A582-510B3E14A4DA}" presName="level3hierChild" presStyleCnt="0"/>
      <dgm:spPr/>
    </dgm:pt>
    <dgm:pt modelId="{D52E8B61-9734-48EC-AD3E-402A7A85EC3A}" type="pres">
      <dgm:prSet presAssocID="{3E53132E-16C0-4489-A4EC-4FE673F0973C}" presName="conn2-1" presStyleLbl="parChTrans1D2" presStyleIdx="1" presStyleCnt="3"/>
      <dgm:spPr/>
      <dgm:t>
        <a:bodyPr/>
        <a:lstStyle/>
        <a:p>
          <a:endParaRPr lang="es-ES"/>
        </a:p>
      </dgm:t>
    </dgm:pt>
    <dgm:pt modelId="{6CDCEE54-C4BE-46E1-9DCC-201EE70112D2}" type="pres">
      <dgm:prSet presAssocID="{3E53132E-16C0-4489-A4EC-4FE673F0973C}" presName="connTx" presStyleLbl="parChTrans1D2" presStyleIdx="1" presStyleCnt="3"/>
      <dgm:spPr/>
      <dgm:t>
        <a:bodyPr/>
        <a:lstStyle/>
        <a:p>
          <a:endParaRPr lang="es-ES"/>
        </a:p>
      </dgm:t>
    </dgm:pt>
    <dgm:pt modelId="{0A76A2D2-0FBD-4F84-BC0B-22A9562C020C}" type="pres">
      <dgm:prSet presAssocID="{6F3187D2-3010-4B4D-AB8C-507028ED4E64}" presName="root2" presStyleCnt="0"/>
      <dgm:spPr/>
    </dgm:pt>
    <dgm:pt modelId="{85F8EFE6-682C-471F-9C11-D9B47FAFDAAB}" type="pres">
      <dgm:prSet presAssocID="{6F3187D2-3010-4B4D-AB8C-507028ED4E64}" presName="LevelTwoTextNode" presStyleLbl="node2" presStyleIdx="1" presStyleCnt="3" custLinFactNeighborX="30520" custLinFactNeighborY="3640">
        <dgm:presLayoutVars>
          <dgm:chPref val="3"/>
        </dgm:presLayoutVars>
      </dgm:prSet>
      <dgm:spPr/>
      <dgm:t>
        <a:bodyPr/>
        <a:lstStyle/>
        <a:p>
          <a:endParaRPr lang="es-ES"/>
        </a:p>
      </dgm:t>
    </dgm:pt>
    <dgm:pt modelId="{178691D3-4A66-470A-A11A-92A624B2DB18}" type="pres">
      <dgm:prSet presAssocID="{6F3187D2-3010-4B4D-AB8C-507028ED4E64}" presName="level3hierChild" presStyleCnt="0"/>
      <dgm:spPr/>
    </dgm:pt>
    <dgm:pt modelId="{1F47F5E9-E31A-4555-BC8F-C012BAAA8CDA}" type="pres">
      <dgm:prSet presAssocID="{A691625A-4EE8-475A-A1EB-F729063D368B}" presName="conn2-1" presStyleLbl="parChTrans1D2" presStyleIdx="2" presStyleCnt="3"/>
      <dgm:spPr/>
      <dgm:t>
        <a:bodyPr/>
        <a:lstStyle/>
        <a:p>
          <a:endParaRPr lang="es-ES"/>
        </a:p>
      </dgm:t>
    </dgm:pt>
    <dgm:pt modelId="{260ED40D-27BE-4883-9515-0093D18DCBA6}" type="pres">
      <dgm:prSet presAssocID="{A691625A-4EE8-475A-A1EB-F729063D368B}" presName="connTx" presStyleLbl="parChTrans1D2" presStyleIdx="2" presStyleCnt="3"/>
      <dgm:spPr/>
      <dgm:t>
        <a:bodyPr/>
        <a:lstStyle/>
        <a:p>
          <a:endParaRPr lang="es-ES"/>
        </a:p>
      </dgm:t>
    </dgm:pt>
    <dgm:pt modelId="{026074D9-770A-49FD-86F8-F2F0EA3F326F}" type="pres">
      <dgm:prSet presAssocID="{1184C1D5-2A2B-46FA-9117-FADDD4884F91}" presName="root2" presStyleCnt="0"/>
      <dgm:spPr/>
    </dgm:pt>
    <dgm:pt modelId="{BE2D2D19-1D43-490B-B756-162CD3D0D00A}" type="pres">
      <dgm:prSet presAssocID="{1184C1D5-2A2B-46FA-9117-FADDD4884F91}" presName="LevelTwoTextNode" presStyleLbl="node2" presStyleIdx="2" presStyleCnt="3" custLinFactNeighborX="29410">
        <dgm:presLayoutVars>
          <dgm:chPref val="3"/>
        </dgm:presLayoutVars>
      </dgm:prSet>
      <dgm:spPr/>
      <dgm:t>
        <a:bodyPr/>
        <a:lstStyle/>
        <a:p>
          <a:endParaRPr lang="es-ES"/>
        </a:p>
      </dgm:t>
    </dgm:pt>
    <dgm:pt modelId="{A05E6D1E-1E20-4305-958D-CF441E72425D}" type="pres">
      <dgm:prSet presAssocID="{1184C1D5-2A2B-46FA-9117-FADDD4884F91}" presName="level3hierChild" presStyleCnt="0"/>
      <dgm:spPr/>
    </dgm:pt>
  </dgm:ptLst>
  <dgm:cxnLst>
    <dgm:cxn modelId="{002D3995-32D9-48E2-BBBE-6BFD7271800A}" type="presOf" srcId="{3E53132E-16C0-4489-A4EC-4FE673F0973C}" destId="{6CDCEE54-C4BE-46E1-9DCC-201EE70112D2}" srcOrd="1" destOrd="0" presId="urn:microsoft.com/office/officeart/2008/layout/HorizontalMultiLevelHierarchy"/>
    <dgm:cxn modelId="{23678404-460A-4D03-AFF0-3FB70044ADBB}" srcId="{1C5D28CF-DBEF-4A18-BA09-3D1E2549E4BA}" destId="{4F46451E-FEFE-4AB3-A582-510B3E14A4DA}" srcOrd="0" destOrd="0" parTransId="{3606982E-EE80-4977-8DD0-F9FF817B085E}" sibTransId="{BF6BFFD7-D262-46B1-9B51-2D95BA5BCF67}"/>
    <dgm:cxn modelId="{9A9CA21F-FFB2-463B-B15E-565186E9D75F}" srcId="{1C5D28CF-DBEF-4A18-BA09-3D1E2549E4BA}" destId="{1184C1D5-2A2B-46FA-9117-FADDD4884F91}" srcOrd="2" destOrd="0" parTransId="{A691625A-4EE8-475A-A1EB-F729063D368B}" sibTransId="{413C1A58-70A2-4D28-B53C-DE86957C69BC}"/>
    <dgm:cxn modelId="{6D1A88B8-799E-4510-8353-604356D7FC1F}" type="presOf" srcId="{81841855-5974-4536-8BE7-283D342E18C5}" destId="{5B0B5EB5-8E8E-4470-B82E-161E34F30C54}" srcOrd="0" destOrd="0" presId="urn:microsoft.com/office/officeart/2008/layout/HorizontalMultiLevelHierarchy"/>
    <dgm:cxn modelId="{CAC1274A-9BD5-4F88-A73A-E0C4E911F9F4}" type="presOf" srcId="{A691625A-4EE8-475A-A1EB-F729063D368B}" destId="{1F47F5E9-E31A-4555-BC8F-C012BAAA8CDA}" srcOrd="0" destOrd="0" presId="urn:microsoft.com/office/officeart/2008/layout/HorizontalMultiLevelHierarchy"/>
    <dgm:cxn modelId="{0F0C8D6E-1FCA-4BE9-A3CC-B0C37ADBE3A3}" type="presOf" srcId="{1C5D28CF-DBEF-4A18-BA09-3D1E2549E4BA}" destId="{97A41A02-813E-49CC-B117-F2C0889A2DE6}" srcOrd="0" destOrd="0" presId="urn:microsoft.com/office/officeart/2008/layout/HorizontalMultiLevelHierarchy"/>
    <dgm:cxn modelId="{E6191AD8-6ADA-4007-B87C-4224A5018405}" type="presOf" srcId="{A691625A-4EE8-475A-A1EB-F729063D368B}" destId="{260ED40D-27BE-4883-9515-0093D18DCBA6}" srcOrd="1" destOrd="0" presId="urn:microsoft.com/office/officeart/2008/layout/HorizontalMultiLevelHierarchy"/>
    <dgm:cxn modelId="{7C72AA4C-48AE-4CBF-9628-BC29AAC42919}" type="presOf" srcId="{4F46451E-FEFE-4AB3-A582-510B3E14A4DA}" destId="{362AC697-30AB-4578-B249-9A95F5C4CE57}" srcOrd="0" destOrd="0" presId="urn:microsoft.com/office/officeart/2008/layout/HorizontalMultiLevelHierarchy"/>
    <dgm:cxn modelId="{AE90B322-8F66-4FD4-A636-9F8B0A3BD53C}" type="presOf" srcId="{3E53132E-16C0-4489-A4EC-4FE673F0973C}" destId="{D52E8B61-9734-48EC-AD3E-402A7A85EC3A}" srcOrd="0" destOrd="0" presId="urn:microsoft.com/office/officeart/2008/layout/HorizontalMultiLevelHierarchy"/>
    <dgm:cxn modelId="{433566D1-A987-4DC5-B101-1CFE38A9FA19}" type="presOf" srcId="{3606982E-EE80-4977-8DD0-F9FF817B085E}" destId="{01245F74-EE83-432A-9CCE-3AB39228736A}" srcOrd="0" destOrd="0" presId="urn:microsoft.com/office/officeart/2008/layout/HorizontalMultiLevelHierarchy"/>
    <dgm:cxn modelId="{DD8043D8-908A-4DDF-BD90-8BF095087CBE}" srcId="{1C5D28CF-DBEF-4A18-BA09-3D1E2549E4BA}" destId="{6F3187D2-3010-4B4D-AB8C-507028ED4E64}" srcOrd="1" destOrd="0" parTransId="{3E53132E-16C0-4489-A4EC-4FE673F0973C}" sibTransId="{5B40EDA1-8AD8-4513-B891-153BA4B4734B}"/>
    <dgm:cxn modelId="{BCBC570D-6BEA-4F94-A280-F857954B2B00}" type="presOf" srcId="{3606982E-EE80-4977-8DD0-F9FF817B085E}" destId="{C7BC1C0A-3820-4544-A443-9C9E63BF5E8D}" srcOrd="1" destOrd="0" presId="urn:microsoft.com/office/officeart/2008/layout/HorizontalMultiLevelHierarchy"/>
    <dgm:cxn modelId="{B756CD67-4F84-4007-B864-7BB5CC1DFB74}" srcId="{81841855-5974-4536-8BE7-283D342E18C5}" destId="{1C5D28CF-DBEF-4A18-BA09-3D1E2549E4BA}" srcOrd="0" destOrd="0" parTransId="{98402237-9C10-42E5-AC9C-1292881C3F81}" sibTransId="{47571AAD-B790-429E-BCA2-C829BB64BBF3}"/>
    <dgm:cxn modelId="{183A2D01-77EB-46D7-B5B6-80597A55E63B}" type="presOf" srcId="{6F3187D2-3010-4B4D-AB8C-507028ED4E64}" destId="{85F8EFE6-682C-471F-9C11-D9B47FAFDAAB}" srcOrd="0" destOrd="0" presId="urn:microsoft.com/office/officeart/2008/layout/HorizontalMultiLevelHierarchy"/>
    <dgm:cxn modelId="{865CAD11-5E7E-4733-A93A-E363D08637B1}" type="presOf" srcId="{1184C1D5-2A2B-46FA-9117-FADDD4884F91}" destId="{BE2D2D19-1D43-490B-B756-162CD3D0D00A}" srcOrd="0" destOrd="0" presId="urn:microsoft.com/office/officeart/2008/layout/HorizontalMultiLevelHierarchy"/>
    <dgm:cxn modelId="{163F384B-1D93-40A0-A68E-9564A7A427DB}" type="presParOf" srcId="{5B0B5EB5-8E8E-4470-B82E-161E34F30C54}" destId="{73409228-2EF8-47A4-829B-9B8B1242E11E}" srcOrd="0" destOrd="0" presId="urn:microsoft.com/office/officeart/2008/layout/HorizontalMultiLevelHierarchy"/>
    <dgm:cxn modelId="{E36F9A6C-7F59-429A-BC0F-8037D7BCD345}" type="presParOf" srcId="{73409228-2EF8-47A4-829B-9B8B1242E11E}" destId="{97A41A02-813E-49CC-B117-F2C0889A2DE6}" srcOrd="0" destOrd="0" presId="urn:microsoft.com/office/officeart/2008/layout/HorizontalMultiLevelHierarchy"/>
    <dgm:cxn modelId="{FA91085F-E5F4-4E4A-87B5-693FEB54F602}" type="presParOf" srcId="{73409228-2EF8-47A4-829B-9B8B1242E11E}" destId="{0619DD41-24BA-475F-A377-2274190B6D44}" srcOrd="1" destOrd="0" presId="urn:microsoft.com/office/officeart/2008/layout/HorizontalMultiLevelHierarchy"/>
    <dgm:cxn modelId="{45F0064E-DBAF-4154-9D45-010E8989F9DF}" type="presParOf" srcId="{0619DD41-24BA-475F-A377-2274190B6D44}" destId="{01245F74-EE83-432A-9CCE-3AB39228736A}" srcOrd="0" destOrd="0" presId="urn:microsoft.com/office/officeart/2008/layout/HorizontalMultiLevelHierarchy"/>
    <dgm:cxn modelId="{62D7C3BD-7B5E-41EC-8F75-42419EA53023}" type="presParOf" srcId="{01245F74-EE83-432A-9CCE-3AB39228736A}" destId="{C7BC1C0A-3820-4544-A443-9C9E63BF5E8D}" srcOrd="0" destOrd="0" presId="urn:microsoft.com/office/officeart/2008/layout/HorizontalMultiLevelHierarchy"/>
    <dgm:cxn modelId="{0466DF7F-DE6A-4ABA-ACAE-FC744EA84CF3}" type="presParOf" srcId="{0619DD41-24BA-475F-A377-2274190B6D44}" destId="{B00EF344-B0A2-4929-A853-D1002FEBFFEF}" srcOrd="1" destOrd="0" presId="urn:microsoft.com/office/officeart/2008/layout/HorizontalMultiLevelHierarchy"/>
    <dgm:cxn modelId="{08294FBA-A441-428B-AFCF-A992AC917DFA}" type="presParOf" srcId="{B00EF344-B0A2-4929-A853-D1002FEBFFEF}" destId="{362AC697-30AB-4578-B249-9A95F5C4CE57}" srcOrd="0" destOrd="0" presId="urn:microsoft.com/office/officeart/2008/layout/HorizontalMultiLevelHierarchy"/>
    <dgm:cxn modelId="{D76586F5-A669-4AB7-9017-785C953CAA74}" type="presParOf" srcId="{B00EF344-B0A2-4929-A853-D1002FEBFFEF}" destId="{53D2A73C-F94B-482A-A09B-E45E446DEABA}" srcOrd="1" destOrd="0" presId="urn:microsoft.com/office/officeart/2008/layout/HorizontalMultiLevelHierarchy"/>
    <dgm:cxn modelId="{8FAA25DA-373C-4DF9-A59B-A5201999BC59}" type="presParOf" srcId="{0619DD41-24BA-475F-A377-2274190B6D44}" destId="{D52E8B61-9734-48EC-AD3E-402A7A85EC3A}" srcOrd="2" destOrd="0" presId="urn:microsoft.com/office/officeart/2008/layout/HorizontalMultiLevelHierarchy"/>
    <dgm:cxn modelId="{BC491FDC-5D0F-4AA1-A237-9D30BD5BAE92}" type="presParOf" srcId="{D52E8B61-9734-48EC-AD3E-402A7A85EC3A}" destId="{6CDCEE54-C4BE-46E1-9DCC-201EE70112D2}" srcOrd="0" destOrd="0" presId="urn:microsoft.com/office/officeart/2008/layout/HorizontalMultiLevelHierarchy"/>
    <dgm:cxn modelId="{A528C54B-48D7-4A6C-A623-E332008632AE}" type="presParOf" srcId="{0619DD41-24BA-475F-A377-2274190B6D44}" destId="{0A76A2D2-0FBD-4F84-BC0B-22A9562C020C}" srcOrd="3" destOrd="0" presId="urn:microsoft.com/office/officeart/2008/layout/HorizontalMultiLevelHierarchy"/>
    <dgm:cxn modelId="{11FE827B-0AA6-4416-893F-C62DB35A4F2D}" type="presParOf" srcId="{0A76A2D2-0FBD-4F84-BC0B-22A9562C020C}" destId="{85F8EFE6-682C-471F-9C11-D9B47FAFDAAB}" srcOrd="0" destOrd="0" presId="urn:microsoft.com/office/officeart/2008/layout/HorizontalMultiLevelHierarchy"/>
    <dgm:cxn modelId="{84134A05-E489-47C7-9496-33C963FA416F}" type="presParOf" srcId="{0A76A2D2-0FBD-4F84-BC0B-22A9562C020C}" destId="{178691D3-4A66-470A-A11A-92A624B2DB18}" srcOrd="1" destOrd="0" presId="urn:microsoft.com/office/officeart/2008/layout/HorizontalMultiLevelHierarchy"/>
    <dgm:cxn modelId="{5AF64290-FDE7-4D46-9CFD-D7A04CDFE39B}" type="presParOf" srcId="{0619DD41-24BA-475F-A377-2274190B6D44}" destId="{1F47F5E9-E31A-4555-BC8F-C012BAAA8CDA}" srcOrd="4" destOrd="0" presId="urn:microsoft.com/office/officeart/2008/layout/HorizontalMultiLevelHierarchy"/>
    <dgm:cxn modelId="{5228DD85-020A-40D3-BBCF-0CDDB9783A0B}" type="presParOf" srcId="{1F47F5E9-E31A-4555-BC8F-C012BAAA8CDA}" destId="{260ED40D-27BE-4883-9515-0093D18DCBA6}" srcOrd="0" destOrd="0" presId="urn:microsoft.com/office/officeart/2008/layout/HorizontalMultiLevelHierarchy"/>
    <dgm:cxn modelId="{2D2721D6-7722-47D6-AD28-524AA4A94773}" type="presParOf" srcId="{0619DD41-24BA-475F-A377-2274190B6D44}" destId="{026074D9-770A-49FD-86F8-F2F0EA3F326F}" srcOrd="5" destOrd="0" presId="urn:microsoft.com/office/officeart/2008/layout/HorizontalMultiLevelHierarchy"/>
    <dgm:cxn modelId="{D52D97E0-777F-4DB6-94D5-9D7D5BF3BA4B}" type="presParOf" srcId="{026074D9-770A-49FD-86F8-F2F0EA3F326F}" destId="{BE2D2D19-1D43-490B-B756-162CD3D0D00A}" srcOrd="0" destOrd="0" presId="urn:microsoft.com/office/officeart/2008/layout/HorizontalMultiLevelHierarchy"/>
    <dgm:cxn modelId="{6C286A90-06E9-4693-B6BB-7A19F7D60A02}" type="presParOf" srcId="{026074D9-770A-49FD-86F8-F2F0EA3F326F}" destId="{A05E6D1E-1E20-4305-958D-CF441E72425D}" srcOrd="1" destOrd="0" presId="urn:microsoft.com/office/officeart/2008/layout/HorizontalMultiLevelHierarchy"/>
  </dgm:cxnLst>
  <dgm:bg/>
  <dgm:whole>
    <a:ln>
      <a:solidFill>
        <a:schemeClr val="accent2">
          <a:lumMod val="50000"/>
        </a:schemeClr>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1841855-5974-4536-8BE7-283D342E18C5}"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s-ES"/>
        </a:p>
      </dgm:t>
    </dgm:pt>
    <dgm:pt modelId="{1C5D28CF-DBEF-4A18-BA09-3D1E2549E4BA}">
      <dgm:prSet phldrT="[Texto]">
        <dgm:style>
          <a:lnRef idx="3">
            <a:schemeClr val="lt1"/>
          </a:lnRef>
          <a:fillRef idx="1">
            <a:schemeClr val="accent3"/>
          </a:fillRef>
          <a:effectRef idx="1">
            <a:schemeClr val="accent3"/>
          </a:effectRef>
          <a:fontRef idx="minor">
            <a:schemeClr val="lt1"/>
          </a:fontRef>
        </dgm:style>
      </dgm:prSet>
      <dgm:spPr/>
      <dgm:t>
        <a:bodyPr/>
        <a:lstStyle/>
        <a:p>
          <a:r>
            <a:rPr lang="es-ES" dirty="0" smtClean="0"/>
            <a:t>3. Red/ Plataformas (contactos/software)</a:t>
          </a:r>
          <a:endParaRPr lang="es-ES" dirty="0"/>
        </a:p>
      </dgm:t>
    </dgm:pt>
    <dgm:pt modelId="{98402237-9C10-42E5-AC9C-1292881C3F81}" type="parTrans" cxnId="{B756CD67-4F84-4007-B864-7BB5CC1DFB74}">
      <dgm:prSet/>
      <dgm:spPr/>
      <dgm:t>
        <a:bodyPr/>
        <a:lstStyle/>
        <a:p>
          <a:endParaRPr lang="es-ES"/>
        </a:p>
      </dgm:t>
    </dgm:pt>
    <dgm:pt modelId="{47571AAD-B790-429E-BCA2-C829BB64BBF3}" type="sibTrans" cxnId="{B756CD67-4F84-4007-B864-7BB5CC1DFB74}">
      <dgm:prSet/>
      <dgm:spPr/>
      <dgm:t>
        <a:bodyPr/>
        <a:lstStyle/>
        <a:p>
          <a:endParaRPr lang="es-ES"/>
        </a:p>
      </dgm:t>
    </dgm:pt>
    <dgm:pt modelId="{4F46451E-FEFE-4AB3-A582-510B3E14A4DA}">
      <dgm:prSet phldrT="[Texto]">
        <dgm:style>
          <a:lnRef idx="1">
            <a:schemeClr val="accent3"/>
          </a:lnRef>
          <a:fillRef idx="2">
            <a:schemeClr val="accent3"/>
          </a:fillRef>
          <a:effectRef idx="1">
            <a:schemeClr val="accent3"/>
          </a:effectRef>
          <a:fontRef idx="minor">
            <a:schemeClr val="dk1"/>
          </a:fontRef>
        </dgm:style>
      </dgm:prSet>
      <dgm:spPr/>
      <dgm:t>
        <a:bodyPr/>
        <a:lstStyle/>
        <a:p>
          <a:r>
            <a:rPr lang="es-ES" dirty="0" smtClean="0">
              <a:solidFill>
                <a:schemeClr val="bg2">
                  <a:lumMod val="50000"/>
                </a:schemeClr>
              </a:solidFill>
            </a:rPr>
            <a:t>Interfaces, transacciones.</a:t>
          </a:r>
          <a:endParaRPr lang="es-ES" dirty="0">
            <a:solidFill>
              <a:schemeClr val="bg2">
                <a:lumMod val="50000"/>
              </a:schemeClr>
            </a:solidFill>
          </a:endParaRPr>
        </a:p>
      </dgm:t>
    </dgm:pt>
    <dgm:pt modelId="{3606982E-EE80-4977-8DD0-F9FF817B085E}" type="parTrans" cxnId="{23678404-460A-4D03-AFF0-3FB70044ADBB}">
      <dgm:prSet/>
      <dgm:spPr/>
      <dgm:t>
        <a:bodyPr/>
        <a:lstStyle/>
        <a:p>
          <a:endParaRPr lang="es-ES"/>
        </a:p>
      </dgm:t>
    </dgm:pt>
    <dgm:pt modelId="{BF6BFFD7-D262-46B1-9B51-2D95BA5BCF67}" type="sibTrans" cxnId="{23678404-460A-4D03-AFF0-3FB70044ADBB}">
      <dgm:prSet/>
      <dgm:spPr/>
      <dgm:t>
        <a:bodyPr/>
        <a:lstStyle/>
        <a:p>
          <a:endParaRPr lang="es-ES"/>
        </a:p>
      </dgm:t>
    </dgm:pt>
    <dgm:pt modelId="{6F3187D2-3010-4B4D-AB8C-507028ED4E64}">
      <dgm:prSet phldrT="[Texto]">
        <dgm:style>
          <a:lnRef idx="1">
            <a:schemeClr val="accent3"/>
          </a:lnRef>
          <a:fillRef idx="2">
            <a:schemeClr val="accent3"/>
          </a:fillRef>
          <a:effectRef idx="1">
            <a:schemeClr val="accent3"/>
          </a:effectRef>
          <a:fontRef idx="minor">
            <a:schemeClr val="dk1"/>
          </a:fontRef>
        </dgm:style>
      </dgm:prSet>
      <dgm:spPr>
        <a:ln/>
      </dgm:spPr>
      <dgm:t>
        <a:bodyPr/>
        <a:lstStyle/>
        <a:p>
          <a:r>
            <a:rPr lang="es-ES" dirty="0" smtClean="0">
              <a:solidFill>
                <a:schemeClr val="bg2">
                  <a:lumMod val="50000"/>
                </a:schemeClr>
              </a:solidFill>
            </a:rPr>
            <a:t>Promociones,</a:t>
          </a:r>
          <a:endParaRPr lang="es-ES" dirty="0">
            <a:solidFill>
              <a:schemeClr val="bg2">
                <a:lumMod val="50000"/>
              </a:schemeClr>
            </a:solidFill>
          </a:endParaRPr>
        </a:p>
      </dgm:t>
    </dgm:pt>
    <dgm:pt modelId="{3E53132E-16C0-4489-A4EC-4FE673F0973C}" type="parTrans" cxnId="{DD8043D8-908A-4DDF-BD90-8BF095087CBE}">
      <dgm:prSet/>
      <dgm:spPr/>
      <dgm:t>
        <a:bodyPr/>
        <a:lstStyle/>
        <a:p>
          <a:endParaRPr lang="es-ES"/>
        </a:p>
      </dgm:t>
    </dgm:pt>
    <dgm:pt modelId="{5B40EDA1-8AD8-4513-B891-153BA4B4734B}" type="sibTrans" cxnId="{DD8043D8-908A-4DDF-BD90-8BF095087CBE}">
      <dgm:prSet/>
      <dgm:spPr/>
      <dgm:t>
        <a:bodyPr/>
        <a:lstStyle/>
        <a:p>
          <a:endParaRPr lang="es-ES"/>
        </a:p>
      </dgm:t>
    </dgm:pt>
    <dgm:pt modelId="{1184C1D5-2A2B-46FA-9117-FADDD4884F91}">
      <dgm:prSet phldrT="[Texto]">
        <dgm:style>
          <a:lnRef idx="1">
            <a:schemeClr val="accent3"/>
          </a:lnRef>
          <a:fillRef idx="2">
            <a:schemeClr val="accent3"/>
          </a:fillRef>
          <a:effectRef idx="1">
            <a:schemeClr val="accent3"/>
          </a:effectRef>
          <a:fontRef idx="minor">
            <a:schemeClr val="dk1"/>
          </a:fontRef>
        </dgm:style>
      </dgm:prSet>
      <dgm:spPr/>
      <dgm:t>
        <a:bodyPr/>
        <a:lstStyle/>
        <a:p>
          <a:r>
            <a:rPr lang="es-ES" dirty="0" smtClean="0">
              <a:solidFill>
                <a:schemeClr val="bg2">
                  <a:lumMod val="50000"/>
                </a:schemeClr>
              </a:solidFill>
            </a:rPr>
            <a:t>Prestaciones.</a:t>
          </a:r>
          <a:endParaRPr lang="es-ES" dirty="0">
            <a:solidFill>
              <a:schemeClr val="bg2">
                <a:lumMod val="50000"/>
              </a:schemeClr>
            </a:solidFill>
          </a:endParaRPr>
        </a:p>
      </dgm:t>
    </dgm:pt>
    <dgm:pt modelId="{A691625A-4EE8-475A-A1EB-F729063D368B}" type="parTrans" cxnId="{9A9CA21F-FFB2-463B-B15E-565186E9D75F}">
      <dgm:prSet/>
      <dgm:spPr/>
      <dgm:t>
        <a:bodyPr/>
        <a:lstStyle/>
        <a:p>
          <a:endParaRPr lang="es-ES"/>
        </a:p>
      </dgm:t>
    </dgm:pt>
    <dgm:pt modelId="{413C1A58-70A2-4D28-B53C-DE86957C69BC}" type="sibTrans" cxnId="{9A9CA21F-FFB2-463B-B15E-565186E9D75F}">
      <dgm:prSet/>
      <dgm:spPr/>
      <dgm:t>
        <a:bodyPr/>
        <a:lstStyle/>
        <a:p>
          <a:endParaRPr lang="es-ES"/>
        </a:p>
      </dgm:t>
    </dgm:pt>
    <dgm:pt modelId="{5B0B5EB5-8E8E-4470-B82E-161E34F30C54}" type="pres">
      <dgm:prSet presAssocID="{81841855-5974-4536-8BE7-283D342E18C5}" presName="Name0" presStyleCnt="0">
        <dgm:presLayoutVars>
          <dgm:chPref val="1"/>
          <dgm:dir/>
          <dgm:animOne val="branch"/>
          <dgm:animLvl val="lvl"/>
          <dgm:resizeHandles val="exact"/>
        </dgm:presLayoutVars>
      </dgm:prSet>
      <dgm:spPr/>
      <dgm:t>
        <a:bodyPr/>
        <a:lstStyle/>
        <a:p>
          <a:endParaRPr lang="es-ES"/>
        </a:p>
      </dgm:t>
    </dgm:pt>
    <dgm:pt modelId="{73409228-2EF8-47A4-829B-9B8B1242E11E}" type="pres">
      <dgm:prSet presAssocID="{1C5D28CF-DBEF-4A18-BA09-3D1E2549E4BA}" presName="root1" presStyleCnt="0"/>
      <dgm:spPr/>
    </dgm:pt>
    <dgm:pt modelId="{97A41A02-813E-49CC-B117-F2C0889A2DE6}" type="pres">
      <dgm:prSet presAssocID="{1C5D28CF-DBEF-4A18-BA09-3D1E2549E4BA}" presName="LevelOneTextNode" presStyleLbl="node0" presStyleIdx="0" presStyleCnt="1" custAng="5400000" custLinFactX="-100000" custLinFactNeighborX="-186028" custLinFactNeighborY="367">
        <dgm:presLayoutVars>
          <dgm:chPref val="3"/>
        </dgm:presLayoutVars>
      </dgm:prSet>
      <dgm:spPr/>
      <dgm:t>
        <a:bodyPr/>
        <a:lstStyle/>
        <a:p>
          <a:endParaRPr lang="es-ES"/>
        </a:p>
      </dgm:t>
    </dgm:pt>
    <dgm:pt modelId="{0619DD41-24BA-475F-A377-2274190B6D44}" type="pres">
      <dgm:prSet presAssocID="{1C5D28CF-DBEF-4A18-BA09-3D1E2549E4BA}" presName="level2hierChild" presStyleCnt="0"/>
      <dgm:spPr/>
    </dgm:pt>
    <dgm:pt modelId="{01245F74-EE83-432A-9CCE-3AB39228736A}" type="pres">
      <dgm:prSet presAssocID="{3606982E-EE80-4977-8DD0-F9FF817B085E}" presName="conn2-1" presStyleLbl="parChTrans1D2" presStyleIdx="0" presStyleCnt="3"/>
      <dgm:spPr/>
      <dgm:t>
        <a:bodyPr/>
        <a:lstStyle/>
        <a:p>
          <a:endParaRPr lang="es-ES"/>
        </a:p>
      </dgm:t>
    </dgm:pt>
    <dgm:pt modelId="{C7BC1C0A-3820-4544-A443-9C9E63BF5E8D}" type="pres">
      <dgm:prSet presAssocID="{3606982E-EE80-4977-8DD0-F9FF817B085E}" presName="connTx" presStyleLbl="parChTrans1D2" presStyleIdx="0" presStyleCnt="3"/>
      <dgm:spPr/>
      <dgm:t>
        <a:bodyPr/>
        <a:lstStyle/>
        <a:p>
          <a:endParaRPr lang="es-ES"/>
        </a:p>
      </dgm:t>
    </dgm:pt>
    <dgm:pt modelId="{B00EF344-B0A2-4929-A853-D1002FEBFFEF}" type="pres">
      <dgm:prSet presAssocID="{4F46451E-FEFE-4AB3-A582-510B3E14A4DA}" presName="root2" presStyleCnt="0"/>
      <dgm:spPr/>
    </dgm:pt>
    <dgm:pt modelId="{362AC697-30AB-4578-B249-9A95F5C4CE57}" type="pres">
      <dgm:prSet presAssocID="{4F46451E-FEFE-4AB3-A582-510B3E14A4DA}" presName="LevelTwoTextNode" presStyleLbl="node2" presStyleIdx="0" presStyleCnt="3">
        <dgm:presLayoutVars>
          <dgm:chPref val="3"/>
        </dgm:presLayoutVars>
      </dgm:prSet>
      <dgm:spPr/>
      <dgm:t>
        <a:bodyPr/>
        <a:lstStyle/>
        <a:p>
          <a:endParaRPr lang="es-ES"/>
        </a:p>
      </dgm:t>
    </dgm:pt>
    <dgm:pt modelId="{53D2A73C-F94B-482A-A09B-E45E446DEABA}" type="pres">
      <dgm:prSet presAssocID="{4F46451E-FEFE-4AB3-A582-510B3E14A4DA}" presName="level3hierChild" presStyleCnt="0"/>
      <dgm:spPr/>
    </dgm:pt>
    <dgm:pt modelId="{D52E8B61-9734-48EC-AD3E-402A7A85EC3A}" type="pres">
      <dgm:prSet presAssocID="{3E53132E-16C0-4489-A4EC-4FE673F0973C}" presName="conn2-1" presStyleLbl="parChTrans1D2" presStyleIdx="1" presStyleCnt="3"/>
      <dgm:spPr/>
      <dgm:t>
        <a:bodyPr/>
        <a:lstStyle/>
        <a:p>
          <a:endParaRPr lang="es-ES"/>
        </a:p>
      </dgm:t>
    </dgm:pt>
    <dgm:pt modelId="{6CDCEE54-C4BE-46E1-9DCC-201EE70112D2}" type="pres">
      <dgm:prSet presAssocID="{3E53132E-16C0-4489-A4EC-4FE673F0973C}" presName="connTx" presStyleLbl="parChTrans1D2" presStyleIdx="1" presStyleCnt="3"/>
      <dgm:spPr/>
      <dgm:t>
        <a:bodyPr/>
        <a:lstStyle/>
        <a:p>
          <a:endParaRPr lang="es-ES"/>
        </a:p>
      </dgm:t>
    </dgm:pt>
    <dgm:pt modelId="{0A76A2D2-0FBD-4F84-BC0B-22A9562C020C}" type="pres">
      <dgm:prSet presAssocID="{6F3187D2-3010-4B4D-AB8C-507028ED4E64}" presName="root2" presStyleCnt="0"/>
      <dgm:spPr/>
    </dgm:pt>
    <dgm:pt modelId="{85F8EFE6-682C-471F-9C11-D9B47FAFDAAB}" type="pres">
      <dgm:prSet presAssocID="{6F3187D2-3010-4B4D-AB8C-507028ED4E64}" presName="LevelTwoTextNode" presStyleLbl="node2" presStyleIdx="1" presStyleCnt="3">
        <dgm:presLayoutVars>
          <dgm:chPref val="3"/>
        </dgm:presLayoutVars>
      </dgm:prSet>
      <dgm:spPr/>
      <dgm:t>
        <a:bodyPr/>
        <a:lstStyle/>
        <a:p>
          <a:endParaRPr lang="es-ES"/>
        </a:p>
      </dgm:t>
    </dgm:pt>
    <dgm:pt modelId="{178691D3-4A66-470A-A11A-92A624B2DB18}" type="pres">
      <dgm:prSet presAssocID="{6F3187D2-3010-4B4D-AB8C-507028ED4E64}" presName="level3hierChild" presStyleCnt="0"/>
      <dgm:spPr/>
    </dgm:pt>
    <dgm:pt modelId="{1F47F5E9-E31A-4555-BC8F-C012BAAA8CDA}" type="pres">
      <dgm:prSet presAssocID="{A691625A-4EE8-475A-A1EB-F729063D368B}" presName="conn2-1" presStyleLbl="parChTrans1D2" presStyleIdx="2" presStyleCnt="3"/>
      <dgm:spPr/>
      <dgm:t>
        <a:bodyPr/>
        <a:lstStyle/>
        <a:p>
          <a:endParaRPr lang="es-ES"/>
        </a:p>
      </dgm:t>
    </dgm:pt>
    <dgm:pt modelId="{260ED40D-27BE-4883-9515-0093D18DCBA6}" type="pres">
      <dgm:prSet presAssocID="{A691625A-4EE8-475A-A1EB-F729063D368B}" presName="connTx" presStyleLbl="parChTrans1D2" presStyleIdx="2" presStyleCnt="3"/>
      <dgm:spPr/>
      <dgm:t>
        <a:bodyPr/>
        <a:lstStyle/>
        <a:p>
          <a:endParaRPr lang="es-ES"/>
        </a:p>
      </dgm:t>
    </dgm:pt>
    <dgm:pt modelId="{026074D9-770A-49FD-86F8-F2F0EA3F326F}" type="pres">
      <dgm:prSet presAssocID="{1184C1D5-2A2B-46FA-9117-FADDD4884F91}" presName="root2" presStyleCnt="0"/>
      <dgm:spPr/>
    </dgm:pt>
    <dgm:pt modelId="{BE2D2D19-1D43-490B-B756-162CD3D0D00A}" type="pres">
      <dgm:prSet presAssocID="{1184C1D5-2A2B-46FA-9117-FADDD4884F91}" presName="LevelTwoTextNode" presStyleLbl="node2" presStyleIdx="2" presStyleCnt="3">
        <dgm:presLayoutVars>
          <dgm:chPref val="3"/>
        </dgm:presLayoutVars>
      </dgm:prSet>
      <dgm:spPr/>
      <dgm:t>
        <a:bodyPr/>
        <a:lstStyle/>
        <a:p>
          <a:endParaRPr lang="es-ES"/>
        </a:p>
      </dgm:t>
    </dgm:pt>
    <dgm:pt modelId="{A05E6D1E-1E20-4305-958D-CF441E72425D}" type="pres">
      <dgm:prSet presAssocID="{1184C1D5-2A2B-46FA-9117-FADDD4884F91}" presName="level3hierChild" presStyleCnt="0"/>
      <dgm:spPr/>
    </dgm:pt>
  </dgm:ptLst>
  <dgm:cxnLst>
    <dgm:cxn modelId="{002D3995-32D9-48E2-BBBE-6BFD7271800A}" type="presOf" srcId="{3E53132E-16C0-4489-A4EC-4FE673F0973C}" destId="{6CDCEE54-C4BE-46E1-9DCC-201EE70112D2}" srcOrd="1" destOrd="0" presId="urn:microsoft.com/office/officeart/2008/layout/HorizontalMultiLevelHierarchy"/>
    <dgm:cxn modelId="{23678404-460A-4D03-AFF0-3FB70044ADBB}" srcId="{1C5D28CF-DBEF-4A18-BA09-3D1E2549E4BA}" destId="{4F46451E-FEFE-4AB3-A582-510B3E14A4DA}" srcOrd="0" destOrd="0" parTransId="{3606982E-EE80-4977-8DD0-F9FF817B085E}" sibTransId="{BF6BFFD7-D262-46B1-9B51-2D95BA5BCF67}"/>
    <dgm:cxn modelId="{9A9CA21F-FFB2-463B-B15E-565186E9D75F}" srcId="{1C5D28CF-DBEF-4A18-BA09-3D1E2549E4BA}" destId="{1184C1D5-2A2B-46FA-9117-FADDD4884F91}" srcOrd="2" destOrd="0" parTransId="{A691625A-4EE8-475A-A1EB-F729063D368B}" sibTransId="{413C1A58-70A2-4D28-B53C-DE86957C69BC}"/>
    <dgm:cxn modelId="{6D1A88B8-799E-4510-8353-604356D7FC1F}" type="presOf" srcId="{81841855-5974-4536-8BE7-283D342E18C5}" destId="{5B0B5EB5-8E8E-4470-B82E-161E34F30C54}" srcOrd="0" destOrd="0" presId="urn:microsoft.com/office/officeart/2008/layout/HorizontalMultiLevelHierarchy"/>
    <dgm:cxn modelId="{CAC1274A-9BD5-4F88-A73A-E0C4E911F9F4}" type="presOf" srcId="{A691625A-4EE8-475A-A1EB-F729063D368B}" destId="{1F47F5E9-E31A-4555-BC8F-C012BAAA8CDA}" srcOrd="0" destOrd="0" presId="urn:microsoft.com/office/officeart/2008/layout/HorizontalMultiLevelHierarchy"/>
    <dgm:cxn modelId="{0F0C8D6E-1FCA-4BE9-A3CC-B0C37ADBE3A3}" type="presOf" srcId="{1C5D28CF-DBEF-4A18-BA09-3D1E2549E4BA}" destId="{97A41A02-813E-49CC-B117-F2C0889A2DE6}" srcOrd="0" destOrd="0" presId="urn:microsoft.com/office/officeart/2008/layout/HorizontalMultiLevelHierarchy"/>
    <dgm:cxn modelId="{E6191AD8-6ADA-4007-B87C-4224A5018405}" type="presOf" srcId="{A691625A-4EE8-475A-A1EB-F729063D368B}" destId="{260ED40D-27BE-4883-9515-0093D18DCBA6}" srcOrd="1" destOrd="0" presId="urn:microsoft.com/office/officeart/2008/layout/HorizontalMultiLevelHierarchy"/>
    <dgm:cxn modelId="{7C72AA4C-48AE-4CBF-9628-BC29AAC42919}" type="presOf" srcId="{4F46451E-FEFE-4AB3-A582-510B3E14A4DA}" destId="{362AC697-30AB-4578-B249-9A95F5C4CE57}" srcOrd="0" destOrd="0" presId="urn:microsoft.com/office/officeart/2008/layout/HorizontalMultiLevelHierarchy"/>
    <dgm:cxn modelId="{AE90B322-8F66-4FD4-A636-9F8B0A3BD53C}" type="presOf" srcId="{3E53132E-16C0-4489-A4EC-4FE673F0973C}" destId="{D52E8B61-9734-48EC-AD3E-402A7A85EC3A}" srcOrd="0" destOrd="0" presId="urn:microsoft.com/office/officeart/2008/layout/HorizontalMultiLevelHierarchy"/>
    <dgm:cxn modelId="{433566D1-A987-4DC5-B101-1CFE38A9FA19}" type="presOf" srcId="{3606982E-EE80-4977-8DD0-F9FF817B085E}" destId="{01245F74-EE83-432A-9CCE-3AB39228736A}" srcOrd="0" destOrd="0" presId="urn:microsoft.com/office/officeart/2008/layout/HorizontalMultiLevelHierarchy"/>
    <dgm:cxn modelId="{DD8043D8-908A-4DDF-BD90-8BF095087CBE}" srcId="{1C5D28CF-DBEF-4A18-BA09-3D1E2549E4BA}" destId="{6F3187D2-3010-4B4D-AB8C-507028ED4E64}" srcOrd="1" destOrd="0" parTransId="{3E53132E-16C0-4489-A4EC-4FE673F0973C}" sibTransId="{5B40EDA1-8AD8-4513-B891-153BA4B4734B}"/>
    <dgm:cxn modelId="{BCBC570D-6BEA-4F94-A280-F857954B2B00}" type="presOf" srcId="{3606982E-EE80-4977-8DD0-F9FF817B085E}" destId="{C7BC1C0A-3820-4544-A443-9C9E63BF5E8D}" srcOrd="1" destOrd="0" presId="urn:microsoft.com/office/officeart/2008/layout/HorizontalMultiLevelHierarchy"/>
    <dgm:cxn modelId="{B756CD67-4F84-4007-B864-7BB5CC1DFB74}" srcId="{81841855-5974-4536-8BE7-283D342E18C5}" destId="{1C5D28CF-DBEF-4A18-BA09-3D1E2549E4BA}" srcOrd="0" destOrd="0" parTransId="{98402237-9C10-42E5-AC9C-1292881C3F81}" sibTransId="{47571AAD-B790-429E-BCA2-C829BB64BBF3}"/>
    <dgm:cxn modelId="{183A2D01-77EB-46D7-B5B6-80597A55E63B}" type="presOf" srcId="{6F3187D2-3010-4B4D-AB8C-507028ED4E64}" destId="{85F8EFE6-682C-471F-9C11-D9B47FAFDAAB}" srcOrd="0" destOrd="0" presId="urn:microsoft.com/office/officeart/2008/layout/HorizontalMultiLevelHierarchy"/>
    <dgm:cxn modelId="{865CAD11-5E7E-4733-A93A-E363D08637B1}" type="presOf" srcId="{1184C1D5-2A2B-46FA-9117-FADDD4884F91}" destId="{BE2D2D19-1D43-490B-B756-162CD3D0D00A}" srcOrd="0" destOrd="0" presId="urn:microsoft.com/office/officeart/2008/layout/HorizontalMultiLevelHierarchy"/>
    <dgm:cxn modelId="{163F384B-1D93-40A0-A68E-9564A7A427DB}" type="presParOf" srcId="{5B0B5EB5-8E8E-4470-B82E-161E34F30C54}" destId="{73409228-2EF8-47A4-829B-9B8B1242E11E}" srcOrd="0" destOrd="0" presId="urn:microsoft.com/office/officeart/2008/layout/HorizontalMultiLevelHierarchy"/>
    <dgm:cxn modelId="{E36F9A6C-7F59-429A-BC0F-8037D7BCD345}" type="presParOf" srcId="{73409228-2EF8-47A4-829B-9B8B1242E11E}" destId="{97A41A02-813E-49CC-B117-F2C0889A2DE6}" srcOrd="0" destOrd="0" presId="urn:microsoft.com/office/officeart/2008/layout/HorizontalMultiLevelHierarchy"/>
    <dgm:cxn modelId="{FA91085F-E5F4-4E4A-87B5-693FEB54F602}" type="presParOf" srcId="{73409228-2EF8-47A4-829B-9B8B1242E11E}" destId="{0619DD41-24BA-475F-A377-2274190B6D44}" srcOrd="1" destOrd="0" presId="urn:microsoft.com/office/officeart/2008/layout/HorizontalMultiLevelHierarchy"/>
    <dgm:cxn modelId="{45F0064E-DBAF-4154-9D45-010E8989F9DF}" type="presParOf" srcId="{0619DD41-24BA-475F-A377-2274190B6D44}" destId="{01245F74-EE83-432A-9CCE-3AB39228736A}" srcOrd="0" destOrd="0" presId="urn:microsoft.com/office/officeart/2008/layout/HorizontalMultiLevelHierarchy"/>
    <dgm:cxn modelId="{62D7C3BD-7B5E-41EC-8F75-42419EA53023}" type="presParOf" srcId="{01245F74-EE83-432A-9CCE-3AB39228736A}" destId="{C7BC1C0A-3820-4544-A443-9C9E63BF5E8D}" srcOrd="0" destOrd="0" presId="urn:microsoft.com/office/officeart/2008/layout/HorizontalMultiLevelHierarchy"/>
    <dgm:cxn modelId="{0466DF7F-DE6A-4ABA-ACAE-FC744EA84CF3}" type="presParOf" srcId="{0619DD41-24BA-475F-A377-2274190B6D44}" destId="{B00EF344-B0A2-4929-A853-D1002FEBFFEF}" srcOrd="1" destOrd="0" presId="urn:microsoft.com/office/officeart/2008/layout/HorizontalMultiLevelHierarchy"/>
    <dgm:cxn modelId="{08294FBA-A441-428B-AFCF-A992AC917DFA}" type="presParOf" srcId="{B00EF344-B0A2-4929-A853-D1002FEBFFEF}" destId="{362AC697-30AB-4578-B249-9A95F5C4CE57}" srcOrd="0" destOrd="0" presId="urn:microsoft.com/office/officeart/2008/layout/HorizontalMultiLevelHierarchy"/>
    <dgm:cxn modelId="{D76586F5-A669-4AB7-9017-785C953CAA74}" type="presParOf" srcId="{B00EF344-B0A2-4929-A853-D1002FEBFFEF}" destId="{53D2A73C-F94B-482A-A09B-E45E446DEABA}" srcOrd="1" destOrd="0" presId="urn:microsoft.com/office/officeart/2008/layout/HorizontalMultiLevelHierarchy"/>
    <dgm:cxn modelId="{8FAA25DA-373C-4DF9-A59B-A5201999BC59}" type="presParOf" srcId="{0619DD41-24BA-475F-A377-2274190B6D44}" destId="{D52E8B61-9734-48EC-AD3E-402A7A85EC3A}" srcOrd="2" destOrd="0" presId="urn:microsoft.com/office/officeart/2008/layout/HorizontalMultiLevelHierarchy"/>
    <dgm:cxn modelId="{BC491FDC-5D0F-4AA1-A237-9D30BD5BAE92}" type="presParOf" srcId="{D52E8B61-9734-48EC-AD3E-402A7A85EC3A}" destId="{6CDCEE54-C4BE-46E1-9DCC-201EE70112D2}" srcOrd="0" destOrd="0" presId="urn:microsoft.com/office/officeart/2008/layout/HorizontalMultiLevelHierarchy"/>
    <dgm:cxn modelId="{A528C54B-48D7-4A6C-A623-E332008632AE}" type="presParOf" srcId="{0619DD41-24BA-475F-A377-2274190B6D44}" destId="{0A76A2D2-0FBD-4F84-BC0B-22A9562C020C}" srcOrd="3" destOrd="0" presId="urn:microsoft.com/office/officeart/2008/layout/HorizontalMultiLevelHierarchy"/>
    <dgm:cxn modelId="{11FE827B-0AA6-4416-893F-C62DB35A4F2D}" type="presParOf" srcId="{0A76A2D2-0FBD-4F84-BC0B-22A9562C020C}" destId="{85F8EFE6-682C-471F-9C11-D9B47FAFDAAB}" srcOrd="0" destOrd="0" presId="urn:microsoft.com/office/officeart/2008/layout/HorizontalMultiLevelHierarchy"/>
    <dgm:cxn modelId="{84134A05-E489-47C7-9496-33C963FA416F}" type="presParOf" srcId="{0A76A2D2-0FBD-4F84-BC0B-22A9562C020C}" destId="{178691D3-4A66-470A-A11A-92A624B2DB18}" srcOrd="1" destOrd="0" presId="urn:microsoft.com/office/officeart/2008/layout/HorizontalMultiLevelHierarchy"/>
    <dgm:cxn modelId="{5AF64290-FDE7-4D46-9CFD-D7A04CDFE39B}" type="presParOf" srcId="{0619DD41-24BA-475F-A377-2274190B6D44}" destId="{1F47F5E9-E31A-4555-BC8F-C012BAAA8CDA}" srcOrd="4" destOrd="0" presId="urn:microsoft.com/office/officeart/2008/layout/HorizontalMultiLevelHierarchy"/>
    <dgm:cxn modelId="{5228DD85-020A-40D3-BBCF-0CDDB9783A0B}" type="presParOf" srcId="{1F47F5E9-E31A-4555-BC8F-C012BAAA8CDA}" destId="{260ED40D-27BE-4883-9515-0093D18DCBA6}" srcOrd="0" destOrd="0" presId="urn:microsoft.com/office/officeart/2008/layout/HorizontalMultiLevelHierarchy"/>
    <dgm:cxn modelId="{2D2721D6-7722-47D6-AD28-524AA4A94773}" type="presParOf" srcId="{0619DD41-24BA-475F-A377-2274190B6D44}" destId="{026074D9-770A-49FD-86F8-F2F0EA3F326F}" srcOrd="5" destOrd="0" presId="urn:microsoft.com/office/officeart/2008/layout/HorizontalMultiLevelHierarchy"/>
    <dgm:cxn modelId="{D52D97E0-777F-4DB6-94D5-9D7D5BF3BA4B}" type="presParOf" srcId="{026074D9-770A-49FD-86F8-F2F0EA3F326F}" destId="{BE2D2D19-1D43-490B-B756-162CD3D0D00A}" srcOrd="0" destOrd="0" presId="urn:microsoft.com/office/officeart/2008/layout/HorizontalMultiLevelHierarchy"/>
    <dgm:cxn modelId="{6C286A90-06E9-4693-B6BB-7A19F7D60A02}" type="presParOf" srcId="{026074D9-770A-49FD-86F8-F2F0EA3F326F}" destId="{A05E6D1E-1E20-4305-958D-CF441E72425D}" srcOrd="1" destOrd="0" presId="urn:microsoft.com/office/officeart/2008/layout/HorizontalMultiLevelHierarchy"/>
  </dgm:cxnLst>
  <dgm:bg/>
  <dgm:whole>
    <a:ln>
      <a:solidFill>
        <a:schemeClr val="accent2">
          <a:lumMod val="50000"/>
        </a:schemeClr>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47F5E9-E31A-4555-BC8F-C012BAAA8CDA}">
      <dsp:nvSpPr>
        <dsp:cNvPr id="0" name=""/>
        <dsp:cNvSpPr/>
      </dsp:nvSpPr>
      <dsp:spPr>
        <a:xfrm>
          <a:off x="2622105" y="2264397"/>
          <a:ext cx="2095697" cy="985691"/>
        </a:xfrm>
        <a:custGeom>
          <a:avLst/>
          <a:gdLst/>
          <a:ahLst/>
          <a:cxnLst/>
          <a:rect l="0" t="0" r="0" b="0"/>
          <a:pathLst>
            <a:path>
              <a:moveTo>
                <a:pt x="0" y="0"/>
              </a:moveTo>
              <a:lnTo>
                <a:pt x="1047848" y="0"/>
              </a:lnTo>
              <a:lnTo>
                <a:pt x="1047848" y="985691"/>
              </a:lnTo>
              <a:lnTo>
                <a:pt x="2095697" y="985691"/>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es-ES" sz="900" kern="1200"/>
        </a:p>
      </dsp:txBody>
      <dsp:txXfrm>
        <a:off x="3612055" y="2699344"/>
        <a:ext cx="115796" cy="115796"/>
      </dsp:txXfrm>
    </dsp:sp>
    <dsp:sp modelId="{D52E8B61-9734-48EC-AD3E-402A7A85EC3A}">
      <dsp:nvSpPr>
        <dsp:cNvPr id="0" name=""/>
        <dsp:cNvSpPr/>
      </dsp:nvSpPr>
      <dsp:spPr>
        <a:xfrm>
          <a:off x="2622105" y="2157730"/>
          <a:ext cx="2095697" cy="91440"/>
        </a:xfrm>
        <a:custGeom>
          <a:avLst/>
          <a:gdLst/>
          <a:ahLst/>
          <a:cxnLst/>
          <a:rect l="0" t="0" r="0" b="0"/>
          <a:pathLst>
            <a:path>
              <a:moveTo>
                <a:pt x="0" y="106667"/>
              </a:moveTo>
              <a:lnTo>
                <a:pt x="1047848" y="106667"/>
              </a:lnTo>
              <a:lnTo>
                <a:pt x="1047848" y="45720"/>
              </a:lnTo>
              <a:lnTo>
                <a:pt x="2095697" y="4572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s-ES" sz="800" kern="1200"/>
        </a:p>
      </dsp:txBody>
      <dsp:txXfrm>
        <a:off x="3617539" y="2151035"/>
        <a:ext cx="104829" cy="104829"/>
      </dsp:txXfrm>
    </dsp:sp>
    <dsp:sp modelId="{01245F74-EE83-432A-9CCE-3AB39228736A}">
      <dsp:nvSpPr>
        <dsp:cNvPr id="0" name=""/>
        <dsp:cNvSpPr/>
      </dsp:nvSpPr>
      <dsp:spPr>
        <a:xfrm>
          <a:off x="2622105" y="1156811"/>
          <a:ext cx="2095697" cy="1107586"/>
        </a:xfrm>
        <a:custGeom>
          <a:avLst/>
          <a:gdLst/>
          <a:ahLst/>
          <a:cxnLst/>
          <a:rect l="0" t="0" r="0" b="0"/>
          <a:pathLst>
            <a:path>
              <a:moveTo>
                <a:pt x="0" y="1107586"/>
              </a:moveTo>
              <a:lnTo>
                <a:pt x="1047848" y="1107586"/>
              </a:lnTo>
              <a:lnTo>
                <a:pt x="1047848" y="0"/>
              </a:lnTo>
              <a:lnTo>
                <a:pt x="2095697" y="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es-ES" sz="900" kern="1200"/>
        </a:p>
      </dsp:txBody>
      <dsp:txXfrm>
        <a:off x="3610694" y="1651344"/>
        <a:ext cx="118518" cy="118518"/>
      </dsp:txXfrm>
    </dsp:sp>
    <dsp:sp modelId="{97A41A02-813E-49CC-B117-F2C0889A2DE6}">
      <dsp:nvSpPr>
        <dsp:cNvPr id="0" name=""/>
        <dsp:cNvSpPr/>
      </dsp:nvSpPr>
      <dsp:spPr>
        <a:xfrm>
          <a:off x="0" y="1845741"/>
          <a:ext cx="4406900" cy="837311"/>
        </a:xfrm>
        <a:prstGeom prst="rect">
          <a:avLst/>
        </a:prstGeom>
        <a:solidFill>
          <a:schemeClr val="accent3"/>
        </a:solidFill>
        <a:ln w="22225"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s-ES" sz="3200" kern="1200" dirty="0" smtClean="0"/>
            <a:t>1. Producción / fabricación:</a:t>
          </a:r>
          <a:endParaRPr lang="es-ES" sz="3200" kern="1200" dirty="0"/>
        </a:p>
      </dsp:txBody>
      <dsp:txXfrm>
        <a:off x="0" y="1845741"/>
        <a:ext cx="4406900" cy="837311"/>
      </dsp:txXfrm>
    </dsp:sp>
    <dsp:sp modelId="{362AC697-30AB-4578-B249-9A95F5C4CE57}">
      <dsp:nvSpPr>
        <dsp:cNvPr id="0" name=""/>
        <dsp:cNvSpPr/>
      </dsp:nvSpPr>
      <dsp:spPr>
        <a:xfrm>
          <a:off x="4717802" y="738155"/>
          <a:ext cx="2746380" cy="837311"/>
        </a:xfrm>
        <a:prstGeom prst="rect">
          <a:avLst/>
        </a:prstGeom>
        <a:solidFill>
          <a:schemeClr val="accent3">
            <a:tint val="69000"/>
            <a:satMod val="105000"/>
            <a:lumMod val="110000"/>
          </a:schemeClr>
        </a:solidFill>
        <a:ln w="9525" cap="flat" cmpd="sng" algn="ctr">
          <a:solidFill>
            <a:schemeClr val="accent3">
              <a:shade val="60000"/>
            </a:schemeClr>
          </a:solidFill>
          <a:prstDash val="solid"/>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s-ES" sz="3200" kern="1200" dirty="0" smtClean="0">
              <a:solidFill>
                <a:schemeClr val="bg2">
                  <a:lumMod val="50000"/>
                </a:schemeClr>
              </a:solidFill>
            </a:rPr>
            <a:t>Procesos,</a:t>
          </a:r>
          <a:endParaRPr lang="es-ES" sz="3200" kern="1200" dirty="0">
            <a:solidFill>
              <a:schemeClr val="bg2">
                <a:lumMod val="50000"/>
              </a:schemeClr>
            </a:solidFill>
          </a:endParaRPr>
        </a:p>
      </dsp:txBody>
      <dsp:txXfrm>
        <a:off x="4717802" y="738155"/>
        <a:ext cx="2746380" cy="837311"/>
      </dsp:txXfrm>
    </dsp:sp>
    <dsp:sp modelId="{85F8EFE6-682C-471F-9C11-D9B47FAFDAAB}">
      <dsp:nvSpPr>
        <dsp:cNvPr id="0" name=""/>
        <dsp:cNvSpPr/>
      </dsp:nvSpPr>
      <dsp:spPr>
        <a:xfrm>
          <a:off x="4717802" y="1784794"/>
          <a:ext cx="2746380" cy="837311"/>
        </a:xfrm>
        <a:prstGeom prst="rect">
          <a:avLst/>
        </a:prstGeom>
        <a:solidFill>
          <a:schemeClr val="accent3">
            <a:tint val="69000"/>
            <a:satMod val="105000"/>
            <a:lumMod val="110000"/>
          </a:schemeClr>
        </a:solidFill>
        <a:ln w="9525" cap="flat" cmpd="sng" algn="ctr">
          <a:solidFill>
            <a:schemeClr val="accent3">
              <a:shade val="60000"/>
            </a:schemeClr>
          </a:solidFill>
          <a:prstDash val="solid"/>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s-ES" sz="3200" kern="1200" dirty="0" smtClean="0">
              <a:solidFill>
                <a:schemeClr val="bg2">
                  <a:lumMod val="50000"/>
                </a:schemeClr>
              </a:solidFill>
            </a:rPr>
            <a:t>Calidad,</a:t>
          </a:r>
          <a:endParaRPr lang="es-ES" sz="3200" kern="1200" dirty="0">
            <a:solidFill>
              <a:schemeClr val="bg2">
                <a:lumMod val="50000"/>
              </a:schemeClr>
            </a:solidFill>
          </a:endParaRPr>
        </a:p>
      </dsp:txBody>
      <dsp:txXfrm>
        <a:off x="4717802" y="1784794"/>
        <a:ext cx="2746380" cy="837311"/>
      </dsp:txXfrm>
    </dsp:sp>
    <dsp:sp modelId="{BE2D2D19-1D43-490B-B756-162CD3D0D00A}">
      <dsp:nvSpPr>
        <dsp:cNvPr id="0" name=""/>
        <dsp:cNvSpPr/>
      </dsp:nvSpPr>
      <dsp:spPr>
        <a:xfrm>
          <a:off x="4717802" y="2831433"/>
          <a:ext cx="2746380" cy="837311"/>
        </a:xfrm>
        <a:prstGeom prst="rect">
          <a:avLst/>
        </a:prstGeom>
        <a:solidFill>
          <a:schemeClr val="accent3">
            <a:tint val="69000"/>
            <a:satMod val="105000"/>
            <a:lumMod val="110000"/>
          </a:schemeClr>
        </a:solidFill>
        <a:ln w="9525" cap="flat" cmpd="sng" algn="ctr">
          <a:solidFill>
            <a:schemeClr val="accent3">
              <a:shade val="60000"/>
            </a:schemeClr>
          </a:solidFill>
          <a:prstDash val="solid"/>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s-ES" sz="3200" kern="1200" dirty="0" smtClean="0">
              <a:solidFill>
                <a:schemeClr val="bg2">
                  <a:lumMod val="50000"/>
                </a:schemeClr>
              </a:solidFill>
            </a:rPr>
            <a:t>Cantidad.</a:t>
          </a:r>
          <a:endParaRPr lang="es-ES" sz="3200" kern="1200" dirty="0">
            <a:solidFill>
              <a:schemeClr val="bg2">
                <a:lumMod val="50000"/>
              </a:schemeClr>
            </a:solidFill>
          </a:endParaRPr>
        </a:p>
      </dsp:txBody>
      <dsp:txXfrm>
        <a:off x="4717802" y="2831433"/>
        <a:ext cx="2746380" cy="8373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47F5E9-E31A-4555-BC8F-C012BAAA8CDA}">
      <dsp:nvSpPr>
        <dsp:cNvPr id="0" name=""/>
        <dsp:cNvSpPr/>
      </dsp:nvSpPr>
      <dsp:spPr>
        <a:xfrm>
          <a:off x="2622105" y="2325344"/>
          <a:ext cx="3053068" cy="924743"/>
        </a:xfrm>
        <a:custGeom>
          <a:avLst/>
          <a:gdLst/>
          <a:ahLst/>
          <a:cxnLst/>
          <a:rect l="0" t="0" r="0" b="0"/>
          <a:pathLst>
            <a:path>
              <a:moveTo>
                <a:pt x="0" y="0"/>
              </a:moveTo>
              <a:lnTo>
                <a:pt x="1526534" y="0"/>
              </a:lnTo>
              <a:lnTo>
                <a:pt x="1526534" y="924743"/>
              </a:lnTo>
              <a:lnTo>
                <a:pt x="3053068" y="924743"/>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s-ES" sz="1200" kern="1200"/>
        </a:p>
      </dsp:txBody>
      <dsp:txXfrm>
        <a:off x="4068888" y="2707965"/>
        <a:ext cx="159502" cy="159502"/>
      </dsp:txXfrm>
    </dsp:sp>
    <dsp:sp modelId="{D52E8B61-9734-48EC-AD3E-402A7A85EC3A}">
      <dsp:nvSpPr>
        <dsp:cNvPr id="0" name=""/>
        <dsp:cNvSpPr/>
      </dsp:nvSpPr>
      <dsp:spPr>
        <a:xfrm>
          <a:off x="2622105" y="2188208"/>
          <a:ext cx="3083553" cy="91440"/>
        </a:xfrm>
        <a:custGeom>
          <a:avLst/>
          <a:gdLst/>
          <a:ahLst/>
          <a:cxnLst/>
          <a:rect l="0" t="0" r="0" b="0"/>
          <a:pathLst>
            <a:path>
              <a:moveTo>
                <a:pt x="0" y="137136"/>
              </a:moveTo>
              <a:lnTo>
                <a:pt x="1541776" y="137136"/>
              </a:lnTo>
              <a:lnTo>
                <a:pt x="1541776" y="45720"/>
              </a:lnTo>
              <a:lnTo>
                <a:pt x="3083553" y="4572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s-ES" sz="1200" kern="1200"/>
        </a:p>
      </dsp:txBody>
      <dsp:txXfrm>
        <a:off x="4086759" y="2156805"/>
        <a:ext cx="154245" cy="154245"/>
      </dsp:txXfrm>
    </dsp:sp>
    <dsp:sp modelId="{01245F74-EE83-432A-9CCE-3AB39228736A}">
      <dsp:nvSpPr>
        <dsp:cNvPr id="0" name=""/>
        <dsp:cNvSpPr/>
      </dsp:nvSpPr>
      <dsp:spPr>
        <a:xfrm>
          <a:off x="2622105" y="1095855"/>
          <a:ext cx="3053068" cy="1229489"/>
        </a:xfrm>
        <a:custGeom>
          <a:avLst/>
          <a:gdLst/>
          <a:ahLst/>
          <a:cxnLst/>
          <a:rect l="0" t="0" r="0" b="0"/>
          <a:pathLst>
            <a:path>
              <a:moveTo>
                <a:pt x="0" y="1229489"/>
              </a:moveTo>
              <a:lnTo>
                <a:pt x="1526534" y="1229489"/>
              </a:lnTo>
              <a:lnTo>
                <a:pt x="1526534" y="0"/>
              </a:lnTo>
              <a:lnTo>
                <a:pt x="3053068" y="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77850">
            <a:lnSpc>
              <a:spcPct val="90000"/>
            </a:lnSpc>
            <a:spcBef>
              <a:spcPct val="0"/>
            </a:spcBef>
            <a:spcAft>
              <a:spcPct val="35000"/>
            </a:spcAft>
          </a:pPr>
          <a:endParaRPr lang="es-ES" sz="1300" kern="1200"/>
        </a:p>
      </dsp:txBody>
      <dsp:txXfrm>
        <a:off x="4066356" y="1628316"/>
        <a:ext cx="164566" cy="164566"/>
      </dsp:txXfrm>
    </dsp:sp>
    <dsp:sp modelId="{97A41A02-813E-49CC-B117-F2C0889A2DE6}">
      <dsp:nvSpPr>
        <dsp:cNvPr id="0" name=""/>
        <dsp:cNvSpPr/>
      </dsp:nvSpPr>
      <dsp:spPr>
        <a:xfrm>
          <a:off x="0" y="1906689"/>
          <a:ext cx="4406900" cy="837311"/>
        </a:xfrm>
        <a:prstGeom prst="rect">
          <a:avLst/>
        </a:prstGeom>
        <a:solidFill>
          <a:schemeClr val="accent3"/>
        </a:solidFill>
        <a:ln w="22225"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s-ES" sz="3200" kern="1200" dirty="0" smtClean="0"/>
            <a:t>2. Resolución de problemas/ solución.</a:t>
          </a:r>
          <a:endParaRPr lang="es-ES" sz="3200" kern="1200" dirty="0"/>
        </a:p>
      </dsp:txBody>
      <dsp:txXfrm>
        <a:off x="0" y="1906689"/>
        <a:ext cx="4406900" cy="837311"/>
      </dsp:txXfrm>
    </dsp:sp>
    <dsp:sp modelId="{362AC697-30AB-4578-B249-9A95F5C4CE57}">
      <dsp:nvSpPr>
        <dsp:cNvPr id="0" name=""/>
        <dsp:cNvSpPr/>
      </dsp:nvSpPr>
      <dsp:spPr>
        <a:xfrm>
          <a:off x="5675173" y="677199"/>
          <a:ext cx="2746380" cy="837311"/>
        </a:xfrm>
        <a:prstGeom prst="rect">
          <a:avLst/>
        </a:prstGeom>
        <a:solidFill>
          <a:schemeClr val="accent3">
            <a:tint val="69000"/>
            <a:satMod val="105000"/>
            <a:lumMod val="110000"/>
          </a:schemeClr>
        </a:solidFill>
        <a:ln w="9525" cap="flat" cmpd="sng" algn="ctr">
          <a:solidFill>
            <a:schemeClr val="accent3">
              <a:shade val="60000"/>
            </a:schemeClr>
          </a:solidFill>
          <a:prstDash val="solid"/>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s-ES" sz="3200" kern="1200" dirty="0" smtClean="0">
              <a:solidFill>
                <a:schemeClr val="bg2">
                  <a:lumMod val="50000"/>
                </a:schemeClr>
              </a:solidFill>
            </a:rPr>
            <a:t>Personalización,</a:t>
          </a:r>
          <a:endParaRPr lang="es-ES" sz="3200" kern="1200" dirty="0">
            <a:solidFill>
              <a:schemeClr val="bg2">
                <a:lumMod val="50000"/>
              </a:schemeClr>
            </a:solidFill>
          </a:endParaRPr>
        </a:p>
      </dsp:txBody>
      <dsp:txXfrm>
        <a:off x="5675173" y="677199"/>
        <a:ext cx="2746380" cy="837311"/>
      </dsp:txXfrm>
    </dsp:sp>
    <dsp:sp modelId="{85F8EFE6-682C-471F-9C11-D9B47FAFDAAB}">
      <dsp:nvSpPr>
        <dsp:cNvPr id="0" name=""/>
        <dsp:cNvSpPr/>
      </dsp:nvSpPr>
      <dsp:spPr>
        <a:xfrm>
          <a:off x="5705658" y="1815272"/>
          <a:ext cx="2746380" cy="837311"/>
        </a:xfrm>
        <a:prstGeom prst="rect">
          <a:avLst/>
        </a:prstGeom>
        <a:solidFill>
          <a:schemeClr val="accent3">
            <a:tint val="69000"/>
            <a:satMod val="105000"/>
            <a:lumMod val="110000"/>
          </a:schemeClr>
        </a:solidFill>
        <a:ln w="9525" cap="flat" cmpd="sng" algn="ctr">
          <a:solidFill>
            <a:schemeClr val="accent3">
              <a:shade val="60000"/>
            </a:schemeClr>
          </a:solidFill>
          <a:prstDash val="solid"/>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s-ES" sz="3200" kern="1200" dirty="0" smtClean="0">
              <a:solidFill>
                <a:schemeClr val="bg2">
                  <a:lumMod val="50000"/>
                </a:schemeClr>
              </a:solidFill>
            </a:rPr>
            <a:t>Servicios,</a:t>
          </a:r>
          <a:endParaRPr lang="es-ES" sz="3200" kern="1200" dirty="0">
            <a:solidFill>
              <a:schemeClr val="bg2">
                <a:lumMod val="50000"/>
              </a:schemeClr>
            </a:solidFill>
          </a:endParaRPr>
        </a:p>
      </dsp:txBody>
      <dsp:txXfrm>
        <a:off x="5705658" y="1815272"/>
        <a:ext cx="2746380" cy="837311"/>
      </dsp:txXfrm>
    </dsp:sp>
    <dsp:sp modelId="{BE2D2D19-1D43-490B-B756-162CD3D0D00A}">
      <dsp:nvSpPr>
        <dsp:cNvPr id="0" name=""/>
        <dsp:cNvSpPr/>
      </dsp:nvSpPr>
      <dsp:spPr>
        <a:xfrm>
          <a:off x="5675173" y="2831433"/>
          <a:ext cx="2746380" cy="837311"/>
        </a:xfrm>
        <a:prstGeom prst="rect">
          <a:avLst/>
        </a:prstGeom>
        <a:solidFill>
          <a:schemeClr val="accent3">
            <a:tint val="69000"/>
            <a:satMod val="105000"/>
            <a:lumMod val="110000"/>
          </a:schemeClr>
        </a:solidFill>
        <a:ln w="9525" cap="flat" cmpd="sng" algn="ctr">
          <a:solidFill>
            <a:schemeClr val="accent3">
              <a:shade val="60000"/>
            </a:schemeClr>
          </a:solidFill>
          <a:prstDash val="solid"/>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s-ES" sz="3200" kern="1200" dirty="0" smtClean="0">
              <a:solidFill>
                <a:schemeClr val="bg2">
                  <a:lumMod val="50000"/>
                </a:schemeClr>
              </a:solidFill>
            </a:rPr>
            <a:t>Formación/ información.</a:t>
          </a:r>
          <a:endParaRPr lang="es-ES" sz="3200" kern="1200" dirty="0">
            <a:solidFill>
              <a:schemeClr val="bg2">
                <a:lumMod val="50000"/>
              </a:schemeClr>
            </a:solidFill>
          </a:endParaRPr>
        </a:p>
      </dsp:txBody>
      <dsp:txXfrm>
        <a:off x="5675173" y="2831433"/>
        <a:ext cx="2746380" cy="83731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47F5E9-E31A-4555-BC8F-C012BAAA8CDA}">
      <dsp:nvSpPr>
        <dsp:cNvPr id="0" name=""/>
        <dsp:cNvSpPr/>
      </dsp:nvSpPr>
      <dsp:spPr>
        <a:xfrm>
          <a:off x="2621895" y="2090411"/>
          <a:ext cx="2772827" cy="970478"/>
        </a:xfrm>
        <a:custGeom>
          <a:avLst/>
          <a:gdLst/>
          <a:ahLst/>
          <a:cxnLst/>
          <a:rect l="0" t="0" r="0" b="0"/>
          <a:pathLst>
            <a:path>
              <a:moveTo>
                <a:pt x="0" y="0"/>
              </a:moveTo>
              <a:lnTo>
                <a:pt x="1386413" y="0"/>
              </a:lnTo>
              <a:lnTo>
                <a:pt x="1386413" y="970478"/>
              </a:lnTo>
              <a:lnTo>
                <a:pt x="2772827" y="970478"/>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s-ES" sz="1100" kern="1200"/>
        </a:p>
      </dsp:txBody>
      <dsp:txXfrm>
        <a:off x="3934864" y="2502207"/>
        <a:ext cx="146887" cy="146887"/>
      </dsp:txXfrm>
    </dsp:sp>
    <dsp:sp modelId="{D52E8B61-9734-48EC-AD3E-402A7A85EC3A}">
      <dsp:nvSpPr>
        <dsp:cNvPr id="0" name=""/>
        <dsp:cNvSpPr/>
      </dsp:nvSpPr>
      <dsp:spPr>
        <a:xfrm>
          <a:off x="2621895" y="2029459"/>
          <a:ext cx="2772827" cy="91440"/>
        </a:xfrm>
        <a:custGeom>
          <a:avLst/>
          <a:gdLst/>
          <a:ahLst/>
          <a:cxnLst/>
          <a:rect l="0" t="0" r="0" b="0"/>
          <a:pathLst>
            <a:path>
              <a:moveTo>
                <a:pt x="0" y="60951"/>
              </a:moveTo>
              <a:lnTo>
                <a:pt x="1386413" y="60951"/>
              </a:lnTo>
              <a:lnTo>
                <a:pt x="1386413" y="45720"/>
              </a:lnTo>
              <a:lnTo>
                <a:pt x="2772827" y="4572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s-ES" sz="1100" kern="1200"/>
        </a:p>
      </dsp:txBody>
      <dsp:txXfrm>
        <a:off x="3938987" y="2005858"/>
        <a:ext cx="138643" cy="138643"/>
      </dsp:txXfrm>
    </dsp:sp>
    <dsp:sp modelId="{01245F74-EE83-432A-9CCE-3AB39228736A}">
      <dsp:nvSpPr>
        <dsp:cNvPr id="0" name=""/>
        <dsp:cNvSpPr/>
      </dsp:nvSpPr>
      <dsp:spPr>
        <a:xfrm>
          <a:off x="2621895" y="1089469"/>
          <a:ext cx="2772827" cy="1000942"/>
        </a:xfrm>
        <a:custGeom>
          <a:avLst/>
          <a:gdLst/>
          <a:ahLst/>
          <a:cxnLst/>
          <a:rect l="0" t="0" r="0" b="0"/>
          <a:pathLst>
            <a:path>
              <a:moveTo>
                <a:pt x="0" y="1000942"/>
              </a:moveTo>
              <a:lnTo>
                <a:pt x="1386413" y="1000942"/>
              </a:lnTo>
              <a:lnTo>
                <a:pt x="1386413" y="0"/>
              </a:lnTo>
              <a:lnTo>
                <a:pt x="2772827" y="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s-ES" sz="1100" kern="1200"/>
        </a:p>
      </dsp:txBody>
      <dsp:txXfrm>
        <a:off x="3934609" y="1516241"/>
        <a:ext cx="147397" cy="147397"/>
      </dsp:txXfrm>
    </dsp:sp>
    <dsp:sp modelId="{97A41A02-813E-49CC-B117-F2C0889A2DE6}">
      <dsp:nvSpPr>
        <dsp:cNvPr id="0" name=""/>
        <dsp:cNvSpPr/>
      </dsp:nvSpPr>
      <dsp:spPr>
        <a:xfrm>
          <a:off x="152430" y="1696127"/>
          <a:ext cx="4150360" cy="788568"/>
        </a:xfrm>
        <a:prstGeom prst="rect">
          <a:avLst/>
        </a:prstGeom>
        <a:solidFill>
          <a:schemeClr val="accent3"/>
        </a:solidFill>
        <a:ln w="22225"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s-ES" sz="3000" kern="1200" dirty="0" smtClean="0"/>
            <a:t>3. Red/ Plataformas (contactos/software)</a:t>
          </a:r>
          <a:endParaRPr lang="es-ES" sz="3000" kern="1200" dirty="0"/>
        </a:p>
      </dsp:txBody>
      <dsp:txXfrm>
        <a:off x="152430" y="1696127"/>
        <a:ext cx="4150360" cy="788568"/>
      </dsp:txXfrm>
    </dsp:sp>
    <dsp:sp modelId="{362AC697-30AB-4578-B249-9A95F5C4CE57}">
      <dsp:nvSpPr>
        <dsp:cNvPr id="0" name=""/>
        <dsp:cNvSpPr/>
      </dsp:nvSpPr>
      <dsp:spPr>
        <a:xfrm>
          <a:off x="5394722" y="695185"/>
          <a:ext cx="2586504" cy="788568"/>
        </a:xfrm>
        <a:prstGeom prst="rect">
          <a:avLst/>
        </a:prstGeom>
        <a:solidFill>
          <a:schemeClr val="accent3">
            <a:tint val="69000"/>
            <a:satMod val="105000"/>
            <a:lumMod val="110000"/>
          </a:schemeClr>
        </a:solidFill>
        <a:ln w="9525" cap="flat" cmpd="sng" algn="ctr">
          <a:solidFill>
            <a:schemeClr val="accent3">
              <a:shade val="60000"/>
            </a:schemeClr>
          </a:solidFill>
          <a:prstDash val="solid"/>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s-ES" sz="3000" kern="1200" dirty="0" smtClean="0">
              <a:solidFill>
                <a:schemeClr val="bg2">
                  <a:lumMod val="50000"/>
                </a:schemeClr>
              </a:solidFill>
            </a:rPr>
            <a:t>Interfaces, transacciones.</a:t>
          </a:r>
          <a:endParaRPr lang="es-ES" sz="3000" kern="1200" dirty="0">
            <a:solidFill>
              <a:schemeClr val="bg2">
                <a:lumMod val="50000"/>
              </a:schemeClr>
            </a:solidFill>
          </a:endParaRPr>
        </a:p>
      </dsp:txBody>
      <dsp:txXfrm>
        <a:off x="5394722" y="695185"/>
        <a:ext cx="2586504" cy="788568"/>
      </dsp:txXfrm>
    </dsp:sp>
    <dsp:sp modelId="{85F8EFE6-682C-471F-9C11-D9B47FAFDAAB}">
      <dsp:nvSpPr>
        <dsp:cNvPr id="0" name=""/>
        <dsp:cNvSpPr/>
      </dsp:nvSpPr>
      <dsp:spPr>
        <a:xfrm>
          <a:off x="5394722" y="1680895"/>
          <a:ext cx="2586504" cy="788568"/>
        </a:xfrm>
        <a:prstGeom prst="rect">
          <a:avLst/>
        </a:prstGeom>
        <a:solidFill>
          <a:schemeClr val="accent3">
            <a:tint val="69000"/>
            <a:satMod val="105000"/>
            <a:lumMod val="110000"/>
          </a:schemeClr>
        </a:solidFill>
        <a:ln w="9525" cap="flat" cmpd="sng" algn="ctr">
          <a:solidFill>
            <a:schemeClr val="accent3">
              <a:shade val="60000"/>
            </a:schemeClr>
          </a:solidFill>
          <a:prstDash val="solid"/>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s-ES" sz="3000" kern="1200" dirty="0" smtClean="0">
              <a:solidFill>
                <a:schemeClr val="bg2">
                  <a:lumMod val="50000"/>
                </a:schemeClr>
              </a:solidFill>
            </a:rPr>
            <a:t>Promociones,</a:t>
          </a:r>
          <a:endParaRPr lang="es-ES" sz="3000" kern="1200" dirty="0">
            <a:solidFill>
              <a:schemeClr val="bg2">
                <a:lumMod val="50000"/>
              </a:schemeClr>
            </a:solidFill>
          </a:endParaRPr>
        </a:p>
      </dsp:txBody>
      <dsp:txXfrm>
        <a:off x="5394722" y="1680895"/>
        <a:ext cx="2586504" cy="788568"/>
      </dsp:txXfrm>
    </dsp:sp>
    <dsp:sp modelId="{BE2D2D19-1D43-490B-B756-162CD3D0D00A}">
      <dsp:nvSpPr>
        <dsp:cNvPr id="0" name=""/>
        <dsp:cNvSpPr/>
      </dsp:nvSpPr>
      <dsp:spPr>
        <a:xfrm>
          <a:off x="5394722" y="2666606"/>
          <a:ext cx="2586504" cy="788568"/>
        </a:xfrm>
        <a:prstGeom prst="rect">
          <a:avLst/>
        </a:prstGeom>
        <a:solidFill>
          <a:schemeClr val="accent3">
            <a:tint val="69000"/>
            <a:satMod val="105000"/>
            <a:lumMod val="110000"/>
          </a:schemeClr>
        </a:solidFill>
        <a:ln w="9525" cap="flat" cmpd="sng" algn="ctr">
          <a:solidFill>
            <a:schemeClr val="accent3">
              <a:shade val="60000"/>
            </a:schemeClr>
          </a:solidFill>
          <a:prstDash val="solid"/>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s-ES" sz="3000" kern="1200" dirty="0" smtClean="0">
              <a:solidFill>
                <a:schemeClr val="bg2">
                  <a:lumMod val="50000"/>
                </a:schemeClr>
              </a:solidFill>
            </a:rPr>
            <a:t>Prestaciones.</a:t>
          </a:r>
          <a:endParaRPr lang="es-ES" sz="3000" kern="1200" dirty="0">
            <a:solidFill>
              <a:schemeClr val="bg2">
                <a:lumMod val="50000"/>
              </a:schemeClr>
            </a:solidFill>
          </a:endParaRPr>
        </a:p>
      </dsp:txBody>
      <dsp:txXfrm>
        <a:off x="5394722" y="2666606"/>
        <a:ext cx="2586504" cy="788568"/>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7F5D32-C2BC-4B63-90EA-717087940420}" type="datetimeFigureOut">
              <a:rPr lang="en-US" smtClean="0"/>
              <a:t>6/5/2024</a:t>
            </a:fld>
            <a:endParaRPr lang="en-U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5D03A2-513B-460D-AC8F-28254D78B75F}" type="slidenum">
              <a:rPr lang="en-US" smtClean="0"/>
              <a:t>‹Nº›</a:t>
            </a:fld>
            <a:endParaRPr lang="en-US"/>
          </a:p>
        </p:txBody>
      </p:sp>
    </p:spTree>
    <p:extLst>
      <p:ext uri="{BB962C8B-B14F-4D97-AF65-F5344CB8AC3E}">
        <p14:creationId xmlns:p14="http://schemas.microsoft.com/office/powerpoint/2010/main" val="28117688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dirty="0" smtClean="0">
                <a:solidFill>
                  <a:srgbClr val="FF0000"/>
                </a:solidFill>
              </a:rPr>
              <a:t>Estamos completando nuestro recorrido del cursado.</a:t>
            </a:r>
            <a:endParaRPr lang="en-US" sz="1200" b="1" dirty="0" smtClean="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rgbClr val="FF0000"/>
                </a:solidFill>
              </a:rPr>
              <a:t>EL </a:t>
            </a:r>
            <a:r>
              <a:rPr lang="en-US" sz="1200" b="1" dirty="0" smtClean="0">
                <a:solidFill>
                  <a:srgbClr val="FF0000"/>
                </a:solidFill>
              </a:rPr>
              <a:t>PROCESO DE INNOVACION,</a:t>
            </a:r>
            <a:r>
              <a:rPr lang="en-US" sz="1200" b="1" baseline="0" dirty="0" smtClean="0">
                <a:solidFill>
                  <a:srgbClr val="FF0000"/>
                </a:solidFill>
              </a:rPr>
              <a:t> COMO MÉTODO</a:t>
            </a:r>
            <a:r>
              <a:rPr lang="en-US" sz="1200" b="1" baseline="0" dirty="0" smtClean="0">
                <a:solidFill>
                  <a:srgbClr val="FF0000"/>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baseline="0" dirty="0" smtClean="0">
                <a:solidFill>
                  <a:srgbClr val="FF0000"/>
                </a:solidFill>
              </a:rPr>
              <a:t>No son los más fuertes de la especie los que sobreviven, no los más inteligentes. Sobreviven los más flexibles y adaptables a los cambios. Charles Darwin, el origen de las especies, 1842. </a:t>
            </a:r>
            <a:endParaRPr lang="en-US" sz="1200" b="1" baseline="0" dirty="0" smtClean="0">
              <a:solidFill>
                <a:srgbClr val="FF0000"/>
              </a:solidFill>
            </a:endParaRPr>
          </a:p>
          <a:p>
            <a:endParaRPr lang="en-US" dirty="0"/>
          </a:p>
        </p:txBody>
      </p:sp>
      <p:sp>
        <p:nvSpPr>
          <p:cNvPr id="4" name="Marcador de número de diapositiva 3"/>
          <p:cNvSpPr>
            <a:spLocks noGrp="1"/>
          </p:cNvSpPr>
          <p:nvPr>
            <p:ph type="sldNum" sz="quarter" idx="10"/>
          </p:nvPr>
        </p:nvSpPr>
        <p:spPr/>
        <p:txBody>
          <a:bodyPr/>
          <a:lstStyle/>
          <a:p>
            <a:fld id="{6B5D03A2-513B-460D-AC8F-28254D78B75F}" type="slidenum">
              <a:rPr lang="en-US" smtClean="0"/>
              <a:t>1</a:t>
            </a:fld>
            <a:endParaRPr lang="en-US"/>
          </a:p>
        </p:txBody>
      </p:sp>
    </p:spTree>
    <p:extLst>
      <p:ext uri="{BB962C8B-B14F-4D97-AF65-F5344CB8AC3E}">
        <p14:creationId xmlns:p14="http://schemas.microsoft.com/office/powerpoint/2010/main" val="563202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En el comercio se presentan barreras de transición, tales como la inseguridad,</a:t>
            </a:r>
            <a:r>
              <a:rPr lang="es-ES" baseline="0" dirty="0" smtClean="0"/>
              <a:t> desconfianza, el conocimiento generacional, la penetración tecnológica, la capacidad de pago, la disminución de la compra emocional por el impulso.</a:t>
            </a:r>
          </a:p>
          <a:p>
            <a:r>
              <a:rPr lang="es-ES" baseline="0" dirty="0" smtClean="0"/>
              <a:t>Podemos preguntarnos cuál es nuestra promesa de valor, la ventaja frente a los colegas, hacia donde migrará el usuario</a:t>
            </a:r>
            <a:r>
              <a:rPr lang="es-ES" baseline="0" dirty="0" smtClean="0"/>
              <a:t>.</a:t>
            </a:r>
          </a:p>
          <a:p>
            <a:r>
              <a:rPr lang="es-ES" baseline="0" dirty="0" smtClean="0"/>
              <a:t>El nuevo consumidor llega informado o se informa en el lugar, tiene más edad, está mejor informado, tiene mayor importancia su tiempo, presencia masculina y femenina en la compra, aparece el ciudadano urbano, reclama aireadamente sus derechos, se queja más.</a:t>
            </a:r>
          </a:p>
          <a:p>
            <a:r>
              <a:rPr lang="es-ES" dirty="0" smtClean="0"/>
              <a:t>Los negocios minoristas son elegidos porque agregan valor al fabricante, porque tienen servicios, precios, comodidad,</a:t>
            </a:r>
            <a:r>
              <a:rPr lang="es-ES" baseline="0" dirty="0" smtClean="0"/>
              <a:t> variedad, asesoramiento, lo que los ubica en mejor calidad de atención. Eso se llama servicio, en función de los hábitos y preferencias del usuario.</a:t>
            </a:r>
            <a:endParaRPr lang="en-US" dirty="0"/>
          </a:p>
        </p:txBody>
      </p:sp>
      <p:sp>
        <p:nvSpPr>
          <p:cNvPr id="4" name="Marcador de número de diapositiva 3"/>
          <p:cNvSpPr>
            <a:spLocks noGrp="1"/>
          </p:cNvSpPr>
          <p:nvPr>
            <p:ph type="sldNum" sz="quarter" idx="10"/>
          </p:nvPr>
        </p:nvSpPr>
        <p:spPr/>
        <p:txBody>
          <a:bodyPr/>
          <a:lstStyle/>
          <a:p>
            <a:fld id="{6B5D03A2-513B-460D-AC8F-28254D78B75F}" type="slidenum">
              <a:rPr lang="en-US" smtClean="0"/>
              <a:t>19</a:t>
            </a:fld>
            <a:endParaRPr lang="en-US"/>
          </a:p>
        </p:txBody>
      </p:sp>
    </p:spTree>
    <p:extLst>
      <p:ext uri="{BB962C8B-B14F-4D97-AF65-F5344CB8AC3E}">
        <p14:creationId xmlns:p14="http://schemas.microsoft.com/office/powerpoint/2010/main" val="25670192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El mercado de consumo evoluciona</a:t>
            </a:r>
            <a:r>
              <a:rPr lang="es-ES" baseline="0" dirty="0" smtClean="0"/>
              <a:t> hacia mayor preparación profesional, la mejor atención del cliente y la adaptación a la competencia agresiva, lo que requiere de la oferta una actitud activa y de servicio al cliente.</a:t>
            </a:r>
          </a:p>
          <a:p>
            <a:r>
              <a:rPr lang="es-ES" baseline="0" dirty="0" smtClean="0"/>
              <a:t>El servicio al cliente es el conjunto de prestaciones que el cliente espera, además del producto o servicio básico, como consecuencia del precio, imagen y reputación del mismo.</a:t>
            </a:r>
          </a:p>
          <a:p>
            <a:endParaRPr lang="en-US" dirty="0"/>
          </a:p>
        </p:txBody>
      </p:sp>
      <p:sp>
        <p:nvSpPr>
          <p:cNvPr id="4" name="Marcador de número de diapositiva 3"/>
          <p:cNvSpPr>
            <a:spLocks noGrp="1"/>
          </p:cNvSpPr>
          <p:nvPr>
            <p:ph type="sldNum" sz="quarter" idx="10"/>
          </p:nvPr>
        </p:nvSpPr>
        <p:spPr/>
        <p:txBody>
          <a:bodyPr/>
          <a:lstStyle/>
          <a:p>
            <a:fld id="{6B5D03A2-513B-460D-AC8F-28254D78B75F}" type="slidenum">
              <a:rPr lang="en-US" smtClean="0"/>
              <a:t>20</a:t>
            </a:fld>
            <a:endParaRPr lang="en-US"/>
          </a:p>
        </p:txBody>
      </p:sp>
    </p:spTree>
    <p:extLst>
      <p:ext uri="{BB962C8B-B14F-4D97-AF65-F5344CB8AC3E}">
        <p14:creationId xmlns:p14="http://schemas.microsoft.com/office/powerpoint/2010/main" val="26605245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La venta representa solo una de las partes en la relación. El acto de ventas está precedido y seguido por actividades que se prestan sin ninguna compensación a cambio. Cuanta más alta sea la calidad que se logra en los servicios que acompañan a la venta, mayores posibilidades que la propia venta se realice.</a:t>
            </a:r>
          </a:p>
          <a:p>
            <a:r>
              <a:rPr lang="es-ES" dirty="0" smtClean="0"/>
              <a:t>Las quejas expresan enojo del cliente por</a:t>
            </a:r>
            <a:r>
              <a:rPr lang="es-ES" baseline="0" dirty="0" smtClean="0"/>
              <a:t> alguna situación experimentada con la empresa que no coincide con lo que él esperaba.</a:t>
            </a:r>
          </a:p>
          <a:p>
            <a:r>
              <a:rPr lang="es-ES" baseline="0" dirty="0" smtClean="0"/>
              <a:t>Los reclamos surgen a partir de un incumplimiento real o percibido en relación al servicio o al producto adquirido.</a:t>
            </a:r>
          </a:p>
          <a:p>
            <a:r>
              <a:rPr lang="es-ES" baseline="0" dirty="0" smtClean="0"/>
              <a:t>La sugerencia es una idea específica planteada por un cliente satisfecho con el fin de que el producto se pueda ajustar mejor a sus expectativas.</a:t>
            </a:r>
            <a:endParaRPr lang="en-US" dirty="0"/>
          </a:p>
        </p:txBody>
      </p:sp>
      <p:sp>
        <p:nvSpPr>
          <p:cNvPr id="4" name="Marcador de número de diapositiva 3"/>
          <p:cNvSpPr>
            <a:spLocks noGrp="1"/>
          </p:cNvSpPr>
          <p:nvPr>
            <p:ph type="sldNum" sz="quarter" idx="10"/>
          </p:nvPr>
        </p:nvSpPr>
        <p:spPr/>
        <p:txBody>
          <a:bodyPr/>
          <a:lstStyle/>
          <a:p>
            <a:fld id="{6B5D03A2-513B-460D-AC8F-28254D78B75F}" type="slidenum">
              <a:rPr lang="en-US" smtClean="0"/>
              <a:t>21</a:t>
            </a:fld>
            <a:endParaRPr lang="en-US"/>
          </a:p>
        </p:txBody>
      </p:sp>
    </p:spTree>
    <p:extLst>
      <p:ext uri="{BB962C8B-B14F-4D97-AF65-F5344CB8AC3E}">
        <p14:creationId xmlns:p14="http://schemas.microsoft.com/office/powerpoint/2010/main" val="36068158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Vender es un proceso en el que se aplican el arte y la capacidad de sentir y pensar en forma empática junto al cliente, de tal manera que la búsqueda y satisfacción de necesidades y deseos sea recíproca, disfrutando de tal actividad.</a:t>
            </a:r>
          </a:p>
          <a:p>
            <a:r>
              <a:rPr lang="es-ES" dirty="0" smtClean="0"/>
              <a:t>En la conversación de venta, se habla de beneficios y cualidades, para</a:t>
            </a:r>
            <a:r>
              <a:rPr lang="es-ES" baseline="0" dirty="0" smtClean="0"/>
              <a:t> el cliente y en el producto, respectivamente.</a:t>
            </a:r>
            <a:endParaRPr lang="en-US" dirty="0"/>
          </a:p>
        </p:txBody>
      </p:sp>
      <p:sp>
        <p:nvSpPr>
          <p:cNvPr id="4" name="Marcador de número de diapositiva 3"/>
          <p:cNvSpPr>
            <a:spLocks noGrp="1"/>
          </p:cNvSpPr>
          <p:nvPr>
            <p:ph type="sldNum" sz="quarter" idx="10"/>
          </p:nvPr>
        </p:nvSpPr>
        <p:spPr/>
        <p:txBody>
          <a:bodyPr/>
          <a:lstStyle/>
          <a:p>
            <a:fld id="{6B5D03A2-513B-460D-AC8F-28254D78B75F}" type="slidenum">
              <a:rPr lang="en-US" smtClean="0"/>
              <a:t>22</a:t>
            </a:fld>
            <a:endParaRPr lang="en-US"/>
          </a:p>
        </p:txBody>
      </p:sp>
    </p:spTree>
    <p:extLst>
      <p:ext uri="{BB962C8B-B14F-4D97-AF65-F5344CB8AC3E}">
        <p14:creationId xmlns:p14="http://schemas.microsoft.com/office/powerpoint/2010/main" val="19688249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La satisfacción del cliente es la diferencia entre lo que recibe (percepción) y lo que esperaba recibir (expectativas previas)</a:t>
            </a:r>
          </a:p>
          <a:p>
            <a:r>
              <a:rPr lang="es-ES" dirty="0" smtClean="0"/>
              <a:t>No hay una segunda oportunidad para crear una primera buena impresión</a:t>
            </a:r>
          </a:p>
          <a:p>
            <a:r>
              <a:rPr lang="es-ES" dirty="0" smtClean="0"/>
              <a:t>No existe la ley de los promedios</a:t>
            </a:r>
          </a:p>
          <a:p>
            <a:r>
              <a:rPr lang="es-ES" dirty="0" smtClean="0"/>
              <a:t>Las quejas de los clientes son como música para los oídos</a:t>
            </a:r>
          </a:p>
          <a:p>
            <a:r>
              <a:rPr lang="es-ES" dirty="0" smtClean="0"/>
              <a:t>El evaluación sobre la calidad de servicio la hace el cliente</a:t>
            </a:r>
          </a:p>
          <a:p>
            <a:r>
              <a:rPr lang="es-ES" dirty="0" smtClean="0"/>
              <a:t>El evaluación sobre la calidad de servicio la hace el cliente</a:t>
            </a:r>
          </a:p>
          <a:p>
            <a:r>
              <a:rPr lang="es-ES" dirty="0" smtClean="0"/>
              <a:t>Para el cliente, el personal de contacto marca la diferencia </a:t>
            </a:r>
          </a:p>
          <a:p>
            <a:r>
              <a:rPr lang="en-US" dirty="0" smtClean="0"/>
              <a:t>La </a:t>
            </a:r>
            <a:r>
              <a:rPr lang="en-US" dirty="0" err="1" smtClean="0"/>
              <a:t>rutina</a:t>
            </a:r>
            <a:r>
              <a:rPr lang="en-US" dirty="0" smtClean="0"/>
              <a:t> “</a:t>
            </a:r>
            <a:r>
              <a:rPr lang="en-US" dirty="0" err="1" smtClean="0"/>
              <a:t>mata</a:t>
            </a:r>
            <a:r>
              <a:rPr lang="en-US" dirty="0" smtClean="0"/>
              <a:t>” la </a:t>
            </a:r>
            <a:r>
              <a:rPr lang="en-US" dirty="0" err="1" smtClean="0"/>
              <a:t>calidad</a:t>
            </a:r>
            <a:r>
              <a:rPr lang="en-US" dirty="0" smtClean="0"/>
              <a:t> del </a:t>
            </a:r>
            <a:r>
              <a:rPr lang="en-US" dirty="0" err="1" smtClean="0"/>
              <a:t>servicio</a:t>
            </a:r>
            <a:endParaRPr lang="en-US" dirty="0" smtClean="0"/>
          </a:p>
          <a:p>
            <a:r>
              <a:rPr lang="es-ES" dirty="0" smtClean="0"/>
              <a:t>No prometas lo que no puedas cumplir</a:t>
            </a:r>
          </a:p>
          <a:p>
            <a:r>
              <a:rPr lang="es-ES" dirty="0" smtClean="0"/>
              <a:t>En la satisfacción al cliente toda la empresa es un equipo</a:t>
            </a:r>
          </a:p>
          <a:p>
            <a:endParaRPr lang="en-US" dirty="0"/>
          </a:p>
        </p:txBody>
      </p:sp>
      <p:sp>
        <p:nvSpPr>
          <p:cNvPr id="4" name="Marcador de número de diapositiva 3"/>
          <p:cNvSpPr>
            <a:spLocks noGrp="1"/>
          </p:cNvSpPr>
          <p:nvPr>
            <p:ph type="sldNum" sz="quarter" idx="10"/>
          </p:nvPr>
        </p:nvSpPr>
        <p:spPr/>
        <p:txBody>
          <a:bodyPr/>
          <a:lstStyle/>
          <a:p>
            <a:fld id="{6B5D03A2-513B-460D-AC8F-28254D78B75F}" type="slidenum">
              <a:rPr lang="en-US" smtClean="0"/>
              <a:t>23</a:t>
            </a:fld>
            <a:endParaRPr lang="en-US"/>
          </a:p>
        </p:txBody>
      </p:sp>
    </p:spTree>
    <p:extLst>
      <p:ext uri="{BB962C8B-B14F-4D97-AF65-F5344CB8AC3E}">
        <p14:creationId xmlns:p14="http://schemas.microsoft.com/office/powerpoint/2010/main" val="32991801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85ee5a9e44_3_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85ee5a9e44_3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s-ES" sz="1200" dirty="0" smtClean="0"/>
              <a:t>Es el flujo de caja que genera la propuesta de valor en cada segmento que sirve.</a:t>
            </a:r>
          </a:p>
          <a:p>
            <a:r>
              <a:rPr lang="es-ES" sz="1200" dirty="0" smtClean="0"/>
              <a:t>Surge de restar los ingresos, menos los gastos.</a:t>
            </a:r>
          </a:p>
          <a:p>
            <a:r>
              <a:rPr lang="es-ES" sz="1200" dirty="0" smtClean="0"/>
              <a:t>¿Por qué valor pagan los clientes vs cuáles son las fuentes más representativas de los ingresos?</a:t>
            </a:r>
            <a:endParaRPr lang="en-US" sz="1200" dirty="0"/>
          </a:p>
        </p:txBody>
      </p:sp>
    </p:spTree>
    <p:extLst>
      <p:ext uri="{BB962C8B-B14F-4D97-AF65-F5344CB8AC3E}">
        <p14:creationId xmlns:p14="http://schemas.microsoft.com/office/powerpoint/2010/main" val="5740201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85ee5a9e44_3_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85ee5a9e44_3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52359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85ee5a9e44_3_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85ee5a9e44_3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80594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dirty="0" smtClean="0"/>
              <a:t>Costes fijos:</a:t>
            </a:r>
          </a:p>
          <a:p>
            <a:r>
              <a:rPr lang="es-ES" sz="1200" dirty="0" smtClean="0"/>
              <a:t>Estos no varían con el volumen de bienes y servicios producidos.</a:t>
            </a:r>
          </a:p>
          <a:p>
            <a:r>
              <a:rPr lang="es-ES" sz="1200" dirty="0" smtClean="0"/>
              <a:t>Ej. Sueldos, alquileres, instalaciones de fabricación.</a:t>
            </a:r>
            <a:endParaRPr lang="en-US" sz="1200" dirty="0" smtClean="0"/>
          </a:p>
          <a:p>
            <a:r>
              <a:rPr lang="es-ES" sz="1200" dirty="0" smtClean="0"/>
              <a:t>Costes variables:</a:t>
            </a:r>
          </a:p>
          <a:p>
            <a:r>
              <a:rPr lang="es-ES" sz="1200" dirty="0" smtClean="0"/>
              <a:t>Varían en proporción directa al volumen de bienes o servicios producidos.</a:t>
            </a:r>
          </a:p>
          <a:p>
            <a:r>
              <a:rPr lang="es-ES" sz="1200" dirty="0" smtClean="0"/>
              <a:t>Ej. Festivales de música, etc.</a:t>
            </a:r>
          </a:p>
          <a:p>
            <a:r>
              <a:rPr lang="es-ES" sz="1200" dirty="0" smtClean="0"/>
              <a:t>Economías de campo:</a:t>
            </a:r>
          </a:p>
          <a:p>
            <a:r>
              <a:rPr lang="es-ES" sz="1200" dirty="0" smtClean="0"/>
              <a:t>Es proporcional a la ampliación del ámbito de actuación.</a:t>
            </a:r>
          </a:p>
          <a:p>
            <a:r>
              <a:rPr lang="es-ES" sz="1200" dirty="0" smtClean="0"/>
              <a:t>Ej. Grandes empresas con varios proyectos globales.</a:t>
            </a:r>
            <a:endParaRPr lang="en-US" sz="1200" dirty="0" smtClean="0"/>
          </a:p>
          <a:p>
            <a:endParaRPr lang="en-US" dirty="0"/>
          </a:p>
        </p:txBody>
      </p:sp>
      <p:sp>
        <p:nvSpPr>
          <p:cNvPr id="4" name="Marcador de número de diapositiva 3"/>
          <p:cNvSpPr>
            <a:spLocks noGrp="1"/>
          </p:cNvSpPr>
          <p:nvPr>
            <p:ph type="sldNum" sz="quarter" idx="10"/>
          </p:nvPr>
        </p:nvSpPr>
        <p:spPr/>
        <p:txBody>
          <a:bodyPr/>
          <a:lstStyle/>
          <a:p>
            <a:fld id="{6B5D03A2-513B-460D-AC8F-28254D78B75F}" type="slidenum">
              <a:rPr lang="en-US" smtClean="0"/>
              <a:t>27</a:t>
            </a:fld>
            <a:endParaRPr lang="en-US"/>
          </a:p>
        </p:txBody>
      </p:sp>
    </p:spTree>
    <p:extLst>
      <p:ext uri="{BB962C8B-B14F-4D97-AF65-F5344CB8AC3E}">
        <p14:creationId xmlns:p14="http://schemas.microsoft.com/office/powerpoint/2010/main" val="6968309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Queda por hacer canal y precio </a:t>
            </a:r>
            <a:r>
              <a:rPr lang="es-ES" smtClean="0"/>
              <a:t>y juramento</a:t>
            </a:r>
            <a:endParaRPr lang="en-US"/>
          </a:p>
        </p:txBody>
      </p:sp>
      <p:sp>
        <p:nvSpPr>
          <p:cNvPr id="4" name="Marcador de número de diapositiva 3"/>
          <p:cNvSpPr>
            <a:spLocks noGrp="1"/>
          </p:cNvSpPr>
          <p:nvPr>
            <p:ph type="sldNum" sz="quarter" idx="10"/>
          </p:nvPr>
        </p:nvSpPr>
        <p:spPr/>
        <p:txBody>
          <a:bodyPr/>
          <a:lstStyle/>
          <a:p>
            <a:fld id="{6B5D03A2-513B-460D-AC8F-28254D78B75F}" type="slidenum">
              <a:rPr lang="en-US" smtClean="0"/>
              <a:t>28</a:t>
            </a:fld>
            <a:endParaRPr lang="en-US"/>
          </a:p>
        </p:txBody>
      </p:sp>
    </p:spTree>
    <p:extLst>
      <p:ext uri="{BB962C8B-B14F-4D97-AF65-F5344CB8AC3E}">
        <p14:creationId xmlns:p14="http://schemas.microsoft.com/office/powerpoint/2010/main" val="2128799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6B5D03A2-513B-460D-AC8F-28254D78B75F}" type="slidenum">
              <a:rPr lang="en-US" smtClean="0"/>
              <a:t>2</a:t>
            </a:fld>
            <a:endParaRPr lang="en-US"/>
          </a:p>
        </p:txBody>
      </p:sp>
    </p:spTree>
    <p:extLst>
      <p:ext uri="{BB962C8B-B14F-4D97-AF65-F5344CB8AC3E}">
        <p14:creationId xmlns:p14="http://schemas.microsoft.com/office/powerpoint/2010/main" val="32986774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dirty="0" smtClean="0">
                <a:effectLst/>
              </a:rPr>
              <a:t>Asistencia personal:</a:t>
            </a:r>
          </a:p>
          <a:p>
            <a:r>
              <a:rPr lang="es-ES" sz="1200" dirty="0" smtClean="0">
                <a:effectLst/>
              </a:rPr>
              <a:t>Interacción humana (real) en el proceso de compra.</a:t>
            </a:r>
          </a:p>
          <a:p>
            <a:r>
              <a:rPr lang="es-ES" sz="1200" dirty="0" smtClean="0">
                <a:effectLst/>
              </a:rPr>
              <a:t>Asistencia personal exclusiva (dedicada):</a:t>
            </a:r>
          </a:p>
          <a:p>
            <a:r>
              <a:rPr lang="es-ES" sz="1200" dirty="0" smtClean="0">
                <a:effectLst/>
              </a:rPr>
              <a:t>Por cuenta o por cliente.</a:t>
            </a:r>
            <a:endParaRPr lang="en-US" sz="1200" dirty="0" smtClean="0">
              <a:effectLst/>
            </a:endParaRPr>
          </a:p>
          <a:p>
            <a:r>
              <a:rPr lang="es-ES" sz="1200" dirty="0" smtClean="0">
                <a:effectLst/>
              </a:rPr>
              <a:t>Autoservicio:</a:t>
            </a:r>
          </a:p>
          <a:p>
            <a:r>
              <a:rPr lang="es-ES" sz="1200" dirty="0" smtClean="0">
                <a:effectLst/>
              </a:rPr>
              <a:t>Es el servicio que se sirve, a partir de los medios necesarios proporcionados (manuales, mapas, videos).</a:t>
            </a:r>
            <a:endParaRPr lang="en-US" sz="1200" dirty="0" smtClean="0">
              <a:effectLst/>
            </a:endParaRPr>
          </a:p>
          <a:p>
            <a:r>
              <a:rPr lang="es-ES" sz="1200" dirty="0" smtClean="0">
                <a:effectLst/>
              </a:rPr>
              <a:t>Servicios automáticos o personalizados:</a:t>
            </a:r>
          </a:p>
          <a:p>
            <a:r>
              <a:rPr lang="es-ES" sz="1200" dirty="0" smtClean="0">
                <a:effectLst/>
              </a:rPr>
              <a:t>Combina la sofisticación del autoservicio con el proceso automático.</a:t>
            </a:r>
            <a:endParaRPr lang="en-US" sz="1200" dirty="0" smtClean="0">
              <a:effectLst/>
            </a:endParaRPr>
          </a:p>
          <a:p>
            <a:r>
              <a:rPr lang="es-ES" sz="1200" dirty="0" smtClean="0">
                <a:effectLst/>
              </a:rPr>
              <a:t>Comunidades, online para comprender sus expectativas:</a:t>
            </a:r>
          </a:p>
          <a:p>
            <a:r>
              <a:rPr lang="es-ES" sz="1200" dirty="0" smtClean="0">
                <a:effectLst/>
              </a:rPr>
              <a:t>Se involucran prospectos y clientes, que facilitan las conexiones en sus miembros, intercambiar conocimientos y resolver sus problemas.</a:t>
            </a:r>
            <a:endParaRPr lang="en-US" sz="1200" dirty="0" smtClean="0">
              <a:effectLst/>
            </a:endParaRPr>
          </a:p>
          <a:p>
            <a:endParaRPr lang="en-US" sz="1200" dirty="0">
              <a:effectLst/>
            </a:endParaRPr>
          </a:p>
        </p:txBody>
      </p:sp>
      <p:sp>
        <p:nvSpPr>
          <p:cNvPr id="4" name="Marcador de número de diapositiva 3"/>
          <p:cNvSpPr>
            <a:spLocks noGrp="1"/>
          </p:cNvSpPr>
          <p:nvPr>
            <p:ph type="sldNum" sz="quarter" idx="10"/>
          </p:nvPr>
        </p:nvSpPr>
        <p:spPr/>
        <p:txBody>
          <a:bodyPr/>
          <a:lstStyle/>
          <a:p>
            <a:fld id="{6B5D03A2-513B-460D-AC8F-28254D78B75F}" type="slidenum">
              <a:rPr lang="en-US" smtClean="0"/>
              <a:t>29</a:t>
            </a:fld>
            <a:endParaRPr lang="en-US"/>
          </a:p>
        </p:txBody>
      </p:sp>
    </p:spTree>
    <p:extLst>
      <p:ext uri="{BB962C8B-B14F-4D97-AF65-F5344CB8AC3E}">
        <p14:creationId xmlns:p14="http://schemas.microsoft.com/office/powerpoint/2010/main" val="10029945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El</a:t>
            </a:r>
            <a:r>
              <a:rPr lang="es-ES" baseline="0" dirty="0" smtClean="0"/>
              <a:t> ejemplo Tata de Tata Motor en la India, es un ejemplo de innovación inversa frugal en la India.</a:t>
            </a:r>
          </a:p>
          <a:p>
            <a:endParaRPr lang="en-US" dirty="0"/>
          </a:p>
        </p:txBody>
      </p:sp>
      <p:sp>
        <p:nvSpPr>
          <p:cNvPr id="4" name="Marcador de número de diapositiva 3"/>
          <p:cNvSpPr>
            <a:spLocks noGrp="1"/>
          </p:cNvSpPr>
          <p:nvPr>
            <p:ph type="sldNum" sz="quarter" idx="10"/>
          </p:nvPr>
        </p:nvSpPr>
        <p:spPr/>
        <p:txBody>
          <a:bodyPr/>
          <a:lstStyle/>
          <a:p>
            <a:fld id="{8307A892-46C2-449D-BA7C-324201B3C165}" type="slidenum">
              <a:rPr lang="en-US" smtClean="0"/>
              <a:t>34</a:t>
            </a:fld>
            <a:endParaRPr lang="en-US"/>
          </a:p>
        </p:txBody>
      </p:sp>
    </p:spTree>
    <p:extLst>
      <p:ext uri="{BB962C8B-B14F-4D97-AF65-F5344CB8AC3E}">
        <p14:creationId xmlns:p14="http://schemas.microsoft.com/office/powerpoint/2010/main" val="27295754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8307A892-46C2-449D-BA7C-324201B3C165}" type="slidenum">
              <a:rPr lang="en-US" smtClean="0"/>
              <a:t>35</a:t>
            </a:fld>
            <a:endParaRPr lang="en-US"/>
          </a:p>
        </p:txBody>
      </p:sp>
    </p:spTree>
    <p:extLst>
      <p:ext uri="{BB962C8B-B14F-4D97-AF65-F5344CB8AC3E}">
        <p14:creationId xmlns:p14="http://schemas.microsoft.com/office/powerpoint/2010/main" val="29367551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8307A892-46C2-449D-BA7C-324201B3C165}" type="slidenum">
              <a:rPr lang="en-US" smtClean="0"/>
              <a:t>36</a:t>
            </a:fld>
            <a:endParaRPr lang="en-US"/>
          </a:p>
        </p:txBody>
      </p:sp>
    </p:spTree>
    <p:extLst>
      <p:ext uri="{BB962C8B-B14F-4D97-AF65-F5344CB8AC3E}">
        <p14:creationId xmlns:p14="http://schemas.microsoft.com/office/powerpoint/2010/main" val="41928644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u="sng" dirty="0" smtClean="0"/>
              <a:t>Optimización y economías de escala:</a:t>
            </a:r>
          </a:p>
          <a:p>
            <a:r>
              <a:rPr lang="es-ES" sz="1200" dirty="0" smtClean="0"/>
              <a:t>Cuando clientes y proveedores buscan gestionar eficientemente los procesos de recursos y actividades.</a:t>
            </a:r>
          </a:p>
          <a:p>
            <a:r>
              <a:rPr lang="es-ES" sz="1200" dirty="0" smtClean="0"/>
              <a:t>Pueden compartirse recursos o </a:t>
            </a:r>
            <a:r>
              <a:rPr lang="es-ES" sz="1200" dirty="0" err="1" smtClean="0"/>
              <a:t>tercerizar</a:t>
            </a:r>
            <a:r>
              <a:rPr lang="es-ES" sz="1200" dirty="0" smtClean="0"/>
              <a:t> lo que no agrega valor, para reducir gastos.</a:t>
            </a:r>
            <a:endParaRPr lang="en-US" sz="1200" dirty="0" smtClean="0"/>
          </a:p>
          <a:p>
            <a:r>
              <a:rPr lang="es-ES" sz="1200" u="sng" dirty="0" smtClean="0"/>
              <a:t>Reducción de riesgos e incertidumbre:</a:t>
            </a:r>
          </a:p>
          <a:p>
            <a:r>
              <a:rPr lang="es-ES" sz="1200" dirty="0" smtClean="0">
                <a:effectLst/>
              </a:rPr>
              <a:t>Es la opción en entornos </a:t>
            </a:r>
            <a:r>
              <a:rPr lang="es-ES" sz="1200" dirty="0" err="1" smtClean="0">
                <a:effectLst/>
              </a:rPr>
              <a:t>hipercompetitivos</a:t>
            </a:r>
            <a:r>
              <a:rPr lang="es-ES" sz="1200" dirty="0" smtClean="0">
                <a:effectLst/>
              </a:rPr>
              <a:t>, VUCA- BANI.</a:t>
            </a:r>
          </a:p>
          <a:p>
            <a:r>
              <a:rPr lang="es-ES" sz="1200" dirty="0" smtClean="0">
                <a:effectLst/>
              </a:rPr>
              <a:t>Sobre el paradigma de la </a:t>
            </a:r>
            <a:r>
              <a:rPr lang="es-ES" sz="1200" dirty="0" err="1" smtClean="0">
                <a:effectLst/>
              </a:rPr>
              <a:t>coopetencia</a:t>
            </a:r>
            <a:r>
              <a:rPr lang="es-ES" sz="1200" dirty="0" smtClean="0">
                <a:effectLst/>
              </a:rPr>
              <a:t> (cooperar, competir y colaborar), según corresponda.</a:t>
            </a:r>
          </a:p>
          <a:p>
            <a:r>
              <a:rPr lang="es-ES" sz="1200" dirty="0" smtClean="0">
                <a:effectLst/>
              </a:rPr>
              <a:t>Los </a:t>
            </a:r>
            <a:r>
              <a:rPr lang="es-ES" sz="1200" dirty="0" err="1" smtClean="0">
                <a:effectLst/>
              </a:rPr>
              <a:t>pull</a:t>
            </a:r>
            <a:r>
              <a:rPr lang="es-ES" sz="1200" dirty="0" smtClean="0">
                <a:effectLst/>
              </a:rPr>
              <a:t> de compras entre competidores, son ejemplo.</a:t>
            </a:r>
            <a:endParaRPr lang="en-US" sz="1200" dirty="0" smtClean="0">
              <a:effectLst/>
            </a:endParaRPr>
          </a:p>
          <a:p>
            <a:r>
              <a:rPr lang="es-ES" sz="1200" u="sng" dirty="0" smtClean="0"/>
              <a:t>Compra de determinados recursos y actividades:</a:t>
            </a:r>
          </a:p>
          <a:p>
            <a:r>
              <a:rPr lang="es-ES" sz="1200" dirty="0" smtClean="0">
                <a:effectLst/>
              </a:rPr>
              <a:t>Se articulan demandas complementarias, por información u otros recursos (licencias, acceso a mercados) o actividades (cobro, investigación, financiación, vender, etc.)</a:t>
            </a:r>
            <a:endParaRPr lang="en-US" sz="1200" dirty="0" smtClean="0">
              <a:effectLst/>
            </a:endParaRPr>
          </a:p>
          <a:p>
            <a:endParaRPr lang="en-US" dirty="0"/>
          </a:p>
        </p:txBody>
      </p:sp>
      <p:sp>
        <p:nvSpPr>
          <p:cNvPr id="4" name="Marcador de número de diapositiva 3"/>
          <p:cNvSpPr>
            <a:spLocks noGrp="1"/>
          </p:cNvSpPr>
          <p:nvPr>
            <p:ph type="sldNum" sz="quarter" idx="10"/>
          </p:nvPr>
        </p:nvSpPr>
        <p:spPr/>
        <p:txBody>
          <a:bodyPr/>
          <a:lstStyle/>
          <a:p>
            <a:fld id="{6B5D03A2-513B-460D-AC8F-28254D78B75F}" type="slidenum">
              <a:rPr lang="en-US" smtClean="0"/>
              <a:t>38</a:t>
            </a:fld>
            <a:endParaRPr lang="en-US"/>
          </a:p>
        </p:txBody>
      </p:sp>
    </p:spTree>
    <p:extLst>
      <p:ext uri="{BB962C8B-B14F-4D97-AF65-F5344CB8AC3E}">
        <p14:creationId xmlns:p14="http://schemas.microsoft.com/office/powerpoint/2010/main" val="17162768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85ee5a9e44_3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85ee5a9e44_3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a:t>es la táctica de la logística y el módulo del canal y del relacionamiento</a:t>
            </a:r>
            <a:r>
              <a:rPr lang="es" dirty="0" smtClean="0"/>
              <a:t>.</a:t>
            </a:r>
          </a:p>
          <a:p>
            <a:pPr marL="0" lvl="0" indent="0" algn="l" rtl="0">
              <a:spcBef>
                <a:spcPts val="0"/>
              </a:spcBef>
              <a:spcAft>
                <a:spcPts val="0"/>
              </a:spcAft>
              <a:buNone/>
            </a:pPr>
            <a:r>
              <a:rPr lang="en-US" dirty="0" smtClean="0"/>
              <a:t>E</a:t>
            </a:r>
            <a:r>
              <a:rPr lang="es" dirty="0" smtClean="0"/>
              <a:t>sta evaluación sobre la empresa, el cliente y el producto, indicarán si es conveniente tener</a:t>
            </a:r>
            <a:r>
              <a:rPr lang="es" baseline="0" dirty="0" smtClean="0"/>
              <a:t> intermediarios, el tipo de estrategia comunicacional y quién realiza las tareas del canal.</a:t>
            </a:r>
          </a:p>
          <a:p>
            <a:pPr marL="0" lvl="0" indent="0" algn="l" rtl="0">
              <a:spcBef>
                <a:spcPts val="0"/>
              </a:spcBef>
              <a:spcAft>
                <a:spcPts val="0"/>
              </a:spcAft>
              <a:buNone/>
            </a:pPr>
            <a:r>
              <a:rPr lang="en-US" baseline="0" dirty="0" smtClean="0"/>
              <a:t>L</a:t>
            </a:r>
            <a:r>
              <a:rPr lang="es" baseline="0" dirty="0" smtClean="0"/>
              <a:t>as funciones de los intermediarios son información, publicidad-promoción, negociación, transporte (físico y virtual), almacenamiento, financiamiento, fraccionamiento y surtido.</a:t>
            </a:r>
            <a:endParaRPr dirty="0"/>
          </a:p>
        </p:txBody>
      </p:sp>
    </p:spTree>
    <p:extLst>
      <p:ext uri="{BB962C8B-B14F-4D97-AF65-F5344CB8AC3E}">
        <p14:creationId xmlns:p14="http://schemas.microsoft.com/office/powerpoint/2010/main" val="42464959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smtClean="0"/>
              <a:t>Todo lo que la organización hace para facilitar el acceso</a:t>
            </a:r>
            <a:r>
              <a:rPr lang="es-ES" sz="120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r>
              <a:rPr lang="es-ES" dirty="0" smtClean="0"/>
              <a:t>El </a:t>
            </a:r>
            <a:r>
              <a:rPr lang="es-ES" dirty="0" err="1" smtClean="0"/>
              <a:t>retail</a:t>
            </a:r>
            <a:r>
              <a:rPr lang="es-ES" dirty="0" smtClean="0"/>
              <a:t> comprende las tiendas de barrio, busca mejorar la</a:t>
            </a:r>
            <a:r>
              <a:rPr lang="es-ES" baseline="0" dirty="0" smtClean="0"/>
              <a:t> saturación de las marcas y la presencia de las grandes superficies sin sentido, se requieren nuevos anclas.</a:t>
            </a:r>
          </a:p>
          <a:p>
            <a:r>
              <a:rPr lang="es-ES" dirty="0" smtClean="0"/>
              <a:t>Como</a:t>
            </a:r>
            <a:r>
              <a:rPr lang="es-ES" baseline="0" dirty="0" smtClean="0"/>
              <a:t> </a:t>
            </a:r>
            <a:r>
              <a:rPr lang="es-ES" dirty="0" smtClean="0"/>
              <a:t>resultado los mercados se vuelven más</a:t>
            </a:r>
            <a:r>
              <a:rPr lang="es-ES" baseline="0" dirty="0" smtClean="0"/>
              <a:t> </a:t>
            </a:r>
            <a:r>
              <a:rPr lang="es-ES" dirty="0" smtClean="0"/>
              <a:t>inteligentes más informados, más organizados. La participación</a:t>
            </a:r>
            <a:r>
              <a:rPr lang="es-ES" baseline="0" dirty="0" smtClean="0"/>
              <a:t> </a:t>
            </a:r>
            <a:r>
              <a:rPr lang="es-ES" dirty="0" smtClean="0"/>
              <a:t>en un mercado interconectado hace que las personas cambien de una manera fundamental. Las personas que participan en estos mercados</a:t>
            </a:r>
            <a:r>
              <a:rPr lang="es-ES" baseline="0" dirty="0" smtClean="0"/>
              <a:t> </a:t>
            </a:r>
            <a:r>
              <a:rPr lang="es-ES" dirty="0" smtClean="0"/>
              <a:t>interconectados han descubierto</a:t>
            </a:r>
            <a:r>
              <a:rPr lang="es-ES" baseline="0" dirty="0" smtClean="0"/>
              <a:t> </a:t>
            </a:r>
            <a:r>
              <a:rPr lang="es-ES" dirty="0" smtClean="0"/>
              <a:t>que pueden obtener mucha mejor información y soporte entre si mismos que de los vendedores. Ya</a:t>
            </a:r>
            <a:r>
              <a:rPr lang="es-ES" baseline="0" dirty="0" smtClean="0"/>
              <a:t> </a:t>
            </a:r>
            <a:r>
              <a:rPr lang="es-ES" dirty="0" smtClean="0"/>
              <a:t>basta de la retórica corporativa acerca de  añadir valor a productos de consumo general. No hay secretos. El mercado</a:t>
            </a:r>
            <a:r>
              <a:rPr lang="es-ES" baseline="0" dirty="0" smtClean="0"/>
              <a:t> </a:t>
            </a:r>
            <a:r>
              <a:rPr lang="es-ES" dirty="0" smtClean="0"/>
              <a:t>en red sabe más que</a:t>
            </a:r>
            <a:r>
              <a:rPr lang="es-ES" baseline="0" dirty="0" smtClean="0"/>
              <a:t> </a:t>
            </a:r>
            <a:r>
              <a:rPr lang="es-ES" dirty="0" smtClean="0"/>
              <a:t>las empresas acerca de sus propios productos. Y ya sea que las noticias sean buenas o malas,</a:t>
            </a:r>
            <a:r>
              <a:rPr lang="es-ES" baseline="0" dirty="0" smtClean="0"/>
              <a:t> </a:t>
            </a:r>
            <a:r>
              <a:rPr lang="es-ES" dirty="0" smtClean="0"/>
              <a:t>se</a:t>
            </a:r>
            <a:r>
              <a:rPr lang="es-ES" baseline="0" dirty="0" smtClean="0"/>
              <a:t> </a:t>
            </a:r>
            <a:r>
              <a:rPr lang="es-ES" dirty="0" smtClean="0"/>
              <a:t>las</a:t>
            </a:r>
            <a:r>
              <a:rPr lang="es-ES" baseline="0" dirty="0" smtClean="0"/>
              <a:t> </a:t>
            </a:r>
            <a:r>
              <a:rPr lang="es-ES" dirty="0" smtClean="0"/>
              <a:t>comunican</a:t>
            </a:r>
            <a:r>
              <a:rPr lang="es-ES" baseline="0" dirty="0" smtClean="0"/>
              <a:t> </a:t>
            </a:r>
            <a:r>
              <a:rPr lang="es-ES" dirty="0" smtClean="0"/>
              <a:t>a</a:t>
            </a:r>
            <a:r>
              <a:rPr lang="es-ES" baseline="0" dirty="0" smtClean="0"/>
              <a:t> </a:t>
            </a:r>
            <a:r>
              <a:rPr lang="es-ES" dirty="0" smtClean="0"/>
              <a:t>todo</a:t>
            </a:r>
            <a:r>
              <a:rPr lang="es-ES" baseline="0" dirty="0" smtClean="0"/>
              <a:t> </a:t>
            </a:r>
            <a:r>
              <a:rPr lang="es-ES" dirty="0" smtClean="0"/>
              <a:t>el</a:t>
            </a:r>
            <a:r>
              <a:rPr lang="es-ES" baseline="0" dirty="0" smtClean="0"/>
              <a:t> </a:t>
            </a:r>
            <a:r>
              <a:rPr lang="es-ES" dirty="0" smtClean="0"/>
              <a:t>mundo.</a:t>
            </a:r>
          </a:p>
          <a:p>
            <a:endParaRPr lang="en-US" dirty="0"/>
          </a:p>
        </p:txBody>
      </p:sp>
      <p:sp>
        <p:nvSpPr>
          <p:cNvPr id="4" name="Marcador de número de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B5D03A2-513B-460D-AC8F-28254D78B7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70434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Las conversaciones en red hacen posible el surgimiento de nuevas y poderosas</a:t>
            </a:r>
            <a:r>
              <a:rPr lang="es-ES" baseline="0" dirty="0" smtClean="0"/>
              <a:t> formas de organización social y de intercambio de conocimientos.</a:t>
            </a:r>
          </a:p>
          <a:p>
            <a:r>
              <a:rPr lang="es-ES" baseline="0" dirty="0" smtClean="0"/>
              <a:t>Los mercados son organizaciones, consisten en seres humanos, no en sectores demográficos, se conducen por voces humanas, sea transmitiendo información, opiniones, perspectivas, argumentos en contra o notas humorosas, la voz humana es abierta, natural y sincera. Internet colabora en este sentido.</a:t>
            </a:r>
            <a:endParaRPr lang="en-US" dirty="0"/>
          </a:p>
        </p:txBody>
      </p:sp>
      <p:sp>
        <p:nvSpPr>
          <p:cNvPr id="4" name="Marcador de número de diapositiva 3"/>
          <p:cNvSpPr>
            <a:spLocks noGrp="1"/>
          </p:cNvSpPr>
          <p:nvPr>
            <p:ph type="sldNum" sz="quarter" idx="10"/>
          </p:nvPr>
        </p:nvSpPr>
        <p:spPr/>
        <p:txBody>
          <a:bodyPr/>
          <a:lstStyle/>
          <a:p>
            <a:fld id="{6B5D03A2-513B-460D-AC8F-28254D78B75F}" type="slidenum">
              <a:rPr lang="en-US" smtClean="0"/>
              <a:t>41</a:t>
            </a:fld>
            <a:endParaRPr lang="en-US"/>
          </a:p>
        </p:txBody>
      </p:sp>
    </p:spTree>
    <p:extLst>
      <p:ext uri="{BB962C8B-B14F-4D97-AF65-F5344CB8AC3E}">
        <p14:creationId xmlns:p14="http://schemas.microsoft.com/office/powerpoint/2010/main" val="22478767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La función del canal</a:t>
            </a:r>
            <a:r>
              <a:rPr lang="es-ES" baseline="0" dirty="0" smtClean="0"/>
              <a:t> es mantener un flujo de información constante de entrada y salida, la logística de entrega del producto, los servicios de valor agregado.</a:t>
            </a:r>
          </a:p>
          <a:p>
            <a:r>
              <a:rPr lang="es-ES" baseline="0" dirty="0" smtClean="0"/>
              <a:t>Entonces el servicio del </a:t>
            </a:r>
            <a:r>
              <a:rPr lang="es-ES" baseline="0" dirty="0" err="1" smtClean="0"/>
              <a:t>retail</a:t>
            </a:r>
            <a:r>
              <a:rPr lang="es-ES" baseline="0" dirty="0" smtClean="0"/>
              <a:t> es financiación, entrega, garantías, interacciones para la compra y el respaldo post venta.</a:t>
            </a:r>
          </a:p>
          <a:p>
            <a:r>
              <a:rPr lang="es-ES" baseline="0" dirty="0" smtClean="0"/>
              <a:t>Asimismo, se dan problemas tales como el deterioro de las relaciones con el canal, la participación decreciente, la incapacidad de crecer, costos crecientes por medio del canal sin que aumenten los servicios, principales distribuidores o minoristas se agrupan e incluyen nuevas líneas de productos, reducción de márgenes relativos, satisfacción decreciente del consumidor final, competidores encuentran formas más eficientes de llevar los bienes o servicios al mercado. </a:t>
            </a:r>
            <a:endParaRPr lang="en-US" dirty="0"/>
          </a:p>
        </p:txBody>
      </p:sp>
      <p:sp>
        <p:nvSpPr>
          <p:cNvPr id="4" name="Marcador de número de diapositiva 3"/>
          <p:cNvSpPr>
            <a:spLocks noGrp="1"/>
          </p:cNvSpPr>
          <p:nvPr>
            <p:ph type="sldNum" sz="quarter" idx="10"/>
          </p:nvPr>
        </p:nvSpPr>
        <p:spPr/>
        <p:txBody>
          <a:bodyPr/>
          <a:lstStyle/>
          <a:p>
            <a:fld id="{6B5D03A2-513B-460D-AC8F-28254D78B75F}" type="slidenum">
              <a:rPr lang="en-US" smtClean="0"/>
              <a:t>42</a:t>
            </a:fld>
            <a:endParaRPr lang="en-US"/>
          </a:p>
        </p:txBody>
      </p:sp>
    </p:spTree>
    <p:extLst>
      <p:ext uri="{BB962C8B-B14F-4D97-AF65-F5344CB8AC3E}">
        <p14:creationId xmlns:p14="http://schemas.microsoft.com/office/powerpoint/2010/main" val="39289970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El </a:t>
            </a:r>
            <a:r>
              <a:rPr lang="es-ES" dirty="0" err="1" smtClean="0"/>
              <a:t>Retail</a:t>
            </a:r>
            <a:r>
              <a:rPr lang="es-ES" dirty="0" smtClean="0"/>
              <a:t> 2,0 va hacia páginas más rápidas, </a:t>
            </a:r>
            <a:r>
              <a:rPr lang="es-ES" dirty="0" err="1" smtClean="0"/>
              <a:t>multi</a:t>
            </a:r>
            <a:r>
              <a:rPr lang="es-ES" dirty="0" smtClean="0"/>
              <a:t> browser compatible, navegación clara, búsqueda extensiva, personalización e interactividad, standard de accesibilidad triple A, movilidad.</a:t>
            </a:r>
          </a:p>
          <a:p>
            <a:r>
              <a:rPr lang="es-ES" dirty="0" smtClean="0"/>
              <a:t>Hacia</a:t>
            </a:r>
            <a:r>
              <a:rPr lang="es-ES" baseline="0" dirty="0" smtClean="0"/>
              <a:t> el formato </a:t>
            </a:r>
            <a:r>
              <a:rPr lang="es-ES" baseline="0" dirty="0" err="1" smtClean="0"/>
              <a:t>express</a:t>
            </a:r>
            <a:r>
              <a:rPr lang="es-ES" baseline="0" dirty="0" smtClean="0"/>
              <a:t>, compite con la tienda tradicional, implica nuevos retos de seguridad, problemáticas de tienda migran a grandes superficies.</a:t>
            </a:r>
          </a:p>
          <a:p>
            <a:endParaRPr lang="en-US" dirty="0"/>
          </a:p>
        </p:txBody>
      </p:sp>
      <p:sp>
        <p:nvSpPr>
          <p:cNvPr id="4" name="Marcador de número de diapositiva 3"/>
          <p:cNvSpPr>
            <a:spLocks noGrp="1"/>
          </p:cNvSpPr>
          <p:nvPr>
            <p:ph type="sldNum" sz="quarter" idx="10"/>
          </p:nvPr>
        </p:nvSpPr>
        <p:spPr/>
        <p:txBody>
          <a:bodyPr/>
          <a:lstStyle/>
          <a:p>
            <a:fld id="{6B5D03A2-513B-460D-AC8F-28254D78B75F}" type="slidenum">
              <a:rPr lang="en-US" smtClean="0"/>
              <a:t>43</a:t>
            </a:fld>
            <a:endParaRPr lang="en-US"/>
          </a:p>
        </p:txBody>
      </p:sp>
    </p:spTree>
    <p:extLst>
      <p:ext uri="{BB962C8B-B14F-4D97-AF65-F5344CB8AC3E}">
        <p14:creationId xmlns:p14="http://schemas.microsoft.com/office/powerpoint/2010/main" val="2023229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Dónde estamos y</a:t>
            </a:r>
            <a:r>
              <a:rPr lang="es-ES" baseline="0" dirty="0" smtClean="0"/>
              <a:t> hacia dónde vamos.</a:t>
            </a:r>
          </a:p>
          <a:p>
            <a:endParaRPr lang="en-US" dirty="0"/>
          </a:p>
        </p:txBody>
      </p:sp>
      <p:sp>
        <p:nvSpPr>
          <p:cNvPr id="4" name="Marcador de número de diapositiva 3"/>
          <p:cNvSpPr>
            <a:spLocks noGrp="1"/>
          </p:cNvSpPr>
          <p:nvPr>
            <p:ph type="sldNum" sz="quarter" idx="10"/>
          </p:nvPr>
        </p:nvSpPr>
        <p:spPr/>
        <p:txBody>
          <a:bodyPr/>
          <a:lstStyle/>
          <a:p>
            <a:fld id="{6B5D03A2-513B-460D-AC8F-28254D78B75F}" type="slidenum">
              <a:rPr lang="en-US" smtClean="0"/>
              <a:t>3</a:t>
            </a:fld>
            <a:endParaRPr lang="en-US"/>
          </a:p>
        </p:txBody>
      </p:sp>
    </p:spTree>
    <p:extLst>
      <p:ext uri="{BB962C8B-B14F-4D97-AF65-F5344CB8AC3E}">
        <p14:creationId xmlns:p14="http://schemas.microsoft.com/office/powerpoint/2010/main" val="3374135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Video documental sobre la evolución</a:t>
            </a:r>
            <a:r>
              <a:rPr lang="es-ES" baseline="0" dirty="0" smtClean="0"/>
              <a:t> del supermercado como modelo minorista distribuidor de bienes.</a:t>
            </a:r>
          </a:p>
          <a:p>
            <a:r>
              <a:rPr lang="es-ES" baseline="0" dirty="0" smtClean="0"/>
              <a:t>El declive de los supermercados, </a:t>
            </a:r>
            <a:r>
              <a:rPr lang="es-ES" baseline="0" dirty="0" err="1" smtClean="0"/>
              <a:t>you</a:t>
            </a:r>
            <a:r>
              <a:rPr lang="es-ES" baseline="0" dirty="0" smtClean="0"/>
              <a:t> </a:t>
            </a:r>
            <a:r>
              <a:rPr lang="es-ES" baseline="0" dirty="0" err="1" smtClean="0"/>
              <a:t>tube</a:t>
            </a:r>
            <a:r>
              <a:rPr lang="es-ES" baseline="0" dirty="0" smtClean="0"/>
              <a:t>. </a:t>
            </a:r>
          </a:p>
          <a:p>
            <a:endParaRPr lang="es-ES" baseline="0" dirty="0" smtClean="0"/>
          </a:p>
          <a:p>
            <a:endParaRPr lang="en-US" dirty="0"/>
          </a:p>
        </p:txBody>
      </p:sp>
      <p:sp>
        <p:nvSpPr>
          <p:cNvPr id="4" name="Marcador de número de diapositiva 3"/>
          <p:cNvSpPr>
            <a:spLocks noGrp="1"/>
          </p:cNvSpPr>
          <p:nvPr>
            <p:ph type="sldNum" sz="quarter" idx="10"/>
          </p:nvPr>
        </p:nvSpPr>
        <p:spPr/>
        <p:txBody>
          <a:bodyPr/>
          <a:lstStyle/>
          <a:p>
            <a:fld id="{6B5D03A2-513B-460D-AC8F-28254D78B75F}" type="slidenum">
              <a:rPr lang="en-US" smtClean="0"/>
              <a:t>44</a:t>
            </a:fld>
            <a:endParaRPr lang="en-US"/>
          </a:p>
        </p:txBody>
      </p:sp>
    </p:spTree>
    <p:extLst>
      <p:ext uri="{BB962C8B-B14F-4D97-AF65-F5344CB8AC3E}">
        <p14:creationId xmlns:p14="http://schemas.microsoft.com/office/powerpoint/2010/main" val="39401731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6B5D03A2-513B-460D-AC8F-28254D78B75F}" type="slidenum">
              <a:rPr lang="en-US" smtClean="0"/>
              <a:t>45</a:t>
            </a:fld>
            <a:endParaRPr lang="en-US"/>
          </a:p>
        </p:txBody>
      </p:sp>
    </p:spTree>
    <p:extLst>
      <p:ext uri="{BB962C8B-B14F-4D97-AF65-F5344CB8AC3E}">
        <p14:creationId xmlns:p14="http://schemas.microsoft.com/office/powerpoint/2010/main" val="42297106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Video la evolución del </a:t>
            </a:r>
            <a:r>
              <a:rPr lang="es-ES" dirty="0" err="1" smtClean="0"/>
              <a:t>supermercadismo</a:t>
            </a:r>
            <a:r>
              <a:rPr lang="es-ES" dirty="0" smtClean="0"/>
              <a:t>.</a:t>
            </a:r>
          </a:p>
          <a:p>
            <a:endParaRPr lang="en-US" dirty="0"/>
          </a:p>
        </p:txBody>
      </p:sp>
      <p:sp>
        <p:nvSpPr>
          <p:cNvPr id="4" name="Marcador de número de diapositiva 3"/>
          <p:cNvSpPr>
            <a:spLocks noGrp="1"/>
          </p:cNvSpPr>
          <p:nvPr>
            <p:ph type="sldNum" sz="quarter" idx="10"/>
          </p:nvPr>
        </p:nvSpPr>
        <p:spPr/>
        <p:txBody>
          <a:bodyPr/>
          <a:lstStyle/>
          <a:p>
            <a:fld id="{6B5D03A2-513B-460D-AC8F-28254D78B75F}" type="slidenum">
              <a:rPr lang="en-US" smtClean="0"/>
              <a:t>46</a:t>
            </a:fld>
            <a:endParaRPr lang="en-US"/>
          </a:p>
        </p:txBody>
      </p:sp>
    </p:spTree>
    <p:extLst>
      <p:ext uri="{BB962C8B-B14F-4D97-AF65-F5344CB8AC3E}">
        <p14:creationId xmlns:p14="http://schemas.microsoft.com/office/powerpoint/2010/main" val="3132011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84cd429b4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84cd429b4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42262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859741a305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859741a305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88451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85ee5a9e44_3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85ee5a9e44_3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1257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85ee5a9e44_3_1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85ee5a9e44_3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En suma y resumen.</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1536040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85ee5a9e44_3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85ee5a9e44_3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50213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859741a305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859741a305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smtClean="0"/>
              <a:t>RECORDAMOS HERRAMIENTAS COMO BUYER</a:t>
            </a:r>
            <a:r>
              <a:rPr lang="es-ES" baseline="0" dirty="0" smtClean="0"/>
              <a:t> PERSONA, MAPA DE EMPATÍA, MAPA DE PROPUESTA DE VALOR Y VIAJE DEL CLIENTE, POR EJEMPLO</a:t>
            </a:r>
            <a:r>
              <a:rPr lang="es-ES" baseline="0" dirty="0" smtClean="0"/>
              <a:t>.</a:t>
            </a:r>
          </a:p>
          <a:p>
            <a:pPr marL="0" lvl="0" indent="0" algn="l" rtl="0">
              <a:spcBef>
                <a:spcPts val="0"/>
              </a:spcBef>
              <a:spcAft>
                <a:spcPts val="0"/>
              </a:spcAft>
              <a:buNone/>
            </a:pPr>
            <a:r>
              <a:rPr lang="es-ES" baseline="0" dirty="0" smtClean="0"/>
              <a:t>Cuesta entre 4-7 veces más venderle a un cliente nuevo que a uno actual.</a:t>
            </a:r>
            <a:endParaRPr dirty="0"/>
          </a:p>
        </p:txBody>
      </p:sp>
    </p:spTree>
    <p:extLst>
      <p:ext uri="{BB962C8B-B14F-4D97-AF65-F5344CB8AC3E}">
        <p14:creationId xmlns:p14="http://schemas.microsoft.com/office/powerpoint/2010/main" val="33311868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6/5/2024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6/5/2024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s-ES" smtClean="0"/>
              <a:t>Haga clic para modificar el estilo de título del patrón</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6/5/2024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6/5/2024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s-ES" smtClean="0"/>
              <a:t>Haga clic para modificar el estilo de título del patrón</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3" name="Date Placeholder 2"/>
          <p:cNvSpPr>
            <a:spLocks noGrp="1"/>
          </p:cNvSpPr>
          <p:nvPr>
            <p:ph type="dt" sz="half" idx="10"/>
          </p:nvPr>
        </p:nvSpPr>
        <p:spPr/>
        <p:txBody>
          <a:bodyPr/>
          <a:lstStyle/>
          <a:p>
            <a:fld id="{48A87A34-81AB-432B-8DAE-1953F412C126}" type="datetimeFigureOut">
              <a:rPr lang="en-US" dirty="0"/>
              <a:t>6/5/2024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s-ES" smtClean="0"/>
              <a:t>Haga clic para modificar el estilo de título del patrón</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3" name="Date Placeholder 2"/>
          <p:cNvSpPr>
            <a:spLocks noGrp="1"/>
          </p:cNvSpPr>
          <p:nvPr>
            <p:ph type="dt" sz="half" idx="10"/>
          </p:nvPr>
        </p:nvSpPr>
        <p:spPr/>
        <p:txBody>
          <a:bodyPr/>
          <a:lstStyle/>
          <a:p>
            <a:fld id="{48A87A34-81AB-432B-8DAE-1953F412C126}" type="datetimeFigureOut">
              <a:rPr lang="en-US" dirty="0"/>
              <a:t>6/5/2024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s-ES" smtClean="0"/>
              <a:t>Haga clic para modificar el estilo de título del patrón</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Sólo el título">
    <p:bg>
      <p:bgPr>
        <a:solidFill>
          <a:srgbClr val="000000"/>
        </a:solidFill>
        <a:effectLst/>
      </p:bgPr>
    </p:bg>
    <p:spTree>
      <p:nvGrpSpPr>
        <p:cNvPr id="1" name=""/>
        <p:cNvGrpSpPr/>
        <p:nvPr/>
      </p:nvGrpSpPr>
      <p:grpSpPr>
        <a:xfrm>
          <a:off x="0" y="0"/>
          <a:ext cx="0" cy="0"/>
          <a:chOff x="0" y="0"/>
          <a:chExt cx="0" cy="0"/>
        </a:xfrm>
      </p:grpSpPr>
      <p:sp>
        <p:nvSpPr>
          <p:cNvPr id="33" name="Shape 33"/>
          <p:cNvSpPr>
            <a:spLocks noGrp="1"/>
          </p:cNvSpPr>
          <p:nvPr>
            <p:ph type="title"/>
          </p:nvPr>
        </p:nvSpPr>
        <p:spPr>
          <a:xfrm>
            <a:off x="609599" y="348762"/>
            <a:ext cx="10972802" cy="1392115"/>
          </a:xfrm>
          <a:prstGeom prst="rect">
            <a:avLst/>
          </a:prstGeom>
        </p:spPr>
        <p:txBody>
          <a:bodyPr lIns="60022" tIns="60022" rIns="60022" bIns="60022"/>
          <a:lstStyle>
            <a:lvl1pPr defTabSz="642915">
              <a:defRPr sz="4359" cap="none">
                <a:solidFill>
                  <a:srgbClr val="FFFFFF"/>
                </a:solidFill>
                <a:latin typeface="Calibri"/>
                <a:ea typeface="Calibri"/>
                <a:cs typeface="Calibri"/>
                <a:sym typeface="Calibri"/>
              </a:defRPr>
            </a:lvl1pPr>
          </a:lstStyle>
          <a:p>
            <a:pPr lvl="0">
              <a:defRPr sz="1800">
                <a:solidFill>
                  <a:srgbClr val="000000"/>
                </a:solidFill>
              </a:defRPr>
            </a:pPr>
            <a:r>
              <a:rPr sz="4359">
                <a:solidFill>
                  <a:srgbClr val="FFFFFF"/>
                </a:solidFill>
              </a:rPr>
              <a:t>Texto del título</a:t>
            </a:r>
          </a:p>
        </p:txBody>
      </p:sp>
      <p:sp>
        <p:nvSpPr>
          <p:cNvPr id="34" name="Shape 34"/>
          <p:cNvSpPr>
            <a:spLocks noGrp="1"/>
          </p:cNvSpPr>
          <p:nvPr>
            <p:ph type="sldNum" sz="quarter" idx="2"/>
          </p:nvPr>
        </p:nvSpPr>
        <p:spPr>
          <a:xfrm>
            <a:off x="8737600" y="6152520"/>
            <a:ext cx="2844801" cy="294341"/>
          </a:xfrm>
          <a:prstGeom prst="rect">
            <a:avLst/>
          </a:prstGeom>
          <a:ln w="12700">
            <a:miter lim="400000"/>
          </a:ln>
        </p:spPr>
        <p:txBody>
          <a:bodyPr lIns="60022" tIns="60022" rIns="60022" bIns="60022" anchor="ctr">
            <a:spAutoFit/>
          </a:bodyPr>
          <a:lstStyle>
            <a:lvl1pPr algn="r" defTabSz="321457">
              <a:defRPr sz="1125">
                <a:solidFill>
                  <a:srgbClr val="FFFFFF"/>
                </a:solidFill>
                <a:latin typeface="Calibri"/>
                <a:ea typeface="Calibri"/>
                <a:cs typeface="Calibri"/>
                <a:sym typeface="Calibri"/>
              </a:defRPr>
            </a:lvl1pPr>
          </a:lstStyle>
          <a:p>
            <a:pPr lvl="0"/>
            <a:fld id="{86CB4B4D-7CA3-9044-876B-883B54F8677D}" type="slidenum">
              <a:t>‹Nº›</a:t>
            </a:fld>
            <a:endParaRPr/>
          </a:p>
        </p:txBody>
      </p:sp>
    </p:spTree>
    <p:extLst>
      <p:ext uri="{BB962C8B-B14F-4D97-AF65-F5344CB8AC3E}">
        <p14:creationId xmlns:p14="http://schemas.microsoft.com/office/powerpoint/2010/main" val="390121591"/>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1" name="Google Shape;21;p4"/>
          <p:cNvSpPr txBox="1">
            <a:spLocks noGrp="1"/>
          </p:cNvSpPr>
          <p:nvPr>
            <p:ph type="body" idx="1"/>
          </p:nvPr>
        </p:nvSpPr>
        <p:spPr>
          <a:xfrm>
            <a:off x="415600" y="1645433"/>
            <a:ext cx="11360800" cy="44464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22" name="Google Shape;22;p4"/>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smtClean="0"/>
              <a:pPr/>
              <a:t>‹Nº›</a:t>
            </a:fld>
            <a:endParaRPr lang="en-US"/>
          </a:p>
        </p:txBody>
      </p:sp>
    </p:spTree>
    <p:extLst>
      <p:ext uri="{BB962C8B-B14F-4D97-AF65-F5344CB8AC3E}">
        <p14:creationId xmlns:p14="http://schemas.microsoft.com/office/powerpoint/2010/main" val="1338554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3"/>
        </a:solidFill>
        <a:effectLst/>
      </p:bgPr>
    </p:bg>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653667" y="701800"/>
            <a:ext cx="7578400" cy="54544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4800"/>
              <a:buNone/>
              <a:defRPr sz="6400">
                <a:solidFill>
                  <a:schemeClr val="lt1"/>
                </a:solidFill>
              </a:defRPr>
            </a:lvl1pPr>
            <a:lvl2pPr lvl="1">
              <a:spcBef>
                <a:spcPts val="0"/>
              </a:spcBef>
              <a:spcAft>
                <a:spcPts val="0"/>
              </a:spcAft>
              <a:buClr>
                <a:schemeClr val="lt1"/>
              </a:buClr>
              <a:buSzPts val="4800"/>
              <a:buNone/>
              <a:defRPr sz="6400">
                <a:solidFill>
                  <a:schemeClr val="lt1"/>
                </a:solidFill>
              </a:defRPr>
            </a:lvl2pPr>
            <a:lvl3pPr lvl="2">
              <a:spcBef>
                <a:spcPts val="0"/>
              </a:spcBef>
              <a:spcAft>
                <a:spcPts val="0"/>
              </a:spcAft>
              <a:buClr>
                <a:schemeClr val="lt1"/>
              </a:buClr>
              <a:buSzPts val="4800"/>
              <a:buNone/>
              <a:defRPr sz="6400">
                <a:solidFill>
                  <a:schemeClr val="lt1"/>
                </a:solidFill>
              </a:defRPr>
            </a:lvl3pPr>
            <a:lvl4pPr lvl="3">
              <a:spcBef>
                <a:spcPts val="0"/>
              </a:spcBef>
              <a:spcAft>
                <a:spcPts val="0"/>
              </a:spcAft>
              <a:buClr>
                <a:schemeClr val="lt1"/>
              </a:buClr>
              <a:buSzPts val="4800"/>
              <a:buNone/>
              <a:defRPr sz="6400">
                <a:solidFill>
                  <a:schemeClr val="lt1"/>
                </a:solidFill>
              </a:defRPr>
            </a:lvl4pPr>
            <a:lvl5pPr lvl="4">
              <a:spcBef>
                <a:spcPts val="0"/>
              </a:spcBef>
              <a:spcAft>
                <a:spcPts val="0"/>
              </a:spcAft>
              <a:buClr>
                <a:schemeClr val="lt1"/>
              </a:buClr>
              <a:buSzPts val="4800"/>
              <a:buNone/>
              <a:defRPr sz="6400">
                <a:solidFill>
                  <a:schemeClr val="lt1"/>
                </a:solidFill>
              </a:defRPr>
            </a:lvl5pPr>
            <a:lvl6pPr lvl="5">
              <a:spcBef>
                <a:spcPts val="0"/>
              </a:spcBef>
              <a:spcAft>
                <a:spcPts val="0"/>
              </a:spcAft>
              <a:buClr>
                <a:schemeClr val="lt1"/>
              </a:buClr>
              <a:buSzPts val="4800"/>
              <a:buNone/>
              <a:defRPr sz="6400">
                <a:solidFill>
                  <a:schemeClr val="lt1"/>
                </a:solidFill>
              </a:defRPr>
            </a:lvl6pPr>
            <a:lvl7pPr lvl="6">
              <a:spcBef>
                <a:spcPts val="0"/>
              </a:spcBef>
              <a:spcAft>
                <a:spcPts val="0"/>
              </a:spcAft>
              <a:buClr>
                <a:schemeClr val="lt1"/>
              </a:buClr>
              <a:buSzPts val="4800"/>
              <a:buNone/>
              <a:defRPr sz="6400">
                <a:solidFill>
                  <a:schemeClr val="lt1"/>
                </a:solidFill>
              </a:defRPr>
            </a:lvl7pPr>
            <a:lvl8pPr lvl="7">
              <a:spcBef>
                <a:spcPts val="0"/>
              </a:spcBef>
              <a:spcAft>
                <a:spcPts val="0"/>
              </a:spcAft>
              <a:buClr>
                <a:schemeClr val="lt1"/>
              </a:buClr>
              <a:buSzPts val="4800"/>
              <a:buNone/>
              <a:defRPr sz="6400">
                <a:solidFill>
                  <a:schemeClr val="lt1"/>
                </a:solidFill>
              </a:defRPr>
            </a:lvl8pPr>
            <a:lvl9pPr lvl="8">
              <a:spcBef>
                <a:spcPts val="0"/>
              </a:spcBef>
              <a:spcAft>
                <a:spcPts val="0"/>
              </a:spcAft>
              <a:buClr>
                <a:schemeClr val="lt1"/>
              </a:buClr>
              <a:buSzPts val="4800"/>
              <a:buNone/>
              <a:defRPr sz="6400">
                <a:solidFill>
                  <a:schemeClr val="lt1"/>
                </a:solidFill>
              </a:defRPr>
            </a:lvl9pPr>
          </a:lstStyle>
          <a:p>
            <a:endParaRPr/>
          </a:p>
        </p:txBody>
      </p:sp>
      <p:sp>
        <p:nvSpPr>
          <p:cNvPr id="35" name="Google Shape;35;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US" smtClean="0"/>
              <a:pPr/>
              <a:t>‹Nº›</a:t>
            </a:fld>
            <a:endParaRPr lang="en-US"/>
          </a:p>
        </p:txBody>
      </p:sp>
    </p:spTree>
    <p:extLst>
      <p:ext uri="{BB962C8B-B14F-4D97-AF65-F5344CB8AC3E}">
        <p14:creationId xmlns:p14="http://schemas.microsoft.com/office/powerpoint/2010/main" val="41668938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415600" y="3307400"/>
            <a:ext cx="10819200" cy="32612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6800"/>
              <a:buNone/>
              <a:defRPr sz="9066">
                <a:solidFill>
                  <a:schemeClr val="lt1"/>
                </a:solidFill>
              </a:defRPr>
            </a:lvl1pPr>
            <a:lvl2pPr lvl="1">
              <a:spcBef>
                <a:spcPts val="0"/>
              </a:spcBef>
              <a:spcAft>
                <a:spcPts val="0"/>
              </a:spcAft>
              <a:buClr>
                <a:schemeClr val="lt1"/>
              </a:buClr>
              <a:buSzPts val="6800"/>
              <a:buNone/>
              <a:defRPr sz="9066">
                <a:solidFill>
                  <a:schemeClr val="lt1"/>
                </a:solidFill>
              </a:defRPr>
            </a:lvl2pPr>
            <a:lvl3pPr lvl="2">
              <a:spcBef>
                <a:spcPts val="0"/>
              </a:spcBef>
              <a:spcAft>
                <a:spcPts val="0"/>
              </a:spcAft>
              <a:buClr>
                <a:schemeClr val="lt1"/>
              </a:buClr>
              <a:buSzPts val="6800"/>
              <a:buNone/>
              <a:defRPr sz="9066">
                <a:solidFill>
                  <a:schemeClr val="lt1"/>
                </a:solidFill>
              </a:defRPr>
            </a:lvl3pPr>
            <a:lvl4pPr lvl="3">
              <a:spcBef>
                <a:spcPts val="0"/>
              </a:spcBef>
              <a:spcAft>
                <a:spcPts val="0"/>
              </a:spcAft>
              <a:buClr>
                <a:schemeClr val="lt1"/>
              </a:buClr>
              <a:buSzPts val="6800"/>
              <a:buNone/>
              <a:defRPr sz="9066">
                <a:solidFill>
                  <a:schemeClr val="lt1"/>
                </a:solidFill>
              </a:defRPr>
            </a:lvl4pPr>
            <a:lvl5pPr lvl="4">
              <a:spcBef>
                <a:spcPts val="0"/>
              </a:spcBef>
              <a:spcAft>
                <a:spcPts val="0"/>
              </a:spcAft>
              <a:buClr>
                <a:schemeClr val="lt1"/>
              </a:buClr>
              <a:buSzPts val="6800"/>
              <a:buNone/>
              <a:defRPr sz="9066">
                <a:solidFill>
                  <a:schemeClr val="lt1"/>
                </a:solidFill>
              </a:defRPr>
            </a:lvl5pPr>
            <a:lvl6pPr lvl="5">
              <a:spcBef>
                <a:spcPts val="0"/>
              </a:spcBef>
              <a:spcAft>
                <a:spcPts val="0"/>
              </a:spcAft>
              <a:buClr>
                <a:schemeClr val="lt1"/>
              </a:buClr>
              <a:buSzPts val="6800"/>
              <a:buNone/>
              <a:defRPr sz="9066">
                <a:solidFill>
                  <a:schemeClr val="lt1"/>
                </a:solidFill>
              </a:defRPr>
            </a:lvl6pPr>
            <a:lvl7pPr lvl="6">
              <a:spcBef>
                <a:spcPts val="0"/>
              </a:spcBef>
              <a:spcAft>
                <a:spcPts val="0"/>
              </a:spcAft>
              <a:buClr>
                <a:schemeClr val="lt1"/>
              </a:buClr>
              <a:buSzPts val="6800"/>
              <a:buNone/>
              <a:defRPr sz="9066">
                <a:solidFill>
                  <a:schemeClr val="lt1"/>
                </a:solidFill>
              </a:defRPr>
            </a:lvl7pPr>
            <a:lvl8pPr lvl="7">
              <a:spcBef>
                <a:spcPts val="0"/>
              </a:spcBef>
              <a:spcAft>
                <a:spcPts val="0"/>
              </a:spcAft>
              <a:buClr>
                <a:schemeClr val="lt1"/>
              </a:buClr>
              <a:buSzPts val="6800"/>
              <a:buNone/>
              <a:defRPr sz="9066">
                <a:solidFill>
                  <a:schemeClr val="lt1"/>
                </a:solidFill>
              </a:defRPr>
            </a:lvl8pPr>
            <a:lvl9pPr lvl="8">
              <a:spcBef>
                <a:spcPts val="0"/>
              </a:spcBef>
              <a:spcAft>
                <a:spcPts val="0"/>
              </a:spcAft>
              <a:buClr>
                <a:schemeClr val="lt1"/>
              </a:buClr>
              <a:buSzPts val="6800"/>
              <a:buNone/>
              <a:defRPr sz="9066">
                <a:solidFill>
                  <a:schemeClr val="lt1"/>
                </a:solidFill>
              </a:defRPr>
            </a:lvl9pPr>
          </a:lstStyle>
          <a:p>
            <a:endParaRPr/>
          </a:p>
        </p:txBody>
      </p:sp>
      <p:sp>
        <p:nvSpPr>
          <p:cNvPr id="16" name="Google Shape;16;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US" smtClean="0"/>
              <a:pPr/>
              <a:t>‹Nº›</a:t>
            </a:fld>
            <a:endParaRPr lang="en-US"/>
          </a:p>
        </p:txBody>
      </p:sp>
    </p:spTree>
    <p:extLst>
      <p:ext uri="{BB962C8B-B14F-4D97-AF65-F5344CB8AC3E}">
        <p14:creationId xmlns:p14="http://schemas.microsoft.com/office/powerpoint/2010/main" val="27916548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cSld name="1_Contenido con título">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73AE0757-B101-4811-9189-10EB2F458E2D}" type="datetimeFigureOut">
              <a:rPr lang="en-US" dirty="0"/>
              <a:t>6/5/2024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extLst>
      <p:ext uri="{BB962C8B-B14F-4D97-AF65-F5344CB8AC3E}">
        <p14:creationId xmlns:p14="http://schemas.microsoft.com/office/powerpoint/2010/main" val="17010908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6"/>
        <p:cNvGrpSpPr/>
        <p:nvPr/>
      </p:nvGrpSpPr>
      <p:grpSpPr>
        <a:xfrm>
          <a:off x="0" y="0"/>
          <a:ext cx="0" cy="0"/>
          <a:chOff x="0" y="0"/>
          <a:chExt cx="0" cy="0"/>
        </a:xfrm>
      </p:grpSpPr>
      <p:sp>
        <p:nvSpPr>
          <p:cNvPr id="37" name="Google Shape;37;p9"/>
          <p:cNvSpPr/>
          <p:nvPr/>
        </p:nvSpPr>
        <p:spPr>
          <a:xfrm>
            <a:off x="6096000" y="133"/>
            <a:ext cx="60960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38" name="Google Shape;38;p9"/>
          <p:cNvCxnSpPr/>
          <p:nvPr/>
        </p:nvCxnSpPr>
        <p:spPr>
          <a:xfrm>
            <a:off x="6706233" y="5994000"/>
            <a:ext cx="624400" cy="0"/>
          </a:xfrm>
          <a:prstGeom prst="straightConnector1">
            <a:avLst/>
          </a:prstGeom>
          <a:noFill/>
          <a:ln w="19050" cap="flat" cmpd="sng">
            <a:solidFill>
              <a:schemeClr val="lt1"/>
            </a:solidFill>
            <a:prstDash val="solid"/>
            <a:round/>
            <a:headEnd type="none" w="sm" len="sm"/>
            <a:tailEnd type="none" w="sm" len="sm"/>
          </a:ln>
        </p:spPr>
      </p:cxnSp>
      <p:sp>
        <p:nvSpPr>
          <p:cNvPr id="39" name="Google Shape;39;p9"/>
          <p:cNvSpPr txBox="1">
            <a:spLocks noGrp="1"/>
          </p:cNvSpPr>
          <p:nvPr>
            <p:ph type="title"/>
          </p:nvPr>
        </p:nvSpPr>
        <p:spPr>
          <a:xfrm>
            <a:off x="354000" y="1834132"/>
            <a:ext cx="5393600" cy="2069200"/>
          </a:xfrm>
          <a:prstGeom prst="rect">
            <a:avLst/>
          </a:prstGeom>
        </p:spPr>
        <p:txBody>
          <a:bodyPr spcFirstLastPara="1" wrap="square" lIns="91425" tIns="91425" rIns="91425" bIns="91425" anchor="b" anchorCtr="0">
            <a:noAutofit/>
          </a:bodyPr>
          <a:lstStyle>
            <a:lvl1pPr lvl="0" algn="ctr">
              <a:spcBef>
                <a:spcPts val="0"/>
              </a:spcBef>
              <a:spcAft>
                <a:spcPts val="0"/>
              </a:spcAft>
              <a:buSzPts val="3800"/>
              <a:buNone/>
              <a:defRPr sz="5067"/>
            </a:lvl1pPr>
            <a:lvl2pPr lvl="1" algn="ctr">
              <a:spcBef>
                <a:spcPts val="0"/>
              </a:spcBef>
              <a:spcAft>
                <a:spcPts val="0"/>
              </a:spcAft>
              <a:buSzPts val="3800"/>
              <a:buNone/>
              <a:defRPr sz="5067"/>
            </a:lvl2pPr>
            <a:lvl3pPr lvl="2" algn="ctr">
              <a:spcBef>
                <a:spcPts val="0"/>
              </a:spcBef>
              <a:spcAft>
                <a:spcPts val="0"/>
              </a:spcAft>
              <a:buSzPts val="3800"/>
              <a:buNone/>
              <a:defRPr sz="5067"/>
            </a:lvl3pPr>
            <a:lvl4pPr lvl="3" algn="ctr">
              <a:spcBef>
                <a:spcPts val="0"/>
              </a:spcBef>
              <a:spcAft>
                <a:spcPts val="0"/>
              </a:spcAft>
              <a:buSzPts val="3800"/>
              <a:buNone/>
              <a:defRPr sz="5067"/>
            </a:lvl4pPr>
            <a:lvl5pPr lvl="4" algn="ctr">
              <a:spcBef>
                <a:spcPts val="0"/>
              </a:spcBef>
              <a:spcAft>
                <a:spcPts val="0"/>
              </a:spcAft>
              <a:buSzPts val="3800"/>
              <a:buNone/>
              <a:defRPr sz="5067"/>
            </a:lvl5pPr>
            <a:lvl6pPr lvl="5" algn="ctr">
              <a:spcBef>
                <a:spcPts val="0"/>
              </a:spcBef>
              <a:spcAft>
                <a:spcPts val="0"/>
              </a:spcAft>
              <a:buSzPts val="3800"/>
              <a:buNone/>
              <a:defRPr sz="5067"/>
            </a:lvl6pPr>
            <a:lvl7pPr lvl="6" algn="ctr">
              <a:spcBef>
                <a:spcPts val="0"/>
              </a:spcBef>
              <a:spcAft>
                <a:spcPts val="0"/>
              </a:spcAft>
              <a:buSzPts val="3800"/>
              <a:buNone/>
              <a:defRPr sz="5067"/>
            </a:lvl7pPr>
            <a:lvl8pPr lvl="7" algn="ctr">
              <a:spcBef>
                <a:spcPts val="0"/>
              </a:spcBef>
              <a:spcAft>
                <a:spcPts val="0"/>
              </a:spcAft>
              <a:buSzPts val="3800"/>
              <a:buNone/>
              <a:defRPr sz="5067"/>
            </a:lvl8pPr>
            <a:lvl9pPr lvl="8" algn="ctr">
              <a:spcBef>
                <a:spcPts val="0"/>
              </a:spcBef>
              <a:spcAft>
                <a:spcPts val="0"/>
              </a:spcAft>
              <a:buSzPts val="3800"/>
              <a:buNone/>
              <a:defRPr sz="5067"/>
            </a:lvl9pPr>
          </a:lstStyle>
          <a:p>
            <a:endParaRPr/>
          </a:p>
        </p:txBody>
      </p:sp>
      <p:sp>
        <p:nvSpPr>
          <p:cNvPr id="40" name="Google Shape;40;p9"/>
          <p:cNvSpPr txBox="1">
            <a:spLocks noGrp="1"/>
          </p:cNvSpPr>
          <p:nvPr>
            <p:ph type="subTitle" idx="1"/>
          </p:nvPr>
        </p:nvSpPr>
        <p:spPr>
          <a:xfrm>
            <a:off x="354000" y="3974833"/>
            <a:ext cx="5393600" cy="1794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41" name="Google Shape;41;p9"/>
          <p:cNvSpPr txBox="1">
            <a:spLocks noGrp="1"/>
          </p:cNvSpPr>
          <p:nvPr>
            <p:ph type="body" idx="2"/>
          </p:nvPr>
        </p:nvSpPr>
        <p:spPr>
          <a:xfrm>
            <a:off x="6586000" y="965600"/>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Clr>
                <a:schemeClr val="lt1"/>
              </a:buClr>
              <a:buSzPts val="1800"/>
              <a:buChar char="●"/>
              <a:defRPr>
                <a:solidFill>
                  <a:schemeClr val="lt1"/>
                </a:solidFill>
              </a:defRPr>
            </a:lvl1pPr>
            <a:lvl2pPr marL="1219170" lvl="1" indent="-423323">
              <a:spcBef>
                <a:spcPts val="2133"/>
              </a:spcBef>
              <a:spcAft>
                <a:spcPts val="0"/>
              </a:spcAft>
              <a:buClr>
                <a:schemeClr val="lt1"/>
              </a:buClr>
              <a:buSzPts val="1400"/>
              <a:buChar char="○"/>
              <a:defRPr>
                <a:solidFill>
                  <a:schemeClr val="lt1"/>
                </a:solidFill>
              </a:defRPr>
            </a:lvl2pPr>
            <a:lvl3pPr marL="1828754" lvl="2" indent="-423323">
              <a:spcBef>
                <a:spcPts val="2133"/>
              </a:spcBef>
              <a:spcAft>
                <a:spcPts val="0"/>
              </a:spcAft>
              <a:buClr>
                <a:schemeClr val="lt1"/>
              </a:buClr>
              <a:buSzPts val="1400"/>
              <a:buChar char="■"/>
              <a:defRPr>
                <a:solidFill>
                  <a:schemeClr val="lt1"/>
                </a:solidFill>
              </a:defRPr>
            </a:lvl3pPr>
            <a:lvl4pPr marL="2438339" lvl="3" indent="-423323">
              <a:spcBef>
                <a:spcPts val="2133"/>
              </a:spcBef>
              <a:spcAft>
                <a:spcPts val="0"/>
              </a:spcAft>
              <a:buClr>
                <a:schemeClr val="lt1"/>
              </a:buClr>
              <a:buSzPts val="1400"/>
              <a:buChar char="●"/>
              <a:defRPr>
                <a:solidFill>
                  <a:schemeClr val="lt1"/>
                </a:solidFill>
              </a:defRPr>
            </a:lvl4pPr>
            <a:lvl5pPr marL="3047924" lvl="4" indent="-423323">
              <a:spcBef>
                <a:spcPts val="2133"/>
              </a:spcBef>
              <a:spcAft>
                <a:spcPts val="0"/>
              </a:spcAft>
              <a:buClr>
                <a:schemeClr val="lt1"/>
              </a:buClr>
              <a:buSzPts val="1400"/>
              <a:buChar char="○"/>
              <a:defRPr>
                <a:solidFill>
                  <a:schemeClr val="lt1"/>
                </a:solidFill>
              </a:defRPr>
            </a:lvl5pPr>
            <a:lvl6pPr marL="3657509" lvl="5" indent="-423323">
              <a:spcBef>
                <a:spcPts val="2133"/>
              </a:spcBef>
              <a:spcAft>
                <a:spcPts val="0"/>
              </a:spcAft>
              <a:buClr>
                <a:schemeClr val="lt1"/>
              </a:buClr>
              <a:buSzPts val="1400"/>
              <a:buChar char="■"/>
              <a:defRPr>
                <a:solidFill>
                  <a:schemeClr val="lt1"/>
                </a:solidFill>
              </a:defRPr>
            </a:lvl6pPr>
            <a:lvl7pPr marL="4267093" lvl="6" indent="-423323">
              <a:spcBef>
                <a:spcPts val="2133"/>
              </a:spcBef>
              <a:spcAft>
                <a:spcPts val="0"/>
              </a:spcAft>
              <a:buClr>
                <a:schemeClr val="lt1"/>
              </a:buClr>
              <a:buSzPts val="1400"/>
              <a:buChar char="●"/>
              <a:defRPr>
                <a:solidFill>
                  <a:schemeClr val="lt1"/>
                </a:solidFill>
              </a:defRPr>
            </a:lvl7pPr>
            <a:lvl8pPr marL="4876678" lvl="7" indent="-423323">
              <a:spcBef>
                <a:spcPts val="2133"/>
              </a:spcBef>
              <a:spcAft>
                <a:spcPts val="0"/>
              </a:spcAft>
              <a:buClr>
                <a:schemeClr val="lt1"/>
              </a:buClr>
              <a:buSzPts val="1400"/>
              <a:buChar char="○"/>
              <a:defRPr>
                <a:solidFill>
                  <a:schemeClr val="lt1"/>
                </a:solidFill>
              </a:defRPr>
            </a:lvl8pPr>
            <a:lvl9pPr marL="5486263" lvl="8" indent="-423323">
              <a:spcBef>
                <a:spcPts val="2133"/>
              </a:spcBef>
              <a:spcAft>
                <a:spcPts val="2133"/>
              </a:spcAft>
              <a:buClr>
                <a:schemeClr val="lt1"/>
              </a:buClr>
              <a:buSzPts val="1400"/>
              <a:buChar char="■"/>
              <a:defRPr>
                <a:solidFill>
                  <a:schemeClr val="lt1"/>
                </a:solidFill>
              </a:defRPr>
            </a:lvl9pPr>
          </a:lstStyle>
          <a:p>
            <a:endParaRPr/>
          </a:p>
        </p:txBody>
      </p:sp>
      <p:sp>
        <p:nvSpPr>
          <p:cNvPr id="42" name="Google Shape;42;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US" smtClean="0"/>
              <a:pPr/>
              <a:t>‹Nº›</a:t>
            </a:fld>
            <a:endParaRPr lang="en-US"/>
          </a:p>
        </p:txBody>
      </p:sp>
    </p:spTree>
    <p:extLst>
      <p:ext uri="{BB962C8B-B14F-4D97-AF65-F5344CB8AC3E}">
        <p14:creationId xmlns:p14="http://schemas.microsoft.com/office/powerpoint/2010/main" val="830062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48A87A34-81AB-432B-8DAE-1953F412C126}" type="datetimeFigureOut">
              <a:rPr lang="en-US" dirty="0"/>
              <a:t>6/5/2024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s-ES" smtClean="0"/>
              <a:t>Haga clic para modificar el estilo de título del patrón</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6/5/2024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12" name="Content Placeholder 3"/>
          <p:cNvSpPr>
            <a:spLocks noGrp="1"/>
          </p:cNvSpPr>
          <p:nvPr>
            <p:ph sz="quarter" idx="13"/>
          </p:nvPr>
        </p:nvSpPr>
        <p:spPr>
          <a:xfrm>
            <a:off x="913774" y="3051012"/>
            <a:ext cx="5106027" cy="2740187"/>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13" name="Content Placeholder 5"/>
          <p:cNvSpPr>
            <a:spLocks noGrp="1"/>
          </p:cNvSpPr>
          <p:nvPr>
            <p:ph sz="quarter" idx="14"/>
          </p:nvPr>
        </p:nvSpPr>
        <p:spPr>
          <a:xfrm>
            <a:off x="6172200" y="3051012"/>
            <a:ext cx="5105401" cy="2740187"/>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6/5/2024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6/5/2024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6/5/2024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s-ES" smtClean="0"/>
              <a:t>Haga clic para modificar el estilo de título del patrón</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6/5/2024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6/5/2024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5">
            <a:alphaModFix amt="7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6/5/2024</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‹Nº›</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 id="2147483669" r:id="rId18"/>
    <p:sldLayoutId id="2147483670" r:id="rId19"/>
    <p:sldLayoutId id="2147483672" r:id="rId20"/>
    <p:sldLayoutId id="2147483673" r:id="rId21"/>
    <p:sldLayoutId id="2147483674" r:id="rId22"/>
    <p:sldLayoutId id="2147483675" r:id="rId23"/>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32.png"/><Relationship Id="rId2" Type="http://schemas.openxmlformats.org/officeDocument/2006/relationships/diagramData" Target="../diagrams/data2.xml"/><Relationship Id="rId1" Type="http://schemas.openxmlformats.org/officeDocument/2006/relationships/slideLayout" Target="../slideLayouts/slideLayout2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33.png"/><Relationship Id="rId2" Type="http://schemas.openxmlformats.org/officeDocument/2006/relationships/diagramData" Target="../diagrams/data3.xml"/><Relationship Id="rId1" Type="http://schemas.openxmlformats.org/officeDocument/2006/relationships/slideLayout" Target="../slideLayouts/slideLayout2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video" Target="https://www.youtube.com/embed/g88Ssfdrz3E" TargetMode="External"/><Relationship Id="rId4" Type="http://schemas.openxmlformats.org/officeDocument/2006/relationships/image" Target="../media/image41.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image99.png"/>
          <p:cNvPicPr/>
          <p:nvPr/>
        </p:nvPicPr>
        <p:blipFill>
          <a:blip r:embed="rId3">
            <a:extLst/>
          </a:blip>
          <a:stretch>
            <a:fillRect/>
          </a:stretch>
        </p:blipFill>
        <p:spPr>
          <a:xfrm>
            <a:off x="0" y="0"/>
            <a:ext cx="12192000" cy="6858000"/>
          </a:xfrm>
          <a:prstGeom prst="rect">
            <a:avLst/>
          </a:prstGeom>
          <a:ln w="12700">
            <a:miter lim="400000"/>
          </a:ln>
        </p:spPr>
      </p:pic>
      <p:sp>
        <p:nvSpPr>
          <p:cNvPr id="135" name="Shape 135"/>
          <p:cNvSpPr/>
          <p:nvPr/>
        </p:nvSpPr>
        <p:spPr>
          <a:xfrm>
            <a:off x="2297723" y="6090138"/>
            <a:ext cx="3528481" cy="236682"/>
          </a:xfrm>
          <a:prstGeom prst="rect">
            <a:avLst/>
          </a:prstGeom>
          <a:ln w="12700">
            <a:miter lim="400000"/>
          </a:ln>
          <a:extLst>
            <a:ext uri="{C572A759-6A51-4108-AA02-DFA0A04FC94B}">
              <ma14:wrappingTextBoxFlag xmlns="" xmlns:ma14="http://schemas.microsoft.com/office/mac/drawingml/2011/main" val="1"/>
            </a:ext>
          </a:extLst>
        </p:spPr>
        <p:txBody>
          <a:bodyPr wrap="none" lIns="42203" tIns="42203" rIns="42203" bIns="42203">
            <a:spAutoFit/>
          </a:bodyPr>
          <a:lstStyle>
            <a:lvl1pPr algn="l" defTabSz="457200">
              <a:defRPr sz="1400">
                <a:latin typeface="Calibri"/>
                <a:ea typeface="Calibri"/>
                <a:cs typeface="Calibri"/>
                <a:sym typeface="Calibri"/>
              </a:defRPr>
            </a:lvl1pPr>
          </a:lstStyle>
          <a:p>
            <a:pPr lvl="0">
              <a:defRPr sz="1800"/>
            </a:pPr>
            <a:r>
              <a:rPr sz="984"/>
              <a:t>BASADO EN ENRIQUE ESTELA, A MANO ALZADA, DESIGN THINKING</a:t>
            </a:r>
          </a:p>
        </p:txBody>
      </p:sp>
      <p:grpSp>
        <p:nvGrpSpPr>
          <p:cNvPr id="138" name="Group 138"/>
          <p:cNvGrpSpPr/>
          <p:nvPr/>
        </p:nvGrpSpPr>
        <p:grpSpPr>
          <a:xfrm>
            <a:off x="3305907" y="2014416"/>
            <a:ext cx="2876065" cy="3538992"/>
            <a:chOff x="-1" y="0"/>
            <a:chExt cx="4090401" cy="5033232"/>
          </a:xfrm>
        </p:grpSpPr>
        <p:sp>
          <p:nvSpPr>
            <p:cNvPr id="136" name="Shape 136"/>
            <p:cNvSpPr/>
            <p:nvPr/>
          </p:nvSpPr>
          <p:spPr>
            <a:xfrm>
              <a:off x="-1" y="374611"/>
              <a:ext cx="4090401" cy="465862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25400" cap="flat">
              <a:solidFill>
                <a:srgbClr val="FF0000"/>
              </a:solidFill>
              <a:prstDash val="solid"/>
              <a:bevel/>
            </a:ln>
            <a:effectLst>
              <a:outerShdw blurRad="38100" dist="25400" dir="5400000" rotWithShape="0">
                <a:srgbClr val="000000">
                  <a:alpha val="35000"/>
                </a:srgbClr>
              </a:outerShdw>
            </a:effectLst>
          </p:spPr>
          <p:txBody>
            <a:bodyPr wrap="square" lIns="42203" tIns="42203" rIns="42203" bIns="42203" numCol="1" anchor="ctr">
              <a:noAutofit/>
            </a:bodyPr>
            <a:lstStyle/>
            <a:p>
              <a:pPr defTabSz="321457">
                <a:defRPr sz="1800">
                  <a:solidFill>
                    <a:srgbClr val="FFFFFF"/>
                  </a:solidFill>
                  <a:latin typeface="Calibri"/>
                  <a:ea typeface="Calibri"/>
                  <a:cs typeface="Calibri"/>
                  <a:sym typeface="Calibri"/>
                </a:defRPr>
              </a:pPr>
              <a:endParaRPr sz="1266"/>
            </a:p>
          </p:txBody>
        </p:sp>
        <p:sp>
          <p:nvSpPr>
            <p:cNvPr id="137" name="Shape 137"/>
            <p:cNvSpPr/>
            <p:nvPr/>
          </p:nvSpPr>
          <p:spPr>
            <a:xfrm>
              <a:off x="446774" y="0"/>
              <a:ext cx="2346691" cy="552195"/>
            </a:xfrm>
            <a:prstGeom prst="rect">
              <a:avLst/>
            </a:prstGeom>
            <a:solidFill>
              <a:srgbClr val="FFFFFF"/>
            </a:solidFill>
            <a:ln w="3175" cap="flat">
              <a:solidFill>
                <a:srgbClr val="FF0000"/>
              </a:solidFill>
              <a:prstDash val="solid"/>
              <a:bevel/>
            </a:ln>
            <a:effectLst/>
            <a:extLst>
              <a:ext uri="{C572A759-6A51-4108-AA02-DFA0A04FC94B}">
                <ma14:wrappingTextBoxFlag xmlns="" xmlns:ma14="http://schemas.microsoft.com/office/mac/drawingml/2011/main" val="1"/>
              </a:ext>
            </a:extLst>
          </p:spPr>
          <p:txBody>
            <a:bodyPr wrap="none" lIns="42203" tIns="42203" rIns="42203" bIns="42203" numCol="1" anchor="t">
              <a:spAutoFit/>
            </a:bodyPr>
            <a:lstStyle>
              <a:lvl1pPr algn="l" defTabSz="457200">
                <a:defRPr sz="2800" b="1">
                  <a:solidFill>
                    <a:srgbClr val="FF0000"/>
                  </a:solidFill>
                  <a:latin typeface="Calibri"/>
                  <a:ea typeface="Calibri"/>
                  <a:cs typeface="Calibri"/>
                  <a:sym typeface="Calibri"/>
                </a:defRPr>
              </a:lvl1pPr>
            </a:lstStyle>
            <a:p>
              <a:pPr lvl="0">
                <a:defRPr sz="1800" b="0">
                  <a:solidFill>
                    <a:srgbClr val="000000"/>
                  </a:solidFill>
                </a:defRPr>
              </a:pPr>
              <a:r>
                <a:rPr sz="1969"/>
                <a:t>OPORTUNIDAD</a:t>
              </a:r>
            </a:p>
          </p:txBody>
        </p:sp>
      </p:grpSp>
      <p:grpSp>
        <p:nvGrpSpPr>
          <p:cNvPr id="141" name="Group 141"/>
          <p:cNvGrpSpPr/>
          <p:nvPr/>
        </p:nvGrpSpPr>
        <p:grpSpPr>
          <a:xfrm>
            <a:off x="5581563" y="1826845"/>
            <a:ext cx="3132593" cy="3276946"/>
            <a:chOff x="-1" y="-1"/>
            <a:chExt cx="4455242" cy="4660543"/>
          </a:xfrm>
        </p:grpSpPr>
        <p:sp>
          <p:nvSpPr>
            <p:cNvPr id="139" name="Shape 139"/>
            <p:cNvSpPr/>
            <p:nvPr/>
          </p:nvSpPr>
          <p:spPr>
            <a:xfrm>
              <a:off x="-1" y="-1"/>
              <a:ext cx="4455242" cy="466054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25400" cap="flat">
              <a:solidFill>
                <a:srgbClr val="FF6600"/>
              </a:solidFill>
              <a:prstDash val="solid"/>
              <a:bevel/>
            </a:ln>
            <a:effectLst>
              <a:outerShdw blurRad="38100" dist="25400" dir="5400000" rotWithShape="0">
                <a:srgbClr val="000000">
                  <a:alpha val="35000"/>
                </a:srgbClr>
              </a:outerShdw>
            </a:effectLst>
          </p:spPr>
          <p:txBody>
            <a:bodyPr wrap="square" lIns="42203" tIns="42203" rIns="42203" bIns="42203" numCol="1" anchor="ctr">
              <a:noAutofit/>
            </a:bodyPr>
            <a:lstStyle/>
            <a:p>
              <a:pPr defTabSz="321457">
                <a:defRPr sz="1800">
                  <a:solidFill>
                    <a:srgbClr val="FFFFFF"/>
                  </a:solidFill>
                  <a:latin typeface="Calibri"/>
                  <a:ea typeface="Calibri"/>
                  <a:cs typeface="Calibri"/>
                  <a:sym typeface="Calibri"/>
                </a:defRPr>
              </a:pPr>
              <a:endParaRPr sz="1266"/>
            </a:p>
          </p:txBody>
        </p:sp>
        <p:sp>
          <p:nvSpPr>
            <p:cNvPr id="140" name="Shape 140"/>
            <p:cNvSpPr/>
            <p:nvPr/>
          </p:nvSpPr>
          <p:spPr>
            <a:xfrm>
              <a:off x="343047" y="92889"/>
              <a:ext cx="2241454" cy="552195"/>
            </a:xfrm>
            <a:prstGeom prst="rect">
              <a:avLst/>
            </a:prstGeom>
            <a:solidFill>
              <a:srgbClr val="FFFFFF"/>
            </a:solidFill>
            <a:ln w="3175" cap="flat">
              <a:solidFill>
                <a:srgbClr val="FF6600"/>
              </a:solidFill>
              <a:prstDash val="solid"/>
              <a:bevel/>
            </a:ln>
            <a:effectLst/>
            <a:extLst>
              <a:ext uri="{C572A759-6A51-4108-AA02-DFA0A04FC94B}">
                <ma14:wrappingTextBoxFlag xmlns="" xmlns:ma14="http://schemas.microsoft.com/office/mac/drawingml/2011/main" val="1"/>
              </a:ext>
            </a:extLst>
          </p:spPr>
          <p:txBody>
            <a:bodyPr wrap="none" lIns="42203" tIns="42203" rIns="42203" bIns="42203" numCol="1" anchor="t">
              <a:spAutoFit/>
            </a:bodyPr>
            <a:lstStyle>
              <a:lvl1pPr algn="l" defTabSz="457200">
                <a:defRPr sz="2800" b="1">
                  <a:solidFill>
                    <a:srgbClr val="F79646"/>
                  </a:solidFill>
                  <a:latin typeface="Calibri"/>
                  <a:ea typeface="Calibri"/>
                  <a:cs typeface="Calibri"/>
                  <a:sym typeface="Calibri"/>
                </a:defRPr>
              </a:lvl1pPr>
            </a:lstStyle>
            <a:p>
              <a:pPr lvl="0">
                <a:defRPr sz="1800" b="0">
                  <a:solidFill>
                    <a:srgbClr val="000000"/>
                  </a:solidFill>
                </a:defRPr>
              </a:pPr>
              <a:r>
                <a:rPr sz="1969"/>
                <a:t>PRIORIZACIÓN</a:t>
              </a:r>
            </a:p>
          </p:txBody>
        </p:sp>
      </p:grpSp>
      <p:grpSp>
        <p:nvGrpSpPr>
          <p:cNvPr id="144" name="Group 144"/>
          <p:cNvGrpSpPr/>
          <p:nvPr/>
        </p:nvGrpSpPr>
        <p:grpSpPr>
          <a:xfrm>
            <a:off x="6930408" y="2213937"/>
            <a:ext cx="3190518" cy="3583127"/>
            <a:chOff x="0" y="-1"/>
            <a:chExt cx="4537623" cy="5096001"/>
          </a:xfrm>
        </p:grpSpPr>
        <p:sp>
          <p:nvSpPr>
            <p:cNvPr id="142" name="Shape 142"/>
            <p:cNvSpPr/>
            <p:nvPr/>
          </p:nvSpPr>
          <p:spPr>
            <a:xfrm>
              <a:off x="0" y="-1"/>
              <a:ext cx="4537623" cy="50960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25400" cap="flat">
              <a:solidFill>
                <a:srgbClr val="9BBB59"/>
              </a:solidFill>
              <a:prstDash val="solid"/>
              <a:bevel/>
            </a:ln>
            <a:effectLst>
              <a:outerShdw blurRad="38100" dist="25400" dir="5400000" rotWithShape="0">
                <a:srgbClr val="000000">
                  <a:alpha val="35000"/>
                </a:srgbClr>
              </a:outerShdw>
            </a:effectLst>
          </p:spPr>
          <p:txBody>
            <a:bodyPr wrap="square" lIns="42203" tIns="42203" rIns="42203" bIns="42203" numCol="1" anchor="ctr">
              <a:noAutofit/>
            </a:bodyPr>
            <a:lstStyle/>
            <a:p>
              <a:pPr defTabSz="321457">
                <a:defRPr sz="1800">
                  <a:solidFill>
                    <a:srgbClr val="FFFFFF"/>
                  </a:solidFill>
                  <a:latin typeface="Calibri"/>
                  <a:ea typeface="Calibri"/>
                  <a:cs typeface="Calibri"/>
                  <a:sym typeface="Calibri"/>
                </a:defRPr>
              </a:pPr>
              <a:endParaRPr sz="1266"/>
            </a:p>
          </p:txBody>
        </p:sp>
        <p:sp>
          <p:nvSpPr>
            <p:cNvPr id="143" name="Shape 143"/>
            <p:cNvSpPr/>
            <p:nvPr/>
          </p:nvSpPr>
          <p:spPr>
            <a:xfrm>
              <a:off x="1914485" y="2664160"/>
              <a:ext cx="1929391" cy="552195"/>
            </a:xfrm>
            <a:prstGeom prst="rect">
              <a:avLst/>
            </a:prstGeom>
            <a:solidFill>
              <a:srgbClr val="FFFFFF"/>
            </a:solidFill>
            <a:ln w="25400" cap="flat">
              <a:solidFill>
                <a:srgbClr val="9BBB59"/>
              </a:solidFill>
              <a:prstDash val="solid"/>
              <a:bevel/>
            </a:ln>
            <a:effectLst/>
            <a:extLst>
              <a:ext uri="{C572A759-6A51-4108-AA02-DFA0A04FC94B}">
                <ma14:wrappingTextBoxFlag xmlns="" xmlns:ma14="http://schemas.microsoft.com/office/mac/drawingml/2011/main" val="1"/>
              </a:ext>
            </a:extLst>
          </p:spPr>
          <p:txBody>
            <a:bodyPr wrap="none" lIns="42203" tIns="42203" rIns="42203" bIns="42203" numCol="1" anchor="t">
              <a:spAutoFit/>
            </a:bodyPr>
            <a:lstStyle>
              <a:lvl1pPr algn="l" defTabSz="457200">
                <a:defRPr sz="2800" b="1">
                  <a:solidFill>
                    <a:srgbClr val="9BBB59"/>
                  </a:solidFill>
                  <a:latin typeface="Calibri"/>
                  <a:ea typeface="Calibri"/>
                  <a:cs typeface="Calibri"/>
                  <a:sym typeface="Calibri"/>
                </a:defRPr>
              </a:lvl1pPr>
            </a:lstStyle>
            <a:p>
              <a:pPr lvl="0">
                <a:defRPr sz="1800" b="0">
                  <a:solidFill>
                    <a:srgbClr val="000000"/>
                  </a:solidFill>
                </a:defRPr>
              </a:pPr>
              <a:r>
                <a:rPr sz="1969"/>
                <a:t>VALIDACIÓN</a:t>
              </a:r>
            </a:p>
          </p:txBody>
        </p:sp>
      </p:grpSp>
      <p:grpSp>
        <p:nvGrpSpPr>
          <p:cNvPr id="147" name="Group 147"/>
          <p:cNvGrpSpPr/>
          <p:nvPr/>
        </p:nvGrpSpPr>
        <p:grpSpPr>
          <a:xfrm>
            <a:off x="4816576" y="1887533"/>
            <a:ext cx="2725272" cy="3479807"/>
            <a:chOff x="0" y="0"/>
            <a:chExt cx="3875940" cy="4949058"/>
          </a:xfrm>
        </p:grpSpPr>
        <p:sp>
          <p:nvSpPr>
            <p:cNvPr id="145" name="Shape 145"/>
            <p:cNvSpPr/>
            <p:nvPr/>
          </p:nvSpPr>
          <p:spPr>
            <a:xfrm>
              <a:off x="0" y="0"/>
              <a:ext cx="3875940" cy="488478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25400" cap="flat">
              <a:solidFill>
                <a:srgbClr val="4A7EBB"/>
              </a:solidFill>
              <a:prstDash val="solid"/>
              <a:bevel/>
            </a:ln>
            <a:effectLst>
              <a:outerShdw blurRad="38100" dist="25400" dir="5400000" rotWithShape="0">
                <a:srgbClr val="000000">
                  <a:alpha val="35000"/>
                </a:srgbClr>
              </a:outerShdw>
            </a:effectLst>
          </p:spPr>
          <p:txBody>
            <a:bodyPr wrap="square" lIns="42203" tIns="42203" rIns="42203" bIns="42203" numCol="1" anchor="ctr">
              <a:noAutofit/>
            </a:bodyPr>
            <a:lstStyle/>
            <a:p>
              <a:pPr defTabSz="321457">
                <a:defRPr sz="1800">
                  <a:solidFill>
                    <a:srgbClr val="FFFFFF"/>
                  </a:solidFill>
                  <a:latin typeface="Calibri"/>
                  <a:ea typeface="Calibri"/>
                  <a:cs typeface="Calibri"/>
                  <a:sym typeface="Calibri"/>
                </a:defRPr>
              </a:pPr>
              <a:endParaRPr sz="1266"/>
            </a:p>
          </p:txBody>
        </p:sp>
        <p:sp>
          <p:nvSpPr>
            <p:cNvPr id="146" name="Shape 146"/>
            <p:cNvSpPr/>
            <p:nvPr/>
          </p:nvSpPr>
          <p:spPr>
            <a:xfrm>
              <a:off x="605465" y="4396863"/>
              <a:ext cx="2236346" cy="552195"/>
            </a:xfrm>
            <a:prstGeom prst="rect">
              <a:avLst/>
            </a:prstGeom>
            <a:solidFill>
              <a:srgbClr val="FFFFFF"/>
            </a:solidFill>
            <a:ln w="12700" cap="flat">
              <a:solidFill>
                <a:srgbClr val="1F497D"/>
              </a:solidFill>
              <a:prstDash val="solid"/>
              <a:bevel/>
            </a:ln>
            <a:effectLst/>
            <a:extLst>
              <a:ext uri="{C572A759-6A51-4108-AA02-DFA0A04FC94B}">
                <ma14:wrappingTextBoxFlag xmlns="" xmlns:ma14="http://schemas.microsoft.com/office/mac/drawingml/2011/main" val="1"/>
              </a:ext>
            </a:extLst>
          </p:spPr>
          <p:txBody>
            <a:bodyPr wrap="none" lIns="42203" tIns="42203" rIns="42203" bIns="42203" numCol="1" anchor="t">
              <a:spAutoFit/>
            </a:bodyPr>
            <a:lstStyle>
              <a:lvl1pPr algn="l" defTabSz="457200">
                <a:defRPr sz="2800" b="1">
                  <a:solidFill>
                    <a:srgbClr val="1F497D"/>
                  </a:solidFill>
                  <a:latin typeface="Calibri"/>
                  <a:ea typeface="Calibri"/>
                  <a:cs typeface="Calibri"/>
                  <a:sym typeface="Calibri"/>
                </a:defRPr>
              </a:lvl1pPr>
            </a:lstStyle>
            <a:p>
              <a:pPr lvl="0">
                <a:defRPr sz="1800" b="0">
                  <a:solidFill>
                    <a:srgbClr val="000000"/>
                  </a:solidFill>
                </a:defRPr>
              </a:pPr>
              <a:r>
                <a:rPr sz="1969"/>
                <a:t>ALTERNATIVAS</a:t>
              </a:r>
            </a:p>
          </p:txBody>
        </p:sp>
      </p:grpSp>
    </p:spTree>
    <p:extLst>
      <p:ext uri="{BB962C8B-B14F-4D97-AF65-F5344CB8AC3E}">
        <p14:creationId xmlns:p14="http://schemas.microsoft.com/office/powerpoint/2010/main" val="29904740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p:tmAbs val="0"/>
                                  </p:iterate>
                                  <p:childTnLst>
                                    <p:set>
                                      <p:cBhvr>
                                        <p:cTn id="6" fill="hold"/>
                                        <p:tgtEl>
                                          <p:spTgt spid="138"/>
                                        </p:tgtEl>
                                        <p:attrNameLst>
                                          <p:attrName>style.visibility</p:attrName>
                                        </p:attrNameLst>
                                      </p:cBhvr>
                                      <p:to>
                                        <p:strVal val="visible"/>
                                      </p:to>
                                    </p:set>
                                    <p:animEffect transition="in" filter="fade">
                                      <p:cBhvr>
                                        <p:cTn id="7" dur="500"/>
                                        <p:tgtEl>
                                          <p:spTgt spid="1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p:tmAbs val="0"/>
                                  </p:iterate>
                                  <p:childTnLst>
                                    <p:set>
                                      <p:cBhvr>
                                        <p:cTn id="11" fill="hold"/>
                                        <p:tgtEl>
                                          <p:spTgt spid="147"/>
                                        </p:tgtEl>
                                        <p:attrNameLst>
                                          <p:attrName>style.visibility</p:attrName>
                                        </p:attrNameLst>
                                      </p:cBhvr>
                                      <p:to>
                                        <p:strVal val="visible"/>
                                      </p:to>
                                    </p:set>
                                    <p:animEffect transition="in" filter="fade">
                                      <p:cBhvr>
                                        <p:cTn id="12" dur="500"/>
                                        <p:tgtEl>
                                          <p:spTgt spid="1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iterate>
                                    <p:tmAbs val="0"/>
                                  </p:iterate>
                                  <p:childTnLst>
                                    <p:set>
                                      <p:cBhvr>
                                        <p:cTn id="16" fill="hold"/>
                                        <p:tgtEl>
                                          <p:spTgt spid="141"/>
                                        </p:tgtEl>
                                        <p:attrNameLst>
                                          <p:attrName>style.visibility</p:attrName>
                                        </p:attrNameLst>
                                      </p:cBhvr>
                                      <p:to>
                                        <p:strVal val="visible"/>
                                      </p:to>
                                    </p:set>
                                    <p:animEffect transition="in" filter="fade">
                                      <p:cBhvr>
                                        <p:cTn id="17" dur="500"/>
                                        <p:tgtEl>
                                          <p:spTgt spid="14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iterate>
                                    <p:tmAbs val="0"/>
                                  </p:iterate>
                                  <p:childTnLst>
                                    <p:set>
                                      <p:cBhvr>
                                        <p:cTn id="21" fill="hold"/>
                                        <p:tgtEl>
                                          <p:spTgt spid="144"/>
                                        </p:tgtEl>
                                        <p:attrNameLst>
                                          <p:attrName>style.visibility</p:attrName>
                                        </p:attrNameLst>
                                      </p:cBhvr>
                                      <p:to>
                                        <p:strVal val="visible"/>
                                      </p:to>
                                    </p:set>
                                    <p:animEffect transition="in" filter="fade">
                                      <p:cBhvr>
                                        <p:cTn id="22" dur="5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animBg="1" advAuto="0"/>
      <p:bldP spid="141" grpId="0" animBg="1" advAuto="0"/>
      <p:bldP spid="144" grpId="0" animBg="1" advAuto="0"/>
      <p:bldP spid="147" grpId="0"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15600" y="251739"/>
            <a:ext cx="11360800" cy="763600"/>
          </a:xfrm>
        </p:spPr>
        <p:txBody>
          <a:bodyPr/>
          <a:lstStyle/>
          <a:p>
            <a:r>
              <a:rPr lang="es-ES" sz="2800" dirty="0" smtClean="0">
                <a:solidFill>
                  <a:schemeClr val="bg2">
                    <a:lumMod val="50000"/>
                  </a:schemeClr>
                </a:solidFill>
              </a:rPr>
              <a:t>Fuentes de consultas y referencias.</a:t>
            </a:r>
            <a:endParaRPr lang="en-US" sz="2800" dirty="0">
              <a:solidFill>
                <a:schemeClr val="bg2">
                  <a:lumMod val="50000"/>
                </a:schemeClr>
              </a:solidFill>
            </a:endParaRPr>
          </a:p>
        </p:txBody>
      </p:sp>
      <p:sp>
        <p:nvSpPr>
          <p:cNvPr id="3" name="Marcador de texto 2"/>
          <p:cNvSpPr>
            <a:spLocks noGrp="1"/>
          </p:cNvSpPr>
          <p:nvPr>
            <p:ph type="body" idx="1"/>
          </p:nvPr>
        </p:nvSpPr>
        <p:spPr/>
        <p:txBody>
          <a:bodyPr/>
          <a:lstStyle/>
          <a:p>
            <a:endParaRPr lang="en-US"/>
          </a:p>
        </p:txBody>
      </p:sp>
      <p:pic>
        <p:nvPicPr>
          <p:cNvPr id="4" name="Imagen 3"/>
          <p:cNvPicPr>
            <a:picLocks noChangeAspect="1"/>
          </p:cNvPicPr>
          <p:nvPr/>
        </p:nvPicPr>
        <p:blipFill rotWithShape="1">
          <a:blip r:embed="rId2"/>
          <a:srcRect l="695" t="10247" r="1250"/>
          <a:stretch/>
        </p:blipFill>
        <p:spPr>
          <a:xfrm>
            <a:off x="962180" y="1225370"/>
            <a:ext cx="10267640" cy="5286526"/>
          </a:xfrm>
          <a:prstGeom prst="rect">
            <a:avLst/>
          </a:prstGeom>
        </p:spPr>
      </p:pic>
    </p:spTree>
    <p:extLst>
      <p:ext uri="{BB962C8B-B14F-4D97-AF65-F5344CB8AC3E}">
        <p14:creationId xmlns:p14="http://schemas.microsoft.com/office/powerpoint/2010/main" val="4310662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37520" y="166647"/>
            <a:ext cx="11360800" cy="763600"/>
          </a:xfrm>
        </p:spPr>
        <p:txBody>
          <a:bodyPr/>
          <a:lstStyle/>
          <a:p>
            <a:pPr algn="r"/>
            <a:r>
              <a:rPr lang="es-ES" sz="2800" dirty="0" smtClean="0">
                <a:solidFill>
                  <a:schemeClr val="bg2">
                    <a:lumMod val="50000"/>
                  </a:schemeClr>
                </a:solidFill>
              </a:rPr>
              <a:t>Fuentes de </a:t>
            </a:r>
            <a:br>
              <a:rPr lang="es-ES" sz="2800" dirty="0" smtClean="0">
                <a:solidFill>
                  <a:schemeClr val="bg2">
                    <a:lumMod val="50000"/>
                  </a:schemeClr>
                </a:solidFill>
              </a:rPr>
            </a:br>
            <a:r>
              <a:rPr lang="es-ES" sz="2800" dirty="0" smtClean="0">
                <a:solidFill>
                  <a:schemeClr val="bg2">
                    <a:lumMod val="50000"/>
                  </a:schemeClr>
                </a:solidFill>
              </a:rPr>
              <a:t>consultas </a:t>
            </a:r>
            <a:br>
              <a:rPr lang="es-ES" sz="2800" dirty="0" smtClean="0">
                <a:solidFill>
                  <a:schemeClr val="bg2">
                    <a:lumMod val="50000"/>
                  </a:schemeClr>
                </a:solidFill>
              </a:rPr>
            </a:br>
            <a:r>
              <a:rPr lang="es-ES" sz="2800" dirty="0" smtClean="0">
                <a:solidFill>
                  <a:schemeClr val="bg2">
                    <a:lumMod val="50000"/>
                  </a:schemeClr>
                </a:solidFill>
              </a:rPr>
              <a:t>y referencias.</a:t>
            </a:r>
            <a:endParaRPr lang="en-US" sz="2800" dirty="0">
              <a:solidFill>
                <a:schemeClr val="bg2">
                  <a:lumMod val="50000"/>
                </a:schemeClr>
              </a:solidFill>
            </a:endParaRPr>
          </a:p>
        </p:txBody>
      </p:sp>
      <p:pic>
        <p:nvPicPr>
          <p:cNvPr id="4" name="Imagen 3"/>
          <p:cNvPicPr>
            <a:picLocks noChangeAspect="1"/>
          </p:cNvPicPr>
          <p:nvPr/>
        </p:nvPicPr>
        <p:blipFill rotWithShape="1">
          <a:blip r:embed="rId2"/>
          <a:srcRect l="10416" t="10074" r="13250"/>
          <a:stretch/>
        </p:blipFill>
        <p:spPr>
          <a:xfrm>
            <a:off x="537520" y="396847"/>
            <a:ext cx="8930640" cy="5918011"/>
          </a:xfrm>
          <a:prstGeom prst="rect">
            <a:avLst/>
          </a:prstGeom>
        </p:spPr>
      </p:pic>
    </p:spTree>
    <p:extLst>
      <p:ext uri="{BB962C8B-B14F-4D97-AF65-F5344CB8AC3E}">
        <p14:creationId xmlns:p14="http://schemas.microsoft.com/office/powerpoint/2010/main" val="5933748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15600" y="227000"/>
            <a:ext cx="11360800" cy="763600"/>
          </a:xfrm>
        </p:spPr>
        <p:txBody>
          <a:bodyPr/>
          <a:lstStyle/>
          <a:p>
            <a:r>
              <a:rPr lang="es-ES" sz="2800" dirty="0" smtClean="0">
                <a:solidFill>
                  <a:schemeClr val="bg2">
                    <a:lumMod val="50000"/>
                  </a:schemeClr>
                </a:solidFill>
              </a:rPr>
              <a:t>Fuentes de consultas y referencias.</a:t>
            </a:r>
            <a:endParaRPr lang="en-US" sz="2800" dirty="0">
              <a:solidFill>
                <a:schemeClr val="bg2">
                  <a:lumMod val="50000"/>
                </a:schemeClr>
              </a:solidFill>
            </a:endParaRPr>
          </a:p>
        </p:txBody>
      </p:sp>
      <p:pic>
        <p:nvPicPr>
          <p:cNvPr id="4" name="Imagen 3"/>
          <p:cNvPicPr>
            <a:picLocks noChangeAspect="1"/>
          </p:cNvPicPr>
          <p:nvPr/>
        </p:nvPicPr>
        <p:blipFill rotWithShape="1">
          <a:blip r:embed="rId2"/>
          <a:srcRect l="1083" t="10222" r="3333" b="5630"/>
          <a:stretch/>
        </p:blipFill>
        <p:spPr>
          <a:xfrm>
            <a:off x="579120" y="1569720"/>
            <a:ext cx="6858000" cy="3396115"/>
          </a:xfrm>
          <a:prstGeom prst="rect">
            <a:avLst/>
          </a:prstGeom>
        </p:spPr>
      </p:pic>
      <p:pic>
        <p:nvPicPr>
          <p:cNvPr id="5" name="Imagen 4"/>
          <p:cNvPicPr>
            <a:picLocks noChangeAspect="1"/>
          </p:cNvPicPr>
          <p:nvPr/>
        </p:nvPicPr>
        <p:blipFill>
          <a:blip r:embed="rId3"/>
          <a:stretch>
            <a:fillRect/>
          </a:stretch>
        </p:blipFill>
        <p:spPr>
          <a:xfrm>
            <a:off x="7589520" y="1569720"/>
            <a:ext cx="3445646" cy="3396115"/>
          </a:xfrm>
          <a:prstGeom prst="rect">
            <a:avLst/>
          </a:prstGeom>
        </p:spPr>
      </p:pic>
    </p:spTree>
    <p:extLst>
      <p:ext uri="{BB962C8B-B14F-4D97-AF65-F5344CB8AC3E}">
        <p14:creationId xmlns:p14="http://schemas.microsoft.com/office/powerpoint/2010/main" val="23112033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8"/>
          <p:cNvSpPr txBox="1">
            <a:spLocks noGrp="1"/>
          </p:cNvSpPr>
          <p:nvPr>
            <p:ph type="ctrTitle"/>
          </p:nvPr>
        </p:nvSpPr>
        <p:spPr>
          <a:xfrm>
            <a:off x="831200" y="179866"/>
            <a:ext cx="11360800" cy="1672800"/>
          </a:xfrm>
          <a:prstGeom prst="rect">
            <a:avLst/>
          </a:prstGeom>
        </p:spPr>
        <p:txBody>
          <a:bodyPr spcFirstLastPara="1" vert="horz" wrap="square" lIns="121900" tIns="121900" rIns="121900" bIns="121900" rtlCol="0" anchor="b" anchorCtr="0">
            <a:noAutofit/>
          </a:bodyPr>
          <a:lstStyle/>
          <a:p>
            <a:pPr algn="l">
              <a:spcBef>
                <a:spcPts val="0"/>
              </a:spcBef>
            </a:pPr>
            <a:r>
              <a:rPr lang="es" sz="4000" dirty="0">
                <a:solidFill>
                  <a:schemeClr val="accent2">
                    <a:lumMod val="50000"/>
                  </a:schemeClr>
                </a:solidFill>
              </a:rPr>
              <a:t>Desafíos y retos de los proyectos actuales:</a:t>
            </a:r>
            <a:endParaRPr sz="4000" dirty="0">
              <a:solidFill>
                <a:schemeClr val="accent2">
                  <a:lumMod val="50000"/>
                </a:schemeClr>
              </a:solidFill>
            </a:endParaRPr>
          </a:p>
          <a:p>
            <a:pPr>
              <a:spcBef>
                <a:spcPts val="0"/>
              </a:spcBef>
            </a:pPr>
            <a:endParaRPr sz="4000" dirty="0">
              <a:solidFill>
                <a:schemeClr val="accent2">
                  <a:lumMod val="50000"/>
                </a:schemeClr>
              </a:solidFill>
            </a:endParaRPr>
          </a:p>
        </p:txBody>
      </p:sp>
      <p:sp>
        <p:nvSpPr>
          <p:cNvPr id="85" name="Google Shape;85;p18"/>
          <p:cNvSpPr txBox="1">
            <a:spLocks noGrp="1"/>
          </p:cNvSpPr>
          <p:nvPr>
            <p:ph type="subTitle" idx="1"/>
          </p:nvPr>
        </p:nvSpPr>
        <p:spPr>
          <a:xfrm>
            <a:off x="581962" y="1414895"/>
            <a:ext cx="9679637" cy="2842400"/>
          </a:xfrm>
          <a:prstGeom prst="rect">
            <a:avLst/>
          </a:prstGeom>
        </p:spPr>
        <p:txBody>
          <a:bodyPr spcFirstLastPara="1" vert="horz" wrap="square" lIns="121900" tIns="121900" rIns="121900" bIns="121900" rtlCol="0" anchor="t" anchorCtr="0">
            <a:noAutofit/>
          </a:bodyPr>
          <a:lstStyle/>
          <a:p>
            <a:pPr marL="609585" indent="-507987" algn="l">
              <a:spcBef>
                <a:spcPts val="0"/>
              </a:spcBef>
              <a:buSzPts val="2400"/>
              <a:buChar char="●"/>
            </a:pPr>
            <a:r>
              <a:rPr lang="es" sz="3200" dirty="0">
                <a:solidFill>
                  <a:schemeClr val="accent2">
                    <a:lumMod val="50000"/>
                  </a:schemeClr>
                </a:solidFill>
              </a:rPr>
              <a:t>Flexibilidad y personalización masivas,</a:t>
            </a:r>
            <a:endParaRPr sz="3200" dirty="0">
              <a:solidFill>
                <a:schemeClr val="accent2">
                  <a:lumMod val="50000"/>
                </a:schemeClr>
              </a:solidFill>
            </a:endParaRPr>
          </a:p>
          <a:p>
            <a:pPr marL="609585" indent="-507987" algn="l">
              <a:spcBef>
                <a:spcPts val="0"/>
              </a:spcBef>
              <a:buSzPts val="2400"/>
              <a:buChar char="●"/>
            </a:pPr>
            <a:r>
              <a:rPr lang="es" sz="3200" dirty="0">
                <a:solidFill>
                  <a:schemeClr val="accent2">
                    <a:lumMod val="50000"/>
                  </a:schemeClr>
                </a:solidFill>
              </a:rPr>
              <a:t>Relación directa con el cliente,</a:t>
            </a:r>
            <a:endParaRPr sz="3200" dirty="0">
              <a:solidFill>
                <a:schemeClr val="accent2">
                  <a:lumMod val="50000"/>
                </a:schemeClr>
              </a:solidFill>
            </a:endParaRPr>
          </a:p>
          <a:p>
            <a:pPr marL="609585" indent="-507987" algn="l">
              <a:spcBef>
                <a:spcPts val="0"/>
              </a:spcBef>
              <a:buSzPts val="2400"/>
              <a:buChar char="●"/>
            </a:pPr>
            <a:r>
              <a:rPr lang="es" sz="3200" dirty="0">
                <a:solidFill>
                  <a:schemeClr val="accent2">
                    <a:lumMod val="50000"/>
                  </a:schemeClr>
                </a:solidFill>
              </a:rPr>
              <a:t>Aumento de trabajo creativo y colaborativo,</a:t>
            </a:r>
            <a:endParaRPr sz="3200" dirty="0">
              <a:solidFill>
                <a:schemeClr val="accent2">
                  <a:lumMod val="50000"/>
                </a:schemeClr>
              </a:solidFill>
            </a:endParaRPr>
          </a:p>
          <a:p>
            <a:pPr marL="609585" indent="-507987" algn="l">
              <a:spcBef>
                <a:spcPts val="0"/>
              </a:spcBef>
              <a:buSzPts val="2400"/>
              <a:buChar char="●"/>
            </a:pPr>
            <a:r>
              <a:rPr lang="es" sz="3200" dirty="0">
                <a:solidFill>
                  <a:schemeClr val="accent2">
                    <a:lumMod val="50000"/>
                  </a:schemeClr>
                </a:solidFill>
              </a:rPr>
              <a:t>Rotación eficiente de activos,</a:t>
            </a:r>
            <a:endParaRPr sz="3200" dirty="0">
              <a:solidFill>
                <a:schemeClr val="accent2">
                  <a:lumMod val="50000"/>
                </a:schemeClr>
              </a:solidFill>
            </a:endParaRPr>
          </a:p>
          <a:p>
            <a:pPr marL="609585" indent="-507987" algn="l">
              <a:spcBef>
                <a:spcPts val="0"/>
              </a:spcBef>
              <a:buSzPts val="2400"/>
              <a:buChar char="●"/>
            </a:pPr>
            <a:r>
              <a:rPr lang="es" sz="3200" dirty="0">
                <a:solidFill>
                  <a:schemeClr val="accent2">
                    <a:lumMod val="50000"/>
                  </a:schemeClr>
                </a:solidFill>
              </a:rPr>
              <a:t>Descentralización y regionalización,</a:t>
            </a:r>
            <a:endParaRPr sz="3200" dirty="0">
              <a:solidFill>
                <a:schemeClr val="accent2">
                  <a:lumMod val="50000"/>
                </a:schemeClr>
              </a:solidFill>
            </a:endParaRPr>
          </a:p>
          <a:p>
            <a:pPr marL="609585" indent="-507987" algn="l">
              <a:spcBef>
                <a:spcPts val="0"/>
              </a:spcBef>
              <a:buSzPts val="2400"/>
              <a:buChar char="●"/>
            </a:pPr>
            <a:r>
              <a:rPr lang="es" sz="3200" dirty="0">
                <a:solidFill>
                  <a:schemeClr val="accent2">
                    <a:lumMod val="50000"/>
                  </a:schemeClr>
                </a:solidFill>
              </a:rPr>
              <a:t>Respuesta rápida con productos y servicios,</a:t>
            </a:r>
            <a:endParaRPr sz="3200" dirty="0">
              <a:solidFill>
                <a:schemeClr val="accent2">
                  <a:lumMod val="50000"/>
                </a:schemeClr>
              </a:solidFill>
            </a:endParaRPr>
          </a:p>
          <a:p>
            <a:pPr marL="609585" indent="-507987" algn="l">
              <a:spcBef>
                <a:spcPts val="0"/>
              </a:spcBef>
              <a:buSzPts val="2400"/>
              <a:buChar char="●"/>
            </a:pPr>
            <a:r>
              <a:rPr lang="es" sz="3200" dirty="0">
                <a:solidFill>
                  <a:schemeClr val="accent2">
                    <a:lumMod val="50000"/>
                  </a:schemeClr>
                </a:solidFill>
              </a:rPr>
              <a:t>Potenciar nuevos conocimientos y habilidades.</a:t>
            </a:r>
            <a:endParaRPr sz="3200" dirty="0">
              <a:solidFill>
                <a:schemeClr val="accent2">
                  <a:lumMod val="50000"/>
                </a:schemeClr>
              </a:solidFill>
            </a:endParaRPr>
          </a:p>
        </p:txBody>
      </p:sp>
      <p:pic>
        <p:nvPicPr>
          <p:cNvPr id="2" name="Imagen 1"/>
          <p:cNvPicPr>
            <a:picLocks noChangeAspect="1"/>
          </p:cNvPicPr>
          <p:nvPr/>
        </p:nvPicPr>
        <p:blipFill>
          <a:blip r:embed="rId3"/>
          <a:stretch>
            <a:fillRect/>
          </a:stretch>
        </p:blipFill>
        <p:spPr>
          <a:xfrm>
            <a:off x="9439274" y="1764532"/>
            <a:ext cx="2143125" cy="2143125"/>
          </a:xfrm>
          <a:prstGeom prst="rect">
            <a:avLst/>
          </a:prstGeom>
        </p:spPr>
      </p:pic>
    </p:spTree>
    <p:extLst>
      <p:ext uri="{BB962C8B-B14F-4D97-AF65-F5344CB8AC3E}">
        <p14:creationId xmlns:p14="http://schemas.microsoft.com/office/powerpoint/2010/main" val="11895048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 name="image100.png"/>
          <p:cNvPicPr/>
          <p:nvPr/>
        </p:nvPicPr>
        <p:blipFill>
          <a:blip r:embed="rId2">
            <a:extLst/>
          </a:blip>
          <a:stretch>
            <a:fillRect/>
          </a:stretch>
        </p:blipFill>
        <p:spPr>
          <a:xfrm>
            <a:off x="3752850" y="1638300"/>
            <a:ext cx="6934200" cy="4914900"/>
          </a:xfrm>
          <a:prstGeom prst="rect">
            <a:avLst/>
          </a:prstGeom>
          <a:ln w="12700">
            <a:miter lim="400000"/>
          </a:ln>
        </p:spPr>
      </p:pic>
      <p:sp>
        <p:nvSpPr>
          <p:cNvPr id="150" name="Shape 150"/>
          <p:cNvSpPr>
            <a:spLocks noGrp="1"/>
          </p:cNvSpPr>
          <p:nvPr>
            <p:ph type="title" idx="4294967295"/>
          </p:nvPr>
        </p:nvSpPr>
        <p:spPr>
          <a:xfrm>
            <a:off x="419100" y="400050"/>
            <a:ext cx="11525250" cy="1054100"/>
          </a:xfrm>
          <a:prstGeom prst="rect">
            <a:avLst/>
          </a:prstGeom>
        </p:spPr>
        <p:txBody>
          <a:bodyPr/>
          <a:lstStyle/>
          <a:p>
            <a:pPr defTabSz="527190">
              <a:defRPr sz="1800">
                <a:solidFill>
                  <a:srgbClr val="000000"/>
                </a:solidFill>
              </a:defRPr>
            </a:pPr>
            <a:r>
              <a:rPr lang="es-ES" sz="3113" b="1" dirty="0" smtClean="0">
                <a:solidFill>
                  <a:srgbClr val="002060"/>
                </a:solidFill>
              </a:rPr>
              <a:t>ES EL MOMENTO DE DECIDIR LA CREACIÓN DEL MODELO DE INTERCAMBIO ESTRATÉGICO DE VALOR.</a:t>
            </a:r>
            <a:endParaRPr sz="3113" b="1" dirty="0">
              <a:solidFill>
                <a:srgbClr val="002060"/>
              </a:solidFill>
            </a:endParaRPr>
          </a:p>
        </p:txBody>
      </p:sp>
      <p:sp>
        <p:nvSpPr>
          <p:cNvPr id="151" name="Shape 151"/>
          <p:cNvSpPr/>
          <p:nvPr/>
        </p:nvSpPr>
        <p:spPr>
          <a:xfrm>
            <a:off x="2117969" y="6062784"/>
            <a:ext cx="1909448" cy="258355"/>
          </a:xfrm>
          <a:prstGeom prst="rect">
            <a:avLst/>
          </a:prstGeom>
          <a:ln w="12700">
            <a:miter lim="400000"/>
          </a:ln>
          <a:extLst>
            <a:ext uri="{C572A759-6A51-4108-AA02-DFA0A04FC94B}">
              <ma14:wrappingTextBoxFlag xmlns="" xmlns:ma14="http://schemas.microsoft.com/office/mac/drawingml/2011/main" val="1"/>
            </a:ext>
          </a:extLst>
        </p:spPr>
        <p:txBody>
          <a:bodyPr wrap="none" lIns="42203" tIns="42203" rIns="42203" bIns="42203">
            <a:spAutoFit/>
          </a:bodyPr>
          <a:lstStyle>
            <a:lvl1pPr algn="l" defTabSz="457200">
              <a:defRPr sz="1600">
                <a:solidFill>
                  <a:srgbClr val="FF0000"/>
                </a:solidFill>
                <a:latin typeface="Calibri"/>
                <a:ea typeface="Calibri"/>
                <a:cs typeface="Calibri"/>
                <a:sym typeface="Calibri"/>
              </a:defRPr>
            </a:lvl1pPr>
          </a:lstStyle>
          <a:p>
            <a:pPr lvl="0">
              <a:defRPr sz="1800">
                <a:solidFill>
                  <a:srgbClr val="000000"/>
                </a:solidFill>
              </a:defRPr>
            </a:pPr>
            <a:r>
              <a:rPr sz="1125" dirty="0"/>
              <a:t>BASADO EN INNODRIVEN.COM</a:t>
            </a:r>
          </a:p>
        </p:txBody>
      </p:sp>
    </p:spTree>
    <p:extLst>
      <p:ext uri="{BB962C8B-B14F-4D97-AF65-F5344CB8AC3E}">
        <p14:creationId xmlns:p14="http://schemas.microsoft.com/office/powerpoint/2010/main" val="37343879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1" name="Google Shape;221;p44"/>
          <p:cNvPicPr preferRelativeResize="0"/>
          <p:nvPr/>
        </p:nvPicPr>
        <p:blipFill rotWithShape="1">
          <a:blip r:embed="rId3">
            <a:alphaModFix/>
          </a:blip>
          <a:srcRect l="9517" t="22375" r="59031" b="22914"/>
          <a:stretch/>
        </p:blipFill>
        <p:spPr>
          <a:xfrm>
            <a:off x="867967" y="502920"/>
            <a:ext cx="10556135" cy="5806440"/>
          </a:xfrm>
          <a:prstGeom prst="rect">
            <a:avLst/>
          </a:prstGeom>
          <a:noFill/>
          <a:ln>
            <a:noFill/>
          </a:ln>
        </p:spPr>
      </p:pic>
    </p:spTree>
    <p:extLst>
      <p:ext uri="{BB962C8B-B14F-4D97-AF65-F5344CB8AC3E}">
        <p14:creationId xmlns:p14="http://schemas.microsoft.com/office/powerpoint/2010/main" val="6643238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16" name="Google Shape;216;p43"/>
          <p:cNvPicPr preferRelativeResize="0"/>
          <p:nvPr/>
        </p:nvPicPr>
        <p:blipFill rotWithShape="1">
          <a:blip r:embed="rId3">
            <a:alphaModFix/>
          </a:blip>
          <a:srcRect l="9309" t="17264" r="58356" b="28257"/>
          <a:stretch/>
        </p:blipFill>
        <p:spPr>
          <a:xfrm>
            <a:off x="668867" y="589234"/>
            <a:ext cx="10854832" cy="5783233"/>
          </a:xfrm>
          <a:prstGeom prst="rect">
            <a:avLst/>
          </a:prstGeom>
          <a:noFill/>
          <a:ln>
            <a:noFill/>
          </a:ln>
        </p:spPr>
      </p:pic>
    </p:spTree>
    <p:extLst>
      <p:ext uri="{BB962C8B-B14F-4D97-AF65-F5344CB8AC3E}">
        <p14:creationId xmlns:p14="http://schemas.microsoft.com/office/powerpoint/2010/main" val="37972384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3" name="Google Shape;123;p25"/>
          <p:cNvPicPr preferRelativeResize="0"/>
          <p:nvPr/>
        </p:nvPicPr>
        <p:blipFill rotWithShape="1">
          <a:blip r:embed="rId3">
            <a:alphaModFix/>
          </a:blip>
          <a:srcRect l="56755" t="27908" r="6717" b="6838"/>
          <a:stretch/>
        </p:blipFill>
        <p:spPr>
          <a:xfrm>
            <a:off x="297700" y="227433"/>
            <a:ext cx="11142035" cy="6293968"/>
          </a:xfrm>
          <a:prstGeom prst="rect">
            <a:avLst/>
          </a:prstGeom>
          <a:noFill/>
          <a:ln>
            <a:noFill/>
          </a:ln>
        </p:spPr>
      </p:pic>
    </p:spTree>
    <p:extLst>
      <p:ext uri="{BB962C8B-B14F-4D97-AF65-F5344CB8AC3E}">
        <p14:creationId xmlns:p14="http://schemas.microsoft.com/office/powerpoint/2010/main" val="42160582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1"/>
          <p:cNvPicPr preferRelativeResize="0"/>
          <p:nvPr/>
        </p:nvPicPr>
        <p:blipFill rotWithShape="1">
          <a:blip r:embed="rId3">
            <a:alphaModFix/>
          </a:blip>
          <a:srcRect l="21560" t="14456" r="21217" b="13796"/>
          <a:stretch/>
        </p:blipFill>
        <p:spPr>
          <a:xfrm>
            <a:off x="1285017" y="0"/>
            <a:ext cx="9728884" cy="6858000"/>
          </a:xfrm>
          <a:prstGeom prst="rect">
            <a:avLst/>
          </a:prstGeom>
          <a:noFill/>
          <a:ln>
            <a:noFill/>
          </a:ln>
        </p:spPr>
      </p:pic>
    </p:spTree>
    <p:extLst>
      <p:ext uri="{BB962C8B-B14F-4D97-AF65-F5344CB8AC3E}">
        <p14:creationId xmlns:p14="http://schemas.microsoft.com/office/powerpoint/2010/main" val="33145065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3149" y="598006"/>
            <a:ext cx="10364451" cy="1596177"/>
          </a:xfrm>
        </p:spPr>
        <p:txBody>
          <a:bodyPr>
            <a:normAutofit/>
          </a:bodyPr>
          <a:lstStyle/>
          <a:p>
            <a:pPr algn="l"/>
            <a:r>
              <a:rPr lang="es-ES" sz="3200" dirty="0" smtClean="0">
                <a:solidFill>
                  <a:schemeClr val="accent2">
                    <a:lumMod val="50000"/>
                  </a:schemeClr>
                </a:solidFill>
              </a:rPr>
              <a:t>¿Qué compran los clientes? </a:t>
            </a:r>
            <a:br>
              <a:rPr lang="es-ES" sz="3200" dirty="0" smtClean="0">
                <a:solidFill>
                  <a:schemeClr val="accent2">
                    <a:lumMod val="50000"/>
                  </a:schemeClr>
                </a:solidFill>
              </a:rPr>
            </a:br>
            <a:r>
              <a:rPr lang="es-ES" sz="3200" dirty="0" smtClean="0">
                <a:solidFill>
                  <a:schemeClr val="accent2">
                    <a:lumMod val="50000"/>
                  </a:schemeClr>
                </a:solidFill>
              </a:rPr>
              <a:t>Depende de:</a:t>
            </a:r>
            <a:endParaRPr lang="en-US" sz="3200" dirty="0">
              <a:solidFill>
                <a:schemeClr val="accent2">
                  <a:lumMod val="50000"/>
                </a:schemeClr>
              </a:solidFill>
            </a:endParaRPr>
          </a:p>
        </p:txBody>
      </p:sp>
      <p:sp>
        <p:nvSpPr>
          <p:cNvPr id="3" name="Marcador de contenido 2"/>
          <p:cNvSpPr>
            <a:spLocks noGrp="1"/>
          </p:cNvSpPr>
          <p:nvPr>
            <p:ph sz="quarter" idx="13"/>
          </p:nvPr>
        </p:nvSpPr>
        <p:spPr/>
        <p:txBody>
          <a:bodyPr/>
          <a:lstStyle/>
          <a:p>
            <a:r>
              <a:rPr lang="es-ES" dirty="0" smtClean="0">
                <a:solidFill>
                  <a:schemeClr val="accent2">
                    <a:lumMod val="50000"/>
                  </a:schemeClr>
                </a:solidFill>
              </a:rPr>
              <a:t>El tipo de bien y uso.</a:t>
            </a:r>
          </a:p>
          <a:p>
            <a:r>
              <a:rPr lang="es-ES" dirty="0" smtClean="0">
                <a:solidFill>
                  <a:schemeClr val="accent2">
                    <a:lumMod val="50000"/>
                  </a:schemeClr>
                </a:solidFill>
              </a:rPr>
              <a:t>Del usuario.</a:t>
            </a:r>
          </a:p>
          <a:p>
            <a:r>
              <a:rPr lang="es-ES" dirty="0" smtClean="0">
                <a:solidFill>
                  <a:schemeClr val="accent2">
                    <a:lumMod val="50000"/>
                  </a:schemeClr>
                </a:solidFill>
              </a:rPr>
              <a:t>Del tipo de producto y mercado.</a:t>
            </a:r>
          </a:p>
          <a:p>
            <a:r>
              <a:rPr lang="es-ES" dirty="0" smtClean="0">
                <a:solidFill>
                  <a:schemeClr val="accent2">
                    <a:lumMod val="50000"/>
                  </a:schemeClr>
                </a:solidFill>
              </a:rPr>
              <a:t>Del conocimiento del producto/marca.</a:t>
            </a:r>
          </a:p>
          <a:p>
            <a:r>
              <a:rPr lang="es-ES" dirty="0" smtClean="0">
                <a:solidFill>
                  <a:schemeClr val="accent2">
                    <a:lumMod val="50000"/>
                  </a:schemeClr>
                </a:solidFill>
              </a:rPr>
              <a:t>Del rol simbólico que cumpla.</a:t>
            </a:r>
          </a:p>
          <a:p>
            <a:r>
              <a:rPr lang="es-ES" dirty="0" smtClean="0">
                <a:solidFill>
                  <a:schemeClr val="accent2">
                    <a:lumMod val="50000"/>
                  </a:schemeClr>
                </a:solidFill>
              </a:rPr>
              <a:t>Del grado de diferenciación</a:t>
            </a:r>
            <a:r>
              <a:rPr lang="es-ES" dirty="0" smtClean="0">
                <a:solidFill>
                  <a:schemeClr val="accent2">
                    <a:lumMod val="50000"/>
                  </a:schemeClr>
                </a:solidFill>
              </a:rPr>
              <a:t>.</a:t>
            </a:r>
          </a:p>
          <a:p>
            <a:r>
              <a:rPr lang="es-ES" i="1" dirty="0" smtClean="0">
                <a:solidFill>
                  <a:schemeClr val="accent2">
                    <a:lumMod val="50000"/>
                  </a:schemeClr>
                </a:solidFill>
              </a:rPr>
              <a:t>La accesibilidad.</a:t>
            </a:r>
            <a:endParaRPr lang="en-US" i="1" dirty="0">
              <a:solidFill>
                <a:schemeClr val="accent2">
                  <a:lumMod val="50000"/>
                </a:schemeClr>
              </a:solidFill>
            </a:endParaRPr>
          </a:p>
        </p:txBody>
      </p:sp>
      <p:pic>
        <p:nvPicPr>
          <p:cNvPr id="4" name="Imagen 3"/>
          <p:cNvPicPr>
            <a:picLocks noChangeAspect="1"/>
          </p:cNvPicPr>
          <p:nvPr/>
        </p:nvPicPr>
        <p:blipFill rotWithShape="1">
          <a:blip r:embed="rId3"/>
          <a:srcRect l="25972" t="32222" r="52778" b="14445"/>
          <a:stretch/>
        </p:blipFill>
        <p:spPr>
          <a:xfrm>
            <a:off x="7874000" y="812800"/>
            <a:ext cx="3886200" cy="5486400"/>
          </a:xfrm>
          <a:prstGeom prst="rect">
            <a:avLst/>
          </a:prstGeom>
        </p:spPr>
      </p:pic>
    </p:spTree>
    <p:extLst>
      <p:ext uri="{BB962C8B-B14F-4D97-AF65-F5344CB8AC3E}">
        <p14:creationId xmlns:p14="http://schemas.microsoft.com/office/powerpoint/2010/main" val="9790985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normAutofit/>
          </a:bodyPr>
          <a:lstStyle/>
          <a:p>
            <a:r>
              <a:rPr lang="es-ES" dirty="0" smtClean="0">
                <a:solidFill>
                  <a:schemeClr val="bg2">
                    <a:lumMod val="50000"/>
                  </a:schemeClr>
                </a:solidFill>
              </a:rPr>
              <a:t>Unidad 4: Desarrollo de los componentes del modelo de Negocio.</a:t>
            </a:r>
            <a:endParaRPr lang="en-US" dirty="0">
              <a:solidFill>
                <a:schemeClr val="bg2">
                  <a:lumMod val="50000"/>
                </a:schemeClr>
              </a:solidFill>
            </a:endParaRPr>
          </a:p>
        </p:txBody>
      </p:sp>
      <p:sp>
        <p:nvSpPr>
          <p:cNvPr id="3" name="Subtítulo 2"/>
          <p:cNvSpPr>
            <a:spLocks noGrp="1"/>
          </p:cNvSpPr>
          <p:nvPr>
            <p:ph type="subTitle" idx="1"/>
          </p:nvPr>
        </p:nvSpPr>
        <p:spPr/>
        <p:txBody>
          <a:bodyPr/>
          <a:lstStyle/>
          <a:p>
            <a:r>
              <a:rPr lang="es-ES" dirty="0" smtClean="0"/>
              <a:t>13° </a:t>
            </a:r>
            <a:r>
              <a:rPr lang="es-ES" dirty="0"/>
              <a:t>Clase</a:t>
            </a:r>
            <a:r>
              <a:rPr lang="es-ES" dirty="0" smtClean="0"/>
              <a:t>: 5 de junio, </a:t>
            </a:r>
            <a:r>
              <a:rPr lang="es-ES" dirty="0" smtClean="0"/>
              <a:t>2024.</a:t>
            </a:r>
            <a:endParaRPr lang="en-US" dirty="0"/>
          </a:p>
        </p:txBody>
      </p:sp>
    </p:spTree>
    <p:extLst>
      <p:ext uri="{BB962C8B-B14F-4D97-AF65-F5344CB8AC3E}">
        <p14:creationId xmlns:p14="http://schemas.microsoft.com/office/powerpoint/2010/main" val="33849869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54695" y="0"/>
            <a:ext cx="10364451" cy="1596177"/>
          </a:xfrm>
        </p:spPr>
        <p:txBody>
          <a:bodyPr/>
          <a:lstStyle/>
          <a:p>
            <a:r>
              <a:rPr lang="es-ES" dirty="0" smtClean="0">
                <a:solidFill>
                  <a:schemeClr val="bg2">
                    <a:lumMod val="50000"/>
                  </a:schemeClr>
                </a:solidFill>
              </a:rPr>
              <a:t>¿por qué se pierden los clientes?</a:t>
            </a:r>
            <a:endParaRPr lang="en-US" dirty="0">
              <a:solidFill>
                <a:schemeClr val="bg2">
                  <a:lumMod val="50000"/>
                </a:schemeClr>
              </a:solidFill>
            </a:endParaRPr>
          </a:p>
        </p:txBody>
      </p:sp>
      <p:pic>
        <p:nvPicPr>
          <p:cNvPr id="4" name="Marcador de contenido 3"/>
          <p:cNvPicPr>
            <a:picLocks noGrp="1" noChangeAspect="1"/>
          </p:cNvPicPr>
          <p:nvPr>
            <p:ph sz="quarter" idx="13"/>
          </p:nvPr>
        </p:nvPicPr>
        <p:blipFill rotWithShape="1">
          <a:blip r:embed="rId3"/>
          <a:srcRect l="19958" t="18998" r="21460" b="18693"/>
          <a:stretch/>
        </p:blipFill>
        <p:spPr>
          <a:xfrm>
            <a:off x="2118360" y="1821765"/>
            <a:ext cx="7437120" cy="4449559"/>
          </a:xfrm>
          <a:prstGeom prst="rect">
            <a:avLst/>
          </a:prstGeom>
        </p:spPr>
      </p:pic>
    </p:spTree>
    <p:extLst>
      <p:ext uri="{BB962C8B-B14F-4D97-AF65-F5344CB8AC3E}">
        <p14:creationId xmlns:p14="http://schemas.microsoft.com/office/powerpoint/2010/main" val="22692821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96655" y="146077"/>
            <a:ext cx="10364451" cy="1596177"/>
          </a:xfrm>
        </p:spPr>
        <p:txBody>
          <a:bodyPr/>
          <a:lstStyle/>
          <a:p>
            <a:r>
              <a:rPr lang="es-ES" dirty="0" smtClean="0">
                <a:solidFill>
                  <a:schemeClr val="bg2">
                    <a:lumMod val="50000"/>
                  </a:schemeClr>
                </a:solidFill>
              </a:rPr>
              <a:t>La relación Empresa-cliente:</a:t>
            </a:r>
            <a:endParaRPr lang="en-US" dirty="0">
              <a:solidFill>
                <a:schemeClr val="bg2">
                  <a:lumMod val="50000"/>
                </a:schemeClr>
              </a:solidFill>
            </a:endParaRPr>
          </a:p>
        </p:txBody>
      </p:sp>
      <p:pic>
        <p:nvPicPr>
          <p:cNvPr id="4" name="Marcador de contenido 3"/>
          <p:cNvPicPr>
            <a:picLocks noGrp="1" noChangeAspect="1"/>
          </p:cNvPicPr>
          <p:nvPr>
            <p:ph sz="quarter" idx="13"/>
          </p:nvPr>
        </p:nvPicPr>
        <p:blipFill rotWithShape="1">
          <a:blip r:embed="rId3"/>
          <a:srcRect l="6690" t="14103" r="9193" b="13797"/>
          <a:stretch/>
        </p:blipFill>
        <p:spPr>
          <a:xfrm>
            <a:off x="1096655" y="1742254"/>
            <a:ext cx="9989034" cy="4816141"/>
          </a:xfrm>
          <a:prstGeom prst="rect">
            <a:avLst/>
          </a:prstGeom>
        </p:spPr>
      </p:pic>
    </p:spTree>
    <p:extLst>
      <p:ext uri="{BB962C8B-B14F-4D97-AF65-F5344CB8AC3E}">
        <p14:creationId xmlns:p14="http://schemas.microsoft.com/office/powerpoint/2010/main" val="32391358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367415" y="232623"/>
            <a:ext cx="10364451" cy="1596177"/>
          </a:xfrm>
        </p:spPr>
        <p:txBody>
          <a:bodyPr/>
          <a:lstStyle/>
          <a:p>
            <a:r>
              <a:rPr lang="es-ES" dirty="0" smtClean="0"/>
              <a:t>El proceso de la venta.</a:t>
            </a:r>
            <a:endParaRPr lang="en-US" dirty="0"/>
          </a:p>
        </p:txBody>
      </p:sp>
      <p:pic>
        <p:nvPicPr>
          <p:cNvPr id="4" name="Marcador de contenido 3"/>
          <p:cNvPicPr>
            <a:picLocks noGrp="1" noChangeAspect="1"/>
          </p:cNvPicPr>
          <p:nvPr>
            <p:ph sz="quarter" idx="13"/>
          </p:nvPr>
        </p:nvPicPr>
        <p:blipFill rotWithShape="1">
          <a:blip r:embed="rId3"/>
          <a:srcRect l="12197" t="23449" r="20960" b="6676"/>
          <a:stretch/>
        </p:blipFill>
        <p:spPr>
          <a:xfrm>
            <a:off x="1514002" y="1828800"/>
            <a:ext cx="8681558" cy="5104886"/>
          </a:xfrm>
          <a:prstGeom prst="rect">
            <a:avLst/>
          </a:prstGeom>
        </p:spPr>
      </p:pic>
    </p:spTree>
    <p:extLst>
      <p:ext uri="{BB962C8B-B14F-4D97-AF65-F5344CB8AC3E}">
        <p14:creationId xmlns:p14="http://schemas.microsoft.com/office/powerpoint/2010/main" val="7202851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3774" y="130837"/>
            <a:ext cx="10364451" cy="1596177"/>
          </a:xfrm>
        </p:spPr>
        <p:txBody>
          <a:bodyPr>
            <a:normAutofit/>
          </a:bodyPr>
          <a:lstStyle/>
          <a:p>
            <a:r>
              <a:rPr lang="es-ES" sz="3200" dirty="0" smtClean="0">
                <a:solidFill>
                  <a:schemeClr val="bg2">
                    <a:lumMod val="50000"/>
                  </a:schemeClr>
                </a:solidFill>
              </a:rPr>
              <a:t>Actitudes del profesional de la venta:</a:t>
            </a:r>
            <a:endParaRPr lang="en-US" sz="3200" dirty="0">
              <a:solidFill>
                <a:schemeClr val="bg2">
                  <a:lumMod val="50000"/>
                </a:schemeClr>
              </a:solidFill>
            </a:endParaRPr>
          </a:p>
        </p:txBody>
      </p:sp>
      <p:pic>
        <p:nvPicPr>
          <p:cNvPr id="4" name="Marcador de contenido 3"/>
          <p:cNvPicPr>
            <a:picLocks noGrp="1" noChangeAspect="1"/>
          </p:cNvPicPr>
          <p:nvPr>
            <p:ph sz="quarter" idx="13"/>
          </p:nvPr>
        </p:nvPicPr>
        <p:blipFill rotWithShape="1">
          <a:blip r:embed="rId3"/>
          <a:srcRect l="3936" t="17218" r="4687" b="4006"/>
          <a:stretch/>
        </p:blipFill>
        <p:spPr>
          <a:xfrm>
            <a:off x="1200213" y="1727014"/>
            <a:ext cx="10078012" cy="4887146"/>
          </a:xfrm>
          <a:prstGeom prst="rect">
            <a:avLst/>
          </a:prstGeom>
        </p:spPr>
      </p:pic>
    </p:spTree>
    <p:extLst>
      <p:ext uri="{BB962C8B-B14F-4D97-AF65-F5344CB8AC3E}">
        <p14:creationId xmlns:p14="http://schemas.microsoft.com/office/powerpoint/2010/main" val="39142536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Google Shape;108;p22"/>
          <p:cNvPicPr preferRelativeResize="0"/>
          <p:nvPr/>
        </p:nvPicPr>
        <p:blipFill rotWithShape="1">
          <a:blip r:embed="rId3">
            <a:alphaModFix/>
          </a:blip>
          <a:srcRect l="5075" t="13374" r="55270" b="19520"/>
          <a:stretch/>
        </p:blipFill>
        <p:spPr>
          <a:xfrm>
            <a:off x="668867" y="591100"/>
            <a:ext cx="10803501" cy="5781368"/>
          </a:xfrm>
          <a:prstGeom prst="rect">
            <a:avLst/>
          </a:prstGeom>
          <a:noFill/>
          <a:ln>
            <a:noFill/>
          </a:ln>
        </p:spPr>
      </p:pic>
    </p:spTree>
    <p:extLst>
      <p:ext uri="{BB962C8B-B14F-4D97-AF65-F5344CB8AC3E}">
        <p14:creationId xmlns:p14="http://schemas.microsoft.com/office/powerpoint/2010/main" val="37860593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113" name="Google Shape;113;p23"/>
          <p:cNvPicPr preferRelativeResize="0"/>
          <p:nvPr/>
        </p:nvPicPr>
        <p:blipFill rotWithShape="1">
          <a:blip r:embed="rId3">
            <a:alphaModFix/>
          </a:blip>
          <a:srcRect l="3576" t="12774" r="55267" b="15458"/>
          <a:stretch/>
        </p:blipFill>
        <p:spPr>
          <a:xfrm>
            <a:off x="531234" y="487434"/>
            <a:ext cx="10972804" cy="6050967"/>
          </a:xfrm>
          <a:prstGeom prst="rect">
            <a:avLst/>
          </a:prstGeom>
          <a:noFill/>
          <a:ln>
            <a:noFill/>
          </a:ln>
        </p:spPr>
      </p:pic>
    </p:spTree>
    <p:extLst>
      <p:ext uri="{BB962C8B-B14F-4D97-AF65-F5344CB8AC3E}">
        <p14:creationId xmlns:p14="http://schemas.microsoft.com/office/powerpoint/2010/main" val="41456126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24"/>
          <p:cNvPicPr preferRelativeResize="0"/>
          <p:nvPr/>
        </p:nvPicPr>
        <p:blipFill rotWithShape="1">
          <a:blip r:embed="rId3">
            <a:alphaModFix/>
          </a:blip>
          <a:srcRect l="6356" t="17438" r="55917" b="16129"/>
          <a:stretch/>
        </p:blipFill>
        <p:spPr>
          <a:xfrm>
            <a:off x="786868" y="496734"/>
            <a:ext cx="10658169" cy="5934732"/>
          </a:xfrm>
          <a:prstGeom prst="rect">
            <a:avLst/>
          </a:prstGeom>
          <a:noFill/>
          <a:ln>
            <a:noFill/>
          </a:ln>
        </p:spPr>
      </p:pic>
    </p:spTree>
    <p:extLst>
      <p:ext uri="{BB962C8B-B14F-4D97-AF65-F5344CB8AC3E}">
        <p14:creationId xmlns:p14="http://schemas.microsoft.com/office/powerpoint/2010/main" val="31296900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solidFill>
                  <a:schemeClr val="bg2">
                    <a:lumMod val="50000"/>
                  </a:schemeClr>
                </a:solidFill>
              </a:rPr>
              <a:t>Estructura</a:t>
            </a:r>
            <a:r>
              <a:rPr lang="es-ES" dirty="0" smtClean="0"/>
              <a:t> de costos.</a:t>
            </a:r>
            <a:endParaRPr lang="en-US" dirty="0"/>
          </a:p>
        </p:txBody>
      </p:sp>
      <p:sp>
        <p:nvSpPr>
          <p:cNvPr id="3" name="Marcador de contenido 2"/>
          <p:cNvSpPr>
            <a:spLocks noGrp="1"/>
          </p:cNvSpPr>
          <p:nvPr>
            <p:ph idx="1"/>
          </p:nvPr>
        </p:nvSpPr>
        <p:spPr>
          <a:xfrm>
            <a:off x="7851140" y="2733113"/>
            <a:ext cx="3296482" cy="3599313"/>
          </a:xfrm>
        </p:spPr>
        <p:txBody>
          <a:bodyPr/>
          <a:lstStyle/>
          <a:p>
            <a:r>
              <a:rPr lang="es-ES" dirty="0" smtClean="0">
                <a:solidFill>
                  <a:schemeClr val="bg2">
                    <a:lumMod val="50000"/>
                  </a:schemeClr>
                </a:solidFill>
              </a:rPr>
              <a:t>Costos fijos.</a:t>
            </a:r>
          </a:p>
          <a:p>
            <a:r>
              <a:rPr lang="es-ES" dirty="0" smtClean="0">
                <a:solidFill>
                  <a:schemeClr val="bg2">
                    <a:lumMod val="50000"/>
                  </a:schemeClr>
                </a:solidFill>
              </a:rPr>
              <a:t>Costos variables.</a:t>
            </a:r>
          </a:p>
          <a:p>
            <a:r>
              <a:rPr lang="es-ES" dirty="0" smtClean="0">
                <a:solidFill>
                  <a:schemeClr val="bg2">
                    <a:lumMod val="50000"/>
                  </a:schemeClr>
                </a:solidFill>
              </a:rPr>
              <a:t>Economías de campo.</a:t>
            </a:r>
            <a:endParaRPr lang="en-US" dirty="0">
              <a:solidFill>
                <a:schemeClr val="bg2">
                  <a:lumMod val="50000"/>
                </a:schemeClr>
              </a:solidFill>
            </a:endParaRPr>
          </a:p>
        </p:txBody>
      </p:sp>
      <p:sp>
        <p:nvSpPr>
          <p:cNvPr id="4" name="Marcador de texto 3"/>
          <p:cNvSpPr>
            <a:spLocks noGrp="1"/>
          </p:cNvSpPr>
          <p:nvPr>
            <p:ph type="body" sz="half" idx="2"/>
          </p:nvPr>
        </p:nvSpPr>
        <p:spPr>
          <a:xfrm>
            <a:off x="1046082" y="2595949"/>
            <a:ext cx="6203078" cy="3599317"/>
          </a:xfrm>
        </p:spPr>
        <p:txBody>
          <a:bodyPr>
            <a:normAutofit lnSpcReduction="10000"/>
          </a:bodyPr>
          <a:lstStyle/>
          <a:p>
            <a:r>
              <a:rPr lang="es-ES" sz="2400" dirty="0" smtClean="0">
                <a:solidFill>
                  <a:schemeClr val="bg2">
                    <a:lumMod val="50000"/>
                  </a:schemeClr>
                </a:solidFill>
              </a:rPr>
              <a:t>¿Cuánto sale poner en marcha el modelo de negocios?</a:t>
            </a:r>
          </a:p>
          <a:p>
            <a:r>
              <a:rPr lang="es-ES" sz="2400" dirty="0" smtClean="0">
                <a:solidFill>
                  <a:schemeClr val="bg2">
                    <a:lumMod val="50000"/>
                  </a:schemeClr>
                </a:solidFill>
              </a:rPr>
              <a:t>Fuentes de costos: crear la propuesta de valor, el relacionamiento, la distribución, la generación de ingresos y el mantenimiento del modelo.</a:t>
            </a:r>
          </a:p>
          <a:p>
            <a:r>
              <a:rPr lang="es-ES" sz="2400" dirty="0" smtClean="0">
                <a:solidFill>
                  <a:schemeClr val="bg2">
                    <a:lumMod val="50000"/>
                  </a:schemeClr>
                </a:solidFill>
              </a:rPr>
              <a:t>Base de referencia: los recursos, las actividades y las asociaciones claves.</a:t>
            </a:r>
            <a:endParaRPr lang="en-US" sz="2400" dirty="0">
              <a:solidFill>
                <a:schemeClr val="bg2">
                  <a:lumMod val="50000"/>
                </a:schemeClr>
              </a:solidFill>
            </a:endParaRPr>
          </a:p>
        </p:txBody>
      </p:sp>
    </p:spTree>
    <p:extLst>
      <p:ext uri="{BB962C8B-B14F-4D97-AF65-F5344CB8AC3E}">
        <p14:creationId xmlns:p14="http://schemas.microsoft.com/office/powerpoint/2010/main" val="37358554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endParaRPr lang="en-US"/>
          </a:p>
        </p:txBody>
      </p:sp>
      <p:sp>
        <p:nvSpPr>
          <p:cNvPr id="4" name="Marcador de texto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41413104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solidFill>
                  <a:schemeClr val="bg2">
                    <a:lumMod val="50000"/>
                  </a:schemeClr>
                </a:solidFill>
              </a:rPr>
              <a:t>Relaciones con clientes.</a:t>
            </a:r>
            <a:endParaRPr lang="en-US" dirty="0">
              <a:solidFill>
                <a:schemeClr val="bg2">
                  <a:lumMod val="50000"/>
                </a:schemeClr>
              </a:solidFill>
            </a:endParaRPr>
          </a:p>
        </p:txBody>
      </p:sp>
      <p:sp>
        <p:nvSpPr>
          <p:cNvPr id="3" name="Marcador de contenido 2"/>
          <p:cNvSpPr>
            <a:spLocks noGrp="1"/>
          </p:cNvSpPr>
          <p:nvPr>
            <p:ph idx="1"/>
          </p:nvPr>
        </p:nvSpPr>
        <p:spPr>
          <a:xfrm>
            <a:off x="9464040" y="2748356"/>
            <a:ext cx="2209362" cy="3599313"/>
          </a:xfrm>
        </p:spPr>
        <p:txBody>
          <a:bodyPr>
            <a:normAutofit fontScale="92500" lnSpcReduction="20000"/>
          </a:bodyPr>
          <a:lstStyle/>
          <a:p>
            <a:r>
              <a:rPr lang="es-ES" dirty="0" smtClean="0">
                <a:solidFill>
                  <a:schemeClr val="bg2">
                    <a:lumMod val="50000"/>
                  </a:schemeClr>
                </a:solidFill>
              </a:rPr>
              <a:t>Asistencia personal.</a:t>
            </a:r>
          </a:p>
          <a:p>
            <a:r>
              <a:rPr lang="es-ES" dirty="0" err="1" smtClean="0">
                <a:solidFill>
                  <a:schemeClr val="bg2">
                    <a:lumMod val="50000"/>
                  </a:schemeClr>
                </a:solidFill>
              </a:rPr>
              <a:t>A.p</a:t>
            </a:r>
            <a:r>
              <a:rPr lang="es-ES" dirty="0" smtClean="0">
                <a:solidFill>
                  <a:schemeClr val="bg2">
                    <a:lumMod val="50000"/>
                  </a:schemeClr>
                </a:solidFill>
              </a:rPr>
              <a:t>. Humana.</a:t>
            </a:r>
          </a:p>
          <a:p>
            <a:r>
              <a:rPr lang="es-ES" dirty="0" smtClean="0">
                <a:solidFill>
                  <a:schemeClr val="bg2">
                    <a:lumMod val="50000"/>
                  </a:schemeClr>
                </a:solidFill>
              </a:rPr>
              <a:t>Autoservicio.</a:t>
            </a:r>
          </a:p>
          <a:p>
            <a:r>
              <a:rPr lang="es-ES" dirty="0" smtClean="0">
                <a:solidFill>
                  <a:schemeClr val="bg2">
                    <a:lumMod val="50000"/>
                  </a:schemeClr>
                </a:solidFill>
              </a:rPr>
              <a:t>Servicio automatizado o personalizado.</a:t>
            </a:r>
          </a:p>
          <a:p>
            <a:r>
              <a:rPr lang="es-ES" dirty="0" smtClean="0">
                <a:solidFill>
                  <a:schemeClr val="bg2">
                    <a:lumMod val="50000"/>
                  </a:schemeClr>
                </a:solidFill>
              </a:rPr>
              <a:t>Comunidades, online.</a:t>
            </a:r>
            <a:endParaRPr lang="en-US" dirty="0">
              <a:solidFill>
                <a:schemeClr val="bg2">
                  <a:lumMod val="50000"/>
                </a:schemeClr>
              </a:solidFill>
            </a:endParaRPr>
          </a:p>
        </p:txBody>
      </p:sp>
      <p:sp>
        <p:nvSpPr>
          <p:cNvPr id="4" name="Marcador de texto 3"/>
          <p:cNvSpPr>
            <a:spLocks noGrp="1"/>
          </p:cNvSpPr>
          <p:nvPr>
            <p:ph type="body" sz="half" idx="2"/>
          </p:nvPr>
        </p:nvSpPr>
        <p:spPr>
          <a:xfrm>
            <a:off x="680322" y="2336872"/>
            <a:ext cx="8280798" cy="3599317"/>
          </a:xfrm>
        </p:spPr>
        <p:txBody>
          <a:bodyPr>
            <a:normAutofit/>
          </a:bodyPr>
          <a:lstStyle/>
          <a:p>
            <a:r>
              <a:rPr lang="es-ES" sz="2400" dirty="0" smtClean="0">
                <a:solidFill>
                  <a:schemeClr val="bg2">
                    <a:lumMod val="50000"/>
                  </a:schemeClr>
                </a:solidFill>
                <a:effectLst/>
              </a:rPr>
              <a:t>¿Cuál es el tipo de relación que cada segmento de mercado espera que establezcamos y sostengamos?</a:t>
            </a:r>
          </a:p>
          <a:p>
            <a:r>
              <a:rPr lang="es-ES" sz="2400" dirty="0" smtClean="0">
                <a:solidFill>
                  <a:schemeClr val="bg2">
                    <a:lumMod val="50000"/>
                  </a:schemeClr>
                </a:solidFill>
                <a:effectLst/>
              </a:rPr>
              <a:t>¿Cuál es su costo?</a:t>
            </a:r>
          </a:p>
          <a:p>
            <a:r>
              <a:rPr lang="es-ES" sz="2400" dirty="0" smtClean="0">
                <a:solidFill>
                  <a:schemeClr val="bg2">
                    <a:lumMod val="50000"/>
                  </a:schemeClr>
                </a:solidFill>
                <a:effectLst/>
              </a:rPr>
              <a:t>¿Cómo integramos estas estructuras de relación al resto del modelo de negocio?</a:t>
            </a:r>
            <a:endParaRPr lang="en-US" sz="2400" dirty="0">
              <a:solidFill>
                <a:schemeClr val="bg2">
                  <a:lumMod val="50000"/>
                </a:schemeClr>
              </a:solidFill>
              <a:effectLst/>
            </a:endParaRPr>
          </a:p>
        </p:txBody>
      </p:sp>
    </p:spTree>
    <p:extLst>
      <p:ext uri="{BB962C8B-B14F-4D97-AF65-F5344CB8AC3E}">
        <p14:creationId xmlns:p14="http://schemas.microsoft.com/office/powerpoint/2010/main" val="27084762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sz="quarter" idx="13"/>
          </p:nvPr>
        </p:nvSpPr>
        <p:spPr/>
        <p:txBody>
          <a:bodyPr/>
          <a:lstStyle/>
          <a:p>
            <a:endParaRPr lang="en-US"/>
          </a:p>
        </p:txBody>
      </p:sp>
      <p:pic>
        <p:nvPicPr>
          <p:cNvPr id="4" name="Imagen 3"/>
          <p:cNvPicPr>
            <a:picLocks noChangeAspect="1"/>
          </p:cNvPicPr>
          <p:nvPr/>
        </p:nvPicPr>
        <p:blipFill rotWithShape="1">
          <a:blip r:embed="rId3"/>
          <a:srcRect l="18083" t="17853" r="18666" b="2296"/>
          <a:stretch/>
        </p:blipFill>
        <p:spPr>
          <a:xfrm>
            <a:off x="1470347" y="0"/>
            <a:ext cx="9250680" cy="6569323"/>
          </a:xfrm>
          <a:prstGeom prst="rect">
            <a:avLst/>
          </a:prstGeom>
        </p:spPr>
      </p:pic>
    </p:spTree>
    <p:extLst>
      <p:ext uri="{BB962C8B-B14F-4D97-AF65-F5344CB8AC3E}">
        <p14:creationId xmlns:p14="http://schemas.microsoft.com/office/powerpoint/2010/main" val="20017521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solidFill>
                  <a:schemeClr val="bg2">
                    <a:lumMod val="50000"/>
                  </a:schemeClr>
                </a:solidFill>
              </a:rPr>
              <a:t>Actividades claves.</a:t>
            </a:r>
            <a:endParaRPr lang="en-US" dirty="0">
              <a:solidFill>
                <a:schemeClr val="bg2">
                  <a:lumMod val="50000"/>
                </a:schemeClr>
              </a:solidFill>
            </a:endParaRPr>
          </a:p>
        </p:txBody>
      </p:sp>
      <p:sp>
        <p:nvSpPr>
          <p:cNvPr id="4" name="Marcador de texto 3"/>
          <p:cNvSpPr>
            <a:spLocks noGrp="1"/>
          </p:cNvSpPr>
          <p:nvPr>
            <p:ph type="body" sz="half" idx="2"/>
          </p:nvPr>
        </p:nvSpPr>
        <p:spPr>
          <a:xfrm>
            <a:off x="680322" y="2336872"/>
            <a:ext cx="6825378" cy="3599317"/>
          </a:xfrm>
        </p:spPr>
        <p:txBody>
          <a:bodyPr>
            <a:normAutofit/>
          </a:bodyPr>
          <a:lstStyle/>
          <a:p>
            <a:r>
              <a:rPr lang="es-ES" sz="2400" dirty="0" smtClean="0">
                <a:solidFill>
                  <a:schemeClr val="bg2">
                    <a:lumMod val="50000"/>
                  </a:schemeClr>
                </a:solidFill>
              </a:rPr>
              <a:t>¿Qué actividades clave requieren?</a:t>
            </a:r>
          </a:p>
          <a:p>
            <a:r>
              <a:rPr lang="es-ES" sz="2400" dirty="0" smtClean="0">
                <a:solidFill>
                  <a:schemeClr val="bg2">
                    <a:lumMod val="50000"/>
                  </a:schemeClr>
                </a:solidFill>
              </a:rPr>
              <a:t>Nuestras propuestas de valor,</a:t>
            </a:r>
          </a:p>
          <a:p>
            <a:r>
              <a:rPr lang="es-ES" sz="2400" dirty="0" smtClean="0">
                <a:solidFill>
                  <a:schemeClr val="bg2">
                    <a:lumMod val="50000"/>
                  </a:schemeClr>
                </a:solidFill>
              </a:rPr>
              <a:t>Canales de distribución,</a:t>
            </a:r>
          </a:p>
          <a:p>
            <a:r>
              <a:rPr lang="es-ES" sz="2400" dirty="0" smtClean="0">
                <a:solidFill>
                  <a:schemeClr val="bg2">
                    <a:lumMod val="50000"/>
                  </a:schemeClr>
                </a:solidFill>
              </a:rPr>
              <a:t>Relaciones con clientes y </a:t>
            </a:r>
          </a:p>
          <a:p>
            <a:r>
              <a:rPr lang="es-ES" sz="2400" dirty="0" smtClean="0">
                <a:solidFill>
                  <a:schemeClr val="bg2">
                    <a:lumMod val="50000"/>
                  </a:schemeClr>
                </a:solidFill>
              </a:rPr>
              <a:t>Fuentes de ingresos.</a:t>
            </a:r>
            <a:endParaRPr lang="en-US" sz="2400" dirty="0">
              <a:solidFill>
                <a:schemeClr val="bg2">
                  <a:lumMod val="50000"/>
                </a:schemeClr>
              </a:solidFill>
            </a:endParaRPr>
          </a:p>
        </p:txBody>
      </p:sp>
      <p:pic>
        <p:nvPicPr>
          <p:cNvPr id="3074" name="Picture 2" descr="https://lh4.googleusercontent.com/mrHjqmFrG9sb8OljS-FyVa6etHAZAzzagYNExsWobgWaPj71zjteai1AGmzZGO91MXIjDG3x-hJ2_OMJXeA8DgUqxebVBDpWZWUDdAHEiFPBtflC3C2_Zp2fScB33ENb6-xqO-Zz6UM"/>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2036" t="32715" r="75483" b="41839"/>
          <a:stretch/>
        </p:blipFill>
        <p:spPr bwMode="auto">
          <a:xfrm>
            <a:off x="7505699" y="2895600"/>
            <a:ext cx="4343401" cy="2800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51765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solidFill>
                  <a:schemeClr val="bg2">
                    <a:lumMod val="50000"/>
                  </a:schemeClr>
                </a:solidFill>
              </a:rPr>
              <a:t>Actividades claves: categorías.</a:t>
            </a:r>
            <a:endParaRPr lang="en-US" dirty="0">
              <a:solidFill>
                <a:schemeClr val="bg2">
                  <a:lumMod val="50000"/>
                </a:schemeClr>
              </a:solidFill>
            </a:endParaRPr>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131530504"/>
              </p:ext>
            </p:extLst>
          </p:nvPr>
        </p:nvGraphicFramePr>
        <p:xfrm>
          <a:off x="680321" y="2273300"/>
          <a:ext cx="10795399" cy="4406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5272933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solidFill>
                  <a:schemeClr val="bg2">
                    <a:lumMod val="50000"/>
                  </a:schemeClr>
                </a:solidFill>
              </a:rPr>
              <a:t>Actividades claves: categorías.</a:t>
            </a:r>
            <a:endParaRPr lang="en-US" dirty="0">
              <a:solidFill>
                <a:schemeClr val="bg2">
                  <a:lumMod val="50000"/>
                </a:schemeClr>
              </a:solidFill>
            </a:endParaRPr>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4044926777"/>
              </p:ext>
            </p:extLst>
          </p:nvPr>
        </p:nvGraphicFramePr>
        <p:xfrm>
          <a:off x="533400" y="2273300"/>
          <a:ext cx="11094720" cy="4406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n 2"/>
          <p:cNvPicPr>
            <a:picLocks noChangeAspect="1"/>
          </p:cNvPicPr>
          <p:nvPr/>
        </p:nvPicPr>
        <p:blipFill>
          <a:blip r:embed="rId7"/>
          <a:stretch>
            <a:fillRect/>
          </a:stretch>
        </p:blipFill>
        <p:spPr>
          <a:xfrm>
            <a:off x="0" y="1834167"/>
            <a:ext cx="3426249" cy="2066723"/>
          </a:xfrm>
          <a:prstGeom prst="rect">
            <a:avLst/>
          </a:prstGeom>
        </p:spPr>
      </p:pic>
    </p:spTree>
    <p:extLst>
      <p:ext uri="{BB962C8B-B14F-4D97-AF65-F5344CB8AC3E}">
        <p14:creationId xmlns:p14="http://schemas.microsoft.com/office/powerpoint/2010/main" val="63317593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solidFill>
                  <a:schemeClr val="bg2">
                    <a:lumMod val="50000"/>
                  </a:schemeClr>
                </a:solidFill>
              </a:rPr>
              <a:t>Actividades</a:t>
            </a:r>
            <a:r>
              <a:rPr lang="es-ES" dirty="0" smtClean="0"/>
              <a:t> claves: categorías.</a:t>
            </a:r>
            <a:endParaRPr lang="en-US" dirty="0"/>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453776280"/>
              </p:ext>
            </p:extLst>
          </p:nvPr>
        </p:nvGraphicFramePr>
        <p:xfrm>
          <a:off x="121920" y="2529840"/>
          <a:ext cx="12070080" cy="4150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n 2"/>
          <p:cNvPicPr>
            <a:picLocks noChangeAspect="1"/>
          </p:cNvPicPr>
          <p:nvPr/>
        </p:nvPicPr>
        <p:blipFill>
          <a:blip r:embed="rId7"/>
          <a:stretch>
            <a:fillRect/>
          </a:stretch>
        </p:blipFill>
        <p:spPr>
          <a:xfrm>
            <a:off x="0" y="1834167"/>
            <a:ext cx="3511600" cy="1969179"/>
          </a:xfrm>
          <a:prstGeom prst="rect">
            <a:avLst/>
          </a:prstGeom>
        </p:spPr>
      </p:pic>
    </p:spTree>
    <p:extLst>
      <p:ext uri="{BB962C8B-B14F-4D97-AF65-F5344CB8AC3E}">
        <p14:creationId xmlns:p14="http://schemas.microsoft.com/office/powerpoint/2010/main" val="185734865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solidFill>
                  <a:schemeClr val="bg2">
                    <a:lumMod val="50000"/>
                  </a:schemeClr>
                </a:solidFill>
              </a:rPr>
              <a:t>Módulo Recursos claves.</a:t>
            </a:r>
            <a:endParaRPr lang="en-US" dirty="0">
              <a:solidFill>
                <a:schemeClr val="bg2">
                  <a:lumMod val="50000"/>
                </a:schemeClr>
              </a:solidFill>
            </a:endParaRPr>
          </a:p>
        </p:txBody>
      </p:sp>
      <p:pic>
        <p:nvPicPr>
          <p:cNvPr id="5" name="Marcador de contenido 4"/>
          <p:cNvPicPr>
            <a:picLocks noGrp="1" noChangeAspect="1"/>
          </p:cNvPicPr>
          <p:nvPr>
            <p:ph idx="1"/>
          </p:nvPr>
        </p:nvPicPr>
        <p:blipFill>
          <a:blip r:embed="rId3"/>
          <a:stretch>
            <a:fillRect/>
          </a:stretch>
        </p:blipFill>
        <p:spPr>
          <a:xfrm>
            <a:off x="7549345" y="2336872"/>
            <a:ext cx="3937012" cy="1854128"/>
          </a:xfrm>
          <a:prstGeom prst="rect">
            <a:avLst/>
          </a:prstGeom>
        </p:spPr>
      </p:pic>
      <p:sp>
        <p:nvSpPr>
          <p:cNvPr id="4" name="Marcador de texto 3"/>
          <p:cNvSpPr>
            <a:spLocks noGrp="1"/>
          </p:cNvSpPr>
          <p:nvPr>
            <p:ph type="body" sz="half" idx="2"/>
          </p:nvPr>
        </p:nvSpPr>
        <p:spPr>
          <a:xfrm>
            <a:off x="680322" y="2336872"/>
            <a:ext cx="6457078" cy="3599317"/>
          </a:xfrm>
        </p:spPr>
        <p:txBody>
          <a:bodyPr>
            <a:normAutofit fontScale="92500" lnSpcReduction="10000"/>
          </a:bodyPr>
          <a:lstStyle/>
          <a:p>
            <a:r>
              <a:rPr lang="es-ES" sz="2400" dirty="0" smtClean="0">
                <a:solidFill>
                  <a:schemeClr val="bg2">
                    <a:lumMod val="50000"/>
                  </a:schemeClr>
                </a:solidFill>
              </a:rPr>
              <a:t>¿Cómo lograr más con menos?</a:t>
            </a:r>
          </a:p>
          <a:p>
            <a:r>
              <a:rPr lang="es-ES" sz="2400" dirty="0" smtClean="0">
                <a:solidFill>
                  <a:schemeClr val="bg2">
                    <a:lumMod val="50000"/>
                  </a:schemeClr>
                </a:solidFill>
              </a:rPr>
              <a:t>Se describen los activos más importantes para crear, vincular y entregar la propuesta de valor.</a:t>
            </a:r>
          </a:p>
          <a:p>
            <a:r>
              <a:rPr lang="es-ES" sz="2400" dirty="0" smtClean="0">
                <a:solidFill>
                  <a:schemeClr val="bg2">
                    <a:lumMod val="50000"/>
                  </a:schemeClr>
                </a:solidFill>
              </a:rPr>
              <a:t>Son específicos a cada modelo de negocio.</a:t>
            </a:r>
          </a:p>
          <a:p>
            <a:r>
              <a:rPr lang="es-ES" sz="2400" dirty="0" smtClean="0">
                <a:solidFill>
                  <a:schemeClr val="bg2">
                    <a:lumMod val="50000"/>
                  </a:schemeClr>
                </a:solidFill>
              </a:rPr>
              <a:t>Pueden ser físicos, económicos, intelectuales o humanos; pueden lograrse por asociación, compra o alquiler.</a:t>
            </a:r>
            <a:endParaRPr lang="en-US" sz="2400" dirty="0">
              <a:solidFill>
                <a:schemeClr val="bg2">
                  <a:lumMod val="50000"/>
                </a:schemeClr>
              </a:solidFill>
            </a:endParaRPr>
          </a:p>
        </p:txBody>
      </p:sp>
    </p:spTree>
    <p:extLst>
      <p:ext uri="{BB962C8B-B14F-4D97-AF65-F5344CB8AC3E}">
        <p14:creationId xmlns:p14="http://schemas.microsoft.com/office/powerpoint/2010/main" val="158632487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67479" y="806920"/>
            <a:ext cx="9613859" cy="1080940"/>
          </a:xfrm>
        </p:spPr>
        <p:txBody>
          <a:bodyPr>
            <a:normAutofit/>
          </a:bodyPr>
          <a:lstStyle/>
          <a:p>
            <a:r>
              <a:rPr lang="es-ES" sz="3200" dirty="0" smtClean="0">
                <a:solidFill>
                  <a:schemeClr val="bg2">
                    <a:lumMod val="50000"/>
                  </a:schemeClr>
                </a:solidFill>
              </a:rPr>
              <a:t>Recursos.</a:t>
            </a:r>
            <a:endParaRPr lang="en-US" sz="3200" dirty="0">
              <a:solidFill>
                <a:schemeClr val="bg2">
                  <a:lumMod val="50000"/>
                </a:schemeClr>
              </a:solidFill>
            </a:endParaRPr>
          </a:p>
        </p:txBody>
      </p:sp>
      <p:pic>
        <p:nvPicPr>
          <p:cNvPr id="5" name="Marcador de contenido 4"/>
          <p:cNvPicPr>
            <a:picLocks noGrp="1" noChangeAspect="1"/>
          </p:cNvPicPr>
          <p:nvPr>
            <p:ph idx="1"/>
          </p:nvPr>
        </p:nvPicPr>
        <p:blipFill>
          <a:blip r:embed="rId3"/>
          <a:stretch>
            <a:fillRect/>
          </a:stretch>
        </p:blipFill>
        <p:spPr>
          <a:xfrm>
            <a:off x="8130824" y="210661"/>
            <a:ext cx="3872811" cy="2273459"/>
          </a:xfrm>
          <a:prstGeom prst="rect">
            <a:avLst/>
          </a:prstGeom>
        </p:spPr>
      </p:pic>
      <p:sp>
        <p:nvSpPr>
          <p:cNvPr id="4" name="Marcador de texto 3"/>
          <p:cNvSpPr>
            <a:spLocks noGrp="1"/>
          </p:cNvSpPr>
          <p:nvPr>
            <p:ph type="body" sz="half" idx="2"/>
          </p:nvPr>
        </p:nvSpPr>
        <p:spPr>
          <a:xfrm>
            <a:off x="518160" y="2336872"/>
            <a:ext cx="11485474" cy="4521128"/>
          </a:xfrm>
        </p:spPr>
        <p:txBody>
          <a:bodyPr>
            <a:noAutofit/>
          </a:bodyPr>
          <a:lstStyle/>
          <a:p>
            <a:r>
              <a:rPr lang="es-ES" sz="2400" dirty="0">
                <a:solidFill>
                  <a:schemeClr val="bg2">
                    <a:lumMod val="50000"/>
                  </a:schemeClr>
                </a:solidFill>
              </a:rPr>
              <a:t>El más crítico de los recursos es el tiempo y la demora de salir al mercado.</a:t>
            </a:r>
          </a:p>
          <a:p>
            <a:r>
              <a:rPr lang="es-ES" sz="2400" dirty="0">
                <a:solidFill>
                  <a:schemeClr val="bg2">
                    <a:lumMod val="50000"/>
                  </a:schemeClr>
                </a:solidFill>
              </a:rPr>
              <a:t>El paradigma de su aprovechamiento eficaz, trae metodologías como Lean </a:t>
            </a:r>
            <a:r>
              <a:rPr lang="es-ES" sz="2400" dirty="0" err="1">
                <a:solidFill>
                  <a:schemeClr val="bg2">
                    <a:lumMod val="50000"/>
                  </a:schemeClr>
                </a:solidFill>
              </a:rPr>
              <a:t>manufacturing</a:t>
            </a:r>
            <a:r>
              <a:rPr lang="es-ES" sz="2400" dirty="0">
                <a:solidFill>
                  <a:schemeClr val="bg2">
                    <a:lumMod val="50000"/>
                  </a:schemeClr>
                </a:solidFill>
              </a:rPr>
              <a:t> y de las metodologías ágiles, </a:t>
            </a:r>
            <a:r>
              <a:rPr lang="es-ES" sz="2400" dirty="0" smtClean="0">
                <a:solidFill>
                  <a:schemeClr val="bg2">
                    <a:lumMod val="50000"/>
                  </a:schemeClr>
                </a:solidFill>
              </a:rPr>
              <a:t>centradas en </a:t>
            </a:r>
            <a:r>
              <a:rPr lang="es-ES" sz="2400" dirty="0">
                <a:solidFill>
                  <a:schemeClr val="bg2">
                    <a:lumMod val="50000"/>
                  </a:schemeClr>
                </a:solidFill>
              </a:rPr>
              <a:t>las </a:t>
            </a:r>
            <a:r>
              <a:rPr lang="es-ES" sz="2400" dirty="0" smtClean="0">
                <a:solidFill>
                  <a:schemeClr val="bg2">
                    <a:lumMod val="50000"/>
                  </a:schemeClr>
                </a:solidFill>
              </a:rPr>
              <a:t>personas </a:t>
            </a:r>
            <a:r>
              <a:rPr lang="es-ES" sz="2400" dirty="0">
                <a:solidFill>
                  <a:schemeClr val="bg2">
                    <a:lumMod val="50000"/>
                  </a:schemeClr>
                </a:solidFill>
              </a:rPr>
              <a:t>(y lo que ellas esperan desde sus roles) y alcanzar un desperdicio cero.</a:t>
            </a:r>
          </a:p>
          <a:p>
            <a:r>
              <a:rPr lang="es-ES" sz="2400" dirty="0">
                <a:solidFill>
                  <a:schemeClr val="bg2">
                    <a:lumMod val="50000"/>
                  </a:schemeClr>
                </a:solidFill>
              </a:rPr>
              <a:t>El inicio más inteligente es el </a:t>
            </a:r>
            <a:r>
              <a:rPr lang="es-ES" sz="2400" dirty="0" err="1">
                <a:solidFill>
                  <a:schemeClr val="bg2">
                    <a:lumMod val="50000"/>
                  </a:schemeClr>
                </a:solidFill>
              </a:rPr>
              <a:t>Bootstrapping</a:t>
            </a:r>
            <a:r>
              <a:rPr lang="es-ES" sz="2400" dirty="0">
                <a:solidFill>
                  <a:schemeClr val="bg2">
                    <a:lumMod val="50000"/>
                  </a:schemeClr>
                </a:solidFill>
              </a:rPr>
              <a:t> (tirar para arriba): 4F, concursos, crédito, clientes, buena gestión financiera, </a:t>
            </a:r>
            <a:r>
              <a:rPr lang="es-ES" sz="2400" dirty="0" smtClean="0">
                <a:solidFill>
                  <a:schemeClr val="bg2">
                    <a:lumMod val="50000"/>
                  </a:schemeClr>
                </a:solidFill>
              </a:rPr>
              <a:t>inversión, Frugal (con recursos posibles</a:t>
            </a:r>
            <a:r>
              <a:rPr lang="es-ES" sz="2400" dirty="0" smtClean="0">
                <a:solidFill>
                  <a:schemeClr val="bg2">
                    <a:lumMod val="50000"/>
                  </a:schemeClr>
                </a:solidFill>
              </a:rPr>
              <a:t>).</a:t>
            </a:r>
            <a:endParaRPr lang="en-US" sz="2400" dirty="0">
              <a:solidFill>
                <a:schemeClr val="bg2">
                  <a:lumMod val="50000"/>
                </a:schemeClr>
              </a:solidFill>
            </a:endParaRPr>
          </a:p>
        </p:txBody>
      </p:sp>
    </p:spTree>
    <p:extLst>
      <p:ext uri="{BB962C8B-B14F-4D97-AF65-F5344CB8AC3E}">
        <p14:creationId xmlns:p14="http://schemas.microsoft.com/office/powerpoint/2010/main" val="40687301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7575" y="0"/>
            <a:ext cx="10364451" cy="1596177"/>
          </a:xfrm>
        </p:spPr>
        <p:txBody>
          <a:bodyPr>
            <a:normAutofit/>
          </a:bodyPr>
          <a:lstStyle/>
          <a:p>
            <a:r>
              <a:rPr lang="es-ES" sz="3200" dirty="0" smtClean="0">
                <a:solidFill>
                  <a:schemeClr val="bg2">
                    <a:lumMod val="50000"/>
                  </a:schemeClr>
                </a:solidFill>
              </a:rPr>
              <a:t>Categorías posibles de recursos.</a:t>
            </a:r>
            <a:endParaRPr lang="en-US" sz="3200" dirty="0">
              <a:solidFill>
                <a:schemeClr val="bg2">
                  <a:lumMod val="50000"/>
                </a:schemeClr>
              </a:solidFill>
            </a:endParaRPr>
          </a:p>
        </p:txBody>
      </p:sp>
      <p:sp>
        <p:nvSpPr>
          <p:cNvPr id="5" name="Marcador de texto 4"/>
          <p:cNvSpPr>
            <a:spLocks noGrp="1"/>
          </p:cNvSpPr>
          <p:nvPr>
            <p:ph type="body" idx="1"/>
          </p:nvPr>
        </p:nvSpPr>
        <p:spPr>
          <a:xfrm>
            <a:off x="1030050" y="1604995"/>
            <a:ext cx="4873474" cy="679994"/>
          </a:xfrm>
        </p:spPr>
        <p:txBody>
          <a:bodyPr/>
          <a:lstStyle/>
          <a:p>
            <a:r>
              <a:rPr lang="es-ES" dirty="0" smtClean="0">
                <a:solidFill>
                  <a:schemeClr val="bg2">
                    <a:lumMod val="50000"/>
                  </a:schemeClr>
                </a:solidFill>
              </a:rPr>
              <a:t>físicos</a:t>
            </a:r>
            <a:endParaRPr lang="en-US" dirty="0">
              <a:solidFill>
                <a:schemeClr val="bg2">
                  <a:lumMod val="50000"/>
                </a:schemeClr>
              </a:solidFill>
            </a:endParaRPr>
          </a:p>
        </p:txBody>
      </p:sp>
      <p:sp>
        <p:nvSpPr>
          <p:cNvPr id="7" name="Marcador de contenido 6"/>
          <p:cNvSpPr>
            <a:spLocks noGrp="1"/>
          </p:cNvSpPr>
          <p:nvPr>
            <p:ph sz="quarter" idx="13"/>
          </p:nvPr>
        </p:nvSpPr>
        <p:spPr/>
        <p:txBody>
          <a:bodyPr/>
          <a:lstStyle/>
          <a:p>
            <a:r>
              <a:rPr lang="es-ES" dirty="0">
                <a:solidFill>
                  <a:schemeClr val="bg2">
                    <a:lumMod val="50000"/>
                  </a:schemeClr>
                </a:solidFill>
              </a:rPr>
              <a:t>Activos físicos como instalaciones de fabricación, edificios, vehículos, máquinas, sistemas, puntos de ventas y redes de distribución.</a:t>
            </a:r>
          </a:p>
          <a:p>
            <a:r>
              <a:rPr lang="es-ES" dirty="0">
                <a:solidFill>
                  <a:schemeClr val="bg2">
                    <a:lumMod val="50000"/>
                  </a:schemeClr>
                </a:solidFill>
              </a:rPr>
              <a:t>Las empresas de logística se vuelven cada vez más creativas y eficientes.</a:t>
            </a:r>
          </a:p>
          <a:p>
            <a:endParaRPr lang="en-US" dirty="0">
              <a:solidFill>
                <a:schemeClr val="bg2">
                  <a:lumMod val="50000"/>
                </a:schemeClr>
              </a:solidFill>
            </a:endParaRPr>
          </a:p>
        </p:txBody>
      </p:sp>
      <p:sp>
        <p:nvSpPr>
          <p:cNvPr id="6" name="Marcador de texto 5"/>
          <p:cNvSpPr>
            <a:spLocks noGrp="1"/>
          </p:cNvSpPr>
          <p:nvPr>
            <p:ph type="body" sz="quarter" idx="3"/>
          </p:nvPr>
        </p:nvSpPr>
        <p:spPr>
          <a:xfrm>
            <a:off x="6333587" y="1630546"/>
            <a:ext cx="4881804" cy="679994"/>
          </a:xfrm>
        </p:spPr>
        <p:txBody>
          <a:bodyPr/>
          <a:lstStyle/>
          <a:p>
            <a:r>
              <a:rPr lang="es-ES" dirty="0" smtClean="0">
                <a:solidFill>
                  <a:schemeClr val="bg2">
                    <a:lumMod val="50000"/>
                  </a:schemeClr>
                </a:solidFill>
              </a:rPr>
              <a:t>intelectuales</a:t>
            </a:r>
            <a:endParaRPr lang="en-US" dirty="0">
              <a:solidFill>
                <a:schemeClr val="bg2">
                  <a:lumMod val="50000"/>
                </a:schemeClr>
              </a:solidFill>
            </a:endParaRPr>
          </a:p>
        </p:txBody>
      </p:sp>
      <p:sp>
        <p:nvSpPr>
          <p:cNvPr id="8" name="Marcador de contenido 7"/>
          <p:cNvSpPr>
            <a:spLocks noGrp="1"/>
          </p:cNvSpPr>
          <p:nvPr>
            <p:ph sz="quarter" idx="14"/>
          </p:nvPr>
        </p:nvSpPr>
        <p:spPr>
          <a:xfrm>
            <a:off x="6172200" y="3051012"/>
            <a:ext cx="5349240" cy="2740187"/>
          </a:xfrm>
        </p:spPr>
        <p:txBody>
          <a:bodyPr>
            <a:normAutofit/>
          </a:bodyPr>
          <a:lstStyle/>
          <a:p>
            <a:r>
              <a:rPr lang="es-ES" dirty="0">
                <a:solidFill>
                  <a:schemeClr val="bg2">
                    <a:lumMod val="50000"/>
                  </a:schemeClr>
                </a:solidFill>
              </a:rPr>
              <a:t>Se destacan marcas, patentes, derechos de autor, asociaciones, bases de datos.</a:t>
            </a:r>
          </a:p>
          <a:p>
            <a:r>
              <a:rPr lang="es-ES" dirty="0">
                <a:solidFill>
                  <a:schemeClr val="bg2">
                    <a:lumMod val="50000"/>
                  </a:schemeClr>
                </a:solidFill>
              </a:rPr>
              <a:t>Demandas gran esfuerzo, hasta lograrlo.</a:t>
            </a:r>
          </a:p>
          <a:p>
            <a:r>
              <a:rPr lang="es-ES" dirty="0">
                <a:solidFill>
                  <a:schemeClr val="bg2">
                    <a:lumMod val="50000"/>
                  </a:schemeClr>
                </a:solidFill>
              </a:rPr>
              <a:t>Propiedad compartida vs ingresos por concesión de licencia.</a:t>
            </a:r>
            <a:endParaRPr lang="en-US" dirty="0">
              <a:solidFill>
                <a:schemeClr val="bg2">
                  <a:lumMod val="50000"/>
                </a:schemeClr>
              </a:solidFill>
            </a:endParaRPr>
          </a:p>
          <a:p>
            <a:endParaRPr lang="en-US" dirty="0">
              <a:solidFill>
                <a:schemeClr val="bg2">
                  <a:lumMod val="50000"/>
                </a:schemeClr>
              </a:solidFill>
            </a:endParaRPr>
          </a:p>
        </p:txBody>
      </p:sp>
    </p:spTree>
    <p:extLst>
      <p:ext uri="{BB962C8B-B14F-4D97-AF65-F5344CB8AC3E}">
        <p14:creationId xmlns:p14="http://schemas.microsoft.com/office/powerpoint/2010/main" val="148717044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3150" y="0"/>
            <a:ext cx="10364451" cy="1596177"/>
          </a:xfrm>
        </p:spPr>
        <p:txBody>
          <a:bodyPr>
            <a:normAutofit/>
          </a:bodyPr>
          <a:lstStyle/>
          <a:p>
            <a:r>
              <a:rPr lang="es-ES" sz="3200" dirty="0" smtClean="0">
                <a:solidFill>
                  <a:schemeClr val="bg2">
                    <a:lumMod val="50000"/>
                  </a:schemeClr>
                </a:solidFill>
              </a:rPr>
              <a:t>Categorías posibles de recursos.</a:t>
            </a:r>
            <a:endParaRPr lang="en-US" sz="3200" dirty="0">
              <a:solidFill>
                <a:schemeClr val="bg2">
                  <a:lumMod val="50000"/>
                </a:schemeClr>
              </a:solidFill>
            </a:endParaRPr>
          </a:p>
        </p:txBody>
      </p:sp>
      <p:sp>
        <p:nvSpPr>
          <p:cNvPr id="4" name="Marcador de texto 3"/>
          <p:cNvSpPr>
            <a:spLocks noGrp="1"/>
          </p:cNvSpPr>
          <p:nvPr>
            <p:ph type="body" idx="1"/>
          </p:nvPr>
        </p:nvSpPr>
        <p:spPr>
          <a:xfrm>
            <a:off x="1030364" y="1643600"/>
            <a:ext cx="4873474" cy="679994"/>
          </a:xfrm>
        </p:spPr>
        <p:txBody>
          <a:bodyPr>
            <a:normAutofit/>
          </a:bodyPr>
          <a:lstStyle/>
          <a:p>
            <a:pPr algn="ctr"/>
            <a:r>
              <a:rPr lang="es-ES" sz="2400" u="sng" dirty="0" smtClean="0">
                <a:solidFill>
                  <a:schemeClr val="bg2">
                    <a:lumMod val="50000"/>
                  </a:schemeClr>
                </a:solidFill>
              </a:rPr>
              <a:t>Humanos</a:t>
            </a:r>
            <a:r>
              <a:rPr lang="es-ES" sz="2400" u="sng" dirty="0" smtClean="0">
                <a:solidFill>
                  <a:schemeClr val="bg2">
                    <a:lumMod val="50000"/>
                  </a:schemeClr>
                </a:solidFill>
              </a:rPr>
              <a:t>:</a:t>
            </a:r>
            <a:endParaRPr lang="es-ES" sz="2400" u="sng" dirty="0" smtClean="0">
              <a:solidFill>
                <a:schemeClr val="bg2">
                  <a:lumMod val="50000"/>
                </a:schemeClr>
              </a:solidFill>
            </a:endParaRPr>
          </a:p>
        </p:txBody>
      </p:sp>
      <p:sp>
        <p:nvSpPr>
          <p:cNvPr id="8" name="Marcador de contenido 7"/>
          <p:cNvSpPr>
            <a:spLocks noGrp="1"/>
          </p:cNvSpPr>
          <p:nvPr>
            <p:ph sz="quarter" idx="13"/>
          </p:nvPr>
        </p:nvSpPr>
        <p:spPr>
          <a:xfrm>
            <a:off x="797811" y="2791932"/>
            <a:ext cx="5106027" cy="2740187"/>
          </a:xfrm>
        </p:spPr>
        <p:txBody>
          <a:bodyPr>
            <a:normAutofit lnSpcReduction="10000"/>
          </a:bodyPr>
          <a:lstStyle/>
          <a:p>
            <a:r>
              <a:rPr lang="es-ES" dirty="0">
                <a:solidFill>
                  <a:schemeClr val="bg2">
                    <a:lumMod val="50000"/>
                  </a:schemeClr>
                </a:solidFill>
              </a:rPr>
              <a:t>Su importancia es relativa en el proceso del modelo de negocio. </a:t>
            </a:r>
          </a:p>
          <a:p>
            <a:r>
              <a:rPr lang="es-ES" dirty="0">
                <a:solidFill>
                  <a:schemeClr val="bg2">
                    <a:lumMod val="50000"/>
                  </a:schemeClr>
                </a:solidFill>
              </a:rPr>
              <a:t>Cuando la creatividad o el conocimiento son relevantes, este recurso es indispensable.</a:t>
            </a:r>
          </a:p>
          <a:p>
            <a:r>
              <a:rPr lang="es-ES" dirty="0">
                <a:solidFill>
                  <a:schemeClr val="bg2">
                    <a:lumMod val="50000"/>
                  </a:schemeClr>
                </a:solidFill>
              </a:rPr>
              <a:t>Se destacan equipos expertos de científicos y comerciales.</a:t>
            </a:r>
            <a:endParaRPr lang="en-US" dirty="0">
              <a:solidFill>
                <a:schemeClr val="bg2">
                  <a:lumMod val="50000"/>
                </a:schemeClr>
              </a:solidFill>
            </a:endParaRPr>
          </a:p>
          <a:p>
            <a:endParaRPr lang="en-US" dirty="0">
              <a:solidFill>
                <a:schemeClr val="bg2">
                  <a:lumMod val="50000"/>
                </a:schemeClr>
              </a:solidFill>
            </a:endParaRPr>
          </a:p>
        </p:txBody>
      </p:sp>
      <p:sp>
        <p:nvSpPr>
          <p:cNvPr id="7" name="Marcador de texto 6"/>
          <p:cNvSpPr>
            <a:spLocks noGrp="1"/>
          </p:cNvSpPr>
          <p:nvPr>
            <p:ph type="body" sz="quarter" idx="3"/>
          </p:nvPr>
        </p:nvSpPr>
        <p:spPr>
          <a:xfrm>
            <a:off x="6283998" y="1681194"/>
            <a:ext cx="4881804" cy="679994"/>
          </a:xfrm>
        </p:spPr>
        <p:txBody>
          <a:bodyPr/>
          <a:lstStyle/>
          <a:p>
            <a:pPr algn="ctr"/>
            <a:r>
              <a:rPr lang="es-ES" dirty="0" smtClean="0">
                <a:solidFill>
                  <a:schemeClr val="bg2">
                    <a:lumMod val="50000"/>
                  </a:schemeClr>
                </a:solidFill>
              </a:rPr>
              <a:t>económicos</a:t>
            </a:r>
            <a:endParaRPr lang="en-US" dirty="0">
              <a:solidFill>
                <a:schemeClr val="bg2">
                  <a:lumMod val="50000"/>
                </a:schemeClr>
              </a:solidFill>
            </a:endParaRPr>
          </a:p>
        </p:txBody>
      </p:sp>
      <p:sp>
        <p:nvSpPr>
          <p:cNvPr id="9" name="Marcador de contenido 8"/>
          <p:cNvSpPr>
            <a:spLocks noGrp="1"/>
          </p:cNvSpPr>
          <p:nvPr>
            <p:ph sz="quarter" idx="14"/>
          </p:nvPr>
        </p:nvSpPr>
        <p:spPr>
          <a:xfrm>
            <a:off x="6283998" y="2791932"/>
            <a:ext cx="5105401" cy="2740187"/>
          </a:xfrm>
        </p:spPr>
        <p:txBody>
          <a:bodyPr/>
          <a:lstStyle/>
          <a:p>
            <a:r>
              <a:rPr lang="es-ES" dirty="0">
                <a:solidFill>
                  <a:schemeClr val="bg2">
                    <a:lumMod val="50000"/>
                  </a:schemeClr>
                </a:solidFill>
              </a:rPr>
              <a:t>Algunos modelos de negocios priorizan garantías en dinero efectivo o virtual, líneas de crédito o cartera de opciones sobre acciones, como bancos, tarjetas de supermercados, concesionarias de autos, etc.</a:t>
            </a:r>
            <a:endParaRPr lang="en-US" dirty="0">
              <a:solidFill>
                <a:schemeClr val="bg2">
                  <a:lumMod val="50000"/>
                </a:schemeClr>
              </a:solidFill>
            </a:endParaRPr>
          </a:p>
          <a:p>
            <a:endParaRPr lang="en-US" dirty="0">
              <a:solidFill>
                <a:schemeClr val="bg2">
                  <a:lumMod val="50000"/>
                </a:schemeClr>
              </a:solidFill>
            </a:endParaRPr>
          </a:p>
        </p:txBody>
      </p:sp>
    </p:spTree>
    <p:extLst>
      <p:ext uri="{BB962C8B-B14F-4D97-AF65-F5344CB8AC3E}">
        <p14:creationId xmlns:p14="http://schemas.microsoft.com/office/powerpoint/2010/main" val="377251197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sz="3200" dirty="0" smtClean="0">
                <a:solidFill>
                  <a:schemeClr val="bg2">
                    <a:lumMod val="50000"/>
                  </a:schemeClr>
                </a:solidFill>
              </a:rPr>
              <a:t>Asociaciones claves.</a:t>
            </a:r>
            <a:endParaRPr lang="en-US" sz="3200" dirty="0">
              <a:solidFill>
                <a:schemeClr val="bg2">
                  <a:lumMod val="50000"/>
                </a:schemeClr>
              </a:solidFill>
            </a:endParaRPr>
          </a:p>
        </p:txBody>
      </p:sp>
      <p:sp>
        <p:nvSpPr>
          <p:cNvPr id="3" name="Marcador de contenido 2"/>
          <p:cNvSpPr>
            <a:spLocks noGrp="1"/>
          </p:cNvSpPr>
          <p:nvPr>
            <p:ph idx="1"/>
          </p:nvPr>
        </p:nvSpPr>
        <p:spPr>
          <a:xfrm>
            <a:off x="7719060" y="3258687"/>
            <a:ext cx="4312482" cy="3599313"/>
          </a:xfrm>
        </p:spPr>
        <p:txBody>
          <a:bodyPr/>
          <a:lstStyle/>
          <a:p>
            <a:r>
              <a:rPr lang="es-ES" dirty="0" smtClean="0">
                <a:solidFill>
                  <a:schemeClr val="bg2">
                    <a:lumMod val="50000"/>
                  </a:schemeClr>
                </a:solidFill>
              </a:rPr>
              <a:t>Optimización y economías de escala.</a:t>
            </a:r>
          </a:p>
          <a:p>
            <a:r>
              <a:rPr lang="es-ES" dirty="0" smtClean="0">
                <a:solidFill>
                  <a:schemeClr val="bg2">
                    <a:lumMod val="50000"/>
                  </a:schemeClr>
                </a:solidFill>
              </a:rPr>
              <a:t>Reducción de riesgos e incertidumbre.</a:t>
            </a:r>
          </a:p>
          <a:p>
            <a:r>
              <a:rPr lang="es-ES" dirty="0" smtClean="0">
                <a:solidFill>
                  <a:schemeClr val="bg2">
                    <a:lumMod val="50000"/>
                  </a:schemeClr>
                </a:solidFill>
              </a:rPr>
              <a:t>Adquirir recursos.</a:t>
            </a:r>
          </a:p>
          <a:p>
            <a:endParaRPr lang="es-ES" dirty="0" smtClean="0">
              <a:solidFill>
                <a:schemeClr val="bg2">
                  <a:lumMod val="50000"/>
                </a:schemeClr>
              </a:solidFill>
            </a:endParaRPr>
          </a:p>
          <a:p>
            <a:endParaRPr lang="en-US" dirty="0">
              <a:solidFill>
                <a:schemeClr val="bg2">
                  <a:lumMod val="50000"/>
                </a:schemeClr>
              </a:solidFill>
            </a:endParaRPr>
          </a:p>
        </p:txBody>
      </p:sp>
      <p:sp>
        <p:nvSpPr>
          <p:cNvPr id="4" name="Marcador de texto 3"/>
          <p:cNvSpPr>
            <a:spLocks noGrp="1"/>
          </p:cNvSpPr>
          <p:nvPr>
            <p:ph type="body" sz="half" idx="2"/>
          </p:nvPr>
        </p:nvSpPr>
        <p:spPr>
          <a:xfrm>
            <a:off x="680322" y="2336872"/>
            <a:ext cx="6203078" cy="3599317"/>
          </a:xfrm>
        </p:spPr>
        <p:txBody>
          <a:bodyPr>
            <a:normAutofit/>
          </a:bodyPr>
          <a:lstStyle/>
          <a:p>
            <a:r>
              <a:rPr lang="es-ES" sz="2400" dirty="0" smtClean="0">
                <a:solidFill>
                  <a:schemeClr val="bg2">
                    <a:lumMod val="50000"/>
                  </a:schemeClr>
                </a:solidFill>
              </a:rPr>
              <a:t>¿Cuál es la red de proveedores y socios que sostienen el funcionamiento del modelo de negocios?</a:t>
            </a:r>
          </a:p>
          <a:p>
            <a:r>
              <a:rPr lang="es-ES" sz="2400" dirty="0" smtClean="0">
                <a:solidFill>
                  <a:schemeClr val="bg2">
                    <a:lumMod val="50000"/>
                  </a:schemeClr>
                </a:solidFill>
              </a:rPr>
              <a:t>Motivaciones para su establecimiento:</a:t>
            </a:r>
            <a:endParaRPr lang="en-US" sz="2400" dirty="0">
              <a:solidFill>
                <a:schemeClr val="bg2">
                  <a:lumMod val="50000"/>
                </a:schemeClr>
              </a:solidFill>
            </a:endParaRPr>
          </a:p>
        </p:txBody>
      </p:sp>
    </p:spTree>
    <p:extLst>
      <p:ext uri="{BB962C8B-B14F-4D97-AF65-F5344CB8AC3E}">
        <p14:creationId xmlns:p14="http://schemas.microsoft.com/office/powerpoint/2010/main" val="382897665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35"/>
          <p:cNvSpPr txBox="1">
            <a:spLocks noGrp="1"/>
          </p:cNvSpPr>
          <p:nvPr>
            <p:ph type="title"/>
          </p:nvPr>
        </p:nvSpPr>
        <p:spPr>
          <a:xfrm>
            <a:off x="354000" y="729232"/>
            <a:ext cx="5393600" cy="2069200"/>
          </a:xfrm>
          <a:prstGeom prst="rect">
            <a:avLst/>
          </a:prstGeom>
        </p:spPr>
        <p:txBody>
          <a:bodyPr spcFirstLastPara="1" vert="horz" wrap="square" lIns="121900" tIns="121900" rIns="121900" bIns="121900" rtlCol="0" anchor="b" anchorCtr="0">
            <a:noAutofit/>
          </a:bodyPr>
          <a:lstStyle/>
          <a:p>
            <a:r>
              <a:rPr lang="es" dirty="0"/>
              <a:t>El canal.</a:t>
            </a:r>
            <a:endParaRPr dirty="0"/>
          </a:p>
        </p:txBody>
      </p:sp>
      <p:sp>
        <p:nvSpPr>
          <p:cNvPr id="174" name="Google Shape;174;p35"/>
          <p:cNvSpPr txBox="1">
            <a:spLocks noGrp="1"/>
          </p:cNvSpPr>
          <p:nvPr>
            <p:ph type="subTitle" idx="1"/>
          </p:nvPr>
        </p:nvSpPr>
        <p:spPr>
          <a:xfrm>
            <a:off x="354000" y="3974833"/>
            <a:ext cx="5393600" cy="1794000"/>
          </a:xfrm>
          <a:prstGeom prst="rect">
            <a:avLst/>
          </a:prstGeom>
        </p:spPr>
        <p:txBody>
          <a:bodyPr spcFirstLastPara="1" vert="horz" wrap="square" lIns="121900" tIns="121900" rIns="121900" bIns="121900" rtlCol="0" anchor="t" anchorCtr="0">
            <a:noAutofit/>
          </a:bodyPr>
          <a:lstStyle/>
          <a:p>
            <a:pPr marL="0" indent="0"/>
            <a:r>
              <a:rPr lang="es" sz="2400" dirty="0"/>
              <a:t>Análisis para decidir:</a:t>
            </a:r>
            <a:endParaRPr sz="2400" dirty="0"/>
          </a:p>
          <a:p>
            <a:pPr marL="0" indent="0"/>
            <a:r>
              <a:rPr lang="es" sz="2400" dirty="0"/>
              <a:t>Estructura,</a:t>
            </a:r>
            <a:endParaRPr sz="2400" dirty="0"/>
          </a:p>
          <a:p>
            <a:pPr marL="0" indent="0"/>
            <a:r>
              <a:rPr lang="es" sz="2400" dirty="0"/>
              <a:t>Funciones,</a:t>
            </a:r>
            <a:endParaRPr sz="2400" dirty="0"/>
          </a:p>
          <a:p>
            <a:pPr marL="0" indent="0"/>
            <a:r>
              <a:rPr lang="es" sz="2400" dirty="0"/>
              <a:t>Cobertura.</a:t>
            </a:r>
            <a:endParaRPr sz="2400" dirty="0"/>
          </a:p>
        </p:txBody>
      </p:sp>
      <p:sp>
        <p:nvSpPr>
          <p:cNvPr id="175" name="Google Shape;175;p35"/>
          <p:cNvSpPr txBox="1">
            <a:spLocks noGrp="1"/>
          </p:cNvSpPr>
          <p:nvPr>
            <p:ph type="body" idx="2"/>
          </p:nvPr>
        </p:nvSpPr>
        <p:spPr>
          <a:xfrm>
            <a:off x="6586000" y="965600"/>
            <a:ext cx="5116000" cy="4926800"/>
          </a:xfrm>
          <a:prstGeom prst="rect">
            <a:avLst/>
          </a:prstGeom>
        </p:spPr>
        <p:txBody>
          <a:bodyPr spcFirstLastPara="1" vert="horz" wrap="square" lIns="121900" tIns="121900" rIns="121900" bIns="121900" rtlCol="0" anchor="ctr" anchorCtr="0">
            <a:noAutofit/>
          </a:bodyPr>
          <a:lstStyle/>
          <a:p>
            <a:pPr marL="0" indent="0">
              <a:buNone/>
            </a:pPr>
            <a:r>
              <a:rPr lang="es" sz="2400" dirty="0"/>
              <a:t>Es la forma de acceder,</a:t>
            </a:r>
            <a:endParaRPr sz="2400" dirty="0"/>
          </a:p>
          <a:p>
            <a:pPr marL="0" indent="0">
              <a:spcBef>
                <a:spcPts val="2133"/>
              </a:spcBef>
              <a:buNone/>
            </a:pPr>
            <a:r>
              <a:rPr lang="es" sz="2400" dirty="0"/>
              <a:t>Es complementario de la comunicación y la venta.</a:t>
            </a:r>
            <a:endParaRPr sz="2400" dirty="0"/>
          </a:p>
          <a:p>
            <a:pPr marL="0" indent="0">
              <a:spcBef>
                <a:spcPts val="2133"/>
              </a:spcBef>
              <a:buNone/>
            </a:pPr>
            <a:r>
              <a:rPr lang="es" sz="2400" dirty="0"/>
              <a:t>Es donde se desafía la rentabilidad y el posicionamiento.</a:t>
            </a:r>
            <a:endParaRPr sz="2400" dirty="0"/>
          </a:p>
          <a:p>
            <a:pPr marL="0" indent="0">
              <a:spcBef>
                <a:spcPts val="2133"/>
              </a:spcBef>
              <a:spcAft>
                <a:spcPts val="2133"/>
              </a:spcAft>
              <a:buNone/>
            </a:pPr>
            <a:r>
              <a:rPr lang="es" sz="2400" dirty="0"/>
              <a:t>Contempla el momento y el lugar donde se encuentra la oferta con la demanda.</a:t>
            </a:r>
            <a:endParaRPr sz="2400" dirty="0"/>
          </a:p>
        </p:txBody>
      </p:sp>
    </p:spTree>
    <p:extLst>
      <p:ext uri="{BB962C8B-B14F-4D97-AF65-F5344CB8AC3E}">
        <p14:creationId xmlns:p14="http://schemas.microsoft.com/office/powerpoint/2010/main" val="13803942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2494" y="264160"/>
            <a:ext cx="10364451" cy="1596177"/>
          </a:xfrm>
        </p:spPr>
        <p:txBody>
          <a:bodyPr/>
          <a:lstStyle/>
          <a:p>
            <a:r>
              <a:rPr lang="es-ES" dirty="0" smtClean="0">
                <a:solidFill>
                  <a:schemeClr val="bg2">
                    <a:lumMod val="50000"/>
                  </a:schemeClr>
                </a:solidFill>
              </a:rPr>
              <a:t>Contenidos</a:t>
            </a:r>
            <a:r>
              <a:rPr lang="es-ES" dirty="0" smtClean="0"/>
              <a:t>: 5/6.</a:t>
            </a:r>
            <a:endParaRPr lang="en-US" dirty="0"/>
          </a:p>
        </p:txBody>
      </p:sp>
      <p:sp>
        <p:nvSpPr>
          <p:cNvPr id="3" name="Marcador de contenido 2"/>
          <p:cNvSpPr>
            <a:spLocks noGrp="1"/>
          </p:cNvSpPr>
          <p:nvPr>
            <p:ph sz="quarter" idx="13"/>
          </p:nvPr>
        </p:nvSpPr>
        <p:spPr>
          <a:xfrm>
            <a:off x="1783080" y="2352040"/>
            <a:ext cx="8488680" cy="3042920"/>
          </a:xfrm>
        </p:spPr>
        <p:txBody>
          <a:bodyPr>
            <a:noAutofit/>
          </a:bodyPr>
          <a:lstStyle/>
          <a:p>
            <a:r>
              <a:rPr lang="es-ES" dirty="0" err="1" smtClean="0">
                <a:solidFill>
                  <a:schemeClr val="bg2">
                    <a:lumMod val="50000"/>
                  </a:schemeClr>
                </a:solidFill>
              </a:rPr>
              <a:t>Kahoot</a:t>
            </a:r>
            <a:r>
              <a:rPr lang="es-ES" dirty="0" smtClean="0">
                <a:solidFill>
                  <a:schemeClr val="bg2">
                    <a:lumMod val="50000"/>
                  </a:schemeClr>
                </a:solidFill>
              </a:rPr>
              <a:t> integrador u1-u4.</a:t>
            </a:r>
          </a:p>
          <a:p>
            <a:r>
              <a:rPr lang="es-ES" dirty="0">
                <a:solidFill>
                  <a:schemeClr val="bg2">
                    <a:lumMod val="50000"/>
                  </a:schemeClr>
                </a:solidFill>
              </a:rPr>
              <a:t>U4: integración de contenidos, repaso. Comunicación y ventas.</a:t>
            </a:r>
          </a:p>
          <a:p>
            <a:r>
              <a:rPr lang="es-ES" dirty="0" smtClean="0">
                <a:solidFill>
                  <a:schemeClr val="bg2">
                    <a:lumMod val="50000"/>
                  </a:schemeClr>
                </a:solidFill>
              </a:rPr>
              <a:t>Recomendación </a:t>
            </a:r>
            <a:r>
              <a:rPr lang="es-ES" dirty="0" smtClean="0">
                <a:solidFill>
                  <a:schemeClr val="bg2">
                    <a:lumMod val="50000"/>
                  </a:schemeClr>
                </a:solidFill>
              </a:rPr>
              <a:t>para el </a:t>
            </a:r>
            <a:r>
              <a:rPr lang="es-ES" dirty="0" smtClean="0">
                <a:solidFill>
                  <a:schemeClr val="bg2">
                    <a:lumMod val="50000"/>
                  </a:schemeClr>
                </a:solidFill>
              </a:rPr>
              <a:t>12/6.</a:t>
            </a:r>
          </a:p>
          <a:p>
            <a:r>
              <a:rPr lang="es-ES" dirty="0" err="1" smtClean="0">
                <a:solidFill>
                  <a:schemeClr val="bg2">
                    <a:lumMod val="50000"/>
                  </a:schemeClr>
                </a:solidFill>
              </a:rPr>
              <a:t>Elevator</a:t>
            </a:r>
            <a:r>
              <a:rPr lang="es-ES" dirty="0" smtClean="0">
                <a:solidFill>
                  <a:schemeClr val="bg2">
                    <a:lumMod val="50000"/>
                  </a:schemeClr>
                </a:solidFill>
              </a:rPr>
              <a:t> pitch, grupales.</a:t>
            </a:r>
            <a:r>
              <a:rPr lang="es-ES" dirty="0">
                <a:solidFill>
                  <a:schemeClr val="bg2">
                    <a:lumMod val="50000"/>
                  </a:schemeClr>
                </a:solidFill>
              </a:rPr>
              <a:t> </a:t>
            </a:r>
            <a:endParaRPr lang="es-ES" dirty="0" smtClean="0">
              <a:solidFill>
                <a:schemeClr val="bg2">
                  <a:lumMod val="50000"/>
                </a:schemeClr>
              </a:solidFill>
            </a:endParaRPr>
          </a:p>
          <a:p>
            <a:r>
              <a:rPr lang="es-ES" dirty="0" smtClean="0">
                <a:solidFill>
                  <a:schemeClr val="bg2">
                    <a:lumMod val="50000"/>
                  </a:schemeClr>
                </a:solidFill>
              </a:rPr>
              <a:t>U3</a:t>
            </a:r>
            <a:r>
              <a:rPr lang="es-ES" dirty="0">
                <a:solidFill>
                  <a:schemeClr val="bg2">
                    <a:lumMod val="50000"/>
                  </a:schemeClr>
                </a:solidFill>
              </a:rPr>
              <a:t>: 2 exposiciones.</a:t>
            </a:r>
          </a:p>
          <a:p>
            <a:endParaRPr lang="en-US" dirty="0">
              <a:solidFill>
                <a:schemeClr val="bg2">
                  <a:lumMod val="50000"/>
                </a:schemeClr>
              </a:solidFill>
            </a:endParaRPr>
          </a:p>
        </p:txBody>
      </p:sp>
    </p:spTree>
    <p:extLst>
      <p:ext uri="{BB962C8B-B14F-4D97-AF65-F5344CB8AC3E}">
        <p14:creationId xmlns:p14="http://schemas.microsoft.com/office/powerpoint/2010/main" val="13043461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sz="3200" dirty="0" smtClean="0">
                <a:solidFill>
                  <a:schemeClr val="bg2">
                    <a:lumMod val="50000"/>
                  </a:schemeClr>
                </a:solidFill>
              </a:rPr>
              <a:t>Canales</a:t>
            </a:r>
            <a:r>
              <a:rPr lang="es-ES" sz="3200" dirty="0" smtClean="0">
                <a:solidFill>
                  <a:schemeClr val="bg2">
                    <a:lumMod val="50000"/>
                  </a:schemeClr>
                </a:solidFill>
              </a:rPr>
              <a:t>: evolución y beneficios. </a:t>
            </a:r>
            <a:endParaRPr lang="en-US" sz="3200" dirty="0">
              <a:solidFill>
                <a:schemeClr val="bg2">
                  <a:lumMod val="50000"/>
                </a:schemeClr>
              </a:solidFill>
            </a:endParaRPr>
          </a:p>
        </p:txBody>
      </p:sp>
      <p:sp>
        <p:nvSpPr>
          <p:cNvPr id="4" name="Marcador de texto 3"/>
          <p:cNvSpPr>
            <a:spLocks noGrp="1"/>
          </p:cNvSpPr>
          <p:nvPr>
            <p:ph type="body" sz="half" idx="2"/>
          </p:nvPr>
        </p:nvSpPr>
        <p:spPr>
          <a:xfrm>
            <a:off x="558401" y="2405452"/>
            <a:ext cx="3983119" cy="3599317"/>
          </a:xfrm>
        </p:spPr>
        <p:txBody>
          <a:bodyPr>
            <a:normAutofit fontScale="92500" lnSpcReduction="20000"/>
          </a:bodyPr>
          <a:lstStyle/>
          <a:p>
            <a:r>
              <a:rPr lang="es-ES" sz="2400" dirty="0" smtClean="0">
                <a:solidFill>
                  <a:schemeClr val="bg2">
                    <a:lumMod val="50000"/>
                  </a:schemeClr>
                </a:solidFill>
              </a:rPr>
              <a:t>Factor determinante de la experiencia del cliente, punto de contacto (comunicación, distribución y venta).</a:t>
            </a:r>
          </a:p>
          <a:p>
            <a:r>
              <a:rPr lang="es-ES" sz="2400" dirty="0" smtClean="0">
                <a:solidFill>
                  <a:schemeClr val="bg2">
                    <a:lumMod val="50000"/>
                  </a:schemeClr>
                </a:solidFill>
              </a:rPr>
              <a:t>Cuál es el equilibrio estratégico entre la mejor rentabilidad del canal y la sobresaliente experiencia del cliente?</a:t>
            </a:r>
            <a:endParaRPr lang="en-US" sz="2400" dirty="0">
              <a:solidFill>
                <a:schemeClr val="bg2">
                  <a:lumMod val="50000"/>
                </a:schemeClr>
              </a:solidFill>
            </a:endParaRPr>
          </a:p>
        </p:txBody>
      </p:sp>
      <p:pic>
        <p:nvPicPr>
          <p:cNvPr id="3" name="Imagen 2"/>
          <p:cNvPicPr>
            <a:picLocks noChangeAspect="1"/>
          </p:cNvPicPr>
          <p:nvPr/>
        </p:nvPicPr>
        <p:blipFill>
          <a:blip r:embed="rId3"/>
          <a:stretch>
            <a:fillRect/>
          </a:stretch>
        </p:blipFill>
        <p:spPr>
          <a:xfrm>
            <a:off x="4739640" y="2208885"/>
            <a:ext cx="7315200" cy="4419169"/>
          </a:xfrm>
          <a:prstGeom prst="rect">
            <a:avLst/>
          </a:prstGeom>
        </p:spPr>
      </p:pic>
    </p:spTree>
    <p:extLst>
      <p:ext uri="{BB962C8B-B14F-4D97-AF65-F5344CB8AC3E}">
        <p14:creationId xmlns:p14="http://schemas.microsoft.com/office/powerpoint/2010/main" val="18149884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solidFill>
                  <a:schemeClr val="accent2">
                    <a:lumMod val="50000"/>
                  </a:schemeClr>
                </a:solidFill>
              </a:rPr>
              <a:t>Funciones del canal:</a:t>
            </a:r>
            <a:endParaRPr lang="en-US" dirty="0">
              <a:solidFill>
                <a:schemeClr val="accent2">
                  <a:lumMod val="50000"/>
                </a:schemeClr>
              </a:solidFill>
            </a:endParaRPr>
          </a:p>
        </p:txBody>
      </p:sp>
      <p:sp>
        <p:nvSpPr>
          <p:cNvPr id="3" name="Marcador de contenido 2"/>
          <p:cNvSpPr>
            <a:spLocks noGrp="1"/>
          </p:cNvSpPr>
          <p:nvPr>
            <p:ph sz="quarter" idx="13"/>
          </p:nvPr>
        </p:nvSpPr>
        <p:spPr>
          <a:xfrm>
            <a:off x="914400" y="2489012"/>
            <a:ext cx="10363826" cy="3424107"/>
          </a:xfrm>
        </p:spPr>
        <p:txBody>
          <a:bodyPr/>
          <a:lstStyle/>
          <a:p>
            <a:r>
              <a:rPr lang="es-ES" dirty="0" smtClean="0">
                <a:solidFill>
                  <a:schemeClr val="accent2">
                    <a:lumMod val="50000"/>
                  </a:schemeClr>
                </a:solidFill>
              </a:rPr>
              <a:t>Contacto o transmisión</a:t>
            </a:r>
          </a:p>
          <a:p>
            <a:r>
              <a:rPr lang="es-ES" dirty="0" smtClean="0">
                <a:solidFill>
                  <a:schemeClr val="accent2">
                    <a:lumMod val="50000"/>
                  </a:schemeClr>
                </a:solidFill>
              </a:rPr>
              <a:t>Promoción con el cliente.</a:t>
            </a:r>
          </a:p>
          <a:p>
            <a:r>
              <a:rPr lang="es-ES" dirty="0" smtClean="0">
                <a:solidFill>
                  <a:schemeClr val="accent2">
                    <a:lumMod val="50000"/>
                  </a:schemeClr>
                </a:solidFill>
              </a:rPr>
              <a:t>(Actividades encaminadas a estimular la demanda) </a:t>
            </a:r>
          </a:p>
          <a:p>
            <a:r>
              <a:rPr lang="es-ES" dirty="0" smtClean="0">
                <a:solidFill>
                  <a:schemeClr val="accent2">
                    <a:lumMod val="50000"/>
                  </a:schemeClr>
                </a:solidFill>
              </a:rPr>
              <a:t>Negociación, financiación con el cliente.</a:t>
            </a:r>
          </a:p>
          <a:p>
            <a:r>
              <a:rPr lang="es-ES" dirty="0" smtClean="0">
                <a:solidFill>
                  <a:schemeClr val="accent2">
                    <a:lumMod val="50000"/>
                  </a:schemeClr>
                </a:solidFill>
              </a:rPr>
              <a:t>Logística, transporte e inventarios</a:t>
            </a:r>
          </a:p>
          <a:p>
            <a:r>
              <a:rPr lang="es-ES" dirty="0" smtClean="0">
                <a:solidFill>
                  <a:schemeClr val="accent2">
                    <a:lumMod val="50000"/>
                  </a:schemeClr>
                </a:solidFill>
              </a:rPr>
              <a:t>(actividades de sostenimiento al negocio).</a:t>
            </a:r>
          </a:p>
          <a:p>
            <a:endParaRPr lang="en-US" dirty="0">
              <a:solidFill>
                <a:schemeClr val="accent2">
                  <a:lumMod val="50000"/>
                </a:schemeClr>
              </a:solidFill>
            </a:endParaRPr>
          </a:p>
          <a:p>
            <a:endParaRPr lang="en-US" dirty="0">
              <a:solidFill>
                <a:schemeClr val="accent2">
                  <a:lumMod val="50000"/>
                </a:schemeClr>
              </a:solidFill>
            </a:endParaRPr>
          </a:p>
        </p:txBody>
      </p:sp>
      <p:pic>
        <p:nvPicPr>
          <p:cNvPr id="5" name="Imagen 4"/>
          <p:cNvPicPr>
            <a:picLocks noChangeAspect="1"/>
          </p:cNvPicPr>
          <p:nvPr/>
        </p:nvPicPr>
        <p:blipFill>
          <a:blip r:embed="rId3"/>
          <a:stretch>
            <a:fillRect/>
          </a:stretch>
        </p:blipFill>
        <p:spPr>
          <a:xfrm>
            <a:off x="7418387" y="2641412"/>
            <a:ext cx="4565064" cy="2408108"/>
          </a:xfrm>
          <a:prstGeom prst="rect">
            <a:avLst/>
          </a:prstGeom>
        </p:spPr>
      </p:pic>
    </p:spTree>
    <p:extLst>
      <p:ext uri="{BB962C8B-B14F-4D97-AF65-F5344CB8AC3E}">
        <p14:creationId xmlns:p14="http://schemas.microsoft.com/office/powerpoint/2010/main" val="34027868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94359" y="770915"/>
            <a:ext cx="10364451" cy="1596177"/>
          </a:xfrm>
        </p:spPr>
        <p:txBody>
          <a:bodyPr/>
          <a:lstStyle/>
          <a:p>
            <a:r>
              <a:rPr lang="es-ES" dirty="0" smtClean="0">
                <a:solidFill>
                  <a:schemeClr val="accent2">
                    <a:lumMod val="50000"/>
                  </a:schemeClr>
                </a:solidFill>
              </a:rPr>
              <a:t>Desafíos del comercio minorista.</a:t>
            </a:r>
            <a:endParaRPr lang="en-US" dirty="0">
              <a:solidFill>
                <a:schemeClr val="accent2">
                  <a:lumMod val="50000"/>
                </a:schemeClr>
              </a:solidFill>
            </a:endParaRPr>
          </a:p>
        </p:txBody>
      </p:sp>
      <p:sp>
        <p:nvSpPr>
          <p:cNvPr id="3" name="Marcador de contenido 2"/>
          <p:cNvSpPr>
            <a:spLocks noGrp="1"/>
          </p:cNvSpPr>
          <p:nvPr>
            <p:ph sz="quarter" idx="13"/>
          </p:nvPr>
        </p:nvSpPr>
        <p:spPr>
          <a:xfrm>
            <a:off x="914579" y="2681511"/>
            <a:ext cx="6019621" cy="3424107"/>
          </a:xfrm>
        </p:spPr>
        <p:txBody>
          <a:bodyPr/>
          <a:lstStyle/>
          <a:p>
            <a:r>
              <a:rPr lang="es-ES" dirty="0" smtClean="0">
                <a:solidFill>
                  <a:schemeClr val="accent2">
                    <a:lumMod val="50000"/>
                  </a:schemeClr>
                </a:solidFill>
              </a:rPr>
              <a:t>Incorpora al diseño dentro de sus fortalezas.</a:t>
            </a:r>
          </a:p>
          <a:p>
            <a:r>
              <a:rPr lang="es-ES" dirty="0" smtClean="0">
                <a:solidFill>
                  <a:schemeClr val="accent2">
                    <a:lumMod val="50000"/>
                  </a:schemeClr>
                </a:solidFill>
              </a:rPr>
              <a:t>El diseño involucra al consumidor.</a:t>
            </a:r>
          </a:p>
          <a:p>
            <a:r>
              <a:rPr lang="es-ES" dirty="0" smtClean="0">
                <a:solidFill>
                  <a:schemeClr val="accent2">
                    <a:lumMod val="50000"/>
                  </a:schemeClr>
                </a:solidFill>
              </a:rPr>
              <a:t>Busca incorporar elementos </a:t>
            </a:r>
          </a:p>
          <a:p>
            <a:r>
              <a:rPr lang="es-ES" dirty="0" smtClean="0">
                <a:solidFill>
                  <a:schemeClr val="accent2">
                    <a:lumMod val="50000"/>
                  </a:schemeClr>
                </a:solidFill>
              </a:rPr>
              <a:t>Psicológicos en la experiencia de compra.</a:t>
            </a:r>
            <a:endParaRPr lang="en-US" dirty="0">
              <a:solidFill>
                <a:schemeClr val="accent2">
                  <a:lumMod val="50000"/>
                </a:schemeClr>
              </a:solidFill>
            </a:endParaRPr>
          </a:p>
        </p:txBody>
      </p:sp>
      <p:pic>
        <p:nvPicPr>
          <p:cNvPr id="4" name="Imagen 3"/>
          <p:cNvPicPr>
            <a:picLocks noChangeAspect="1"/>
          </p:cNvPicPr>
          <p:nvPr/>
        </p:nvPicPr>
        <p:blipFill>
          <a:blip r:embed="rId3"/>
          <a:stretch>
            <a:fillRect/>
          </a:stretch>
        </p:blipFill>
        <p:spPr>
          <a:xfrm>
            <a:off x="7842549" y="2064860"/>
            <a:ext cx="2429483" cy="2429483"/>
          </a:xfrm>
          <a:prstGeom prst="rect">
            <a:avLst/>
          </a:prstGeom>
        </p:spPr>
      </p:pic>
      <p:pic>
        <p:nvPicPr>
          <p:cNvPr id="5" name="Imagen 4"/>
          <p:cNvPicPr>
            <a:picLocks noChangeAspect="1"/>
          </p:cNvPicPr>
          <p:nvPr/>
        </p:nvPicPr>
        <p:blipFill>
          <a:blip r:embed="rId4"/>
          <a:stretch>
            <a:fillRect/>
          </a:stretch>
        </p:blipFill>
        <p:spPr>
          <a:xfrm>
            <a:off x="7842549" y="4758057"/>
            <a:ext cx="2762250" cy="1657350"/>
          </a:xfrm>
          <a:prstGeom prst="rect">
            <a:avLst/>
          </a:prstGeom>
        </p:spPr>
      </p:pic>
    </p:spTree>
    <p:extLst>
      <p:ext uri="{BB962C8B-B14F-4D97-AF65-F5344CB8AC3E}">
        <p14:creationId xmlns:p14="http://schemas.microsoft.com/office/powerpoint/2010/main" val="6347565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3774" y="359623"/>
            <a:ext cx="10364451" cy="1596177"/>
          </a:xfrm>
        </p:spPr>
        <p:txBody>
          <a:bodyPr/>
          <a:lstStyle/>
          <a:p>
            <a:r>
              <a:rPr lang="es-ES" dirty="0" smtClean="0">
                <a:solidFill>
                  <a:schemeClr val="bg2">
                    <a:lumMod val="50000"/>
                  </a:schemeClr>
                </a:solidFill>
              </a:rPr>
              <a:t>La transformación…</a:t>
            </a:r>
            <a:endParaRPr lang="en-US" dirty="0">
              <a:solidFill>
                <a:schemeClr val="bg2">
                  <a:lumMod val="50000"/>
                </a:schemeClr>
              </a:solidFill>
            </a:endParaRPr>
          </a:p>
        </p:txBody>
      </p:sp>
      <p:pic>
        <p:nvPicPr>
          <p:cNvPr id="4" name="Imagen 3"/>
          <p:cNvPicPr>
            <a:picLocks noChangeAspect="1"/>
          </p:cNvPicPr>
          <p:nvPr/>
        </p:nvPicPr>
        <p:blipFill rotWithShape="1">
          <a:blip r:embed="rId3"/>
          <a:srcRect l="27361" t="35679" r="29305" b="19136"/>
          <a:stretch/>
        </p:blipFill>
        <p:spPr>
          <a:xfrm>
            <a:off x="1879600" y="1955800"/>
            <a:ext cx="7924800" cy="4648200"/>
          </a:xfrm>
          <a:prstGeom prst="rect">
            <a:avLst/>
          </a:prstGeom>
        </p:spPr>
      </p:pic>
    </p:spTree>
    <p:extLst>
      <p:ext uri="{BB962C8B-B14F-4D97-AF65-F5344CB8AC3E}">
        <p14:creationId xmlns:p14="http://schemas.microsoft.com/office/powerpoint/2010/main" val="194098487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88Ssfdrz3E"/>
          <p:cNvPicPr>
            <a:picLocks noGrp="1" noRot="1" noChangeAspect="1"/>
          </p:cNvPicPr>
          <p:nvPr>
            <p:ph sz="quarter" idx="13"/>
            <a:videoFile r:link="rId1"/>
          </p:nvPr>
        </p:nvPicPr>
        <p:blipFill>
          <a:blip r:embed="rId4"/>
          <a:stretch>
            <a:fillRect/>
          </a:stretch>
        </p:blipFill>
        <p:spPr>
          <a:xfrm>
            <a:off x="525497" y="333692"/>
            <a:ext cx="11300743" cy="6356668"/>
          </a:xfrm>
          <a:prstGeom prst="rect">
            <a:avLst/>
          </a:prstGeom>
        </p:spPr>
      </p:pic>
    </p:spTree>
    <p:extLst>
      <p:ext uri="{BB962C8B-B14F-4D97-AF65-F5344CB8AC3E}">
        <p14:creationId xmlns:p14="http://schemas.microsoft.com/office/powerpoint/2010/main" val="13060195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sz="quarter" idx="13"/>
          </p:nvPr>
        </p:nvSpPr>
        <p:spPr/>
        <p:txBody>
          <a:bodyPr/>
          <a:lstStyle/>
          <a:p>
            <a:endParaRPr lang="en-US"/>
          </a:p>
        </p:txBody>
      </p:sp>
    </p:spTree>
    <p:extLst>
      <p:ext uri="{BB962C8B-B14F-4D97-AF65-F5344CB8AC3E}">
        <p14:creationId xmlns:p14="http://schemas.microsoft.com/office/powerpoint/2010/main" val="57205529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sz="quarter" idx="13"/>
          </p:nvPr>
        </p:nvSpPr>
        <p:spPr/>
        <p:txBody>
          <a:bodyPr/>
          <a:lstStyle/>
          <a:p>
            <a:endParaRPr lang="en-US"/>
          </a:p>
        </p:txBody>
      </p:sp>
    </p:spTree>
    <p:extLst>
      <p:ext uri="{BB962C8B-B14F-4D97-AF65-F5344CB8AC3E}">
        <p14:creationId xmlns:p14="http://schemas.microsoft.com/office/powerpoint/2010/main" val="27884452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3774" y="1"/>
            <a:ext cx="10364451" cy="990600"/>
          </a:xfrm>
        </p:spPr>
        <p:txBody>
          <a:bodyPr>
            <a:normAutofit/>
          </a:bodyPr>
          <a:lstStyle/>
          <a:p>
            <a:r>
              <a:rPr lang="es-ES" sz="2800" dirty="0" smtClean="0">
                <a:solidFill>
                  <a:schemeClr val="bg2">
                    <a:lumMod val="50000"/>
                  </a:schemeClr>
                </a:solidFill>
              </a:rPr>
              <a:t>Contenidos u4:</a:t>
            </a:r>
            <a:endParaRPr lang="en-US" sz="2800" dirty="0">
              <a:solidFill>
                <a:schemeClr val="bg2">
                  <a:lumMod val="50000"/>
                </a:schemeClr>
              </a:solidFill>
            </a:endParaRPr>
          </a:p>
        </p:txBody>
      </p:sp>
      <p:sp>
        <p:nvSpPr>
          <p:cNvPr id="3" name="Marcador de contenido 2"/>
          <p:cNvSpPr>
            <a:spLocks noGrp="1"/>
          </p:cNvSpPr>
          <p:nvPr>
            <p:ph sz="quarter" idx="13"/>
          </p:nvPr>
        </p:nvSpPr>
        <p:spPr>
          <a:xfrm>
            <a:off x="281939" y="1337097"/>
            <a:ext cx="11628120" cy="5048463"/>
          </a:xfrm>
        </p:spPr>
        <p:txBody>
          <a:bodyPr>
            <a:normAutofit fontScale="62500" lnSpcReduction="20000"/>
          </a:bodyPr>
          <a:lstStyle/>
          <a:p>
            <a:pPr marL="0" indent="0">
              <a:buNone/>
            </a:pPr>
            <a:r>
              <a:rPr lang="es-AR" b="1" dirty="0">
                <a:solidFill>
                  <a:schemeClr val="bg2">
                    <a:lumMod val="50000"/>
                  </a:schemeClr>
                </a:solidFill>
              </a:rPr>
              <a:t>UNIDAD 4 – TITULO DE LA UNIDAD: </a:t>
            </a:r>
            <a:r>
              <a:rPr lang="es-AR" b="1" u="sng" dirty="0">
                <a:solidFill>
                  <a:schemeClr val="bg2">
                    <a:lumMod val="50000"/>
                  </a:schemeClr>
                </a:solidFill>
              </a:rPr>
              <a:t>EVALUACIÓN Y FORMULACIÓN DEL MODELO DE NEGOCIO</a:t>
            </a:r>
            <a:endParaRPr lang="en-US" b="1" dirty="0">
              <a:solidFill>
                <a:schemeClr val="bg2">
                  <a:lumMod val="50000"/>
                </a:schemeClr>
              </a:solidFill>
            </a:endParaRPr>
          </a:p>
          <a:p>
            <a:pPr marL="0" indent="0">
              <a:buNone/>
            </a:pPr>
            <a:r>
              <a:rPr lang="es-AR" b="1" i="1" dirty="0">
                <a:solidFill>
                  <a:schemeClr val="bg2">
                    <a:lumMod val="50000"/>
                  </a:schemeClr>
                </a:solidFill>
              </a:rPr>
              <a:t>4.A. </a:t>
            </a:r>
            <a:r>
              <a:rPr lang="es-AR" i="1" u="sng" dirty="0">
                <a:solidFill>
                  <a:schemeClr val="bg2">
                    <a:lumMod val="50000"/>
                  </a:schemeClr>
                </a:solidFill>
              </a:rPr>
              <a:t>Propuesta de valor</a:t>
            </a:r>
            <a:r>
              <a:rPr lang="es-AR" b="1" i="1" dirty="0">
                <a:solidFill>
                  <a:schemeClr val="bg2">
                    <a:lumMod val="50000"/>
                  </a:schemeClr>
                </a:solidFill>
              </a:rPr>
              <a:t>.</a:t>
            </a:r>
            <a:endParaRPr lang="en-US" dirty="0">
              <a:solidFill>
                <a:schemeClr val="bg2">
                  <a:lumMod val="50000"/>
                </a:schemeClr>
              </a:solidFill>
            </a:endParaRPr>
          </a:p>
          <a:p>
            <a:pPr marL="0" indent="0">
              <a:buNone/>
            </a:pPr>
            <a:r>
              <a:rPr lang="es-AR" dirty="0">
                <a:solidFill>
                  <a:schemeClr val="bg2">
                    <a:lumMod val="50000"/>
                  </a:schemeClr>
                </a:solidFill>
              </a:rPr>
              <a:t>Tipos de innovación. Bienes físicos: propósito y clasificación; composición de niveles: básico, complementario, diferenciado ecuación estratégica. Innovación. Concepto de producto y marca. Envase, embalaje, etiqueta. Aspectos relevantes de los servicios. Diferencia entre productos y servicio. Modelos de estructuración de los servicios. Expectativa y percepción. Modelo de brechas. Percepción de la calidad.</a:t>
            </a:r>
            <a:endParaRPr lang="en-US" dirty="0">
              <a:solidFill>
                <a:schemeClr val="bg2">
                  <a:lumMod val="50000"/>
                </a:schemeClr>
              </a:solidFill>
            </a:endParaRPr>
          </a:p>
          <a:p>
            <a:pPr marL="0" indent="0">
              <a:buNone/>
            </a:pPr>
            <a:r>
              <a:rPr lang="es-AR" b="1" dirty="0">
                <a:solidFill>
                  <a:schemeClr val="bg2">
                    <a:lumMod val="50000"/>
                  </a:schemeClr>
                </a:solidFill>
              </a:rPr>
              <a:t>4.B. </a:t>
            </a:r>
            <a:r>
              <a:rPr lang="es-AR" i="1" u="sng" dirty="0">
                <a:solidFill>
                  <a:schemeClr val="bg2">
                    <a:lumMod val="50000"/>
                  </a:schemeClr>
                </a:solidFill>
              </a:rPr>
              <a:t>Entrega del </a:t>
            </a:r>
            <a:r>
              <a:rPr lang="es-AR" i="1" u="sng" dirty="0" smtClean="0">
                <a:solidFill>
                  <a:schemeClr val="bg2">
                    <a:lumMod val="50000"/>
                  </a:schemeClr>
                </a:solidFill>
              </a:rPr>
              <a:t>Valor</a:t>
            </a:r>
            <a:r>
              <a:rPr lang="es-AR" dirty="0" smtClean="0">
                <a:solidFill>
                  <a:schemeClr val="bg2">
                    <a:lumMod val="50000"/>
                  </a:schemeClr>
                </a:solidFill>
              </a:rPr>
              <a:t>.</a:t>
            </a:r>
            <a:endParaRPr lang="en-US" dirty="0" smtClean="0">
              <a:solidFill>
                <a:schemeClr val="bg2">
                  <a:lumMod val="50000"/>
                </a:schemeClr>
              </a:solidFill>
            </a:endParaRPr>
          </a:p>
          <a:p>
            <a:pPr marL="0" indent="0">
              <a:buNone/>
            </a:pPr>
            <a:r>
              <a:rPr lang="es-AR" dirty="0" smtClean="0">
                <a:solidFill>
                  <a:schemeClr val="bg2">
                    <a:lumMod val="50000"/>
                  </a:schemeClr>
                </a:solidFill>
              </a:rPr>
              <a:t>Modelo de relacionamiento con las partes del escenario del negocio. Proceso de comunicación. Formatos de comunicación analógica y digital. Rol de la información en las decisiones y en el posicionamiento. Logística: análisis de las variables relevantes. Estructura y funciones de los intermediarios. Cobertura y comunicación en el canal. Gestión comercial de la venta en la relación con los clientes. La comercialización entre empresas. </a:t>
            </a:r>
            <a:endParaRPr lang="en-US" dirty="0" smtClean="0">
              <a:solidFill>
                <a:schemeClr val="bg2">
                  <a:lumMod val="50000"/>
                </a:schemeClr>
              </a:solidFill>
            </a:endParaRPr>
          </a:p>
          <a:p>
            <a:pPr marL="0" indent="0">
              <a:buNone/>
            </a:pPr>
            <a:r>
              <a:rPr lang="es-AR" b="1" dirty="0" smtClean="0">
                <a:solidFill>
                  <a:schemeClr val="bg2">
                    <a:lumMod val="50000"/>
                  </a:schemeClr>
                </a:solidFill>
              </a:rPr>
              <a:t>4.C</a:t>
            </a:r>
            <a:r>
              <a:rPr lang="es-AR" b="1" dirty="0">
                <a:solidFill>
                  <a:schemeClr val="bg2">
                    <a:lumMod val="50000"/>
                  </a:schemeClr>
                </a:solidFill>
              </a:rPr>
              <a:t>. </a:t>
            </a:r>
            <a:r>
              <a:rPr lang="es-AR" u="sng" dirty="0">
                <a:solidFill>
                  <a:schemeClr val="bg2">
                    <a:lumMod val="50000"/>
                  </a:schemeClr>
                </a:solidFill>
              </a:rPr>
              <a:t>Fuentes de Ingreso y costos</a:t>
            </a:r>
            <a:r>
              <a:rPr lang="es-AR" dirty="0">
                <a:solidFill>
                  <a:schemeClr val="bg2">
                    <a:lumMod val="50000"/>
                  </a:schemeClr>
                </a:solidFill>
              </a:rPr>
              <a:t>.</a:t>
            </a:r>
            <a:endParaRPr lang="en-US" dirty="0">
              <a:solidFill>
                <a:schemeClr val="bg2">
                  <a:lumMod val="50000"/>
                </a:schemeClr>
              </a:solidFill>
            </a:endParaRPr>
          </a:p>
          <a:p>
            <a:pPr marL="0" indent="0">
              <a:buNone/>
            </a:pPr>
            <a:r>
              <a:rPr lang="es-AR" dirty="0">
                <a:solidFill>
                  <a:schemeClr val="bg2">
                    <a:lumMod val="50000"/>
                  </a:schemeClr>
                </a:solidFill>
              </a:rPr>
              <a:t>Conceptos, criterios. Análisis de las fuentes para crear el valor económico: objetivos organizacionales; percepción del consumidor; precios de competidores, sustitutos y complementarios. Formulación de política de precios.</a:t>
            </a:r>
            <a:endParaRPr lang="en-US" dirty="0">
              <a:solidFill>
                <a:schemeClr val="bg2">
                  <a:lumMod val="50000"/>
                </a:schemeClr>
              </a:solidFill>
            </a:endParaRPr>
          </a:p>
          <a:p>
            <a:pPr marL="0" indent="0">
              <a:buNone/>
            </a:pPr>
            <a:r>
              <a:rPr lang="es-AR" b="1" dirty="0">
                <a:solidFill>
                  <a:schemeClr val="bg2">
                    <a:lumMod val="50000"/>
                  </a:schemeClr>
                </a:solidFill>
              </a:rPr>
              <a:t>4.D. </a:t>
            </a:r>
            <a:r>
              <a:rPr lang="es-AR" u="sng" dirty="0">
                <a:solidFill>
                  <a:schemeClr val="bg2">
                    <a:lumMod val="50000"/>
                  </a:schemeClr>
                </a:solidFill>
              </a:rPr>
              <a:t>Elementos clave del Modelo de Comercialización</a:t>
            </a:r>
            <a:r>
              <a:rPr lang="es-AR" dirty="0">
                <a:solidFill>
                  <a:schemeClr val="bg2">
                    <a:lumMod val="50000"/>
                  </a:schemeClr>
                </a:solidFill>
              </a:rPr>
              <a:t>.</a:t>
            </a:r>
            <a:endParaRPr lang="en-US" dirty="0">
              <a:solidFill>
                <a:schemeClr val="bg2">
                  <a:lumMod val="50000"/>
                </a:schemeClr>
              </a:solidFill>
            </a:endParaRPr>
          </a:p>
          <a:p>
            <a:pPr marL="0" indent="0">
              <a:buNone/>
            </a:pPr>
            <a:r>
              <a:rPr lang="es-AR" dirty="0">
                <a:solidFill>
                  <a:schemeClr val="bg2">
                    <a:lumMod val="50000"/>
                  </a:schemeClr>
                </a:solidFill>
              </a:rPr>
              <a:t>El ecosistema de colaboración en el negocio. El rol de los recursos, las actividades clave, los aliados estratégicos, los factores condicionantes del modelo, </a:t>
            </a:r>
            <a:endParaRPr lang="en-US" dirty="0">
              <a:solidFill>
                <a:schemeClr val="bg2">
                  <a:lumMod val="50000"/>
                </a:schemeClr>
              </a:solidFill>
            </a:endParaRPr>
          </a:p>
          <a:p>
            <a:pPr marL="0" indent="0">
              <a:buNone/>
            </a:pPr>
            <a:r>
              <a:rPr lang="es-AR" b="1" dirty="0">
                <a:solidFill>
                  <a:schemeClr val="bg2">
                    <a:lumMod val="50000"/>
                  </a:schemeClr>
                </a:solidFill>
              </a:rPr>
              <a:t>4.E</a:t>
            </a:r>
            <a:r>
              <a:rPr lang="es-AR" dirty="0">
                <a:solidFill>
                  <a:schemeClr val="bg2">
                    <a:lumMod val="50000"/>
                  </a:schemeClr>
                </a:solidFill>
              </a:rPr>
              <a:t> </a:t>
            </a:r>
            <a:r>
              <a:rPr lang="es-AR" u="sng" dirty="0">
                <a:solidFill>
                  <a:schemeClr val="bg2">
                    <a:lumMod val="50000"/>
                  </a:schemeClr>
                </a:solidFill>
              </a:rPr>
              <a:t>Integración de los conceptos de comercialización. </a:t>
            </a:r>
            <a:endParaRPr lang="en-US" u="sng" dirty="0">
              <a:solidFill>
                <a:schemeClr val="bg2">
                  <a:lumMod val="50000"/>
                </a:schemeClr>
              </a:solidFill>
            </a:endParaRPr>
          </a:p>
          <a:p>
            <a:pPr marL="0" indent="0">
              <a:buNone/>
            </a:pPr>
            <a:r>
              <a:rPr lang="es-AR" dirty="0">
                <a:solidFill>
                  <a:schemeClr val="bg2">
                    <a:lumMod val="50000"/>
                  </a:schemeClr>
                </a:solidFill>
              </a:rPr>
              <a:t>El ecosistema comercial y el rol del ingeniero en el análisis, desarrollo y puesta en valor de un modelo de comercialización exitoso</a:t>
            </a:r>
            <a:endParaRPr lang="en-US" dirty="0">
              <a:solidFill>
                <a:schemeClr val="bg2">
                  <a:lumMod val="50000"/>
                </a:schemeClr>
              </a:solidFill>
            </a:endParaRPr>
          </a:p>
          <a:p>
            <a:pPr marL="0" indent="0">
              <a:buNone/>
            </a:pPr>
            <a:endParaRPr lang="en-US" sz="2400" dirty="0">
              <a:solidFill>
                <a:schemeClr val="bg2">
                  <a:lumMod val="50000"/>
                </a:schemeClr>
              </a:solidFill>
            </a:endParaRPr>
          </a:p>
        </p:txBody>
      </p:sp>
    </p:spTree>
    <p:extLst>
      <p:ext uri="{BB962C8B-B14F-4D97-AF65-F5344CB8AC3E}">
        <p14:creationId xmlns:p14="http://schemas.microsoft.com/office/powerpoint/2010/main" val="38730484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5"/>
          <p:cNvSpPr txBox="1">
            <a:spLocks noGrp="1"/>
          </p:cNvSpPr>
          <p:nvPr>
            <p:ph type="title"/>
          </p:nvPr>
        </p:nvSpPr>
        <p:spPr>
          <a:xfrm>
            <a:off x="552450" y="428547"/>
            <a:ext cx="11360800" cy="763600"/>
          </a:xfrm>
          <a:prstGeom prst="rect">
            <a:avLst/>
          </a:prstGeom>
        </p:spPr>
        <p:txBody>
          <a:bodyPr spcFirstLastPara="1" vert="horz" wrap="square" lIns="121900" tIns="121900" rIns="121900" bIns="121900" rtlCol="0" anchor="t" anchorCtr="0">
            <a:noAutofit/>
          </a:bodyPr>
          <a:lstStyle/>
          <a:p>
            <a:pPr algn="l"/>
            <a:r>
              <a:rPr lang="es" dirty="0">
                <a:solidFill>
                  <a:schemeClr val="bg2">
                    <a:lumMod val="50000"/>
                  </a:schemeClr>
                </a:solidFill>
              </a:rPr>
              <a:t>Fuentes de estudio:</a:t>
            </a:r>
            <a:endParaRPr dirty="0">
              <a:solidFill>
                <a:schemeClr val="bg2">
                  <a:lumMod val="50000"/>
                </a:schemeClr>
              </a:solidFill>
            </a:endParaRPr>
          </a:p>
        </p:txBody>
      </p:sp>
      <p:pic>
        <p:nvPicPr>
          <p:cNvPr id="137" name="Google Shape;137;p25"/>
          <p:cNvPicPr preferRelativeResize="0"/>
          <p:nvPr/>
        </p:nvPicPr>
        <p:blipFill rotWithShape="1">
          <a:blip r:embed="rId3">
            <a:alphaModFix/>
          </a:blip>
          <a:srcRect l="11059" t="26330" r="60043" b="5790"/>
          <a:stretch/>
        </p:blipFill>
        <p:spPr>
          <a:xfrm>
            <a:off x="552450" y="1532401"/>
            <a:ext cx="5377447" cy="4049249"/>
          </a:xfrm>
          <a:prstGeom prst="rect">
            <a:avLst/>
          </a:prstGeom>
          <a:noFill/>
          <a:ln>
            <a:noFill/>
          </a:ln>
        </p:spPr>
      </p:pic>
      <p:pic>
        <p:nvPicPr>
          <p:cNvPr id="138" name="Google Shape;138;p25"/>
          <p:cNvPicPr preferRelativeResize="0"/>
          <p:nvPr/>
        </p:nvPicPr>
        <p:blipFill rotWithShape="1">
          <a:blip r:embed="rId4">
            <a:alphaModFix/>
          </a:blip>
          <a:srcRect l="14714" t="17480" r="65195" b="3204"/>
          <a:stretch/>
        </p:blipFill>
        <p:spPr>
          <a:xfrm>
            <a:off x="7142767" y="1085467"/>
            <a:ext cx="4306283" cy="5206801"/>
          </a:xfrm>
          <a:prstGeom prst="rect">
            <a:avLst/>
          </a:prstGeom>
          <a:noFill/>
          <a:ln>
            <a:noFill/>
          </a:ln>
        </p:spPr>
      </p:pic>
    </p:spTree>
    <p:extLst>
      <p:ext uri="{BB962C8B-B14F-4D97-AF65-F5344CB8AC3E}">
        <p14:creationId xmlns:p14="http://schemas.microsoft.com/office/powerpoint/2010/main" val="27458844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srcRect t="10124" r="833"/>
          <a:stretch/>
        </p:blipFill>
        <p:spPr>
          <a:xfrm>
            <a:off x="754380" y="989607"/>
            <a:ext cx="10896600" cy="5555129"/>
          </a:xfrm>
          <a:prstGeom prst="rect">
            <a:avLst/>
          </a:prstGeom>
        </p:spPr>
      </p:pic>
      <p:sp>
        <p:nvSpPr>
          <p:cNvPr id="2" name="Título 1"/>
          <p:cNvSpPr>
            <a:spLocks noGrp="1"/>
          </p:cNvSpPr>
          <p:nvPr>
            <p:ph type="title"/>
          </p:nvPr>
        </p:nvSpPr>
        <p:spPr>
          <a:xfrm>
            <a:off x="522280" y="226007"/>
            <a:ext cx="11360800" cy="763600"/>
          </a:xfrm>
        </p:spPr>
        <p:txBody>
          <a:bodyPr/>
          <a:lstStyle/>
          <a:p>
            <a:r>
              <a:rPr lang="es-ES" dirty="0" smtClean="0">
                <a:solidFill>
                  <a:schemeClr val="bg2">
                    <a:lumMod val="50000"/>
                  </a:schemeClr>
                </a:solidFill>
              </a:rPr>
              <a:t>Fuentes de consulta y referencias:</a:t>
            </a:r>
            <a:endParaRPr lang="en-US" dirty="0">
              <a:solidFill>
                <a:schemeClr val="bg2">
                  <a:lumMod val="50000"/>
                </a:schemeClr>
              </a:solidFill>
            </a:endParaRPr>
          </a:p>
        </p:txBody>
      </p:sp>
    </p:spTree>
    <p:extLst>
      <p:ext uri="{BB962C8B-B14F-4D97-AF65-F5344CB8AC3E}">
        <p14:creationId xmlns:p14="http://schemas.microsoft.com/office/powerpoint/2010/main" val="18148233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15600" y="172186"/>
            <a:ext cx="11360800" cy="763600"/>
          </a:xfrm>
        </p:spPr>
        <p:txBody>
          <a:bodyPr/>
          <a:lstStyle/>
          <a:p>
            <a:r>
              <a:rPr lang="es-ES" dirty="0" smtClean="0">
                <a:solidFill>
                  <a:schemeClr val="bg2">
                    <a:lumMod val="50000"/>
                  </a:schemeClr>
                </a:solidFill>
              </a:rPr>
              <a:t>Fuentes de consulta y referencias:</a:t>
            </a:r>
            <a:endParaRPr lang="en-US" dirty="0">
              <a:solidFill>
                <a:schemeClr val="bg2">
                  <a:lumMod val="50000"/>
                </a:schemeClr>
              </a:solidFill>
            </a:endParaRPr>
          </a:p>
        </p:txBody>
      </p:sp>
      <p:pic>
        <p:nvPicPr>
          <p:cNvPr id="4" name="Imagen 3"/>
          <p:cNvPicPr>
            <a:picLocks noChangeAspect="1"/>
          </p:cNvPicPr>
          <p:nvPr/>
        </p:nvPicPr>
        <p:blipFill rotWithShape="1">
          <a:blip r:embed="rId2"/>
          <a:srcRect t="10494" r="1112"/>
          <a:stretch/>
        </p:blipFill>
        <p:spPr>
          <a:xfrm>
            <a:off x="800100" y="1172335"/>
            <a:ext cx="10591800" cy="5392595"/>
          </a:xfrm>
          <a:prstGeom prst="rect">
            <a:avLst/>
          </a:prstGeom>
        </p:spPr>
      </p:pic>
    </p:spTree>
    <p:extLst>
      <p:ext uri="{BB962C8B-B14F-4D97-AF65-F5344CB8AC3E}">
        <p14:creationId xmlns:p14="http://schemas.microsoft.com/office/powerpoint/2010/main" val="14190412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t="10124"/>
          <a:stretch/>
        </p:blipFill>
        <p:spPr>
          <a:xfrm>
            <a:off x="549600" y="975167"/>
            <a:ext cx="11226800" cy="5675771"/>
          </a:xfrm>
          <a:prstGeom prst="rect">
            <a:avLst/>
          </a:prstGeom>
        </p:spPr>
      </p:pic>
      <p:sp>
        <p:nvSpPr>
          <p:cNvPr id="2" name="Título 1"/>
          <p:cNvSpPr>
            <a:spLocks noGrp="1"/>
          </p:cNvSpPr>
          <p:nvPr>
            <p:ph type="title"/>
          </p:nvPr>
        </p:nvSpPr>
        <p:spPr>
          <a:xfrm>
            <a:off x="482600" y="256294"/>
            <a:ext cx="11360800" cy="763600"/>
          </a:xfrm>
        </p:spPr>
        <p:txBody>
          <a:bodyPr/>
          <a:lstStyle/>
          <a:p>
            <a:r>
              <a:rPr lang="es-ES" dirty="0" smtClean="0">
                <a:solidFill>
                  <a:schemeClr val="bg2">
                    <a:lumMod val="50000"/>
                  </a:schemeClr>
                </a:solidFill>
              </a:rPr>
              <a:t>Fuentes de consultas y referencias:</a:t>
            </a:r>
            <a:endParaRPr lang="en-US" dirty="0">
              <a:solidFill>
                <a:schemeClr val="bg2">
                  <a:lumMod val="50000"/>
                </a:schemeClr>
              </a:solidFill>
            </a:endParaRPr>
          </a:p>
        </p:txBody>
      </p:sp>
    </p:spTree>
    <p:extLst>
      <p:ext uri="{BB962C8B-B14F-4D97-AF65-F5344CB8AC3E}">
        <p14:creationId xmlns:p14="http://schemas.microsoft.com/office/powerpoint/2010/main" val="683236584"/>
      </p:ext>
    </p:extLst>
  </p:cSld>
  <p:clrMapOvr>
    <a:masterClrMapping/>
  </p:clrMapOvr>
</p:sld>
</file>

<file path=ppt/theme/theme1.xml><?xml version="1.0" encoding="utf-8"?>
<a:theme xmlns:a="http://schemas.openxmlformats.org/drawingml/2006/main" name="Gota">
  <a:themeElements>
    <a:clrScheme name="Droplet">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TM04033925[[fn=Gota]]</Template>
  <TotalTime>395</TotalTime>
  <Words>2769</Words>
  <Application>Microsoft Office PowerPoint</Application>
  <PresentationFormat>Panorámica</PresentationFormat>
  <Paragraphs>247</Paragraphs>
  <Slides>46</Slides>
  <Notes>32</Notes>
  <HiddenSlides>0</HiddenSlides>
  <MMClips>1</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46</vt:i4>
      </vt:variant>
    </vt:vector>
  </HeadingPairs>
  <TitlesOfParts>
    <vt:vector size="50" baseType="lpstr">
      <vt:lpstr>Arial</vt:lpstr>
      <vt:lpstr>Calibri</vt:lpstr>
      <vt:lpstr>Tw Cen MT</vt:lpstr>
      <vt:lpstr>Gota</vt:lpstr>
      <vt:lpstr>Presentación de PowerPoint</vt:lpstr>
      <vt:lpstr>Unidad 4: Desarrollo de los componentes del modelo de Negocio.</vt:lpstr>
      <vt:lpstr>Presentación de PowerPoint</vt:lpstr>
      <vt:lpstr>Contenidos: 5/6.</vt:lpstr>
      <vt:lpstr>Contenidos u4:</vt:lpstr>
      <vt:lpstr>Fuentes de estudio:</vt:lpstr>
      <vt:lpstr>Fuentes de consulta y referencias:</vt:lpstr>
      <vt:lpstr>Fuentes de consulta y referencias:</vt:lpstr>
      <vt:lpstr>Fuentes de consultas y referencias:</vt:lpstr>
      <vt:lpstr>Fuentes de consultas y referencias.</vt:lpstr>
      <vt:lpstr>Fuentes de  consultas  y referencias.</vt:lpstr>
      <vt:lpstr>Fuentes de consultas y referencias.</vt:lpstr>
      <vt:lpstr>Desafíos y retos de los proyectos actuales: </vt:lpstr>
      <vt:lpstr>ES EL MOMENTO DE DECIDIR LA CREACIÓN DEL MODELO DE INTERCAMBIO ESTRATÉGICO DE VALOR.</vt:lpstr>
      <vt:lpstr>Presentación de PowerPoint</vt:lpstr>
      <vt:lpstr>Presentación de PowerPoint</vt:lpstr>
      <vt:lpstr>Presentación de PowerPoint</vt:lpstr>
      <vt:lpstr>Presentación de PowerPoint</vt:lpstr>
      <vt:lpstr>¿Qué compran los clientes?  Depende de:</vt:lpstr>
      <vt:lpstr>¿por qué se pierden los clientes?</vt:lpstr>
      <vt:lpstr>La relación Empresa-cliente:</vt:lpstr>
      <vt:lpstr>El proceso de la venta.</vt:lpstr>
      <vt:lpstr>Actitudes del profesional de la venta:</vt:lpstr>
      <vt:lpstr>Presentación de PowerPoint</vt:lpstr>
      <vt:lpstr>Presentación de PowerPoint</vt:lpstr>
      <vt:lpstr>Presentación de PowerPoint</vt:lpstr>
      <vt:lpstr>Estructura de costos.</vt:lpstr>
      <vt:lpstr>Presentación de PowerPoint</vt:lpstr>
      <vt:lpstr>Relaciones con clientes.</vt:lpstr>
      <vt:lpstr>Actividades claves.</vt:lpstr>
      <vt:lpstr>Actividades claves: categorías.</vt:lpstr>
      <vt:lpstr>Actividades claves: categorías.</vt:lpstr>
      <vt:lpstr>Actividades claves: categorías.</vt:lpstr>
      <vt:lpstr>Módulo Recursos claves.</vt:lpstr>
      <vt:lpstr>Recursos.</vt:lpstr>
      <vt:lpstr>Categorías posibles de recursos.</vt:lpstr>
      <vt:lpstr>Categorías posibles de recursos.</vt:lpstr>
      <vt:lpstr>Asociaciones claves.</vt:lpstr>
      <vt:lpstr>El canal.</vt:lpstr>
      <vt:lpstr>Canales: evolución y beneficios. </vt:lpstr>
      <vt:lpstr>Funciones del canal:</vt:lpstr>
      <vt:lpstr>Desafíos del comercio minorista.</vt:lpstr>
      <vt:lpstr>La transformación…</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monica</dc:creator>
  <cp:lastModifiedBy>monica</cp:lastModifiedBy>
  <cp:revision>41</cp:revision>
  <dcterms:created xsi:type="dcterms:W3CDTF">2021-06-09T15:43:29Z</dcterms:created>
  <dcterms:modified xsi:type="dcterms:W3CDTF">2024-06-05T16:52:13Z</dcterms:modified>
</cp:coreProperties>
</file>