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2" r:id="rId4"/>
    <p:sldId id="284" r:id="rId5"/>
    <p:sldId id="257" r:id="rId6"/>
    <p:sldId id="258" r:id="rId7"/>
    <p:sldId id="259" r:id="rId8"/>
    <p:sldId id="263" r:id="rId9"/>
    <p:sldId id="283" r:id="rId10"/>
    <p:sldId id="273" r:id="rId11"/>
    <p:sldId id="274" r:id="rId12"/>
    <p:sldId id="260" r:id="rId13"/>
    <p:sldId id="261" r:id="rId14"/>
    <p:sldId id="262" r:id="rId15"/>
    <p:sldId id="275" r:id="rId16"/>
    <p:sldId id="276" r:id="rId17"/>
    <p:sldId id="277" r:id="rId18"/>
    <p:sldId id="278" r:id="rId19"/>
    <p:sldId id="279" r:id="rId20"/>
    <p:sldId id="280" r:id="rId21"/>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3333CC"/>
    <a:srgbClr val="FF99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70" d="100"/>
          <a:sy n="70" d="100"/>
        </p:scale>
        <p:origin x="59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87E09DB4-B7FD-40DA-8164-D5D040576367}" type="datetimeFigureOut">
              <a:rPr lang="es-AR" smtClean="0"/>
              <a:t>24/4/2024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32B11F9-0BA6-4D65-AB84-1BBDAB3501C0}" type="slidenum">
              <a:rPr lang="es-AR" smtClean="0"/>
              <a:t>‹Nº›</a:t>
            </a:fld>
            <a:endParaRPr lang="es-AR"/>
          </a:p>
        </p:txBody>
      </p:sp>
    </p:spTree>
    <p:extLst>
      <p:ext uri="{BB962C8B-B14F-4D97-AF65-F5344CB8AC3E}">
        <p14:creationId xmlns:p14="http://schemas.microsoft.com/office/powerpoint/2010/main" val="105968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87E09DB4-B7FD-40DA-8164-D5D040576367}" type="datetimeFigureOut">
              <a:rPr lang="es-AR" smtClean="0"/>
              <a:t>24/4/2024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32B11F9-0BA6-4D65-AB84-1BBDAB3501C0}" type="slidenum">
              <a:rPr lang="es-AR" smtClean="0"/>
              <a:t>‹Nº›</a:t>
            </a:fld>
            <a:endParaRPr lang="es-AR"/>
          </a:p>
        </p:txBody>
      </p:sp>
    </p:spTree>
    <p:extLst>
      <p:ext uri="{BB962C8B-B14F-4D97-AF65-F5344CB8AC3E}">
        <p14:creationId xmlns:p14="http://schemas.microsoft.com/office/powerpoint/2010/main" val="60777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87E09DB4-B7FD-40DA-8164-D5D040576367}" type="datetimeFigureOut">
              <a:rPr lang="es-AR" smtClean="0"/>
              <a:t>24/4/2024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32B11F9-0BA6-4D65-AB84-1BBDAB3501C0}" type="slidenum">
              <a:rPr lang="es-AR" smtClean="0"/>
              <a:t>‹Nº›</a:t>
            </a:fld>
            <a:endParaRPr lang="es-AR"/>
          </a:p>
        </p:txBody>
      </p:sp>
    </p:spTree>
    <p:extLst>
      <p:ext uri="{BB962C8B-B14F-4D97-AF65-F5344CB8AC3E}">
        <p14:creationId xmlns:p14="http://schemas.microsoft.com/office/powerpoint/2010/main" val="1157979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87E09DB4-B7FD-40DA-8164-D5D040576367}" type="datetimeFigureOut">
              <a:rPr lang="es-AR" smtClean="0"/>
              <a:t>24/4/2024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32B11F9-0BA6-4D65-AB84-1BBDAB3501C0}" type="slidenum">
              <a:rPr lang="es-AR" smtClean="0"/>
              <a:t>‹Nº›</a:t>
            </a:fld>
            <a:endParaRPr lang="es-AR"/>
          </a:p>
        </p:txBody>
      </p:sp>
    </p:spTree>
    <p:extLst>
      <p:ext uri="{BB962C8B-B14F-4D97-AF65-F5344CB8AC3E}">
        <p14:creationId xmlns:p14="http://schemas.microsoft.com/office/powerpoint/2010/main" val="2788647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7E09DB4-B7FD-40DA-8164-D5D040576367}" type="datetimeFigureOut">
              <a:rPr lang="es-AR" smtClean="0"/>
              <a:t>24/4/2024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32B11F9-0BA6-4D65-AB84-1BBDAB3501C0}" type="slidenum">
              <a:rPr lang="es-AR" smtClean="0"/>
              <a:t>‹Nº›</a:t>
            </a:fld>
            <a:endParaRPr lang="es-AR"/>
          </a:p>
        </p:txBody>
      </p:sp>
    </p:spTree>
    <p:extLst>
      <p:ext uri="{BB962C8B-B14F-4D97-AF65-F5344CB8AC3E}">
        <p14:creationId xmlns:p14="http://schemas.microsoft.com/office/powerpoint/2010/main" val="272032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87E09DB4-B7FD-40DA-8164-D5D040576367}" type="datetimeFigureOut">
              <a:rPr lang="es-AR" smtClean="0"/>
              <a:t>24/4/2024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532B11F9-0BA6-4D65-AB84-1BBDAB3501C0}" type="slidenum">
              <a:rPr lang="es-AR" smtClean="0"/>
              <a:t>‹Nº›</a:t>
            </a:fld>
            <a:endParaRPr lang="es-AR"/>
          </a:p>
        </p:txBody>
      </p:sp>
    </p:spTree>
    <p:extLst>
      <p:ext uri="{BB962C8B-B14F-4D97-AF65-F5344CB8AC3E}">
        <p14:creationId xmlns:p14="http://schemas.microsoft.com/office/powerpoint/2010/main" val="151584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87E09DB4-B7FD-40DA-8164-D5D040576367}" type="datetimeFigureOut">
              <a:rPr lang="es-AR" smtClean="0"/>
              <a:t>24/4/2024</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532B11F9-0BA6-4D65-AB84-1BBDAB3501C0}" type="slidenum">
              <a:rPr lang="es-AR" smtClean="0"/>
              <a:t>‹Nº›</a:t>
            </a:fld>
            <a:endParaRPr lang="es-AR"/>
          </a:p>
        </p:txBody>
      </p:sp>
    </p:spTree>
    <p:extLst>
      <p:ext uri="{BB962C8B-B14F-4D97-AF65-F5344CB8AC3E}">
        <p14:creationId xmlns:p14="http://schemas.microsoft.com/office/powerpoint/2010/main" val="1011215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87E09DB4-B7FD-40DA-8164-D5D040576367}" type="datetimeFigureOut">
              <a:rPr lang="es-AR" smtClean="0"/>
              <a:t>24/4/2024</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532B11F9-0BA6-4D65-AB84-1BBDAB3501C0}" type="slidenum">
              <a:rPr lang="es-AR" smtClean="0"/>
              <a:t>‹Nº›</a:t>
            </a:fld>
            <a:endParaRPr lang="es-AR"/>
          </a:p>
        </p:txBody>
      </p:sp>
    </p:spTree>
    <p:extLst>
      <p:ext uri="{BB962C8B-B14F-4D97-AF65-F5344CB8AC3E}">
        <p14:creationId xmlns:p14="http://schemas.microsoft.com/office/powerpoint/2010/main" val="426581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7E09DB4-B7FD-40DA-8164-D5D040576367}" type="datetimeFigureOut">
              <a:rPr lang="es-AR" smtClean="0"/>
              <a:t>24/4/2024</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532B11F9-0BA6-4D65-AB84-1BBDAB3501C0}" type="slidenum">
              <a:rPr lang="es-AR" smtClean="0"/>
              <a:t>‹Nº›</a:t>
            </a:fld>
            <a:endParaRPr lang="es-AR"/>
          </a:p>
        </p:txBody>
      </p:sp>
    </p:spTree>
    <p:extLst>
      <p:ext uri="{BB962C8B-B14F-4D97-AF65-F5344CB8AC3E}">
        <p14:creationId xmlns:p14="http://schemas.microsoft.com/office/powerpoint/2010/main" val="3246331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7E09DB4-B7FD-40DA-8164-D5D040576367}" type="datetimeFigureOut">
              <a:rPr lang="es-AR" smtClean="0"/>
              <a:t>24/4/2024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532B11F9-0BA6-4D65-AB84-1BBDAB3501C0}" type="slidenum">
              <a:rPr lang="es-AR" smtClean="0"/>
              <a:t>‹Nº›</a:t>
            </a:fld>
            <a:endParaRPr lang="es-AR"/>
          </a:p>
        </p:txBody>
      </p:sp>
    </p:spTree>
    <p:extLst>
      <p:ext uri="{BB962C8B-B14F-4D97-AF65-F5344CB8AC3E}">
        <p14:creationId xmlns:p14="http://schemas.microsoft.com/office/powerpoint/2010/main" val="277066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7E09DB4-B7FD-40DA-8164-D5D040576367}" type="datetimeFigureOut">
              <a:rPr lang="es-AR" smtClean="0"/>
              <a:t>24/4/2024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532B11F9-0BA6-4D65-AB84-1BBDAB3501C0}" type="slidenum">
              <a:rPr lang="es-AR" smtClean="0"/>
              <a:t>‹Nº›</a:t>
            </a:fld>
            <a:endParaRPr lang="es-AR"/>
          </a:p>
        </p:txBody>
      </p:sp>
    </p:spTree>
    <p:extLst>
      <p:ext uri="{BB962C8B-B14F-4D97-AF65-F5344CB8AC3E}">
        <p14:creationId xmlns:p14="http://schemas.microsoft.com/office/powerpoint/2010/main" val="991200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09DB4-B7FD-40DA-8164-D5D040576367}" type="datetimeFigureOut">
              <a:rPr lang="es-AR" smtClean="0"/>
              <a:t>24/4/2024</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B11F9-0BA6-4D65-AB84-1BBDAB3501C0}" type="slidenum">
              <a:rPr lang="es-AR" smtClean="0"/>
              <a:t>‹Nº›</a:t>
            </a:fld>
            <a:endParaRPr lang="es-AR"/>
          </a:p>
        </p:txBody>
      </p:sp>
    </p:spTree>
    <p:extLst>
      <p:ext uri="{BB962C8B-B14F-4D97-AF65-F5344CB8AC3E}">
        <p14:creationId xmlns:p14="http://schemas.microsoft.com/office/powerpoint/2010/main" val="1023884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blog.optimation.us/author/bill-pollock"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50073"/>
            <a:ext cx="9144000" cy="2387600"/>
          </a:xfrm>
        </p:spPr>
        <p:txBody>
          <a:bodyPr>
            <a:normAutofit fontScale="90000"/>
          </a:bodyPr>
          <a:lstStyle/>
          <a:p>
            <a:r>
              <a:rPr lang="en-US" b="1" u="sng" dirty="0" smtClean="0">
                <a:solidFill>
                  <a:srgbClr val="6666FF"/>
                </a:solidFill>
                <a:latin typeface="Arial Black" panose="020B0A04020102020204" pitchFamily="34" charset="0"/>
              </a:rPr>
              <a:t>TRABAJO PRÁCTICO 7</a:t>
            </a:r>
            <a:r>
              <a:rPr lang="es-AR" b="1" u="sng" dirty="0" smtClean="0"/>
              <a:t/>
            </a:r>
            <a:br>
              <a:rPr lang="es-AR" b="1" u="sng" dirty="0" smtClean="0"/>
            </a:br>
            <a:endParaRPr lang="es-AR" dirty="0"/>
          </a:p>
        </p:txBody>
      </p:sp>
      <p:sp>
        <p:nvSpPr>
          <p:cNvPr id="3" name="Subtítulo 2"/>
          <p:cNvSpPr>
            <a:spLocks noGrp="1"/>
          </p:cNvSpPr>
          <p:nvPr>
            <p:ph type="subTitle" idx="1"/>
          </p:nvPr>
        </p:nvSpPr>
        <p:spPr>
          <a:solidFill>
            <a:srgbClr val="6666FF"/>
          </a:solidFill>
        </p:spPr>
        <p:txBody>
          <a:bodyPr>
            <a:normAutofit fontScale="92500" lnSpcReduction="10000"/>
          </a:bodyPr>
          <a:lstStyle/>
          <a:p>
            <a:r>
              <a:rPr lang="en-US" b="1" dirty="0"/>
              <a:t> </a:t>
            </a:r>
            <a:endParaRPr lang="es-AR" b="1" u="sng" dirty="0"/>
          </a:p>
          <a:p>
            <a:r>
              <a:rPr lang="es-ES" sz="3200" b="1" dirty="0">
                <a:solidFill>
                  <a:schemeClr val="bg1"/>
                </a:solidFill>
              </a:rPr>
              <a:t>Traducciones con se II:</a:t>
            </a:r>
            <a:r>
              <a:rPr lang="es-ES" sz="3200" dirty="0">
                <a:solidFill>
                  <a:schemeClr val="bg1"/>
                </a:solidFill>
              </a:rPr>
              <a:t> frases pasivas, acciones reflejas y recíprocas, y frases con </a:t>
            </a:r>
            <a:r>
              <a:rPr lang="es-ES" sz="3200" dirty="0" err="1">
                <a:solidFill>
                  <a:schemeClr val="bg1"/>
                </a:solidFill>
              </a:rPr>
              <a:t>together</a:t>
            </a:r>
            <a:r>
              <a:rPr lang="es-ES" sz="3200" dirty="0">
                <a:solidFill>
                  <a:schemeClr val="bg1"/>
                </a:solidFill>
              </a:rPr>
              <a:t>, verbos </a:t>
            </a:r>
            <a:r>
              <a:rPr lang="es-ES" sz="3200" dirty="0" err="1">
                <a:solidFill>
                  <a:schemeClr val="bg1"/>
                </a:solidFill>
              </a:rPr>
              <a:t>get</a:t>
            </a:r>
            <a:r>
              <a:rPr lang="es-ES" sz="3200" dirty="0">
                <a:solidFill>
                  <a:schemeClr val="bg1"/>
                </a:solidFill>
              </a:rPr>
              <a:t>, </a:t>
            </a:r>
            <a:r>
              <a:rPr lang="es-ES" sz="3200" dirty="0" err="1">
                <a:solidFill>
                  <a:schemeClr val="bg1"/>
                </a:solidFill>
              </a:rPr>
              <a:t>become</a:t>
            </a:r>
            <a:r>
              <a:rPr lang="es-ES" sz="3200" dirty="0">
                <a:solidFill>
                  <a:schemeClr val="bg1"/>
                </a:solidFill>
              </a:rPr>
              <a:t>, </a:t>
            </a:r>
            <a:r>
              <a:rPr lang="es-ES" sz="3200" dirty="0" err="1">
                <a:solidFill>
                  <a:schemeClr val="bg1"/>
                </a:solidFill>
              </a:rPr>
              <a:t>grow</a:t>
            </a:r>
            <a:r>
              <a:rPr lang="es-ES" sz="3200" dirty="0">
                <a:solidFill>
                  <a:schemeClr val="bg1"/>
                </a:solidFill>
              </a:rPr>
              <a:t>, </a:t>
            </a:r>
            <a:r>
              <a:rPr lang="es-ES" sz="3200" dirty="0" err="1">
                <a:solidFill>
                  <a:schemeClr val="bg1"/>
                </a:solidFill>
              </a:rPr>
              <a:t>turn</a:t>
            </a:r>
            <a:r>
              <a:rPr lang="es-ES" sz="3200" dirty="0">
                <a:solidFill>
                  <a:schemeClr val="bg1"/>
                </a:solidFill>
              </a:rPr>
              <a:t> y </a:t>
            </a:r>
            <a:r>
              <a:rPr lang="es-ES" sz="3200" dirty="0" err="1">
                <a:solidFill>
                  <a:schemeClr val="bg1"/>
                </a:solidFill>
              </a:rPr>
              <a:t>make</a:t>
            </a:r>
            <a:r>
              <a:rPr lang="es-ES" sz="3200" dirty="0">
                <a:solidFill>
                  <a:schemeClr val="bg1"/>
                </a:solidFill>
              </a:rPr>
              <a:t>.</a:t>
            </a:r>
            <a:endParaRPr lang="es-AR" sz="3200" dirty="0">
              <a:solidFill>
                <a:schemeClr val="bg1"/>
              </a:solidFill>
            </a:endParaRPr>
          </a:p>
        </p:txBody>
      </p:sp>
    </p:spTree>
    <p:extLst>
      <p:ext uri="{BB962C8B-B14F-4D97-AF65-F5344CB8AC3E}">
        <p14:creationId xmlns:p14="http://schemas.microsoft.com/office/powerpoint/2010/main" val="3633333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noFill/>
          <a:ln w="57150">
            <a:solidFill>
              <a:schemeClr val="accent1"/>
            </a:solidFill>
          </a:ln>
        </p:spPr>
        <p:txBody>
          <a:bodyPr anchor="ctr">
            <a:normAutofit/>
          </a:bodyPr>
          <a:lstStyle/>
          <a:p>
            <a:r>
              <a:rPr lang="es-AR" sz="3200" b="1" dirty="0">
                <a:solidFill>
                  <a:srgbClr val="6666FF"/>
                </a:solidFill>
              </a:rPr>
              <a:t>C. </a:t>
            </a:r>
            <a:r>
              <a:rPr lang="es-AR" sz="3200" b="1" u="sng" dirty="0">
                <a:solidFill>
                  <a:srgbClr val="6666FF"/>
                </a:solidFill>
              </a:rPr>
              <a:t>Traduzca la parte del siguiente texto que corresponda a su grupo</a:t>
            </a:r>
            <a:r>
              <a:rPr lang="es-AR" sz="3200" b="1" dirty="0">
                <a:solidFill>
                  <a:srgbClr val="6666FF"/>
                </a:solidFill>
              </a:rPr>
              <a:t>.</a:t>
            </a:r>
            <a:endParaRPr lang="es-AR" sz="3200" dirty="0">
              <a:solidFill>
                <a:srgbClr val="6666FF"/>
              </a:solidFill>
            </a:endParaRPr>
          </a:p>
          <a:p>
            <a:endParaRPr lang="es-AR" sz="3200" dirty="0" smtClean="0"/>
          </a:p>
          <a:p>
            <a:endParaRPr lang="es-AR" sz="3200" dirty="0" smtClean="0"/>
          </a:p>
          <a:p>
            <a:pPr algn="l"/>
            <a:endParaRPr lang="es-AR" dirty="0"/>
          </a:p>
          <a:p>
            <a:pPr algn="l"/>
            <a:endParaRPr lang="es-AR" dirty="0"/>
          </a:p>
        </p:txBody>
      </p:sp>
      <p:graphicFrame>
        <p:nvGraphicFramePr>
          <p:cNvPr id="5" name="Tabla 4"/>
          <p:cNvGraphicFramePr>
            <a:graphicFrameLocks noGrp="1"/>
          </p:cNvGraphicFramePr>
          <p:nvPr>
            <p:extLst>
              <p:ext uri="{D42A27DB-BD31-4B8C-83A1-F6EECF244321}">
                <p14:modId xmlns:p14="http://schemas.microsoft.com/office/powerpoint/2010/main" val="171204233"/>
              </p:ext>
            </p:extLst>
          </p:nvPr>
        </p:nvGraphicFramePr>
        <p:xfrm>
          <a:off x="1634837" y="3449670"/>
          <a:ext cx="2798618" cy="457200"/>
        </p:xfrm>
        <a:graphic>
          <a:graphicData uri="http://schemas.openxmlformats.org/drawingml/2006/table">
            <a:tbl>
              <a:tblPr firstRow="1" bandRow="1">
                <a:tableStyleId>{5C22544A-7EE6-4342-B048-85BDC9FD1C3A}</a:tableStyleId>
              </a:tblPr>
              <a:tblGrid>
                <a:gridCol w="2798618">
                  <a:extLst>
                    <a:ext uri="{9D8B030D-6E8A-4147-A177-3AD203B41FA5}">
                      <a16:colId xmlns:a16="http://schemas.microsoft.com/office/drawing/2014/main" val="20000"/>
                    </a:ext>
                  </a:extLst>
                </a:gridCol>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2400" dirty="0" smtClean="0"/>
                        <a:t>Arquitectura y Civil</a:t>
                      </a:r>
                    </a:p>
                  </a:txBody>
                  <a:tcPr>
                    <a:solidFill>
                      <a:schemeClr val="accent2">
                        <a:lumMod val="60000"/>
                        <a:lumOff val="40000"/>
                      </a:schemeClr>
                    </a:solidFill>
                  </a:tcPr>
                </a:tc>
                <a:extLst>
                  <a:ext uri="{0D108BD9-81ED-4DB2-BD59-A6C34878D82A}">
                    <a16:rowId xmlns:a16="http://schemas.microsoft.com/office/drawing/2014/main" val="10000"/>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489733950"/>
              </p:ext>
            </p:extLst>
          </p:nvPr>
        </p:nvGraphicFramePr>
        <p:xfrm>
          <a:off x="1648690" y="4640503"/>
          <a:ext cx="3108036" cy="457200"/>
        </p:xfrm>
        <a:graphic>
          <a:graphicData uri="http://schemas.openxmlformats.org/drawingml/2006/table">
            <a:tbl>
              <a:tblPr firstRow="1" bandRow="1">
                <a:tableStyleId>{5C22544A-7EE6-4342-B048-85BDC9FD1C3A}</a:tableStyleId>
              </a:tblPr>
              <a:tblGrid>
                <a:gridCol w="3108036">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2400" dirty="0" smtClean="0"/>
                        <a:t>Industrial y Petróleos</a:t>
                      </a:r>
                    </a:p>
                  </a:txBody>
                  <a:tcPr>
                    <a:solidFill>
                      <a:srgbClr val="FF99FF"/>
                    </a:solidFill>
                  </a:tcPr>
                </a:tc>
                <a:extLst>
                  <a:ext uri="{0D108BD9-81ED-4DB2-BD59-A6C34878D82A}">
                    <a16:rowId xmlns:a16="http://schemas.microsoft.com/office/drawing/2014/main" val="10000"/>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758540864"/>
              </p:ext>
            </p:extLst>
          </p:nvPr>
        </p:nvGraphicFramePr>
        <p:xfrm>
          <a:off x="1699491" y="4030901"/>
          <a:ext cx="2886364" cy="457200"/>
        </p:xfrm>
        <a:graphic>
          <a:graphicData uri="http://schemas.openxmlformats.org/drawingml/2006/table">
            <a:tbl>
              <a:tblPr firstRow="1" bandRow="1">
                <a:tableStyleId>{5C22544A-7EE6-4342-B048-85BDC9FD1C3A}</a:tableStyleId>
              </a:tblPr>
              <a:tblGrid>
                <a:gridCol w="2886364">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err="1" smtClean="0"/>
                        <a:t>Mecatrónica</a:t>
                      </a:r>
                      <a:r>
                        <a:rPr lang="en-GB" sz="2400" dirty="0" smtClean="0"/>
                        <a:t> y LCC</a:t>
                      </a:r>
                      <a:endParaRPr lang="es-AR" sz="2400" dirty="0" smtClean="0"/>
                    </a:p>
                  </a:txBody>
                  <a:tcPr>
                    <a:solidFill>
                      <a:schemeClr val="accent1">
                        <a:lumMod val="60000"/>
                        <a:lumOff val="4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26592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noFill/>
          <a:ln w="57150">
            <a:solidFill>
              <a:schemeClr val="accent1"/>
            </a:solidFill>
          </a:ln>
        </p:spPr>
        <p:txBody>
          <a:bodyPr anchor="ctr">
            <a:normAutofit/>
          </a:bodyPr>
          <a:lstStyle/>
          <a:p>
            <a:pPr algn="l"/>
            <a:r>
              <a:rPr lang="en-GB" sz="4800" b="1" dirty="0">
                <a:solidFill>
                  <a:srgbClr val="6666FF"/>
                </a:solidFill>
                <a:latin typeface="Modern No. 20" panose="02070704070505020303" pitchFamily="18" charset="0"/>
              </a:rPr>
              <a:t>The Hazards of </a:t>
            </a:r>
            <a:endParaRPr lang="en-GB" sz="4800" b="1" dirty="0" smtClean="0">
              <a:solidFill>
                <a:srgbClr val="6666FF"/>
              </a:solidFill>
              <a:latin typeface="Modern No. 20" panose="02070704070505020303" pitchFamily="18" charset="0"/>
            </a:endParaRPr>
          </a:p>
          <a:p>
            <a:pPr algn="l"/>
            <a:r>
              <a:rPr lang="en-GB" sz="4800" b="1" dirty="0" smtClean="0">
                <a:solidFill>
                  <a:srgbClr val="6666FF"/>
                </a:solidFill>
                <a:latin typeface="Modern No. 20" panose="02070704070505020303" pitchFamily="18" charset="0"/>
              </a:rPr>
              <a:t>Contamination</a:t>
            </a:r>
          </a:p>
          <a:p>
            <a:pPr algn="l"/>
            <a:r>
              <a:rPr lang="en-GB" sz="4800" b="1" dirty="0" smtClean="0">
                <a:solidFill>
                  <a:srgbClr val="6666FF"/>
                </a:solidFill>
                <a:latin typeface="Modern No. 20" panose="02070704070505020303" pitchFamily="18" charset="0"/>
              </a:rPr>
              <a:t> </a:t>
            </a:r>
            <a:r>
              <a:rPr lang="en-GB" sz="4800" b="1" dirty="0">
                <a:solidFill>
                  <a:srgbClr val="6666FF"/>
                </a:solidFill>
                <a:latin typeface="Modern No. 20" panose="02070704070505020303" pitchFamily="18" charset="0"/>
              </a:rPr>
              <a:t>in Stainless Steel </a:t>
            </a:r>
            <a:endParaRPr lang="en-GB" sz="4800" b="1" dirty="0" smtClean="0">
              <a:solidFill>
                <a:srgbClr val="6666FF"/>
              </a:solidFill>
              <a:latin typeface="Modern No. 20" panose="02070704070505020303" pitchFamily="18" charset="0"/>
            </a:endParaRPr>
          </a:p>
          <a:p>
            <a:pPr algn="l"/>
            <a:r>
              <a:rPr lang="en-GB" sz="4800" b="1" dirty="0" smtClean="0">
                <a:solidFill>
                  <a:srgbClr val="6666FF"/>
                </a:solidFill>
                <a:latin typeface="Modern No. 20" panose="02070704070505020303" pitchFamily="18" charset="0"/>
              </a:rPr>
              <a:t>Fabrication</a:t>
            </a:r>
          </a:p>
          <a:p>
            <a:pPr algn="l"/>
            <a:r>
              <a:rPr lang="en-GB" sz="3200" dirty="0"/>
              <a:t>Posted by </a:t>
            </a:r>
            <a:r>
              <a:rPr lang="en-GB" sz="3200" u="sng" dirty="0">
                <a:hlinkClick r:id="rId2"/>
              </a:rPr>
              <a:t>Bill Pollock</a:t>
            </a:r>
            <a:r>
              <a:rPr lang="en-GB" sz="3200" dirty="0"/>
              <a:t> on Sep 25, 2018 12:46:03 PM</a:t>
            </a:r>
            <a:endParaRPr lang="es-AR" sz="3200" dirty="0">
              <a:solidFill>
                <a:srgbClr val="6666FF"/>
              </a:solidFill>
            </a:endParaRPr>
          </a:p>
        </p:txBody>
      </p:sp>
      <p:pic>
        <p:nvPicPr>
          <p:cNvPr id="8" name="Imagen 7" descr="Stainless_Steel_Pipe_Weld_Chemical"/>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02784" y="2073728"/>
            <a:ext cx="2480945" cy="1752600"/>
          </a:xfrm>
          <a:prstGeom prst="rect">
            <a:avLst/>
          </a:prstGeom>
          <a:noFill/>
          <a:ln>
            <a:noFill/>
          </a:ln>
        </p:spPr>
      </p:pic>
    </p:spTree>
    <p:extLst>
      <p:ext uri="{BB962C8B-B14F-4D97-AF65-F5344CB8AC3E}">
        <p14:creationId xmlns:p14="http://schemas.microsoft.com/office/powerpoint/2010/main" val="3783885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solidFill>
            <a:schemeClr val="accent4">
              <a:lumMod val="60000"/>
              <a:lumOff val="40000"/>
            </a:schemeClr>
          </a:solidFill>
          <a:ln w="57150">
            <a:solidFill>
              <a:schemeClr val="accent1"/>
            </a:solidFill>
          </a:ln>
        </p:spPr>
        <p:txBody>
          <a:bodyPr anchor="ctr">
            <a:normAutofit lnSpcReduction="10000"/>
          </a:bodyPr>
          <a:lstStyle/>
          <a:p>
            <a:pPr algn="l"/>
            <a:r>
              <a:rPr lang="en-GB" sz="3200" dirty="0"/>
              <a:t>Stainless steel contamination can be a real problem in applications that require clean corrosion free surfaces.  This is frequently a requirement in labs as well as food and pharmaceutical plants.  Stainless steel, when fabricated correctly, provides excellent corrosion resistance. When misapplied, this will not be the </a:t>
            </a:r>
            <a:r>
              <a:rPr lang="en-GB" sz="3200" dirty="0" smtClean="0"/>
              <a:t>case. </a:t>
            </a:r>
            <a:r>
              <a:rPr lang="en-GB" sz="3200" dirty="0"/>
              <a:t>Precautions must be taken to prevent contamination of stainless steel surfaces during fabrication.</a:t>
            </a:r>
            <a:endParaRPr lang="es-AR" sz="3200" dirty="0">
              <a:solidFill>
                <a:srgbClr val="6666FF"/>
              </a:solidFill>
            </a:endParaRPr>
          </a:p>
        </p:txBody>
      </p:sp>
    </p:spTree>
    <p:extLst>
      <p:ext uri="{BB962C8B-B14F-4D97-AF65-F5344CB8AC3E}">
        <p14:creationId xmlns:p14="http://schemas.microsoft.com/office/powerpoint/2010/main" val="3094662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solidFill>
            <a:schemeClr val="accent4">
              <a:lumMod val="60000"/>
              <a:lumOff val="40000"/>
            </a:schemeClr>
          </a:solidFill>
          <a:ln w="57150">
            <a:solidFill>
              <a:schemeClr val="accent1"/>
            </a:solidFill>
          </a:ln>
        </p:spPr>
        <p:txBody>
          <a:bodyPr anchor="ctr">
            <a:normAutofit lnSpcReduction="10000"/>
          </a:bodyPr>
          <a:lstStyle/>
          <a:p>
            <a:pPr algn="l"/>
            <a:r>
              <a:rPr lang="en-GB" sz="3200" dirty="0"/>
              <a:t>This is possible with the proper precautions, when done in a shop in controlled conditions, and more difficult when installation is carried out in a project field location.  </a:t>
            </a:r>
            <a:endParaRPr lang="es-AR" sz="3200" dirty="0"/>
          </a:p>
          <a:p>
            <a:pPr algn="l"/>
            <a:r>
              <a:rPr lang="en-GB" sz="3200" dirty="0"/>
              <a:t>There are several ways that stainless steel can become contaminated during fabrication.  The three major causes are contamination with carbon, chloride or mild steel.  To have proven results, it is important to eliminate all of them.</a:t>
            </a:r>
            <a:endParaRPr lang="es-AR" sz="3200" dirty="0">
              <a:solidFill>
                <a:srgbClr val="6666FF"/>
              </a:solidFill>
            </a:endParaRPr>
          </a:p>
        </p:txBody>
      </p:sp>
    </p:spTree>
    <p:extLst>
      <p:ext uri="{BB962C8B-B14F-4D97-AF65-F5344CB8AC3E}">
        <p14:creationId xmlns:p14="http://schemas.microsoft.com/office/powerpoint/2010/main" val="3006047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solidFill>
            <a:schemeClr val="accent4">
              <a:lumMod val="60000"/>
              <a:lumOff val="40000"/>
            </a:schemeClr>
          </a:solidFill>
          <a:ln w="57150">
            <a:solidFill>
              <a:schemeClr val="accent1"/>
            </a:solidFill>
          </a:ln>
        </p:spPr>
        <p:txBody>
          <a:bodyPr anchor="ctr">
            <a:normAutofit fontScale="85000" lnSpcReduction="10000"/>
          </a:bodyPr>
          <a:lstStyle/>
          <a:p>
            <a:pPr algn="l"/>
            <a:r>
              <a:rPr lang="en-GB" sz="3300" dirty="0"/>
              <a:t>Contamination by mild steels occurs just by contact with the stainless steel.  This might be caused by contact with tools such as screwdrivers, files, drills and polishing tools that have already been used on mild steel.  Or it may be caused by grinding dust produced by using power tools or falling particles of welding and flame cutting on carbon steel in the general proximity.</a:t>
            </a:r>
            <a:r>
              <a:rPr lang="en-GB" sz="3200" dirty="0"/>
              <a:t> </a:t>
            </a:r>
            <a:endParaRPr lang="en-GB" sz="3200" dirty="0" smtClean="0"/>
          </a:p>
          <a:p>
            <a:pPr algn="l"/>
            <a:endParaRPr lang="es-AR" dirty="0"/>
          </a:p>
          <a:p>
            <a:pPr algn="l"/>
            <a:r>
              <a:rPr lang="en-GB" sz="3300" dirty="0"/>
              <a:t>Contamination by chloride, while less common, can be caused by contact with hydrochloric acid, or even, in extreme cases, from salt in sweat if not cleaned appropriately.</a:t>
            </a:r>
            <a:endParaRPr lang="es-AR" sz="3300" dirty="0">
              <a:solidFill>
                <a:srgbClr val="6666FF"/>
              </a:solidFill>
            </a:endParaRPr>
          </a:p>
        </p:txBody>
      </p:sp>
    </p:spTree>
    <p:extLst>
      <p:ext uri="{BB962C8B-B14F-4D97-AF65-F5344CB8AC3E}">
        <p14:creationId xmlns:p14="http://schemas.microsoft.com/office/powerpoint/2010/main" val="970341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solidFill>
            <a:schemeClr val="accent5">
              <a:lumMod val="60000"/>
              <a:lumOff val="40000"/>
            </a:schemeClr>
          </a:solidFill>
          <a:ln w="57150">
            <a:solidFill>
              <a:schemeClr val="accent1"/>
            </a:solidFill>
          </a:ln>
        </p:spPr>
        <p:txBody>
          <a:bodyPr anchor="ctr">
            <a:normAutofit/>
          </a:bodyPr>
          <a:lstStyle/>
          <a:p>
            <a:pPr algn="l"/>
            <a:r>
              <a:rPr lang="en-GB" sz="3200" dirty="0"/>
              <a:t>Contamination by Carbon occurs due to welding of stainless steel to carbon steel, flakes from welding carbon steel in the general proximity, or even some pen or markers used to write on both carbon and the stainless. </a:t>
            </a:r>
            <a:endParaRPr lang="es-AR" sz="3200" dirty="0"/>
          </a:p>
          <a:p>
            <a:pPr algn="l"/>
            <a:r>
              <a:rPr lang="en-GB" sz="3200" dirty="0"/>
              <a:t>It's common to see rust on process equipment caused just from welding or grinding on carbon steel in the general proximity. </a:t>
            </a:r>
            <a:endParaRPr lang="es-AR" sz="3200" dirty="0">
              <a:solidFill>
                <a:srgbClr val="6666FF"/>
              </a:solidFill>
            </a:endParaRPr>
          </a:p>
        </p:txBody>
      </p:sp>
    </p:spTree>
    <p:extLst>
      <p:ext uri="{BB962C8B-B14F-4D97-AF65-F5344CB8AC3E}">
        <p14:creationId xmlns:p14="http://schemas.microsoft.com/office/powerpoint/2010/main" val="2456075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solidFill>
            <a:schemeClr val="accent5">
              <a:lumMod val="60000"/>
              <a:lumOff val="40000"/>
            </a:schemeClr>
          </a:solidFill>
          <a:ln w="57150">
            <a:solidFill>
              <a:schemeClr val="accent1"/>
            </a:solidFill>
          </a:ln>
        </p:spPr>
        <p:txBody>
          <a:bodyPr anchor="ctr">
            <a:normAutofit/>
          </a:bodyPr>
          <a:lstStyle/>
          <a:p>
            <a:pPr algn="l"/>
            <a:r>
              <a:rPr lang="en-GB" sz="3200" dirty="0" smtClean="0"/>
              <a:t>Grinding </a:t>
            </a:r>
            <a:r>
              <a:rPr lang="en-GB" sz="3200" dirty="0"/>
              <a:t>stainless steel welds with mild steel brushes can also leave the pipe covered with polka dots of rust in short order.  Once embedded in the stainless steel, it is very difficult to remove all of the rust spots permanently. Once the rust has bloomed, if left untreated, it can progress into pitting corrosion and will haunt the owner from that point on</a:t>
            </a:r>
            <a:r>
              <a:rPr lang="en-GB" sz="3600" dirty="0"/>
              <a:t>.</a:t>
            </a:r>
            <a:endParaRPr lang="es-AR" sz="3600" dirty="0"/>
          </a:p>
        </p:txBody>
      </p:sp>
    </p:spTree>
    <p:extLst>
      <p:ext uri="{BB962C8B-B14F-4D97-AF65-F5344CB8AC3E}">
        <p14:creationId xmlns:p14="http://schemas.microsoft.com/office/powerpoint/2010/main" val="1898267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solidFill>
            <a:schemeClr val="accent5">
              <a:lumMod val="60000"/>
              <a:lumOff val="40000"/>
            </a:schemeClr>
          </a:solidFill>
          <a:ln w="57150">
            <a:solidFill>
              <a:schemeClr val="accent1"/>
            </a:solidFill>
          </a:ln>
        </p:spPr>
        <p:txBody>
          <a:bodyPr anchor="ctr">
            <a:noAutofit/>
          </a:bodyPr>
          <a:lstStyle/>
          <a:p>
            <a:pPr algn="l"/>
            <a:r>
              <a:rPr lang="en-GB" sz="3200" dirty="0"/>
              <a:t>I have heard of tanks that developed pinhole leaks in the weld zone, apparently from improper cleaning of the welds.  In time, the weld zones can weaken to a point that there is very much a safety issue at stake, particularly with process safety management applications.  This has been known to happen on welds that had been cleaned with type 302SS brushes.  To prevent issues like this it is recommended to use brushes made with 316L, and nothing less. </a:t>
            </a:r>
            <a:endParaRPr lang="es-AR" sz="3200" dirty="0">
              <a:solidFill>
                <a:srgbClr val="6666FF"/>
              </a:solidFill>
            </a:endParaRPr>
          </a:p>
        </p:txBody>
      </p:sp>
    </p:spTree>
    <p:extLst>
      <p:ext uri="{BB962C8B-B14F-4D97-AF65-F5344CB8AC3E}">
        <p14:creationId xmlns:p14="http://schemas.microsoft.com/office/powerpoint/2010/main" val="1948216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199"/>
            <a:ext cx="9144000" cy="4488873"/>
          </a:xfrm>
          <a:solidFill>
            <a:srgbClr val="FF99FF"/>
          </a:solidFill>
          <a:ln w="57150">
            <a:solidFill>
              <a:schemeClr val="accent1"/>
            </a:solidFill>
          </a:ln>
        </p:spPr>
        <p:txBody>
          <a:bodyPr anchor="ctr">
            <a:noAutofit/>
          </a:bodyPr>
          <a:lstStyle/>
          <a:p>
            <a:pPr algn="l"/>
            <a:r>
              <a:rPr lang="en-GB" sz="3200" dirty="0"/>
              <a:t>One of the sources of iron residue most difficult to avoid is the atmosphere itself.  This can be especially true when fabrication is done in the industrial plant rather than in an isolated fabrication shop. Industrial areas have a surprising amount of iron in the air. This iron “falls out” onto exposed items, including previously cleaned stainless steel parts. Also, water which is used to “clean” the surfaces may itself contain iron which will be deposited onto the surfaces thought to be clean.</a:t>
            </a:r>
            <a:endParaRPr lang="es-AR" sz="3200" dirty="0">
              <a:solidFill>
                <a:srgbClr val="6666FF"/>
              </a:solidFill>
            </a:endParaRPr>
          </a:p>
        </p:txBody>
      </p:sp>
    </p:spTree>
    <p:extLst>
      <p:ext uri="{BB962C8B-B14F-4D97-AF65-F5344CB8AC3E}">
        <p14:creationId xmlns:p14="http://schemas.microsoft.com/office/powerpoint/2010/main" val="3229896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solidFill>
            <a:srgbClr val="FF99FF"/>
          </a:solidFill>
          <a:ln w="57150">
            <a:solidFill>
              <a:schemeClr val="accent1"/>
            </a:solidFill>
          </a:ln>
        </p:spPr>
        <p:txBody>
          <a:bodyPr anchor="ctr">
            <a:normAutofit/>
          </a:bodyPr>
          <a:lstStyle/>
          <a:p>
            <a:pPr algn="l"/>
            <a:r>
              <a:rPr lang="en-GB" sz="3200" dirty="0"/>
              <a:t>Note that water may also contain other chemicals which may leave rust-</a:t>
            </a:r>
            <a:r>
              <a:rPr lang="en-GB" sz="3200" dirty="0" err="1"/>
              <a:t>colored</a:t>
            </a:r>
            <a:r>
              <a:rPr lang="en-GB" sz="3200" dirty="0"/>
              <a:t> deposits which may be mistaken for indications of the presence of free iron. </a:t>
            </a:r>
            <a:endParaRPr lang="es-AR" sz="3200" dirty="0"/>
          </a:p>
          <a:p>
            <a:pPr algn="l"/>
            <a:r>
              <a:rPr lang="en-GB" sz="3200" dirty="0"/>
              <a:t>At </a:t>
            </a:r>
            <a:r>
              <a:rPr lang="en-GB" sz="3200" dirty="0" err="1"/>
              <a:t>Optimation</a:t>
            </a:r>
            <a:r>
              <a:rPr lang="en-GB" sz="3200" dirty="0"/>
              <a:t> we fabricate a lot of systems built of stainless steel.  We understand the need for clean, rust free systems and the methods that must be used to fabricate them. </a:t>
            </a:r>
            <a:endParaRPr lang="es-AR" sz="3200" dirty="0">
              <a:solidFill>
                <a:srgbClr val="6666FF"/>
              </a:solidFill>
            </a:endParaRPr>
          </a:p>
        </p:txBody>
      </p:sp>
    </p:spTree>
    <p:extLst>
      <p:ext uri="{BB962C8B-B14F-4D97-AF65-F5344CB8AC3E}">
        <p14:creationId xmlns:p14="http://schemas.microsoft.com/office/powerpoint/2010/main" val="2556591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chemeClr val="accent1"/>
            </a:solidFill>
          </a:ln>
        </p:spPr>
        <p:txBody>
          <a:bodyPr/>
          <a:lstStyle/>
          <a:p>
            <a:endParaRPr lang="es-AR" dirty="0"/>
          </a:p>
        </p:txBody>
      </p:sp>
      <p:graphicFrame>
        <p:nvGraphicFramePr>
          <p:cNvPr id="4" name="Tabla 3"/>
          <p:cNvGraphicFramePr>
            <a:graphicFrameLocks noGrp="1"/>
          </p:cNvGraphicFramePr>
          <p:nvPr>
            <p:extLst>
              <p:ext uri="{D42A27DB-BD31-4B8C-83A1-F6EECF244321}">
                <p14:modId xmlns:p14="http://schemas.microsoft.com/office/powerpoint/2010/main" val="3878087208"/>
              </p:ext>
            </p:extLst>
          </p:nvPr>
        </p:nvGraphicFramePr>
        <p:xfrm>
          <a:off x="1524000" y="1168082"/>
          <a:ext cx="9144000" cy="4082667"/>
        </p:xfrm>
        <a:graphic>
          <a:graphicData uri="http://schemas.openxmlformats.org/drawingml/2006/table">
            <a:tbl>
              <a:tblPr firstRow="1" bandRow="1">
                <a:tableStyleId>{5C22544A-7EE6-4342-B048-85BDC9FD1C3A}</a:tableStyleId>
              </a:tblPr>
              <a:tblGrid>
                <a:gridCol w="386688">
                  <a:extLst>
                    <a:ext uri="{9D8B030D-6E8A-4147-A177-3AD203B41FA5}">
                      <a16:colId xmlns:a16="http://schemas.microsoft.com/office/drawing/2014/main" val="2370864429"/>
                    </a:ext>
                  </a:extLst>
                </a:gridCol>
                <a:gridCol w="2947916">
                  <a:extLst>
                    <a:ext uri="{9D8B030D-6E8A-4147-A177-3AD203B41FA5}">
                      <a16:colId xmlns:a16="http://schemas.microsoft.com/office/drawing/2014/main" val="3216626611"/>
                    </a:ext>
                  </a:extLst>
                </a:gridCol>
                <a:gridCol w="5809396">
                  <a:extLst>
                    <a:ext uri="{9D8B030D-6E8A-4147-A177-3AD203B41FA5}">
                      <a16:colId xmlns:a16="http://schemas.microsoft.com/office/drawing/2014/main" val="1444616978"/>
                    </a:ext>
                  </a:extLst>
                </a:gridCol>
              </a:tblGrid>
              <a:tr h="851787">
                <a:tc gridSpan="3">
                  <a:txBody>
                    <a:bodyPr/>
                    <a:lstStyle/>
                    <a:p>
                      <a:pPr algn="ctr"/>
                      <a:r>
                        <a:rPr lang="es-ES" sz="3600" dirty="0" smtClean="0">
                          <a:latin typeface="Times New Roman" panose="02020603050405020304" pitchFamily="18" charset="0"/>
                          <a:cs typeface="Times New Roman" panose="02020603050405020304" pitchFamily="18" charset="0"/>
                        </a:rPr>
                        <a:t>TRADUCCIÓN: SE</a:t>
                      </a:r>
                      <a:endParaRPr lang="es-AR" sz="3600" dirty="0">
                        <a:latin typeface="Times New Roman" panose="02020603050405020304" pitchFamily="18" charset="0"/>
                        <a:cs typeface="Times New Roman" panose="02020603050405020304" pitchFamily="18" charset="0"/>
                      </a:endParaRPr>
                    </a:p>
                  </a:txBody>
                  <a:tcPr anchor="ctr">
                    <a:solidFill>
                      <a:srgbClr val="3333CC"/>
                    </a:solidFill>
                  </a:tcPr>
                </a:tc>
                <a:tc hMerge="1">
                  <a:txBody>
                    <a:bodyPr/>
                    <a:lstStyle/>
                    <a:p>
                      <a:endParaRPr lang="es-AR" dirty="0">
                        <a:latin typeface="Times New Roman" panose="02020603050405020304" pitchFamily="18" charset="0"/>
                        <a:cs typeface="Times New Roman" panose="02020603050405020304" pitchFamily="18" charset="0"/>
                      </a:endParaRPr>
                    </a:p>
                  </a:txBody>
                  <a:tcPr/>
                </a:tc>
                <a:tc hMerge="1">
                  <a:txBody>
                    <a:bodyPr/>
                    <a:lstStyle/>
                    <a:p>
                      <a:endParaRPr lang="es-A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07657787"/>
                  </a:ext>
                </a:extLst>
              </a:tr>
              <a:tr h="0">
                <a:tc>
                  <a:txBody>
                    <a:bodyPr/>
                    <a:lstStyle/>
                    <a:p>
                      <a:endParaRPr lang="es-AR" sz="800" dirty="0">
                        <a:solidFill>
                          <a:schemeClr val="bg1"/>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endParaRPr lang="es-AR" sz="800" dirty="0">
                        <a:solidFill>
                          <a:schemeClr val="bg1"/>
                        </a:solidFill>
                        <a:latin typeface="Times New Roman" panose="02020603050405020304" pitchFamily="18" charset="0"/>
                        <a:cs typeface="Times New Roman" panose="02020603050405020304" pitchFamily="18" charset="0"/>
                      </a:endParaRPr>
                    </a:p>
                  </a:txBody>
                  <a:tcPr>
                    <a:solidFill>
                      <a:schemeClr val="bg1"/>
                    </a:solidFill>
                  </a:tcPr>
                </a:tc>
                <a:tc>
                  <a:txBody>
                    <a:bodyPr/>
                    <a:lstStyle/>
                    <a:p>
                      <a:endParaRPr lang="es-AR" sz="800" dirty="0">
                        <a:solidFill>
                          <a:schemeClr val="bg1"/>
                        </a:solidFill>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2931443533"/>
                  </a:ext>
                </a:extLst>
              </a:tr>
              <a:tr h="2924033">
                <a:tc>
                  <a:txBody>
                    <a:bodyPr/>
                    <a:lstStyle/>
                    <a:p>
                      <a:r>
                        <a:rPr lang="es-ES" sz="2400" dirty="0" smtClean="0">
                          <a:solidFill>
                            <a:schemeClr val="bg1"/>
                          </a:solidFill>
                          <a:latin typeface="Times New Roman" panose="02020603050405020304" pitchFamily="18" charset="0"/>
                          <a:cs typeface="Times New Roman" panose="02020603050405020304" pitchFamily="18" charset="0"/>
                        </a:rPr>
                        <a:t>1</a:t>
                      </a:r>
                      <a:endParaRPr lang="es-AR" sz="2400" dirty="0">
                        <a:solidFill>
                          <a:schemeClr val="bg1"/>
                        </a:solidFill>
                        <a:latin typeface="Times New Roman" panose="02020603050405020304" pitchFamily="18" charset="0"/>
                        <a:cs typeface="Times New Roman" panose="02020603050405020304" pitchFamily="18" charset="0"/>
                      </a:endParaRPr>
                    </a:p>
                  </a:txBody>
                  <a:tcPr>
                    <a:solidFill>
                      <a:srgbClr val="3333CC"/>
                    </a:solidFill>
                  </a:tcPr>
                </a:tc>
                <a:tc>
                  <a:txBody>
                    <a:bodyPr/>
                    <a:lstStyle/>
                    <a:p>
                      <a:r>
                        <a:rPr lang="es-ES" sz="2400" dirty="0" smtClean="0">
                          <a:solidFill>
                            <a:schemeClr val="bg1"/>
                          </a:solidFill>
                          <a:latin typeface="Times New Roman" panose="02020603050405020304" pitchFamily="18" charset="0"/>
                          <a:cs typeface="Times New Roman" panose="02020603050405020304" pitchFamily="18" charset="0"/>
                        </a:rPr>
                        <a:t>Cuando el sujeto y el objeto son la misma persona</a:t>
                      </a:r>
                      <a:endParaRPr lang="es-AR" sz="2400" dirty="0">
                        <a:solidFill>
                          <a:schemeClr val="bg1"/>
                        </a:solidFill>
                        <a:latin typeface="Times New Roman" panose="02020603050405020304" pitchFamily="18" charset="0"/>
                        <a:cs typeface="Times New Roman" panose="02020603050405020304" pitchFamily="18" charset="0"/>
                      </a:endParaRPr>
                    </a:p>
                  </a:txBody>
                  <a:tcPr>
                    <a:solidFill>
                      <a:srgbClr val="3333CC"/>
                    </a:solidFill>
                  </a:tcPr>
                </a:tc>
                <a:tc>
                  <a:txBody>
                    <a:bodyPr/>
                    <a:lstStyle/>
                    <a:p>
                      <a:r>
                        <a:rPr lang="es-ES" sz="2400" dirty="0" smtClean="0">
                          <a:solidFill>
                            <a:schemeClr val="bg1"/>
                          </a:solidFill>
                          <a:latin typeface="Times New Roman" panose="02020603050405020304" pitchFamily="18" charset="0"/>
                          <a:cs typeface="Times New Roman" panose="02020603050405020304" pitchFamily="18" charset="0"/>
                        </a:rPr>
                        <a:t>He </a:t>
                      </a:r>
                      <a:r>
                        <a:rPr lang="es-ES" sz="2400" dirty="0" err="1" smtClean="0">
                          <a:solidFill>
                            <a:schemeClr val="bg1"/>
                          </a:solidFill>
                          <a:latin typeface="Times New Roman" panose="02020603050405020304" pitchFamily="18" charset="0"/>
                          <a:cs typeface="Times New Roman" panose="02020603050405020304" pitchFamily="18" charset="0"/>
                        </a:rPr>
                        <a:t>hurt</a:t>
                      </a:r>
                      <a:r>
                        <a:rPr lang="es-ES" sz="2400" dirty="0" smtClean="0">
                          <a:solidFill>
                            <a:schemeClr val="bg1"/>
                          </a:solidFill>
                          <a:latin typeface="Times New Roman" panose="02020603050405020304" pitchFamily="18" charset="0"/>
                          <a:cs typeface="Times New Roman" panose="02020603050405020304" pitchFamily="18" charset="0"/>
                        </a:rPr>
                        <a:t> </a:t>
                      </a:r>
                      <a:r>
                        <a:rPr lang="es-ES" sz="2400" dirty="0" err="1" smtClean="0">
                          <a:solidFill>
                            <a:schemeClr val="bg1"/>
                          </a:solidFill>
                          <a:latin typeface="Times New Roman" panose="02020603050405020304" pitchFamily="18" charset="0"/>
                          <a:cs typeface="Times New Roman" panose="02020603050405020304" pitchFamily="18" charset="0"/>
                        </a:rPr>
                        <a:t>himself</a:t>
                      </a:r>
                      <a:r>
                        <a:rPr lang="es-ES" sz="2400" dirty="0" smtClean="0">
                          <a:solidFill>
                            <a:schemeClr val="bg1"/>
                          </a:solidFill>
                          <a:latin typeface="Times New Roman" panose="02020603050405020304" pitchFamily="18" charset="0"/>
                          <a:cs typeface="Times New Roman" panose="02020603050405020304" pitchFamily="18" charset="0"/>
                        </a:rPr>
                        <a:t> </a:t>
                      </a:r>
                      <a:r>
                        <a:rPr lang="es-ES" sz="2400" dirty="0" err="1" smtClean="0">
                          <a:solidFill>
                            <a:schemeClr val="bg1"/>
                          </a:solidFill>
                          <a:latin typeface="Times New Roman" panose="02020603050405020304" pitchFamily="18" charset="0"/>
                          <a:cs typeface="Times New Roman" panose="02020603050405020304" pitchFamily="18" charset="0"/>
                        </a:rPr>
                        <a:t>seriously</a:t>
                      </a:r>
                      <a:r>
                        <a:rPr lang="es-ES" sz="2400" dirty="0" smtClean="0">
                          <a:solidFill>
                            <a:schemeClr val="bg1"/>
                          </a:solidFill>
                          <a:latin typeface="Times New Roman" panose="02020603050405020304" pitchFamily="18" charset="0"/>
                          <a:cs typeface="Times New Roman" panose="02020603050405020304" pitchFamily="18" charset="0"/>
                        </a:rPr>
                        <a:t>. </a:t>
                      </a:r>
                    </a:p>
                    <a:p>
                      <a:r>
                        <a:rPr lang="es-ES" sz="2400" dirty="0" smtClean="0">
                          <a:solidFill>
                            <a:schemeClr val="accent4">
                              <a:lumMod val="60000"/>
                              <a:lumOff val="40000"/>
                            </a:schemeClr>
                          </a:solidFill>
                          <a:latin typeface="Times New Roman" panose="02020603050405020304" pitchFamily="18" charset="0"/>
                          <a:cs typeface="Times New Roman" panose="02020603050405020304" pitchFamily="18" charset="0"/>
                        </a:rPr>
                        <a:t>Él</a:t>
                      </a:r>
                      <a:r>
                        <a:rPr lang="es-ES" sz="2400" baseline="0" dirty="0" smtClean="0">
                          <a:solidFill>
                            <a:schemeClr val="accent4">
                              <a:lumMod val="60000"/>
                              <a:lumOff val="40000"/>
                            </a:schemeClr>
                          </a:solidFill>
                          <a:latin typeface="Times New Roman" panose="02020603050405020304" pitchFamily="18" charset="0"/>
                          <a:cs typeface="Times New Roman" panose="02020603050405020304" pitchFamily="18" charset="0"/>
                        </a:rPr>
                        <a:t> se lastimó/hirió/lesionó seriamente.</a:t>
                      </a:r>
                    </a:p>
                    <a:p>
                      <a:r>
                        <a:rPr lang="es-ES" sz="2400" baseline="0" dirty="0" smtClean="0">
                          <a:solidFill>
                            <a:schemeClr val="bg1"/>
                          </a:solidFill>
                          <a:latin typeface="Times New Roman" panose="02020603050405020304" pitchFamily="18" charset="0"/>
                          <a:cs typeface="Times New Roman" panose="02020603050405020304" pitchFamily="18" charset="0"/>
                        </a:rPr>
                        <a:t>           aparece con la tercera persona  (él, ella, ellos, ellas) y con algunas variantes de la segunda persona (usted, ustedes)</a:t>
                      </a:r>
                    </a:p>
                    <a:p>
                      <a:r>
                        <a:rPr lang="es-ES" sz="2400" baseline="0" dirty="0" smtClean="0">
                          <a:solidFill>
                            <a:schemeClr val="bg1"/>
                          </a:solidFill>
                          <a:latin typeface="Times New Roman" panose="02020603050405020304" pitchFamily="18" charset="0"/>
                          <a:cs typeface="Times New Roman" panose="02020603050405020304" pitchFamily="18" charset="0"/>
                        </a:rPr>
                        <a:t>Pero:</a:t>
                      </a:r>
                    </a:p>
                    <a:p>
                      <a:r>
                        <a:rPr lang="es-ES" sz="2400" dirty="0" smtClean="0">
                          <a:solidFill>
                            <a:schemeClr val="bg1"/>
                          </a:solidFill>
                          <a:latin typeface="Times New Roman" panose="02020603050405020304" pitchFamily="18" charset="0"/>
                          <a:cs typeface="Times New Roman" panose="02020603050405020304" pitchFamily="18" charset="0"/>
                        </a:rPr>
                        <a:t>I </a:t>
                      </a:r>
                      <a:r>
                        <a:rPr lang="es-ES" sz="2400" dirty="0" err="1" smtClean="0">
                          <a:solidFill>
                            <a:schemeClr val="bg1"/>
                          </a:solidFill>
                          <a:latin typeface="Times New Roman" panose="02020603050405020304" pitchFamily="18" charset="0"/>
                          <a:cs typeface="Times New Roman" panose="02020603050405020304" pitchFamily="18" charset="0"/>
                        </a:rPr>
                        <a:t>hurt</a:t>
                      </a:r>
                      <a:r>
                        <a:rPr lang="es-ES" sz="2400" dirty="0" smtClean="0">
                          <a:solidFill>
                            <a:schemeClr val="bg1"/>
                          </a:solidFill>
                          <a:latin typeface="Times New Roman" panose="02020603050405020304" pitchFamily="18" charset="0"/>
                          <a:cs typeface="Times New Roman" panose="02020603050405020304" pitchFamily="18" charset="0"/>
                        </a:rPr>
                        <a:t> </a:t>
                      </a:r>
                      <a:r>
                        <a:rPr lang="es-ES" sz="2400" dirty="0" err="1" smtClean="0">
                          <a:solidFill>
                            <a:schemeClr val="bg1"/>
                          </a:solidFill>
                          <a:latin typeface="Times New Roman" panose="02020603050405020304" pitchFamily="18" charset="0"/>
                          <a:cs typeface="Times New Roman" panose="02020603050405020304" pitchFamily="18" charset="0"/>
                        </a:rPr>
                        <a:t>myself</a:t>
                      </a:r>
                      <a:r>
                        <a:rPr lang="es-ES" sz="2400" dirty="0" smtClean="0">
                          <a:solidFill>
                            <a:schemeClr val="bg1"/>
                          </a:solidFill>
                          <a:latin typeface="Times New Roman" panose="02020603050405020304" pitchFamily="18" charset="0"/>
                          <a:cs typeface="Times New Roman" panose="02020603050405020304" pitchFamily="18" charset="0"/>
                        </a:rPr>
                        <a:t> </a:t>
                      </a:r>
                      <a:r>
                        <a:rPr lang="es-ES" sz="2400" dirty="0" err="1" smtClean="0">
                          <a:solidFill>
                            <a:schemeClr val="bg1"/>
                          </a:solidFill>
                          <a:latin typeface="Times New Roman" panose="02020603050405020304" pitchFamily="18" charset="0"/>
                          <a:cs typeface="Times New Roman" panose="02020603050405020304" pitchFamily="18" charset="0"/>
                        </a:rPr>
                        <a:t>seriously</a:t>
                      </a:r>
                      <a:r>
                        <a:rPr lang="es-ES" sz="2400" dirty="0" smtClean="0">
                          <a:solidFill>
                            <a:schemeClr val="bg1"/>
                          </a:solidFill>
                          <a:latin typeface="Times New Roman" panose="02020603050405020304" pitchFamily="18" charset="0"/>
                          <a:cs typeface="Times New Roman" panose="02020603050405020304" pitchFamily="18" charset="0"/>
                        </a:rPr>
                        <a:t>.</a:t>
                      </a:r>
                      <a:r>
                        <a:rPr lang="es-ES" sz="2400" baseline="0" dirty="0" smtClean="0">
                          <a:solidFill>
                            <a:schemeClr val="bg1"/>
                          </a:solidFill>
                          <a:latin typeface="Times New Roman" panose="02020603050405020304" pitchFamily="18" charset="0"/>
                          <a:cs typeface="Times New Roman" panose="02020603050405020304" pitchFamily="18" charset="0"/>
                        </a:rPr>
                        <a:t>  </a:t>
                      </a:r>
                    </a:p>
                    <a:p>
                      <a:r>
                        <a:rPr lang="es-ES" sz="2400" baseline="0" dirty="0" smtClean="0">
                          <a:solidFill>
                            <a:schemeClr val="accent4">
                              <a:lumMod val="60000"/>
                              <a:lumOff val="40000"/>
                            </a:schemeClr>
                          </a:solidFill>
                          <a:latin typeface="Times New Roman" panose="02020603050405020304" pitchFamily="18" charset="0"/>
                          <a:cs typeface="Times New Roman" panose="02020603050405020304" pitchFamily="18" charset="0"/>
                        </a:rPr>
                        <a:t>Yo me lastimé seriamente.</a:t>
                      </a:r>
                      <a:endParaRPr lang="es-AR" sz="2400" dirty="0">
                        <a:solidFill>
                          <a:schemeClr val="accent4">
                            <a:lumMod val="60000"/>
                            <a:lumOff val="40000"/>
                          </a:schemeClr>
                        </a:solidFill>
                        <a:latin typeface="Times New Roman" panose="02020603050405020304" pitchFamily="18" charset="0"/>
                        <a:cs typeface="Times New Roman" panose="02020603050405020304" pitchFamily="18" charset="0"/>
                      </a:endParaRPr>
                    </a:p>
                  </a:txBody>
                  <a:tcPr>
                    <a:solidFill>
                      <a:srgbClr val="3333CC"/>
                    </a:solidFill>
                  </a:tcPr>
                </a:tc>
                <a:extLst>
                  <a:ext uri="{0D108BD9-81ED-4DB2-BD59-A6C34878D82A}">
                    <a16:rowId xmlns:a16="http://schemas.microsoft.com/office/drawing/2014/main" val="3583501149"/>
                  </a:ext>
                </a:extLst>
              </a:tr>
            </a:tbl>
          </a:graphicData>
        </a:graphic>
      </p:graphicFrame>
      <p:sp>
        <p:nvSpPr>
          <p:cNvPr id="5" name="CuadroTexto 4"/>
          <p:cNvSpPr txBox="1"/>
          <p:nvPr/>
        </p:nvSpPr>
        <p:spPr>
          <a:xfrm>
            <a:off x="4981424" y="3024749"/>
            <a:ext cx="491328" cy="461665"/>
          </a:xfrm>
          <a:prstGeom prst="rect">
            <a:avLst/>
          </a:prstGeom>
          <a:solidFill>
            <a:srgbClr val="7030A0"/>
          </a:solidFill>
        </p:spPr>
        <p:txBody>
          <a:bodyPr wrap="square" rtlCol="0">
            <a:spAutoFit/>
          </a:bodyPr>
          <a:lstStyle/>
          <a:p>
            <a:r>
              <a:rPr lang="es-ES" sz="2400" b="1" dirty="0" smtClean="0">
                <a:solidFill>
                  <a:schemeClr val="bg1"/>
                </a:solidFill>
              </a:rPr>
              <a:t>SE</a:t>
            </a:r>
            <a:endParaRPr lang="es-AR" sz="2400" b="1" dirty="0">
              <a:solidFill>
                <a:schemeClr val="bg1"/>
              </a:solidFill>
            </a:endParaRPr>
          </a:p>
        </p:txBody>
      </p:sp>
    </p:spTree>
    <p:extLst>
      <p:ext uri="{BB962C8B-B14F-4D97-AF65-F5344CB8AC3E}">
        <p14:creationId xmlns:p14="http://schemas.microsoft.com/office/powerpoint/2010/main" val="1903694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solidFill>
            <a:srgbClr val="FF99FF"/>
          </a:solidFill>
          <a:ln w="57150">
            <a:solidFill>
              <a:schemeClr val="accent1"/>
            </a:solidFill>
          </a:ln>
        </p:spPr>
        <p:txBody>
          <a:bodyPr anchor="ctr">
            <a:normAutofit lnSpcReduction="10000"/>
          </a:bodyPr>
          <a:lstStyle/>
          <a:p>
            <a:pPr algn="l"/>
            <a:r>
              <a:rPr lang="en-GB" sz="3500" dirty="0"/>
              <a:t>Because we perform work for several clients in the chemical, food and beverage, and pharmaceutical industries who have specific contamination concerns, we created a stainless-only welding area, free and clear of iron and carbon contaminates.  We use stainless steel </a:t>
            </a:r>
            <a:r>
              <a:rPr lang="en-GB" sz="3500" dirty="0" err="1"/>
              <a:t>vises</a:t>
            </a:r>
            <a:r>
              <a:rPr lang="en-GB" sz="3500" dirty="0"/>
              <a:t> and tools to help ensure that iron won’t come in contact with the vessels, skids and systems being built.</a:t>
            </a:r>
            <a:r>
              <a:rPr lang="en-GB" sz="3500"/>
              <a:t> </a:t>
            </a:r>
            <a:endParaRPr lang="es-AR" sz="3500" dirty="0"/>
          </a:p>
        </p:txBody>
      </p:sp>
    </p:spTree>
    <p:extLst>
      <p:ext uri="{BB962C8B-B14F-4D97-AF65-F5344CB8AC3E}">
        <p14:creationId xmlns:p14="http://schemas.microsoft.com/office/powerpoint/2010/main" val="700102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chemeClr val="accent1"/>
            </a:solidFill>
          </a:ln>
        </p:spPr>
        <p:txBody>
          <a:bodyPr/>
          <a:lstStyle/>
          <a:p>
            <a:endParaRPr lang="es-AR" dirty="0"/>
          </a:p>
        </p:txBody>
      </p:sp>
      <p:graphicFrame>
        <p:nvGraphicFramePr>
          <p:cNvPr id="4" name="Tabla 3"/>
          <p:cNvGraphicFramePr>
            <a:graphicFrameLocks noGrp="1"/>
          </p:cNvGraphicFramePr>
          <p:nvPr>
            <p:extLst>
              <p:ext uri="{D42A27DB-BD31-4B8C-83A1-F6EECF244321}">
                <p14:modId xmlns:p14="http://schemas.microsoft.com/office/powerpoint/2010/main" val="1326644629"/>
              </p:ext>
            </p:extLst>
          </p:nvPr>
        </p:nvGraphicFramePr>
        <p:xfrm>
          <a:off x="1523999" y="1213802"/>
          <a:ext cx="9144000" cy="4627903"/>
        </p:xfrm>
        <a:graphic>
          <a:graphicData uri="http://schemas.openxmlformats.org/drawingml/2006/table">
            <a:tbl>
              <a:tblPr firstRow="1" bandRow="1">
                <a:tableStyleId>{5C22544A-7EE6-4342-B048-85BDC9FD1C3A}</a:tableStyleId>
              </a:tblPr>
              <a:tblGrid>
                <a:gridCol w="495870">
                  <a:extLst>
                    <a:ext uri="{9D8B030D-6E8A-4147-A177-3AD203B41FA5}">
                      <a16:colId xmlns:a16="http://schemas.microsoft.com/office/drawing/2014/main" val="2370864429"/>
                    </a:ext>
                  </a:extLst>
                </a:gridCol>
                <a:gridCol w="2019868">
                  <a:extLst>
                    <a:ext uri="{9D8B030D-6E8A-4147-A177-3AD203B41FA5}">
                      <a16:colId xmlns:a16="http://schemas.microsoft.com/office/drawing/2014/main" val="3216626611"/>
                    </a:ext>
                  </a:extLst>
                </a:gridCol>
                <a:gridCol w="6628262">
                  <a:extLst>
                    <a:ext uri="{9D8B030D-6E8A-4147-A177-3AD203B41FA5}">
                      <a16:colId xmlns:a16="http://schemas.microsoft.com/office/drawing/2014/main" val="1444616978"/>
                    </a:ext>
                  </a:extLst>
                </a:gridCol>
              </a:tblGrid>
              <a:tr h="939823">
                <a:tc gridSpan="3">
                  <a:txBody>
                    <a:bodyPr/>
                    <a:lstStyle/>
                    <a:p>
                      <a:pPr algn="ctr"/>
                      <a:r>
                        <a:rPr lang="es-ES" sz="3200" dirty="0" smtClean="0">
                          <a:solidFill>
                            <a:schemeClr val="bg1"/>
                          </a:solidFill>
                          <a:latin typeface="Times New Roman" panose="02020603050405020304" pitchFamily="18" charset="0"/>
                          <a:cs typeface="Times New Roman" panose="02020603050405020304" pitchFamily="18" charset="0"/>
                        </a:rPr>
                        <a:t>TRADUCCIÓN: </a:t>
                      </a:r>
                      <a:r>
                        <a:rPr lang="es-ES" sz="3200" baseline="0" dirty="0" smtClean="0">
                          <a:solidFill>
                            <a:schemeClr val="bg1"/>
                          </a:solidFill>
                          <a:latin typeface="Times New Roman" panose="02020603050405020304" pitchFamily="18" charset="0"/>
                          <a:cs typeface="Times New Roman" panose="02020603050405020304" pitchFamily="18" charset="0"/>
                        </a:rPr>
                        <a:t> mismo /solo</a:t>
                      </a:r>
                      <a:endParaRPr lang="es-AR" sz="3200" dirty="0">
                        <a:solidFill>
                          <a:schemeClr val="bg1"/>
                        </a:solidFill>
                        <a:latin typeface="Times New Roman" panose="02020603050405020304" pitchFamily="18" charset="0"/>
                        <a:cs typeface="Times New Roman" panose="02020603050405020304" pitchFamily="18" charset="0"/>
                      </a:endParaRPr>
                    </a:p>
                  </a:txBody>
                  <a:tcPr>
                    <a:solidFill>
                      <a:srgbClr val="009999"/>
                    </a:solidFill>
                  </a:tcPr>
                </a:tc>
                <a:tc hMerge="1">
                  <a:txBody>
                    <a:bodyPr/>
                    <a:lstStyle/>
                    <a:p>
                      <a:endParaRPr lang="es-AR" dirty="0">
                        <a:latin typeface="Times New Roman" panose="02020603050405020304" pitchFamily="18" charset="0"/>
                        <a:cs typeface="Times New Roman" panose="02020603050405020304" pitchFamily="18" charset="0"/>
                      </a:endParaRPr>
                    </a:p>
                  </a:txBody>
                  <a:tcPr/>
                </a:tc>
                <a:tc hMerge="1">
                  <a:txBody>
                    <a:bodyPr/>
                    <a:lstStyle/>
                    <a:p>
                      <a:endParaRPr lang="es-A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83501149"/>
                  </a:ext>
                </a:extLst>
              </a:tr>
              <a:tr h="152847">
                <a:tc gridSpan="3">
                  <a:txBody>
                    <a:bodyPr/>
                    <a:lstStyle/>
                    <a:p>
                      <a:endParaRPr lang="es-AR" sz="800" dirty="0">
                        <a:latin typeface="Times New Roman" panose="02020603050405020304" pitchFamily="18" charset="0"/>
                        <a:cs typeface="Times New Roman" panose="02020603050405020304" pitchFamily="18" charset="0"/>
                      </a:endParaRPr>
                    </a:p>
                  </a:txBody>
                  <a:tcPr>
                    <a:lnB w="57150" cap="flat" cmpd="sng" algn="ctr">
                      <a:solidFill>
                        <a:schemeClr val="bg1"/>
                      </a:solidFill>
                      <a:prstDash val="solid"/>
                      <a:round/>
                      <a:headEnd type="none" w="med" len="med"/>
                      <a:tailEnd type="none" w="med" len="med"/>
                    </a:lnB>
                    <a:solidFill>
                      <a:schemeClr val="bg1"/>
                    </a:solidFill>
                  </a:tcPr>
                </a:tc>
                <a:tc hMerge="1">
                  <a:txBody>
                    <a:bodyPr/>
                    <a:lstStyle/>
                    <a:p>
                      <a:endParaRPr lang="es-AR" dirty="0">
                        <a:latin typeface="Times New Roman" panose="02020603050405020304" pitchFamily="18" charset="0"/>
                        <a:cs typeface="Times New Roman" panose="02020603050405020304" pitchFamily="18" charset="0"/>
                      </a:endParaRPr>
                    </a:p>
                  </a:txBody>
                  <a:tcPr/>
                </a:tc>
                <a:tc hMerge="1">
                  <a:txBody>
                    <a:bodyPr/>
                    <a:lstStyle/>
                    <a:p>
                      <a:endParaRPr lang="es-A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78487910"/>
                  </a:ext>
                </a:extLst>
              </a:tr>
              <a:tr h="1367015">
                <a:tc>
                  <a:txBody>
                    <a:bodyPr/>
                    <a:lstStyle/>
                    <a:p>
                      <a:r>
                        <a:rPr lang="es-ES" sz="2400" dirty="0" smtClean="0">
                          <a:latin typeface="Times New Roman" panose="02020603050405020304" pitchFamily="18" charset="0"/>
                          <a:cs typeface="Times New Roman" panose="02020603050405020304" pitchFamily="18" charset="0"/>
                        </a:rPr>
                        <a:t>2.</a:t>
                      </a:r>
                      <a:endParaRPr lang="es-AR" sz="2400" dirty="0">
                        <a:latin typeface="Times New Roman" panose="02020603050405020304" pitchFamily="18" charset="0"/>
                        <a:cs typeface="Times New Roman" panose="02020603050405020304" pitchFamily="18"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009999"/>
                    </a:solidFill>
                  </a:tcPr>
                </a:tc>
                <a:tc>
                  <a:txBody>
                    <a:bodyPr/>
                    <a:lstStyle/>
                    <a:p>
                      <a:r>
                        <a:rPr lang="es-ES" sz="2400" dirty="0" smtClean="0">
                          <a:latin typeface="Times New Roman" panose="02020603050405020304" pitchFamily="18" charset="0"/>
                          <a:cs typeface="Times New Roman" panose="02020603050405020304" pitchFamily="18" charset="0"/>
                        </a:rPr>
                        <a:t>Por</a:t>
                      </a:r>
                      <a:r>
                        <a:rPr lang="es-ES" sz="2400" baseline="0" dirty="0" smtClean="0">
                          <a:latin typeface="Times New Roman" panose="02020603050405020304" pitchFamily="18" charset="0"/>
                          <a:cs typeface="Times New Roman" panose="02020603050405020304" pitchFamily="18" charset="0"/>
                        </a:rPr>
                        <a:t> énfasis</a:t>
                      </a:r>
                      <a:endParaRPr lang="es-AR" sz="2400" dirty="0">
                        <a:latin typeface="Times New Roman" panose="02020603050405020304" pitchFamily="18" charset="0"/>
                        <a:cs typeface="Times New Roman" panose="02020603050405020304" pitchFamily="18"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009999"/>
                    </a:solidFill>
                  </a:tcPr>
                </a:tc>
                <a:tc>
                  <a:txBody>
                    <a:bodyPr/>
                    <a:lstStyle/>
                    <a:p>
                      <a:r>
                        <a:rPr lang="es-ES" sz="2400" dirty="0" smtClean="0">
                          <a:latin typeface="Times New Roman" panose="02020603050405020304" pitchFamily="18" charset="0"/>
                          <a:cs typeface="Times New Roman" panose="02020603050405020304" pitchFamily="18" charset="0"/>
                        </a:rPr>
                        <a:t>He </a:t>
                      </a:r>
                      <a:r>
                        <a:rPr lang="es-ES" sz="2400" dirty="0" err="1" smtClean="0">
                          <a:latin typeface="Times New Roman" panose="02020603050405020304" pitchFamily="18" charset="0"/>
                          <a:cs typeface="Times New Roman" panose="02020603050405020304" pitchFamily="18" charset="0"/>
                        </a:rPr>
                        <a:t>himself</a:t>
                      </a:r>
                      <a:r>
                        <a:rPr lang="es-ES" sz="2400" dirty="0" smtClean="0">
                          <a:latin typeface="Times New Roman" panose="02020603050405020304" pitchFamily="18" charset="0"/>
                          <a:cs typeface="Times New Roman" panose="02020603050405020304" pitchFamily="18" charset="0"/>
                        </a:rPr>
                        <a:t> </a:t>
                      </a:r>
                      <a:r>
                        <a:rPr lang="es-ES" sz="2400" dirty="0" err="1" smtClean="0">
                          <a:latin typeface="Times New Roman" panose="02020603050405020304" pitchFamily="18" charset="0"/>
                          <a:cs typeface="Times New Roman" panose="02020603050405020304" pitchFamily="18" charset="0"/>
                        </a:rPr>
                        <a:t>told</a:t>
                      </a:r>
                      <a:r>
                        <a:rPr lang="es-ES" sz="2400" dirty="0" smtClean="0">
                          <a:latin typeface="Times New Roman" panose="02020603050405020304" pitchFamily="18" charset="0"/>
                          <a:cs typeface="Times New Roman" panose="02020603050405020304" pitchFamily="18" charset="0"/>
                        </a:rPr>
                        <a:t> me he </a:t>
                      </a:r>
                      <a:r>
                        <a:rPr lang="es-ES" sz="2400" dirty="0" err="1" smtClean="0">
                          <a:latin typeface="Times New Roman" panose="02020603050405020304" pitchFamily="18" charset="0"/>
                          <a:cs typeface="Times New Roman" panose="02020603050405020304" pitchFamily="18" charset="0"/>
                        </a:rPr>
                        <a:t>was</a:t>
                      </a:r>
                      <a:r>
                        <a:rPr lang="es-ES" sz="2400" dirty="0" smtClean="0">
                          <a:latin typeface="Times New Roman" panose="02020603050405020304" pitchFamily="18" charset="0"/>
                          <a:cs typeface="Times New Roman" panose="02020603050405020304" pitchFamily="18" charset="0"/>
                        </a:rPr>
                        <a:t> </a:t>
                      </a:r>
                      <a:r>
                        <a:rPr lang="es-ES" sz="2400" dirty="0" err="1" smtClean="0">
                          <a:latin typeface="Times New Roman" panose="02020603050405020304" pitchFamily="18" charset="0"/>
                          <a:cs typeface="Times New Roman" panose="02020603050405020304" pitchFamily="18" charset="0"/>
                        </a:rPr>
                        <a:t>intending</a:t>
                      </a:r>
                      <a:r>
                        <a:rPr lang="es-ES" sz="2400" baseline="0" dirty="0" smtClean="0">
                          <a:latin typeface="Times New Roman" panose="02020603050405020304" pitchFamily="18" charset="0"/>
                          <a:cs typeface="Times New Roman" panose="02020603050405020304" pitchFamily="18" charset="0"/>
                        </a:rPr>
                        <a:t> to retire.</a:t>
                      </a:r>
                    </a:p>
                    <a:p>
                      <a:r>
                        <a:rPr lang="es-ES" sz="2400" baseline="0" dirty="0" smtClean="0">
                          <a:solidFill>
                            <a:srgbClr val="FFC000"/>
                          </a:solidFill>
                          <a:latin typeface="Times New Roman" panose="02020603050405020304" pitchFamily="18" charset="0"/>
                          <a:cs typeface="Times New Roman" panose="02020603050405020304" pitchFamily="18" charset="0"/>
                        </a:rPr>
                        <a:t>Él mismo nos dijo que estaba tratando de jubilarse.</a:t>
                      </a:r>
                      <a:endParaRPr lang="es-AR" sz="2400" baseline="0" dirty="0" smtClean="0">
                        <a:solidFill>
                          <a:srgbClr val="FFC000"/>
                        </a:solidFill>
                        <a:latin typeface="Times New Roman" panose="02020603050405020304" pitchFamily="18" charset="0"/>
                        <a:cs typeface="Times New Roman" panose="02020603050405020304" pitchFamily="18" charset="0"/>
                      </a:endParaRPr>
                    </a:p>
                    <a:p>
                      <a:r>
                        <a:rPr lang="es-ES" sz="2400" baseline="0" dirty="0" err="1" smtClean="0">
                          <a:latin typeface="Times New Roman" panose="02020603050405020304" pitchFamily="18" charset="0"/>
                          <a:cs typeface="Times New Roman" panose="02020603050405020304" pitchFamily="18" charset="0"/>
                        </a:rPr>
                        <a:t>The</a:t>
                      </a:r>
                      <a:r>
                        <a:rPr lang="es-ES" sz="2400" baseline="0" dirty="0" smtClean="0">
                          <a:latin typeface="Times New Roman" panose="02020603050405020304" pitchFamily="18" charset="0"/>
                          <a:cs typeface="Times New Roman" panose="02020603050405020304" pitchFamily="18" charset="0"/>
                        </a:rPr>
                        <a:t> head of </a:t>
                      </a:r>
                      <a:r>
                        <a:rPr lang="es-ES" sz="2400" baseline="0" dirty="0" err="1" smtClean="0">
                          <a:latin typeface="Times New Roman" panose="02020603050405020304" pitchFamily="18" charset="0"/>
                          <a:cs typeface="Times New Roman" panose="02020603050405020304" pitchFamily="18" charset="0"/>
                        </a:rPr>
                        <a:t>the</a:t>
                      </a:r>
                      <a:r>
                        <a:rPr lang="es-ES" sz="2400" baseline="0" dirty="0" smtClean="0">
                          <a:latin typeface="Times New Roman" panose="02020603050405020304" pitchFamily="18" charset="0"/>
                          <a:cs typeface="Times New Roman" panose="02020603050405020304" pitchFamily="18" charset="0"/>
                        </a:rPr>
                        <a:t> Company </a:t>
                      </a:r>
                      <a:r>
                        <a:rPr lang="es-ES" sz="2400" baseline="0" dirty="0" err="1" smtClean="0">
                          <a:latin typeface="Times New Roman" panose="02020603050405020304" pitchFamily="18" charset="0"/>
                          <a:cs typeface="Times New Roman" panose="02020603050405020304" pitchFamily="18" charset="0"/>
                        </a:rPr>
                        <a:t>wrote</a:t>
                      </a:r>
                      <a:r>
                        <a:rPr lang="es-ES" sz="2400" baseline="0" dirty="0" smtClean="0">
                          <a:latin typeface="Times New Roman" panose="02020603050405020304" pitchFamily="18" charset="0"/>
                          <a:cs typeface="Times New Roman" panose="02020603050405020304" pitchFamily="18" charset="0"/>
                        </a:rPr>
                        <a:t> to </a:t>
                      </a:r>
                      <a:r>
                        <a:rPr lang="es-ES" sz="2400" baseline="0" dirty="0" err="1" smtClean="0">
                          <a:latin typeface="Times New Roman" panose="02020603050405020304" pitchFamily="18" charset="0"/>
                          <a:cs typeface="Times New Roman" panose="02020603050405020304" pitchFamily="18" charset="0"/>
                        </a:rPr>
                        <a:t>us</a:t>
                      </a:r>
                      <a:r>
                        <a:rPr lang="es-ES" sz="2400" baseline="0" dirty="0" smtClean="0">
                          <a:latin typeface="Times New Roman" panose="02020603050405020304" pitchFamily="18" charset="0"/>
                          <a:cs typeface="Times New Roman" panose="02020603050405020304" pitchFamily="18" charset="0"/>
                        </a:rPr>
                        <a:t> </a:t>
                      </a:r>
                      <a:r>
                        <a:rPr lang="es-ES" sz="2400" baseline="0" dirty="0" err="1" smtClean="0">
                          <a:latin typeface="Times New Roman" panose="02020603050405020304" pitchFamily="18" charset="0"/>
                          <a:cs typeface="Times New Roman" panose="02020603050405020304" pitchFamily="18" charset="0"/>
                        </a:rPr>
                        <a:t>himself</a:t>
                      </a:r>
                      <a:r>
                        <a:rPr lang="es-ES" sz="2400" baseline="0" dirty="0" smtClean="0">
                          <a:latin typeface="Times New Roman" panose="02020603050405020304" pitchFamily="18" charset="0"/>
                          <a:cs typeface="Times New Roman" panose="02020603050405020304" pitchFamily="18" charset="0"/>
                        </a:rPr>
                        <a:t>.</a:t>
                      </a:r>
                    </a:p>
                    <a:p>
                      <a:r>
                        <a:rPr lang="es-ES" sz="2400" baseline="0" dirty="0" smtClean="0">
                          <a:latin typeface="Times New Roman" panose="02020603050405020304" pitchFamily="18" charset="0"/>
                          <a:cs typeface="Times New Roman" panose="02020603050405020304" pitchFamily="18" charset="0"/>
                        </a:rPr>
                        <a:t>El mismo gerente de la compañía nos escribió.</a:t>
                      </a:r>
                    </a:p>
                    <a:p>
                      <a:r>
                        <a:rPr lang="es-ES" sz="2400" baseline="0" dirty="0" smtClean="0">
                          <a:solidFill>
                            <a:srgbClr val="FFC000"/>
                          </a:solidFill>
                          <a:latin typeface="Times New Roman" panose="02020603050405020304" pitchFamily="18" charset="0"/>
                          <a:cs typeface="Times New Roman" panose="02020603050405020304" pitchFamily="18" charset="0"/>
                        </a:rPr>
                        <a:t>El gerente de la compañía en persona nos escribió</a:t>
                      </a:r>
                      <a:r>
                        <a:rPr lang="es-ES" sz="2400" baseline="0" dirty="0" smtClean="0">
                          <a:latin typeface="Times New Roman" panose="02020603050405020304" pitchFamily="18" charset="0"/>
                          <a:cs typeface="Times New Roman" panose="02020603050405020304" pitchFamily="18" charset="0"/>
                        </a:rPr>
                        <a:t>.</a:t>
                      </a:r>
                      <a:endParaRPr lang="es-AR" sz="2400" dirty="0">
                        <a:latin typeface="Times New Roman" panose="02020603050405020304" pitchFamily="18" charset="0"/>
                        <a:cs typeface="Times New Roman" panose="02020603050405020304" pitchFamily="18"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009999"/>
                    </a:solidFill>
                  </a:tcPr>
                </a:tc>
                <a:extLst>
                  <a:ext uri="{0D108BD9-81ED-4DB2-BD59-A6C34878D82A}">
                    <a16:rowId xmlns:a16="http://schemas.microsoft.com/office/drawing/2014/main" val="1502477299"/>
                  </a:ext>
                </a:extLst>
              </a:tr>
              <a:tr h="1107825">
                <a:tc>
                  <a:txBody>
                    <a:bodyPr/>
                    <a:lstStyle/>
                    <a:p>
                      <a:r>
                        <a:rPr lang="es-ES" sz="2400" dirty="0" smtClean="0">
                          <a:latin typeface="Times New Roman" panose="02020603050405020304" pitchFamily="18" charset="0"/>
                          <a:cs typeface="Times New Roman" panose="02020603050405020304" pitchFamily="18" charset="0"/>
                        </a:rPr>
                        <a:t>3.</a:t>
                      </a:r>
                      <a:endParaRPr lang="es-AR" sz="2400" dirty="0">
                        <a:latin typeface="Times New Roman" panose="02020603050405020304" pitchFamily="18" charset="0"/>
                        <a:cs typeface="Times New Roman" panose="02020603050405020304" pitchFamily="18"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009999"/>
                    </a:solidFill>
                  </a:tcPr>
                </a:tc>
                <a:tc>
                  <a:txBody>
                    <a:bodyPr/>
                    <a:lstStyle/>
                    <a:p>
                      <a:r>
                        <a:rPr lang="es-ES" sz="2400" baseline="0" dirty="0" smtClean="0">
                          <a:latin typeface="Times New Roman" panose="02020603050405020304" pitchFamily="18" charset="0"/>
                          <a:cs typeface="Times New Roman" panose="02020603050405020304" pitchFamily="18" charset="0"/>
                        </a:rPr>
                        <a:t>solo, sin ayuda o intervención de otra persona</a:t>
                      </a:r>
                      <a:endParaRPr lang="es-AR" sz="2400" dirty="0">
                        <a:latin typeface="Times New Roman" panose="02020603050405020304" pitchFamily="18" charset="0"/>
                        <a:cs typeface="Times New Roman" panose="02020603050405020304" pitchFamily="18"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009999"/>
                    </a:solidFill>
                  </a:tcPr>
                </a:tc>
                <a:tc>
                  <a:txBody>
                    <a:bodyPr/>
                    <a:lstStyle/>
                    <a:p>
                      <a:r>
                        <a:rPr lang="es-ES" sz="2400" dirty="0" err="1" smtClean="0">
                          <a:latin typeface="Times New Roman" panose="02020603050405020304" pitchFamily="18" charset="0"/>
                          <a:cs typeface="Times New Roman" panose="02020603050405020304" pitchFamily="18" charset="0"/>
                        </a:rPr>
                        <a:t>Did</a:t>
                      </a:r>
                      <a:r>
                        <a:rPr lang="es-ES" sz="2400" dirty="0" smtClean="0">
                          <a:latin typeface="Times New Roman" panose="02020603050405020304" pitchFamily="18" charset="0"/>
                          <a:cs typeface="Times New Roman" panose="02020603050405020304" pitchFamily="18" charset="0"/>
                        </a:rPr>
                        <a:t> </a:t>
                      </a:r>
                      <a:r>
                        <a:rPr lang="es-ES" sz="2400" dirty="0" err="1" smtClean="0">
                          <a:latin typeface="Times New Roman" panose="02020603050405020304" pitchFamily="18" charset="0"/>
                          <a:cs typeface="Times New Roman" panose="02020603050405020304" pitchFamily="18" charset="0"/>
                        </a:rPr>
                        <a:t>she</a:t>
                      </a:r>
                      <a:r>
                        <a:rPr lang="es-ES" sz="2400" dirty="0" smtClean="0">
                          <a:latin typeface="Times New Roman" panose="02020603050405020304" pitchFamily="18" charset="0"/>
                          <a:cs typeface="Times New Roman" panose="02020603050405020304" pitchFamily="18" charset="0"/>
                        </a:rPr>
                        <a:t> </a:t>
                      </a:r>
                      <a:r>
                        <a:rPr lang="es-ES" sz="2400" dirty="0" err="1" smtClean="0">
                          <a:latin typeface="Times New Roman" panose="02020603050405020304" pitchFamily="18" charset="0"/>
                          <a:cs typeface="Times New Roman" panose="02020603050405020304" pitchFamily="18" charset="0"/>
                        </a:rPr>
                        <a:t>draw</a:t>
                      </a:r>
                      <a:r>
                        <a:rPr lang="es-ES" sz="2400" dirty="0" smtClean="0">
                          <a:latin typeface="Times New Roman" panose="02020603050405020304" pitchFamily="18" charset="0"/>
                          <a:cs typeface="Times New Roman" panose="02020603050405020304" pitchFamily="18" charset="0"/>
                        </a:rPr>
                        <a:t> </a:t>
                      </a:r>
                      <a:r>
                        <a:rPr lang="es-ES" sz="2400" dirty="0" err="1" smtClean="0">
                          <a:latin typeface="Times New Roman" panose="02020603050405020304" pitchFamily="18" charset="0"/>
                          <a:cs typeface="Times New Roman" panose="02020603050405020304" pitchFamily="18" charset="0"/>
                        </a:rPr>
                        <a:t>that</a:t>
                      </a:r>
                      <a:r>
                        <a:rPr lang="es-ES" sz="2400" baseline="0" dirty="0" smtClean="0">
                          <a:latin typeface="Times New Roman" panose="02020603050405020304" pitchFamily="18" charset="0"/>
                          <a:cs typeface="Times New Roman" panose="02020603050405020304" pitchFamily="18" charset="0"/>
                        </a:rPr>
                        <a:t> </a:t>
                      </a:r>
                      <a:r>
                        <a:rPr lang="es-ES" sz="2400" baseline="0" dirty="0" err="1" smtClean="0">
                          <a:latin typeface="Times New Roman" panose="02020603050405020304" pitchFamily="18" charset="0"/>
                          <a:cs typeface="Times New Roman" panose="02020603050405020304" pitchFamily="18" charset="0"/>
                        </a:rPr>
                        <a:t>herself</a:t>
                      </a:r>
                      <a:r>
                        <a:rPr lang="es-ES" sz="2400" baseline="0" dirty="0" smtClean="0">
                          <a:latin typeface="Times New Roman" panose="02020603050405020304" pitchFamily="18" charset="0"/>
                          <a:cs typeface="Times New Roman" panose="02020603050405020304" pitchFamily="18" charset="0"/>
                        </a:rPr>
                        <a:t>? </a:t>
                      </a:r>
                    </a:p>
                    <a:p>
                      <a:r>
                        <a:rPr lang="es-ES" sz="2400" baseline="0" dirty="0" smtClean="0">
                          <a:solidFill>
                            <a:srgbClr val="FFC000"/>
                          </a:solidFill>
                          <a:latin typeface="Times New Roman" panose="02020603050405020304" pitchFamily="18" charset="0"/>
                          <a:cs typeface="Times New Roman" panose="02020603050405020304" pitchFamily="18" charset="0"/>
                        </a:rPr>
                        <a:t>¿Lo dibujó ella sola?</a:t>
                      </a:r>
                    </a:p>
                    <a:p>
                      <a:r>
                        <a:rPr lang="es-ES" sz="2400" baseline="0" dirty="0" smtClean="0">
                          <a:latin typeface="Times New Roman" panose="02020603050405020304" pitchFamily="18" charset="0"/>
                          <a:cs typeface="Times New Roman" panose="02020603050405020304" pitchFamily="18" charset="0"/>
                        </a:rPr>
                        <a:t>He </a:t>
                      </a:r>
                      <a:r>
                        <a:rPr lang="es-ES" sz="2400" baseline="0" dirty="0" err="1" smtClean="0">
                          <a:latin typeface="Times New Roman" panose="02020603050405020304" pitchFamily="18" charset="0"/>
                          <a:cs typeface="Times New Roman" panose="02020603050405020304" pitchFamily="18" charset="0"/>
                        </a:rPr>
                        <a:t>did</a:t>
                      </a:r>
                      <a:r>
                        <a:rPr lang="es-ES" sz="2400" baseline="0" dirty="0" smtClean="0">
                          <a:latin typeface="Times New Roman" panose="02020603050405020304" pitchFamily="18" charset="0"/>
                          <a:cs typeface="Times New Roman" panose="02020603050405020304" pitchFamily="18" charset="0"/>
                        </a:rPr>
                        <a:t> </a:t>
                      </a:r>
                      <a:r>
                        <a:rPr lang="es-ES" sz="2400" baseline="0" dirty="0" err="1" smtClean="0">
                          <a:latin typeface="Times New Roman" panose="02020603050405020304" pitchFamily="18" charset="0"/>
                          <a:cs typeface="Times New Roman" panose="02020603050405020304" pitchFamily="18" charset="0"/>
                        </a:rPr>
                        <a:t>it</a:t>
                      </a:r>
                      <a:r>
                        <a:rPr lang="es-ES" sz="2400" baseline="0" dirty="0" smtClean="0">
                          <a:latin typeface="Times New Roman" panose="02020603050405020304" pitchFamily="18" charset="0"/>
                          <a:cs typeface="Times New Roman" panose="02020603050405020304" pitchFamily="18" charset="0"/>
                        </a:rPr>
                        <a:t> </a:t>
                      </a:r>
                      <a:r>
                        <a:rPr lang="es-ES" sz="2400" baseline="0" dirty="0" err="1" smtClean="0">
                          <a:latin typeface="Times New Roman" panose="02020603050405020304" pitchFamily="18" charset="0"/>
                          <a:cs typeface="Times New Roman" panose="02020603050405020304" pitchFamily="18" charset="0"/>
                        </a:rPr>
                        <a:t>all</a:t>
                      </a:r>
                      <a:r>
                        <a:rPr lang="es-ES" sz="2400" baseline="0" dirty="0" smtClean="0">
                          <a:latin typeface="Times New Roman" panose="02020603050405020304" pitchFamily="18" charset="0"/>
                          <a:cs typeface="Times New Roman" panose="02020603050405020304" pitchFamily="18" charset="0"/>
                        </a:rPr>
                        <a:t> </a:t>
                      </a:r>
                      <a:r>
                        <a:rPr lang="es-ES" sz="2400" baseline="0" dirty="0" err="1" smtClean="0">
                          <a:latin typeface="Times New Roman" panose="02020603050405020304" pitchFamily="18" charset="0"/>
                          <a:cs typeface="Times New Roman" panose="02020603050405020304" pitchFamily="18" charset="0"/>
                        </a:rPr>
                        <a:t>by</a:t>
                      </a:r>
                      <a:r>
                        <a:rPr lang="es-ES" sz="2400" baseline="0" dirty="0" smtClean="0">
                          <a:latin typeface="Times New Roman" panose="02020603050405020304" pitchFamily="18" charset="0"/>
                          <a:cs typeface="Times New Roman" panose="02020603050405020304" pitchFamily="18" charset="0"/>
                        </a:rPr>
                        <a:t> </a:t>
                      </a:r>
                      <a:r>
                        <a:rPr lang="es-ES" sz="2400" baseline="0" dirty="0" err="1" smtClean="0">
                          <a:latin typeface="Times New Roman" panose="02020603050405020304" pitchFamily="18" charset="0"/>
                          <a:cs typeface="Times New Roman" panose="02020603050405020304" pitchFamily="18" charset="0"/>
                        </a:rPr>
                        <a:t>himself</a:t>
                      </a:r>
                      <a:r>
                        <a:rPr lang="es-ES" sz="2400" baseline="0" dirty="0" smtClean="0">
                          <a:latin typeface="Times New Roman" panose="02020603050405020304" pitchFamily="18" charset="0"/>
                          <a:cs typeface="Times New Roman" panose="02020603050405020304" pitchFamily="18" charset="0"/>
                        </a:rPr>
                        <a:t>. </a:t>
                      </a:r>
                    </a:p>
                    <a:p>
                      <a:r>
                        <a:rPr lang="es-ES" sz="2400" baseline="0" dirty="0" smtClean="0">
                          <a:solidFill>
                            <a:srgbClr val="FFC000"/>
                          </a:solidFill>
                          <a:latin typeface="Times New Roman" panose="02020603050405020304" pitchFamily="18" charset="0"/>
                          <a:cs typeface="Times New Roman" panose="02020603050405020304" pitchFamily="18" charset="0"/>
                        </a:rPr>
                        <a:t>Él lo hizo todo solo</a:t>
                      </a:r>
                      <a:endParaRPr lang="es-AR" sz="2400" dirty="0">
                        <a:solidFill>
                          <a:srgbClr val="FFC000"/>
                        </a:solidFill>
                        <a:latin typeface="Times New Roman" panose="02020603050405020304" pitchFamily="18" charset="0"/>
                        <a:cs typeface="Times New Roman" panose="02020603050405020304" pitchFamily="18"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009999"/>
                    </a:solidFill>
                  </a:tcPr>
                </a:tc>
                <a:extLst>
                  <a:ext uri="{0D108BD9-81ED-4DB2-BD59-A6C34878D82A}">
                    <a16:rowId xmlns:a16="http://schemas.microsoft.com/office/drawing/2014/main" val="2262719339"/>
                  </a:ext>
                </a:extLst>
              </a:tr>
            </a:tbl>
          </a:graphicData>
        </a:graphic>
      </p:graphicFrame>
    </p:spTree>
    <p:extLst>
      <p:ext uri="{BB962C8B-B14F-4D97-AF65-F5344CB8AC3E}">
        <p14:creationId xmlns:p14="http://schemas.microsoft.com/office/powerpoint/2010/main" val="208477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639203" y="1010067"/>
            <a:ext cx="3494226" cy="388696"/>
          </a:xfrm>
          <a:prstGeom prst="rect">
            <a:avLst/>
          </a:prstGeom>
        </p:spPr>
        <p:txBody>
          <a:bodyPr wrap="none">
            <a:spAutoFit/>
          </a:bodyPr>
          <a:lstStyle/>
          <a:p>
            <a:pPr>
              <a:lnSpc>
                <a:spcPct val="107000"/>
              </a:lnSpc>
              <a:spcAft>
                <a:spcPts val="800"/>
              </a:spcAft>
            </a:pPr>
            <a:r>
              <a:rPr lang="es-ES" dirty="0">
                <a:solidFill>
                  <a:srgbClr val="FF99CC"/>
                </a:solidFill>
                <a:latin typeface="Arial Black" panose="020B0A04020102020204" pitchFamily="34" charset="0"/>
                <a:ea typeface="Calibri" panose="020F0502020204030204" pitchFamily="34" charset="0"/>
                <a:cs typeface="Times New Roman" panose="02020603050405020304" pitchFamily="18" charset="0"/>
              </a:rPr>
              <a:t>REFLEXIVO Y RECÍPROCO</a:t>
            </a:r>
            <a:endParaRPr lang="es-AR" sz="1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Los Verbos Recíprocos en Alemán"/>
          <p:cNvPicPr>
            <a:picLocks noChangeAspect="1" noChangeArrowheads="1"/>
          </p:cNvPicPr>
          <p:nvPr/>
        </p:nvPicPr>
        <p:blipFill rotWithShape="1">
          <a:blip r:embed="rId2">
            <a:extLst>
              <a:ext uri="{28A0092B-C50C-407E-A947-70E740481C1C}">
                <a14:useLocalDpi xmlns:a14="http://schemas.microsoft.com/office/drawing/2010/main" val="0"/>
              </a:ext>
            </a:extLst>
          </a:blip>
          <a:srcRect l="606" t="-29790" r="64195" b="36962"/>
          <a:stretch/>
        </p:blipFill>
        <p:spPr bwMode="auto">
          <a:xfrm>
            <a:off x="5898222" y="1073653"/>
            <a:ext cx="1173706" cy="186974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Los Verbos Recíprocos en Alemán"/>
          <p:cNvPicPr>
            <a:picLocks noChangeAspect="1" noChangeArrowheads="1"/>
          </p:cNvPicPr>
          <p:nvPr/>
        </p:nvPicPr>
        <p:blipFill rotWithShape="1">
          <a:blip r:embed="rId2">
            <a:extLst>
              <a:ext uri="{28A0092B-C50C-407E-A947-70E740481C1C}">
                <a14:useLocalDpi xmlns:a14="http://schemas.microsoft.com/office/drawing/2010/main" val="0"/>
              </a:ext>
            </a:extLst>
          </a:blip>
          <a:srcRect l="63417" t="3410" r="-861" b="39615"/>
          <a:stretch/>
        </p:blipFill>
        <p:spPr bwMode="auto">
          <a:xfrm>
            <a:off x="8301352" y="1784038"/>
            <a:ext cx="1265123" cy="1147592"/>
          </a:xfrm>
          <a:prstGeom prst="rect">
            <a:avLst/>
          </a:prstGeom>
          <a:noFill/>
          <a:extLst>
            <a:ext uri="{909E8E84-426E-40DD-AFC4-6F175D3DCCD1}">
              <a14:hiddenFill xmlns:a14="http://schemas.microsoft.com/office/drawing/2010/main">
                <a:solidFill>
                  <a:srgbClr val="FFFFFF"/>
                </a:solidFill>
              </a14:hiddenFill>
            </a:ext>
          </a:extLst>
        </p:spPr>
      </p:pic>
      <p:sp>
        <p:nvSpPr>
          <p:cNvPr id="12" name="Flecha circular 11"/>
          <p:cNvSpPr/>
          <p:nvPr/>
        </p:nvSpPr>
        <p:spPr>
          <a:xfrm>
            <a:off x="5651854" y="1236937"/>
            <a:ext cx="941695" cy="1569624"/>
          </a:xfrm>
          <a:prstGeom prst="circularArrow">
            <a:avLst>
              <a:gd name="adj1" fmla="val 25000"/>
              <a:gd name="adj2" fmla="val 1142319"/>
              <a:gd name="adj3" fmla="val 18539885"/>
              <a:gd name="adj4" fmla="val 6146191"/>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14" name="Flecha circular 13"/>
          <p:cNvSpPr/>
          <p:nvPr/>
        </p:nvSpPr>
        <p:spPr>
          <a:xfrm flipH="1">
            <a:off x="9062977" y="1104854"/>
            <a:ext cx="880712" cy="1826776"/>
          </a:xfrm>
          <a:prstGeom prst="circularArrow">
            <a:avLst>
              <a:gd name="adj1" fmla="val 25000"/>
              <a:gd name="adj2" fmla="val 2110609"/>
              <a:gd name="adj3" fmla="val 19589550"/>
              <a:gd name="adj4" fmla="val 5045999"/>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pic>
        <p:nvPicPr>
          <p:cNvPr id="15" name="Picture 2" descr="Los Verbos Recíprocos en Alemán"/>
          <p:cNvPicPr>
            <a:picLocks noChangeAspect="1" noChangeArrowheads="1"/>
          </p:cNvPicPr>
          <p:nvPr/>
        </p:nvPicPr>
        <p:blipFill rotWithShape="1">
          <a:blip r:embed="rId2">
            <a:extLst>
              <a:ext uri="{28A0092B-C50C-407E-A947-70E740481C1C}">
                <a14:useLocalDpi xmlns:a14="http://schemas.microsoft.com/office/drawing/2010/main" val="0"/>
              </a:ext>
            </a:extLst>
          </a:blip>
          <a:srcRect l="2205" t="-2774" r="-845" b="39152"/>
          <a:stretch/>
        </p:blipFill>
        <p:spPr bwMode="auto">
          <a:xfrm>
            <a:off x="873086" y="1467423"/>
            <a:ext cx="3876455" cy="1419366"/>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p:cNvSpPr txBox="1"/>
          <p:nvPr/>
        </p:nvSpPr>
        <p:spPr>
          <a:xfrm>
            <a:off x="1838534" y="4946509"/>
            <a:ext cx="4435522" cy="646331"/>
          </a:xfrm>
          <a:prstGeom prst="rect">
            <a:avLst/>
          </a:prstGeom>
          <a:noFill/>
        </p:spPr>
        <p:txBody>
          <a:bodyPr wrap="square" rtlCol="0">
            <a:spAutoFit/>
          </a:bodyPr>
          <a:lstStyle/>
          <a:p>
            <a:r>
              <a:rPr lang="es-ES"/>
              <a:t>Mary and Paul talked to each other</a:t>
            </a:r>
            <a:endParaRPr lang="es-AR"/>
          </a:p>
          <a:p>
            <a:r>
              <a:rPr lang="es-ES"/>
              <a:t>Mary talked to Paul and Paul talked to Mary.</a:t>
            </a:r>
            <a:endParaRPr lang="es-AR"/>
          </a:p>
        </p:txBody>
      </p:sp>
      <p:sp>
        <p:nvSpPr>
          <p:cNvPr id="18" name="CuadroTexto 17"/>
          <p:cNvSpPr txBox="1"/>
          <p:nvPr/>
        </p:nvSpPr>
        <p:spPr>
          <a:xfrm>
            <a:off x="7038184" y="2844509"/>
            <a:ext cx="2402006" cy="450376"/>
          </a:xfrm>
          <a:prstGeom prst="rect">
            <a:avLst/>
          </a:prstGeom>
          <a:noFill/>
        </p:spPr>
        <p:txBody>
          <a:bodyPr wrap="square" rtlCol="0">
            <a:spAutoFit/>
          </a:bodyPr>
          <a:lstStyle/>
          <a:p>
            <a:endParaRPr lang="es-AR" dirty="0"/>
          </a:p>
        </p:txBody>
      </p:sp>
      <p:sp>
        <p:nvSpPr>
          <p:cNvPr id="19" name="CuadroTexto 18"/>
          <p:cNvSpPr txBox="1"/>
          <p:nvPr/>
        </p:nvSpPr>
        <p:spPr>
          <a:xfrm>
            <a:off x="6744903" y="4829004"/>
            <a:ext cx="4378022" cy="646331"/>
          </a:xfrm>
          <a:prstGeom prst="rect">
            <a:avLst/>
          </a:prstGeom>
          <a:noFill/>
        </p:spPr>
        <p:txBody>
          <a:bodyPr wrap="square" rtlCol="0">
            <a:spAutoFit/>
          </a:bodyPr>
          <a:lstStyle/>
          <a:p>
            <a:r>
              <a:rPr lang="es-ES" dirty="0"/>
              <a:t>Mary and Paul </a:t>
            </a:r>
            <a:r>
              <a:rPr lang="es-ES" dirty="0" err="1"/>
              <a:t>talked</a:t>
            </a:r>
            <a:r>
              <a:rPr lang="es-ES" dirty="0"/>
              <a:t> to </a:t>
            </a:r>
            <a:r>
              <a:rPr lang="es-ES" dirty="0" err="1"/>
              <a:t>themselves</a:t>
            </a:r>
            <a:endParaRPr lang="es-AR" dirty="0"/>
          </a:p>
          <a:p>
            <a:r>
              <a:rPr lang="es-ES" dirty="0"/>
              <a:t>Mary </a:t>
            </a:r>
            <a:r>
              <a:rPr lang="es-ES" dirty="0" err="1"/>
              <a:t>talked</a:t>
            </a:r>
            <a:r>
              <a:rPr lang="es-ES" dirty="0"/>
              <a:t> to Mary and Paul </a:t>
            </a:r>
            <a:r>
              <a:rPr lang="es-ES" dirty="0" err="1"/>
              <a:t>talked</a:t>
            </a:r>
            <a:r>
              <a:rPr lang="es-ES" dirty="0"/>
              <a:t> to Paul.</a:t>
            </a:r>
            <a:endParaRPr lang="es-AR" dirty="0"/>
          </a:p>
        </p:txBody>
      </p:sp>
      <p:sp>
        <p:nvSpPr>
          <p:cNvPr id="20" name="CuadroTexto 19"/>
          <p:cNvSpPr txBox="1"/>
          <p:nvPr/>
        </p:nvSpPr>
        <p:spPr>
          <a:xfrm>
            <a:off x="7423356" y="2870896"/>
            <a:ext cx="2402006" cy="369332"/>
          </a:xfrm>
          <a:prstGeom prst="rect">
            <a:avLst/>
          </a:prstGeom>
          <a:noFill/>
        </p:spPr>
        <p:txBody>
          <a:bodyPr wrap="square" rtlCol="0">
            <a:spAutoFit/>
          </a:bodyPr>
          <a:lstStyle/>
          <a:p>
            <a:r>
              <a:rPr lang="es-ES" dirty="0" smtClean="0">
                <a:solidFill>
                  <a:srgbClr val="CC00CC"/>
                </a:solidFill>
                <a:latin typeface="Arial Black" panose="020B0A04020102020204" pitchFamily="34" charset="0"/>
              </a:rPr>
              <a:t>REFLEXIVO</a:t>
            </a:r>
            <a:endParaRPr lang="es-AR" dirty="0">
              <a:solidFill>
                <a:srgbClr val="CC00CC"/>
              </a:solidFill>
              <a:latin typeface="Arial Black" panose="020B0A04020102020204" pitchFamily="34" charset="0"/>
            </a:endParaRPr>
          </a:p>
        </p:txBody>
      </p:sp>
      <p:sp>
        <p:nvSpPr>
          <p:cNvPr id="21" name="CuadroTexto 20"/>
          <p:cNvSpPr txBox="1"/>
          <p:nvPr/>
        </p:nvSpPr>
        <p:spPr>
          <a:xfrm>
            <a:off x="1721779" y="3055562"/>
            <a:ext cx="2402006" cy="369332"/>
          </a:xfrm>
          <a:prstGeom prst="rect">
            <a:avLst/>
          </a:prstGeom>
          <a:noFill/>
        </p:spPr>
        <p:txBody>
          <a:bodyPr wrap="square" rtlCol="0">
            <a:spAutoFit/>
          </a:bodyPr>
          <a:lstStyle/>
          <a:p>
            <a:r>
              <a:rPr lang="es-ES" dirty="0" smtClean="0">
                <a:solidFill>
                  <a:srgbClr val="CC00CC"/>
                </a:solidFill>
                <a:latin typeface="Arial Black" panose="020B0A04020102020204" pitchFamily="34" charset="0"/>
              </a:rPr>
              <a:t>RECÍPROCO</a:t>
            </a:r>
            <a:endParaRPr lang="es-AR" dirty="0">
              <a:solidFill>
                <a:srgbClr val="CC00CC"/>
              </a:solidFill>
              <a:latin typeface="Arial Black" panose="020B0A04020102020204" pitchFamily="34" charset="0"/>
            </a:endParaRPr>
          </a:p>
        </p:txBody>
      </p:sp>
      <p:sp>
        <p:nvSpPr>
          <p:cNvPr id="22" name="Rectángulo 21"/>
          <p:cNvSpPr/>
          <p:nvPr/>
        </p:nvSpPr>
        <p:spPr>
          <a:xfrm>
            <a:off x="3530014" y="3540763"/>
            <a:ext cx="3776868" cy="532903"/>
          </a:xfrm>
          <a:prstGeom prst="rect">
            <a:avLst/>
          </a:prstGeom>
        </p:spPr>
        <p:txBody>
          <a:bodyPr wrap="none">
            <a:spAutoFit/>
          </a:bodyPr>
          <a:lstStyle/>
          <a:p>
            <a:pPr>
              <a:lnSpc>
                <a:spcPct val="107000"/>
              </a:lnSpc>
              <a:spcAft>
                <a:spcPts val="800"/>
              </a:spcAft>
            </a:pPr>
            <a:r>
              <a:rPr lang="es-ES" sz="2800" b="1" dirty="0">
                <a:latin typeface="Calibri" panose="020F0502020204030204" pitchFamily="34" charset="0"/>
                <a:ea typeface="Calibri" panose="020F0502020204030204" pitchFamily="34" charset="0"/>
                <a:cs typeface="Times New Roman" panose="02020603050405020304" pitchFamily="18" charset="0"/>
              </a:rPr>
              <a:t>Mary y Paul se hablaron</a:t>
            </a:r>
            <a:endParaRPr lang="es-AR" sz="2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8" name="Flecha abajo 27"/>
          <p:cNvSpPr/>
          <p:nvPr/>
        </p:nvSpPr>
        <p:spPr>
          <a:xfrm>
            <a:off x="6277318" y="3990128"/>
            <a:ext cx="1288381" cy="935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9" name="Flecha abajo 28"/>
          <p:cNvSpPr/>
          <p:nvPr/>
        </p:nvSpPr>
        <p:spPr>
          <a:xfrm>
            <a:off x="3241343" y="4034617"/>
            <a:ext cx="1288381" cy="935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673175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noFill/>
          <a:ln w="57150">
            <a:solidFill>
              <a:schemeClr val="accent1"/>
            </a:solidFill>
          </a:ln>
        </p:spPr>
        <p:txBody>
          <a:bodyPr anchor="ctr">
            <a:normAutofit/>
          </a:bodyPr>
          <a:lstStyle/>
          <a:p>
            <a:r>
              <a:rPr lang="en-GB" sz="3200" b="1" dirty="0">
                <a:solidFill>
                  <a:srgbClr val="6666FF"/>
                </a:solidFill>
              </a:rPr>
              <a:t>A. </a:t>
            </a:r>
            <a:r>
              <a:rPr lang="en-GB" sz="3200" b="1" u="sng" dirty="0" err="1">
                <a:solidFill>
                  <a:srgbClr val="6666FF"/>
                </a:solidFill>
              </a:rPr>
              <a:t>Traduzca</a:t>
            </a:r>
            <a:r>
              <a:rPr lang="en-GB" sz="3200" b="1" u="sng" dirty="0">
                <a:solidFill>
                  <a:srgbClr val="6666FF"/>
                </a:solidFill>
              </a:rPr>
              <a:t> </a:t>
            </a:r>
            <a:r>
              <a:rPr lang="en-GB" sz="3200" b="1" u="sng" dirty="0" err="1">
                <a:solidFill>
                  <a:srgbClr val="6666FF"/>
                </a:solidFill>
              </a:rPr>
              <a:t>las</a:t>
            </a:r>
            <a:r>
              <a:rPr lang="en-GB" sz="3200" b="1" u="sng" dirty="0">
                <a:solidFill>
                  <a:srgbClr val="6666FF"/>
                </a:solidFill>
              </a:rPr>
              <a:t> </a:t>
            </a:r>
            <a:r>
              <a:rPr lang="en-GB" sz="3200" b="1" u="sng" dirty="0" err="1">
                <a:solidFill>
                  <a:srgbClr val="6666FF"/>
                </a:solidFill>
              </a:rPr>
              <a:t>siguientes</a:t>
            </a:r>
            <a:r>
              <a:rPr lang="en-GB" sz="3200" b="1" u="sng" dirty="0">
                <a:solidFill>
                  <a:srgbClr val="6666FF"/>
                </a:solidFill>
              </a:rPr>
              <a:t> </a:t>
            </a:r>
            <a:r>
              <a:rPr lang="en-GB" sz="3200" b="1" u="sng" dirty="0" err="1">
                <a:solidFill>
                  <a:srgbClr val="6666FF"/>
                </a:solidFill>
              </a:rPr>
              <a:t>oraciones</a:t>
            </a:r>
            <a:endParaRPr lang="es-AR" sz="3200" dirty="0">
              <a:solidFill>
                <a:srgbClr val="6666FF"/>
              </a:solidFill>
            </a:endParaRPr>
          </a:p>
        </p:txBody>
      </p:sp>
    </p:spTree>
    <p:extLst>
      <p:ext uri="{BB962C8B-B14F-4D97-AF65-F5344CB8AC3E}">
        <p14:creationId xmlns:p14="http://schemas.microsoft.com/office/powerpoint/2010/main" val="2292977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noFill/>
          <a:ln w="57150">
            <a:solidFill>
              <a:schemeClr val="accent1"/>
            </a:solidFill>
          </a:ln>
        </p:spPr>
        <p:txBody>
          <a:bodyPr anchor="ctr">
            <a:normAutofit fontScale="92500" lnSpcReduction="10000"/>
          </a:bodyPr>
          <a:lstStyle/>
          <a:p>
            <a:pPr algn="l" fontAlgn="base"/>
            <a:r>
              <a:rPr lang="en-US" sz="3200" dirty="0">
                <a:latin typeface="Times New Roman" panose="02020603050405020304" pitchFamily="18" charset="0"/>
                <a:cs typeface="Times New Roman" panose="02020603050405020304" pitchFamily="18" charset="0"/>
              </a:rPr>
              <a:t>1. </a:t>
            </a:r>
            <a:r>
              <a:rPr lang="en-GB" sz="3200" dirty="0">
                <a:latin typeface="Times New Roman" panose="02020603050405020304" pitchFamily="18" charset="0"/>
                <a:cs typeface="Times New Roman" panose="02020603050405020304" pitchFamily="18" charset="0"/>
              </a:rPr>
              <a:t>The utilization of proteins for the production of adhesives becomes interesting, when a considerable amount is produced that is preferably not used for human food consumption.</a:t>
            </a:r>
            <a:endParaRPr lang="es-AR" sz="3200" dirty="0">
              <a:latin typeface="Times New Roman" panose="02020603050405020304" pitchFamily="18" charset="0"/>
              <a:cs typeface="Times New Roman" panose="02020603050405020304" pitchFamily="18" charset="0"/>
            </a:endParaRPr>
          </a:p>
          <a:p>
            <a:pPr algn="l" fontAlgn="base"/>
            <a:r>
              <a:rPr lang="en-GB" sz="3200" dirty="0">
                <a:latin typeface="Times New Roman" panose="02020603050405020304" pitchFamily="18" charset="0"/>
                <a:cs typeface="Times New Roman" panose="02020603050405020304" pitchFamily="18" charset="0"/>
              </a:rPr>
              <a:t> </a:t>
            </a:r>
            <a:endParaRPr lang="es-AR" sz="3200" dirty="0">
              <a:latin typeface="Times New Roman" panose="02020603050405020304" pitchFamily="18" charset="0"/>
              <a:cs typeface="Times New Roman" panose="02020603050405020304" pitchFamily="18" charset="0"/>
            </a:endParaRPr>
          </a:p>
          <a:p>
            <a:pPr algn="l" fontAlgn="base"/>
            <a:r>
              <a:rPr lang="en-US" sz="3200" dirty="0">
                <a:latin typeface="Times New Roman" panose="02020603050405020304" pitchFamily="18" charset="0"/>
                <a:cs typeface="Times New Roman" panose="02020603050405020304" pitchFamily="18" charset="0"/>
              </a:rPr>
              <a:t>2. The federal government should make sure that state and local oversight efforts are properly evaluated.</a:t>
            </a:r>
            <a:endParaRPr lang="es-AR" sz="3200" dirty="0">
              <a:latin typeface="Times New Roman" panose="02020603050405020304" pitchFamily="18" charset="0"/>
              <a:cs typeface="Times New Roman" panose="02020603050405020304" pitchFamily="18" charset="0"/>
            </a:endParaRPr>
          </a:p>
          <a:p>
            <a:pPr algn="l" fontAlgn="base"/>
            <a:r>
              <a:rPr lang="en-US" sz="3200" dirty="0">
                <a:latin typeface="Times New Roman" panose="02020603050405020304" pitchFamily="18" charset="0"/>
                <a:cs typeface="Times New Roman" panose="02020603050405020304" pitchFamily="18" charset="0"/>
              </a:rPr>
              <a:t> </a:t>
            </a:r>
            <a:endParaRPr lang="es-AR" sz="3200" dirty="0">
              <a:latin typeface="Times New Roman" panose="02020603050405020304" pitchFamily="18" charset="0"/>
              <a:cs typeface="Times New Roman" panose="02020603050405020304" pitchFamily="18" charset="0"/>
            </a:endParaRPr>
          </a:p>
          <a:p>
            <a:pPr algn="l" fontAlgn="base"/>
            <a:r>
              <a:rPr lang="en-US" sz="3200" dirty="0">
                <a:latin typeface="Times New Roman" panose="02020603050405020304" pitchFamily="18" charset="0"/>
                <a:cs typeface="Times New Roman" panose="02020603050405020304" pitchFamily="18" charset="0"/>
              </a:rPr>
              <a:t>3. Paris Reinvents Itself.</a:t>
            </a:r>
            <a:endParaRPr lang="es-A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5128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noFill/>
          <a:ln w="57150">
            <a:solidFill>
              <a:schemeClr val="accent1"/>
            </a:solidFill>
          </a:ln>
        </p:spPr>
        <p:txBody>
          <a:bodyPr anchor="ctr">
            <a:normAutofit fontScale="92500" lnSpcReduction="20000"/>
          </a:bodyPr>
          <a:lstStyle/>
          <a:p>
            <a:pPr algn="l" fontAlgn="base"/>
            <a:r>
              <a:rPr lang="en-US" sz="3200" dirty="0">
                <a:latin typeface="Times New Roman" panose="02020603050405020304" pitchFamily="18" charset="0"/>
                <a:cs typeface="Times New Roman" panose="02020603050405020304" pitchFamily="18" charset="0"/>
              </a:rPr>
              <a:t>4. Both waste scenarios expose a unique challenge, how to selectively capture and discriminate metals from one another.</a:t>
            </a:r>
            <a:endParaRPr lang="es-AR" sz="3200" dirty="0">
              <a:latin typeface="Times New Roman" panose="02020603050405020304" pitchFamily="18" charset="0"/>
              <a:cs typeface="Times New Roman" panose="02020603050405020304" pitchFamily="18" charset="0"/>
            </a:endParaRPr>
          </a:p>
          <a:p>
            <a:pPr algn="l" fontAlgn="base"/>
            <a:endParaRPr lang="es-AR" sz="3200" dirty="0">
              <a:latin typeface="Times New Roman" panose="02020603050405020304" pitchFamily="18" charset="0"/>
              <a:cs typeface="Times New Roman" panose="02020603050405020304" pitchFamily="18" charset="0"/>
            </a:endParaRPr>
          </a:p>
          <a:p>
            <a:pPr algn="l" fontAlgn="base"/>
            <a:r>
              <a:rPr lang="en-US" sz="3200" dirty="0">
                <a:latin typeface="Times New Roman" panose="02020603050405020304" pitchFamily="18" charset="0"/>
                <a:cs typeface="Times New Roman" panose="02020603050405020304" pitchFamily="18" charset="0"/>
              </a:rPr>
              <a:t>5. As a result the parts were soldered together with a strip of wire in between, as shown in Fig. 7.</a:t>
            </a:r>
            <a:endParaRPr lang="es-AR" sz="3200" dirty="0">
              <a:latin typeface="Times New Roman" panose="02020603050405020304" pitchFamily="18" charset="0"/>
              <a:cs typeface="Times New Roman" panose="02020603050405020304" pitchFamily="18" charset="0"/>
            </a:endParaRPr>
          </a:p>
          <a:p>
            <a:pPr algn="l" fontAlgn="base"/>
            <a:r>
              <a:rPr lang="en-US" sz="3200" dirty="0">
                <a:latin typeface="Times New Roman" panose="02020603050405020304" pitchFamily="18" charset="0"/>
                <a:cs typeface="Times New Roman" panose="02020603050405020304" pitchFamily="18" charset="0"/>
              </a:rPr>
              <a:t> </a:t>
            </a:r>
            <a:r>
              <a:rPr lang="es-AR" sz="3200" dirty="0">
                <a:latin typeface="Times New Roman" panose="02020603050405020304" pitchFamily="18" charset="0"/>
                <a:cs typeface="Times New Roman" panose="02020603050405020304" pitchFamily="18" charset="0"/>
              </a:rPr>
              <a:t> </a:t>
            </a:r>
          </a:p>
          <a:p>
            <a:pPr algn="l" fontAlgn="base"/>
            <a:r>
              <a:rPr lang="en-US" sz="3200" dirty="0">
                <a:latin typeface="Times New Roman" panose="02020603050405020304" pitchFamily="18" charset="0"/>
                <a:cs typeface="Times New Roman" panose="02020603050405020304" pitchFamily="18" charset="0"/>
              </a:rPr>
              <a:t>6. The micrograph also shows that the polymer chains, although entangled with one another, appear to be rather stiff</a:t>
            </a:r>
            <a:r>
              <a:rPr lang="en-US" sz="3200" dirty="0" smtClean="0">
                <a:latin typeface="Times New Roman" panose="02020603050405020304" pitchFamily="18" charset="0"/>
                <a:cs typeface="Times New Roman" panose="02020603050405020304" pitchFamily="18" charset="0"/>
              </a:rPr>
              <a:t>.</a:t>
            </a:r>
            <a:endParaRPr lang="es-A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10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6837"/>
          </a:xfrm>
        </p:spPr>
        <p:txBody>
          <a:bodyPr>
            <a:normAutofit fontScale="90000"/>
          </a:bodyPr>
          <a:lstStyle/>
          <a:p>
            <a:endParaRPr lang="es-AR" dirty="0"/>
          </a:p>
        </p:txBody>
      </p:sp>
      <p:sp>
        <p:nvSpPr>
          <p:cNvPr id="3" name="Subtítulo 2"/>
          <p:cNvSpPr>
            <a:spLocks noGrp="1"/>
          </p:cNvSpPr>
          <p:nvPr>
            <p:ph type="subTitle" idx="1"/>
          </p:nvPr>
        </p:nvSpPr>
        <p:spPr>
          <a:xfrm>
            <a:off x="1524000" y="1219200"/>
            <a:ext cx="9144000" cy="4038600"/>
          </a:xfrm>
          <a:noFill/>
          <a:ln w="57150">
            <a:solidFill>
              <a:schemeClr val="accent1"/>
            </a:solidFill>
          </a:ln>
        </p:spPr>
        <p:txBody>
          <a:bodyPr anchor="ctr">
            <a:normAutofit/>
          </a:bodyPr>
          <a:lstStyle/>
          <a:p>
            <a:pPr algn="l"/>
            <a:r>
              <a:rPr lang="en-US" sz="3200" dirty="0">
                <a:latin typeface="Times New Roman" panose="02020603050405020304" pitchFamily="18" charset="0"/>
                <a:cs typeface="Times New Roman" panose="02020603050405020304" pitchFamily="18" charset="0"/>
              </a:rPr>
              <a:t>7. However, while attempting to fly the UAV a second time, the propellers got stuck onto one of the wires, and stopped after going through the wire, causing a </a:t>
            </a:r>
            <a:r>
              <a:rPr lang="en-US" sz="3200" dirty="0" smtClean="0">
                <a:latin typeface="Times New Roman" panose="02020603050405020304" pitchFamily="18" charset="0"/>
                <a:cs typeface="Times New Roman" panose="02020603050405020304" pitchFamily="18" charset="0"/>
              </a:rPr>
              <a:t>crash.</a:t>
            </a:r>
            <a:r>
              <a:rPr lang="es-AR" sz="3200" dirty="0">
                <a:latin typeface="Times New Roman" panose="02020603050405020304" pitchFamily="18" charset="0"/>
                <a:cs typeface="Times New Roman" panose="02020603050405020304" pitchFamily="18" charset="0"/>
              </a:rPr>
              <a:t> </a:t>
            </a:r>
            <a:endParaRPr lang="es-AR" sz="3200" dirty="0" smtClean="0">
              <a:latin typeface="Times New Roman" panose="02020603050405020304" pitchFamily="18" charset="0"/>
              <a:cs typeface="Times New Roman" panose="02020603050405020304" pitchFamily="18" charset="0"/>
            </a:endParaRPr>
          </a:p>
          <a:p>
            <a:pPr algn="l"/>
            <a:endParaRPr lang="es-AR" sz="2000" dirty="0">
              <a:latin typeface="Times New Roman" panose="02020603050405020304" pitchFamily="18" charset="0"/>
              <a:cs typeface="Times New Roman" panose="02020603050405020304" pitchFamily="18" charset="0"/>
            </a:endParaRPr>
          </a:p>
          <a:p>
            <a:pPr algn="l" fontAlgn="base"/>
            <a:r>
              <a:rPr lang="en-US" sz="3200" dirty="0">
                <a:latin typeface="Times New Roman" panose="02020603050405020304" pitchFamily="18" charset="0"/>
                <a:cs typeface="Times New Roman" panose="02020603050405020304" pitchFamily="18" charset="0"/>
              </a:rPr>
              <a:t>8. Account should be taken that the tolerances of the components used in the practical circuit may not be true to the theoretical values required</a:t>
            </a:r>
            <a:r>
              <a:rPr lang="en-US" sz="3200" dirty="0" smtClean="0">
                <a:latin typeface="Times New Roman" panose="02020603050405020304" pitchFamily="18" charset="0"/>
                <a:cs typeface="Times New Roman" panose="02020603050405020304" pitchFamily="18" charset="0"/>
              </a:rPr>
              <a:t>.</a:t>
            </a:r>
            <a:endParaRPr lang="es-A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6270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83608"/>
          </a:xfrm>
        </p:spPr>
        <p:txBody>
          <a:bodyPr>
            <a:normAutofit fontScale="90000"/>
          </a:bodyPr>
          <a:lstStyle/>
          <a:p>
            <a:r>
              <a:rPr lang="es-ES" sz="3600" dirty="0" smtClean="0">
                <a:solidFill>
                  <a:srgbClr val="CC00CC"/>
                </a:solidFill>
                <a:latin typeface="Arial Black" panose="020B0A04020102020204" pitchFamily="34" charset="0"/>
              </a:rPr>
              <a:t>TRADUCCIONES DE LA VOZ PASIVA</a:t>
            </a:r>
            <a:endParaRPr lang="es-AR" sz="3600" dirty="0">
              <a:solidFill>
                <a:srgbClr val="CC00CC"/>
              </a:solidFill>
              <a:latin typeface="Arial Black" panose="020B0A04020102020204" pitchFamily="34" charset="0"/>
            </a:endParaRPr>
          </a:p>
        </p:txBody>
      </p:sp>
      <p:sp>
        <p:nvSpPr>
          <p:cNvPr id="3" name="Subtítulo 2"/>
          <p:cNvSpPr>
            <a:spLocks noGrp="1"/>
          </p:cNvSpPr>
          <p:nvPr>
            <p:ph type="subTitle" idx="1"/>
          </p:nvPr>
        </p:nvSpPr>
        <p:spPr>
          <a:xfrm>
            <a:off x="1524000" y="1705971"/>
            <a:ext cx="9144000" cy="4640238"/>
          </a:xfrm>
        </p:spPr>
        <p:txBody>
          <a:bodyPr>
            <a:normAutofit fontScale="70000" lnSpcReduction="20000"/>
          </a:bodyPr>
          <a:lstStyle/>
          <a:p>
            <a:pPr marL="450850" indent="-450850" algn="l">
              <a:tabLst>
                <a:tab pos="450850" algn="l"/>
              </a:tabLst>
            </a:pPr>
            <a:r>
              <a:rPr lang="es-ES" dirty="0" smtClean="0">
                <a:solidFill>
                  <a:srgbClr val="CC00CC"/>
                </a:solidFill>
              </a:rPr>
              <a:t>1) Pasiva común sin </a:t>
            </a:r>
            <a:r>
              <a:rPr lang="es-ES" dirty="0" err="1" smtClean="0">
                <a:solidFill>
                  <a:srgbClr val="CC00CC"/>
                </a:solidFill>
              </a:rPr>
              <a:t>by</a:t>
            </a:r>
            <a:r>
              <a:rPr lang="es-ES" dirty="0" smtClean="0">
                <a:solidFill>
                  <a:srgbClr val="CC00CC"/>
                </a:solidFill>
              </a:rPr>
              <a:t> + complemento agente. (2 traducciones posibles: con se y perifrástica)</a:t>
            </a:r>
          </a:p>
          <a:p>
            <a:pPr marL="450850" algn="l">
              <a:tabLst>
                <a:tab pos="450850" algn="l"/>
              </a:tabLst>
            </a:pPr>
            <a:r>
              <a:rPr lang="en-US" dirty="0" smtClean="0">
                <a:solidFill>
                  <a:srgbClr val="0070C0"/>
                </a:solidFill>
              </a:rPr>
              <a:t>Several </a:t>
            </a:r>
            <a:r>
              <a:rPr lang="en-US" dirty="0">
                <a:solidFill>
                  <a:srgbClr val="0070C0"/>
                </a:solidFill>
              </a:rPr>
              <a:t>frequently used statistical indicators are introduced to verify </a:t>
            </a:r>
            <a:r>
              <a:rPr lang="en-US" dirty="0" smtClean="0">
                <a:solidFill>
                  <a:srgbClr val="0070C0"/>
                </a:solidFill>
              </a:rPr>
              <a:t>the </a:t>
            </a:r>
            <a:r>
              <a:rPr lang="en-US" dirty="0">
                <a:solidFill>
                  <a:srgbClr val="0070C0"/>
                </a:solidFill>
              </a:rPr>
              <a:t>diagnostic ability of the sample entropy. </a:t>
            </a:r>
            <a:endParaRPr lang="en-US" dirty="0" smtClean="0">
              <a:solidFill>
                <a:srgbClr val="0070C0"/>
              </a:solidFill>
            </a:endParaRPr>
          </a:p>
          <a:p>
            <a:pPr marL="450850" algn="l">
              <a:tabLst>
                <a:tab pos="450850" algn="l"/>
              </a:tabLst>
            </a:pPr>
            <a:r>
              <a:rPr lang="en-US" dirty="0" err="1" smtClean="0"/>
              <a:t>Varios</a:t>
            </a:r>
            <a:r>
              <a:rPr lang="en-US" dirty="0" smtClean="0"/>
              <a:t> </a:t>
            </a:r>
            <a:r>
              <a:rPr lang="en-US" dirty="0" err="1" smtClean="0"/>
              <a:t>indicadores</a:t>
            </a:r>
            <a:r>
              <a:rPr lang="en-US" dirty="0" smtClean="0"/>
              <a:t> </a:t>
            </a:r>
            <a:r>
              <a:rPr lang="en-US" dirty="0" err="1" smtClean="0"/>
              <a:t>estadísticos</a:t>
            </a:r>
            <a:r>
              <a:rPr lang="en-US" dirty="0" smtClean="0"/>
              <a:t> </a:t>
            </a:r>
            <a:r>
              <a:rPr lang="en-US" dirty="0" smtClean="0">
                <a:solidFill>
                  <a:srgbClr val="CC00CC"/>
                </a:solidFill>
              </a:rPr>
              <a:t>son </a:t>
            </a:r>
            <a:r>
              <a:rPr lang="en-US" dirty="0" err="1" smtClean="0">
                <a:solidFill>
                  <a:srgbClr val="CC00CC"/>
                </a:solidFill>
              </a:rPr>
              <a:t>introducidos</a:t>
            </a:r>
            <a:r>
              <a:rPr lang="en-US" dirty="0" smtClean="0">
                <a:solidFill>
                  <a:srgbClr val="CC00CC"/>
                </a:solidFill>
              </a:rPr>
              <a:t> </a:t>
            </a:r>
            <a:r>
              <a:rPr lang="en-US" dirty="0" smtClean="0"/>
              <a:t>para </a:t>
            </a:r>
            <a:r>
              <a:rPr lang="en-US" dirty="0" err="1" smtClean="0"/>
              <a:t>verificar</a:t>
            </a:r>
            <a:r>
              <a:rPr lang="en-US" dirty="0" smtClean="0"/>
              <a:t> la </a:t>
            </a:r>
            <a:r>
              <a:rPr lang="en-US" dirty="0" err="1" smtClean="0"/>
              <a:t>capacidad</a:t>
            </a:r>
            <a:r>
              <a:rPr lang="en-US" dirty="0" smtClean="0"/>
              <a:t> de </a:t>
            </a:r>
            <a:r>
              <a:rPr lang="en-US" dirty="0" err="1" smtClean="0"/>
              <a:t>diagnóstico</a:t>
            </a:r>
            <a:r>
              <a:rPr lang="en-US" dirty="0" smtClean="0"/>
              <a:t> de la </a:t>
            </a:r>
            <a:r>
              <a:rPr lang="en-US" dirty="0" err="1" smtClean="0"/>
              <a:t>entropía</a:t>
            </a:r>
            <a:r>
              <a:rPr lang="en-US" dirty="0" smtClean="0"/>
              <a:t> de </a:t>
            </a:r>
            <a:r>
              <a:rPr lang="en-US" dirty="0" err="1" smtClean="0"/>
              <a:t>muestra</a:t>
            </a:r>
            <a:r>
              <a:rPr lang="en-US" dirty="0" smtClean="0"/>
              <a:t>.</a:t>
            </a:r>
          </a:p>
          <a:p>
            <a:pPr marL="450850" algn="l">
              <a:tabLst>
                <a:tab pos="450850" algn="l"/>
              </a:tabLst>
            </a:pPr>
            <a:r>
              <a:rPr lang="en-US" dirty="0" err="1"/>
              <a:t>Varios</a:t>
            </a:r>
            <a:r>
              <a:rPr lang="en-US" dirty="0"/>
              <a:t> </a:t>
            </a:r>
            <a:r>
              <a:rPr lang="en-US" dirty="0" err="1"/>
              <a:t>indicadores</a:t>
            </a:r>
            <a:r>
              <a:rPr lang="en-US" dirty="0"/>
              <a:t> </a:t>
            </a:r>
            <a:r>
              <a:rPr lang="en-US" dirty="0" err="1"/>
              <a:t>estadísticos</a:t>
            </a:r>
            <a:r>
              <a:rPr lang="en-US" dirty="0"/>
              <a:t> </a:t>
            </a:r>
            <a:r>
              <a:rPr lang="en-US" dirty="0" smtClean="0">
                <a:solidFill>
                  <a:srgbClr val="CC00CC"/>
                </a:solidFill>
              </a:rPr>
              <a:t>se </a:t>
            </a:r>
            <a:r>
              <a:rPr lang="en-US" dirty="0" err="1" smtClean="0">
                <a:solidFill>
                  <a:srgbClr val="CC00CC"/>
                </a:solidFill>
              </a:rPr>
              <a:t>introducen</a:t>
            </a:r>
            <a:r>
              <a:rPr lang="en-US" dirty="0" smtClean="0">
                <a:solidFill>
                  <a:srgbClr val="CC00CC"/>
                </a:solidFill>
              </a:rPr>
              <a:t> </a:t>
            </a:r>
            <a:r>
              <a:rPr lang="en-US" dirty="0" smtClean="0"/>
              <a:t>para </a:t>
            </a:r>
            <a:r>
              <a:rPr lang="en-US" dirty="0" err="1"/>
              <a:t>verificar</a:t>
            </a:r>
            <a:r>
              <a:rPr lang="en-US" dirty="0"/>
              <a:t> la </a:t>
            </a:r>
            <a:r>
              <a:rPr lang="en-US" dirty="0" err="1"/>
              <a:t>capacidad</a:t>
            </a:r>
            <a:r>
              <a:rPr lang="en-US" dirty="0"/>
              <a:t> de </a:t>
            </a:r>
            <a:r>
              <a:rPr lang="en-US" dirty="0" err="1"/>
              <a:t>diagnóstico</a:t>
            </a:r>
            <a:r>
              <a:rPr lang="en-US" dirty="0"/>
              <a:t> de la </a:t>
            </a:r>
            <a:r>
              <a:rPr lang="en-US" dirty="0" err="1"/>
              <a:t>entropía</a:t>
            </a:r>
            <a:r>
              <a:rPr lang="en-US" dirty="0"/>
              <a:t> de </a:t>
            </a:r>
            <a:r>
              <a:rPr lang="en-US" dirty="0" err="1" smtClean="0"/>
              <a:t>muestra</a:t>
            </a:r>
            <a:r>
              <a:rPr lang="en-US" dirty="0" smtClean="0"/>
              <a:t>.</a:t>
            </a:r>
            <a:endParaRPr lang="es-ES" dirty="0" smtClean="0"/>
          </a:p>
          <a:p>
            <a:pPr algn="l"/>
            <a:r>
              <a:rPr lang="es-ES" dirty="0" smtClean="0">
                <a:solidFill>
                  <a:srgbClr val="CC00CC"/>
                </a:solidFill>
              </a:rPr>
              <a:t>2) Pasiva común con </a:t>
            </a:r>
            <a:r>
              <a:rPr lang="es-ES" dirty="0" err="1" smtClean="0">
                <a:solidFill>
                  <a:srgbClr val="CC00CC"/>
                </a:solidFill>
              </a:rPr>
              <a:t>by</a:t>
            </a:r>
            <a:r>
              <a:rPr lang="es-ES" dirty="0" smtClean="0">
                <a:solidFill>
                  <a:srgbClr val="CC00CC"/>
                </a:solidFill>
              </a:rPr>
              <a:t> + complemento agente. (Una sola traducción posible: perifrástica)</a:t>
            </a:r>
          </a:p>
          <a:p>
            <a:pPr algn="l"/>
            <a:r>
              <a:rPr lang="en-US" dirty="0" smtClean="0"/>
              <a:t>         </a:t>
            </a:r>
            <a:r>
              <a:rPr lang="en-US" dirty="0">
                <a:solidFill>
                  <a:srgbClr val="0070C0"/>
                </a:solidFill>
              </a:rPr>
              <a:t>Anyone wearing a respirator must be trained </a:t>
            </a:r>
            <a:r>
              <a:rPr lang="en-US" dirty="0" smtClean="0">
                <a:solidFill>
                  <a:srgbClr val="0070C0"/>
                </a:solidFill>
              </a:rPr>
              <a:t>and </a:t>
            </a:r>
            <a:r>
              <a:rPr lang="en-US" dirty="0">
                <a:solidFill>
                  <a:srgbClr val="0070C0"/>
                </a:solidFill>
              </a:rPr>
              <a:t>by the </a:t>
            </a:r>
            <a:r>
              <a:rPr lang="en-US" dirty="0" smtClean="0">
                <a:solidFill>
                  <a:srgbClr val="0070C0"/>
                </a:solidFill>
              </a:rPr>
              <a:t>company.</a:t>
            </a:r>
          </a:p>
          <a:p>
            <a:pPr indent="450850" algn="l"/>
            <a:r>
              <a:rPr lang="en-US" dirty="0" err="1" smtClean="0"/>
              <a:t>Cualquiera</a:t>
            </a:r>
            <a:r>
              <a:rPr lang="en-US" dirty="0" smtClean="0"/>
              <a:t> que use un </a:t>
            </a:r>
            <a:r>
              <a:rPr lang="en-US" dirty="0" err="1" smtClean="0"/>
              <a:t>respirador</a:t>
            </a:r>
            <a:r>
              <a:rPr lang="en-US" dirty="0" smtClean="0"/>
              <a:t> </a:t>
            </a:r>
            <a:r>
              <a:rPr lang="en-US" dirty="0" err="1" smtClean="0"/>
              <a:t>debe</a:t>
            </a:r>
            <a:r>
              <a:rPr lang="en-US" dirty="0" smtClean="0"/>
              <a:t> </a:t>
            </a:r>
            <a:r>
              <a:rPr lang="en-US" dirty="0" err="1" smtClean="0"/>
              <a:t>ser</a:t>
            </a:r>
            <a:r>
              <a:rPr lang="en-US" dirty="0" smtClean="0"/>
              <a:t> </a:t>
            </a:r>
            <a:r>
              <a:rPr lang="en-US" dirty="0" err="1" smtClean="0"/>
              <a:t>entrenado</a:t>
            </a:r>
            <a:r>
              <a:rPr lang="en-US" dirty="0" smtClean="0"/>
              <a:t> </a:t>
            </a:r>
            <a:r>
              <a:rPr lang="en-US" dirty="0" err="1" smtClean="0"/>
              <a:t>por</a:t>
            </a:r>
            <a:r>
              <a:rPr lang="en-US" dirty="0" smtClean="0"/>
              <a:t> la </a:t>
            </a:r>
            <a:r>
              <a:rPr lang="en-US" dirty="0" err="1" smtClean="0"/>
              <a:t>compañía</a:t>
            </a:r>
            <a:r>
              <a:rPr lang="en-US" dirty="0" smtClean="0"/>
              <a:t>.</a:t>
            </a:r>
          </a:p>
          <a:p>
            <a:pPr indent="450850" algn="l"/>
            <a:r>
              <a:rPr lang="en-US" strike="dblStrike" dirty="0" err="1">
                <a:solidFill>
                  <a:srgbClr val="FF0000"/>
                </a:solidFill>
              </a:rPr>
              <a:t>Cualquiera</a:t>
            </a:r>
            <a:r>
              <a:rPr lang="en-US" strike="dblStrike" dirty="0">
                <a:solidFill>
                  <a:srgbClr val="FF0000"/>
                </a:solidFill>
              </a:rPr>
              <a:t> que use un </a:t>
            </a:r>
            <a:r>
              <a:rPr lang="en-US" strike="dblStrike" dirty="0" err="1">
                <a:solidFill>
                  <a:srgbClr val="FF0000"/>
                </a:solidFill>
              </a:rPr>
              <a:t>respirador</a:t>
            </a:r>
            <a:r>
              <a:rPr lang="en-US" strike="dblStrike" dirty="0">
                <a:solidFill>
                  <a:srgbClr val="FF0000"/>
                </a:solidFill>
              </a:rPr>
              <a:t> </a:t>
            </a:r>
            <a:r>
              <a:rPr lang="en-US" strike="dblStrike" dirty="0" smtClean="0">
                <a:solidFill>
                  <a:srgbClr val="FF0000"/>
                </a:solidFill>
              </a:rPr>
              <a:t>se </a:t>
            </a:r>
            <a:r>
              <a:rPr lang="en-US" strike="dblStrike" dirty="0" err="1" smtClean="0">
                <a:solidFill>
                  <a:srgbClr val="FF0000"/>
                </a:solidFill>
              </a:rPr>
              <a:t>debe</a:t>
            </a:r>
            <a:r>
              <a:rPr lang="en-US" strike="dblStrike" dirty="0" smtClean="0">
                <a:solidFill>
                  <a:srgbClr val="FF0000"/>
                </a:solidFill>
              </a:rPr>
              <a:t> </a:t>
            </a:r>
            <a:r>
              <a:rPr lang="en-US" strike="dblStrike" dirty="0" err="1">
                <a:solidFill>
                  <a:srgbClr val="FF0000"/>
                </a:solidFill>
              </a:rPr>
              <a:t>ser</a:t>
            </a:r>
            <a:r>
              <a:rPr lang="en-US" strike="dblStrike" dirty="0">
                <a:solidFill>
                  <a:srgbClr val="FF0000"/>
                </a:solidFill>
              </a:rPr>
              <a:t> </a:t>
            </a:r>
            <a:r>
              <a:rPr lang="en-US" strike="dblStrike" dirty="0" err="1" smtClean="0">
                <a:solidFill>
                  <a:srgbClr val="FF0000"/>
                </a:solidFill>
              </a:rPr>
              <a:t>entrenar</a:t>
            </a:r>
            <a:r>
              <a:rPr lang="en-US" strike="dblStrike" dirty="0" smtClean="0">
                <a:solidFill>
                  <a:srgbClr val="FF0000"/>
                </a:solidFill>
              </a:rPr>
              <a:t> </a:t>
            </a:r>
            <a:r>
              <a:rPr lang="en-US" strike="dblStrike" dirty="0" err="1">
                <a:solidFill>
                  <a:srgbClr val="FF0000"/>
                </a:solidFill>
              </a:rPr>
              <a:t>por</a:t>
            </a:r>
            <a:r>
              <a:rPr lang="en-US" strike="dblStrike" dirty="0">
                <a:solidFill>
                  <a:srgbClr val="FF0000"/>
                </a:solidFill>
              </a:rPr>
              <a:t> la </a:t>
            </a:r>
            <a:r>
              <a:rPr lang="en-US" strike="dblStrike" dirty="0" err="1">
                <a:solidFill>
                  <a:srgbClr val="FF0000"/>
                </a:solidFill>
              </a:rPr>
              <a:t>compañía</a:t>
            </a:r>
            <a:r>
              <a:rPr lang="en-US" strike="dblStrike" dirty="0">
                <a:solidFill>
                  <a:srgbClr val="FF0000"/>
                </a:solidFill>
              </a:rPr>
              <a:t>.</a:t>
            </a:r>
          </a:p>
          <a:p>
            <a:pPr algn="l"/>
            <a:r>
              <a:rPr lang="es-ES" dirty="0" smtClean="0">
                <a:solidFill>
                  <a:srgbClr val="CC00CC"/>
                </a:solidFill>
              </a:rPr>
              <a:t>3) Pasiva al final de la oración (Una sola traducción posible: con se y al principio de la frase.</a:t>
            </a:r>
          </a:p>
          <a:p>
            <a:pPr marL="900113" indent="-900113" algn="l"/>
            <a:r>
              <a:rPr lang="en-US" dirty="0" smtClean="0"/>
              <a:t>         </a:t>
            </a:r>
            <a:r>
              <a:rPr lang="en-US" dirty="0" smtClean="0">
                <a:solidFill>
                  <a:srgbClr val="0070C0"/>
                </a:solidFill>
              </a:rPr>
              <a:t>This </a:t>
            </a:r>
            <a:r>
              <a:rPr lang="en-US" dirty="0">
                <a:solidFill>
                  <a:srgbClr val="0070C0"/>
                </a:solidFill>
              </a:rPr>
              <a:t>test was repeated four times to ensure that similar results were achieved. </a:t>
            </a:r>
            <a:endParaRPr lang="en-US" dirty="0" smtClean="0">
              <a:solidFill>
                <a:srgbClr val="0070C0"/>
              </a:solidFill>
            </a:endParaRPr>
          </a:p>
          <a:p>
            <a:pPr marL="900113" indent="-449263" algn="l"/>
            <a:r>
              <a:rPr lang="en-US" dirty="0" err="1" smtClean="0"/>
              <a:t>Esta</a:t>
            </a:r>
            <a:r>
              <a:rPr lang="en-US" dirty="0" smtClean="0"/>
              <a:t> </a:t>
            </a:r>
            <a:r>
              <a:rPr lang="en-US" dirty="0" err="1" smtClean="0"/>
              <a:t>prueba</a:t>
            </a:r>
            <a:r>
              <a:rPr lang="en-US" dirty="0" smtClean="0"/>
              <a:t> </a:t>
            </a:r>
            <a:r>
              <a:rPr lang="en-US" dirty="0" err="1" smtClean="0"/>
              <a:t>fue</a:t>
            </a:r>
            <a:r>
              <a:rPr lang="en-US" dirty="0" smtClean="0"/>
              <a:t> </a:t>
            </a:r>
            <a:r>
              <a:rPr lang="en-US" dirty="0" err="1" smtClean="0"/>
              <a:t>repetida</a:t>
            </a:r>
            <a:r>
              <a:rPr lang="en-US" dirty="0" smtClean="0"/>
              <a:t> </a:t>
            </a:r>
            <a:r>
              <a:rPr lang="en-US" dirty="0" err="1" smtClean="0"/>
              <a:t>cuatro</a:t>
            </a:r>
            <a:r>
              <a:rPr lang="en-US" dirty="0" smtClean="0"/>
              <a:t> </a:t>
            </a:r>
            <a:r>
              <a:rPr lang="en-US" dirty="0" err="1" smtClean="0"/>
              <a:t>veces</a:t>
            </a:r>
            <a:r>
              <a:rPr lang="en-US" dirty="0" smtClean="0"/>
              <a:t> para </a:t>
            </a:r>
            <a:r>
              <a:rPr lang="en-US" dirty="0" err="1" smtClean="0"/>
              <a:t>asegurar</a:t>
            </a:r>
            <a:r>
              <a:rPr lang="en-US" dirty="0" smtClean="0"/>
              <a:t> que se </a:t>
            </a:r>
            <a:r>
              <a:rPr lang="en-US" dirty="0" err="1" smtClean="0"/>
              <a:t>logren</a:t>
            </a:r>
            <a:r>
              <a:rPr lang="en-US" dirty="0" smtClean="0"/>
              <a:t> </a:t>
            </a:r>
            <a:r>
              <a:rPr lang="en-US" dirty="0" err="1" smtClean="0"/>
              <a:t>resultados</a:t>
            </a:r>
            <a:r>
              <a:rPr lang="en-US" dirty="0" smtClean="0"/>
              <a:t> </a:t>
            </a:r>
            <a:r>
              <a:rPr lang="en-US" dirty="0" err="1" smtClean="0"/>
              <a:t>similares</a:t>
            </a:r>
            <a:r>
              <a:rPr lang="en-US" dirty="0" smtClean="0"/>
              <a:t>.</a:t>
            </a:r>
          </a:p>
          <a:p>
            <a:pPr marL="900113" indent="-449263" algn="l"/>
            <a:r>
              <a:rPr lang="en-US" strike="dblStrike" dirty="0" err="1">
                <a:solidFill>
                  <a:srgbClr val="FF0000"/>
                </a:solidFill>
              </a:rPr>
              <a:t>Esta</a:t>
            </a:r>
            <a:r>
              <a:rPr lang="en-US" strike="dblStrike" dirty="0">
                <a:solidFill>
                  <a:srgbClr val="FF0000"/>
                </a:solidFill>
              </a:rPr>
              <a:t> </a:t>
            </a:r>
            <a:r>
              <a:rPr lang="en-US" strike="dblStrike" dirty="0" err="1">
                <a:solidFill>
                  <a:srgbClr val="FF0000"/>
                </a:solidFill>
              </a:rPr>
              <a:t>prueba</a:t>
            </a:r>
            <a:r>
              <a:rPr lang="en-US" strike="dblStrike" dirty="0">
                <a:solidFill>
                  <a:srgbClr val="FF0000"/>
                </a:solidFill>
              </a:rPr>
              <a:t> </a:t>
            </a:r>
            <a:r>
              <a:rPr lang="en-US" strike="dblStrike" dirty="0" err="1">
                <a:solidFill>
                  <a:srgbClr val="FF0000"/>
                </a:solidFill>
              </a:rPr>
              <a:t>fue</a:t>
            </a:r>
            <a:r>
              <a:rPr lang="en-US" strike="dblStrike" dirty="0">
                <a:solidFill>
                  <a:srgbClr val="FF0000"/>
                </a:solidFill>
              </a:rPr>
              <a:t> </a:t>
            </a:r>
            <a:r>
              <a:rPr lang="en-US" strike="dblStrike" dirty="0" err="1">
                <a:solidFill>
                  <a:srgbClr val="FF0000"/>
                </a:solidFill>
              </a:rPr>
              <a:t>repetida</a:t>
            </a:r>
            <a:r>
              <a:rPr lang="en-US" strike="dblStrike" dirty="0">
                <a:solidFill>
                  <a:srgbClr val="FF0000"/>
                </a:solidFill>
              </a:rPr>
              <a:t> </a:t>
            </a:r>
            <a:r>
              <a:rPr lang="en-US" strike="dblStrike" dirty="0" err="1">
                <a:solidFill>
                  <a:srgbClr val="FF0000"/>
                </a:solidFill>
              </a:rPr>
              <a:t>cuatro</a:t>
            </a:r>
            <a:r>
              <a:rPr lang="en-US" strike="dblStrike" dirty="0">
                <a:solidFill>
                  <a:srgbClr val="FF0000"/>
                </a:solidFill>
              </a:rPr>
              <a:t> </a:t>
            </a:r>
            <a:r>
              <a:rPr lang="en-US" strike="dblStrike" dirty="0" err="1">
                <a:solidFill>
                  <a:srgbClr val="FF0000"/>
                </a:solidFill>
              </a:rPr>
              <a:t>veces</a:t>
            </a:r>
            <a:r>
              <a:rPr lang="en-US" strike="dblStrike" dirty="0">
                <a:solidFill>
                  <a:srgbClr val="FF0000"/>
                </a:solidFill>
              </a:rPr>
              <a:t> para </a:t>
            </a:r>
            <a:r>
              <a:rPr lang="en-US" strike="dblStrike" dirty="0" err="1">
                <a:solidFill>
                  <a:srgbClr val="FF0000"/>
                </a:solidFill>
              </a:rPr>
              <a:t>asegurar</a:t>
            </a:r>
            <a:r>
              <a:rPr lang="en-US" strike="dblStrike" dirty="0">
                <a:solidFill>
                  <a:srgbClr val="FF0000"/>
                </a:solidFill>
              </a:rPr>
              <a:t> que </a:t>
            </a:r>
            <a:r>
              <a:rPr lang="en-US" strike="dblStrike" dirty="0" err="1">
                <a:solidFill>
                  <a:srgbClr val="FF0000"/>
                </a:solidFill>
              </a:rPr>
              <a:t>resultados</a:t>
            </a:r>
            <a:r>
              <a:rPr lang="en-US" strike="dblStrike" dirty="0">
                <a:solidFill>
                  <a:srgbClr val="FF0000"/>
                </a:solidFill>
              </a:rPr>
              <a:t> </a:t>
            </a:r>
            <a:r>
              <a:rPr lang="en-US" strike="dblStrike" dirty="0" err="1" smtClean="0">
                <a:solidFill>
                  <a:srgbClr val="FF0000"/>
                </a:solidFill>
              </a:rPr>
              <a:t>similares</a:t>
            </a:r>
            <a:r>
              <a:rPr lang="en-US" strike="dblStrike" dirty="0" smtClean="0">
                <a:solidFill>
                  <a:srgbClr val="FF0000"/>
                </a:solidFill>
              </a:rPr>
              <a:t> se </a:t>
            </a:r>
            <a:r>
              <a:rPr lang="en-US" strike="dblStrike" dirty="0" err="1" smtClean="0">
                <a:solidFill>
                  <a:srgbClr val="FF0000"/>
                </a:solidFill>
              </a:rPr>
              <a:t>logren</a:t>
            </a:r>
            <a:r>
              <a:rPr lang="en-US" strike="dblStrike" dirty="0" smtClean="0">
                <a:solidFill>
                  <a:srgbClr val="FF0000"/>
                </a:solidFill>
              </a:rPr>
              <a:t>.</a:t>
            </a:r>
            <a:endParaRPr lang="en-US" strike="dblStrike" dirty="0">
              <a:solidFill>
                <a:srgbClr val="FF0000"/>
              </a:solidFill>
            </a:endParaRPr>
          </a:p>
          <a:p>
            <a:pPr marL="900113" indent="-449263" algn="l"/>
            <a:r>
              <a:rPr lang="en-US" strike="dblStrike" dirty="0" err="1">
                <a:solidFill>
                  <a:srgbClr val="FF0000"/>
                </a:solidFill>
              </a:rPr>
              <a:t>Esta</a:t>
            </a:r>
            <a:r>
              <a:rPr lang="en-US" strike="dblStrike" dirty="0">
                <a:solidFill>
                  <a:srgbClr val="FF0000"/>
                </a:solidFill>
              </a:rPr>
              <a:t> </a:t>
            </a:r>
            <a:r>
              <a:rPr lang="en-US" strike="dblStrike" dirty="0" err="1">
                <a:solidFill>
                  <a:srgbClr val="FF0000"/>
                </a:solidFill>
              </a:rPr>
              <a:t>prueba</a:t>
            </a:r>
            <a:r>
              <a:rPr lang="en-US" strike="dblStrike" dirty="0">
                <a:solidFill>
                  <a:srgbClr val="FF0000"/>
                </a:solidFill>
              </a:rPr>
              <a:t> </a:t>
            </a:r>
            <a:r>
              <a:rPr lang="en-US" strike="dblStrike" dirty="0" err="1">
                <a:solidFill>
                  <a:srgbClr val="FF0000"/>
                </a:solidFill>
              </a:rPr>
              <a:t>fue</a:t>
            </a:r>
            <a:r>
              <a:rPr lang="en-US" strike="dblStrike" dirty="0">
                <a:solidFill>
                  <a:srgbClr val="FF0000"/>
                </a:solidFill>
              </a:rPr>
              <a:t> </a:t>
            </a:r>
            <a:r>
              <a:rPr lang="en-US" strike="dblStrike" dirty="0" err="1">
                <a:solidFill>
                  <a:srgbClr val="FF0000"/>
                </a:solidFill>
              </a:rPr>
              <a:t>repetida</a:t>
            </a:r>
            <a:r>
              <a:rPr lang="en-US" strike="dblStrike" dirty="0">
                <a:solidFill>
                  <a:srgbClr val="FF0000"/>
                </a:solidFill>
              </a:rPr>
              <a:t> </a:t>
            </a:r>
            <a:r>
              <a:rPr lang="en-US" strike="dblStrike" dirty="0" err="1">
                <a:solidFill>
                  <a:srgbClr val="FF0000"/>
                </a:solidFill>
              </a:rPr>
              <a:t>cuatro</a:t>
            </a:r>
            <a:r>
              <a:rPr lang="en-US" strike="dblStrike" dirty="0">
                <a:solidFill>
                  <a:srgbClr val="FF0000"/>
                </a:solidFill>
              </a:rPr>
              <a:t> </a:t>
            </a:r>
            <a:r>
              <a:rPr lang="en-US" strike="dblStrike" dirty="0" err="1">
                <a:solidFill>
                  <a:srgbClr val="FF0000"/>
                </a:solidFill>
              </a:rPr>
              <a:t>veces</a:t>
            </a:r>
            <a:r>
              <a:rPr lang="en-US" strike="dblStrike" dirty="0">
                <a:solidFill>
                  <a:srgbClr val="FF0000"/>
                </a:solidFill>
              </a:rPr>
              <a:t> para </a:t>
            </a:r>
            <a:r>
              <a:rPr lang="en-US" strike="dblStrike" dirty="0" err="1">
                <a:solidFill>
                  <a:srgbClr val="FF0000"/>
                </a:solidFill>
              </a:rPr>
              <a:t>asegurar</a:t>
            </a:r>
            <a:r>
              <a:rPr lang="en-US" strike="dblStrike" dirty="0">
                <a:solidFill>
                  <a:srgbClr val="FF0000"/>
                </a:solidFill>
              </a:rPr>
              <a:t> que </a:t>
            </a:r>
            <a:r>
              <a:rPr lang="en-US" strike="dblStrike" dirty="0" err="1" smtClean="0">
                <a:solidFill>
                  <a:srgbClr val="FF0000"/>
                </a:solidFill>
              </a:rPr>
              <a:t>sean</a:t>
            </a:r>
            <a:r>
              <a:rPr lang="en-US" strike="dblStrike" dirty="0" smtClean="0">
                <a:solidFill>
                  <a:srgbClr val="FF0000"/>
                </a:solidFill>
              </a:rPr>
              <a:t> </a:t>
            </a:r>
            <a:r>
              <a:rPr lang="en-US" strike="dblStrike" dirty="0" err="1" smtClean="0">
                <a:solidFill>
                  <a:srgbClr val="FF0000"/>
                </a:solidFill>
              </a:rPr>
              <a:t>logrados</a:t>
            </a:r>
            <a:r>
              <a:rPr lang="en-US" strike="dblStrike" dirty="0" smtClean="0">
                <a:solidFill>
                  <a:srgbClr val="FF0000"/>
                </a:solidFill>
              </a:rPr>
              <a:t> </a:t>
            </a:r>
            <a:r>
              <a:rPr lang="en-US" strike="dblStrike" dirty="0" err="1">
                <a:solidFill>
                  <a:srgbClr val="FF0000"/>
                </a:solidFill>
              </a:rPr>
              <a:t>resultados</a:t>
            </a:r>
            <a:r>
              <a:rPr lang="en-US" strike="dblStrike" dirty="0">
                <a:solidFill>
                  <a:srgbClr val="FF0000"/>
                </a:solidFill>
              </a:rPr>
              <a:t> </a:t>
            </a:r>
            <a:r>
              <a:rPr lang="en-US" strike="dblStrike" dirty="0" err="1">
                <a:solidFill>
                  <a:srgbClr val="FF0000"/>
                </a:solidFill>
              </a:rPr>
              <a:t>similares</a:t>
            </a:r>
            <a:r>
              <a:rPr lang="en-US" dirty="0"/>
              <a:t>.</a:t>
            </a:r>
          </a:p>
          <a:p>
            <a:pPr marL="900113" indent="-900113" algn="l"/>
            <a:endParaRPr lang="en-US" dirty="0" smtClean="0"/>
          </a:p>
          <a:p>
            <a:pPr marL="900113" indent="-900113" algn="l"/>
            <a:endParaRPr lang="en-US" dirty="0" smtClean="0"/>
          </a:p>
          <a:p>
            <a:pPr marL="900113" indent="-900113" algn="l"/>
            <a:endParaRPr lang="en-US" dirty="0" smtClean="0"/>
          </a:p>
          <a:p>
            <a:pPr marL="900113" indent="-900113" algn="l"/>
            <a:endParaRPr lang="es-AR" dirty="0"/>
          </a:p>
        </p:txBody>
      </p:sp>
    </p:spTree>
    <p:extLst>
      <p:ext uri="{BB962C8B-B14F-4D97-AF65-F5344CB8AC3E}">
        <p14:creationId xmlns:p14="http://schemas.microsoft.com/office/powerpoint/2010/main" val="42487981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TotalTime>
  <Words>809</Words>
  <Application>Microsoft Office PowerPoint</Application>
  <PresentationFormat>Panorámica</PresentationFormat>
  <Paragraphs>90</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Arial</vt:lpstr>
      <vt:lpstr>Arial Black</vt:lpstr>
      <vt:lpstr>Calibri</vt:lpstr>
      <vt:lpstr>Calibri Light</vt:lpstr>
      <vt:lpstr>Modern No. 20</vt:lpstr>
      <vt:lpstr>Times New Roman</vt:lpstr>
      <vt:lpstr>Tema de Office</vt:lpstr>
      <vt:lpstr>TRABAJO PRÁCTICO 7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TRADUCCIONES DE LA VOZ PASIVA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PRÁCTICO 7</dc:title>
  <dc:creator>Stella pellicer</dc:creator>
  <cp:lastModifiedBy>Stella Pellicer</cp:lastModifiedBy>
  <cp:revision>24</cp:revision>
  <dcterms:created xsi:type="dcterms:W3CDTF">2021-04-29T23:37:30Z</dcterms:created>
  <dcterms:modified xsi:type="dcterms:W3CDTF">2024-04-24T04:28:09Z</dcterms:modified>
</cp:coreProperties>
</file>