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56" r:id="rId3"/>
    <p:sldId id="270" r:id="rId4"/>
    <p:sldId id="271" r:id="rId5"/>
    <p:sldId id="272" r:id="rId6"/>
    <p:sldId id="277" r:id="rId7"/>
    <p:sldId id="276" r:id="rId8"/>
    <p:sldId id="273" r:id="rId9"/>
    <p:sldId id="274" r:id="rId10"/>
    <p:sldId id="278" r:id="rId11"/>
    <p:sldId id="304" r:id="rId12"/>
    <p:sldId id="373" r:id="rId13"/>
    <p:sldId id="370" r:id="rId14"/>
    <p:sldId id="376" r:id="rId15"/>
    <p:sldId id="2640" r:id="rId16"/>
    <p:sldId id="372" r:id="rId17"/>
    <p:sldId id="378" r:id="rId18"/>
    <p:sldId id="2642" r:id="rId19"/>
    <p:sldId id="2641" r:id="rId20"/>
    <p:sldId id="2643" r:id="rId21"/>
    <p:sldId id="2644" r:id="rId22"/>
    <p:sldId id="2645" r:id="rId2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B1463-F0B2-427C-90EA-01A6171F5360}" type="datetimeFigureOut">
              <a:rPr lang="es-AR" smtClean="0"/>
              <a:t>21/5/2026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D71A7-DCC2-40C6-BCD3-6FA68B97BF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74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CF2EE-A188-D3DD-2861-91249E99B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2F4FDC0-585C-00D3-AE53-1720F5784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E619DD8-2501-E5BA-B20A-E6EADD6CB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0700E7-3813-B11A-8E16-F4B128211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F105DB2-FD3E-441D-8B7E-7AE83ECE27B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96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7C8D4-2AC6-8863-CA81-72F09CD70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C71476E-37E8-0C07-0590-60D461FEA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A6AEE87-6DC9-0CB0-EE15-2463B4AD5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4F4715-1754-BDF1-7D91-43310E04D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F105DB2-FD3E-441D-8B7E-7AE83ECE27B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78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E2BE8-AB97-205E-95F5-A354B1C45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0EDE670-98F4-121C-F503-E935EFF94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165D494-D4AB-8D7E-F8EF-6FCC5FC5B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978FDC-F960-EC44-EFDE-14EA80F518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F105DB2-FD3E-441D-8B7E-7AE83ECE27B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2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8A719-7BC3-5A60-6228-160F246DD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F8F2552-392D-213D-DDF1-D8EBEB211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A2B6606-1C9E-FB07-E8B6-D75B13C28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594629-0D34-858F-8B6B-4774D59572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F105DB2-FD3E-441D-8B7E-7AE83ECE27B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788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27F2-1F63-8EB1-1994-0824A1262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1F8179B-5889-AB2D-19A1-2627FD9525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212BEC8-31BA-F807-D4C7-2BD08DDF2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637591-58D5-9E32-E09D-DE73E6EED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F105DB2-FD3E-441D-8B7E-7AE83ECE27B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464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A773C-D77B-288A-A4B5-F4C6131BB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DCE8D5F-7767-72D7-3793-56EFA560BF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8A1A8B0-3D9D-4608-EE99-68F1B40A0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009782-3C8D-82F4-ECD2-6C1E42C62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F105DB2-FD3E-441D-8B7E-7AE83ECE27B3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83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3D581-4925-098B-7B27-CC76AA934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5C1D6DE-A042-EB95-50FF-959E91F18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5BE2B87-4DE8-40A0-F937-7C7518A0E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7F66DC-9C01-5A43-6993-B52DB59B3C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F105DB2-FD3E-441D-8B7E-7AE83ECE27B3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6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E6951-BA02-9694-90A1-8295BB120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4FF1A-356D-AFB9-F1BA-1034F5267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CF1802-7CAC-EB32-FEF6-1FE67661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1770-047F-4E9E-9401-38E7B6D2E115}" type="datetimeFigureOut">
              <a:rPr lang="es-AR" smtClean="0"/>
              <a:t>21/5/2026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166434-E1CE-B21E-2121-59E43FB3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A0500E-8397-34E9-9F6E-4143E7AB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5E51-4B11-4689-B613-17FFC6221B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590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6A4B4-73ED-B3B7-1B10-11064AD6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7A76FD-6ACE-567B-05B4-3F049E5F5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A3582D-BF20-7B47-1ABC-0CE217D9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1770-047F-4E9E-9401-38E7B6D2E115}" type="datetimeFigureOut">
              <a:rPr lang="es-AR" smtClean="0"/>
              <a:t>21/5/2026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C2DB71-FEC9-2842-F605-6397EE32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22DED4-B5EC-86C4-8E17-91BEB312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5E51-4B11-4689-B613-17FFC6221B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530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F20F8A-B969-9D3A-D42C-681403FB6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BDDCB0-AF79-4EEA-9B9B-406934EFA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6DC474-CCFC-9200-5BE6-33D8BC04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1770-047F-4E9E-9401-38E7B6D2E115}" type="datetimeFigureOut">
              <a:rPr lang="es-AR" smtClean="0"/>
              <a:t>21/5/2026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7DDA65-2C54-4D43-8E13-F7838769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728CCA-4D39-BA47-F3A1-6123E826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5E51-4B11-4689-B613-17FFC6221B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432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B5B55-A175-7C33-E70B-26B8E366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4052EB-1D8E-48D0-1D0D-9F66E1DF8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C84F39-A3E2-8B23-9D05-F474FFEE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1770-047F-4E9E-9401-38E7B6D2E115}" type="datetimeFigureOut">
              <a:rPr lang="es-AR" smtClean="0"/>
              <a:t>21/5/2026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ABD94-CB81-B5AB-4438-EFE48059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10AD0-1875-1A6C-0386-3C1FAB72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5E51-4B11-4689-B613-17FFC6221B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211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8C782-9B34-8992-3919-E45C6792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05CA70-4AEE-259E-E9AC-D0D6CB505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43A671-0CF7-64C1-E63B-9625B247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1770-047F-4E9E-9401-38E7B6D2E115}" type="datetimeFigureOut">
              <a:rPr lang="es-AR" smtClean="0"/>
              <a:t>21/5/2026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75FF50-D6BD-70E7-598B-001B909C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8B8D52-D412-2EE1-EF54-603208E2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5E51-4B11-4689-B613-17FFC6221B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691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BBD05-3264-BA40-875C-21B9C691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B8CC20-3D36-DAF4-2FCC-6F870E24C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FE2AE8-D4AE-28BB-2F97-218104E58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2CB1F4-656E-BAC9-3989-57132DF2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1770-047F-4E9E-9401-38E7B6D2E115}" type="datetimeFigureOut">
              <a:rPr lang="es-AR" smtClean="0"/>
              <a:t>21/5/2026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B4CAF-2B88-AF05-9739-10B2AEEC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54F052-F12C-4650-D5A0-0D0396DA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5E51-4B11-4689-B613-17FFC6221B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996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DE3F5-1A25-58E3-A2BE-15C5FEA39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93CB6E-CC22-A613-2EF6-A64C7AFB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6A89B8-C15E-CD08-E259-8FC2E035A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E0AAE9-2753-EB70-DDD5-975383BD3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609D58-275D-8F44-A543-612853C10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464DC4-06FC-630C-8574-86459BF8D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1770-047F-4E9E-9401-38E7B6D2E115}" type="datetimeFigureOut">
              <a:rPr lang="es-AR" smtClean="0"/>
              <a:t>21/5/2026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E07180-09F0-64F6-C174-985E6714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3652DF-2B79-D181-C50E-8929ED67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5E51-4B11-4689-B613-17FFC6221B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14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AB86B-9392-2923-CBFD-9AC0460C5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0C7E53-B218-8AE7-C8F4-319BC261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1770-047F-4E9E-9401-38E7B6D2E115}" type="datetimeFigureOut">
              <a:rPr lang="es-AR" smtClean="0"/>
              <a:t>21/5/2026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C65024-6E66-F03D-F429-990EC486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D660E9-F5C5-FCF1-2807-CF51326C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5E51-4B11-4689-B613-17FFC6221B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01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59447B-4FA1-A9AE-AEF0-2321D7FE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1770-047F-4E9E-9401-38E7B6D2E115}" type="datetimeFigureOut">
              <a:rPr lang="es-AR" smtClean="0"/>
              <a:t>21/5/2026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C4CEE6-5E07-E9B9-E2A0-0C616184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D7BF9E-B34B-89B7-A1DB-4D667D1D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5E51-4B11-4689-B613-17FFC6221B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978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61E8-3707-B0A2-151B-3B39D3C2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BBFFE0-A031-2687-63E8-3D052A790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902FBE-EE47-301F-4FB9-7216BC311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015CFB-F3C6-1419-6DE0-898427F9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1770-047F-4E9E-9401-38E7B6D2E115}" type="datetimeFigureOut">
              <a:rPr lang="es-AR" smtClean="0"/>
              <a:t>21/5/2026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D07868-0D6F-1F1E-684F-73A73AD2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7CED17-A048-200D-7C3E-CBCEE98C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5E51-4B11-4689-B613-17FFC6221B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626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08256-6D72-1502-1487-2D9FE245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85C12C-463F-70FB-8E85-3DC8C9496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6C1156-0566-4EB6-CF3B-5CB7DDB60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281C6D-0CBB-A007-8D90-6368707E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1770-047F-4E9E-9401-38E7B6D2E115}" type="datetimeFigureOut">
              <a:rPr lang="es-AR" smtClean="0"/>
              <a:t>21/5/2026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9DC21C-12F1-2D65-920F-C91550658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55622F-0DC0-3652-E7AA-FCCA415D1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5E51-4B11-4689-B613-17FFC6221B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326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2E6C4E-2A4A-2126-6620-CA964D45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5FF440-6B54-8FCB-AA5F-0E2FA6C79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E60FA1-1317-357C-C96A-E73CE06FC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D31770-047F-4E9E-9401-38E7B6D2E115}" type="datetimeFigureOut">
              <a:rPr lang="es-AR" smtClean="0"/>
              <a:t>21/5/2026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88DF9-2B4D-C8A1-D222-39E3E3E9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C3DE5-E103-EECC-2B4E-3A8425353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E05E51-4B11-4689-B613-17FFC6221B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092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EF035-A033-A257-F855-48D8BF6BA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63637"/>
          </a:xfrm>
        </p:spPr>
        <p:txBody>
          <a:bodyPr/>
          <a:lstStyle/>
          <a:p>
            <a:r>
              <a:rPr lang="es-ES" dirty="0"/>
              <a:t>Taller HC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994A8A-65DE-C7D5-EBBF-CB21FB166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02117"/>
            <a:ext cx="12192000" cy="2739768"/>
          </a:xfrm>
        </p:spPr>
        <p:txBody>
          <a:bodyPr>
            <a:normAutofit/>
          </a:bodyPr>
          <a:lstStyle/>
          <a:p>
            <a:r>
              <a:rPr lang="es-ES" dirty="0"/>
              <a:t>Grupo 4: </a:t>
            </a:r>
            <a:br>
              <a:rPr lang="es-ES" dirty="0"/>
            </a:br>
            <a:r>
              <a:rPr lang="es-ES" dirty="0"/>
              <a:t>Natalia Dufay, Silvina Velez, Maia Villaverde</a:t>
            </a:r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FD1FC5F-24F9-21BC-B5F2-DE2A4D59C6B9}"/>
              </a:ext>
            </a:extLst>
          </p:cNvPr>
          <p:cNvSpPr/>
          <p:nvPr/>
        </p:nvSpPr>
        <p:spPr>
          <a:xfrm>
            <a:off x="39332" y="103239"/>
            <a:ext cx="12049432" cy="6651522"/>
          </a:xfrm>
          <a:prstGeom prst="rect">
            <a:avLst/>
          </a:prstGeom>
          <a:noFill/>
          <a:ln w="1905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142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05FC0-E655-ECC1-8A1C-BC6A4E23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709" y="2766218"/>
            <a:ext cx="6162368" cy="1325563"/>
          </a:xfrm>
        </p:spPr>
        <p:txBody>
          <a:bodyPr/>
          <a:lstStyle/>
          <a:p>
            <a:r>
              <a:rPr lang="es-ES" dirty="0"/>
              <a:t>Cálculo</a:t>
            </a:r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C44DD2B-F5F3-4939-845D-18216705CC15}"/>
              </a:ext>
            </a:extLst>
          </p:cNvPr>
          <p:cNvSpPr/>
          <p:nvPr/>
        </p:nvSpPr>
        <p:spPr>
          <a:xfrm>
            <a:off x="39332" y="103239"/>
            <a:ext cx="12049432" cy="6651522"/>
          </a:xfrm>
          <a:prstGeom prst="rect">
            <a:avLst/>
          </a:prstGeom>
          <a:noFill/>
          <a:ln w="1905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37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6EF87-5ADD-2E71-E835-0B1F2E16B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>
            <a:extLst>
              <a:ext uri="{FF2B5EF4-FFF2-40B4-BE49-F238E27FC236}">
                <a16:creationId xmlns:a16="http://schemas.microsoft.com/office/drawing/2014/main" id="{5E8F1806-5992-FA35-277F-8EFBCA2C5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592" y="694198"/>
            <a:ext cx="9965943" cy="70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s-ES_tradnl" altLang="es-AR" sz="3600" kern="0" dirty="0">
                <a:solidFill>
                  <a:schemeClr val="tx1"/>
                </a:solidFill>
                <a:latin typeface="Calibri" panose="020F0502020204030204" pitchFamily="34" charset="0"/>
              </a:rPr>
              <a:t>¿DE DÓNDE SACAMOS LOS DATOS DE ACTIVIDAD?</a:t>
            </a:r>
            <a:endParaRPr lang="es-ES" altLang="es-AR" sz="36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3BC87DE5-3822-11C1-E884-E667AE9FD975}"/>
              </a:ext>
            </a:extLst>
          </p:cNvPr>
          <p:cNvSpPr txBox="1"/>
          <p:nvPr/>
        </p:nvSpPr>
        <p:spPr>
          <a:xfrm>
            <a:off x="1487488" y="1751300"/>
            <a:ext cx="881374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AR" sz="1100" dirty="0">
              <a:latin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AR" sz="2800" dirty="0">
                <a:latin typeface="Calibri" panose="020F0502020204030204" pitchFamily="34" charset="0"/>
              </a:rPr>
              <a:t>Datos de campo (Dato Primario)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latin typeface="Calibri" panose="020F0502020204030204" pitchFamily="34" charset="0"/>
              </a:rPr>
              <a:t>Comunicaciones personales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latin typeface="Calibri" panose="020F0502020204030204" pitchFamily="34" charset="0"/>
              </a:rPr>
              <a:t>Medidas directas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latin typeface="Calibri" panose="020F0502020204030204" pitchFamily="34" charset="0"/>
              </a:rPr>
              <a:t>Documentos publicados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AR" sz="2800" dirty="0">
              <a:latin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AR" sz="2800" dirty="0">
                <a:latin typeface="Calibri" panose="020F0502020204030204" pitchFamily="34" charset="0"/>
              </a:rPr>
              <a:t>Datos de otros estudios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AR" sz="2800" dirty="0">
              <a:latin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AR" sz="2800" dirty="0">
                <a:latin typeface="Calibri" panose="020F0502020204030204" pitchFamily="34" charset="0"/>
              </a:rPr>
              <a:t>Datos genéricos (promedios, datos mundiales, bases de datos comerciales como Ecoinvent)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AR" sz="2400" dirty="0">
              <a:latin typeface="Calibri" panose="020F0502020204030204" pitchFamily="34" charset="0"/>
            </a:endParaRPr>
          </a:p>
        </p:txBody>
      </p: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91762D00-4FE1-73FE-1A26-E565F2D4800C}"/>
              </a:ext>
            </a:extLst>
          </p:cNvPr>
          <p:cNvSpPr/>
          <p:nvPr/>
        </p:nvSpPr>
        <p:spPr>
          <a:xfrm>
            <a:off x="6470422" y="2129996"/>
            <a:ext cx="504056" cy="1368152"/>
          </a:xfrm>
          <a:prstGeom prst="rightBrace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71FB2826-0376-3A5F-3674-0ADF679DA6AE}"/>
              </a:ext>
            </a:extLst>
          </p:cNvPr>
          <p:cNvSpPr txBox="1"/>
          <p:nvPr/>
        </p:nvSpPr>
        <p:spPr>
          <a:xfrm>
            <a:off x="4310182" y="2175129"/>
            <a:ext cx="88137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AR" sz="2400" dirty="0"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2800" b="1" dirty="0">
                <a:latin typeface="Calibri" panose="020F0502020204030204" pitchFamily="34" charset="0"/>
              </a:rPr>
              <a:t>Opción recomendada</a:t>
            </a:r>
          </a:p>
        </p:txBody>
      </p:sp>
    </p:spTree>
    <p:extLst>
      <p:ext uri="{BB962C8B-B14F-4D97-AF65-F5344CB8AC3E}">
        <p14:creationId xmlns:p14="http://schemas.microsoft.com/office/powerpoint/2010/main" val="60086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85EEF-EEAA-EEBB-8184-A4B77952C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>
            <a:extLst>
              <a:ext uri="{FF2B5EF4-FFF2-40B4-BE49-F238E27FC236}">
                <a16:creationId xmlns:a16="http://schemas.microsoft.com/office/drawing/2014/main" id="{F73FE357-970D-2128-0807-638709366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28" y="1041248"/>
            <a:ext cx="9803499" cy="70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s-ES_tradnl" altLang="es-AR" sz="3600" kern="0" dirty="0">
                <a:solidFill>
                  <a:schemeClr val="tx1"/>
                </a:solidFill>
                <a:latin typeface="Calibri" panose="020F0502020204030204" pitchFamily="34" charset="0"/>
              </a:rPr>
              <a:t>¿DE DÓNDE SACAMOS LOS FACTORES DE EMISION?</a:t>
            </a:r>
            <a:endParaRPr lang="es-ES" altLang="es-AR" sz="36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605D60-3AF5-F8AD-BD8A-15CC12396B6C}"/>
              </a:ext>
            </a:extLst>
          </p:cNvPr>
          <p:cNvSpPr txBox="1"/>
          <p:nvPr/>
        </p:nvSpPr>
        <p:spPr>
          <a:xfrm>
            <a:off x="695400" y="2348880"/>
            <a:ext cx="101531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Cuando una organización calcula su HC:</a:t>
            </a:r>
          </a:p>
          <a:p>
            <a:pPr>
              <a:buNone/>
            </a:pPr>
            <a:endParaRPr lang="es-A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Primera opción</a:t>
            </a: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 → usar factores de emisión propios o nacionales oficiales (ej. inventario nacional de GEI).</a:t>
            </a:r>
          </a:p>
          <a:p>
            <a:pPr>
              <a:buFont typeface="Arial" panose="020B0604020202020204" pitchFamily="34" charset="0"/>
              <a:buChar char="•"/>
            </a:pPr>
            <a:endParaRPr lang="es-A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Segunda opción</a:t>
            </a: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 → si no existen, recurrir a los factores por defecto del IPCC (2006 + 2019 </a:t>
            </a:r>
            <a:r>
              <a:rPr lang="es-A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Refinement</a:t>
            </a: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) o a otros factores internacionales.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BCB413-0DE8-5480-6823-4D5E969962C1}"/>
              </a:ext>
            </a:extLst>
          </p:cNvPr>
          <p:cNvSpPr txBox="1"/>
          <p:nvPr/>
        </p:nvSpPr>
        <p:spPr>
          <a:xfrm>
            <a:off x="2579948" y="5447420"/>
            <a:ext cx="70444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¡IA es muy poderosa pero OJO porque comete muchos errores!</a:t>
            </a:r>
          </a:p>
        </p:txBody>
      </p:sp>
    </p:spTree>
    <p:extLst>
      <p:ext uri="{BB962C8B-B14F-4D97-AF65-F5344CB8AC3E}">
        <p14:creationId xmlns:p14="http://schemas.microsoft.com/office/powerpoint/2010/main" val="21687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02437-7F82-477F-2D09-367FF674C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>
            <a:extLst>
              <a:ext uri="{FF2B5EF4-FFF2-40B4-BE49-F238E27FC236}">
                <a16:creationId xmlns:a16="http://schemas.microsoft.com/office/drawing/2014/main" id="{F6BAE4BC-248F-FC04-2BB7-4F16FC232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476672"/>
            <a:ext cx="10441160" cy="70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s-ES_tradnl" altLang="es-AR" sz="3600" kern="0" dirty="0">
                <a:solidFill>
                  <a:schemeClr val="tx1"/>
                </a:solidFill>
                <a:latin typeface="Calibri" panose="020F0502020204030204" pitchFamily="34" charset="0"/>
              </a:rPr>
              <a:t>FACTORES DE EMISION COMBUSTIBLES (ALCANCE 1)</a:t>
            </a:r>
            <a:endParaRPr lang="es-ES" altLang="es-AR" sz="36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10FD5A-EF1D-7F58-114A-9DE4874F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114137"/>
            <a:ext cx="8928992" cy="477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042D9-3848-CAD1-143F-2D77E3DA5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>
            <a:extLst>
              <a:ext uri="{FF2B5EF4-FFF2-40B4-BE49-F238E27FC236}">
                <a16:creationId xmlns:a16="http://schemas.microsoft.com/office/drawing/2014/main" id="{D403F3E9-CA67-D938-745A-6CE08B7E1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476672"/>
            <a:ext cx="10441160" cy="70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s-ES_tradnl" altLang="es-AR" sz="3600" kern="0" dirty="0">
                <a:solidFill>
                  <a:schemeClr val="tx1"/>
                </a:solidFill>
                <a:latin typeface="Calibri" panose="020F0502020204030204" pitchFamily="34" charset="0"/>
              </a:rPr>
              <a:t>FACTORES DE EMISION IPCC</a:t>
            </a:r>
            <a:endParaRPr lang="es-ES" altLang="es-AR" sz="36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B0F85B-3450-E11A-4AB3-169BF8A34F58}"/>
              </a:ext>
            </a:extLst>
          </p:cNvPr>
          <p:cNvSpPr txBox="1"/>
          <p:nvPr/>
        </p:nvSpPr>
        <p:spPr>
          <a:xfrm>
            <a:off x="3287688" y="580091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https://www.ipcc-nggip.iges.or.jp/public/2006gl/index.html</a:t>
            </a:r>
          </a:p>
          <a:p>
            <a:r>
              <a:rPr lang="en-GB" dirty="0"/>
              <a:t>https://www.ipcc-nggip.iges.or.jp/public/2019rf/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F036F10-1B5F-CDA7-F1C0-BCE624B0E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2492896"/>
            <a:ext cx="1065718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Volumen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 (Energy)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tablas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FE para combustibles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fósiles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(CO₂, CH₄, N₂O).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Volumen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 (Industrial Processes &amp; Product Use)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procesos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cemento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acero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químicos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Volumen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 (AFOLU)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agricultura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forestal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otros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usos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la tierra.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Volumen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 (Waste)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gestión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residuos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sólidos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aguas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residuales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930F33-31ED-ADB2-C875-157C0750ABE7}"/>
              </a:ext>
            </a:extLst>
          </p:cNvPr>
          <p:cNvSpPr txBox="1"/>
          <p:nvPr/>
        </p:nvSpPr>
        <p:spPr>
          <a:xfrm>
            <a:off x="695400" y="1400872"/>
            <a:ext cx="10441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Son la referencia internacional para factores de emisión mediante las tablas de default </a:t>
            </a:r>
            <a:r>
              <a:rPr lang="es-A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emission</a:t>
            </a: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 en las </a:t>
            </a:r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2006 Guidelines </a:t>
            </a: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y en el </a:t>
            </a:r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2019 </a:t>
            </a:r>
            <a:r>
              <a:rPr lang="es-A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Refinement</a:t>
            </a: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7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7EFAA-7B11-75E2-76AB-7CC6B6F78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>
            <a:extLst>
              <a:ext uri="{FF2B5EF4-FFF2-40B4-BE49-F238E27FC236}">
                <a16:creationId xmlns:a16="http://schemas.microsoft.com/office/drawing/2014/main" id="{5BC4844E-A437-7485-6245-CA77B6BC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476672"/>
            <a:ext cx="10441160" cy="70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s-ES_tradnl" altLang="es-AR" sz="3600" kern="0" dirty="0">
                <a:solidFill>
                  <a:schemeClr val="tx1"/>
                </a:solidFill>
                <a:latin typeface="Calibri" panose="020F0502020204030204" pitchFamily="34" charset="0"/>
              </a:rPr>
              <a:t>FACTORES DE EMISION REFRIGERANTES</a:t>
            </a:r>
            <a:endParaRPr lang="es-ES" altLang="es-AR" sz="36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E2E88A6-8671-48A2-9766-DC2DA7A7E727}"/>
              </a:ext>
            </a:extLst>
          </p:cNvPr>
          <p:cNvGraphicFramePr>
            <a:graphicFrameLocks noGrp="1"/>
          </p:cNvGraphicFramePr>
          <p:nvPr/>
        </p:nvGraphicFramePr>
        <p:xfrm>
          <a:off x="551384" y="1620838"/>
          <a:ext cx="10729192" cy="4460240"/>
        </p:xfrm>
        <a:graphic>
          <a:graphicData uri="http://schemas.openxmlformats.org/drawingml/2006/table">
            <a:tbl>
              <a:tblPr/>
              <a:tblGrid>
                <a:gridCol w="1922422">
                  <a:extLst>
                    <a:ext uri="{9D8B030D-6E8A-4147-A177-3AD203B41FA5}">
                      <a16:colId xmlns:a16="http://schemas.microsoft.com/office/drawing/2014/main" val="3799616043"/>
                    </a:ext>
                  </a:extLst>
                </a:gridCol>
                <a:gridCol w="1966010">
                  <a:extLst>
                    <a:ext uri="{9D8B030D-6E8A-4147-A177-3AD203B41FA5}">
                      <a16:colId xmlns:a16="http://schemas.microsoft.com/office/drawing/2014/main" val="224976060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45382320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490130858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354384388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Refrigerante</a:t>
                      </a: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Factor de </a:t>
                      </a:r>
                      <a:r>
                        <a:rPr lang="pt-BR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Emisión</a:t>
                      </a:r>
                      <a:r>
                        <a:rPr lang="pt-BR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(100 </a:t>
                      </a:r>
                      <a:r>
                        <a:rPr lang="pt-BR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años</a:t>
                      </a:r>
                      <a:r>
                        <a:rPr lang="pt-BR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IPCC AR4/AR5/AR6)</a:t>
                      </a: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Eficiencia</a:t>
                      </a:r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energética</a:t>
                      </a:r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(COP/EER)</a:t>
                      </a: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Uso </a:t>
                      </a:r>
                      <a:r>
                        <a:rPr lang="en-GB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típico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Observaciones</a:t>
                      </a: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40437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R-22 (HCFC-22)</a:t>
                      </a:r>
                      <a:endParaRPr lang="en-GB" sz="2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1960 </a:t>
                      </a: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</a:t>
                      </a: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2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Equipos antiguos (ya prohibido en nuevos)</a:t>
                      </a: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2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Daña ozono, alto GWP, en retirada por el Protocolo de Montreal</a:t>
                      </a: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04073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R-410A (HFC-32 y HFC-125)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2088</a:t>
                      </a: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Alta</a:t>
                      </a: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Aires split residenciales y comerciales</a:t>
                      </a: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daña ozono, pero alto GWP. En fase de sustitución</a:t>
                      </a: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546094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R-32 (HFC-32)</a:t>
                      </a:r>
                      <a:endParaRPr lang="en-GB" sz="2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675</a:t>
                      </a: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2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Muy alta (≈10% más que R-410A)</a:t>
                      </a: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2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Aires split de nueva generación</a:t>
                      </a: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AR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Baja carga, ligeramente inflamable. En fuerte expansión</a:t>
                      </a: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11572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B0CDF94-9A38-C404-416F-20CC59899A97}"/>
              </a:ext>
            </a:extLst>
          </p:cNvPr>
          <p:cNvSpPr txBox="1"/>
          <p:nvPr/>
        </p:nvSpPr>
        <p:spPr>
          <a:xfrm>
            <a:off x="574692" y="6198210"/>
            <a:ext cx="8833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https://www.ipcc.ch/report/sixth-assessment-report-working-group-i/</a:t>
            </a:r>
          </a:p>
        </p:txBody>
      </p:sp>
    </p:spTree>
    <p:extLst>
      <p:ext uri="{BB962C8B-B14F-4D97-AF65-F5344CB8AC3E}">
        <p14:creationId xmlns:p14="http://schemas.microsoft.com/office/powerpoint/2010/main" val="3977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02157-807A-A9C5-6342-4ED8FB532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>
            <a:extLst>
              <a:ext uri="{FF2B5EF4-FFF2-40B4-BE49-F238E27FC236}">
                <a16:creationId xmlns:a16="http://schemas.microsoft.com/office/drawing/2014/main" id="{4F834CD6-6983-6A1C-FAC1-8546747A1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041248"/>
            <a:ext cx="11521280" cy="70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s-ES_tradnl" altLang="es-AR" sz="3600" kern="0" dirty="0">
                <a:solidFill>
                  <a:schemeClr val="tx1"/>
                </a:solidFill>
                <a:latin typeface="Calibri" panose="020F0502020204030204" pitchFamily="34" charset="0"/>
              </a:rPr>
              <a:t>FACTORES DE EMISION DE GENERACIÓN ENERGÍA ELÉCTRICA CAMMESA (ALCANCE 2)</a:t>
            </a:r>
          </a:p>
          <a:p>
            <a:pPr algn="l" eaLnBrk="1" hangingPunct="1"/>
            <a:endParaRPr lang="es-ES" altLang="es-AR" sz="36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84F2989-7134-0059-4F9C-BD138BDD868D}"/>
              </a:ext>
            </a:extLst>
          </p:cNvPr>
          <p:cNvSpPr txBox="1"/>
          <p:nvPr/>
        </p:nvSpPr>
        <p:spPr>
          <a:xfrm>
            <a:off x="2495600" y="6196662"/>
            <a:ext cx="7632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https://cammesaweb.cammesa.com/download/factor-de-emision/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12B30F31-02A0-B467-E82A-484AEF833A03}"/>
              </a:ext>
            </a:extLst>
          </p:cNvPr>
          <p:cNvGraphicFramePr>
            <a:graphicFrameLocks noGrp="1"/>
          </p:cNvGraphicFramePr>
          <p:nvPr/>
        </p:nvGraphicFramePr>
        <p:xfrm>
          <a:off x="3431704" y="2196465"/>
          <a:ext cx="4896544" cy="26079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98801">
                  <a:extLst>
                    <a:ext uri="{9D8B030D-6E8A-4147-A177-3AD203B41FA5}">
                      <a16:colId xmlns:a16="http://schemas.microsoft.com/office/drawing/2014/main" val="1078737116"/>
                    </a:ext>
                  </a:extLst>
                </a:gridCol>
                <a:gridCol w="3197743">
                  <a:extLst>
                    <a:ext uri="{9D8B030D-6E8A-4147-A177-3AD203B41FA5}">
                      <a16:colId xmlns:a16="http://schemas.microsoft.com/office/drawing/2014/main" val="268869616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Factor de </a:t>
                      </a:r>
                      <a:r>
                        <a:rPr lang="en-GB" sz="2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Emisión</a:t>
                      </a:r>
                      <a:r>
                        <a:rPr lang="en-GB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(kg CO2/kWh)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4096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0,272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46703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0,228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8695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0,229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89855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0,230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2214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9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BFD02-A086-43A8-77A8-1EE3C63C4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>
            <a:extLst>
              <a:ext uri="{FF2B5EF4-FFF2-40B4-BE49-F238E27FC236}">
                <a16:creationId xmlns:a16="http://schemas.microsoft.com/office/drawing/2014/main" id="{31258270-1E8A-C623-4593-41559B24F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171" y="404664"/>
            <a:ext cx="8967670" cy="70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s-ES_tradnl" altLang="es-AR" sz="3600" kern="0" dirty="0">
                <a:solidFill>
                  <a:schemeClr val="tx1"/>
                </a:solidFill>
                <a:latin typeface="Calibri" panose="020F0502020204030204" pitchFamily="34" charset="0"/>
              </a:rPr>
              <a:t>HERRAMIENTA BÁSICA: PLANILLA DE CÁLCULO</a:t>
            </a:r>
            <a:endParaRPr lang="es-ES" altLang="es-AR" sz="36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D18C27ED-583D-7E91-8F86-833CC25DD096}"/>
              </a:ext>
            </a:extLst>
          </p:cNvPr>
          <p:cNvSpPr txBox="1"/>
          <p:nvPr/>
        </p:nvSpPr>
        <p:spPr>
          <a:xfrm>
            <a:off x="1825639" y="1484784"/>
            <a:ext cx="88137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latin typeface="Calibri" panose="020F0502020204030204" pitchFamily="34" charset="0"/>
              </a:rPr>
              <a:t>Herramienta conocida y ampliamente usada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latin typeface="Calibri" panose="020F0502020204030204" pitchFamily="34" charset="0"/>
              </a:rPr>
              <a:t>Adaptable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latin typeface="Calibri" panose="020F0502020204030204" pitchFamily="34" charset="0"/>
              </a:rPr>
              <a:t>Fácil identificar y corregir errores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latin typeface="Calibri" panose="020F0502020204030204" pitchFamily="34" charset="0"/>
              </a:rPr>
              <a:t>Algunos cálculos pueden resultar un poco manuales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latin typeface="Calibri" panose="020F0502020204030204" pitchFamily="34" charset="0"/>
              </a:rPr>
              <a:t>Requiere adaptación para visualización de datos.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AR" sz="2800" dirty="0">
              <a:latin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F65CF2-7877-E1D6-6279-DBAEBDFAF359}"/>
              </a:ext>
            </a:extLst>
          </p:cNvPr>
          <p:cNvSpPr txBox="1"/>
          <p:nvPr/>
        </p:nvSpPr>
        <p:spPr>
          <a:xfrm>
            <a:off x="3184509" y="4365104"/>
            <a:ext cx="6096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2400" dirty="0">
                <a:latin typeface="Calibri" panose="020F0502020204030204" pitchFamily="34" charset="0"/>
              </a:rPr>
              <a:t>Ejemplo básico disponible en aula abierta.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2400" dirty="0">
                <a:latin typeface="Calibri" panose="020F0502020204030204" pitchFamily="34" charset="0"/>
              </a:rPr>
              <a:t>Es un ejemplo, pueden adaptar y modificar todo lo que necesiten </a:t>
            </a:r>
          </a:p>
        </p:txBody>
      </p:sp>
    </p:spTree>
    <p:extLst>
      <p:ext uri="{BB962C8B-B14F-4D97-AF65-F5344CB8AC3E}">
        <p14:creationId xmlns:p14="http://schemas.microsoft.com/office/powerpoint/2010/main" val="26453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66BF3-CB07-2166-775F-B6BCE7732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0727A-05C1-4B3C-C896-7ADE2C74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16" y="2766218"/>
            <a:ext cx="6162368" cy="1325563"/>
          </a:xfrm>
        </p:spPr>
        <p:txBody>
          <a:bodyPr/>
          <a:lstStyle/>
          <a:p>
            <a:pPr algn="ctr"/>
            <a:r>
              <a:rPr lang="es-ES" dirty="0"/>
              <a:t>Ejemplo BNA 2022</a:t>
            </a:r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BFA5C20-0BA5-5A88-EEDA-3B0286DE040F}"/>
              </a:ext>
            </a:extLst>
          </p:cNvPr>
          <p:cNvSpPr/>
          <p:nvPr/>
        </p:nvSpPr>
        <p:spPr>
          <a:xfrm>
            <a:off x="39332" y="103239"/>
            <a:ext cx="12049432" cy="6651522"/>
          </a:xfrm>
          <a:prstGeom prst="rect">
            <a:avLst/>
          </a:prstGeom>
          <a:noFill/>
          <a:ln w="1905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6727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61CA0-C3C5-FF44-6AD2-8DE86C7B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AE759B-709B-64D2-2EA6-885B63014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240BCF-A06C-1AB1-7CF4-2AAE68A8D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445"/>
            <a:ext cx="12186261" cy="635655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247DE7-92ED-6141-64CA-31E4C53C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398"/>
            <a:ext cx="725906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2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FC2E7-E519-CBEF-0186-E7F762659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5129"/>
            <a:ext cx="9144000" cy="166483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9600" dirty="0">
                <a:solidFill>
                  <a:schemeClr val="accent5">
                    <a:lumMod val="75000"/>
                  </a:schemeClr>
                </a:solidFill>
              </a:rPr>
              <a:t>Taller HC</a:t>
            </a:r>
            <a:endParaRPr lang="es-AR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2AF8D4-0936-F23A-15CF-7374F3782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63"/>
            <a:ext cx="12192000" cy="6830073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9594CF14-C534-F449-EE1B-AFDC1FE98971}"/>
              </a:ext>
            </a:extLst>
          </p:cNvPr>
          <p:cNvSpPr/>
          <p:nvPr/>
        </p:nvSpPr>
        <p:spPr>
          <a:xfrm>
            <a:off x="5034224" y="4471517"/>
            <a:ext cx="2682910" cy="166483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4241812-BCE0-7236-5670-6FC12912D2EF}"/>
              </a:ext>
            </a:extLst>
          </p:cNvPr>
          <p:cNvSpPr txBox="1">
            <a:spLocks/>
          </p:cNvSpPr>
          <p:nvPr/>
        </p:nvSpPr>
        <p:spPr>
          <a:xfrm>
            <a:off x="5878286" y="6136352"/>
            <a:ext cx="3617406" cy="4622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>
                <a:solidFill>
                  <a:srgbClr val="FF0000"/>
                </a:solidFill>
              </a:rPr>
              <a:t>¡No se preocupen, hagan hasta donde puedan! Al menos una línea de la tabla, alcance 1 y 2</a:t>
            </a:r>
            <a:endParaRPr lang="es-A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41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EF04CBF-3D2C-5727-3A09-C426CFAC6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12237022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18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064D8-81F1-D8A6-D5C3-3BDAB859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24EB6E-1962-7F6F-E67B-9E9EC02B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AABC76-5C73-7B38-3BE2-F4F1FB1F4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9" y="0"/>
            <a:ext cx="12089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64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86562DB-70E6-452C-3DCA-D2D240AEB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306" y="0"/>
            <a:ext cx="6551694" cy="68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7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20B75-1EC2-5904-6E40-EBA7EE821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95985-E4B8-A8FD-C09B-012F6D61E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7181"/>
            <a:ext cx="9144000" cy="1163637"/>
          </a:xfrm>
        </p:spPr>
        <p:txBody>
          <a:bodyPr>
            <a:normAutofit/>
          </a:bodyPr>
          <a:lstStyle/>
          <a:p>
            <a:r>
              <a:rPr lang="es-ES" dirty="0"/>
              <a:t>Alcance</a:t>
            </a:r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99BD9E4-B58D-6ABE-7D84-BACDE3D998DC}"/>
              </a:ext>
            </a:extLst>
          </p:cNvPr>
          <p:cNvSpPr/>
          <p:nvPr/>
        </p:nvSpPr>
        <p:spPr>
          <a:xfrm>
            <a:off x="39332" y="103239"/>
            <a:ext cx="12049432" cy="6651522"/>
          </a:xfrm>
          <a:prstGeom prst="rect">
            <a:avLst/>
          </a:prstGeom>
          <a:noFill/>
          <a:ln w="1905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366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679EE-4DB0-7C57-5607-E8863127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6148EF-C4AA-08B2-5C81-4571215AE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9CEFFD-CB92-3148-D34F-9C9B25F3E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2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57EBB-AE90-F591-7062-83696A63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503DDC-7903-0E0A-BABC-FE2C7F02F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37D7A9-8271-8781-8EEF-65CA4B5EC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623"/>
            <a:ext cx="12192000" cy="61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0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C09F8-667F-12E1-06E3-57D7CD38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0B3EC9-26CE-D444-90EF-4F648195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B31F7D-360C-20F3-1C75-8EDA3BB9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03B0-B85A-CE01-D906-BD55A0E7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1FF4B2-8A4E-7AA4-7479-205910BC1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1E5E99-42C7-263A-5C69-446FF4B63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2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20B75-1EC2-5904-6E40-EBA7EE821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95985-E4B8-A8FD-C09B-012F6D61E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7181"/>
            <a:ext cx="9144000" cy="1163637"/>
          </a:xfrm>
        </p:spPr>
        <p:txBody>
          <a:bodyPr>
            <a:normAutofit/>
          </a:bodyPr>
          <a:lstStyle/>
          <a:p>
            <a:r>
              <a:rPr lang="es-ES" dirty="0"/>
              <a:t>Objetivo</a:t>
            </a:r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99BD9E4-B58D-6ABE-7D84-BACDE3D998DC}"/>
              </a:ext>
            </a:extLst>
          </p:cNvPr>
          <p:cNvSpPr/>
          <p:nvPr/>
        </p:nvSpPr>
        <p:spPr>
          <a:xfrm>
            <a:off x="39332" y="103239"/>
            <a:ext cx="12049432" cy="6651522"/>
          </a:xfrm>
          <a:prstGeom prst="rect">
            <a:avLst/>
          </a:prstGeom>
          <a:noFill/>
          <a:ln w="1905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215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4362B1E-FCAB-A427-644E-8F13C8457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33" y="3900493"/>
            <a:ext cx="11570012" cy="23923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0B49622-6C4B-0F61-A89F-FC68A4B20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41" y="1747640"/>
            <a:ext cx="10243170" cy="8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53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525</Words>
  <Application>Microsoft Office PowerPoint</Application>
  <PresentationFormat>Panorámica</PresentationFormat>
  <Paragraphs>88</Paragraphs>
  <Slides>22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Cambria</vt:lpstr>
      <vt:lpstr>Tema de Office</vt:lpstr>
      <vt:lpstr>Taller HC</vt:lpstr>
      <vt:lpstr>Taller HC</vt:lpstr>
      <vt:lpstr>Alcance</vt:lpstr>
      <vt:lpstr>Presentación de PowerPoint</vt:lpstr>
      <vt:lpstr>Presentación de PowerPoint</vt:lpstr>
      <vt:lpstr>Presentación de PowerPoint</vt:lpstr>
      <vt:lpstr>Presentación de PowerPoint</vt:lpstr>
      <vt:lpstr>Objetivo</vt:lpstr>
      <vt:lpstr>Presentación de PowerPoint</vt:lpstr>
      <vt:lpstr>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 BNA 2022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 Pablo  Ojeda</dc:creator>
  <cp:lastModifiedBy>Juan Pablo  Ojeda</cp:lastModifiedBy>
  <cp:revision>11</cp:revision>
  <dcterms:created xsi:type="dcterms:W3CDTF">2025-10-06T13:03:29Z</dcterms:created>
  <dcterms:modified xsi:type="dcterms:W3CDTF">2026-05-21T12:42:11Z</dcterms:modified>
</cp:coreProperties>
</file>