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758" r:id="rId4"/>
    <p:sldId id="759" r:id="rId5"/>
    <p:sldId id="760" r:id="rId6"/>
    <p:sldId id="761" r:id="rId7"/>
    <p:sldId id="762" r:id="rId8"/>
    <p:sldId id="360" r:id="rId9"/>
    <p:sldId id="739" r:id="rId10"/>
    <p:sldId id="740" r:id="rId11"/>
    <p:sldId id="363" r:id="rId12"/>
    <p:sldId id="741" r:id="rId13"/>
    <p:sldId id="751" r:id="rId14"/>
    <p:sldId id="364" r:id="rId15"/>
    <p:sldId id="361" r:id="rId16"/>
    <p:sldId id="753" r:id="rId17"/>
    <p:sldId id="754" r:id="rId18"/>
    <p:sldId id="755" r:id="rId19"/>
    <p:sldId id="757" r:id="rId2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E9A390-C7C4-4641-992D-549A6CCDA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6C24D5F-AB95-47A7-AE81-364C1E813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80CE3F-2C6F-4B1B-9F2C-D4A2375B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4A9BF7F-207A-4C3C-82DD-A640318D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52FFC8F-9D88-4530-B650-06E3A231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351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DC97B6-6082-4EC0-9DB9-1B3C8E0B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9EA30AD-6879-4306-ACBA-307429A40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59330F-846B-4CF1-8DC3-E707BA32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ACD330-7C5E-44E5-8730-8A337C26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E4D7F45-65A9-4AAF-91FD-8ED463CBB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3238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D7C61F9-53C9-4B29-90AB-3E30B9BB8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1D2BADE-F98D-4FE0-BA9D-81624ABBE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F08DF43-652A-4373-AFCA-1957DC9D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671E51F-66AC-49DA-81F6-8B105ECD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9D3F0F5-0537-4C2A-8318-180D585AA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819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0504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229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0959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6193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0453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41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7406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132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7D1E14-9F2D-4348-9558-5C2F68B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86D83AA-1191-43CC-805C-2BC1DE7A3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A857B1F-3467-4DB7-84B9-CFA1ACE5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7990CD7-B9C8-48B1-B4EF-134345F6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3BA1994-B779-42EC-8E23-FC0644EF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4950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3588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3911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265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C0E055-8D08-49B2-905C-B831E6271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F82A104-7228-4AD4-BC8E-FB2DC002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75679A4-2B43-4863-A6FC-559812AC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FE873C3-8E2A-4397-AEF8-CAE41507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29BC18E-EFAA-40D9-A4F8-7568DB8D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595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3D0CFE-D304-41F9-9872-CD8221F3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D47101A-8C87-4C50-814E-137FD2F94E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6696C1A-0D35-4C42-A9FE-762DAFDE1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86855E-37B2-478D-9462-3E8CB653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64B0325-11D8-4647-A8BC-29E266E4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4402FE8-EAEB-4A97-BDC5-B9C84C582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531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905859-3C6D-49BC-9BAD-1C7B1AE9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EFAE60C-5526-44D5-8705-5A2C95E66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0AB1D5E-E3C2-42E1-B914-969CDD298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94AF42B-5075-4A6C-A7CE-48FA8D74B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FCEAFF1-E0ED-409A-B9BF-A71BD189D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836851D-34AD-4A43-AAA9-37E3B371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0ABE7D8-ED9C-4C3F-907D-5A16F4DB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859F3FB8-7089-4CBA-9FEA-249B78931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501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E9ABAE-93E4-4106-86BC-627C95622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AF36010-EE55-4B99-A237-284B1AC4B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A2DFEFB-4193-4942-8CF7-C6621F42C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35745CE8-62F2-4318-9CA0-1A16C9392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277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6B581CD-F597-4B45-912D-A2CA9FD8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D1C1BD9-37DC-4EA6-99AB-ABBF52E8E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F71C9E5-E54A-4F8C-9824-60F64388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10466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4FAF66-B540-4B83-A1B8-2F35B5638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371F97B-04DB-4D02-B9C3-2F65B5647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52B12F5-D729-41C4-AAA3-40BB44151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5093A16-D982-443F-8A17-0F3464CC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87E1CE-B531-416D-AF5B-70546A403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EF111B3-CC21-48E3-BBE6-234EC557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842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516BF1F-7CE3-4515-BF48-E73338907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0CA44D8-A711-4A0D-B4BF-9ABBD5B502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95DE15B-6C0A-46D3-B0DD-80A4DF26B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0988CB6-1D4A-4DB2-87DB-ED70A1A15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51377E2-DF19-4081-870B-2D640715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23DB708-CD17-4524-8405-8F3FC49E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8603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C263535-BAD7-41A7-A159-CC9D76AE4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14EC173-DB51-4E4D-B545-D2B78BE74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D1C91D6-4E23-44C3-8FE2-7E6F2A8DD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4A73C-7FC1-4D98-ABEC-A47C4A5F4177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00030E-62BD-4D21-87DF-4A6B8D4DB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6DD0CE9-CB95-4862-A243-666484CAB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F825-A06D-4B73-B160-DF6D03251CA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513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BACC-2CE9-4D10-AE9F-99F873241779}" type="datetimeFigureOut">
              <a:rPr lang="es-AR" smtClean="0"/>
              <a:t>21/5/2025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280F-B8F6-4948-9B37-6BBC9CD4D7C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219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A4C79C2-389F-479C-9E67-E15F01E7BF2B}"/>
              </a:ext>
            </a:extLst>
          </p:cNvPr>
          <p:cNvSpPr txBox="1"/>
          <p:nvPr/>
        </p:nvSpPr>
        <p:spPr>
          <a:xfrm>
            <a:off x="3686432" y="2413337"/>
            <a:ext cx="48191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   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DO ?</a:t>
            </a:r>
          </a:p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s-MX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6C </a:t>
            </a:r>
            <a:endParaRPr lang="es-AR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33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xmlns="" id="{297A3DBD-CDEA-4A2E-8462-AC7F61A53FAA}"/>
              </a:ext>
            </a:extLst>
          </p:cNvPr>
          <p:cNvGraphicFramePr>
            <a:graphicFrameLocks noGrp="1"/>
          </p:cNvGraphicFramePr>
          <p:nvPr/>
        </p:nvGraphicFramePr>
        <p:xfrm>
          <a:off x="1068859" y="645593"/>
          <a:ext cx="9041028" cy="4800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0358">
                  <a:extLst>
                    <a:ext uri="{9D8B030D-6E8A-4147-A177-3AD203B41FA5}">
                      <a16:colId xmlns:a16="http://schemas.microsoft.com/office/drawing/2014/main" xmlns="" val="1784163039"/>
                    </a:ext>
                  </a:extLst>
                </a:gridCol>
                <a:gridCol w="1804087">
                  <a:extLst>
                    <a:ext uri="{9D8B030D-6E8A-4147-A177-3AD203B41FA5}">
                      <a16:colId xmlns:a16="http://schemas.microsoft.com/office/drawing/2014/main" xmlns="" val="847336630"/>
                    </a:ext>
                  </a:extLst>
                </a:gridCol>
                <a:gridCol w="4176583">
                  <a:extLst>
                    <a:ext uri="{9D8B030D-6E8A-4147-A177-3AD203B41FA5}">
                      <a16:colId xmlns:a16="http://schemas.microsoft.com/office/drawing/2014/main" xmlns="" val="233335040"/>
                    </a:ext>
                  </a:extLst>
                </a:gridCol>
              </a:tblGrid>
              <a:tr h="1458793">
                <a:tc>
                  <a:txBody>
                    <a:bodyPr/>
                    <a:lstStyle/>
                    <a:p>
                      <a:r>
                        <a:rPr lang="es-AR" sz="3600" b="1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endParaRPr lang="es-AR" sz="3600" b="1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4276782"/>
                  </a:ext>
                </a:extLst>
              </a:tr>
              <a:tr h="1473684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old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9891027"/>
                  </a:ext>
                </a:extLst>
              </a:tr>
              <a:tr h="1868219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much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is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a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coffee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and a croissant?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9887014"/>
                  </a:ext>
                </a:extLst>
              </a:tr>
            </a:tbl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5B916D45-EEE8-432D-8A97-223F5828D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960" y="4979773"/>
            <a:ext cx="3048302" cy="15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1099752"/>
          <a:ext cx="10762735" cy="4767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8235">
                  <a:extLst>
                    <a:ext uri="{9D8B030D-6E8A-4147-A177-3AD203B41FA5}">
                      <a16:colId xmlns:a16="http://schemas.microsoft.com/office/drawing/2014/main" xmlns="" val="1067804719"/>
                    </a:ext>
                  </a:extLst>
                </a:gridCol>
                <a:gridCol w="3151733">
                  <a:extLst>
                    <a:ext uri="{9D8B030D-6E8A-4147-A177-3AD203B41FA5}">
                      <a16:colId xmlns:a16="http://schemas.microsoft.com/office/drawing/2014/main" xmlns="" val="2894212526"/>
                    </a:ext>
                  </a:extLst>
                </a:gridCol>
                <a:gridCol w="5152767">
                  <a:extLst>
                    <a:ext uri="{9D8B030D-6E8A-4147-A177-3AD203B41FA5}">
                      <a16:colId xmlns:a16="http://schemas.microsoft.com/office/drawing/2014/main" xmlns="" val="897042761"/>
                    </a:ext>
                  </a:extLst>
                </a:gridCol>
              </a:tblGrid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mother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at  home?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84390"/>
                  </a:ext>
                </a:extLst>
              </a:tr>
              <a:tr h="1215936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the</a:t>
                      </a:r>
                      <a:r>
                        <a:rPr lang="es-AR" sz="4400" b="1" dirty="0"/>
                        <a:t> 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interesting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582534"/>
                  </a:ext>
                </a:extLst>
              </a:tr>
              <a:tr h="1281887">
                <a:tc>
                  <a:txBody>
                    <a:bodyPr/>
                    <a:lstStyle/>
                    <a:p>
                      <a:r>
                        <a:rPr lang="es-AR" sz="4400" b="1" dirty="0"/>
                        <a:t>Are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these</a:t>
                      </a:r>
                      <a:r>
                        <a:rPr lang="es-AR" sz="4400" b="1" dirty="0"/>
                        <a:t> series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interesting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5884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house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big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9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6C8F2FE8-CB4B-4CFE-BD57-42F1F171C4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2270685"/>
              </p:ext>
            </p:extLst>
          </p:nvPr>
        </p:nvGraphicFramePr>
        <p:xfrm>
          <a:off x="609600" y="1600200"/>
          <a:ext cx="10972800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832">
                  <a:extLst>
                    <a:ext uri="{9D8B030D-6E8A-4147-A177-3AD203B41FA5}">
                      <a16:colId xmlns:a16="http://schemas.microsoft.com/office/drawing/2014/main" xmlns="" val="3836313400"/>
                    </a:ext>
                  </a:extLst>
                </a:gridCol>
                <a:gridCol w="1260390">
                  <a:extLst>
                    <a:ext uri="{9D8B030D-6E8A-4147-A177-3AD203B41FA5}">
                      <a16:colId xmlns:a16="http://schemas.microsoft.com/office/drawing/2014/main" xmlns="" val="3477825912"/>
                    </a:ext>
                  </a:extLst>
                </a:gridCol>
                <a:gridCol w="3410464">
                  <a:extLst>
                    <a:ext uri="{9D8B030D-6E8A-4147-A177-3AD203B41FA5}">
                      <a16:colId xmlns:a16="http://schemas.microsoft.com/office/drawing/2014/main" xmlns="" val="1438985751"/>
                    </a:ext>
                  </a:extLst>
                </a:gridCol>
                <a:gridCol w="4749114">
                  <a:extLst>
                    <a:ext uri="{9D8B030D-6E8A-4147-A177-3AD203B41FA5}">
                      <a16:colId xmlns:a16="http://schemas.microsoft.com/office/drawing/2014/main" xmlns="" val="1435003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What</a:t>
                      </a:r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is</a:t>
                      </a:r>
                      <a:endParaRPr lang="es-AR" sz="4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the</a:t>
                      </a:r>
                      <a:r>
                        <a:rPr lang="es-AR" sz="4000" b="1" dirty="0"/>
                        <a:t> </a:t>
                      </a:r>
                      <a:r>
                        <a:rPr lang="es-AR" sz="4000" b="1" dirty="0" err="1"/>
                        <a:t>weather</a:t>
                      </a:r>
                      <a:endParaRPr lang="es-AR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like</a:t>
                      </a:r>
                      <a:r>
                        <a:rPr lang="es-AR" sz="4000" b="1" dirty="0"/>
                        <a:t>                  </a:t>
                      </a:r>
                      <a:r>
                        <a:rPr lang="es-AR" sz="4000" b="1" dirty="0" err="1"/>
                        <a:t>today</a:t>
                      </a:r>
                      <a:r>
                        <a:rPr lang="es-AR" sz="4000" b="1" dirty="0"/>
                        <a:t> 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776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What</a:t>
                      </a:r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is</a:t>
                      </a:r>
                      <a:endParaRPr lang="es-AR" sz="40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b="1" dirty="0" err="1"/>
                        <a:t>your</a:t>
                      </a:r>
                      <a:r>
                        <a:rPr lang="es-AR" sz="3600" b="1" dirty="0"/>
                        <a:t> </a:t>
                      </a:r>
                      <a:r>
                        <a:rPr lang="es-AR" sz="3600" b="1" dirty="0" err="1"/>
                        <a:t>best</a:t>
                      </a:r>
                      <a:r>
                        <a:rPr lang="es-AR" sz="3600" b="1" dirty="0"/>
                        <a:t> </a:t>
                      </a:r>
                      <a:r>
                        <a:rPr lang="es-AR" sz="3600" b="1" dirty="0" err="1"/>
                        <a:t>friend</a:t>
                      </a:r>
                      <a:endParaRPr lang="es-AR" sz="36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like</a:t>
                      </a:r>
                      <a:r>
                        <a:rPr lang="es-AR" sz="4000" b="1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823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What</a:t>
                      </a:r>
                      <a:r>
                        <a:rPr lang="es-AR" sz="4000" b="1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/>
                        <a:t>are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200" b="1" dirty="0" err="1"/>
                        <a:t>the</a:t>
                      </a:r>
                      <a:r>
                        <a:rPr lang="es-AR" sz="3200" b="1" dirty="0"/>
                        <a:t> </a:t>
                      </a:r>
                      <a:r>
                        <a:rPr lang="es-AR" sz="3200" b="1" dirty="0" err="1"/>
                        <a:t>people</a:t>
                      </a:r>
                      <a:r>
                        <a:rPr lang="es-AR" sz="3200" b="1" dirty="0"/>
                        <a:t>/</a:t>
                      </a:r>
                      <a:r>
                        <a:rPr lang="es-AR" sz="3200" b="1" dirty="0" err="1"/>
                        <a:t>the</a:t>
                      </a:r>
                      <a:r>
                        <a:rPr lang="es-AR" sz="3200" b="1" dirty="0"/>
                        <a:t> </a:t>
                      </a:r>
                      <a:r>
                        <a:rPr lang="es-AR" sz="3200" b="1" dirty="0" err="1"/>
                        <a:t>streets</a:t>
                      </a:r>
                      <a:r>
                        <a:rPr lang="es-AR" sz="3200" b="1" dirty="0"/>
                        <a:t>/</a:t>
                      </a:r>
                      <a:r>
                        <a:rPr lang="es-AR" sz="3200" b="1" dirty="0" err="1"/>
                        <a:t>the</a:t>
                      </a:r>
                      <a:r>
                        <a:rPr lang="es-AR" sz="3200" b="1" dirty="0"/>
                        <a:t> </a:t>
                      </a:r>
                      <a:r>
                        <a:rPr lang="es-AR" sz="3200" b="1" dirty="0" err="1"/>
                        <a:t>houses</a:t>
                      </a:r>
                      <a:endParaRPr lang="es-AR" sz="32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000" b="1" dirty="0" err="1"/>
                        <a:t>like</a:t>
                      </a:r>
                      <a:r>
                        <a:rPr lang="es-AR" sz="4000" b="1" dirty="0"/>
                        <a:t>        in Mendoza?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7486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4000" b="1" dirty="0" err="1"/>
                        <a:t>What</a:t>
                      </a:r>
                      <a:r>
                        <a:rPr lang="es-MX" sz="4000" b="1" dirty="0"/>
                        <a:t> </a:t>
                      </a:r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900" b="1" dirty="0" err="1"/>
                        <a:t>is</a:t>
                      </a:r>
                      <a:endParaRPr lang="es-AR" sz="39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4000" b="1" dirty="0" err="1"/>
                        <a:t>autumn</a:t>
                      </a:r>
                      <a:endParaRPr lang="es-AR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4000" b="1" dirty="0" err="1"/>
                        <a:t>like</a:t>
                      </a:r>
                      <a:r>
                        <a:rPr lang="es-MX" sz="4000" b="1" dirty="0"/>
                        <a:t>        in Mendoza?</a:t>
                      </a:r>
                      <a:endParaRPr lang="es-AR" sz="4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3096077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E7782426-D763-4EBB-91A3-0DC6F9474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215837"/>
              </p:ext>
            </p:extLst>
          </p:nvPr>
        </p:nvGraphicFramePr>
        <p:xfrm>
          <a:off x="609600" y="5257800"/>
          <a:ext cx="10972800" cy="941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2832">
                  <a:extLst>
                    <a:ext uri="{9D8B030D-6E8A-4147-A177-3AD203B41FA5}">
                      <a16:colId xmlns:a16="http://schemas.microsoft.com/office/drawing/2014/main" xmlns="" val="3281920670"/>
                    </a:ext>
                  </a:extLst>
                </a:gridCol>
                <a:gridCol w="1260390">
                  <a:extLst>
                    <a:ext uri="{9D8B030D-6E8A-4147-A177-3AD203B41FA5}">
                      <a16:colId xmlns:a16="http://schemas.microsoft.com/office/drawing/2014/main" xmlns="" val="3719211439"/>
                    </a:ext>
                  </a:extLst>
                </a:gridCol>
                <a:gridCol w="3410464">
                  <a:extLst>
                    <a:ext uri="{9D8B030D-6E8A-4147-A177-3AD203B41FA5}">
                      <a16:colId xmlns:a16="http://schemas.microsoft.com/office/drawing/2014/main" xmlns="" val="1686107544"/>
                    </a:ext>
                  </a:extLst>
                </a:gridCol>
                <a:gridCol w="4749114">
                  <a:extLst>
                    <a:ext uri="{9D8B030D-6E8A-4147-A177-3AD203B41FA5}">
                      <a16:colId xmlns:a16="http://schemas.microsoft.com/office/drawing/2014/main" xmlns="" val="3396074313"/>
                    </a:ext>
                  </a:extLst>
                </a:gridCol>
              </a:tblGrid>
              <a:tr h="941997">
                <a:tc>
                  <a:txBody>
                    <a:bodyPr/>
                    <a:lstStyle/>
                    <a:p>
                      <a:endParaRPr lang="es-AR" sz="40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39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40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4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8350258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1A981CC-3694-4DB8-8C63-3E00FB298472}"/>
              </a:ext>
            </a:extLst>
          </p:cNvPr>
          <p:cNvSpPr txBox="1"/>
          <p:nvPr/>
        </p:nvSpPr>
        <p:spPr>
          <a:xfrm>
            <a:off x="2755557" y="358346"/>
            <a:ext cx="6981567" cy="46166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  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Questions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s-AR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es-A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WHAT …BE…LIKE</a:t>
            </a:r>
          </a:p>
        </p:txBody>
      </p:sp>
    </p:spTree>
    <p:extLst>
      <p:ext uri="{BB962C8B-B14F-4D97-AF65-F5344CB8AC3E}">
        <p14:creationId xmlns:p14="http://schemas.microsoft.com/office/powerpoint/2010/main" val="27655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1013255" y="1668162"/>
          <a:ext cx="10552668" cy="3806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7610">
                  <a:extLst>
                    <a:ext uri="{9D8B030D-6E8A-4147-A177-3AD203B41FA5}">
                      <a16:colId xmlns:a16="http://schemas.microsoft.com/office/drawing/2014/main" xmlns="" val="106780471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894212526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xmlns="" val="897042761"/>
                    </a:ext>
                  </a:extLst>
                </a:gridCol>
                <a:gridCol w="2372496">
                  <a:extLst>
                    <a:ext uri="{9D8B030D-6E8A-4147-A177-3AD203B41FA5}">
                      <a16:colId xmlns:a16="http://schemas.microsoft.com/office/drawing/2014/main" xmlns="" val="4132985551"/>
                    </a:ext>
                  </a:extLst>
                </a:gridCol>
              </a:tblGrid>
              <a:tr h="989492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do?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84390"/>
                  </a:ext>
                </a:extLst>
              </a:tr>
              <a:tr h="1059994">
                <a:tc>
                  <a:txBody>
                    <a:bodyPr/>
                    <a:lstStyle/>
                    <a:p>
                      <a:r>
                        <a:rPr lang="es-AR" sz="4400" dirty="0" err="1"/>
                        <a:t>What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food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you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like</a:t>
                      </a:r>
                      <a:r>
                        <a:rPr lang="es-AR" sz="44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582534"/>
                  </a:ext>
                </a:extLst>
              </a:tr>
              <a:tr h="767854">
                <a:tc>
                  <a:txBody>
                    <a:bodyPr/>
                    <a:lstStyle/>
                    <a:p>
                      <a:r>
                        <a:rPr lang="es-AR" sz="4400" dirty="0" err="1"/>
                        <a:t>What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kind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of</a:t>
                      </a:r>
                      <a:r>
                        <a:rPr lang="es-AR" sz="4400" dirty="0"/>
                        <a:t> </a:t>
                      </a:r>
                      <a:r>
                        <a:rPr lang="es-AR" sz="4400" dirty="0" err="1"/>
                        <a:t>books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you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read</a:t>
                      </a:r>
                      <a:r>
                        <a:rPr lang="es-AR" sz="44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588402"/>
                  </a:ext>
                </a:extLst>
              </a:tr>
              <a:tr h="989492">
                <a:tc>
                  <a:txBody>
                    <a:bodyPr/>
                    <a:lstStyle/>
                    <a:p>
                      <a:r>
                        <a:rPr lang="es-AR" sz="4400" dirty="0" err="1"/>
                        <a:t>What</a:t>
                      </a:r>
                      <a:r>
                        <a:rPr lang="es-AR" sz="4400" dirty="0"/>
                        <a:t> TV </a:t>
                      </a:r>
                      <a:r>
                        <a:rPr lang="es-AR" sz="4400" dirty="0" err="1"/>
                        <a:t>programmes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you</a:t>
                      </a:r>
                      <a:endParaRPr lang="es-AR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dirty="0" err="1"/>
                        <a:t>watch</a:t>
                      </a:r>
                      <a:r>
                        <a:rPr lang="es-AR" sz="44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D6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6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7">
            <a:extLst>
              <a:ext uri="{FF2B5EF4-FFF2-40B4-BE49-F238E27FC236}">
                <a16:creationId xmlns:a16="http://schemas.microsoft.com/office/drawing/2014/main" xmlns="" id="{297A3DBD-CDEA-4A2E-8462-AC7F61A53FAA}"/>
              </a:ext>
            </a:extLst>
          </p:cNvPr>
          <p:cNvGraphicFramePr>
            <a:graphicFrameLocks noGrp="1"/>
          </p:cNvGraphicFramePr>
          <p:nvPr/>
        </p:nvGraphicFramePr>
        <p:xfrm>
          <a:off x="1178010" y="879961"/>
          <a:ext cx="9835980" cy="40975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5395">
                  <a:extLst>
                    <a:ext uri="{9D8B030D-6E8A-4147-A177-3AD203B41FA5}">
                      <a16:colId xmlns:a16="http://schemas.microsoft.com/office/drawing/2014/main" xmlns="" val="1784163039"/>
                    </a:ext>
                  </a:extLst>
                </a:gridCol>
                <a:gridCol w="1087395">
                  <a:extLst>
                    <a:ext uri="{9D8B030D-6E8A-4147-A177-3AD203B41FA5}">
                      <a16:colId xmlns:a16="http://schemas.microsoft.com/office/drawing/2014/main" xmlns="" val="847336630"/>
                    </a:ext>
                  </a:extLst>
                </a:gridCol>
                <a:gridCol w="1161535">
                  <a:extLst>
                    <a:ext uri="{9D8B030D-6E8A-4147-A177-3AD203B41FA5}">
                      <a16:colId xmlns:a16="http://schemas.microsoft.com/office/drawing/2014/main" xmlns="" val="233335040"/>
                    </a:ext>
                  </a:extLst>
                </a:gridCol>
                <a:gridCol w="1484459">
                  <a:extLst>
                    <a:ext uri="{9D8B030D-6E8A-4147-A177-3AD203B41FA5}">
                      <a16:colId xmlns:a16="http://schemas.microsoft.com/office/drawing/2014/main" xmlns="" val="1235452022"/>
                    </a:ext>
                  </a:extLst>
                </a:gridCol>
                <a:gridCol w="1967196">
                  <a:extLst>
                    <a:ext uri="{9D8B030D-6E8A-4147-A177-3AD203B41FA5}">
                      <a16:colId xmlns:a16="http://schemas.microsoft.com/office/drawing/2014/main" xmlns="" val="4280532218"/>
                    </a:ext>
                  </a:extLst>
                </a:gridCol>
              </a:tblGrid>
              <a:tr h="1356612">
                <a:tc>
                  <a:txBody>
                    <a:bodyPr/>
                    <a:lstStyle/>
                    <a:p>
                      <a:r>
                        <a:rPr lang="es-AR" sz="3600" b="1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endParaRPr lang="es-AR" sz="3600" b="1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spell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your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name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4276782"/>
                  </a:ext>
                </a:extLst>
              </a:tr>
              <a:tr h="1370460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many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brothers</a:t>
                      </a:r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and </a:t>
                      </a:r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sisters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have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 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9891027"/>
                  </a:ext>
                </a:extLst>
              </a:tr>
              <a:tr h="1370460"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How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you</a:t>
                      </a:r>
                      <a:endParaRPr lang="es-AR" sz="3600" dirty="0">
                        <a:ln w="2857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>
                          <a:ln w="28575">
                            <a:solidFill>
                              <a:schemeClr val="tx1"/>
                            </a:solidFill>
                          </a:ln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9887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8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22F872-ED4A-41A8-AE9B-3CC383C7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/>
              <a:t>Now</a:t>
            </a:r>
            <a:r>
              <a:rPr lang="es-MX" b="1" dirty="0"/>
              <a:t> and </a:t>
            </a:r>
            <a:r>
              <a:rPr lang="es-MX" b="1" dirty="0" err="1"/>
              <a:t>around</a:t>
            </a:r>
            <a:r>
              <a:rPr lang="es-MX" b="1" dirty="0"/>
              <a:t> </a:t>
            </a:r>
            <a:r>
              <a:rPr lang="es-MX" b="1" dirty="0" err="1"/>
              <a:t>now</a:t>
            </a:r>
            <a:r>
              <a:rPr lang="es-MX" b="1" dirty="0"/>
              <a:t> – </a:t>
            </a:r>
            <a:r>
              <a:rPr lang="es-MX" b="1" dirty="0" err="1"/>
              <a:t>Present</a:t>
            </a:r>
            <a:r>
              <a:rPr lang="es-MX" b="1" dirty="0"/>
              <a:t> </a:t>
            </a:r>
            <a:r>
              <a:rPr lang="es-MX" b="1" dirty="0" err="1"/>
              <a:t>Continuous</a:t>
            </a:r>
            <a:endParaRPr lang="es-AR" b="1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39302A85-43C7-4072-8F84-DBD711FCD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684546"/>
              </p:ext>
            </p:extLst>
          </p:nvPr>
        </p:nvGraphicFramePr>
        <p:xfrm>
          <a:off x="1230180" y="1133432"/>
          <a:ext cx="9731635" cy="435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769">
                  <a:extLst>
                    <a:ext uri="{9D8B030D-6E8A-4147-A177-3AD203B41FA5}">
                      <a16:colId xmlns:a16="http://schemas.microsoft.com/office/drawing/2014/main" xmlns="" val="559266662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xmlns="" val="166849023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xmlns="" val="1422635769"/>
                    </a:ext>
                  </a:extLst>
                </a:gridCol>
                <a:gridCol w="2236573">
                  <a:extLst>
                    <a:ext uri="{9D8B030D-6E8A-4147-A177-3AD203B41FA5}">
                      <a16:colId xmlns:a16="http://schemas.microsoft.com/office/drawing/2014/main" xmlns="" val="1968322926"/>
                    </a:ext>
                  </a:extLst>
                </a:gridCol>
                <a:gridCol w="2695147">
                  <a:extLst>
                    <a:ext uri="{9D8B030D-6E8A-4147-A177-3AD203B41FA5}">
                      <a16:colId xmlns:a16="http://schemas.microsoft.com/office/drawing/2014/main" xmlns="" val="1583971151"/>
                    </a:ext>
                  </a:extLst>
                </a:gridCol>
              </a:tblGrid>
              <a:tr h="1055874">
                <a:tc>
                  <a:txBody>
                    <a:bodyPr/>
                    <a:lstStyle/>
                    <a:p>
                      <a:r>
                        <a:rPr lang="es-AR" sz="3600" dirty="0" err="1"/>
                        <a:t>What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you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doing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right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7362899"/>
                  </a:ext>
                </a:extLst>
              </a:tr>
              <a:tr h="1055874">
                <a:tc>
                  <a:txBody>
                    <a:bodyPr/>
                    <a:lstStyle/>
                    <a:p>
                      <a:r>
                        <a:rPr lang="es-AR" sz="3600" dirty="0" err="1"/>
                        <a:t>What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exams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a</a:t>
                      </a:r>
                      <a:r>
                        <a:rPr lang="es-AR" sz="3600" dirty="0"/>
                        <a:t>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y</a:t>
                      </a:r>
                      <a:r>
                        <a:rPr lang="es-AR" sz="3600" dirty="0" err="1"/>
                        <a:t>ou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t</a:t>
                      </a:r>
                      <a:r>
                        <a:rPr lang="es-AR" sz="3600" dirty="0" err="1"/>
                        <a:t>aking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these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days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348960"/>
                  </a:ext>
                </a:extLst>
              </a:tr>
              <a:tr h="1055874">
                <a:tc>
                  <a:txBody>
                    <a:bodyPr/>
                    <a:lstStyle/>
                    <a:p>
                      <a:r>
                        <a:rPr lang="es-AR" sz="3600" dirty="0" err="1"/>
                        <a:t>What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is</a:t>
                      </a:r>
                      <a:r>
                        <a:rPr lang="es-AR" sz="3600" dirty="0"/>
                        <a:t>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Peter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w</a:t>
                      </a:r>
                      <a:r>
                        <a:rPr lang="es-AR" sz="3600" dirty="0" err="1"/>
                        <a:t>earing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today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6440482"/>
                  </a:ext>
                </a:extLst>
              </a:tr>
              <a:tr h="1055874">
                <a:tc>
                  <a:txBody>
                    <a:bodyPr/>
                    <a:lstStyle/>
                    <a:p>
                      <a:r>
                        <a:rPr lang="es-MX" sz="3600" dirty="0"/>
                        <a:t>W</a:t>
                      </a:r>
                      <a:r>
                        <a:rPr lang="es-AR" sz="3600" dirty="0" err="1"/>
                        <a:t>hat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kind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of</a:t>
                      </a:r>
                      <a:r>
                        <a:rPr lang="es-AR" sz="3600" dirty="0"/>
                        <a:t> music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are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 err="1"/>
                        <a:t>they</a:t>
                      </a:r>
                      <a:endParaRPr lang="es-AR" sz="36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l</a:t>
                      </a:r>
                      <a:r>
                        <a:rPr lang="es-AR" sz="3600" dirty="0" err="1"/>
                        <a:t>istening</a:t>
                      </a:r>
                      <a:r>
                        <a:rPr lang="es-AR" sz="3600" dirty="0"/>
                        <a:t> to</a:t>
                      </a:r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at </a:t>
                      </a:r>
                      <a:r>
                        <a:rPr lang="es-AR" sz="3600" dirty="0" err="1"/>
                        <a:t>the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moment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74018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1310E11E-1CC3-4440-9919-92F3160A2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6622"/>
              </p:ext>
            </p:extLst>
          </p:nvPr>
        </p:nvGraphicFramePr>
        <p:xfrm>
          <a:off x="1230180" y="5489774"/>
          <a:ext cx="9731635" cy="1188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769">
                  <a:extLst>
                    <a:ext uri="{9D8B030D-6E8A-4147-A177-3AD203B41FA5}">
                      <a16:colId xmlns:a16="http://schemas.microsoft.com/office/drawing/2014/main" xmlns="" val="3941798449"/>
                    </a:ext>
                  </a:extLst>
                </a:gridCol>
                <a:gridCol w="926757">
                  <a:extLst>
                    <a:ext uri="{9D8B030D-6E8A-4147-A177-3AD203B41FA5}">
                      <a16:colId xmlns:a16="http://schemas.microsoft.com/office/drawing/2014/main" xmlns="" val="1580189616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xmlns="" val="1456581158"/>
                    </a:ext>
                  </a:extLst>
                </a:gridCol>
                <a:gridCol w="2236573">
                  <a:extLst>
                    <a:ext uri="{9D8B030D-6E8A-4147-A177-3AD203B41FA5}">
                      <a16:colId xmlns:a16="http://schemas.microsoft.com/office/drawing/2014/main" xmlns="" val="520486916"/>
                    </a:ext>
                  </a:extLst>
                </a:gridCol>
                <a:gridCol w="2695147">
                  <a:extLst>
                    <a:ext uri="{9D8B030D-6E8A-4147-A177-3AD203B41FA5}">
                      <a16:colId xmlns:a16="http://schemas.microsoft.com/office/drawing/2014/main" xmlns="" val="3650687599"/>
                    </a:ext>
                  </a:extLst>
                </a:gridCol>
              </a:tblGrid>
              <a:tr h="1055874">
                <a:tc>
                  <a:txBody>
                    <a:bodyPr/>
                    <a:lstStyle/>
                    <a:p>
                      <a:r>
                        <a:rPr lang="es-MX" sz="3600" dirty="0"/>
                        <a:t>W</a:t>
                      </a:r>
                      <a:r>
                        <a:rPr lang="es-AR" sz="3600" dirty="0" err="1"/>
                        <a:t>hat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subjects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are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800" dirty="0" err="1"/>
                        <a:t>they</a:t>
                      </a:r>
                      <a:endParaRPr lang="es-AR" sz="28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 err="1"/>
                        <a:t>attending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this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semester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7119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22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A22F872-ED4A-41A8-AE9B-3CC383C74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N</a:t>
            </a:r>
            <a:r>
              <a:rPr lang="es-AR" b="1" dirty="0" err="1"/>
              <a:t>ow</a:t>
            </a:r>
            <a:r>
              <a:rPr lang="es-AR" b="1" dirty="0"/>
              <a:t> and </a:t>
            </a:r>
            <a:r>
              <a:rPr lang="es-AR" b="1" dirty="0" err="1"/>
              <a:t>around</a:t>
            </a:r>
            <a:r>
              <a:rPr lang="es-AR" b="1" dirty="0"/>
              <a:t> </a:t>
            </a:r>
            <a:r>
              <a:rPr lang="es-AR" b="1" dirty="0" err="1"/>
              <a:t>now</a:t>
            </a:r>
            <a:r>
              <a:rPr lang="es-AR" b="1" dirty="0"/>
              <a:t>. </a:t>
            </a:r>
            <a:r>
              <a:rPr lang="es-AR" b="1" dirty="0" err="1"/>
              <a:t>Present</a:t>
            </a:r>
            <a:r>
              <a:rPr lang="es-AR" b="1" dirty="0"/>
              <a:t> </a:t>
            </a:r>
            <a:r>
              <a:rPr lang="es-AR" b="1" dirty="0" err="1"/>
              <a:t>Continuous</a:t>
            </a:r>
            <a:endParaRPr lang="es-AR" b="1" dirty="0"/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39302A85-43C7-4072-8F84-DBD711FCDE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606861"/>
              </p:ext>
            </p:extLst>
          </p:nvPr>
        </p:nvGraphicFramePr>
        <p:xfrm>
          <a:off x="1181442" y="1235676"/>
          <a:ext cx="10248558" cy="51743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606">
                  <a:extLst>
                    <a:ext uri="{9D8B030D-6E8A-4147-A177-3AD203B41FA5}">
                      <a16:colId xmlns:a16="http://schemas.microsoft.com/office/drawing/2014/main" xmlns="" val="166849023"/>
                    </a:ext>
                  </a:extLst>
                </a:gridCol>
                <a:gridCol w="2525726">
                  <a:extLst>
                    <a:ext uri="{9D8B030D-6E8A-4147-A177-3AD203B41FA5}">
                      <a16:colId xmlns:a16="http://schemas.microsoft.com/office/drawing/2014/main" xmlns="" val="1422635769"/>
                    </a:ext>
                  </a:extLst>
                </a:gridCol>
                <a:gridCol w="2269959">
                  <a:extLst>
                    <a:ext uri="{9D8B030D-6E8A-4147-A177-3AD203B41FA5}">
                      <a16:colId xmlns:a16="http://schemas.microsoft.com/office/drawing/2014/main" xmlns="" val="1968322926"/>
                    </a:ext>
                  </a:extLst>
                </a:gridCol>
                <a:gridCol w="3902267">
                  <a:extLst>
                    <a:ext uri="{9D8B030D-6E8A-4147-A177-3AD203B41FA5}">
                      <a16:colId xmlns:a16="http://schemas.microsoft.com/office/drawing/2014/main" xmlns="" val="1583971151"/>
                    </a:ext>
                  </a:extLst>
                </a:gridCol>
              </a:tblGrid>
              <a:tr h="1370159">
                <a:tc>
                  <a:txBody>
                    <a:bodyPr/>
                    <a:lstStyle/>
                    <a:p>
                      <a:r>
                        <a:rPr lang="es-AR" sz="3600" dirty="0"/>
                        <a:t>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you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r</a:t>
                      </a:r>
                      <a:r>
                        <a:rPr lang="es-AR" sz="3600" dirty="0" err="1"/>
                        <a:t>eading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a </a:t>
                      </a:r>
                      <a:r>
                        <a:rPr lang="es-AR" sz="3600" dirty="0" err="1"/>
                        <a:t>book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right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7362899"/>
                  </a:ext>
                </a:extLst>
              </a:tr>
              <a:tr h="1370159">
                <a:tc>
                  <a:txBody>
                    <a:bodyPr/>
                    <a:lstStyle/>
                    <a:p>
                      <a:r>
                        <a:rPr lang="es-AR" sz="3600" dirty="0" err="1"/>
                        <a:t>Is</a:t>
                      </a:r>
                      <a:endParaRPr lang="es-AR" sz="3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M</a:t>
                      </a:r>
                      <a:r>
                        <a:rPr lang="es-AR" sz="3600" dirty="0"/>
                        <a:t>aria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 err="1"/>
                        <a:t>doing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h</a:t>
                      </a:r>
                      <a:r>
                        <a:rPr lang="es-AR" sz="3600" dirty="0" err="1" smtClean="0"/>
                        <a:t>ousework</a:t>
                      </a:r>
                      <a:r>
                        <a:rPr lang="es-AR" sz="3600" dirty="0" smtClean="0"/>
                        <a:t> </a:t>
                      </a:r>
                      <a:r>
                        <a:rPr lang="es-AR" sz="3600" dirty="0" err="1"/>
                        <a:t>today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0348960"/>
                  </a:ext>
                </a:extLst>
              </a:tr>
              <a:tr h="1217035">
                <a:tc>
                  <a:txBody>
                    <a:bodyPr/>
                    <a:lstStyle/>
                    <a:p>
                      <a:r>
                        <a:rPr lang="es-AR" sz="3600" dirty="0"/>
                        <a:t>Are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t</a:t>
                      </a:r>
                      <a:r>
                        <a:rPr lang="es-AR" sz="3600" dirty="0"/>
                        <a:t>he </a:t>
                      </a:r>
                      <a:r>
                        <a:rPr lang="es-AR" sz="3600" dirty="0" err="1"/>
                        <a:t>students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3600" dirty="0"/>
                        <a:t>s</a:t>
                      </a:r>
                      <a:r>
                        <a:rPr lang="es-AR" sz="3600" dirty="0" err="1"/>
                        <a:t>itting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for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an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exam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right</a:t>
                      </a:r>
                      <a:r>
                        <a:rPr lang="es-AR" sz="3600" dirty="0"/>
                        <a:t>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6440482"/>
                  </a:ext>
                </a:extLst>
              </a:tr>
              <a:tr h="1217035">
                <a:tc>
                  <a:txBody>
                    <a:bodyPr/>
                    <a:lstStyle/>
                    <a:p>
                      <a:r>
                        <a:rPr lang="es-AR" sz="3600" dirty="0"/>
                        <a:t>Are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they</a:t>
                      </a:r>
                      <a:endParaRPr lang="es-AR" sz="3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 err="1"/>
                        <a:t>going</a:t>
                      </a:r>
                      <a:endParaRPr lang="es-AR" sz="3600" dirty="0"/>
                    </a:p>
                  </a:txBody>
                  <a:tcPr>
                    <a:solidFill>
                      <a:srgbClr val="E66CA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3600" dirty="0"/>
                        <a:t>home </a:t>
                      </a:r>
                      <a:r>
                        <a:rPr lang="es-AR" sz="3600" dirty="0" err="1"/>
                        <a:t>now</a:t>
                      </a:r>
                      <a:r>
                        <a:rPr lang="es-AR" sz="3600" dirty="0"/>
                        <a:t>?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47401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85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72D17AA-2649-4BCD-83A7-3FEB648B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43697"/>
            <a:ext cx="11228173" cy="5582467"/>
          </a:xfrm>
        </p:spPr>
        <p:txBody>
          <a:bodyPr>
            <a:normAutofit lnSpcReduction="10000"/>
          </a:bodyPr>
          <a:lstStyle/>
          <a:p>
            <a:r>
              <a:rPr lang="es-MX" dirty="0"/>
              <a:t>Are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  Yes, I am.  No, </a:t>
            </a:r>
            <a:r>
              <a:rPr lang="es-MX" dirty="0" err="1"/>
              <a:t>I’m</a:t>
            </a:r>
            <a:r>
              <a:rPr lang="es-MX" dirty="0"/>
              <a:t> </a:t>
            </a:r>
            <a:r>
              <a:rPr lang="es-MX" dirty="0" err="1"/>
              <a:t>not</a:t>
            </a:r>
            <a:r>
              <a:rPr lang="es-MX" dirty="0"/>
              <a:t>. </a:t>
            </a:r>
          </a:p>
          <a:p>
            <a:r>
              <a:rPr lang="es-MX" dirty="0"/>
              <a:t>Am I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/>
              <a:t>Are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she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Is</a:t>
            </a:r>
            <a:r>
              <a:rPr lang="es-MX" dirty="0"/>
              <a:t> he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?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students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mother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husband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office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interesting</a:t>
            </a:r>
            <a:r>
              <a:rPr lang="es-MX" dirty="0"/>
              <a:t> </a:t>
            </a:r>
            <a:r>
              <a:rPr lang="es-MX" dirty="0" err="1"/>
              <a:t>books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musicians</a:t>
            </a:r>
            <a:r>
              <a:rPr lang="es-MX" dirty="0"/>
              <a:t>, </a:t>
            </a:r>
            <a:r>
              <a:rPr lang="es-MX" dirty="0" err="1"/>
              <a:t>Autumn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museum</a:t>
            </a:r>
            <a:r>
              <a:rPr lang="es-MX" dirty="0"/>
              <a:t>, 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computers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neighbour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neighbours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houses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photos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cell</a:t>
            </a:r>
            <a:r>
              <a:rPr lang="es-MX" dirty="0"/>
              <a:t> </a:t>
            </a:r>
            <a:r>
              <a:rPr lang="es-MX" dirty="0" err="1"/>
              <a:t>phone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members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3BEDDC3-A7C2-4ABD-AFE1-6A9B22A616FE}"/>
              </a:ext>
            </a:extLst>
          </p:cNvPr>
          <p:cNvSpPr txBox="1"/>
          <p:nvPr/>
        </p:nvSpPr>
        <p:spPr>
          <a:xfrm>
            <a:off x="7512908" y="876725"/>
            <a:ext cx="38862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BE: Yes/No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7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72D17AA-2649-4BCD-83A7-3FEB648B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543697"/>
            <a:ext cx="11228173" cy="5582467"/>
          </a:xfrm>
        </p:spPr>
        <p:txBody>
          <a:bodyPr>
            <a:normAutofit/>
          </a:bodyPr>
          <a:lstStyle/>
          <a:p>
            <a:r>
              <a:rPr lang="es-MX" dirty="0"/>
              <a:t>Do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read</a:t>
            </a:r>
            <a:r>
              <a:rPr lang="es-MX" dirty="0"/>
              <a:t> a </a:t>
            </a:r>
            <a:r>
              <a:rPr lang="es-MX" dirty="0" err="1"/>
              <a:t>lot</a:t>
            </a:r>
            <a:r>
              <a:rPr lang="es-MX" dirty="0"/>
              <a:t>?  Yes, I do.  No, I </a:t>
            </a:r>
            <a:r>
              <a:rPr lang="es-MX" dirty="0" err="1"/>
              <a:t>don’t</a:t>
            </a:r>
            <a:r>
              <a:rPr lang="es-MX" dirty="0"/>
              <a:t>. </a:t>
            </a:r>
          </a:p>
          <a:p>
            <a:r>
              <a:rPr lang="es-MX" dirty="0"/>
              <a:t>Do I </a:t>
            </a:r>
            <a:r>
              <a:rPr lang="es-MX" dirty="0" err="1"/>
              <a:t>read</a:t>
            </a:r>
            <a:r>
              <a:rPr lang="es-MX" dirty="0"/>
              <a:t> a </a:t>
            </a:r>
            <a:r>
              <a:rPr lang="es-MX" dirty="0" err="1"/>
              <a:t>lot</a:t>
            </a:r>
            <a:r>
              <a:rPr lang="es-MX" dirty="0"/>
              <a:t>?</a:t>
            </a:r>
          </a:p>
          <a:p>
            <a:r>
              <a:rPr lang="es-MX" dirty="0"/>
              <a:t>Do </a:t>
            </a:r>
            <a:r>
              <a:rPr lang="es-MX" dirty="0" err="1"/>
              <a:t>they</a:t>
            </a:r>
            <a:r>
              <a:rPr lang="es-MX" dirty="0"/>
              <a:t> </a:t>
            </a:r>
            <a:r>
              <a:rPr lang="es-MX" dirty="0" err="1"/>
              <a:t>read</a:t>
            </a:r>
            <a:r>
              <a:rPr lang="es-MX" dirty="0"/>
              <a:t> a </a:t>
            </a:r>
            <a:r>
              <a:rPr lang="es-MX" dirty="0" err="1"/>
              <a:t>lot</a:t>
            </a:r>
            <a:r>
              <a:rPr lang="es-MX" dirty="0"/>
              <a:t>?</a:t>
            </a:r>
          </a:p>
          <a:p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she</a:t>
            </a:r>
            <a:r>
              <a:rPr lang="es-MX" dirty="0"/>
              <a:t> </a:t>
            </a:r>
            <a:r>
              <a:rPr lang="es-MX" dirty="0" err="1"/>
              <a:t>read</a:t>
            </a:r>
            <a:r>
              <a:rPr lang="es-MX" dirty="0"/>
              <a:t>?</a:t>
            </a:r>
          </a:p>
          <a:p>
            <a:r>
              <a:rPr lang="es-MX" dirty="0" err="1"/>
              <a:t>Does</a:t>
            </a:r>
            <a:r>
              <a:rPr lang="es-MX" dirty="0"/>
              <a:t> he </a:t>
            </a:r>
            <a:r>
              <a:rPr lang="es-MX" dirty="0" err="1"/>
              <a:t>read</a:t>
            </a:r>
            <a:r>
              <a:rPr lang="es-MX" dirty="0"/>
              <a:t>?</a:t>
            </a:r>
          </a:p>
          <a:p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work</a:t>
            </a:r>
            <a:r>
              <a:rPr lang="es-MX" dirty="0"/>
              <a:t>? </a:t>
            </a:r>
            <a:r>
              <a:rPr lang="es-MX" dirty="0" err="1"/>
              <a:t>Does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garden</a:t>
            </a:r>
            <a:r>
              <a:rPr lang="es-MX" dirty="0"/>
              <a:t>?</a:t>
            </a:r>
          </a:p>
          <a:p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students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mother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husband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people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office,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musicians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museum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computers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neighbour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neighbours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houses</a:t>
            </a:r>
            <a:r>
              <a:rPr lang="es-MX" dirty="0"/>
              <a:t>,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cell</a:t>
            </a:r>
            <a:r>
              <a:rPr lang="es-MX" dirty="0"/>
              <a:t> </a:t>
            </a:r>
            <a:r>
              <a:rPr lang="es-MX" dirty="0" err="1"/>
              <a:t>phone</a:t>
            </a:r>
            <a:r>
              <a:rPr lang="es-MX" dirty="0"/>
              <a:t>,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members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, etc. 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93BEDDC3-A7C2-4ABD-AFE1-6A9B22A616FE}"/>
              </a:ext>
            </a:extLst>
          </p:cNvPr>
          <p:cNvSpPr txBox="1"/>
          <p:nvPr/>
        </p:nvSpPr>
        <p:spPr>
          <a:xfrm>
            <a:off x="7512908" y="876725"/>
            <a:ext cx="3886200" cy="1938992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s-MX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DO: Yes/No </a:t>
            </a:r>
            <a:r>
              <a:rPr lang="es-MX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s-AR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5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ElemSB_6.1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28453" y="689472"/>
            <a:ext cx="609600" cy="6096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50" y="508381"/>
            <a:ext cx="8174932" cy="274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31" y="3764211"/>
            <a:ext cx="6124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4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F4e_ElemSB_6.2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73369" y="876759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73" y="578449"/>
            <a:ext cx="8839372" cy="546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95" y="171564"/>
            <a:ext cx="5425941" cy="604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832034" y="3699831"/>
            <a:ext cx="2346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984434" y="3852231"/>
            <a:ext cx="2346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178627" y="3926291"/>
            <a:ext cx="36263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Do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know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those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people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178627" y="4388398"/>
            <a:ext cx="4353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Do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like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classical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music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679633" y="3852231"/>
            <a:ext cx="23465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Are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hungry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25377" y="3495404"/>
            <a:ext cx="38889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Do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have</a:t>
            </a:r>
            <a:r>
              <a:rPr lang="es-MX" sz="2200" b="1" dirty="0" smtClean="0">
                <a:solidFill>
                  <a:srgbClr val="00B0F0"/>
                </a:solidFill>
              </a:rPr>
              <a:t> a car?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2929433" y="4328413"/>
            <a:ext cx="3096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Are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listening</a:t>
            </a:r>
            <a:r>
              <a:rPr lang="es-MX" sz="2200" b="1" dirty="0" smtClean="0">
                <a:solidFill>
                  <a:srgbClr val="00B0F0"/>
                </a:solidFill>
              </a:rPr>
              <a:t> to me?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73187" y="4819285"/>
            <a:ext cx="4353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Do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live</a:t>
            </a:r>
            <a:r>
              <a:rPr lang="es-MX" sz="2200" b="1" dirty="0" smtClean="0">
                <a:solidFill>
                  <a:srgbClr val="00B0F0"/>
                </a:solidFill>
              </a:rPr>
              <a:t> in </a:t>
            </a:r>
            <a:r>
              <a:rPr lang="es-MX" sz="2200" b="1" dirty="0" err="1" smtClean="0">
                <a:solidFill>
                  <a:srgbClr val="00B0F0"/>
                </a:solidFill>
              </a:rPr>
              <a:t>the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city</a:t>
            </a:r>
            <a:r>
              <a:rPr lang="es-MX" sz="2200" b="1" dirty="0" smtClean="0">
                <a:solidFill>
                  <a:srgbClr val="00B0F0"/>
                </a:solidFill>
              </a:rPr>
              <a:t> center?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493196" y="4819285"/>
            <a:ext cx="22437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Are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stressed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679633" y="5250172"/>
            <a:ext cx="19821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Are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tired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78627" y="5251433"/>
            <a:ext cx="4353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Do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speak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Russian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2365872" y="5681058"/>
            <a:ext cx="36603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 smtClean="0">
                <a:solidFill>
                  <a:srgbClr val="00B0F0"/>
                </a:solidFill>
              </a:rPr>
              <a:t>Are </a:t>
            </a:r>
            <a:r>
              <a:rPr lang="es-MX" sz="2200" b="1" dirty="0" err="1" smtClean="0">
                <a:solidFill>
                  <a:srgbClr val="00B0F0"/>
                </a:solidFill>
              </a:rPr>
              <a:t>you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waiting</a:t>
            </a:r>
            <a:r>
              <a:rPr lang="es-MX" sz="2200" b="1" dirty="0" smtClean="0">
                <a:solidFill>
                  <a:srgbClr val="00B0F0"/>
                </a:solidFill>
              </a:rPr>
              <a:t> </a:t>
            </a:r>
            <a:r>
              <a:rPr lang="es-MX" sz="2200" b="1" dirty="0" err="1" smtClean="0">
                <a:solidFill>
                  <a:srgbClr val="00B0F0"/>
                </a:solidFill>
              </a:rPr>
              <a:t>for</a:t>
            </a:r>
            <a:r>
              <a:rPr lang="es-MX" sz="2200" b="1" dirty="0" smtClean="0">
                <a:solidFill>
                  <a:srgbClr val="00B0F0"/>
                </a:solidFill>
              </a:rPr>
              <a:t> a </a:t>
            </a:r>
            <a:r>
              <a:rPr lang="es-MX" sz="2200" b="1" dirty="0" err="1" smtClean="0">
                <a:solidFill>
                  <a:srgbClr val="00B0F0"/>
                </a:solidFill>
              </a:rPr>
              <a:t>friend</a:t>
            </a:r>
            <a:r>
              <a:rPr lang="es-MX" sz="2200" b="1" dirty="0" smtClean="0">
                <a:solidFill>
                  <a:srgbClr val="00B0F0"/>
                </a:solidFill>
              </a:rPr>
              <a:t>?</a:t>
            </a:r>
            <a:endParaRPr lang="es-AR" sz="2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83" y="572878"/>
            <a:ext cx="7579103" cy="566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263528" y="1905918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490511" y="5396428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Are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074405" y="5704901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‘m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415927" y="4812535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is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999822" y="5058324"/>
            <a:ext cx="1175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B0F0"/>
                </a:solidFill>
              </a:rPr>
              <a:t>d</a:t>
            </a:r>
            <a:r>
              <a:rPr lang="es-MX" sz="2000" b="1" dirty="0" err="1" smtClean="0">
                <a:solidFill>
                  <a:srgbClr val="00B0F0"/>
                </a:solidFill>
              </a:rPr>
              <a:t>oesn’t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415926" y="4515079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‘re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490509" y="4245335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Are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63528" y="3935112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90508" y="3633730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Does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039518" y="3388255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are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908275" y="3386419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‘m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466641" y="2986309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00B0F0"/>
                </a:solidFill>
              </a:rPr>
              <a:t>Does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7522685" y="3021026"/>
            <a:ext cx="1202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B0F0"/>
                </a:solidFill>
              </a:rPr>
              <a:t>d</a:t>
            </a:r>
            <a:r>
              <a:rPr lang="es-MX" sz="2000" b="1" dirty="0" err="1" smtClean="0">
                <a:solidFill>
                  <a:srgbClr val="00B0F0"/>
                </a:solidFill>
              </a:rPr>
              <a:t>oesn’t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00819" y="2105973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‘s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466640" y="2458428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rgbClr val="00B0F0"/>
                </a:solidFill>
              </a:rPr>
              <a:t>Do</a:t>
            </a:r>
            <a:endParaRPr lang="es-AR" sz="2000" b="1" dirty="0">
              <a:solidFill>
                <a:srgbClr val="00B0F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4504062" y="2786254"/>
            <a:ext cx="925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rgbClr val="00B0F0"/>
                </a:solidFill>
              </a:rPr>
              <a:t>d</a:t>
            </a:r>
            <a:r>
              <a:rPr lang="es-MX" sz="2000" b="1" dirty="0" err="1" smtClean="0">
                <a:solidFill>
                  <a:srgbClr val="00B0F0"/>
                </a:solidFill>
              </a:rPr>
              <a:t>on’t</a:t>
            </a:r>
            <a:endParaRPr lang="es-AR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01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20825" y="317112"/>
            <a:ext cx="5441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MAKE QUESTIONS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EF4e_ElemSB_6.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7943" y="1547871"/>
            <a:ext cx="609600" cy="609600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>
            <a:off x="716096" y="1240442"/>
            <a:ext cx="4384713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500" b="1" dirty="0"/>
              <a:t>1 </a:t>
            </a:r>
            <a:r>
              <a:rPr lang="en-US" sz="2500" dirty="0"/>
              <a:t>She’s British.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Is </a:t>
            </a:r>
            <a:r>
              <a:rPr lang="en-US" sz="2500" dirty="0"/>
              <a:t>she British?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2 </a:t>
            </a:r>
            <a:r>
              <a:rPr lang="en-US" sz="2500" dirty="0"/>
              <a:t>He plays the piano.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Does </a:t>
            </a:r>
            <a:r>
              <a:rPr lang="en-US" sz="2500" dirty="0"/>
              <a:t>he play the piano?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3 </a:t>
            </a:r>
            <a:r>
              <a:rPr lang="en-US" sz="2500" dirty="0"/>
              <a:t>You like music.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Do </a:t>
            </a:r>
            <a:r>
              <a:rPr lang="en-US" sz="2500" dirty="0"/>
              <a:t>you like music?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4 </a:t>
            </a:r>
            <a:r>
              <a:rPr lang="en-US" sz="2500" dirty="0"/>
              <a:t>Anna’s having a shower.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Is </a:t>
            </a:r>
            <a:r>
              <a:rPr lang="en-US" sz="2500" dirty="0"/>
              <a:t>Anna having a shower?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5 </a:t>
            </a:r>
            <a:r>
              <a:rPr lang="en-US" sz="2500" dirty="0"/>
              <a:t>You’re tired.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Are </a:t>
            </a:r>
            <a:r>
              <a:rPr lang="en-US" sz="2500" dirty="0"/>
              <a:t>you tired?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19789" y="274602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200"/>
              </a:lnSpc>
            </a:pPr>
            <a:r>
              <a:rPr lang="en-US" sz="2500" b="1" dirty="0"/>
              <a:t>6 </a:t>
            </a:r>
            <a:r>
              <a:rPr lang="en-US" sz="2500" dirty="0"/>
              <a:t>She lives near here. </a:t>
            </a:r>
          </a:p>
          <a:p>
            <a:pPr>
              <a:lnSpc>
                <a:spcPts val="3200"/>
              </a:lnSpc>
            </a:pPr>
            <a:r>
              <a:rPr lang="en-US" sz="2500" dirty="0"/>
              <a:t>Does she live near here?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7 </a:t>
            </a:r>
            <a:r>
              <a:rPr lang="en-US" sz="2500" dirty="0"/>
              <a:t>I’m late</a:t>
            </a:r>
            <a:r>
              <a:rPr lang="en-US" sz="2500" dirty="0" smtClean="0"/>
              <a:t>.</a:t>
            </a:r>
          </a:p>
          <a:p>
            <a:pPr>
              <a:lnSpc>
                <a:spcPts val="3200"/>
              </a:lnSpc>
            </a:pPr>
            <a:r>
              <a:rPr lang="en-US" sz="2500" dirty="0" smtClean="0"/>
              <a:t> </a:t>
            </a:r>
            <a:r>
              <a:rPr lang="en-US" sz="2500" dirty="0"/>
              <a:t>Am I late? </a:t>
            </a:r>
          </a:p>
          <a:p>
            <a:pPr>
              <a:lnSpc>
                <a:spcPts val="3200"/>
              </a:lnSpc>
            </a:pPr>
            <a:r>
              <a:rPr lang="en-US" sz="2500" b="1" dirty="0"/>
              <a:t>8 </a:t>
            </a:r>
            <a:r>
              <a:rPr lang="en-US" sz="2500" dirty="0"/>
              <a:t>The train arrives at six o’clock. </a:t>
            </a:r>
            <a:endParaRPr lang="en-US" sz="2500" dirty="0" smtClean="0"/>
          </a:p>
          <a:p>
            <a:pPr>
              <a:lnSpc>
                <a:spcPts val="3200"/>
              </a:lnSpc>
            </a:pPr>
            <a:r>
              <a:rPr lang="en-US" sz="2500" dirty="0" smtClean="0"/>
              <a:t>Does </a:t>
            </a:r>
            <a:r>
              <a:rPr lang="en-US" sz="2500" dirty="0"/>
              <a:t>the train arrive at six o’clock? </a:t>
            </a:r>
            <a:endParaRPr lang="es-AR" sz="2500" dirty="0"/>
          </a:p>
        </p:txBody>
      </p:sp>
    </p:spTree>
    <p:extLst>
      <p:ext uri="{BB962C8B-B14F-4D97-AF65-F5344CB8AC3E}">
        <p14:creationId xmlns:p14="http://schemas.microsoft.com/office/powerpoint/2010/main" val="349038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82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640492" y="846121"/>
          <a:ext cx="10911016" cy="51657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2103">
                  <a:extLst>
                    <a:ext uri="{9D8B030D-6E8A-4147-A177-3AD203B41FA5}">
                      <a16:colId xmlns:a16="http://schemas.microsoft.com/office/drawing/2014/main" xmlns="" val="1067804719"/>
                    </a:ext>
                  </a:extLst>
                </a:gridCol>
                <a:gridCol w="839309">
                  <a:extLst>
                    <a:ext uri="{9D8B030D-6E8A-4147-A177-3AD203B41FA5}">
                      <a16:colId xmlns:a16="http://schemas.microsoft.com/office/drawing/2014/main" xmlns="" val="2894212526"/>
                    </a:ext>
                  </a:extLst>
                </a:gridCol>
                <a:gridCol w="7579604">
                  <a:extLst>
                    <a:ext uri="{9D8B030D-6E8A-4147-A177-3AD203B41FA5}">
                      <a16:colId xmlns:a16="http://schemas.microsoft.com/office/drawing/2014/main" xmlns="" val="897042761"/>
                    </a:ext>
                  </a:extLst>
                </a:gridCol>
              </a:tblGrid>
              <a:tr h="1192094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name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84390"/>
                  </a:ext>
                </a:extLst>
              </a:tr>
              <a:tr h="1277031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day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today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582534"/>
                  </a:ext>
                </a:extLst>
              </a:tr>
              <a:tr h="1504539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favourite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day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of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the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week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588402"/>
                  </a:ext>
                </a:extLst>
              </a:tr>
              <a:tr h="1192094">
                <a:tc>
                  <a:txBody>
                    <a:bodyPr/>
                    <a:lstStyle/>
                    <a:p>
                      <a:r>
                        <a:rPr lang="es-AR" sz="4400" b="1" dirty="0"/>
                        <a:t>Who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her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favourite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singer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16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1099752"/>
          <a:ext cx="10762735" cy="4767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1546">
                  <a:extLst>
                    <a:ext uri="{9D8B030D-6E8A-4147-A177-3AD203B41FA5}">
                      <a16:colId xmlns:a16="http://schemas.microsoft.com/office/drawing/2014/main" xmlns="" val="1067804719"/>
                    </a:ext>
                  </a:extLst>
                </a:gridCol>
                <a:gridCol w="1594022">
                  <a:extLst>
                    <a:ext uri="{9D8B030D-6E8A-4147-A177-3AD203B41FA5}">
                      <a16:colId xmlns:a16="http://schemas.microsoft.com/office/drawing/2014/main" xmlns="" val="2894212526"/>
                    </a:ext>
                  </a:extLst>
                </a:gridCol>
                <a:gridCol w="6067167">
                  <a:extLst>
                    <a:ext uri="{9D8B030D-6E8A-4147-A177-3AD203B41FA5}">
                      <a16:colId xmlns:a16="http://schemas.microsoft.com/office/drawing/2014/main" xmlns="" val="897042761"/>
                    </a:ext>
                  </a:extLst>
                </a:gridCol>
              </a:tblGrid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this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84390"/>
                  </a:ext>
                </a:extLst>
              </a:tr>
              <a:tr h="1215936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those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582534"/>
                  </a:ext>
                </a:extLst>
              </a:tr>
              <a:tr h="1281887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email </a:t>
                      </a:r>
                      <a:r>
                        <a:rPr lang="es-AR" sz="4400" b="1" dirty="0" err="1"/>
                        <a:t>address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5884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lesson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this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23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xmlns="" id="{1E0048DD-E598-419F-89D3-C849ED4A0DBC}"/>
              </a:ext>
            </a:extLst>
          </p:cNvPr>
          <p:cNvGraphicFramePr>
            <a:graphicFrameLocks noGrp="1"/>
          </p:cNvGraphicFramePr>
          <p:nvPr/>
        </p:nvGraphicFramePr>
        <p:xfrm>
          <a:off x="902043" y="1099752"/>
          <a:ext cx="10762735" cy="4767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5557">
                  <a:extLst>
                    <a:ext uri="{9D8B030D-6E8A-4147-A177-3AD203B41FA5}">
                      <a16:colId xmlns:a16="http://schemas.microsoft.com/office/drawing/2014/main" xmlns="" val="1067804719"/>
                    </a:ext>
                  </a:extLst>
                </a:gridCol>
                <a:gridCol w="1210962">
                  <a:extLst>
                    <a:ext uri="{9D8B030D-6E8A-4147-A177-3AD203B41FA5}">
                      <a16:colId xmlns:a16="http://schemas.microsoft.com/office/drawing/2014/main" xmlns="" val="2894212526"/>
                    </a:ext>
                  </a:extLst>
                </a:gridCol>
                <a:gridCol w="6796216">
                  <a:extLst>
                    <a:ext uri="{9D8B030D-6E8A-4147-A177-3AD203B41FA5}">
                      <a16:colId xmlns:a16="http://schemas.microsoft.com/office/drawing/2014/main" xmlns="" val="897042761"/>
                    </a:ext>
                  </a:extLst>
                </a:gridCol>
              </a:tblGrid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Where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your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surname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from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84390"/>
                  </a:ext>
                </a:extLst>
              </a:tr>
              <a:tr h="1215936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Where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/>
                        <a:t>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my</a:t>
                      </a:r>
                      <a:r>
                        <a:rPr lang="es-AR" sz="4400" b="1" dirty="0"/>
                        <a:t> </a:t>
                      </a:r>
                      <a:r>
                        <a:rPr lang="es-AR" sz="4400" b="1" dirty="0" err="1"/>
                        <a:t>glasses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7582534"/>
                  </a:ext>
                </a:extLst>
              </a:tr>
              <a:tr h="1281887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When</a:t>
                      </a:r>
                      <a:r>
                        <a:rPr lang="es-AR" sz="4400" b="1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the</a:t>
                      </a:r>
                      <a:r>
                        <a:rPr lang="es-AR" sz="4400" b="1" dirty="0"/>
                        <a:t> English </a:t>
                      </a:r>
                      <a:r>
                        <a:rPr lang="es-AR" sz="4400" b="1" dirty="0" err="1"/>
                        <a:t>class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5884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What</a:t>
                      </a:r>
                      <a:r>
                        <a:rPr lang="es-AR" sz="4400" b="1" dirty="0"/>
                        <a:t> 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is</a:t>
                      </a:r>
                      <a:endParaRPr lang="es-AR" sz="4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AR" sz="4400" b="1" dirty="0" err="1"/>
                        <a:t>our</a:t>
                      </a:r>
                      <a:r>
                        <a:rPr lang="es-AR" sz="4400" b="1" dirty="0"/>
                        <a:t> English </a:t>
                      </a:r>
                      <a:r>
                        <a:rPr lang="es-AR" sz="4400" b="1" dirty="0" err="1"/>
                        <a:t>class</a:t>
                      </a:r>
                      <a:r>
                        <a:rPr lang="es-AR" sz="4400" b="1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137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646</Words>
  <Application>Microsoft Office PowerPoint</Application>
  <PresentationFormat>Personalizado</PresentationFormat>
  <Paragraphs>211</Paragraphs>
  <Slides>18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Now and around now – Present Continuous</vt:lpstr>
      <vt:lpstr>Now and around now. Present Continuous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16</cp:revision>
  <dcterms:created xsi:type="dcterms:W3CDTF">2020-11-13T17:52:27Z</dcterms:created>
  <dcterms:modified xsi:type="dcterms:W3CDTF">2025-05-22T01:57:16Z</dcterms:modified>
</cp:coreProperties>
</file>