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5" r:id="rId6"/>
    <p:sldId id="261" r:id="rId7"/>
    <p:sldId id="275" r:id="rId8"/>
    <p:sldId id="276" r:id="rId9"/>
    <p:sldId id="277" r:id="rId10"/>
    <p:sldId id="258" r:id="rId11"/>
    <p:sldId id="263" r:id="rId12"/>
    <p:sldId id="262" r:id="rId13"/>
    <p:sldId id="278" r:id="rId14"/>
    <p:sldId id="264" r:id="rId15"/>
    <p:sldId id="267" r:id="rId16"/>
    <p:sldId id="268" r:id="rId17"/>
    <p:sldId id="269" r:id="rId18"/>
    <p:sldId id="271" r:id="rId19"/>
    <p:sldId id="279" r:id="rId20"/>
    <p:sldId id="272" r:id="rId21"/>
    <p:sldId id="270" r:id="rId22"/>
    <p:sldId id="274" r:id="rId23"/>
    <p:sldId id="273" r:id="rId24"/>
    <p:sldId id="26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3E1A"/>
    <a:srgbClr val="CCFF66"/>
    <a:srgbClr val="FFCC66"/>
    <a:srgbClr val="FF66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2BF27A-6486-421E-8D92-EF7B1EDAD76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287215FC-AC2D-4431-9567-C522DACBFD6F}">
      <dgm:prSet phldrT="[Texto]"/>
      <dgm:spPr/>
      <dgm:t>
        <a:bodyPr/>
        <a:lstStyle/>
        <a:p>
          <a:r>
            <a:rPr lang="en-GB" b="1" dirty="0" err="1" smtClean="0">
              <a:solidFill>
                <a:schemeClr val="accent1">
                  <a:lumMod val="60000"/>
                  <a:lumOff val="40000"/>
                </a:schemeClr>
              </a:solidFill>
            </a:rPr>
            <a:t>Premodificador</a:t>
          </a:r>
          <a:r>
            <a:rPr lang="en-GB" b="1" dirty="0" smtClean="0">
              <a:solidFill>
                <a:schemeClr val="accent1">
                  <a:lumMod val="60000"/>
                  <a:lumOff val="40000"/>
                </a:schemeClr>
              </a:solidFill>
            </a:rPr>
            <a:t> del </a:t>
          </a:r>
          <a:r>
            <a:rPr lang="en-GB" b="1" dirty="0" err="1" smtClean="0">
              <a:solidFill>
                <a:schemeClr val="accent1">
                  <a:lumMod val="60000"/>
                  <a:lumOff val="40000"/>
                </a:schemeClr>
              </a:solidFill>
            </a:rPr>
            <a:t>núcleo</a:t>
          </a:r>
          <a:r>
            <a:rPr lang="en-GB" b="1" dirty="0" smtClean="0">
              <a:solidFill>
                <a:schemeClr val="accent1">
                  <a:lumMod val="60000"/>
                  <a:lumOff val="40000"/>
                </a:schemeClr>
              </a:solidFill>
            </a:rPr>
            <a:t>(</a:t>
          </a:r>
          <a:r>
            <a:rPr lang="en-GB" b="1" dirty="0" err="1" smtClean="0">
              <a:solidFill>
                <a:schemeClr val="accent1">
                  <a:lumMod val="60000"/>
                  <a:lumOff val="40000"/>
                </a:schemeClr>
              </a:solidFill>
            </a:rPr>
            <a:t>función</a:t>
          </a:r>
          <a:r>
            <a:rPr lang="en-GB" b="1" dirty="0" smtClean="0">
              <a:solidFill>
                <a:schemeClr val="accent1">
                  <a:lumMod val="60000"/>
                  <a:lumOff val="40000"/>
                </a:schemeClr>
              </a:solidFill>
            </a:rPr>
            <a:t> </a:t>
          </a:r>
          <a:r>
            <a:rPr lang="en-GB" b="1" dirty="0" err="1" smtClean="0">
              <a:solidFill>
                <a:schemeClr val="accent1">
                  <a:lumMod val="60000"/>
                  <a:lumOff val="40000"/>
                </a:schemeClr>
              </a:solidFill>
            </a:rPr>
            <a:t>adjetiva</a:t>
          </a:r>
          <a:r>
            <a:rPr lang="en-GB" b="1" dirty="0" smtClean="0">
              <a:solidFill>
                <a:schemeClr val="accent1">
                  <a:lumMod val="60000"/>
                  <a:lumOff val="40000"/>
                </a:schemeClr>
              </a:solidFill>
            </a:rPr>
            <a:t>)</a:t>
          </a:r>
          <a:endParaRPr lang="en-GB" dirty="0"/>
        </a:p>
      </dgm:t>
    </dgm:pt>
    <dgm:pt modelId="{F08F2CAB-D905-401F-83C2-8103E7A364C5}" type="parTrans" cxnId="{07336D3F-7FDA-488A-833E-85AF3B34AED2}">
      <dgm:prSet/>
      <dgm:spPr/>
      <dgm:t>
        <a:bodyPr/>
        <a:lstStyle/>
        <a:p>
          <a:endParaRPr lang="en-GB"/>
        </a:p>
      </dgm:t>
    </dgm:pt>
    <dgm:pt modelId="{E9C404D9-80D9-4367-8AF7-303FD3FCB232}" type="sibTrans" cxnId="{07336D3F-7FDA-488A-833E-85AF3B34AED2}">
      <dgm:prSet/>
      <dgm:spPr/>
      <dgm:t>
        <a:bodyPr/>
        <a:lstStyle/>
        <a:p>
          <a:endParaRPr lang="en-GB"/>
        </a:p>
      </dgm:t>
    </dgm:pt>
    <dgm:pt modelId="{E9835C67-34A2-43D0-AEC3-65196979EC83}">
      <dgm:prSet phldrT="[Texto]" phldr="1"/>
      <dgm:spPr>
        <a:blipFill rotWithShape="0">
          <a:blip xmlns:r="http://schemas.openxmlformats.org/officeDocument/2006/relationships" r:embed="rId1"/>
          <a:stretch>
            <a:fillRect/>
          </a:stretch>
        </a:blipFill>
      </dgm:spPr>
      <dgm:t>
        <a:bodyPr/>
        <a:lstStyle/>
        <a:p>
          <a:endParaRPr lang="en-GB" dirty="0"/>
        </a:p>
      </dgm:t>
    </dgm:pt>
    <dgm:pt modelId="{E2CAFCFC-20F4-4544-B93F-FA197B73A5A5}" type="parTrans" cxnId="{B7D3AEBD-B20E-48DE-B4C6-222F5F0D529A}">
      <dgm:prSet/>
      <dgm:spPr/>
      <dgm:t>
        <a:bodyPr/>
        <a:lstStyle/>
        <a:p>
          <a:endParaRPr lang="en-GB"/>
        </a:p>
      </dgm:t>
    </dgm:pt>
    <dgm:pt modelId="{1810A7FA-6C58-420E-8EEF-C03B61EC54CF}" type="sibTrans" cxnId="{B7D3AEBD-B20E-48DE-B4C6-222F5F0D529A}">
      <dgm:prSet/>
      <dgm:spPr/>
      <dgm:t>
        <a:bodyPr/>
        <a:lstStyle/>
        <a:p>
          <a:endParaRPr lang="en-GB"/>
        </a:p>
      </dgm:t>
    </dgm:pt>
    <dgm:pt modelId="{4263C072-A52A-4C30-9F28-948F30E89A6C}">
      <dgm:prSet phldrT="[Texto]"/>
      <dgm:spPr>
        <a:blipFill rotWithShape="0">
          <a:blip xmlns:r="http://schemas.openxmlformats.org/officeDocument/2006/relationships" r:embed="rId2"/>
          <a:stretch>
            <a:fillRect/>
          </a:stretch>
        </a:blipFill>
      </dgm:spPr>
      <dgm:t>
        <a:bodyPr/>
        <a:lstStyle/>
        <a:p>
          <a:endParaRPr lang="en-GB" dirty="0"/>
        </a:p>
      </dgm:t>
    </dgm:pt>
    <dgm:pt modelId="{1E12CEF6-10FD-4A47-B700-F444675E80E1}" type="parTrans" cxnId="{020B69DF-63C2-4696-A917-3E0502EF0C98}">
      <dgm:prSet/>
      <dgm:spPr/>
      <dgm:t>
        <a:bodyPr/>
        <a:lstStyle/>
        <a:p>
          <a:endParaRPr lang="en-GB"/>
        </a:p>
      </dgm:t>
    </dgm:pt>
    <dgm:pt modelId="{644338F5-C988-4D11-AC25-CD4F4BB5FA52}" type="sibTrans" cxnId="{020B69DF-63C2-4696-A917-3E0502EF0C98}">
      <dgm:prSet/>
      <dgm:spPr/>
      <dgm:t>
        <a:bodyPr/>
        <a:lstStyle/>
        <a:p>
          <a:endParaRPr lang="en-GB"/>
        </a:p>
      </dgm:t>
    </dgm:pt>
    <dgm:pt modelId="{ED07FD6B-317A-442A-A3A2-1704AA076993}">
      <dgm:prSet phldrT="[Texto]" phldr="1"/>
      <dgm:spPr>
        <a:blipFill rotWithShape="0">
          <a:blip xmlns:r="http://schemas.openxmlformats.org/officeDocument/2006/relationships" r:embed="rId3"/>
          <a:stretch>
            <a:fillRect/>
          </a:stretch>
        </a:blipFill>
      </dgm:spPr>
      <dgm:t>
        <a:bodyPr/>
        <a:lstStyle/>
        <a:p>
          <a:endParaRPr lang="en-GB" dirty="0"/>
        </a:p>
      </dgm:t>
    </dgm:pt>
    <dgm:pt modelId="{A659E66B-945A-451C-83C6-C8FF8F3CB6A7}" type="parTrans" cxnId="{84818D19-E61C-4456-A3B8-F41C3330AC2C}">
      <dgm:prSet/>
      <dgm:spPr/>
      <dgm:t>
        <a:bodyPr/>
        <a:lstStyle/>
        <a:p>
          <a:endParaRPr lang="en-GB"/>
        </a:p>
      </dgm:t>
    </dgm:pt>
    <dgm:pt modelId="{13A926D2-3138-4788-A8B2-FD24AB2E56DE}" type="sibTrans" cxnId="{84818D19-E61C-4456-A3B8-F41C3330AC2C}">
      <dgm:prSet/>
      <dgm:spPr/>
      <dgm:t>
        <a:bodyPr/>
        <a:lstStyle/>
        <a:p>
          <a:endParaRPr lang="en-GB"/>
        </a:p>
      </dgm:t>
    </dgm:pt>
    <dgm:pt modelId="{8BEBD44A-7724-4A26-952F-F3EE9650EF4F}" type="pres">
      <dgm:prSet presAssocID="{AF2BF27A-6486-421E-8D92-EF7B1EDAD764}" presName="Name0" presStyleCnt="0">
        <dgm:presLayoutVars>
          <dgm:chPref val="1"/>
          <dgm:dir/>
          <dgm:animOne val="branch"/>
          <dgm:animLvl val="lvl"/>
          <dgm:resizeHandles val="exact"/>
        </dgm:presLayoutVars>
      </dgm:prSet>
      <dgm:spPr/>
    </dgm:pt>
    <dgm:pt modelId="{3CBE44D7-0480-4481-91BD-EE266E7CE4B1}" type="pres">
      <dgm:prSet presAssocID="{287215FC-AC2D-4431-9567-C522DACBFD6F}" presName="root1" presStyleCnt="0"/>
      <dgm:spPr/>
    </dgm:pt>
    <dgm:pt modelId="{95485DFB-563F-460E-897D-F2FA58C50E01}" type="pres">
      <dgm:prSet presAssocID="{287215FC-AC2D-4431-9567-C522DACBFD6F}" presName="LevelOneTextNode" presStyleLbl="node0" presStyleIdx="0" presStyleCnt="1">
        <dgm:presLayoutVars>
          <dgm:chPref val="3"/>
        </dgm:presLayoutVars>
      </dgm:prSet>
      <dgm:spPr/>
      <dgm:t>
        <a:bodyPr/>
        <a:lstStyle/>
        <a:p>
          <a:endParaRPr lang="en-GB"/>
        </a:p>
      </dgm:t>
    </dgm:pt>
    <dgm:pt modelId="{CE99FDE2-BC52-4005-93C0-C97CBA7B337E}" type="pres">
      <dgm:prSet presAssocID="{287215FC-AC2D-4431-9567-C522DACBFD6F}" presName="level2hierChild" presStyleCnt="0"/>
      <dgm:spPr/>
    </dgm:pt>
    <dgm:pt modelId="{A924E440-F414-4ACD-9C17-BFEFA8EC60C8}" type="pres">
      <dgm:prSet presAssocID="{E2CAFCFC-20F4-4544-B93F-FA197B73A5A5}" presName="conn2-1" presStyleLbl="parChTrans1D2" presStyleIdx="0" presStyleCnt="3"/>
      <dgm:spPr/>
    </dgm:pt>
    <dgm:pt modelId="{6E5F90D8-506C-435A-99F7-ABC945861FE2}" type="pres">
      <dgm:prSet presAssocID="{E2CAFCFC-20F4-4544-B93F-FA197B73A5A5}" presName="connTx" presStyleLbl="parChTrans1D2" presStyleIdx="0" presStyleCnt="3"/>
      <dgm:spPr/>
    </dgm:pt>
    <dgm:pt modelId="{63B1A34E-68DE-419F-84E0-8C58D3FF5DF3}" type="pres">
      <dgm:prSet presAssocID="{E9835C67-34A2-43D0-AEC3-65196979EC83}" presName="root2" presStyleCnt="0"/>
      <dgm:spPr/>
    </dgm:pt>
    <dgm:pt modelId="{A771DA6F-FC34-4281-B297-5F046B43B6DF}" type="pres">
      <dgm:prSet presAssocID="{E9835C67-34A2-43D0-AEC3-65196979EC83}" presName="LevelTwoTextNode" presStyleLbl="node2" presStyleIdx="0" presStyleCnt="3" custScaleX="149685" custScaleY="109364">
        <dgm:presLayoutVars>
          <dgm:chPref val="3"/>
        </dgm:presLayoutVars>
      </dgm:prSet>
      <dgm:spPr/>
    </dgm:pt>
    <dgm:pt modelId="{224743AD-3126-479A-BCBA-46B45ACC38BC}" type="pres">
      <dgm:prSet presAssocID="{E9835C67-34A2-43D0-AEC3-65196979EC83}" presName="level3hierChild" presStyleCnt="0"/>
      <dgm:spPr/>
    </dgm:pt>
    <dgm:pt modelId="{EDE2B1BD-AA64-44ED-91E3-F49E2B532C94}" type="pres">
      <dgm:prSet presAssocID="{1E12CEF6-10FD-4A47-B700-F444675E80E1}" presName="conn2-1" presStyleLbl="parChTrans1D2" presStyleIdx="1" presStyleCnt="3"/>
      <dgm:spPr/>
    </dgm:pt>
    <dgm:pt modelId="{6431B2C7-C9AE-4B16-BA04-C91C47740DA3}" type="pres">
      <dgm:prSet presAssocID="{1E12CEF6-10FD-4A47-B700-F444675E80E1}" presName="connTx" presStyleLbl="parChTrans1D2" presStyleIdx="1" presStyleCnt="3"/>
      <dgm:spPr/>
    </dgm:pt>
    <dgm:pt modelId="{2E9367F1-7E2B-42D5-927B-2E828C480AA2}" type="pres">
      <dgm:prSet presAssocID="{4263C072-A52A-4C30-9F28-948F30E89A6C}" presName="root2" presStyleCnt="0"/>
      <dgm:spPr/>
    </dgm:pt>
    <dgm:pt modelId="{FD96C3E4-6EC7-423E-AC66-8033CB864E53}" type="pres">
      <dgm:prSet presAssocID="{4263C072-A52A-4C30-9F28-948F30E89A6C}" presName="LevelTwoTextNode" presStyleLbl="node2" presStyleIdx="1" presStyleCnt="3" custScaleX="158832" custScaleY="124627">
        <dgm:presLayoutVars>
          <dgm:chPref val="3"/>
        </dgm:presLayoutVars>
      </dgm:prSet>
      <dgm:spPr/>
    </dgm:pt>
    <dgm:pt modelId="{252429FF-977F-49DC-828C-6C03B3BFD86B}" type="pres">
      <dgm:prSet presAssocID="{4263C072-A52A-4C30-9F28-948F30E89A6C}" presName="level3hierChild" presStyleCnt="0"/>
      <dgm:spPr/>
    </dgm:pt>
    <dgm:pt modelId="{5E4A6577-26E9-477E-8CC3-43643AFA6922}" type="pres">
      <dgm:prSet presAssocID="{A659E66B-945A-451C-83C6-C8FF8F3CB6A7}" presName="conn2-1" presStyleLbl="parChTrans1D2" presStyleIdx="2" presStyleCnt="3"/>
      <dgm:spPr/>
    </dgm:pt>
    <dgm:pt modelId="{3D37A6DB-376F-42BA-B3E3-5B4954FEF73E}" type="pres">
      <dgm:prSet presAssocID="{A659E66B-945A-451C-83C6-C8FF8F3CB6A7}" presName="connTx" presStyleLbl="parChTrans1D2" presStyleIdx="2" presStyleCnt="3"/>
      <dgm:spPr/>
    </dgm:pt>
    <dgm:pt modelId="{01F83312-CCCC-43B2-825B-AD8154CE8766}" type="pres">
      <dgm:prSet presAssocID="{ED07FD6B-317A-442A-A3A2-1704AA076993}" presName="root2" presStyleCnt="0"/>
      <dgm:spPr/>
    </dgm:pt>
    <dgm:pt modelId="{63A41B22-7231-4C98-BAAB-8891120CD88D}" type="pres">
      <dgm:prSet presAssocID="{ED07FD6B-317A-442A-A3A2-1704AA076993}" presName="LevelTwoTextNode" presStyleLbl="node2" presStyleIdx="2" presStyleCnt="3" custScaleX="160673" custScaleY="96934">
        <dgm:presLayoutVars>
          <dgm:chPref val="3"/>
        </dgm:presLayoutVars>
      </dgm:prSet>
      <dgm:spPr/>
    </dgm:pt>
    <dgm:pt modelId="{18615011-4CD0-462A-9F45-EA70BBAD350C}" type="pres">
      <dgm:prSet presAssocID="{ED07FD6B-317A-442A-A3A2-1704AA076993}" presName="level3hierChild" presStyleCnt="0"/>
      <dgm:spPr/>
    </dgm:pt>
  </dgm:ptLst>
  <dgm:cxnLst>
    <dgm:cxn modelId="{9ED75D76-B93C-4D47-9042-A706A88D29A4}" type="presOf" srcId="{1E12CEF6-10FD-4A47-B700-F444675E80E1}" destId="{EDE2B1BD-AA64-44ED-91E3-F49E2B532C94}" srcOrd="0" destOrd="0" presId="urn:microsoft.com/office/officeart/2008/layout/HorizontalMultiLevelHierarchy"/>
    <dgm:cxn modelId="{AD20EC3A-A920-41A9-8D57-B53562606D64}" type="presOf" srcId="{A659E66B-945A-451C-83C6-C8FF8F3CB6A7}" destId="{5E4A6577-26E9-477E-8CC3-43643AFA6922}" srcOrd="0" destOrd="0" presId="urn:microsoft.com/office/officeart/2008/layout/HorizontalMultiLevelHierarchy"/>
    <dgm:cxn modelId="{CF6A84AD-CD62-46CA-BBA0-0E4232ED6802}" type="presOf" srcId="{E2CAFCFC-20F4-4544-B93F-FA197B73A5A5}" destId="{6E5F90D8-506C-435A-99F7-ABC945861FE2}" srcOrd="1" destOrd="0" presId="urn:microsoft.com/office/officeart/2008/layout/HorizontalMultiLevelHierarchy"/>
    <dgm:cxn modelId="{8C2A1596-817E-42C7-9EC6-0A3D81949B78}" type="presOf" srcId="{AF2BF27A-6486-421E-8D92-EF7B1EDAD764}" destId="{8BEBD44A-7724-4A26-952F-F3EE9650EF4F}" srcOrd="0" destOrd="0" presId="urn:microsoft.com/office/officeart/2008/layout/HorizontalMultiLevelHierarchy"/>
    <dgm:cxn modelId="{3B18ABDB-DDFB-407E-981F-7C57628DB148}" type="presOf" srcId="{4263C072-A52A-4C30-9F28-948F30E89A6C}" destId="{FD96C3E4-6EC7-423E-AC66-8033CB864E53}" srcOrd="0" destOrd="0" presId="urn:microsoft.com/office/officeart/2008/layout/HorizontalMultiLevelHierarchy"/>
    <dgm:cxn modelId="{4AA79F04-E47C-4812-9118-DC57AC955E43}" type="presOf" srcId="{E9835C67-34A2-43D0-AEC3-65196979EC83}" destId="{A771DA6F-FC34-4281-B297-5F046B43B6DF}" srcOrd="0" destOrd="0" presId="urn:microsoft.com/office/officeart/2008/layout/HorizontalMultiLevelHierarchy"/>
    <dgm:cxn modelId="{84818D19-E61C-4456-A3B8-F41C3330AC2C}" srcId="{287215FC-AC2D-4431-9567-C522DACBFD6F}" destId="{ED07FD6B-317A-442A-A3A2-1704AA076993}" srcOrd="2" destOrd="0" parTransId="{A659E66B-945A-451C-83C6-C8FF8F3CB6A7}" sibTransId="{13A926D2-3138-4788-A8B2-FD24AB2E56DE}"/>
    <dgm:cxn modelId="{A6A38EA6-04E4-42CE-9C5D-6DCB5657261C}" type="presOf" srcId="{1E12CEF6-10FD-4A47-B700-F444675E80E1}" destId="{6431B2C7-C9AE-4B16-BA04-C91C47740DA3}" srcOrd="1" destOrd="0" presId="urn:microsoft.com/office/officeart/2008/layout/HorizontalMultiLevelHierarchy"/>
    <dgm:cxn modelId="{9BC426A9-5E39-47F4-BEE3-A7624857568B}" type="presOf" srcId="{ED07FD6B-317A-442A-A3A2-1704AA076993}" destId="{63A41B22-7231-4C98-BAAB-8891120CD88D}" srcOrd="0" destOrd="0" presId="urn:microsoft.com/office/officeart/2008/layout/HorizontalMultiLevelHierarchy"/>
    <dgm:cxn modelId="{66E1BABA-C140-4ECD-8D65-359E05E39E2B}" type="presOf" srcId="{287215FC-AC2D-4431-9567-C522DACBFD6F}" destId="{95485DFB-563F-460E-897D-F2FA58C50E01}" srcOrd="0" destOrd="0" presId="urn:microsoft.com/office/officeart/2008/layout/HorizontalMultiLevelHierarchy"/>
    <dgm:cxn modelId="{83385099-ACBB-4687-9DFC-E3C66EF80E5B}" type="presOf" srcId="{E2CAFCFC-20F4-4544-B93F-FA197B73A5A5}" destId="{A924E440-F414-4ACD-9C17-BFEFA8EC60C8}" srcOrd="0" destOrd="0" presId="urn:microsoft.com/office/officeart/2008/layout/HorizontalMultiLevelHierarchy"/>
    <dgm:cxn modelId="{07336D3F-7FDA-488A-833E-85AF3B34AED2}" srcId="{AF2BF27A-6486-421E-8D92-EF7B1EDAD764}" destId="{287215FC-AC2D-4431-9567-C522DACBFD6F}" srcOrd="0" destOrd="0" parTransId="{F08F2CAB-D905-401F-83C2-8103E7A364C5}" sibTransId="{E9C404D9-80D9-4367-8AF7-303FD3FCB232}"/>
    <dgm:cxn modelId="{B7D3AEBD-B20E-48DE-B4C6-222F5F0D529A}" srcId="{287215FC-AC2D-4431-9567-C522DACBFD6F}" destId="{E9835C67-34A2-43D0-AEC3-65196979EC83}" srcOrd="0" destOrd="0" parTransId="{E2CAFCFC-20F4-4544-B93F-FA197B73A5A5}" sibTransId="{1810A7FA-6C58-420E-8EEF-C03B61EC54CF}"/>
    <dgm:cxn modelId="{020B69DF-63C2-4696-A917-3E0502EF0C98}" srcId="{287215FC-AC2D-4431-9567-C522DACBFD6F}" destId="{4263C072-A52A-4C30-9F28-948F30E89A6C}" srcOrd="1" destOrd="0" parTransId="{1E12CEF6-10FD-4A47-B700-F444675E80E1}" sibTransId="{644338F5-C988-4D11-AC25-CD4F4BB5FA52}"/>
    <dgm:cxn modelId="{4F9139A4-781D-4618-A915-3C4A50DBECC1}" type="presOf" srcId="{A659E66B-945A-451C-83C6-C8FF8F3CB6A7}" destId="{3D37A6DB-376F-42BA-B3E3-5B4954FEF73E}" srcOrd="1" destOrd="0" presId="urn:microsoft.com/office/officeart/2008/layout/HorizontalMultiLevelHierarchy"/>
    <dgm:cxn modelId="{99F441E8-2E44-484E-991A-2205F6957681}" type="presParOf" srcId="{8BEBD44A-7724-4A26-952F-F3EE9650EF4F}" destId="{3CBE44D7-0480-4481-91BD-EE266E7CE4B1}" srcOrd="0" destOrd="0" presId="urn:microsoft.com/office/officeart/2008/layout/HorizontalMultiLevelHierarchy"/>
    <dgm:cxn modelId="{CDB9E989-C086-434D-9607-5C99D75605C0}" type="presParOf" srcId="{3CBE44D7-0480-4481-91BD-EE266E7CE4B1}" destId="{95485DFB-563F-460E-897D-F2FA58C50E01}" srcOrd="0" destOrd="0" presId="urn:microsoft.com/office/officeart/2008/layout/HorizontalMultiLevelHierarchy"/>
    <dgm:cxn modelId="{4939EF42-9BA3-497A-A384-FAD946E7107E}" type="presParOf" srcId="{3CBE44D7-0480-4481-91BD-EE266E7CE4B1}" destId="{CE99FDE2-BC52-4005-93C0-C97CBA7B337E}" srcOrd="1" destOrd="0" presId="urn:microsoft.com/office/officeart/2008/layout/HorizontalMultiLevelHierarchy"/>
    <dgm:cxn modelId="{42196572-6795-4AE8-A5CF-A18C8C88E96D}" type="presParOf" srcId="{CE99FDE2-BC52-4005-93C0-C97CBA7B337E}" destId="{A924E440-F414-4ACD-9C17-BFEFA8EC60C8}" srcOrd="0" destOrd="0" presId="urn:microsoft.com/office/officeart/2008/layout/HorizontalMultiLevelHierarchy"/>
    <dgm:cxn modelId="{9068DA28-04CC-4C3C-A668-8FC7B9663CB5}" type="presParOf" srcId="{A924E440-F414-4ACD-9C17-BFEFA8EC60C8}" destId="{6E5F90D8-506C-435A-99F7-ABC945861FE2}" srcOrd="0" destOrd="0" presId="urn:microsoft.com/office/officeart/2008/layout/HorizontalMultiLevelHierarchy"/>
    <dgm:cxn modelId="{8CE8481E-064D-4D2A-AB12-AB0372E50962}" type="presParOf" srcId="{CE99FDE2-BC52-4005-93C0-C97CBA7B337E}" destId="{63B1A34E-68DE-419F-84E0-8C58D3FF5DF3}" srcOrd="1" destOrd="0" presId="urn:microsoft.com/office/officeart/2008/layout/HorizontalMultiLevelHierarchy"/>
    <dgm:cxn modelId="{ADBC865A-9D11-4B8E-AAE7-0D505C31CF10}" type="presParOf" srcId="{63B1A34E-68DE-419F-84E0-8C58D3FF5DF3}" destId="{A771DA6F-FC34-4281-B297-5F046B43B6DF}" srcOrd="0" destOrd="0" presId="urn:microsoft.com/office/officeart/2008/layout/HorizontalMultiLevelHierarchy"/>
    <dgm:cxn modelId="{FDC26074-7937-401F-BB26-8F5E0AA7C10D}" type="presParOf" srcId="{63B1A34E-68DE-419F-84E0-8C58D3FF5DF3}" destId="{224743AD-3126-479A-BCBA-46B45ACC38BC}" srcOrd="1" destOrd="0" presId="urn:microsoft.com/office/officeart/2008/layout/HorizontalMultiLevelHierarchy"/>
    <dgm:cxn modelId="{A38DF9D2-DEE2-4F63-8B21-0071A78E90E3}" type="presParOf" srcId="{CE99FDE2-BC52-4005-93C0-C97CBA7B337E}" destId="{EDE2B1BD-AA64-44ED-91E3-F49E2B532C94}" srcOrd="2" destOrd="0" presId="urn:microsoft.com/office/officeart/2008/layout/HorizontalMultiLevelHierarchy"/>
    <dgm:cxn modelId="{7E479469-51D3-4E0E-9DA6-0A4591DA1BB0}" type="presParOf" srcId="{EDE2B1BD-AA64-44ED-91E3-F49E2B532C94}" destId="{6431B2C7-C9AE-4B16-BA04-C91C47740DA3}" srcOrd="0" destOrd="0" presId="urn:microsoft.com/office/officeart/2008/layout/HorizontalMultiLevelHierarchy"/>
    <dgm:cxn modelId="{F78699D1-5ADB-49B0-9590-AE36F1B96469}" type="presParOf" srcId="{CE99FDE2-BC52-4005-93C0-C97CBA7B337E}" destId="{2E9367F1-7E2B-42D5-927B-2E828C480AA2}" srcOrd="3" destOrd="0" presId="urn:microsoft.com/office/officeart/2008/layout/HorizontalMultiLevelHierarchy"/>
    <dgm:cxn modelId="{E1650C39-29EF-44F0-94C1-428FE211EAA0}" type="presParOf" srcId="{2E9367F1-7E2B-42D5-927B-2E828C480AA2}" destId="{FD96C3E4-6EC7-423E-AC66-8033CB864E53}" srcOrd="0" destOrd="0" presId="urn:microsoft.com/office/officeart/2008/layout/HorizontalMultiLevelHierarchy"/>
    <dgm:cxn modelId="{04916672-31E1-46B5-BAB6-86C1C6B3C7DD}" type="presParOf" srcId="{2E9367F1-7E2B-42D5-927B-2E828C480AA2}" destId="{252429FF-977F-49DC-828C-6C03B3BFD86B}" srcOrd="1" destOrd="0" presId="urn:microsoft.com/office/officeart/2008/layout/HorizontalMultiLevelHierarchy"/>
    <dgm:cxn modelId="{1EB56542-4F35-4CB0-A9A3-756EF8079B35}" type="presParOf" srcId="{CE99FDE2-BC52-4005-93C0-C97CBA7B337E}" destId="{5E4A6577-26E9-477E-8CC3-43643AFA6922}" srcOrd="4" destOrd="0" presId="urn:microsoft.com/office/officeart/2008/layout/HorizontalMultiLevelHierarchy"/>
    <dgm:cxn modelId="{AC1DBC3C-9CBA-4002-B53B-5D7FF3E3BDBD}" type="presParOf" srcId="{5E4A6577-26E9-477E-8CC3-43643AFA6922}" destId="{3D37A6DB-376F-42BA-B3E3-5B4954FEF73E}" srcOrd="0" destOrd="0" presId="urn:microsoft.com/office/officeart/2008/layout/HorizontalMultiLevelHierarchy"/>
    <dgm:cxn modelId="{87976D4A-7C9F-4403-A76D-4D10575A86C5}" type="presParOf" srcId="{CE99FDE2-BC52-4005-93C0-C97CBA7B337E}" destId="{01F83312-CCCC-43B2-825B-AD8154CE8766}" srcOrd="5" destOrd="0" presId="urn:microsoft.com/office/officeart/2008/layout/HorizontalMultiLevelHierarchy"/>
    <dgm:cxn modelId="{F573577F-54A3-4683-8455-65DFD127516E}" type="presParOf" srcId="{01F83312-CCCC-43B2-825B-AD8154CE8766}" destId="{63A41B22-7231-4C98-BAAB-8891120CD88D}" srcOrd="0" destOrd="0" presId="urn:microsoft.com/office/officeart/2008/layout/HorizontalMultiLevelHierarchy"/>
    <dgm:cxn modelId="{37FAA620-28FC-4A93-9BFA-BF8D2739DFFD}" type="presParOf" srcId="{01F83312-CCCC-43B2-825B-AD8154CE8766}" destId="{18615011-4CD0-462A-9F45-EA70BBAD350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A6577-26E9-477E-8CC3-43643AFA6922}">
      <dsp:nvSpPr>
        <dsp:cNvPr id="0" name=""/>
        <dsp:cNvSpPr/>
      </dsp:nvSpPr>
      <dsp:spPr>
        <a:xfrm>
          <a:off x="3052886" y="2937158"/>
          <a:ext cx="732174" cy="1584840"/>
        </a:xfrm>
        <a:custGeom>
          <a:avLst/>
          <a:gdLst/>
          <a:ahLst/>
          <a:cxnLst/>
          <a:rect l="0" t="0" r="0" b="0"/>
          <a:pathLst>
            <a:path>
              <a:moveTo>
                <a:pt x="0" y="0"/>
              </a:moveTo>
              <a:lnTo>
                <a:pt x="366087" y="0"/>
              </a:lnTo>
              <a:lnTo>
                <a:pt x="366087" y="1584840"/>
              </a:lnTo>
              <a:lnTo>
                <a:pt x="732174" y="158484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a:off x="3375329" y="3685933"/>
        <a:ext cx="87289" cy="87289"/>
      </dsp:txXfrm>
    </dsp:sp>
    <dsp:sp modelId="{EDE2B1BD-AA64-44ED-91E3-F49E2B532C94}">
      <dsp:nvSpPr>
        <dsp:cNvPr id="0" name=""/>
        <dsp:cNvSpPr/>
      </dsp:nvSpPr>
      <dsp:spPr>
        <a:xfrm>
          <a:off x="3052886" y="2891438"/>
          <a:ext cx="732174" cy="91440"/>
        </a:xfrm>
        <a:custGeom>
          <a:avLst/>
          <a:gdLst/>
          <a:ahLst/>
          <a:cxnLst/>
          <a:rect l="0" t="0" r="0" b="0"/>
          <a:pathLst>
            <a:path>
              <a:moveTo>
                <a:pt x="0" y="45720"/>
              </a:moveTo>
              <a:lnTo>
                <a:pt x="366087" y="45720"/>
              </a:lnTo>
              <a:lnTo>
                <a:pt x="366087" y="115086"/>
              </a:lnTo>
              <a:lnTo>
                <a:pt x="732174" y="11508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400587" y="2918772"/>
        <a:ext cx="36772" cy="36772"/>
      </dsp:txXfrm>
    </dsp:sp>
    <dsp:sp modelId="{A924E440-F414-4ACD-9C17-BFEFA8EC60C8}">
      <dsp:nvSpPr>
        <dsp:cNvPr id="0" name=""/>
        <dsp:cNvSpPr/>
      </dsp:nvSpPr>
      <dsp:spPr>
        <a:xfrm>
          <a:off x="3052886" y="1421684"/>
          <a:ext cx="732174" cy="1515473"/>
        </a:xfrm>
        <a:custGeom>
          <a:avLst/>
          <a:gdLst/>
          <a:ahLst/>
          <a:cxnLst/>
          <a:rect l="0" t="0" r="0" b="0"/>
          <a:pathLst>
            <a:path>
              <a:moveTo>
                <a:pt x="0" y="1515473"/>
              </a:moveTo>
              <a:lnTo>
                <a:pt x="366087" y="1515473"/>
              </a:lnTo>
              <a:lnTo>
                <a:pt x="366087" y="0"/>
              </a:lnTo>
              <a:lnTo>
                <a:pt x="732174"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a:off x="3376897" y="2137344"/>
        <a:ext cx="84153" cy="84153"/>
      </dsp:txXfrm>
    </dsp:sp>
    <dsp:sp modelId="{95485DFB-563F-460E-897D-F2FA58C50E01}">
      <dsp:nvSpPr>
        <dsp:cNvPr id="0" name=""/>
        <dsp:cNvSpPr/>
      </dsp:nvSpPr>
      <dsp:spPr>
        <a:xfrm rot="16200000">
          <a:off x="-442331" y="2379098"/>
          <a:ext cx="5874317" cy="111612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GB" sz="3800" b="1" kern="1200" dirty="0" err="1" smtClean="0">
              <a:solidFill>
                <a:schemeClr val="accent1">
                  <a:lumMod val="60000"/>
                  <a:lumOff val="40000"/>
                </a:schemeClr>
              </a:solidFill>
            </a:rPr>
            <a:t>Premodificador</a:t>
          </a:r>
          <a:r>
            <a:rPr lang="en-GB" sz="3800" b="1" kern="1200" dirty="0" smtClean="0">
              <a:solidFill>
                <a:schemeClr val="accent1">
                  <a:lumMod val="60000"/>
                  <a:lumOff val="40000"/>
                </a:schemeClr>
              </a:solidFill>
            </a:rPr>
            <a:t> del </a:t>
          </a:r>
          <a:r>
            <a:rPr lang="en-GB" sz="3800" b="1" kern="1200" dirty="0" err="1" smtClean="0">
              <a:solidFill>
                <a:schemeClr val="accent1">
                  <a:lumMod val="60000"/>
                  <a:lumOff val="40000"/>
                </a:schemeClr>
              </a:solidFill>
            </a:rPr>
            <a:t>núcleo</a:t>
          </a:r>
          <a:r>
            <a:rPr lang="en-GB" sz="3800" b="1" kern="1200" dirty="0" smtClean="0">
              <a:solidFill>
                <a:schemeClr val="accent1">
                  <a:lumMod val="60000"/>
                  <a:lumOff val="40000"/>
                </a:schemeClr>
              </a:solidFill>
            </a:rPr>
            <a:t>(</a:t>
          </a:r>
          <a:r>
            <a:rPr lang="en-GB" sz="3800" b="1" kern="1200" dirty="0" err="1" smtClean="0">
              <a:solidFill>
                <a:schemeClr val="accent1">
                  <a:lumMod val="60000"/>
                  <a:lumOff val="40000"/>
                </a:schemeClr>
              </a:solidFill>
            </a:rPr>
            <a:t>función</a:t>
          </a:r>
          <a:r>
            <a:rPr lang="en-GB" sz="3800" b="1" kern="1200" dirty="0" smtClean="0">
              <a:solidFill>
                <a:schemeClr val="accent1">
                  <a:lumMod val="60000"/>
                  <a:lumOff val="40000"/>
                </a:schemeClr>
              </a:solidFill>
            </a:rPr>
            <a:t> </a:t>
          </a:r>
          <a:r>
            <a:rPr lang="en-GB" sz="3800" b="1" kern="1200" dirty="0" err="1" smtClean="0">
              <a:solidFill>
                <a:schemeClr val="accent1">
                  <a:lumMod val="60000"/>
                  <a:lumOff val="40000"/>
                </a:schemeClr>
              </a:solidFill>
            </a:rPr>
            <a:t>adjetiva</a:t>
          </a:r>
          <a:r>
            <a:rPr lang="en-GB" sz="3800" b="1" kern="1200" dirty="0" smtClean="0">
              <a:solidFill>
                <a:schemeClr val="accent1">
                  <a:lumMod val="60000"/>
                  <a:lumOff val="40000"/>
                </a:schemeClr>
              </a:solidFill>
            </a:rPr>
            <a:t>)</a:t>
          </a:r>
          <a:endParaRPr lang="en-GB" sz="3800" kern="1200" dirty="0"/>
        </a:p>
      </dsp:txBody>
      <dsp:txXfrm>
        <a:off x="-442331" y="2379098"/>
        <a:ext cx="5874317" cy="1116120"/>
      </dsp:txXfrm>
    </dsp:sp>
    <dsp:sp modelId="{A771DA6F-FC34-4281-B297-5F046B43B6DF}">
      <dsp:nvSpPr>
        <dsp:cNvPr id="0" name=""/>
        <dsp:cNvSpPr/>
      </dsp:nvSpPr>
      <dsp:spPr>
        <a:xfrm>
          <a:off x="3785061" y="811368"/>
          <a:ext cx="5479779" cy="1220633"/>
        </a:xfrm>
        <a:prstGeom prst="rect">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endParaRPr lang="en-GB" sz="3800" kern="1200" dirty="0"/>
        </a:p>
      </dsp:txBody>
      <dsp:txXfrm>
        <a:off x="3785061" y="811368"/>
        <a:ext cx="5479779" cy="1220633"/>
      </dsp:txXfrm>
    </dsp:sp>
    <dsp:sp modelId="{FD96C3E4-6EC7-423E-AC66-8033CB864E53}">
      <dsp:nvSpPr>
        <dsp:cNvPr id="0" name=""/>
        <dsp:cNvSpPr/>
      </dsp:nvSpPr>
      <dsp:spPr>
        <a:xfrm>
          <a:off x="3785061" y="2311031"/>
          <a:ext cx="5814639" cy="1390987"/>
        </a:xfrm>
        <a:prstGeom prst="rect">
          <a:avLst/>
        </a:prstGeom>
        <a:blipFill rotWithShape="0">
          <a:blip xmlns:r="http://schemas.openxmlformats.org/officeDocument/2006/relationships" r:embed="rId2"/>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endParaRPr lang="en-GB" sz="3800" kern="1200" dirty="0"/>
        </a:p>
      </dsp:txBody>
      <dsp:txXfrm>
        <a:off x="3785061" y="2311031"/>
        <a:ext cx="5814639" cy="1390987"/>
      </dsp:txXfrm>
    </dsp:sp>
    <dsp:sp modelId="{63A41B22-7231-4C98-BAAB-8891120CD88D}">
      <dsp:nvSpPr>
        <dsp:cNvPr id="0" name=""/>
        <dsp:cNvSpPr/>
      </dsp:nvSpPr>
      <dsp:spPr>
        <a:xfrm>
          <a:off x="3785061" y="3981049"/>
          <a:ext cx="5882036" cy="1081899"/>
        </a:xfrm>
        <a:prstGeom prst="rect">
          <a:avLst/>
        </a:prstGeom>
        <a:blipFill rotWithShape="0">
          <a:blip xmlns:r="http://schemas.openxmlformats.org/officeDocument/2006/relationships" r:embed="rId3"/>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endParaRPr lang="en-GB" sz="3800" kern="1200" dirty="0"/>
        </a:p>
      </dsp:txBody>
      <dsp:txXfrm>
        <a:off x="3785061" y="3981049"/>
        <a:ext cx="5882036" cy="108189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3/10/2024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192.168.9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esla.com/support/installation-manuals-wall-connecto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GB" dirty="0" smtClean="0"/>
              <a:t>-ING</a:t>
            </a:r>
            <a:endParaRPr lang="en-GB" dirty="0"/>
          </a:p>
        </p:txBody>
      </p:sp>
      <p:sp>
        <p:nvSpPr>
          <p:cNvPr id="3" name="Subtítulo 2"/>
          <p:cNvSpPr>
            <a:spLocks noGrp="1"/>
          </p:cNvSpPr>
          <p:nvPr>
            <p:ph type="subTitle" idx="1"/>
          </p:nvPr>
        </p:nvSpPr>
        <p:spPr/>
        <p:txBody>
          <a:bodyPr/>
          <a:lstStyle/>
          <a:p>
            <a:r>
              <a:rPr lang="en-GB" dirty="0" err="1" smtClean="0"/>
              <a:t>Multifuncional</a:t>
            </a:r>
            <a:endParaRPr lang="en-GB" dirty="0"/>
          </a:p>
        </p:txBody>
      </p:sp>
    </p:spTree>
    <p:extLst>
      <p:ext uri="{BB962C8B-B14F-4D97-AF65-F5344CB8AC3E}">
        <p14:creationId xmlns:p14="http://schemas.microsoft.com/office/powerpoint/2010/main" val="307873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851" y="220898"/>
            <a:ext cx="11719774" cy="616228"/>
          </a:xfrm>
        </p:spPr>
        <p:txBody>
          <a:bodyPr/>
          <a:lstStyle/>
          <a:p>
            <a:r>
              <a:rPr lang="en-GB" dirty="0" err="1" smtClean="0"/>
              <a:t>Premodificador</a:t>
            </a:r>
            <a:r>
              <a:rPr lang="en-GB" dirty="0" smtClean="0"/>
              <a:t> del </a:t>
            </a:r>
            <a:r>
              <a:rPr lang="en-GB" dirty="0" err="1" smtClean="0"/>
              <a:t>núcleo</a:t>
            </a:r>
            <a:r>
              <a:rPr lang="en-GB" dirty="0" smtClean="0"/>
              <a:t>(</a:t>
            </a:r>
            <a:r>
              <a:rPr lang="en-GB" dirty="0" err="1" smtClean="0"/>
              <a:t>función</a:t>
            </a:r>
            <a:r>
              <a:rPr lang="en-GB" dirty="0" smtClean="0"/>
              <a:t> </a:t>
            </a:r>
            <a:r>
              <a:rPr lang="en-GB" dirty="0" err="1" smtClean="0"/>
              <a:t>adjetiva</a:t>
            </a:r>
            <a:r>
              <a:rPr lang="en-GB" dirty="0" smtClean="0"/>
              <a:t>)</a:t>
            </a:r>
            <a:endParaRPr lang="en-GB" dirty="0"/>
          </a:p>
        </p:txBody>
      </p:sp>
      <p:sp>
        <p:nvSpPr>
          <p:cNvPr id="3" name="Marcador de contenido 2"/>
          <p:cNvSpPr>
            <a:spLocks noGrp="1"/>
          </p:cNvSpPr>
          <p:nvPr>
            <p:ph idx="1"/>
          </p:nvPr>
        </p:nvSpPr>
        <p:spPr>
          <a:xfrm>
            <a:off x="605307" y="1030311"/>
            <a:ext cx="12003110" cy="5383370"/>
          </a:xfrm>
        </p:spPr>
        <p:txBody>
          <a:bodyPr>
            <a:noAutofit/>
          </a:bodyPr>
          <a:lstStyle/>
          <a:p>
            <a:pPr marL="0" indent="0">
              <a:buNone/>
            </a:pPr>
            <a:r>
              <a:rPr lang="en-GB" sz="5000" dirty="0" smtClean="0">
                <a:solidFill>
                  <a:schemeClr val="tx2">
                    <a:lumMod val="75000"/>
                  </a:schemeClr>
                </a:solidFill>
              </a:rPr>
              <a:t>En </a:t>
            </a:r>
            <a:r>
              <a:rPr lang="en-GB" sz="5000" dirty="0" err="1" smtClean="0">
                <a:solidFill>
                  <a:schemeClr val="tx2">
                    <a:lumMod val="75000"/>
                  </a:schemeClr>
                </a:solidFill>
              </a:rPr>
              <a:t>resumen</a:t>
            </a:r>
            <a:r>
              <a:rPr lang="en-GB" sz="5000" dirty="0" smtClean="0">
                <a:solidFill>
                  <a:schemeClr val="tx2">
                    <a:lumMod val="75000"/>
                  </a:schemeClr>
                </a:solidFill>
              </a:rPr>
              <a:t>:</a:t>
            </a:r>
          </a:p>
          <a:p>
            <a:pPr marL="0" indent="0">
              <a:buNone/>
            </a:pPr>
            <a:r>
              <a:rPr lang="en-GB" sz="5000" dirty="0" err="1" smtClean="0"/>
              <a:t>Tres</a:t>
            </a:r>
            <a:r>
              <a:rPr lang="en-GB" sz="5000" dirty="0" smtClean="0"/>
              <a:t> </a:t>
            </a:r>
            <a:r>
              <a:rPr lang="en-GB" sz="5000" dirty="0" err="1" smtClean="0"/>
              <a:t>posibles</a:t>
            </a:r>
            <a:r>
              <a:rPr lang="en-GB" sz="5000" dirty="0" smtClean="0"/>
              <a:t> </a:t>
            </a:r>
            <a:r>
              <a:rPr lang="en-GB" sz="5000" dirty="0" err="1" smtClean="0"/>
              <a:t>traducciones</a:t>
            </a:r>
            <a:r>
              <a:rPr lang="en-GB" sz="5000" dirty="0" smtClean="0"/>
              <a:t> de </a:t>
            </a:r>
            <a:r>
              <a:rPr lang="en-GB" sz="5000" dirty="0" err="1" smtClean="0"/>
              <a:t>acuerdo</a:t>
            </a:r>
            <a:r>
              <a:rPr lang="en-GB" sz="5000" dirty="0" smtClean="0"/>
              <a:t> al </a:t>
            </a:r>
            <a:r>
              <a:rPr lang="en-GB" sz="5000" dirty="0" err="1" smtClean="0"/>
              <a:t>significado</a:t>
            </a:r>
            <a:r>
              <a:rPr lang="en-GB" sz="5000" dirty="0" smtClean="0"/>
              <a:t> </a:t>
            </a:r>
            <a:r>
              <a:rPr lang="en-GB" sz="5000" dirty="0" err="1" smtClean="0"/>
              <a:t>que</a:t>
            </a:r>
            <a:r>
              <a:rPr lang="en-GB" sz="5000" dirty="0" smtClean="0"/>
              <a:t> </a:t>
            </a:r>
            <a:r>
              <a:rPr lang="en-GB" sz="5000" dirty="0" err="1" smtClean="0"/>
              <a:t>necesito</a:t>
            </a:r>
            <a:r>
              <a:rPr lang="en-GB" sz="5000" dirty="0" smtClean="0"/>
              <a:t> </a:t>
            </a:r>
            <a:r>
              <a:rPr lang="en-GB" sz="5000" dirty="0" err="1" smtClean="0"/>
              <a:t>expresar</a:t>
            </a:r>
            <a:r>
              <a:rPr lang="en-GB" sz="5000" dirty="0" smtClean="0"/>
              <a:t>:</a:t>
            </a:r>
          </a:p>
          <a:p>
            <a:pPr>
              <a:buFontTx/>
              <a:buChar char="-"/>
            </a:pPr>
            <a:r>
              <a:rPr lang="en-GB" sz="5000" b="1" dirty="0" err="1" smtClean="0">
                <a:solidFill>
                  <a:schemeClr val="tx2">
                    <a:lumMod val="75000"/>
                  </a:schemeClr>
                </a:solidFill>
              </a:rPr>
              <a:t>Adjetivo</a:t>
            </a:r>
            <a:endParaRPr lang="en-GB" sz="5000" b="1" dirty="0" smtClean="0">
              <a:solidFill>
                <a:schemeClr val="tx2">
                  <a:lumMod val="75000"/>
                </a:schemeClr>
              </a:solidFill>
            </a:endParaRPr>
          </a:p>
          <a:p>
            <a:pPr>
              <a:buFontTx/>
              <a:buChar char="-"/>
            </a:pPr>
            <a:r>
              <a:rPr lang="en-GB" sz="5000" b="1" dirty="0" err="1" smtClean="0">
                <a:solidFill>
                  <a:schemeClr val="tx2">
                    <a:lumMod val="75000"/>
                  </a:schemeClr>
                </a:solidFill>
              </a:rPr>
              <a:t>Preposición</a:t>
            </a:r>
            <a:r>
              <a:rPr lang="en-GB" sz="5000" b="1" dirty="0" smtClean="0">
                <a:solidFill>
                  <a:schemeClr val="tx2">
                    <a:lumMod val="75000"/>
                  </a:schemeClr>
                </a:solidFill>
              </a:rPr>
              <a:t> + </a:t>
            </a:r>
            <a:r>
              <a:rPr lang="en-GB" sz="5000" b="1" dirty="0" err="1" smtClean="0">
                <a:solidFill>
                  <a:schemeClr val="tx2">
                    <a:lumMod val="75000"/>
                  </a:schemeClr>
                </a:solidFill>
              </a:rPr>
              <a:t>sustantivo</a:t>
            </a:r>
            <a:endParaRPr lang="en-GB" sz="5000" b="1" dirty="0" smtClean="0">
              <a:solidFill>
                <a:schemeClr val="tx2">
                  <a:lumMod val="75000"/>
                </a:schemeClr>
              </a:solidFill>
            </a:endParaRPr>
          </a:p>
          <a:p>
            <a:pPr>
              <a:buFontTx/>
              <a:buChar char="-"/>
            </a:pPr>
            <a:r>
              <a:rPr lang="en-GB" sz="5000" b="1" dirty="0" err="1" smtClean="0">
                <a:solidFill>
                  <a:schemeClr val="tx2">
                    <a:lumMod val="75000"/>
                  </a:schemeClr>
                </a:solidFill>
              </a:rPr>
              <a:t>Que</a:t>
            </a:r>
            <a:r>
              <a:rPr lang="en-GB" sz="5000" b="1" dirty="0" smtClean="0">
                <a:solidFill>
                  <a:schemeClr val="tx2">
                    <a:lumMod val="75000"/>
                  </a:schemeClr>
                </a:solidFill>
              </a:rPr>
              <a:t> + </a:t>
            </a:r>
            <a:r>
              <a:rPr lang="en-GB" sz="5000" b="1" dirty="0" err="1" smtClean="0">
                <a:solidFill>
                  <a:schemeClr val="tx2">
                    <a:lumMod val="75000"/>
                  </a:schemeClr>
                </a:solidFill>
              </a:rPr>
              <a:t>verbo</a:t>
            </a:r>
            <a:r>
              <a:rPr lang="en-GB" sz="5000" b="1" dirty="0" smtClean="0">
                <a:solidFill>
                  <a:schemeClr val="tx2">
                    <a:lumMod val="75000"/>
                  </a:schemeClr>
                </a:solidFill>
              </a:rPr>
              <a:t> </a:t>
            </a:r>
            <a:r>
              <a:rPr lang="en-GB" sz="5000" b="1" dirty="0" err="1" smtClean="0">
                <a:solidFill>
                  <a:schemeClr val="tx2">
                    <a:lumMod val="75000"/>
                  </a:schemeClr>
                </a:solidFill>
              </a:rPr>
              <a:t>conjugado</a:t>
            </a:r>
            <a:endParaRPr lang="en-GB" sz="5000" b="1" dirty="0">
              <a:solidFill>
                <a:schemeClr val="tx2">
                  <a:lumMod val="75000"/>
                </a:schemeClr>
              </a:solidFill>
            </a:endParaRPr>
          </a:p>
        </p:txBody>
      </p:sp>
    </p:spTree>
    <p:extLst>
      <p:ext uri="{BB962C8B-B14F-4D97-AF65-F5344CB8AC3E}">
        <p14:creationId xmlns:p14="http://schemas.microsoft.com/office/powerpoint/2010/main" val="366447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658990" y="180305"/>
            <a:ext cx="11533009" cy="5035638"/>
          </a:xfrm>
        </p:spPr>
        <p:txBody>
          <a:bodyPr>
            <a:noAutofit/>
          </a:bodyPr>
          <a:lstStyle/>
          <a:p>
            <a:pPr marL="609600" indent="-609600">
              <a:buFont typeface="+mj-lt"/>
              <a:buAutoNum type="arabicPeriod" startAt="7"/>
            </a:pPr>
            <a:r>
              <a:rPr lang="en-US" sz="5000" b="1" dirty="0"/>
              <a:t>all engineer</a:t>
            </a:r>
            <a:r>
              <a:rPr lang="en-US" sz="5000" b="1" dirty="0">
                <a:effectLst>
                  <a:outerShdw blurRad="38100" dist="38100" dir="2700000" algn="tl">
                    <a:srgbClr val="000000">
                      <a:alpha val="43137"/>
                    </a:srgbClr>
                  </a:outerShdw>
                </a:effectLst>
              </a:rPr>
              <a:t>ing</a:t>
            </a:r>
            <a:r>
              <a:rPr lang="en-US" sz="5000" b="1" dirty="0"/>
              <a:t> </a:t>
            </a:r>
            <a:r>
              <a:rPr lang="en-US" sz="5000" b="1" u="sng" dirty="0"/>
              <a:t>disciplines </a:t>
            </a:r>
            <a:endParaRPr lang="es-ES" sz="5000" b="1" u="sng" dirty="0"/>
          </a:p>
          <a:p>
            <a:pPr marL="609600" indent="-609600">
              <a:buFont typeface="+mj-lt"/>
              <a:buAutoNum type="arabicPeriod" startAt="7"/>
            </a:pPr>
            <a:r>
              <a:rPr lang="en-US" sz="5000" b="1" dirty="0"/>
              <a:t>signal-condition</a:t>
            </a:r>
            <a:r>
              <a:rPr lang="en-US" sz="5000" b="1" dirty="0">
                <a:effectLst>
                  <a:outerShdw blurRad="38100" dist="38100" dir="2700000" algn="tl">
                    <a:srgbClr val="000000">
                      <a:alpha val="43137"/>
                    </a:srgbClr>
                  </a:outerShdw>
                </a:effectLst>
              </a:rPr>
              <a:t>ing</a:t>
            </a:r>
            <a:r>
              <a:rPr lang="en-US" sz="5000" b="1" dirty="0"/>
              <a:t> </a:t>
            </a:r>
            <a:r>
              <a:rPr lang="en-US" sz="5000" b="1" u="sng" dirty="0"/>
              <a:t>circuits </a:t>
            </a:r>
            <a:endParaRPr lang="es-ES" sz="5000" b="1" u="sng" dirty="0"/>
          </a:p>
          <a:p>
            <a:pPr marL="609600" indent="-609600">
              <a:buFont typeface="+mj-lt"/>
              <a:buAutoNum type="arabicPeriod" startAt="7"/>
            </a:pPr>
            <a:r>
              <a:rPr lang="en-US" sz="5000" b="1" dirty="0"/>
              <a:t>record</a:t>
            </a:r>
            <a:r>
              <a:rPr lang="en-US" sz="5000" b="1" dirty="0">
                <a:effectLst>
                  <a:outerShdw blurRad="38100" dist="38100" dir="2700000" algn="tl">
                    <a:srgbClr val="000000">
                      <a:alpha val="43137"/>
                    </a:srgbClr>
                  </a:outerShdw>
                </a:effectLst>
              </a:rPr>
              <a:t>ing</a:t>
            </a:r>
            <a:r>
              <a:rPr lang="en-US" sz="5000" b="1" dirty="0"/>
              <a:t> or display </a:t>
            </a:r>
            <a:r>
              <a:rPr lang="en-US" sz="5000" b="1" u="sng" dirty="0"/>
              <a:t>devices</a:t>
            </a:r>
            <a:endParaRPr lang="es-ES" sz="5000" b="1" u="sng" dirty="0"/>
          </a:p>
          <a:p>
            <a:pPr marL="609600" indent="-609600">
              <a:buFont typeface="+mj-lt"/>
              <a:buAutoNum type="arabicPeriod" startAt="7"/>
            </a:pPr>
            <a:r>
              <a:rPr lang="en-US" sz="5000" b="1" dirty="0"/>
              <a:t>the correspond</a:t>
            </a:r>
            <a:r>
              <a:rPr lang="en-US" sz="5000" b="1" dirty="0">
                <a:effectLst>
                  <a:outerShdw blurRad="38100" dist="38100" dir="2700000" algn="tl">
                    <a:srgbClr val="000000">
                      <a:alpha val="43137"/>
                    </a:srgbClr>
                  </a:outerShdw>
                </a:effectLst>
              </a:rPr>
              <a:t>ing</a:t>
            </a:r>
            <a:r>
              <a:rPr lang="en-US" sz="5000" b="1" dirty="0"/>
              <a:t> </a:t>
            </a:r>
            <a:r>
              <a:rPr lang="en-US" sz="5000" b="1" u="sng" dirty="0"/>
              <a:t>change</a:t>
            </a:r>
            <a:r>
              <a:rPr lang="en-US" sz="5000" b="1" dirty="0"/>
              <a:t> in an electrical variable</a:t>
            </a:r>
            <a:endParaRPr lang="es-ES" sz="5000" b="1" dirty="0"/>
          </a:p>
          <a:p>
            <a:pPr marL="609600" indent="-609600">
              <a:buFont typeface="+mj-lt"/>
              <a:buAutoNum type="arabicPeriod" startAt="7"/>
            </a:pPr>
            <a:r>
              <a:rPr lang="en-US" sz="5000" b="1" dirty="0"/>
              <a:t>sew</a:t>
            </a:r>
            <a:r>
              <a:rPr lang="en-US" sz="5000" b="1" dirty="0">
                <a:effectLst>
                  <a:outerShdw blurRad="38100" dist="38100" dir="2700000" algn="tl">
                    <a:srgbClr val="000000">
                      <a:alpha val="43137"/>
                    </a:srgbClr>
                  </a:outerShdw>
                </a:effectLst>
              </a:rPr>
              <a:t>ing</a:t>
            </a:r>
            <a:r>
              <a:rPr lang="en-US" sz="5000" b="1" dirty="0"/>
              <a:t> </a:t>
            </a:r>
            <a:r>
              <a:rPr lang="en-US" sz="5000" b="1" u="sng" dirty="0"/>
              <a:t>machine</a:t>
            </a:r>
            <a:endParaRPr lang="es-ES" sz="5000" b="1" u="sng" dirty="0"/>
          </a:p>
          <a:p>
            <a:pPr marL="609600" indent="-609600">
              <a:buFont typeface="+mj-lt"/>
              <a:buAutoNum type="arabicPeriod" startAt="7"/>
            </a:pPr>
            <a:r>
              <a:rPr lang="en-US" sz="5000" b="1" dirty="0"/>
              <a:t>This computer runs in two operat</a:t>
            </a:r>
            <a:r>
              <a:rPr lang="en-US" sz="5000" b="1" dirty="0">
                <a:effectLst>
                  <a:outerShdw blurRad="38100" dist="38100" dir="2700000" algn="tl">
                    <a:srgbClr val="000000">
                      <a:alpha val="43137"/>
                    </a:srgbClr>
                  </a:outerShdw>
                </a:effectLst>
              </a:rPr>
              <a:t>ing</a:t>
            </a:r>
            <a:r>
              <a:rPr lang="en-US" sz="5000" b="1" dirty="0"/>
              <a:t> </a:t>
            </a:r>
            <a:r>
              <a:rPr lang="en-US" sz="5000" b="1" u="sng" dirty="0"/>
              <a:t>modes</a:t>
            </a:r>
            <a:r>
              <a:rPr lang="en-US" sz="5000" b="1" dirty="0"/>
              <a:t>.</a:t>
            </a:r>
          </a:p>
          <a:p>
            <a:pPr marL="609600" indent="-609600">
              <a:buNone/>
            </a:pPr>
            <a:endParaRPr lang="en-US" sz="5000" b="1" dirty="0"/>
          </a:p>
          <a:p>
            <a:pPr marL="609600" indent="-609600"/>
            <a:r>
              <a:rPr lang="en-US" sz="5000" b="1" dirty="0"/>
              <a:t>This is a time-consuming </a:t>
            </a:r>
            <a:r>
              <a:rPr lang="en-US" sz="5000" b="1" u="sng" dirty="0"/>
              <a:t>method</a:t>
            </a:r>
            <a:r>
              <a:rPr lang="en-US" sz="5000" b="1" dirty="0"/>
              <a:t>.</a:t>
            </a:r>
            <a:r>
              <a:rPr lang="en-US" sz="5000" dirty="0"/>
              <a:t> </a:t>
            </a:r>
          </a:p>
          <a:p>
            <a:pPr marL="609600" indent="-609600">
              <a:buNone/>
            </a:pPr>
            <a:r>
              <a:rPr lang="en-US" sz="5000" b="1" dirty="0"/>
              <a:t>16. Stori</a:t>
            </a:r>
            <a:r>
              <a:rPr lang="en-US" sz="5000" b="1" dirty="0">
                <a:effectLst>
                  <a:outerShdw blurRad="38100" dist="38100" dir="2700000" algn="tl">
                    <a:srgbClr val="000000">
                      <a:alpha val="43137"/>
                    </a:srgbClr>
                  </a:outerShdw>
                </a:effectLst>
              </a:rPr>
              <a:t>ng</a:t>
            </a:r>
            <a:r>
              <a:rPr lang="en-US" sz="5000" b="1" dirty="0"/>
              <a:t> operations are difficult to carry out if you cannot handle the machine.</a:t>
            </a:r>
          </a:p>
          <a:p>
            <a:pPr marL="609600" indent="-609600"/>
            <a:endParaRPr lang="es-ES" sz="5000" b="1" dirty="0"/>
          </a:p>
        </p:txBody>
      </p:sp>
    </p:spTree>
    <p:extLst>
      <p:ext uri="{BB962C8B-B14F-4D97-AF65-F5344CB8AC3E}">
        <p14:creationId xmlns:p14="http://schemas.microsoft.com/office/powerpoint/2010/main" val="1742116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4940" y="195140"/>
            <a:ext cx="9404723" cy="577592"/>
          </a:xfrm>
        </p:spPr>
        <p:txBody>
          <a:bodyPr/>
          <a:lstStyle/>
          <a:p>
            <a:r>
              <a:rPr lang="en-GB" dirty="0" smtClean="0"/>
              <a:t>Post </a:t>
            </a:r>
            <a:r>
              <a:rPr lang="en-GB" dirty="0" err="1" smtClean="0"/>
              <a:t>modificador</a:t>
            </a:r>
            <a:endParaRPr lang="en-GB" dirty="0"/>
          </a:p>
        </p:txBody>
      </p:sp>
      <p:sp>
        <p:nvSpPr>
          <p:cNvPr id="3" name="Marcador de contenido 2"/>
          <p:cNvSpPr>
            <a:spLocks noGrp="1"/>
          </p:cNvSpPr>
          <p:nvPr>
            <p:ph idx="1"/>
          </p:nvPr>
        </p:nvSpPr>
        <p:spPr>
          <a:xfrm>
            <a:off x="154547" y="1004552"/>
            <a:ext cx="11732654" cy="5422006"/>
          </a:xfrm>
        </p:spPr>
        <p:txBody>
          <a:bodyPr>
            <a:normAutofit/>
          </a:bodyPr>
          <a:lstStyle/>
          <a:p>
            <a:pPr>
              <a:buFont typeface="Arial" panose="020B0604020202020204" pitchFamily="34" charset="0"/>
              <a:buChar char="•"/>
            </a:pPr>
            <a:r>
              <a:rPr lang="en-US" sz="4800" dirty="0"/>
              <a:t>This is a composite </a:t>
            </a:r>
            <a:r>
              <a:rPr lang="en-US" sz="5400" b="1" u="sng" dirty="0"/>
              <a:t>material</a:t>
            </a:r>
            <a:r>
              <a:rPr lang="en-US" sz="5400" b="1" dirty="0"/>
              <a:t> </a:t>
            </a:r>
            <a:r>
              <a:rPr lang="en-US" sz="5400" b="1" dirty="0">
                <a:solidFill>
                  <a:srgbClr val="92D050"/>
                </a:solidFill>
                <a:effectLst>
                  <a:outerShdw blurRad="38100" dist="38100" dir="2700000" algn="tl">
                    <a:srgbClr val="000000">
                      <a:alpha val="43137"/>
                    </a:srgbClr>
                  </a:outerShdw>
                </a:effectLst>
              </a:rPr>
              <a:t>having</a:t>
            </a:r>
            <a:r>
              <a:rPr lang="en-US" sz="4800" dirty="0">
                <a:solidFill>
                  <a:srgbClr val="92D050"/>
                </a:solidFill>
              </a:rPr>
              <a:t> </a:t>
            </a:r>
            <a:r>
              <a:rPr lang="en-US" sz="4800" dirty="0"/>
              <a:t>a high thermal conductivity and a small thermal expansion coefficient.  </a:t>
            </a:r>
          </a:p>
          <a:p>
            <a:pPr marL="0" indent="0">
              <a:buNone/>
            </a:pPr>
            <a:r>
              <a:rPr lang="es-ES" sz="4800" dirty="0" smtClean="0"/>
              <a:t>Este es un </a:t>
            </a:r>
            <a:r>
              <a:rPr lang="es-ES" sz="4800" b="1" dirty="0" smtClean="0"/>
              <a:t>material</a:t>
            </a:r>
            <a:r>
              <a:rPr lang="es-ES" sz="4800" dirty="0" smtClean="0"/>
              <a:t> compuesto </a:t>
            </a:r>
            <a:r>
              <a:rPr lang="es-ES" sz="4800" b="1" dirty="0" smtClean="0">
                <a:solidFill>
                  <a:srgbClr val="92D050"/>
                </a:solidFill>
              </a:rPr>
              <a:t>que tiene</a:t>
            </a:r>
            <a:r>
              <a:rPr lang="es-ES" sz="4800" dirty="0" smtClean="0"/>
              <a:t> una conductividad térmica y un coeficiente de expansión térmica.</a:t>
            </a:r>
            <a:endParaRPr lang="es-ES" sz="4800" dirty="0"/>
          </a:p>
          <a:p>
            <a:pPr marL="0" indent="0">
              <a:buNone/>
            </a:pPr>
            <a:endParaRPr lang="en-US" sz="2600" dirty="0" smtClean="0"/>
          </a:p>
        </p:txBody>
      </p:sp>
      <p:sp>
        <p:nvSpPr>
          <p:cNvPr id="4" name="Rectángulo 3"/>
          <p:cNvSpPr/>
          <p:nvPr/>
        </p:nvSpPr>
        <p:spPr>
          <a:xfrm>
            <a:off x="1886418" y="5362805"/>
            <a:ext cx="8164416" cy="923330"/>
          </a:xfrm>
          <a:prstGeom prst="rect">
            <a:avLst/>
          </a:prstGeom>
          <a:noFill/>
        </p:spPr>
        <p:txBody>
          <a:bodyPr wrap="none" lIns="91440" tIns="45720" rIns="91440" bIns="45720">
            <a:spAutoFit/>
          </a:bodyPr>
          <a:lstStyle/>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	</a:t>
            </a:r>
            <a:r>
              <a:rPr lang="en-US" sz="54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que</a:t>
            </a: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 + </a:t>
            </a:r>
            <a:r>
              <a:rPr lang="en-US" sz="54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verbo</a:t>
            </a: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 </a:t>
            </a:r>
            <a:r>
              <a:rPr lang="en-US" sz="54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conjugado</a:t>
            </a:r>
            <a:endParaRPr lang="en-GB"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364310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5910" y="515156"/>
            <a:ext cx="12170535" cy="5859886"/>
          </a:xfrm>
        </p:spPr>
        <p:txBody>
          <a:bodyPr>
            <a:normAutofit/>
          </a:bodyPr>
          <a:lstStyle/>
          <a:p>
            <a:pPr>
              <a:buFont typeface="Arial" panose="020B0604020202020204" pitchFamily="34" charset="0"/>
              <a:buChar char="•"/>
            </a:pPr>
            <a:r>
              <a:rPr lang="en-US" sz="4800" dirty="0"/>
              <a:t>These are the </a:t>
            </a:r>
            <a:r>
              <a:rPr lang="en-US" sz="4800" b="1" u="sng" dirty="0"/>
              <a:t>equations</a:t>
            </a:r>
            <a:r>
              <a:rPr lang="en-US" sz="4800" b="1" dirty="0"/>
              <a:t> </a:t>
            </a:r>
            <a:r>
              <a:rPr lang="en-US" sz="4800" b="1" dirty="0">
                <a:solidFill>
                  <a:srgbClr val="92D050"/>
                </a:solidFill>
                <a:effectLst>
                  <a:outerShdw blurRad="38100" dist="38100" dir="2700000" algn="tl">
                    <a:srgbClr val="000000">
                      <a:alpha val="43137"/>
                    </a:srgbClr>
                  </a:outerShdw>
                </a:effectLst>
              </a:rPr>
              <a:t>describing</a:t>
            </a:r>
            <a:r>
              <a:rPr lang="en-US" sz="4800" dirty="0"/>
              <a:t> the </a:t>
            </a:r>
            <a:r>
              <a:rPr lang="en-US" sz="4800" dirty="0" err="1"/>
              <a:t>behaviour</a:t>
            </a:r>
            <a:r>
              <a:rPr lang="en-US" sz="4800" dirty="0"/>
              <a:t> of fundamental particles.</a:t>
            </a:r>
          </a:p>
          <a:p>
            <a:pPr marL="0" indent="0">
              <a:buNone/>
            </a:pPr>
            <a:endParaRPr lang="en-US" sz="4800" dirty="0" smtClean="0"/>
          </a:p>
          <a:p>
            <a:pPr marL="0" indent="0">
              <a:buNone/>
            </a:pPr>
            <a:r>
              <a:rPr lang="en-US" sz="4800" dirty="0" err="1" smtClean="0"/>
              <a:t>Estas</a:t>
            </a:r>
            <a:r>
              <a:rPr lang="en-US" sz="4800" dirty="0" smtClean="0"/>
              <a:t> </a:t>
            </a:r>
            <a:r>
              <a:rPr lang="en-US" sz="4800" dirty="0"/>
              <a:t>son </a:t>
            </a:r>
            <a:r>
              <a:rPr lang="en-US" sz="4800" dirty="0" err="1"/>
              <a:t>las</a:t>
            </a:r>
            <a:r>
              <a:rPr lang="en-US" sz="4800" dirty="0"/>
              <a:t> </a:t>
            </a:r>
            <a:r>
              <a:rPr lang="en-US" sz="4800" b="1" u="sng" dirty="0" err="1"/>
              <a:t>ecuaciones</a:t>
            </a:r>
            <a:r>
              <a:rPr lang="en-US" sz="4800" dirty="0"/>
              <a:t> </a:t>
            </a:r>
            <a:r>
              <a:rPr lang="en-US" sz="4800" b="1" dirty="0" err="1">
                <a:solidFill>
                  <a:srgbClr val="92D050"/>
                </a:solidFill>
              </a:rPr>
              <a:t>que</a:t>
            </a:r>
            <a:r>
              <a:rPr lang="en-US" sz="4800" b="1" dirty="0">
                <a:solidFill>
                  <a:srgbClr val="92D050"/>
                </a:solidFill>
              </a:rPr>
              <a:t> </a:t>
            </a:r>
            <a:r>
              <a:rPr lang="en-US" sz="4800" b="1" dirty="0" err="1">
                <a:solidFill>
                  <a:srgbClr val="92D050"/>
                </a:solidFill>
              </a:rPr>
              <a:t>describen</a:t>
            </a:r>
            <a:r>
              <a:rPr lang="en-US" sz="4800" dirty="0">
                <a:solidFill>
                  <a:srgbClr val="92D050"/>
                </a:solidFill>
              </a:rPr>
              <a:t> </a:t>
            </a:r>
            <a:r>
              <a:rPr lang="en-US" sz="4800" dirty="0"/>
              <a:t>la </a:t>
            </a:r>
            <a:r>
              <a:rPr lang="en-US" sz="4800" dirty="0" err="1"/>
              <a:t>conducta</a:t>
            </a:r>
            <a:r>
              <a:rPr lang="en-US" sz="4800" dirty="0"/>
              <a:t> de </a:t>
            </a:r>
            <a:r>
              <a:rPr lang="en-US" sz="4800" dirty="0" err="1"/>
              <a:t>partículas</a:t>
            </a:r>
            <a:r>
              <a:rPr lang="en-US" sz="4800" dirty="0"/>
              <a:t> fundamentals.</a:t>
            </a:r>
          </a:p>
          <a:p>
            <a:pPr marL="0" indent="0">
              <a:buNone/>
            </a:pPr>
            <a:r>
              <a:rPr lang="en-US" sz="4800" dirty="0"/>
              <a:t>	</a:t>
            </a:r>
            <a:endParaRPr lang="en-GB" sz="4800" dirty="0"/>
          </a:p>
          <a:p>
            <a:endParaRPr lang="en-GB" dirty="0"/>
          </a:p>
        </p:txBody>
      </p:sp>
    </p:spTree>
    <p:extLst>
      <p:ext uri="{BB962C8B-B14F-4D97-AF65-F5344CB8AC3E}">
        <p14:creationId xmlns:p14="http://schemas.microsoft.com/office/powerpoint/2010/main" val="5413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5130" y="388323"/>
            <a:ext cx="11151918" cy="706381"/>
          </a:xfrm>
        </p:spPr>
        <p:txBody>
          <a:bodyPr/>
          <a:lstStyle/>
          <a:p>
            <a:r>
              <a:rPr lang="en-GB" sz="4800" dirty="0" err="1" smtClean="0"/>
              <a:t>Después</a:t>
            </a:r>
            <a:r>
              <a:rPr lang="en-GB" sz="4800" dirty="0" smtClean="0"/>
              <a:t> de </a:t>
            </a:r>
            <a:r>
              <a:rPr lang="en-GB" sz="4800" dirty="0" err="1" smtClean="0"/>
              <a:t>verbos</a:t>
            </a:r>
            <a:r>
              <a:rPr lang="en-GB" sz="4800" dirty="0" smtClean="0"/>
              <a:t> o </a:t>
            </a:r>
            <a:r>
              <a:rPr lang="en-GB" sz="4800" dirty="0" err="1" smtClean="0"/>
              <a:t>preposiciones</a:t>
            </a:r>
            <a:endParaRPr lang="en-GB" sz="4800" dirty="0"/>
          </a:p>
        </p:txBody>
      </p:sp>
      <p:sp>
        <p:nvSpPr>
          <p:cNvPr id="3" name="Marcador de contenido 2"/>
          <p:cNvSpPr>
            <a:spLocks noGrp="1"/>
          </p:cNvSpPr>
          <p:nvPr>
            <p:ph idx="1"/>
          </p:nvPr>
        </p:nvSpPr>
        <p:spPr>
          <a:xfrm>
            <a:off x="103031" y="1184856"/>
            <a:ext cx="11990231" cy="5177307"/>
          </a:xfrm>
        </p:spPr>
        <p:txBody>
          <a:bodyPr>
            <a:normAutofit fontScale="92500" lnSpcReduction="20000"/>
          </a:bodyPr>
          <a:lstStyle/>
          <a:p>
            <a:pPr>
              <a:buFont typeface="Arial" panose="020B0604020202020204" pitchFamily="34" charset="0"/>
              <a:buChar char="•"/>
            </a:pPr>
            <a:r>
              <a:rPr lang="en-US" sz="5000" dirty="0" smtClean="0"/>
              <a:t>When </a:t>
            </a:r>
            <a:r>
              <a:rPr lang="en-US" sz="5000" dirty="0"/>
              <a:t>a Mobile Connector is not in use, we </a:t>
            </a:r>
            <a:r>
              <a:rPr lang="en-US" sz="5000" b="1" dirty="0"/>
              <a:t>recommend</a:t>
            </a:r>
            <a:r>
              <a:rPr lang="en-US" sz="5000" dirty="0"/>
              <a:t> </a:t>
            </a:r>
            <a:r>
              <a:rPr lang="en-US" sz="5000" b="1" dirty="0">
                <a:solidFill>
                  <a:schemeClr val="accent5">
                    <a:lumMod val="60000"/>
                    <a:lumOff val="40000"/>
                  </a:schemeClr>
                </a:solidFill>
              </a:rPr>
              <a:t>storing</a:t>
            </a:r>
            <a:r>
              <a:rPr lang="en-US" sz="5000" dirty="0"/>
              <a:t> it in the trunk for easy access</a:t>
            </a:r>
            <a:r>
              <a:rPr lang="en-US" sz="5000" dirty="0" smtClean="0"/>
              <a:t>.</a:t>
            </a:r>
          </a:p>
          <a:p>
            <a:pPr>
              <a:buFont typeface="Arial" panose="020B0604020202020204" pitchFamily="34" charset="0"/>
              <a:buChar char="•"/>
            </a:pPr>
            <a:r>
              <a:rPr lang="es-ES" sz="5000" dirty="0" err="1" smtClean="0"/>
              <a:t>They</a:t>
            </a:r>
            <a:r>
              <a:rPr lang="es-ES" sz="5000" dirty="0" smtClean="0"/>
              <a:t> </a:t>
            </a:r>
            <a:r>
              <a:rPr lang="es-ES" sz="5000" b="1" dirty="0" err="1"/>
              <a:t>stopped</a:t>
            </a:r>
            <a:r>
              <a:rPr lang="es-ES" sz="5000" dirty="0"/>
              <a:t> </a:t>
            </a:r>
            <a:r>
              <a:rPr lang="es-ES" sz="5000" b="1" dirty="0" err="1">
                <a:solidFill>
                  <a:schemeClr val="accent5">
                    <a:lumMod val="60000"/>
                    <a:lumOff val="40000"/>
                  </a:schemeClr>
                </a:solidFill>
              </a:rPr>
              <a:t>producing</a:t>
            </a:r>
            <a:r>
              <a:rPr lang="es-ES" sz="5000" dirty="0"/>
              <a:t> </a:t>
            </a:r>
            <a:r>
              <a:rPr lang="es-ES" sz="5000" dirty="0" err="1"/>
              <a:t>benzene</a:t>
            </a:r>
            <a:r>
              <a:rPr lang="es-ES" sz="5000" dirty="0"/>
              <a:t> a </a:t>
            </a:r>
            <a:r>
              <a:rPr lang="es-ES" sz="5000" dirty="0" err="1"/>
              <a:t>month</a:t>
            </a:r>
            <a:r>
              <a:rPr lang="es-ES" sz="5000" dirty="0"/>
              <a:t> ago.</a:t>
            </a:r>
          </a:p>
          <a:p>
            <a:pPr>
              <a:buFont typeface="Arial" panose="020B0604020202020204" pitchFamily="34" charset="0"/>
              <a:buChar char="•"/>
            </a:pPr>
            <a:r>
              <a:rPr lang="en-US" sz="5000" dirty="0" smtClean="0"/>
              <a:t>Other </a:t>
            </a:r>
            <a:r>
              <a:rPr lang="en-US" sz="5000" dirty="0"/>
              <a:t>methods </a:t>
            </a:r>
            <a:r>
              <a:rPr lang="en-US" sz="5000" b="1" dirty="0"/>
              <a:t>for</a:t>
            </a:r>
            <a:r>
              <a:rPr lang="en-US" sz="5000" dirty="0"/>
              <a:t> </a:t>
            </a:r>
            <a:r>
              <a:rPr lang="en-US" sz="5000" b="1" dirty="0">
                <a:solidFill>
                  <a:schemeClr val="accent5">
                    <a:lumMod val="60000"/>
                    <a:lumOff val="40000"/>
                  </a:schemeClr>
                </a:solidFill>
              </a:rPr>
              <a:t>performing</a:t>
            </a:r>
            <a:r>
              <a:rPr lang="en-US" sz="5000" dirty="0"/>
              <a:t> subsurface exploration include test pits and trenches.</a:t>
            </a:r>
            <a:endParaRPr lang="es-ES" sz="5000" b="1" dirty="0"/>
          </a:p>
          <a:p>
            <a:endParaRPr lang="en-GB" sz="2600" dirty="0" smtClean="0"/>
          </a:p>
          <a:p>
            <a:endParaRPr lang="en-GB" sz="2600" dirty="0"/>
          </a:p>
          <a:p>
            <a:endParaRPr lang="en-GB" sz="2600" dirty="0"/>
          </a:p>
        </p:txBody>
      </p:sp>
      <p:sp>
        <p:nvSpPr>
          <p:cNvPr id="4" name="Rectángulo 3"/>
          <p:cNvSpPr/>
          <p:nvPr/>
        </p:nvSpPr>
        <p:spPr>
          <a:xfrm>
            <a:off x="2513765" y="5684777"/>
            <a:ext cx="7087198" cy="923330"/>
          </a:xfrm>
          <a:prstGeom prst="rect">
            <a:avLst/>
          </a:prstGeom>
          <a:noFill/>
        </p:spPr>
        <p:txBody>
          <a:bodyPr wrap="none" lIns="91440" tIns="45720" rIns="91440" bIns="45720">
            <a:spAutoFit/>
          </a:bodyPr>
          <a:lstStyle/>
          <a:p>
            <a:pPr algn="ctr"/>
            <a:r>
              <a:rPr lang="en-GB" sz="54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Infinitivo</a:t>
            </a:r>
            <a:r>
              <a:rPr lang="en-GB"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 o </a:t>
            </a:r>
            <a:r>
              <a:rPr lang="en-GB" sz="54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sustantivo</a:t>
            </a:r>
            <a:endParaRPr lang="en-GB"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220566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668" y="452718"/>
            <a:ext cx="11900078" cy="835169"/>
          </a:xfrm>
        </p:spPr>
        <p:txBody>
          <a:bodyPr/>
          <a:lstStyle/>
          <a:p>
            <a:r>
              <a:rPr lang="en-GB" sz="4800" b="1" dirty="0" err="1" smtClean="0"/>
              <a:t>Precedido</a:t>
            </a:r>
            <a:r>
              <a:rPr lang="en-GB" sz="4800" b="1" dirty="0" smtClean="0"/>
              <a:t> </a:t>
            </a:r>
            <a:r>
              <a:rPr lang="en-GB" sz="4800" b="1" dirty="0" err="1" smtClean="0"/>
              <a:t>por</a:t>
            </a:r>
            <a:r>
              <a:rPr lang="en-GB" sz="4800" b="1" dirty="0" smtClean="0"/>
              <a:t> “by” (</a:t>
            </a:r>
            <a:r>
              <a:rPr lang="en-GB" sz="4800" b="1" dirty="0" err="1" smtClean="0"/>
              <a:t>indicando</a:t>
            </a:r>
            <a:r>
              <a:rPr lang="en-GB" sz="4800" b="1" dirty="0" smtClean="0"/>
              <a:t> </a:t>
            </a:r>
            <a:r>
              <a:rPr lang="en-GB" sz="4800" b="1" dirty="0" err="1" smtClean="0"/>
              <a:t>modo</a:t>
            </a:r>
            <a:r>
              <a:rPr lang="en-GB" sz="4800" b="1" dirty="0" smtClean="0"/>
              <a:t>)</a:t>
            </a:r>
            <a:endParaRPr lang="en-GB" sz="4800" b="1" dirty="0"/>
          </a:p>
        </p:txBody>
      </p:sp>
      <p:sp>
        <p:nvSpPr>
          <p:cNvPr id="3" name="Marcador de contenido 2"/>
          <p:cNvSpPr>
            <a:spLocks noGrp="1"/>
          </p:cNvSpPr>
          <p:nvPr>
            <p:ph idx="1"/>
          </p:nvPr>
        </p:nvSpPr>
        <p:spPr>
          <a:xfrm>
            <a:off x="646111" y="1287888"/>
            <a:ext cx="10790327" cy="5112912"/>
          </a:xfrm>
        </p:spPr>
        <p:txBody>
          <a:bodyPr>
            <a:normAutofit lnSpcReduction="10000"/>
          </a:bodyPr>
          <a:lstStyle/>
          <a:p>
            <a:pPr marL="0" indent="0">
              <a:buNone/>
            </a:pPr>
            <a:endParaRPr lang="en-US" dirty="0" smtClean="0"/>
          </a:p>
          <a:p>
            <a:pPr marL="0" indent="0">
              <a:buNone/>
            </a:pPr>
            <a:r>
              <a:rPr lang="en-US" sz="5000" dirty="0" smtClean="0"/>
              <a:t>The </a:t>
            </a:r>
            <a:r>
              <a:rPr lang="en-US" sz="5000" dirty="0"/>
              <a:t>hole is excavated </a:t>
            </a:r>
            <a:r>
              <a:rPr lang="en-US" sz="5000" b="1" dirty="0"/>
              <a:t>by</a:t>
            </a:r>
            <a:r>
              <a:rPr lang="en-US" sz="5000" b="1" dirty="0">
                <a:solidFill>
                  <a:srgbClr val="FFFF66"/>
                </a:solidFill>
              </a:rPr>
              <a:t> rotating</a:t>
            </a:r>
            <a:r>
              <a:rPr lang="en-US" sz="5000" dirty="0">
                <a:solidFill>
                  <a:srgbClr val="FF0000"/>
                </a:solidFill>
              </a:rPr>
              <a:t> </a:t>
            </a:r>
            <a:r>
              <a:rPr lang="en-US" sz="5000" dirty="0"/>
              <a:t>the auger. </a:t>
            </a:r>
            <a:endParaRPr lang="en-US" sz="5000" dirty="0" smtClean="0"/>
          </a:p>
          <a:p>
            <a:pPr marL="0" indent="0">
              <a:buNone/>
            </a:pPr>
            <a:r>
              <a:rPr lang="en-US" sz="5000" dirty="0" smtClean="0"/>
              <a:t>El </a:t>
            </a:r>
            <a:r>
              <a:rPr lang="en-US" sz="5000" dirty="0" err="1"/>
              <a:t>agujero</a:t>
            </a:r>
            <a:r>
              <a:rPr lang="en-US" sz="5000" dirty="0"/>
              <a:t> </a:t>
            </a:r>
            <a:r>
              <a:rPr lang="en-US" sz="5000" dirty="0" smtClean="0"/>
              <a:t>se </a:t>
            </a:r>
            <a:r>
              <a:rPr lang="en-US" sz="5000" dirty="0" err="1" smtClean="0"/>
              <a:t>excava</a:t>
            </a:r>
            <a:r>
              <a:rPr lang="en-US" sz="5000" dirty="0" smtClean="0"/>
              <a:t> </a:t>
            </a:r>
            <a:r>
              <a:rPr lang="en-US" sz="5000" b="1" dirty="0" err="1">
                <a:solidFill>
                  <a:srgbClr val="FFFF66"/>
                </a:solidFill>
              </a:rPr>
              <a:t>rotando</a:t>
            </a:r>
            <a:r>
              <a:rPr lang="en-US" sz="5000" dirty="0"/>
              <a:t> el </a:t>
            </a:r>
            <a:r>
              <a:rPr lang="en-US" sz="5000" dirty="0" err="1"/>
              <a:t>taladro</a:t>
            </a:r>
            <a:r>
              <a:rPr lang="en-US" sz="5000" dirty="0"/>
              <a:t>/al </a:t>
            </a:r>
            <a:r>
              <a:rPr lang="en-US" sz="5000" dirty="0" err="1"/>
              <a:t>rotar</a:t>
            </a:r>
            <a:r>
              <a:rPr lang="en-US" sz="5000" dirty="0"/>
              <a:t> el </a:t>
            </a:r>
            <a:r>
              <a:rPr lang="en-US" sz="5000" dirty="0" err="1"/>
              <a:t>taladro</a:t>
            </a:r>
            <a:r>
              <a:rPr lang="en-US" sz="5000" dirty="0"/>
              <a:t>.</a:t>
            </a:r>
            <a:endParaRPr lang="es-AR" sz="5000" dirty="0"/>
          </a:p>
          <a:p>
            <a:pPr marL="0" indent="0">
              <a:buNone/>
            </a:pPr>
            <a:endParaRPr lang="en-GB" sz="5000" dirty="0" smtClean="0"/>
          </a:p>
          <a:p>
            <a:pPr lvl="3"/>
            <a:r>
              <a:rPr lang="en-GB" sz="5000" b="1" dirty="0" smtClean="0">
                <a:solidFill>
                  <a:srgbClr val="FFFF66"/>
                </a:solidFill>
              </a:rPr>
              <a:t>By + </a:t>
            </a:r>
            <a:r>
              <a:rPr lang="en-GB" sz="5000" b="1" dirty="0" err="1" smtClean="0">
                <a:solidFill>
                  <a:srgbClr val="FFFF66"/>
                </a:solidFill>
              </a:rPr>
              <a:t>ando</a:t>
            </a:r>
            <a:r>
              <a:rPr lang="en-GB" sz="5000" b="1" dirty="0" smtClean="0">
                <a:solidFill>
                  <a:srgbClr val="FFFF66"/>
                </a:solidFill>
              </a:rPr>
              <a:t>/</a:t>
            </a:r>
            <a:r>
              <a:rPr lang="en-GB" sz="5000" b="1" dirty="0" err="1" smtClean="0">
                <a:solidFill>
                  <a:srgbClr val="FFFF66"/>
                </a:solidFill>
              </a:rPr>
              <a:t>endo</a:t>
            </a:r>
            <a:endParaRPr lang="en-GB" sz="5000" b="1" dirty="0">
              <a:solidFill>
                <a:srgbClr val="FFFF66"/>
              </a:solidFill>
            </a:endParaRPr>
          </a:p>
        </p:txBody>
      </p:sp>
      <p:sp>
        <p:nvSpPr>
          <p:cNvPr id="4" name="Multiplicar 3"/>
          <p:cNvSpPr/>
          <p:nvPr/>
        </p:nvSpPr>
        <p:spPr>
          <a:xfrm>
            <a:off x="2485624" y="5434885"/>
            <a:ext cx="824248" cy="965915"/>
          </a:xfrm>
          <a:prstGeom prst="mathMultiply">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263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7474" y="246656"/>
            <a:ext cx="9404723" cy="1400530"/>
          </a:xfrm>
        </p:spPr>
        <p:txBody>
          <a:bodyPr/>
          <a:lstStyle/>
          <a:p>
            <a:r>
              <a:rPr lang="en-GB" sz="4800" dirty="0" smtClean="0"/>
              <a:t>En </a:t>
            </a:r>
            <a:r>
              <a:rPr lang="en-GB" sz="4800" dirty="0" err="1" smtClean="0"/>
              <a:t>tiempos</a:t>
            </a:r>
            <a:r>
              <a:rPr lang="en-GB" sz="4800" dirty="0" smtClean="0"/>
              <a:t> </a:t>
            </a:r>
            <a:r>
              <a:rPr lang="en-GB" sz="4800" dirty="0" err="1" smtClean="0"/>
              <a:t>verbales</a:t>
            </a:r>
            <a:r>
              <a:rPr lang="en-GB" sz="4800" dirty="0" smtClean="0"/>
              <a:t> </a:t>
            </a:r>
            <a:r>
              <a:rPr lang="en-GB" sz="4800" dirty="0" err="1" smtClean="0"/>
              <a:t>continuos</a:t>
            </a:r>
            <a:r>
              <a:rPr lang="en-GB" sz="4800" dirty="0" smtClean="0"/>
              <a:t> </a:t>
            </a:r>
            <a:endParaRPr lang="en-GB" sz="4800" dirty="0"/>
          </a:p>
        </p:txBody>
      </p:sp>
      <p:sp>
        <p:nvSpPr>
          <p:cNvPr id="3" name="Marcador de contenido 2"/>
          <p:cNvSpPr>
            <a:spLocks noGrp="1"/>
          </p:cNvSpPr>
          <p:nvPr>
            <p:ph idx="1"/>
          </p:nvPr>
        </p:nvSpPr>
        <p:spPr>
          <a:xfrm>
            <a:off x="490377" y="1152983"/>
            <a:ext cx="11268034" cy="5389485"/>
          </a:xfrm>
        </p:spPr>
        <p:txBody>
          <a:bodyPr>
            <a:normAutofit fontScale="70000" lnSpcReduction="20000"/>
          </a:bodyPr>
          <a:lstStyle/>
          <a:p>
            <a:pPr marL="0" indent="0">
              <a:buNone/>
            </a:pPr>
            <a:r>
              <a:rPr lang="en-US" sz="4800" dirty="0" smtClean="0"/>
              <a:t>Flammable </a:t>
            </a:r>
            <a:r>
              <a:rPr lang="en-US" sz="4800" dirty="0"/>
              <a:t>liquids or gases </a:t>
            </a:r>
            <a:r>
              <a:rPr lang="en-US" sz="4800" b="1" dirty="0"/>
              <a:t>are</a:t>
            </a:r>
            <a:r>
              <a:rPr lang="en-US" sz="4800" b="1" dirty="0">
                <a:solidFill>
                  <a:srgbClr val="92D050"/>
                </a:solidFill>
              </a:rPr>
              <a:t> being </a:t>
            </a:r>
            <a:r>
              <a:rPr lang="en-US" sz="4800" b="1" dirty="0"/>
              <a:t>stored</a:t>
            </a:r>
            <a:r>
              <a:rPr lang="en-US" sz="4800" dirty="0"/>
              <a:t> here.</a:t>
            </a:r>
            <a:endParaRPr lang="es-AR" sz="4800" dirty="0"/>
          </a:p>
          <a:p>
            <a:pPr marL="0" indent="0">
              <a:buNone/>
            </a:pPr>
            <a:r>
              <a:rPr lang="es-ES" sz="4800" dirty="0" err="1"/>
              <a:t>The</a:t>
            </a:r>
            <a:r>
              <a:rPr lang="es-ES" sz="4800" dirty="0"/>
              <a:t> </a:t>
            </a:r>
            <a:r>
              <a:rPr lang="es-ES" sz="4800" dirty="0" err="1"/>
              <a:t>company</a:t>
            </a:r>
            <a:r>
              <a:rPr lang="es-ES" sz="4800" dirty="0"/>
              <a:t> </a:t>
            </a:r>
            <a:r>
              <a:rPr lang="es-ES" sz="4800" b="1" dirty="0"/>
              <a:t>has </a:t>
            </a:r>
            <a:r>
              <a:rPr lang="es-ES" sz="4800" b="1" dirty="0" err="1"/>
              <a:t>been</a:t>
            </a:r>
            <a:r>
              <a:rPr lang="es-ES" sz="4800" b="1" dirty="0"/>
              <a:t> </a:t>
            </a:r>
            <a:r>
              <a:rPr lang="es-ES" sz="4800" b="1" dirty="0" err="1">
                <a:solidFill>
                  <a:srgbClr val="92D050"/>
                </a:solidFill>
              </a:rPr>
              <a:t>providing</a:t>
            </a:r>
            <a:r>
              <a:rPr lang="es-ES" sz="4800" dirty="0">
                <a:solidFill>
                  <a:srgbClr val="92D050"/>
                </a:solidFill>
              </a:rPr>
              <a:t> </a:t>
            </a:r>
            <a:r>
              <a:rPr lang="es-ES" sz="4800" dirty="0"/>
              <a:t>a </a:t>
            </a:r>
            <a:r>
              <a:rPr lang="es-ES" sz="4800" dirty="0" err="1"/>
              <a:t>unique</a:t>
            </a:r>
            <a:r>
              <a:rPr lang="es-ES" sz="4800" dirty="0"/>
              <a:t> and </a:t>
            </a:r>
            <a:r>
              <a:rPr lang="es-ES" sz="4800" dirty="0" err="1"/>
              <a:t>specialized</a:t>
            </a:r>
            <a:r>
              <a:rPr lang="es-ES" sz="4800" dirty="0"/>
              <a:t> </a:t>
            </a:r>
            <a:r>
              <a:rPr lang="es-ES" sz="4800" dirty="0" err="1"/>
              <a:t>service</a:t>
            </a:r>
            <a:r>
              <a:rPr lang="es-ES" sz="4800" dirty="0"/>
              <a:t>.</a:t>
            </a:r>
            <a:endParaRPr lang="es-AR" sz="4800" dirty="0"/>
          </a:p>
          <a:p>
            <a:pPr marL="0" indent="0">
              <a:buNone/>
            </a:pPr>
            <a:endParaRPr lang="es-ES" sz="4800" dirty="0" smtClean="0">
              <a:solidFill>
                <a:srgbClr val="FF6699"/>
              </a:solidFill>
            </a:endParaRPr>
          </a:p>
          <a:p>
            <a:pPr marL="0" indent="0">
              <a:buNone/>
            </a:pPr>
            <a:r>
              <a:rPr lang="es-ES" sz="4800" b="1" dirty="0" smtClean="0">
                <a:solidFill>
                  <a:srgbClr val="FF6699"/>
                </a:solidFill>
              </a:rPr>
              <a:t>Complementos </a:t>
            </a:r>
            <a:r>
              <a:rPr lang="es-ES" sz="4800" b="1" dirty="0">
                <a:solidFill>
                  <a:srgbClr val="FF6699"/>
                </a:solidFill>
              </a:rPr>
              <a:t>de ciertos verbos (perifrásticos): </a:t>
            </a:r>
            <a:r>
              <a:rPr lang="es-ES" sz="4800" b="1" dirty="0" err="1">
                <a:solidFill>
                  <a:srgbClr val="FF6699"/>
                </a:solidFill>
              </a:rPr>
              <a:t>begin</a:t>
            </a:r>
            <a:r>
              <a:rPr lang="es-ES" sz="4800" b="1" dirty="0">
                <a:solidFill>
                  <a:srgbClr val="FF6699"/>
                </a:solidFill>
              </a:rPr>
              <a:t>/</a:t>
            </a:r>
            <a:r>
              <a:rPr lang="es-ES" sz="4800" b="1" dirty="0" err="1">
                <a:solidFill>
                  <a:srgbClr val="FF6699"/>
                </a:solidFill>
              </a:rPr>
              <a:t>start</a:t>
            </a:r>
            <a:r>
              <a:rPr lang="es-ES" sz="4800" b="1" dirty="0">
                <a:solidFill>
                  <a:srgbClr val="FF6699"/>
                </a:solidFill>
              </a:rPr>
              <a:t>, </a:t>
            </a:r>
            <a:r>
              <a:rPr lang="es-ES" sz="4800" b="1" dirty="0" err="1">
                <a:solidFill>
                  <a:srgbClr val="FF6699"/>
                </a:solidFill>
              </a:rPr>
              <a:t>go</a:t>
            </a:r>
            <a:r>
              <a:rPr lang="es-ES" sz="4800" b="1" dirty="0">
                <a:solidFill>
                  <a:srgbClr val="FF6699"/>
                </a:solidFill>
              </a:rPr>
              <a:t> </a:t>
            </a:r>
            <a:r>
              <a:rPr lang="es-ES" sz="4800" b="1" dirty="0" err="1">
                <a:solidFill>
                  <a:srgbClr val="FF6699"/>
                </a:solidFill>
              </a:rPr>
              <a:t>on</a:t>
            </a:r>
            <a:r>
              <a:rPr lang="es-ES" sz="4800" b="1" dirty="0">
                <a:solidFill>
                  <a:srgbClr val="FF6699"/>
                </a:solidFill>
              </a:rPr>
              <a:t>/</a:t>
            </a:r>
            <a:r>
              <a:rPr lang="es-ES" sz="4800" b="1" dirty="0" err="1">
                <a:solidFill>
                  <a:srgbClr val="FF6699"/>
                </a:solidFill>
              </a:rPr>
              <a:t>continue</a:t>
            </a:r>
            <a:r>
              <a:rPr lang="es-ES" sz="4800" b="1" dirty="0">
                <a:solidFill>
                  <a:srgbClr val="FF6699"/>
                </a:solidFill>
              </a:rPr>
              <a:t>.</a:t>
            </a:r>
          </a:p>
          <a:p>
            <a:pPr marL="0" indent="0">
              <a:buNone/>
            </a:pPr>
            <a:r>
              <a:rPr lang="es-ES" sz="4800" dirty="0"/>
              <a:t>He </a:t>
            </a:r>
            <a:r>
              <a:rPr lang="es-ES" sz="4800" dirty="0" err="1"/>
              <a:t>continued</a:t>
            </a:r>
            <a:r>
              <a:rPr lang="es-ES" sz="4800" dirty="0"/>
              <a:t> </a:t>
            </a:r>
            <a:r>
              <a:rPr lang="es-ES" sz="4800" b="1" dirty="0" err="1">
                <a:solidFill>
                  <a:srgbClr val="92D050"/>
                </a:solidFill>
              </a:rPr>
              <a:t>reading</a:t>
            </a:r>
            <a:r>
              <a:rPr lang="es-ES" sz="4800" dirty="0"/>
              <a:t>.</a:t>
            </a:r>
          </a:p>
          <a:p>
            <a:endParaRPr lang="en-GB" sz="3800" b="1" dirty="0" smtClean="0">
              <a:solidFill>
                <a:srgbClr val="92D050"/>
              </a:solidFill>
            </a:endParaRPr>
          </a:p>
          <a:p>
            <a:pPr lvl="1"/>
            <a:r>
              <a:rPr lang="en-GB" sz="6500" b="1" dirty="0" err="1" smtClean="0">
                <a:solidFill>
                  <a:srgbClr val="92D050"/>
                </a:solidFill>
              </a:rPr>
              <a:t>ando</a:t>
            </a:r>
            <a:r>
              <a:rPr lang="en-GB" sz="6500" b="1" dirty="0" smtClean="0">
                <a:solidFill>
                  <a:srgbClr val="92D050"/>
                </a:solidFill>
              </a:rPr>
              <a:t>/</a:t>
            </a:r>
            <a:r>
              <a:rPr lang="en-GB" sz="6500" b="1" dirty="0" err="1" smtClean="0">
                <a:solidFill>
                  <a:srgbClr val="92D050"/>
                </a:solidFill>
              </a:rPr>
              <a:t>endo</a:t>
            </a:r>
            <a:endParaRPr lang="en-GB" sz="6500" b="1" dirty="0">
              <a:solidFill>
                <a:srgbClr val="92D050"/>
              </a:solidFill>
            </a:endParaRPr>
          </a:p>
        </p:txBody>
      </p:sp>
    </p:spTree>
    <p:extLst>
      <p:ext uri="{BB962C8B-B14F-4D97-AF65-F5344CB8AC3E}">
        <p14:creationId xmlns:p14="http://schemas.microsoft.com/office/powerpoint/2010/main" val="256995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11215331" cy="1400530"/>
          </a:xfrm>
        </p:spPr>
        <p:txBody>
          <a:bodyPr/>
          <a:lstStyle/>
          <a:p>
            <a:r>
              <a:rPr lang="en-GB" dirty="0" smtClean="0"/>
              <a:t>En </a:t>
            </a:r>
            <a:r>
              <a:rPr lang="en-GB" dirty="0" err="1" smtClean="0"/>
              <a:t>cláusulas</a:t>
            </a:r>
            <a:r>
              <a:rPr lang="en-GB" dirty="0" smtClean="0"/>
              <a:t> </a:t>
            </a:r>
            <a:r>
              <a:rPr lang="en-GB" dirty="0" err="1" smtClean="0"/>
              <a:t>elípticas</a:t>
            </a:r>
            <a:r>
              <a:rPr lang="en-GB" dirty="0" smtClean="0"/>
              <a:t> </a:t>
            </a:r>
            <a:r>
              <a:rPr lang="en-GB" dirty="0" err="1" smtClean="0"/>
              <a:t>precedidas</a:t>
            </a:r>
            <a:r>
              <a:rPr lang="en-GB" dirty="0" smtClean="0"/>
              <a:t> </a:t>
            </a:r>
            <a:r>
              <a:rPr lang="en-GB" dirty="0" err="1" smtClean="0"/>
              <a:t>por</a:t>
            </a:r>
            <a:r>
              <a:rPr lang="en-GB" dirty="0" smtClean="0"/>
              <a:t> “when”/”on”/”in”</a:t>
            </a:r>
            <a:endParaRPr lang="en-GB" dirty="0"/>
          </a:p>
        </p:txBody>
      </p:sp>
      <p:sp>
        <p:nvSpPr>
          <p:cNvPr id="3" name="Marcador de contenido 2"/>
          <p:cNvSpPr>
            <a:spLocks noGrp="1"/>
          </p:cNvSpPr>
          <p:nvPr>
            <p:ph idx="1"/>
          </p:nvPr>
        </p:nvSpPr>
        <p:spPr>
          <a:xfrm>
            <a:off x="437882" y="1853248"/>
            <a:ext cx="11603864" cy="4395151"/>
          </a:xfrm>
        </p:spPr>
        <p:txBody>
          <a:bodyPr>
            <a:normAutofit fontScale="70000" lnSpcReduction="20000"/>
          </a:bodyPr>
          <a:lstStyle/>
          <a:p>
            <a:pPr marL="0" indent="0">
              <a:buNone/>
            </a:pPr>
            <a:r>
              <a:rPr lang="en-US" sz="4800" b="1" dirty="0">
                <a:solidFill>
                  <a:srgbClr val="002060"/>
                </a:solidFill>
              </a:rPr>
              <a:t>When</a:t>
            </a:r>
            <a:r>
              <a:rPr lang="en-US" sz="4800" dirty="0"/>
              <a:t> </a:t>
            </a:r>
            <a:r>
              <a:rPr lang="en-US" sz="4800" b="1" dirty="0">
                <a:solidFill>
                  <a:srgbClr val="002060"/>
                </a:solidFill>
              </a:rPr>
              <a:t>defining</a:t>
            </a:r>
            <a:r>
              <a:rPr lang="en-US" sz="4800" dirty="0">
                <a:solidFill>
                  <a:srgbClr val="002060"/>
                </a:solidFill>
              </a:rPr>
              <a:t> </a:t>
            </a:r>
            <a:r>
              <a:rPr lang="en-US" sz="4800" dirty="0"/>
              <a:t>rigid body motions, these are generally considered .</a:t>
            </a:r>
            <a:endParaRPr lang="es-ES" sz="4800" dirty="0"/>
          </a:p>
          <a:p>
            <a:pPr marL="0" indent="0">
              <a:buNone/>
            </a:pPr>
            <a:r>
              <a:rPr lang="en-US" sz="4800" b="1" dirty="0" smtClean="0">
                <a:solidFill>
                  <a:srgbClr val="002060"/>
                </a:solidFill>
              </a:rPr>
              <a:t>On</a:t>
            </a:r>
            <a:r>
              <a:rPr lang="en-US" sz="4800" dirty="0" smtClean="0"/>
              <a:t> </a:t>
            </a:r>
            <a:r>
              <a:rPr lang="en-US" sz="4800" b="1" dirty="0">
                <a:solidFill>
                  <a:srgbClr val="002060"/>
                </a:solidFill>
              </a:rPr>
              <a:t>defining</a:t>
            </a:r>
            <a:r>
              <a:rPr lang="en-US" sz="4800" dirty="0"/>
              <a:t> rigid body motions, these are generally considered .</a:t>
            </a:r>
            <a:endParaRPr lang="es-ES" sz="4800" b="1" dirty="0"/>
          </a:p>
          <a:p>
            <a:endParaRPr lang="en-GB" sz="4800" dirty="0" smtClean="0"/>
          </a:p>
          <a:p>
            <a:pPr marL="0" indent="0">
              <a:buNone/>
            </a:pPr>
            <a:r>
              <a:rPr lang="en-GB" sz="4800" b="1" dirty="0" err="1" smtClean="0">
                <a:solidFill>
                  <a:srgbClr val="002060"/>
                </a:solidFill>
              </a:rPr>
              <a:t>Cuado</a:t>
            </a:r>
            <a:r>
              <a:rPr lang="en-GB" sz="4800" b="1" dirty="0" smtClean="0">
                <a:solidFill>
                  <a:srgbClr val="002060"/>
                </a:solidFill>
              </a:rPr>
              <a:t> se</a:t>
            </a:r>
            <a:r>
              <a:rPr lang="en-GB" sz="4800" b="1" dirty="0" smtClean="0"/>
              <a:t> </a:t>
            </a:r>
            <a:r>
              <a:rPr lang="en-GB" sz="4800" b="1" dirty="0" err="1" smtClean="0"/>
              <a:t>definen</a:t>
            </a:r>
            <a:r>
              <a:rPr lang="en-GB" sz="4800" b="1" dirty="0" smtClean="0"/>
              <a:t> </a:t>
            </a:r>
            <a:r>
              <a:rPr lang="en-GB" sz="4800" b="1" dirty="0" err="1" smtClean="0"/>
              <a:t>movimientos</a:t>
            </a:r>
            <a:r>
              <a:rPr lang="en-GB" sz="4800" b="1" dirty="0" smtClean="0"/>
              <a:t> de </a:t>
            </a:r>
            <a:r>
              <a:rPr lang="en-GB" sz="4800" b="1" dirty="0" err="1" smtClean="0"/>
              <a:t>cuerpos</a:t>
            </a:r>
            <a:r>
              <a:rPr lang="en-GB" sz="4800" b="1" dirty="0" smtClean="0"/>
              <a:t> </a:t>
            </a:r>
            <a:r>
              <a:rPr lang="en-GB" sz="4800" b="1" dirty="0" err="1" smtClean="0"/>
              <a:t>rígidos</a:t>
            </a:r>
            <a:r>
              <a:rPr lang="en-GB" sz="4800" b="1" dirty="0" smtClean="0"/>
              <a:t>, </a:t>
            </a:r>
            <a:r>
              <a:rPr lang="en-GB" sz="4800" b="1" dirty="0" err="1" smtClean="0"/>
              <a:t>estas</a:t>
            </a:r>
            <a:r>
              <a:rPr lang="en-GB" sz="4800" b="1" dirty="0" smtClean="0"/>
              <a:t> </a:t>
            </a:r>
            <a:r>
              <a:rPr lang="en-GB" sz="4800" b="1" dirty="0" err="1" smtClean="0"/>
              <a:t>generalmente</a:t>
            </a:r>
            <a:r>
              <a:rPr lang="en-GB" sz="4800" b="1" dirty="0" smtClean="0"/>
              <a:t> se </a:t>
            </a:r>
            <a:r>
              <a:rPr lang="en-GB" sz="4800" b="1" dirty="0" err="1" smtClean="0"/>
              <a:t>tienen</a:t>
            </a:r>
            <a:r>
              <a:rPr lang="en-GB" sz="4800" b="1" dirty="0" smtClean="0"/>
              <a:t> en </a:t>
            </a:r>
            <a:r>
              <a:rPr lang="en-GB" sz="4800" b="1" dirty="0" err="1" smtClean="0"/>
              <a:t>cuenta</a:t>
            </a:r>
            <a:r>
              <a:rPr lang="en-GB" sz="4800" b="1" dirty="0" smtClean="0"/>
              <a:t>.</a:t>
            </a:r>
          </a:p>
          <a:p>
            <a:pPr marL="0" indent="0">
              <a:buNone/>
            </a:pPr>
            <a:r>
              <a:rPr lang="en-GB" sz="3800" b="1" dirty="0" smtClean="0">
                <a:solidFill>
                  <a:srgbClr val="002060"/>
                </a:solidFill>
              </a:rPr>
              <a:t>			</a:t>
            </a:r>
            <a:r>
              <a:rPr lang="en-GB" sz="6500" b="1" dirty="0" err="1" smtClean="0">
                <a:solidFill>
                  <a:srgbClr val="002060"/>
                </a:solidFill>
              </a:rPr>
              <a:t>Cuando</a:t>
            </a:r>
            <a:r>
              <a:rPr lang="en-GB" sz="6500" b="1" dirty="0" smtClean="0">
                <a:solidFill>
                  <a:srgbClr val="002060"/>
                </a:solidFill>
              </a:rPr>
              <a:t> se / Al + </a:t>
            </a:r>
            <a:r>
              <a:rPr lang="en-GB" sz="6500" b="1" dirty="0" err="1" smtClean="0">
                <a:solidFill>
                  <a:srgbClr val="002060"/>
                </a:solidFill>
              </a:rPr>
              <a:t>infinitivo</a:t>
            </a:r>
            <a:r>
              <a:rPr lang="en-GB" sz="6500" b="1" dirty="0" smtClean="0">
                <a:solidFill>
                  <a:srgbClr val="002060"/>
                </a:solidFill>
              </a:rPr>
              <a:t>(</a:t>
            </a:r>
            <a:r>
              <a:rPr lang="en-GB" sz="6500" b="1" dirty="0" err="1" smtClean="0">
                <a:solidFill>
                  <a:srgbClr val="002060"/>
                </a:solidFill>
              </a:rPr>
              <a:t>ar-er-ir</a:t>
            </a:r>
            <a:r>
              <a:rPr lang="en-GB" sz="6500" b="1" dirty="0" smtClean="0">
                <a:solidFill>
                  <a:srgbClr val="002060"/>
                </a:solidFill>
              </a:rPr>
              <a:t>)</a:t>
            </a:r>
            <a:endParaRPr lang="en-GB" sz="6500" b="1" dirty="0">
              <a:solidFill>
                <a:srgbClr val="002060"/>
              </a:solidFill>
            </a:endParaRPr>
          </a:p>
        </p:txBody>
      </p:sp>
    </p:spTree>
    <p:extLst>
      <p:ext uri="{BB962C8B-B14F-4D97-AF65-F5344CB8AC3E}">
        <p14:creationId xmlns:p14="http://schemas.microsoft.com/office/powerpoint/2010/main" val="274032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4699" y="163885"/>
            <a:ext cx="11771290" cy="621725"/>
          </a:xfrm>
        </p:spPr>
        <p:txBody>
          <a:bodyPr/>
          <a:lstStyle/>
          <a:p>
            <a:r>
              <a:rPr lang="es-ES" sz="3600" b="1" dirty="0">
                <a:solidFill>
                  <a:srgbClr val="FFCC66"/>
                </a:solidFill>
              </a:rPr>
              <a:t>PRE Y POSTMODIFICACIÓN </a:t>
            </a:r>
            <a:r>
              <a:rPr lang="es-ES" sz="3600" b="1" dirty="0" smtClean="0">
                <a:solidFill>
                  <a:srgbClr val="FFCC66"/>
                </a:solidFill>
              </a:rPr>
              <a:t>CON PASADO PARTICIPIO (-</a:t>
            </a:r>
            <a:r>
              <a:rPr lang="es-ES" sz="3600" b="1" dirty="0" err="1" smtClean="0">
                <a:solidFill>
                  <a:srgbClr val="FFCC66"/>
                </a:solidFill>
              </a:rPr>
              <a:t>ed</a:t>
            </a:r>
            <a:r>
              <a:rPr lang="es-ES" sz="3600" b="1" dirty="0" smtClean="0">
                <a:solidFill>
                  <a:srgbClr val="FFCC66"/>
                </a:solidFill>
              </a:rPr>
              <a:t>/3ra)</a:t>
            </a:r>
            <a:r>
              <a:rPr lang="es-ES" sz="3600" dirty="0" smtClean="0">
                <a:solidFill>
                  <a:srgbClr val="FFCC66"/>
                </a:solidFill>
              </a:rPr>
              <a:t> </a:t>
            </a:r>
            <a:endParaRPr lang="en-GB" sz="3600" dirty="0">
              <a:solidFill>
                <a:srgbClr val="FFCC66"/>
              </a:solidFill>
            </a:endParaRPr>
          </a:p>
        </p:txBody>
      </p:sp>
      <p:sp>
        <p:nvSpPr>
          <p:cNvPr id="5" name="Rectángulo 4"/>
          <p:cNvSpPr/>
          <p:nvPr/>
        </p:nvSpPr>
        <p:spPr>
          <a:xfrm>
            <a:off x="244699" y="1466882"/>
            <a:ext cx="11312977" cy="12049452"/>
          </a:xfrm>
          <a:prstGeom prst="rect">
            <a:avLst/>
          </a:prstGeom>
        </p:spPr>
        <p:txBody>
          <a:bodyPr wrap="square">
            <a:spAutoFit/>
          </a:bodyPr>
          <a:lstStyle/>
          <a:p>
            <a:pPr marL="609600" indent="-609600">
              <a:lnSpc>
                <a:spcPct val="105000"/>
              </a:lnSpc>
              <a:buNone/>
            </a:pPr>
            <a:r>
              <a:rPr lang="en-US" sz="4800" dirty="0"/>
              <a:t>The </a:t>
            </a:r>
            <a:r>
              <a:rPr lang="en-US" sz="4800" b="1" dirty="0"/>
              <a:t>instrument</a:t>
            </a:r>
            <a:r>
              <a:rPr lang="en-US" sz="4800" dirty="0">
                <a:solidFill>
                  <a:schemeClr val="accent4">
                    <a:lumMod val="75000"/>
                  </a:schemeClr>
                </a:solidFill>
              </a:rPr>
              <a:t> </a:t>
            </a:r>
            <a:r>
              <a:rPr lang="en-US" sz="4800" b="1" dirty="0" smtClean="0">
                <a:solidFill>
                  <a:schemeClr val="accent4">
                    <a:lumMod val="75000"/>
                  </a:schemeClr>
                </a:solidFill>
              </a:rPr>
              <a:t>used</a:t>
            </a:r>
            <a:r>
              <a:rPr lang="en-US" sz="4800" dirty="0" smtClean="0">
                <a:solidFill>
                  <a:schemeClr val="accent4">
                    <a:lumMod val="75000"/>
                  </a:schemeClr>
                </a:solidFill>
                <a:highlight>
                  <a:srgbClr val="FFFF00"/>
                </a:highlight>
              </a:rPr>
              <a:t> </a:t>
            </a:r>
            <a:r>
              <a:rPr lang="en-US" sz="4800" dirty="0"/>
              <a:t>in conducting the experiment is subject to the laws of nature.</a:t>
            </a:r>
          </a:p>
          <a:p>
            <a:pPr marL="609600" indent="-609600">
              <a:lnSpc>
                <a:spcPct val="105000"/>
              </a:lnSpc>
              <a:buNone/>
            </a:pPr>
            <a:r>
              <a:rPr lang="en-US" sz="4800" dirty="0" smtClean="0"/>
              <a:t>The </a:t>
            </a:r>
            <a:r>
              <a:rPr lang="en-US" sz="4800" dirty="0"/>
              <a:t>total </a:t>
            </a:r>
            <a:r>
              <a:rPr lang="en-US" sz="4800" b="1" i="1" dirty="0"/>
              <a:t>charge </a:t>
            </a:r>
            <a:r>
              <a:rPr lang="en-US" sz="4800" b="1" dirty="0" smtClean="0">
                <a:solidFill>
                  <a:schemeClr val="accent4">
                    <a:lumMod val="75000"/>
                  </a:schemeClr>
                </a:solidFill>
              </a:rPr>
              <a:t>associated</a:t>
            </a:r>
            <a:r>
              <a:rPr lang="en-US" sz="4800" b="1" dirty="0" smtClean="0"/>
              <a:t> </a:t>
            </a:r>
            <a:r>
              <a:rPr lang="en-US" sz="4800" dirty="0" smtClean="0"/>
              <a:t>with </a:t>
            </a:r>
            <a:r>
              <a:rPr lang="en-US" sz="4800" dirty="0"/>
              <a:t>the motion of charge between two points is </a:t>
            </a:r>
            <a:r>
              <a:rPr lang="en-US" sz="4800" dirty="0" smtClean="0"/>
              <a:t>call</a:t>
            </a:r>
            <a:r>
              <a:rPr lang="en-US" sz="4800" b="1" dirty="0" smtClean="0"/>
              <a:t>ed</a:t>
            </a:r>
            <a:r>
              <a:rPr lang="en-US" sz="4800" dirty="0" smtClean="0"/>
              <a:t> voltage</a:t>
            </a:r>
            <a:r>
              <a:rPr lang="en-US" sz="4800" dirty="0"/>
              <a:t>.  </a:t>
            </a:r>
            <a:endParaRPr lang="en-US" sz="4800" dirty="0" smtClean="0"/>
          </a:p>
          <a:p>
            <a:pPr marL="609600" indent="-609600">
              <a:lnSpc>
                <a:spcPct val="105000"/>
              </a:lnSpc>
              <a:buNone/>
            </a:pPr>
            <a:r>
              <a:rPr lang="en-US" sz="4800" dirty="0" smtClean="0"/>
              <a:t>In </a:t>
            </a:r>
            <a:r>
              <a:rPr lang="en-US" sz="4800" b="1" dirty="0" smtClean="0"/>
              <a:t>protected </a:t>
            </a:r>
            <a:r>
              <a:rPr lang="en-US" sz="4800" b="1" dirty="0" smtClean="0">
                <a:solidFill>
                  <a:schemeClr val="accent4">
                    <a:lumMod val="75000"/>
                  </a:schemeClr>
                </a:solidFill>
              </a:rPr>
              <a:t>mode</a:t>
            </a:r>
            <a:r>
              <a:rPr lang="en-US" sz="4800" dirty="0"/>
              <a:t>, the computer reserves a </a:t>
            </a:r>
            <a:r>
              <a:rPr lang="en-US" sz="4800" b="1" dirty="0" smtClean="0">
                <a:solidFill>
                  <a:schemeClr val="accent4">
                    <a:lumMod val="75000"/>
                  </a:schemeClr>
                </a:solidFill>
              </a:rPr>
              <a:t>predetermined </a:t>
            </a:r>
            <a:r>
              <a:rPr lang="en-US" sz="4800" b="1" dirty="0" smtClean="0"/>
              <a:t>amount</a:t>
            </a:r>
            <a:r>
              <a:rPr lang="en-US" sz="4800" dirty="0" smtClean="0">
                <a:solidFill>
                  <a:srgbClr val="FF0000"/>
                </a:solidFill>
              </a:rPr>
              <a:t> </a:t>
            </a:r>
            <a:r>
              <a:rPr lang="en-US" sz="4800" dirty="0" smtClean="0"/>
              <a:t>of </a:t>
            </a:r>
            <a:r>
              <a:rPr lang="en-US" sz="4800" dirty="0"/>
              <a:t>memory for an execut</a:t>
            </a:r>
            <a:r>
              <a:rPr lang="en-US" sz="4800" dirty="0">
                <a:effectLst>
                  <a:outerShdw blurRad="38100" dist="38100" dir="2700000" algn="tl">
                    <a:srgbClr val="000000">
                      <a:alpha val="43137"/>
                    </a:srgbClr>
                  </a:outerShdw>
                </a:effectLst>
              </a:rPr>
              <a:t>ing</a:t>
            </a:r>
            <a:r>
              <a:rPr lang="en-US" sz="4800" dirty="0"/>
              <a:t> program</a:t>
            </a:r>
            <a:r>
              <a:rPr lang="en-US" sz="4800" dirty="0" smtClean="0"/>
              <a:t>.</a:t>
            </a:r>
          </a:p>
          <a:p>
            <a:pPr marL="609600" indent="-609600">
              <a:lnSpc>
                <a:spcPct val="105000"/>
              </a:lnSpc>
              <a:buNone/>
            </a:pPr>
            <a:r>
              <a:rPr lang="en-US" sz="4800" dirty="0" smtClean="0"/>
              <a:t>An </a:t>
            </a:r>
            <a:r>
              <a:rPr lang="en-US" sz="4800" dirty="0"/>
              <a:t>operating </a:t>
            </a:r>
            <a:r>
              <a:rPr lang="en-US" sz="4800" dirty="0" smtClean="0"/>
              <a:t>system using </a:t>
            </a:r>
            <a:r>
              <a:rPr lang="en-US" sz="4800" b="1" dirty="0" smtClean="0">
                <a:solidFill>
                  <a:schemeClr val="accent4">
                    <a:lumMod val="75000"/>
                  </a:schemeClr>
                </a:solidFill>
              </a:rPr>
              <a:t>protected </a:t>
            </a:r>
            <a:r>
              <a:rPr lang="en-US" sz="4800" b="1" dirty="0" smtClean="0"/>
              <a:t>mode</a:t>
            </a:r>
            <a:r>
              <a:rPr lang="en-US" sz="4800" dirty="0" smtClean="0">
                <a:solidFill>
                  <a:srgbClr val="FF0000"/>
                </a:solidFill>
              </a:rPr>
              <a:t> </a:t>
            </a:r>
            <a:r>
              <a:rPr lang="en-US" sz="4800" dirty="0"/>
              <a:t>allocates memory among several different tasks.</a:t>
            </a:r>
          </a:p>
          <a:p>
            <a:pPr marL="609600" indent="-609600">
              <a:lnSpc>
                <a:spcPct val="105000"/>
              </a:lnSpc>
              <a:buNone/>
            </a:pPr>
            <a:endParaRPr lang="en-GB" sz="2600" dirty="0" smtClean="0"/>
          </a:p>
          <a:p>
            <a:pPr marL="609600" indent="-609600">
              <a:lnSpc>
                <a:spcPct val="105000"/>
              </a:lnSpc>
              <a:buNone/>
            </a:pPr>
            <a:endParaRPr lang="en-GB" sz="2600" dirty="0"/>
          </a:p>
          <a:p>
            <a:pPr marL="609600" indent="-609600">
              <a:lnSpc>
                <a:spcPct val="105000"/>
              </a:lnSpc>
              <a:buNone/>
            </a:pPr>
            <a:endParaRPr lang="en-GB" sz="2600" dirty="0" smtClean="0"/>
          </a:p>
          <a:p>
            <a:pPr marL="609600" indent="-609600">
              <a:lnSpc>
                <a:spcPct val="105000"/>
              </a:lnSpc>
              <a:buNone/>
            </a:pPr>
            <a:r>
              <a:rPr lang="en-GB" sz="3800" b="1" dirty="0" smtClean="0">
                <a:solidFill>
                  <a:schemeClr val="accent4">
                    <a:lumMod val="75000"/>
                  </a:schemeClr>
                </a:solidFill>
              </a:rPr>
              <a:t>                            -ado/-</a:t>
            </a:r>
            <a:r>
              <a:rPr lang="en-GB" sz="3800" b="1" dirty="0" err="1" smtClean="0">
                <a:solidFill>
                  <a:schemeClr val="accent4">
                    <a:lumMod val="75000"/>
                  </a:schemeClr>
                </a:solidFill>
              </a:rPr>
              <a:t>ido</a:t>
            </a:r>
            <a:endParaRPr lang="en-GB" sz="3800" b="1" dirty="0">
              <a:solidFill>
                <a:schemeClr val="accent4">
                  <a:lumMod val="75000"/>
                </a:schemeClr>
              </a:solidFill>
            </a:endParaRPr>
          </a:p>
        </p:txBody>
      </p:sp>
    </p:spTree>
    <p:extLst>
      <p:ext uri="{BB962C8B-B14F-4D97-AF65-F5344CB8AC3E}">
        <p14:creationId xmlns:p14="http://schemas.microsoft.com/office/powerpoint/2010/main" val="2796216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70456" y="296214"/>
            <a:ext cx="11217499" cy="6181859"/>
          </a:xfrm>
        </p:spPr>
        <p:txBody>
          <a:bodyPr>
            <a:normAutofit fontScale="92500"/>
          </a:bodyPr>
          <a:lstStyle/>
          <a:p>
            <a:pPr marL="609600" indent="-609600">
              <a:lnSpc>
                <a:spcPct val="105000"/>
              </a:lnSpc>
              <a:buNone/>
            </a:pPr>
            <a:r>
              <a:rPr lang="en-US" sz="4800" dirty="0"/>
              <a:t>In </a:t>
            </a:r>
            <a:r>
              <a:rPr lang="en-US" sz="4800" b="1" dirty="0">
                <a:solidFill>
                  <a:schemeClr val="accent4">
                    <a:lumMod val="75000"/>
                  </a:schemeClr>
                </a:solidFill>
              </a:rPr>
              <a:t>protected</a:t>
            </a:r>
            <a:r>
              <a:rPr lang="en-US" sz="4800" b="1" dirty="0"/>
              <a:t> mode</a:t>
            </a:r>
            <a:r>
              <a:rPr lang="en-US" sz="4800" dirty="0"/>
              <a:t>, the computer reserves a </a:t>
            </a:r>
            <a:r>
              <a:rPr lang="en-US" sz="4800" b="1" dirty="0">
                <a:solidFill>
                  <a:schemeClr val="accent4">
                    <a:lumMod val="75000"/>
                  </a:schemeClr>
                </a:solidFill>
              </a:rPr>
              <a:t>predetermined </a:t>
            </a:r>
            <a:r>
              <a:rPr lang="en-US" sz="4800" b="1" dirty="0"/>
              <a:t>amount</a:t>
            </a:r>
            <a:r>
              <a:rPr lang="en-US" sz="4800" dirty="0">
                <a:solidFill>
                  <a:srgbClr val="FF0000"/>
                </a:solidFill>
              </a:rPr>
              <a:t> </a:t>
            </a:r>
            <a:r>
              <a:rPr lang="en-US" sz="4800" dirty="0"/>
              <a:t>of memory for an execut</a:t>
            </a:r>
            <a:r>
              <a:rPr lang="en-US" sz="4800" dirty="0">
                <a:effectLst>
                  <a:outerShdw blurRad="38100" dist="38100" dir="2700000" algn="tl">
                    <a:srgbClr val="000000">
                      <a:alpha val="43137"/>
                    </a:srgbClr>
                  </a:outerShdw>
                </a:effectLst>
              </a:rPr>
              <a:t>ing</a:t>
            </a:r>
            <a:r>
              <a:rPr lang="en-US" sz="4800" dirty="0"/>
              <a:t> program.</a:t>
            </a:r>
          </a:p>
          <a:p>
            <a:pPr marL="609600" indent="-609600">
              <a:lnSpc>
                <a:spcPct val="105000"/>
              </a:lnSpc>
              <a:buNone/>
            </a:pPr>
            <a:r>
              <a:rPr lang="en-US" sz="4800" dirty="0"/>
              <a:t>An operating system using </a:t>
            </a:r>
            <a:r>
              <a:rPr lang="en-US" sz="4800" b="1" dirty="0">
                <a:solidFill>
                  <a:schemeClr val="accent4">
                    <a:lumMod val="75000"/>
                  </a:schemeClr>
                </a:solidFill>
              </a:rPr>
              <a:t>protected </a:t>
            </a:r>
            <a:r>
              <a:rPr lang="en-US" sz="4800" b="1" dirty="0"/>
              <a:t>mode</a:t>
            </a:r>
            <a:r>
              <a:rPr lang="en-US" sz="4800" dirty="0">
                <a:solidFill>
                  <a:srgbClr val="FF0000"/>
                </a:solidFill>
              </a:rPr>
              <a:t> </a:t>
            </a:r>
            <a:r>
              <a:rPr lang="en-US" sz="4800" dirty="0"/>
              <a:t>allocates memory among several different tasks.</a:t>
            </a:r>
          </a:p>
          <a:p>
            <a:pPr marL="609600" indent="-609600">
              <a:lnSpc>
                <a:spcPct val="105000"/>
              </a:lnSpc>
              <a:buNone/>
            </a:pPr>
            <a:endParaRPr lang="en-GB" sz="1100" dirty="0"/>
          </a:p>
          <a:p>
            <a:pPr marL="609600" indent="-609600">
              <a:lnSpc>
                <a:spcPct val="105000"/>
              </a:lnSpc>
              <a:buNone/>
            </a:pPr>
            <a:endParaRPr lang="en-GB" sz="1100" dirty="0"/>
          </a:p>
          <a:p>
            <a:pPr marL="609600" indent="-609600">
              <a:lnSpc>
                <a:spcPct val="105000"/>
              </a:lnSpc>
              <a:buNone/>
            </a:pPr>
            <a:r>
              <a:rPr lang="en-GB" sz="5400" b="1" dirty="0" smtClean="0">
                <a:solidFill>
                  <a:schemeClr val="accent4">
                    <a:lumMod val="75000"/>
                  </a:schemeClr>
                </a:solidFill>
              </a:rPr>
              <a:t>                           </a:t>
            </a:r>
            <a:r>
              <a:rPr lang="en-GB" sz="5400" b="1" dirty="0">
                <a:solidFill>
                  <a:schemeClr val="accent4">
                    <a:lumMod val="75000"/>
                  </a:schemeClr>
                </a:solidFill>
              </a:rPr>
              <a:t>-ado/-</a:t>
            </a:r>
            <a:r>
              <a:rPr lang="en-GB" sz="5400" b="1" dirty="0" err="1">
                <a:solidFill>
                  <a:schemeClr val="accent4">
                    <a:lumMod val="75000"/>
                  </a:schemeClr>
                </a:solidFill>
              </a:rPr>
              <a:t>ido</a:t>
            </a:r>
            <a:endParaRPr lang="en-GB" sz="5400" b="1" dirty="0">
              <a:solidFill>
                <a:schemeClr val="accent4">
                  <a:lumMod val="75000"/>
                </a:schemeClr>
              </a:solidFill>
            </a:endParaRPr>
          </a:p>
        </p:txBody>
      </p:sp>
    </p:spTree>
    <p:extLst>
      <p:ext uri="{BB962C8B-B14F-4D97-AF65-F5344CB8AC3E}">
        <p14:creationId xmlns:p14="http://schemas.microsoft.com/office/powerpoint/2010/main" val="3281838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668" y="208020"/>
            <a:ext cx="11359165" cy="719259"/>
          </a:xfrm>
        </p:spPr>
        <p:txBody>
          <a:bodyPr/>
          <a:lstStyle/>
          <a:p>
            <a:r>
              <a:rPr lang="en-GB" sz="3600" dirty="0" err="1" smtClean="0"/>
              <a:t>Núcleo</a:t>
            </a:r>
            <a:r>
              <a:rPr lang="en-GB" sz="3600" dirty="0" smtClean="0"/>
              <a:t> de la </a:t>
            </a:r>
            <a:r>
              <a:rPr lang="en-GB" sz="3600" dirty="0" err="1" smtClean="0"/>
              <a:t>Frase</a:t>
            </a:r>
            <a:r>
              <a:rPr lang="en-GB" sz="3600" dirty="0" smtClean="0"/>
              <a:t> Nominal (</a:t>
            </a:r>
            <a:r>
              <a:rPr lang="en-GB" sz="3600" dirty="0" err="1" smtClean="0"/>
              <a:t>función</a:t>
            </a:r>
            <a:r>
              <a:rPr lang="en-GB" sz="3600" b="1" dirty="0" smtClean="0"/>
              <a:t> </a:t>
            </a:r>
            <a:r>
              <a:rPr lang="en-GB" sz="3600" b="1" dirty="0" err="1" smtClean="0"/>
              <a:t>sustantiva</a:t>
            </a:r>
            <a:r>
              <a:rPr lang="en-GB" sz="3600" dirty="0" smtClean="0"/>
              <a:t>)</a:t>
            </a:r>
            <a:r>
              <a:rPr lang="en-GB" dirty="0" smtClean="0"/>
              <a:t/>
            </a:r>
            <a:br>
              <a:rPr lang="en-GB" dirty="0" smtClean="0"/>
            </a:br>
            <a:endParaRPr lang="en-GB" dirty="0"/>
          </a:p>
        </p:txBody>
      </p:sp>
      <p:sp>
        <p:nvSpPr>
          <p:cNvPr id="3" name="Marcador de contenido 2"/>
          <p:cNvSpPr>
            <a:spLocks noGrp="1"/>
          </p:cNvSpPr>
          <p:nvPr>
            <p:ph idx="1"/>
          </p:nvPr>
        </p:nvSpPr>
        <p:spPr>
          <a:xfrm>
            <a:off x="360608" y="927280"/>
            <a:ext cx="11346288" cy="5615188"/>
          </a:xfrm>
        </p:spPr>
        <p:txBody>
          <a:bodyPr>
            <a:normAutofit/>
          </a:bodyPr>
          <a:lstStyle/>
          <a:p>
            <a:pPr marL="0" indent="0">
              <a:buNone/>
            </a:pPr>
            <a:r>
              <a:rPr lang="es-ES" sz="2800" b="1" dirty="0">
                <a:solidFill>
                  <a:schemeClr val="accent2">
                    <a:lumMod val="60000"/>
                    <a:lumOff val="40000"/>
                  </a:schemeClr>
                </a:solidFill>
              </a:rPr>
              <a:t>Comunes, ya establecidos (lexicalizados):</a:t>
            </a:r>
          </a:p>
          <a:p>
            <a:pPr>
              <a:buFontTx/>
              <a:buChar char="-"/>
            </a:pPr>
            <a:r>
              <a:rPr lang="es-ES" sz="2800" dirty="0" err="1" smtClean="0"/>
              <a:t>Engineering</a:t>
            </a:r>
            <a:r>
              <a:rPr lang="es-ES" sz="2800" dirty="0"/>
              <a:t>, A </a:t>
            </a:r>
            <a:r>
              <a:rPr lang="es-ES" sz="2800" dirty="0" err="1"/>
              <a:t>building</a:t>
            </a:r>
            <a:r>
              <a:rPr lang="es-ES" sz="2800" dirty="0"/>
              <a:t>, a meeting, a </a:t>
            </a:r>
            <a:r>
              <a:rPr lang="es-ES" sz="2800" dirty="0" err="1" smtClean="0"/>
              <a:t>warning</a:t>
            </a:r>
            <a:endParaRPr lang="es-ES" sz="2800" dirty="0" smtClean="0"/>
          </a:p>
          <a:p>
            <a:pPr marL="0" indent="0">
              <a:buNone/>
            </a:pPr>
            <a:r>
              <a:rPr lang="es-ES" sz="2800" dirty="0" smtClean="0"/>
              <a:t> - </a:t>
            </a:r>
            <a:r>
              <a:rPr lang="es-ES" sz="2800" dirty="0" err="1" smtClean="0"/>
              <a:t>The</a:t>
            </a:r>
            <a:r>
              <a:rPr lang="es-ES" sz="2800" dirty="0" smtClean="0"/>
              <a:t> </a:t>
            </a:r>
            <a:r>
              <a:rPr lang="es-ES" sz="2800" b="1" dirty="0" smtClean="0"/>
              <a:t>meeting</a:t>
            </a:r>
            <a:r>
              <a:rPr lang="es-ES" sz="2800" dirty="0" smtClean="0"/>
              <a:t> </a:t>
            </a:r>
            <a:r>
              <a:rPr lang="es-ES" sz="2800" dirty="0" err="1" smtClean="0"/>
              <a:t>will</a:t>
            </a:r>
            <a:r>
              <a:rPr lang="es-ES" sz="2800" dirty="0" smtClean="0"/>
              <a:t> be </a:t>
            </a:r>
            <a:r>
              <a:rPr lang="es-ES" sz="2800" dirty="0" err="1" smtClean="0"/>
              <a:t>held</a:t>
            </a:r>
            <a:r>
              <a:rPr lang="es-ES" sz="2800" dirty="0" smtClean="0"/>
              <a:t> </a:t>
            </a:r>
            <a:r>
              <a:rPr lang="es-ES" sz="2800" dirty="0" err="1" smtClean="0"/>
              <a:t>next</a:t>
            </a:r>
            <a:r>
              <a:rPr lang="es-ES" sz="2800" dirty="0" smtClean="0"/>
              <a:t> </a:t>
            </a:r>
            <a:r>
              <a:rPr lang="es-ES" sz="2800" dirty="0" err="1" smtClean="0"/>
              <a:t>month</a:t>
            </a:r>
            <a:r>
              <a:rPr lang="es-ES" sz="2800" dirty="0" smtClean="0"/>
              <a:t>.</a:t>
            </a:r>
            <a:endParaRPr lang="es-ES" sz="2800" dirty="0"/>
          </a:p>
          <a:p>
            <a:pPr marL="0" indent="0">
              <a:buNone/>
            </a:pPr>
            <a:endParaRPr lang="es-ES" sz="2800" dirty="0"/>
          </a:p>
          <a:p>
            <a:pPr marL="0" indent="0">
              <a:buNone/>
            </a:pPr>
            <a:r>
              <a:rPr lang="es-ES" sz="2800" b="1" dirty="0">
                <a:solidFill>
                  <a:schemeClr val="accent2">
                    <a:lumMod val="60000"/>
                    <a:lumOff val="40000"/>
                  </a:schemeClr>
                </a:solidFill>
              </a:rPr>
              <a:t>Derivados</a:t>
            </a:r>
          </a:p>
          <a:p>
            <a:pPr marL="0" indent="0">
              <a:buNone/>
            </a:pPr>
            <a:r>
              <a:rPr lang="es-ES" sz="2800" dirty="0" err="1"/>
              <a:t>Dynamic</a:t>
            </a:r>
            <a:r>
              <a:rPr lang="es-ES" sz="2800" dirty="0"/>
              <a:t> </a:t>
            </a:r>
            <a:r>
              <a:rPr lang="es-ES" sz="2800" b="1" dirty="0" err="1"/>
              <a:t>loading</a:t>
            </a:r>
            <a:r>
              <a:rPr lang="es-ES" sz="2800" dirty="0"/>
              <a:t> (load: (s) carga, (v) </a:t>
            </a:r>
            <a:r>
              <a:rPr lang="es-ES" sz="2800" dirty="0" smtClean="0"/>
              <a:t>cargar)</a:t>
            </a:r>
            <a:endParaRPr lang="es-ES" sz="2800" dirty="0"/>
          </a:p>
        </p:txBody>
      </p:sp>
    </p:spTree>
    <p:extLst>
      <p:ext uri="{BB962C8B-B14F-4D97-AF65-F5344CB8AC3E}">
        <p14:creationId xmlns:p14="http://schemas.microsoft.com/office/powerpoint/2010/main" val="327614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565" y="195140"/>
            <a:ext cx="9404723" cy="1400530"/>
          </a:xfrm>
        </p:spPr>
        <p:txBody>
          <a:bodyPr/>
          <a:lstStyle/>
          <a:p>
            <a:r>
              <a:rPr lang="en-GB" dirty="0" smtClean="0"/>
              <a:t>-</a:t>
            </a:r>
            <a:r>
              <a:rPr lang="en-GB" dirty="0" err="1" smtClean="0"/>
              <a:t>ed</a:t>
            </a:r>
            <a:r>
              <a:rPr lang="en-GB" dirty="0" smtClean="0"/>
              <a:t> </a:t>
            </a:r>
            <a:r>
              <a:rPr lang="en-GB" dirty="0" err="1" smtClean="0"/>
              <a:t>vs</a:t>
            </a:r>
            <a:r>
              <a:rPr lang="en-GB" dirty="0" smtClean="0"/>
              <a:t> -</a:t>
            </a:r>
            <a:r>
              <a:rPr lang="en-GB" dirty="0" err="1" smtClean="0"/>
              <a:t>ing</a:t>
            </a:r>
            <a:endParaRPr lang="en-GB" dirty="0"/>
          </a:p>
        </p:txBody>
      </p:sp>
      <p:sp>
        <p:nvSpPr>
          <p:cNvPr id="4" name="2 Marcador de contenido"/>
          <p:cNvSpPr>
            <a:spLocks noGrp="1"/>
          </p:cNvSpPr>
          <p:nvPr>
            <p:ph idx="1"/>
          </p:nvPr>
        </p:nvSpPr>
        <p:spPr>
          <a:xfrm>
            <a:off x="656823" y="1017430"/>
            <a:ext cx="11397802" cy="5840569"/>
          </a:xfrm>
          <a:ln w="57150">
            <a:solidFill>
              <a:srgbClr val="FF0000"/>
            </a:solidFill>
          </a:ln>
        </p:spPr>
        <p:txBody>
          <a:bodyPr>
            <a:noAutofit/>
          </a:bodyPr>
          <a:lstStyle/>
          <a:p>
            <a:pPr marL="514350" indent="-514350">
              <a:buFont typeface="+mj-lt"/>
              <a:buAutoNum type="arabicPeriod"/>
            </a:pPr>
            <a:r>
              <a:rPr lang="es-AR" sz="4000" dirty="0" err="1" smtClean="0"/>
              <a:t>Activat</a:t>
            </a:r>
            <a:r>
              <a:rPr lang="es-AR" sz="4000" b="1" dirty="0" err="1" smtClean="0"/>
              <a:t>ing</a:t>
            </a:r>
            <a:r>
              <a:rPr lang="es-AR" sz="4000" dirty="0" smtClean="0"/>
              <a:t> </a:t>
            </a:r>
            <a:r>
              <a:rPr lang="es-AR" sz="4000" dirty="0" err="1" smtClean="0"/>
              <a:t>device</a:t>
            </a:r>
            <a:r>
              <a:rPr lang="es-AR" sz="4000" dirty="0" smtClean="0"/>
              <a:t> 		 </a:t>
            </a:r>
            <a:r>
              <a:rPr lang="es-AR" sz="4000" dirty="0" smtClean="0"/>
              <a:t>  </a:t>
            </a:r>
            <a:r>
              <a:rPr lang="es-AR" sz="4000" dirty="0" err="1" smtClean="0"/>
              <a:t>Activat</a:t>
            </a:r>
            <a:r>
              <a:rPr lang="es-AR" sz="4000" b="1" dirty="0" err="1" smtClean="0"/>
              <a:t>ed</a:t>
            </a:r>
            <a:r>
              <a:rPr lang="es-AR" sz="4000" dirty="0" smtClean="0"/>
              <a:t> </a:t>
            </a:r>
            <a:r>
              <a:rPr lang="es-AR" sz="4000" dirty="0" err="1" smtClean="0"/>
              <a:t>device</a:t>
            </a:r>
            <a:endParaRPr lang="es-AR" sz="4000" dirty="0" smtClean="0"/>
          </a:p>
          <a:p>
            <a:pPr marL="514350" indent="-514350">
              <a:buFont typeface="+mj-lt"/>
              <a:buAutoNum type="arabicPeriod"/>
            </a:pPr>
            <a:r>
              <a:rPr lang="es-AR" sz="4000" dirty="0" err="1" smtClean="0"/>
              <a:t>Brush</a:t>
            </a:r>
            <a:r>
              <a:rPr lang="es-AR" sz="4000" b="1" dirty="0" err="1" smtClean="0"/>
              <a:t>ing</a:t>
            </a:r>
            <a:r>
              <a:rPr lang="es-AR" sz="4000" dirty="0" smtClean="0"/>
              <a:t> </a:t>
            </a:r>
            <a:r>
              <a:rPr lang="es-AR" sz="4000" dirty="0" err="1" smtClean="0"/>
              <a:t>technique</a:t>
            </a:r>
            <a:r>
              <a:rPr lang="es-AR" sz="4000" dirty="0" smtClean="0"/>
              <a:t>		</a:t>
            </a:r>
            <a:r>
              <a:rPr lang="es-AR" sz="4000" dirty="0" smtClean="0"/>
              <a:t>   </a:t>
            </a:r>
            <a:r>
              <a:rPr lang="es-AR" sz="4000" dirty="0" err="1" smtClean="0"/>
              <a:t>Brush</a:t>
            </a:r>
            <a:r>
              <a:rPr lang="es-AR" sz="4000" b="1" dirty="0" err="1" smtClean="0"/>
              <a:t>ed</a:t>
            </a:r>
            <a:r>
              <a:rPr lang="es-AR" sz="4000" dirty="0" smtClean="0"/>
              <a:t> </a:t>
            </a:r>
            <a:r>
              <a:rPr lang="es-AR" sz="4000" dirty="0" err="1" smtClean="0"/>
              <a:t>surface</a:t>
            </a:r>
            <a:endParaRPr lang="es-AR" sz="4000" dirty="0" smtClean="0"/>
          </a:p>
          <a:p>
            <a:pPr marL="514350" indent="-514350">
              <a:buFont typeface="+mj-lt"/>
              <a:buAutoNum type="arabicPeriod"/>
            </a:pPr>
            <a:r>
              <a:rPr lang="es-AR" sz="4000" dirty="0" err="1" smtClean="0"/>
              <a:t>Cod</a:t>
            </a:r>
            <a:r>
              <a:rPr lang="es-AR" sz="4000" b="1" dirty="0" err="1" smtClean="0"/>
              <a:t>ing</a:t>
            </a:r>
            <a:r>
              <a:rPr lang="es-AR" sz="4000" dirty="0" smtClean="0"/>
              <a:t> </a:t>
            </a:r>
            <a:r>
              <a:rPr lang="es-AR" sz="4000" dirty="0" err="1" smtClean="0"/>
              <a:t>sheets</a:t>
            </a:r>
            <a:r>
              <a:rPr lang="es-AR" sz="4000" dirty="0" smtClean="0"/>
              <a:t> 		         	</a:t>
            </a:r>
            <a:r>
              <a:rPr lang="es-AR" sz="4000" dirty="0" err="1" smtClean="0"/>
              <a:t>Cod</a:t>
            </a:r>
            <a:r>
              <a:rPr lang="es-AR" sz="4000" b="1" dirty="0" err="1" smtClean="0"/>
              <a:t>ed</a:t>
            </a:r>
            <a:r>
              <a:rPr lang="es-AR" sz="4000" dirty="0" smtClean="0"/>
              <a:t> </a:t>
            </a:r>
            <a:r>
              <a:rPr lang="es-AR" sz="4000" dirty="0" err="1" smtClean="0"/>
              <a:t>sheets</a:t>
            </a:r>
            <a:endParaRPr lang="es-AR" sz="4000" dirty="0" smtClean="0"/>
          </a:p>
          <a:p>
            <a:pPr marL="514350" indent="-514350">
              <a:buFont typeface="+mj-lt"/>
              <a:buAutoNum type="arabicPeriod"/>
            </a:pPr>
            <a:r>
              <a:rPr lang="es-AR" sz="4000" dirty="0" err="1" smtClean="0"/>
              <a:t>Heat</a:t>
            </a:r>
            <a:r>
              <a:rPr lang="es-AR" sz="4000" b="1" dirty="0" err="1" smtClean="0"/>
              <a:t>ing</a:t>
            </a:r>
            <a:r>
              <a:rPr lang="es-AR" sz="4000" dirty="0" smtClean="0">
                <a:highlight>
                  <a:srgbClr val="FFFF00"/>
                </a:highlight>
              </a:rPr>
              <a:t> </a:t>
            </a:r>
            <a:r>
              <a:rPr lang="es-AR" sz="4000" dirty="0" err="1" smtClean="0"/>
              <a:t>device</a:t>
            </a:r>
            <a:r>
              <a:rPr lang="es-AR" sz="4000" dirty="0" smtClean="0"/>
              <a:t> 		       	</a:t>
            </a:r>
            <a:r>
              <a:rPr lang="es-AR" sz="4000" dirty="0" err="1" smtClean="0"/>
              <a:t>Heat</a:t>
            </a:r>
            <a:r>
              <a:rPr lang="es-AR" sz="4000" b="1" dirty="0" err="1" smtClean="0"/>
              <a:t>ed</a:t>
            </a:r>
            <a:r>
              <a:rPr lang="es-AR" sz="4000" dirty="0" smtClean="0"/>
              <a:t> </a:t>
            </a:r>
            <a:r>
              <a:rPr lang="es-AR" sz="4000" dirty="0" err="1" smtClean="0"/>
              <a:t>room</a:t>
            </a:r>
            <a:endParaRPr lang="es-AR" sz="4000" dirty="0" smtClean="0"/>
          </a:p>
          <a:p>
            <a:pPr marL="514350" indent="-514350">
              <a:buFont typeface="+mj-lt"/>
              <a:buAutoNum type="arabicPeriod"/>
            </a:pPr>
            <a:r>
              <a:rPr lang="es-AR" sz="4000" dirty="0" err="1" smtClean="0"/>
              <a:t>Limit</a:t>
            </a:r>
            <a:r>
              <a:rPr lang="es-AR" sz="4000" b="1" dirty="0" err="1" smtClean="0"/>
              <a:t>ing</a:t>
            </a:r>
            <a:r>
              <a:rPr lang="es-AR" sz="4000" dirty="0" smtClean="0"/>
              <a:t> factor</a:t>
            </a:r>
            <a:r>
              <a:rPr lang="es-AR" sz="4000" dirty="0" smtClean="0"/>
              <a:t>		            	</a:t>
            </a:r>
            <a:r>
              <a:rPr lang="es-AR" sz="4000" dirty="0" err="1" smtClean="0"/>
              <a:t>Limit</a:t>
            </a:r>
            <a:r>
              <a:rPr lang="es-AR" sz="4000" b="1" dirty="0" err="1" smtClean="0"/>
              <a:t>ed</a:t>
            </a:r>
            <a:r>
              <a:rPr lang="es-AR" sz="4000" dirty="0" smtClean="0"/>
              <a:t> </a:t>
            </a:r>
            <a:r>
              <a:rPr lang="es-AR" sz="4000" dirty="0" err="1" smtClean="0"/>
              <a:t>capacity</a:t>
            </a:r>
            <a:endParaRPr lang="es-AR" sz="4000" dirty="0" smtClean="0"/>
          </a:p>
          <a:p>
            <a:pPr marL="514350" indent="-514350">
              <a:buFont typeface="+mj-lt"/>
              <a:buAutoNum type="arabicPeriod"/>
            </a:pPr>
            <a:r>
              <a:rPr lang="es-AR" sz="4000" dirty="0" err="1" smtClean="0"/>
              <a:t>Pip</a:t>
            </a:r>
            <a:r>
              <a:rPr lang="es-AR" sz="4000" b="1" dirty="0" err="1" smtClean="0"/>
              <a:t>ing</a:t>
            </a:r>
            <a:r>
              <a:rPr lang="es-AR" sz="4000" dirty="0" smtClean="0"/>
              <a:t> </a:t>
            </a:r>
            <a:r>
              <a:rPr lang="es-AR" sz="4000" dirty="0" err="1" smtClean="0"/>
              <a:t>system</a:t>
            </a:r>
            <a:r>
              <a:rPr lang="es-AR" sz="4000" dirty="0" smtClean="0"/>
              <a:t> </a:t>
            </a:r>
            <a:r>
              <a:rPr lang="es-AR" sz="4000" dirty="0" smtClean="0"/>
              <a:t>			         	</a:t>
            </a:r>
            <a:r>
              <a:rPr lang="es-AR" sz="4000" dirty="0" err="1" smtClean="0"/>
              <a:t>Pip</a:t>
            </a:r>
            <a:r>
              <a:rPr lang="es-AR" sz="4000" b="1" dirty="0" err="1" smtClean="0"/>
              <a:t>ed</a:t>
            </a:r>
            <a:r>
              <a:rPr lang="es-AR" sz="4000" dirty="0" smtClean="0"/>
              <a:t> </a:t>
            </a:r>
            <a:r>
              <a:rPr lang="es-AR" sz="4000" dirty="0" err="1" smtClean="0"/>
              <a:t>system</a:t>
            </a:r>
            <a:endParaRPr lang="es-AR" sz="4000" dirty="0" smtClean="0"/>
          </a:p>
          <a:p>
            <a:pPr marL="514350" indent="-514350">
              <a:buFont typeface="+mj-lt"/>
              <a:buAutoNum type="arabicPeriod"/>
            </a:pPr>
            <a:r>
              <a:rPr lang="es-AR" sz="4000" dirty="0" err="1" smtClean="0"/>
              <a:t>Process</a:t>
            </a:r>
            <a:r>
              <a:rPr lang="es-AR" sz="4000" b="1" dirty="0" err="1" smtClean="0"/>
              <a:t>ing</a:t>
            </a:r>
            <a:r>
              <a:rPr lang="es-AR" sz="4000" dirty="0" smtClean="0"/>
              <a:t> </a:t>
            </a:r>
            <a:r>
              <a:rPr lang="es-AR" sz="4000" dirty="0" smtClean="0"/>
              <a:t>data 		      	</a:t>
            </a:r>
            <a:r>
              <a:rPr lang="es-AR" sz="4000" dirty="0" err="1" smtClean="0"/>
              <a:t>Process</a:t>
            </a:r>
            <a:r>
              <a:rPr lang="es-AR" sz="4000" b="1" dirty="0" err="1" smtClean="0"/>
              <a:t>ed</a:t>
            </a:r>
            <a:r>
              <a:rPr lang="es-AR" sz="4000" dirty="0" smtClean="0"/>
              <a:t> </a:t>
            </a:r>
            <a:r>
              <a:rPr lang="es-AR" sz="4000" dirty="0" smtClean="0"/>
              <a:t>data</a:t>
            </a:r>
          </a:p>
          <a:p>
            <a:pPr marL="514350" indent="-514350">
              <a:buFont typeface="+mj-lt"/>
              <a:buAutoNum type="arabicPeriod"/>
            </a:pPr>
            <a:r>
              <a:rPr lang="es-AR" sz="4000" dirty="0" err="1" smtClean="0"/>
              <a:t>Water</a:t>
            </a:r>
            <a:r>
              <a:rPr lang="es-AR" sz="4000" b="1" dirty="0" err="1" smtClean="0"/>
              <a:t>ing</a:t>
            </a:r>
            <a:r>
              <a:rPr lang="es-AR" sz="4000" dirty="0" smtClean="0">
                <a:highlight>
                  <a:srgbClr val="FFFF00"/>
                </a:highlight>
              </a:rPr>
              <a:t> </a:t>
            </a:r>
            <a:r>
              <a:rPr lang="es-AR" sz="4000" dirty="0" err="1" smtClean="0"/>
              <a:t>hose</a:t>
            </a:r>
            <a:r>
              <a:rPr lang="es-AR" sz="4000" dirty="0" smtClean="0"/>
              <a:t> 		         	</a:t>
            </a:r>
            <a:r>
              <a:rPr lang="es-AR" sz="4000" dirty="0" err="1" smtClean="0"/>
              <a:t>Water</a:t>
            </a:r>
            <a:r>
              <a:rPr lang="es-AR" sz="4000" b="1" dirty="0" err="1" smtClean="0"/>
              <a:t>ed</a:t>
            </a:r>
            <a:r>
              <a:rPr lang="es-AR" sz="4000" dirty="0" smtClean="0"/>
              <a:t> </a:t>
            </a:r>
            <a:r>
              <a:rPr lang="es-AR" sz="4000" dirty="0" err="1" smtClean="0"/>
              <a:t>lands</a:t>
            </a:r>
            <a:endParaRPr lang="es-AR" sz="4000" dirty="0"/>
          </a:p>
        </p:txBody>
      </p:sp>
    </p:spTree>
    <p:extLst>
      <p:ext uri="{BB962C8B-B14F-4D97-AF65-F5344CB8AC3E}">
        <p14:creationId xmlns:p14="http://schemas.microsoft.com/office/powerpoint/2010/main" val="2413523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233777"/>
            <a:ext cx="9404723" cy="822290"/>
          </a:xfrm>
        </p:spPr>
        <p:txBody>
          <a:bodyPr/>
          <a:lstStyle/>
          <a:p>
            <a:r>
              <a:rPr lang="en-GB" dirty="0" err="1" smtClean="0"/>
              <a:t>Infinitivo</a:t>
            </a:r>
            <a:r>
              <a:rPr lang="en-GB" dirty="0" smtClean="0"/>
              <a:t> con “to”</a:t>
            </a:r>
            <a:endParaRPr lang="en-GB" dirty="0"/>
          </a:p>
        </p:txBody>
      </p:sp>
      <p:sp>
        <p:nvSpPr>
          <p:cNvPr id="3" name="Marcador de contenido 2"/>
          <p:cNvSpPr>
            <a:spLocks noGrp="1"/>
          </p:cNvSpPr>
          <p:nvPr>
            <p:ph idx="1"/>
          </p:nvPr>
        </p:nvSpPr>
        <p:spPr>
          <a:xfrm>
            <a:off x="218941" y="1056067"/>
            <a:ext cx="11835684" cy="5267459"/>
          </a:xfrm>
        </p:spPr>
        <p:txBody>
          <a:bodyPr>
            <a:noAutofit/>
          </a:bodyPr>
          <a:lstStyle/>
          <a:p>
            <a:pPr marL="0" indent="0">
              <a:buNone/>
            </a:pPr>
            <a:r>
              <a:rPr lang="en-GB" sz="4800" b="1" dirty="0" err="1" smtClean="0">
                <a:solidFill>
                  <a:srgbClr val="FF66FF"/>
                </a:solidFill>
              </a:rPr>
              <a:t>Sujeto</a:t>
            </a:r>
            <a:endParaRPr lang="en-GB" sz="4800" b="1" dirty="0" smtClean="0">
              <a:solidFill>
                <a:srgbClr val="FF66FF"/>
              </a:solidFill>
            </a:endParaRPr>
          </a:p>
          <a:p>
            <a:pPr marL="0" indent="0">
              <a:buNone/>
            </a:pPr>
            <a:r>
              <a:rPr lang="en-GB" sz="4800" b="1" dirty="0" smtClean="0">
                <a:solidFill>
                  <a:srgbClr val="FF66FF"/>
                </a:solidFill>
              </a:rPr>
              <a:t>To </a:t>
            </a:r>
            <a:r>
              <a:rPr lang="en-GB" sz="4800" b="1" dirty="0">
                <a:solidFill>
                  <a:srgbClr val="FF66FF"/>
                </a:solidFill>
              </a:rPr>
              <a:t>charge</a:t>
            </a:r>
            <a:r>
              <a:rPr lang="en-GB" sz="4800" b="1" dirty="0"/>
              <a:t> the capacitor is fundamental.</a:t>
            </a:r>
          </a:p>
          <a:p>
            <a:pPr marL="514350" indent="-514350">
              <a:buNone/>
            </a:pPr>
            <a:r>
              <a:rPr lang="en-GB" sz="4800" b="1" dirty="0" err="1" smtClean="0">
                <a:solidFill>
                  <a:srgbClr val="FF66FF"/>
                </a:solidFill>
              </a:rPr>
              <a:t>Cargar</a:t>
            </a:r>
            <a:r>
              <a:rPr lang="en-GB" sz="4800" b="1" dirty="0" smtClean="0"/>
              <a:t> el capacitor </a:t>
            </a:r>
            <a:r>
              <a:rPr lang="en-GB" sz="4800" b="1" dirty="0" err="1" smtClean="0"/>
              <a:t>es</a:t>
            </a:r>
            <a:r>
              <a:rPr lang="en-GB" sz="4800" b="1" dirty="0" smtClean="0"/>
              <a:t> </a:t>
            </a:r>
            <a:r>
              <a:rPr lang="en-GB" sz="4800" b="1" dirty="0" err="1" smtClean="0"/>
              <a:t>esencial</a:t>
            </a:r>
            <a:r>
              <a:rPr lang="en-GB" sz="4800" b="1" dirty="0" smtClean="0"/>
              <a:t>.</a:t>
            </a:r>
          </a:p>
          <a:p>
            <a:pPr marL="514350" indent="-514350">
              <a:buNone/>
            </a:pPr>
            <a:r>
              <a:rPr lang="en-GB" sz="4800" b="1" dirty="0" err="1" smtClean="0">
                <a:solidFill>
                  <a:srgbClr val="FFCC66"/>
                </a:solidFill>
              </a:rPr>
              <a:t>Propósito</a:t>
            </a:r>
            <a:endParaRPr lang="en-GB" sz="4800" b="1" dirty="0">
              <a:solidFill>
                <a:srgbClr val="FFCC66"/>
              </a:solidFill>
            </a:endParaRPr>
          </a:p>
          <a:p>
            <a:pPr marL="514350" indent="-514350">
              <a:buNone/>
            </a:pPr>
            <a:r>
              <a:rPr lang="en-GB" sz="4800" b="1" dirty="0" smtClean="0">
                <a:solidFill>
                  <a:srgbClr val="FFCC66"/>
                </a:solidFill>
              </a:rPr>
              <a:t>To </a:t>
            </a:r>
            <a:r>
              <a:rPr lang="en-GB" sz="4800" b="1" dirty="0">
                <a:solidFill>
                  <a:srgbClr val="FFCC66"/>
                </a:solidFill>
              </a:rPr>
              <a:t>charge</a:t>
            </a:r>
            <a:r>
              <a:rPr lang="en-GB" sz="4800" b="1" dirty="0">
                <a:solidFill>
                  <a:srgbClr val="FF0000"/>
                </a:solidFill>
              </a:rPr>
              <a:t> </a:t>
            </a:r>
            <a:r>
              <a:rPr lang="en-GB" sz="4800" b="1" dirty="0"/>
              <a:t>the capacitor, </a:t>
            </a:r>
            <a:r>
              <a:rPr lang="en-GB" sz="4800" b="1" dirty="0">
                <a:solidFill>
                  <a:srgbClr val="FF6699"/>
                </a:solidFill>
              </a:rPr>
              <a:t>the operators</a:t>
            </a:r>
            <a:r>
              <a:rPr lang="en-GB" sz="4800" b="1" dirty="0"/>
              <a:t> had to work a whole day. </a:t>
            </a:r>
            <a:endParaRPr lang="en-GB" sz="4800" b="1" dirty="0" smtClean="0"/>
          </a:p>
          <a:p>
            <a:pPr marL="514350" indent="-514350">
              <a:buNone/>
            </a:pPr>
            <a:r>
              <a:rPr lang="en-GB" sz="4800" b="1" dirty="0" smtClean="0">
                <a:solidFill>
                  <a:srgbClr val="FFCC66"/>
                </a:solidFill>
              </a:rPr>
              <a:t>Para </a:t>
            </a:r>
            <a:r>
              <a:rPr lang="en-GB" sz="4800" b="1" dirty="0" err="1" smtClean="0">
                <a:solidFill>
                  <a:srgbClr val="FFCC66"/>
                </a:solidFill>
              </a:rPr>
              <a:t>cargar</a:t>
            </a:r>
            <a:r>
              <a:rPr lang="en-GB" sz="4800" b="1" dirty="0" smtClean="0"/>
              <a:t> el capacitor, los </a:t>
            </a:r>
            <a:r>
              <a:rPr lang="en-GB" sz="4800" b="1" dirty="0" err="1" smtClean="0"/>
              <a:t>operarios</a:t>
            </a:r>
            <a:r>
              <a:rPr lang="en-GB" sz="4800" b="1" dirty="0" smtClean="0"/>
              <a:t> </a:t>
            </a:r>
            <a:r>
              <a:rPr lang="en-GB" sz="4800" b="1" dirty="0" err="1" smtClean="0"/>
              <a:t>tuvieron</a:t>
            </a:r>
            <a:r>
              <a:rPr lang="en-GB" sz="4800" b="1" dirty="0" smtClean="0"/>
              <a:t> </a:t>
            </a:r>
            <a:r>
              <a:rPr lang="en-GB" sz="4800" b="1" dirty="0" err="1" smtClean="0"/>
              <a:t>que</a:t>
            </a:r>
            <a:r>
              <a:rPr lang="en-GB" sz="4800" b="1" dirty="0"/>
              <a:t> </a:t>
            </a:r>
            <a:r>
              <a:rPr lang="en-GB" sz="4800" b="1" dirty="0" err="1" smtClean="0"/>
              <a:t>trabajar</a:t>
            </a:r>
            <a:r>
              <a:rPr lang="en-GB" sz="4800" b="1" dirty="0" smtClean="0"/>
              <a:t> un </a:t>
            </a:r>
            <a:r>
              <a:rPr lang="en-GB" sz="4800" b="1" dirty="0" err="1" smtClean="0"/>
              <a:t>día</a:t>
            </a:r>
            <a:r>
              <a:rPr lang="en-GB" sz="4800" b="1" dirty="0" smtClean="0"/>
              <a:t> </a:t>
            </a:r>
            <a:r>
              <a:rPr lang="en-GB" sz="4800" b="1" dirty="0" err="1" smtClean="0"/>
              <a:t>entero</a:t>
            </a:r>
            <a:r>
              <a:rPr lang="en-GB" sz="4800" b="1" dirty="0" smtClean="0"/>
              <a:t>.</a:t>
            </a:r>
            <a:endParaRPr lang="es-ES" sz="4800" b="1" dirty="0"/>
          </a:p>
        </p:txBody>
      </p:sp>
    </p:spTree>
    <p:extLst>
      <p:ext uri="{BB962C8B-B14F-4D97-AF65-F5344CB8AC3E}">
        <p14:creationId xmlns:p14="http://schemas.microsoft.com/office/powerpoint/2010/main" val="402624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Marcador de contenido 10"/>
          <p:cNvGraphicFramePr>
            <a:graphicFrameLocks noGrp="1"/>
          </p:cNvGraphicFramePr>
          <p:nvPr>
            <p:ph idx="1"/>
            <p:extLst>
              <p:ext uri="{D42A27DB-BD31-4B8C-83A1-F6EECF244321}">
                <p14:modId xmlns:p14="http://schemas.microsoft.com/office/powerpoint/2010/main" val="902042043"/>
              </p:ext>
            </p:extLst>
          </p:nvPr>
        </p:nvGraphicFramePr>
        <p:xfrm>
          <a:off x="153944" y="269875"/>
          <a:ext cx="11295061" cy="6512936"/>
        </p:xfrm>
        <a:graphic>
          <a:graphicData uri="http://schemas.openxmlformats.org/drawingml/2006/table">
            <a:tbl>
              <a:tblPr firstRow="1" bandRow="1">
                <a:tableStyleId>{5C22544A-7EE6-4342-B048-85BDC9FD1C3A}</a:tableStyleId>
              </a:tblPr>
              <a:tblGrid>
                <a:gridCol w="1340979"/>
                <a:gridCol w="1377066"/>
                <a:gridCol w="2215166"/>
                <a:gridCol w="1596980"/>
                <a:gridCol w="2807595"/>
                <a:gridCol w="1957275"/>
              </a:tblGrid>
              <a:tr h="699817">
                <a:tc>
                  <a:txBody>
                    <a:bodyPr/>
                    <a:lstStyle/>
                    <a:p>
                      <a:endParaRPr lang="en-GB" dirty="0"/>
                    </a:p>
                  </a:txBody>
                  <a:tcPr/>
                </a:tc>
                <a:tc>
                  <a:txBody>
                    <a:bodyPr/>
                    <a:lstStyle/>
                    <a:p>
                      <a:r>
                        <a:rPr lang="en-GB" dirty="0" err="1" smtClean="0"/>
                        <a:t>Determinante</a:t>
                      </a:r>
                      <a:endParaRPr lang="en-GB" dirty="0"/>
                    </a:p>
                  </a:txBody>
                  <a:tcPr/>
                </a:tc>
                <a:tc>
                  <a:txBody>
                    <a:bodyPr/>
                    <a:lstStyle/>
                    <a:p>
                      <a:r>
                        <a:rPr lang="en-GB" dirty="0" err="1" smtClean="0"/>
                        <a:t>Premodificadores</a:t>
                      </a:r>
                      <a:endParaRPr lang="en-GB" dirty="0" smtClean="0"/>
                    </a:p>
                    <a:p>
                      <a:r>
                        <a:rPr lang="en-GB" dirty="0" err="1" smtClean="0"/>
                        <a:t>descriptivos</a:t>
                      </a:r>
                      <a:endParaRPr lang="en-GB" dirty="0"/>
                    </a:p>
                  </a:txBody>
                  <a:tcPr/>
                </a:tc>
                <a:tc>
                  <a:txBody>
                    <a:bodyPr/>
                    <a:lstStyle/>
                    <a:p>
                      <a:r>
                        <a:rPr lang="en-GB" dirty="0" err="1" smtClean="0"/>
                        <a:t>Núcleo</a:t>
                      </a:r>
                      <a:endParaRPr lang="en-GB" dirty="0"/>
                    </a:p>
                  </a:txBody>
                  <a:tcPr/>
                </a:tc>
                <a:tc>
                  <a:txBody>
                    <a:bodyPr/>
                    <a:lstStyle/>
                    <a:p>
                      <a:r>
                        <a:rPr lang="en-GB" dirty="0" smtClean="0"/>
                        <a:t>Post </a:t>
                      </a:r>
                      <a:r>
                        <a:rPr lang="en-GB" dirty="0" err="1" smtClean="0"/>
                        <a:t>modificadores</a:t>
                      </a:r>
                      <a:endParaRPr lang="en-GB" dirty="0"/>
                    </a:p>
                  </a:txBody>
                  <a:tcPr/>
                </a:tc>
                <a:tc>
                  <a:txBody>
                    <a:bodyPr/>
                    <a:lstStyle/>
                    <a:p>
                      <a:r>
                        <a:rPr lang="en-GB" dirty="0" err="1" smtClean="0"/>
                        <a:t>Predicado</a:t>
                      </a:r>
                      <a:endParaRPr lang="en-GB" dirty="0"/>
                    </a:p>
                  </a:txBody>
                  <a:tcPr/>
                </a:tc>
              </a:tr>
              <a:tr h="699817">
                <a:tc>
                  <a:txBody>
                    <a:bodyPr/>
                    <a:lstStyle/>
                    <a:p>
                      <a:r>
                        <a:rPr lang="en-GB" dirty="0" err="1" smtClean="0"/>
                        <a:t>Adjetivo</a:t>
                      </a:r>
                      <a:endParaRPr lang="en-GB" dirty="0"/>
                    </a:p>
                  </a:txBody>
                  <a:tcPr/>
                </a:tc>
                <a:tc>
                  <a:txBody>
                    <a:bodyPr/>
                    <a:lstStyle/>
                    <a:p>
                      <a:r>
                        <a:rPr lang="en-GB" dirty="0" smtClean="0"/>
                        <a:t>This</a:t>
                      </a:r>
                      <a:endParaRPr lang="en-GB" dirty="0"/>
                    </a:p>
                  </a:txBody>
                  <a:tcPr/>
                </a:tc>
                <a:tc>
                  <a:txBody>
                    <a:bodyPr/>
                    <a:lstStyle/>
                    <a:p>
                      <a:r>
                        <a:rPr lang="en-GB" dirty="0" smtClean="0"/>
                        <a:t>electric</a:t>
                      </a:r>
                      <a:endParaRPr lang="en-GB" dirty="0"/>
                    </a:p>
                  </a:txBody>
                  <a:tcPr/>
                </a:tc>
                <a:tc>
                  <a:txBody>
                    <a:bodyPr/>
                    <a:lstStyle/>
                    <a:p>
                      <a:r>
                        <a:rPr lang="en-GB" dirty="0" smtClean="0"/>
                        <a:t>charge</a:t>
                      </a:r>
                      <a:endParaRPr lang="en-GB" dirty="0"/>
                    </a:p>
                  </a:txBody>
                  <a:tcPr/>
                </a:tc>
                <a:tc>
                  <a:txBody>
                    <a:bodyPr/>
                    <a:lstStyle/>
                    <a:p>
                      <a:endParaRPr lang="en-GB" dirty="0"/>
                    </a:p>
                  </a:txBody>
                  <a:tcPr/>
                </a:tc>
                <a:tc>
                  <a:txBody>
                    <a:bodyPr/>
                    <a:lstStyle/>
                    <a:p>
                      <a:r>
                        <a:rPr lang="en-GB" dirty="0" smtClean="0"/>
                        <a:t>is positive</a:t>
                      </a:r>
                      <a:endParaRPr lang="en-GB" dirty="0"/>
                    </a:p>
                  </a:txBody>
                  <a:tcPr/>
                </a:tc>
              </a:tr>
              <a:tr h="699817">
                <a:tc>
                  <a:txBody>
                    <a:bodyPr/>
                    <a:lstStyle/>
                    <a:p>
                      <a:r>
                        <a:rPr lang="en-GB" dirty="0" err="1" smtClean="0"/>
                        <a:t>Sustantivo</a:t>
                      </a:r>
                      <a:endParaRPr lang="en-GB" dirty="0"/>
                    </a:p>
                  </a:txBody>
                  <a:tcPr/>
                </a:tc>
                <a:tc>
                  <a:txBody>
                    <a:bodyPr/>
                    <a:lstStyle/>
                    <a:p>
                      <a:r>
                        <a:rPr lang="en-GB" dirty="0" smtClean="0"/>
                        <a:t>The</a:t>
                      </a:r>
                      <a:r>
                        <a:rPr lang="en-GB" baseline="0" dirty="0" smtClean="0"/>
                        <a:t> </a:t>
                      </a:r>
                      <a:endParaRPr lang="en-GB" dirty="0"/>
                    </a:p>
                  </a:txBody>
                  <a:tcPr/>
                </a:tc>
                <a:tc>
                  <a:txBody>
                    <a:bodyPr/>
                    <a:lstStyle/>
                    <a:p>
                      <a:r>
                        <a:rPr lang="en-GB" dirty="0" smtClean="0"/>
                        <a:t>capacitor</a:t>
                      </a:r>
                      <a:endParaRPr lang="en-GB" dirty="0"/>
                    </a:p>
                  </a:txBody>
                  <a:tcPr/>
                </a:tc>
                <a:tc>
                  <a:txBody>
                    <a:bodyPr/>
                    <a:lstStyle/>
                    <a:p>
                      <a:r>
                        <a:rPr lang="en-GB" dirty="0" smtClean="0"/>
                        <a:t>charge</a:t>
                      </a:r>
                      <a:endParaRPr lang="en-GB" dirty="0"/>
                    </a:p>
                  </a:txBody>
                  <a:tcPr/>
                </a:tc>
                <a:tc>
                  <a:txBody>
                    <a:bodyPr/>
                    <a:lstStyle/>
                    <a:p>
                      <a:endParaRPr lang="en-GB"/>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is positive</a:t>
                      </a:r>
                    </a:p>
                    <a:p>
                      <a:endParaRPr lang="en-GB" dirty="0"/>
                    </a:p>
                  </a:txBody>
                  <a:tcPr/>
                </a:tc>
              </a:tr>
              <a:tr h="699817">
                <a:tc>
                  <a:txBody>
                    <a:bodyPr/>
                    <a:lstStyle/>
                    <a:p>
                      <a:r>
                        <a:rPr lang="en-GB" dirty="0" smtClean="0"/>
                        <a:t>-</a:t>
                      </a:r>
                      <a:r>
                        <a:rPr lang="en-GB" dirty="0" err="1" smtClean="0"/>
                        <a:t>ed</a:t>
                      </a:r>
                      <a:endParaRPr lang="en-GB" dirty="0"/>
                    </a:p>
                  </a:txBody>
                  <a:tcPr/>
                </a:tc>
                <a:tc>
                  <a:txBody>
                    <a:bodyPr/>
                    <a:lstStyle/>
                    <a:p>
                      <a:r>
                        <a:rPr lang="en-GB" dirty="0" smtClean="0"/>
                        <a:t>The</a:t>
                      </a:r>
                      <a:endParaRPr lang="en-GB" dirty="0"/>
                    </a:p>
                  </a:txBody>
                  <a:tcPr/>
                </a:tc>
                <a:tc>
                  <a:txBody>
                    <a:bodyPr/>
                    <a:lstStyle/>
                    <a:p>
                      <a:r>
                        <a:rPr lang="en-GB" dirty="0" smtClean="0"/>
                        <a:t>described</a:t>
                      </a:r>
                      <a:endParaRPr lang="en-GB" dirty="0"/>
                    </a:p>
                  </a:txBody>
                  <a:tcPr/>
                </a:tc>
                <a:tc>
                  <a:txBody>
                    <a:bodyPr/>
                    <a:lstStyle/>
                    <a:p>
                      <a:r>
                        <a:rPr lang="en-GB" dirty="0" smtClean="0"/>
                        <a:t>charge</a:t>
                      </a:r>
                      <a:endParaRPr lang="en-GB" dirty="0"/>
                    </a:p>
                  </a:txBody>
                  <a:tcPr/>
                </a:tc>
                <a:tc>
                  <a:txBody>
                    <a:bodyPr/>
                    <a:lstStyle/>
                    <a:p>
                      <a:endParaRPr lang="en-GB"/>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is positive</a:t>
                      </a:r>
                    </a:p>
                    <a:p>
                      <a:endParaRPr lang="en-GB" dirty="0"/>
                    </a:p>
                  </a:txBody>
                  <a:tcPr/>
                </a:tc>
              </a:tr>
              <a:tr h="699817">
                <a:tc>
                  <a:txBody>
                    <a:bodyPr/>
                    <a:lstStyle/>
                    <a:p>
                      <a:r>
                        <a:rPr lang="en-GB" dirty="0" smtClean="0"/>
                        <a:t>-</a:t>
                      </a:r>
                      <a:r>
                        <a:rPr lang="en-GB" dirty="0" err="1" smtClean="0"/>
                        <a:t>ing</a:t>
                      </a:r>
                      <a:endParaRPr lang="en-GB" dirty="0"/>
                    </a:p>
                  </a:txBody>
                  <a:tcPr/>
                </a:tc>
                <a:tc>
                  <a:txBody>
                    <a:bodyPr/>
                    <a:lstStyle/>
                    <a:p>
                      <a:r>
                        <a:rPr lang="en-GB" dirty="0" smtClean="0"/>
                        <a:t>The</a:t>
                      </a:r>
                      <a:endParaRPr lang="en-GB" dirty="0"/>
                    </a:p>
                  </a:txBody>
                  <a:tcPr/>
                </a:tc>
                <a:tc>
                  <a:txBody>
                    <a:bodyPr/>
                    <a:lstStyle/>
                    <a:p>
                      <a:r>
                        <a:rPr lang="en-GB" dirty="0" smtClean="0"/>
                        <a:t>resulting</a:t>
                      </a:r>
                      <a:endParaRPr lang="en-GB" dirty="0"/>
                    </a:p>
                  </a:txBody>
                  <a:tcPr/>
                </a:tc>
                <a:tc>
                  <a:txBody>
                    <a:bodyPr/>
                    <a:lstStyle/>
                    <a:p>
                      <a:r>
                        <a:rPr lang="en-GB" dirty="0" smtClean="0"/>
                        <a:t>charge</a:t>
                      </a:r>
                      <a:endParaRPr lang="en-GB" dirty="0"/>
                    </a:p>
                  </a:txBody>
                  <a:tcPr/>
                </a:tc>
                <a:tc>
                  <a:txBody>
                    <a:bodyPr/>
                    <a:lstStyle/>
                    <a:p>
                      <a:endParaRPr lang="en-GB"/>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is positive</a:t>
                      </a:r>
                    </a:p>
                    <a:p>
                      <a:endParaRPr lang="en-GB" dirty="0"/>
                    </a:p>
                  </a:txBody>
                  <a:tcPr/>
                </a:tc>
              </a:tr>
              <a:tr h="699817">
                <a:tc>
                  <a:txBody>
                    <a:bodyPr/>
                    <a:lstStyle/>
                    <a:p>
                      <a:r>
                        <a:rPr lang="en-GB" dirty="0" err="1" smtClean="0"/>
                        <a:t>Frase</a:t>
                      </a:r>
                      <a:r>
                        <a:rPr lang="en-GB" baseline="0" dirty="0" smtClean="0"/>
                        <a:t> </a:t>
                      </a:r>
                      <a:r>
                        <a:rPr lang="en-GB" baseline="0" dirty="0" err="1" smtClean="0"/>
                        <a:t>preposicional</a:t>
                      </a:r>
                      <a:endParaRPr lang="en-GB" dirty="0"/>
                    </a:p>
                  </a:txBody>
                  <a:tcPr/>
                </a:tc>
                <a:tc>
                  <a:txBody>
                    <a:bodyPr/>
                    <a:lstStyle/>
                    <a:p>
                      <a:r>
                        <a:rPr lang="en-GB" dirty="0" smtClean="0"/>
                        <a:t>The</a:t>
                      </a:r>
                      <a:endParaRPr lang="en-GB" dirty="0"/>
                    </a:p>
                  </a:txBody>
                  <a:tcPr/>
                </a:tc>
                <a:tc>
                  <a:txBody>
                    <a:bodyPr/>
                    <a:lstStyle/>
                    <a:p>
                      <a:endParaRPr lang="en-GB" dirty="0"/>
                    </a:p>
                  </a:txBody>
                  <a:tcPr/>
                </a:tc>
                <a:tc>
                  <a:txBody>
                    <a:bodyPr/>
                    <a:lstStyle/>
                    <a:p>
                      <a:r>
                        <a:rPr lang="en-GB" dirty="0" smtClean="0"/>
                        <a:t>charge</a:t>
                      </a:r>
                      <a:endParaRPr lang="en-GB" dirty="0"/>
                    </a:p>
                  </a:txBody>
                  <a:tcPr/>
                </a:tc>
                <a:tc>
                  <a:txBody>
                    <a:bodyPr/>
                    <a:lstStyle/>
                    <a:p>
                      <a:r>
                        <a:rPr lang="en-GB" dirty="0" smtClean="0"/>
                        <a:t>in the capacitor</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is positive</a:t>
                      </a:r>
                    </a:p>
                    <a:p>
                      <a:endParaRPr lang="en-GB" dirty="0"/>
                    </a:p>
                  </a:txBody>
                  <a:tcPr/>
                </a:tc>
              </a:tr>
              <a:tr h="699817">
                <a:tc>
                  <a:txBody>
                    <a:bodyPr/>
                    <a:lstStyle/>
                    <a:p>
                      <a:r>
                        <a:rPr lang="en-GB" dirty="0" err="1" smtClean="0"/>
                        <a:t>Cláusula</a:t>
                      </a:r>
                      <a:r>
                        <a:rPr lang="en-GB" baseline="0" dirty="0" smtClean="0"/>
                        <a:t> </a:t>
                      </a:r>
                      <a:r>
                        <a:rPr lang="en-GB" baseline="0" dirty="0" err="1" smtClean="0"/>
                        <a:t>relativa</a:t>
                      </a:r>
                      <a:endParaRPr lang="en-GB" dirty="0"/>
                    </a:p>
                  </a:txBody>
                  <a:tcPr/>
                </a:tc>
                <a:tc>
                  <a:txBody>
                    <a:bodyPr/>
                    <a:lstStyle/>
                    <a:p>
                      <a:r>
                        <a:rPr lang="en-GB" dirty="0" smtClean="0"/>
                        <a:t>The</a:t>
                      </a:r>
                      <a:endParaRPr lang="en-GB" dirty="0"/>
                    </a:p>
                  </a:txBody>
                  <a:tcPr/>
                </a:tc>
                <a:tc>
                  <a:txBody>
                    <a:bodyPr/>
                    <a:lstStyle/>
                    <a:p>
                      <a:endParaRPr lang="en-GB" dirty="0"/>
                    </a:p>
                  </a:txBody>
                  <a:tcPr/>
                </a:tc>
                <a:tc>
                  <a:txBody>
                    <a:bodyPr/>
                    <a:lstStyle/>
                    <a:p>
                      <a:r>
                        <a:rPr lang="en-GB" dirty="0" smtClean="0"/>
                        <a:t>charge</a:t>
                      </a:r>
                      <a:endParaRPr lang="en-GB" dirty="0"/>
                    </a:p>
                  </a:txBody>
                  <a:tcPr/>
                </a:tc>
                <a:tc>
                  <a:txBody>
                    <a:bodyPr/>
                    <a:lstStyle/>
                    <a:p>
                      <a:r>
                        <a:rPr lang="en-GB" dirty="0" smtClean="0"/>
                        <a:t>(that) the capacitor requires</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is positive</a:t>
                      </a:r>
                    </a:p>
                    <a:p>
                      <a:endParaRPr lang="en-GB" dirty="0"/>
                    </a:p>
                  </a:txBody>
                  <a:tcPr/>
                </a:tc>
              </a:tr>
              <a:tr h="699817">
                <a:tc>
                  <a:txBody>
                    <a:bodyPr/>
                    <a:lstStyle/>
                    <a:p>
                      <a:r>
                        <a:rPr lang="en-GB" dirty="0" smtClean="0"/>
                        <a:t>-</a:t>
                      </a:r>
                      <a:r>
                        <a:rPr lang="en-GB" dirty="0" err="1" smtClean="0"/>
                        <a:t>ed</a:t>
                      </a:r>
                      <a:endParaRPr lang="en-GB" dirty="0"/>
                    </a:p>
                  </a:txBody>
                  <a:tcPr/>
                </a:tc>
                <a:tc>
                  <a:txBody>
                    <a:bodyPr/>
                    <a:lstStyle/>
                    <a:p>
                      <a:endParaRPr lang="en-GB" dirty="0"/>
                    </a:p>
                  </a:txBody>
                  <a:tcPr/>
                </a:tc>
                <a:tc>
                  <a:txBody>
                    <a:bodyPr/>
                    <a:lstStyle/>
                    <a:p>
                      <a:endParaRPr lang="en-GB"/>
                    </a:p>
                  </a:txBody>
                  <a:tcPr/>
                </a:tc>
                <a:tc>
                  <a:txBody>
                    <a:bodyPr/>
                    <a:lstStyle/>
                    <a:p>
                      <a:r>
                        <a:rPr lang="en-GB" dirty="0" smtClean="0"/>
                        <a:t>charge</a:t>
                      </a:r>
                      <a:endParaRPr lang="en-GB" dirty="0"/>
                    </a:p>
                  </a:txBody>
                  <a:tcPr/>
                </a:tc>
                <a:tc>
                  <a:txBody>
                    <a:bodyPr/>
                    <a:lstStyle/>
                    <a:p>
                      <a:r>
                        <a:rPr lang="en-GB" dirty="0" smtClean="0"/>
                        <a:t>required</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is positive</a:t>
                      </a:r>
                    </a:p>
                    <a:p>
                      <a:endParaRPr lang="en-GB" dirty="0"/>
                    </a:p>
                  </a:txBody>
                  <a:tcPr/>
                </a:tc>
              </a:tr>
              <a:tr h="699817">
                <a:tc>
                  <a:txBody>
                    <a:bodyPr/>
                    <a:lstStyle/>
                    <a:p>
                      <a:r>
                        <a:rPr lang="en-GB" dirty="0" smtClean="0"/>
                        <a:t>-</a:t>
                      </a:r>
                      <a:r>
                        <a:rPr lang="en-GB" dirty="0" err="1" smtClean="0"/>
                        <a:t>ing</a:t>
                      </a:r>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charge</a:t>
                      </a:r>
                      <a:endParaRPr lang="en-GB" dirty="0"/>
                    </a:p>
                  </a:txBody>
                  <a:tcPr/>
                </a:tc>
                <a:tc>
                  <a:txBody>
                    <a:bodyPr/>
                    <a:lstStyle/>
                    <a:p>
                      <a:r>
                        <a:rPr lang="en-GB" dirty="0" smtClean="0"/>
                        <a:t>flowing in the circuit</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mtClean="0"/>
                        <a:t>is positive</a:t>
                      </a:r>
                    </a:p>
                    <a:p>
                      <a:endParaRPr lang="en-GB" dirty="0"/>
                    </a:p>
                  </a:txBody>
                  <a:tcPr/>
                </a:tc>
              </a:tr>
            </a:tbl>
          </a:graphicData>
        </a:graphic>
      </p:graphicFrame>
    </p:spTree>
    <p:extLst>
      <p:ext uri="{BB962C8B-B14F-4D97-AF65-F5344CB8AC3E}">
        <p14:creationId xmlns:p14="http://schemas.microsoft.com/office/powerpoint/2010/main" val="4090250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contenido"/>
          <p:cNvSpPr>
            <a:spLocks noGrp="1"/>
          </p:cNvSpPr>
          <p:nvPr>
            <p:ph idx="1"/>
          </p:nvPr>
        </p:nvSpPr>
        <p:spPr>
          <a:xfrm>
            <a:off x="437882" y="461115"/>
            <a:ext cx="11088710" cy="6063992"/>
          </a:xfrm>
          <a:ln w="38100">
            <a:solidFill>
              <a:srgbClr val="FF0000"/>
            </a:solidFill>
          </a:ln>
        </p:spPr>
        <p:txBody>
          <a:bodyPr>
            <a:noAutofit/>
          </a:bodyPr>
          <a:lstStyle/>
          <a:p>
            <a:pPr marL="0" indent="0">
              <a:buNone/>
            </a:pPr>
            <a:r>
              <a:rPr lang="en-US" sz="2800" dirty="0">
                <a:solidFill>
                  <a:schemeClr val="accent1">
                    <a:lumMod val="40000"/>
                    <a:lumOff val="60000"/>
                  </a:schemeClr>
                </a:solidFill>
              </a:rPr>
              <a:t>Artificial Life and Robotics is an international journal publishing original technical papers and authoritative state-of-the-art reviews on the development of new technologies concerning artificial life and robotics, especially computer-based simulation and hardware for the twenty-first century. </a:t>
            </a:r>
          </a:p>
          <a:p>
            <a:pPr marL="0" indent="0">
              <a:buNone/>
            </a:pPr>
            <a:r>
              <a:rPr lang="en-US" sz="2800" dirty="0">
                <a:solidFill>
                  <a:schemeClr val="accent1">
                    <a:lumMod val="40000"/>
                    <a:lumOff val="60000"/>
                  </a:schemeClr>
                </a:solidFill>
              </a:rPr>
              <a:t>This journal covers a broad multidisciplinary field including areas such as artificial brain research, artificial intelligence, artificial life, artificial living, artificial mind research, chaos, cognitive science complexity, evolutionary computations, fuzzy control,  genetic algorithms, innovative computations </a:t>
            </a:r>
            <a:r>
              <a:rPr lang="en-US" sz="2800" dirty="0" err="1">
                <a:solidFill>
                  <a:schemeClr val="accent1">
                    <a:lumMod val="40000"/>
                    <a:lumOff val="60000"/>
                  </a:schemeClr>
                </a:solidFill>
              </a:rPr>
              <a:t>micromachines</a:t>
            </a:r>
            <a:r>
              <a:rPr lang="en-US" sz="2800" dirty="0">
                <a:solidFill>
                  <a:schemeClr val="accent1">
                    <a:lumMod val="40000"/>
                    <a:lumOff val="60000"/>
                  </a:schemeClr>
                </a:solidFill>
              </a:rPr>
              <a:t>, mobile vehicles, neural networks, </a:t>
            </a:r>
            <a:r>
              <a:rPr lang="en-US" sz="2800" dirty="0" err="1">
                <a:solidFill>
                  <a:schemeClr val="accent1">
                    <a:lumMod val="40000"/>
                    <a:lumOff val="60000"/>
                  </a:schemeClr>
                </a:solidFill>
              </a:rPr>
              <a:t>neurocomputers</a:t>
            </a:r>
            <a:r>
              <a:rPr lang="en-US" sz="2800" dirty="0">
                <a:solidFill>
                  <a:schemeClr val="accent1">
                    <a:lumMod val="40000"/>
                    <a:lumOff val="60000"/>
                  </a:schemeClr>
                </a:solidFill>
              </a:rPr>
              <a:t>,  </a:t>
            </a:r>
            <a:r>
              <a:rPr lang="en-US" sz="2800" dirty="0" err="1">
                <a:solidFill>
                  <a:schemeClr val="accent1">
                    <a:lumMod val="40000"/>
                    <a:lumOff val="60000"/>
                  </a:schemeClr>
                </a:solidFill>
              </a:rPr>
              <a:t>neurocomputing</a:t>
            </a:r>
            <a:r>
              <a:rPr lang="en-US" sz="2800" dirty="0">
                <a:solidFill>
                  <a:schemeClr val="accent1">
                    <a:lumMod val="40000"/>
                    <a:lumOff val="60000"/>
                  </a:schemeClr>
                </a:solidFill>
              </a:rPr>
              <a:t>  technologies and applications, robotics and virtual reality. </a:t>
            </a:r>
            <a:r>
              <a:rPr lang="en-GB" sz="2800" dirty="0">
                <a:solidFill>
                  <a:schemeClr val="accent1">
                    <a:lumMod val="40000"/>
                    <a:lumOff val="60000"/>
                  </a:schemeClr>
                </a:solidFill>
              </a:rPr>
              <a:t>Hardware-oriented submissions are particularly welcome.</a:t>
            </a:r>
            <a:endParaRPr lang="es-AR" sz="2800" dirty="0">
              <a:solidFill>
                <a:schemeClr val="accent1">
                  <a:lumMod val="40000"/>
                  <a:lumOff val="60000"/>
                </a:schemeClr>
              </a:solidFill>
            </a:endParaRPr>
          </a:p>
        </p:txBody>
      </p:sp>
    </p:spTree>
    <p:extLst>
      <p:ext uri="{BB962C8B-B14F-4D97-AF65-F5344CB8AC3E}">
        <p14:creationId xmlns:p14="http://schemas.microsoft.com/office/powerpoint/2010/main" val="26335253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34851" y="712708"/>
            <a:ext cx="11153103" cy="5262979"/>
          </a:xfrm>
          <a:prstGeom prst="rect">
            <a:avLst/>
          </a:prstGeom>
        </p:spPr>
        <p:txBody>
          <a:bodyPr wrap="square">
            <a:spAutoFit/>
          </a:bodyPr>
          <a:lstStyle/>
          <a:p>
            <a:r>
              <a:rPr lang="en-US" sz="2400" b="1" dirty="0">
                <a:solidFill>
                  <a:schemeClr val="accent5">
                    <a:lumMod val="20000"/>
                    <a:lumOff val="80000"/>
                  </a:schemeClr>
                </a:solidFill>
                <a:latin typeface="var(--tds-font-combined--medium)"/>
              </a:rPr>
              <a:t>Wall Connector Commissioning</a:t>
            </a:r>
          </a:p>
          <a:p>
            <a:r>
              <a:rPr lang="en-US" sz="2400" dirty="0">
                <a:solidFill>
                  <a:schemeClr val="accent5">
                    <a:lumMod val="20000"/>
                    <a:lumOff val="80000"/>
                  </a:schemeClr>
                </a:solidFill>
                <a:latin typeface="Gotham Book"/>
              </a:rPr>
              <a:t>Wall Connector hosts a Wi-Fi network for easy configuration of breaker size, Wi-Fi connectivity, and power sharing. This Wi-Fi network is broadcast for five minutes after the Wall Connector is energized and can be re-enabled for an additional five minutes by holding the button on the handle of the charging cable.</a:t>
            </a:r>
          </a:p>
          <a:p>
            <a:r>
              <a:rPr lang="en-US" sz="2400" dirty="0">
                <a:solidFill>
                  <a:schemeClr val="accent5">
                    <a:lumMod val="20000"/>
                    <a:lumOff val="80000"/>
                  </a:schemeClr>
                </a:solidFill>
                <a:latin typeface="Gotham Book"/>
              </a:rPr>
              <a:t>The </a:t>
            </a:r>
            <a:r>
              <a:rPr lang="en-US" sz="2400" dirty="0" err="1">
                <a:solidFill>
                  <a:schemeClr val="accent5">
                    <a:lumMod val="20000"/>
                    <a:lumOff val="80000"/>
                  </a:schemeClr>
                </a:solidFill>
                <a:latin typeface="Gotham Book"/>
              </a:rPr>
              <a:t>Quickstart</a:t>
            </a:r>
            <a:r>
              <a:rPr lang="en-US" sz="2400" dirty="0">
                <a:solidFill>
                  <a:schemeClr val="accent5">
                    <a:lumMod val="20000"/>
                    <a:lumOff val="80000"/>
                  </a:schemeClr>
                </a:solidFill>
                <a:latin typeface="Gotham Book"/>
              </a:rPr>
              <a:t> Guide, included in the Wall Connector Box, has a sticker on the top of the front page with important information about this unique device, and should be retained by the installer after commissioning.</a:t>
            </a:r>
          </a:p>
          <a:p>
            <a:r>
              <a:rPr lang="en-US" sz="2400" dirty="0">
                <a:solidFill>
                  <a:schemeClr val="accent5">
                    <a:lumMod val="20000"/>
                    <a:lumOff val="80000"/>
                  </a:schemeClr>
                </a:solidFill>
                <a:latin typeface="Gotham Book"/>
              </a:rPr>
              <a:t>To connect to the Wall Connector’s access point with a smartphone or laptop, scan the QR code on the </a:t>
            </a:r>
            <a:r>
              <a:rPr lang="en-US" sz="2400" dirty="0" err="1">
                <a:solidFill>
                  <a:schemeClr val="accent5">
                    <a:lumMod val="20000"/>
                    <a:lumOff val="80000"/>
                  </a:schemeClr>
                </a:solidFill>
                <a:latin typeface="Gotham Book"/>
              </a:rPr>
              <a:t>Quickstart</a:t>
            </a:r>
            <a:r>
              <a:rPr lang="en-US" sz="2400" dirty="0">
                <a:solidFill>
                  <a:schemeClr val="accent5">
                    <a:lumMod val="20000"/>
                    <a:lumOff val="80000"/>
                  </a:schemeClr>
                </a:solidFill>
                <a:latin typeface="Gotham Book"/>
              </a:rPr>
              <a:t> Guide sticker, or manually connect to the Wi-Fi network with the SSID and Password provided.</a:t>
            </a:r>
          </a:p>
          <a:p>
            <a:r>
              <a:rPr lang="en-US" sz="2400" dirty="0">
                <a:solidFill>
                  <a:schemeClr val="accent5">
                    <a:lumMod val="20000"/>
                    <a:lumOff val="80000"/>
                  </a:schemeClr>
                </a:solidFill>
                <a:latin typeface="Gotham Book"/>
              </a:rPr>
              <a:t>After connecting to the Wall Connector access point, you may be automatically redirected to the commissioning wizard. If not, scan the QR code below or use your browser to navigate to </a:t>
            </a:r>
            <a:r>
              <a:rPr lang="en-US" sz="2400" dirty="0">
                <a:solidFill>
                  <a:schemeClr val="accent5">
                    <a:lumMod val="20000"/>
                    <a:lumOff val="80000"/>
                  </a:schemeClr>
                </a:solidFill>
                <a:latin typeface="var(--tds-font-combined)"/>
                <a:hlinkClick r:id="rId2"/>
              </a:rPr>
              <a:t>http://</a:t>
            </a:r>
            <a:r>
              <a:rPr lang="en-US" sz="2400" dirty="0" smtClean="0">
                <a:solidFill>
                  <a:schemeClr val="accent5">
                    <a:lumMod val="20000"/>
                    <a:lumOff val="80000"/>
                  </a:schemeClr>
                </a:solidFill>
                <a:latin typeface="var(--tds-font-combined)"/>
                <a:hlinkClick r:id="rId2"/>
              </a:rPr>
              <a:t>192.168.92.1</a:t>
            </a:r>
            <a:r>
              <a:rPr lang="en-US" sz="2400" dirty="0" smtClean="0">
                <a:solidFill>
                  <a:schemeClr val="accent5">
                    <a:lumMod val="20000"/>
                    <a:lumOff val="80000"/>
                  </a:schemeClr>
                </a:solidFill>
                <a:latin typeface="Gotham Book"/>
              </a:rPr>
              <a:t>.24</a:t>
            </a:r>
            <a:endParaRPr lang="en-US" sz="2400" b="0" i="0" dirty="0">
              <a:solidFill>
                <a:schemeClr val="accent5">
                  <a:lumMod val="20000"/>
                  <a:lumOff val="80000"/>
                </a:schemeClr>
              </a:solidFill>
              <a:effectLst/>
              <a:latin typeface="Gotham Book"/>
            </a:endParaRPr>
          </a:p>
        </p:txBody>
      </p:sp>
    </p:spTree>
    <p:extLst>
      <p:ext uri="{BB962C8B-B14F-4D97-AF65-F5344CB8AC3E}">
        <p14:creationId xmlns:p14="http://schemas.microsoft.com/office/powerpoint/2010/main" val="2043587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4220" y="182262"/>
            <a:ext cx="10626614" cy="667744"/>
          </a:xfrm>
        </p:spPr>
        <p:txBody>
          <a:bodyPr/>
          <a:lstStyle/>
          <a:p>
            <a:r>
              <a:rPr lang="en-GB" dirty="0" smtClean="0"/>
              <a:t>“</a:t>
            </a:r>
            <a:r>
              <a:rPr lang="en-GB" dirty="0" err="1" smtClean="0"/>
              <a:t>Gerundios</a:t>
            </a:r>
            <a:r>
              <a:rPr lang="en-GB" dirty="0" smtClean="0"/>
              <a:t> and </a:t>
            </a:r>
            <a:r>
              <a:rPr lang="en-GB" dirty="0" err="1" smtClean="0"/>
              <a:t>Sustantivos</a:t>
            </a:r>
            <a:r>
              <a:rPr lang="en-GB" dirty="0" smtClean="0"/>
              <a:t> en </a:t>
            </a:r>
            <a:r>
              <a:rPr lang="en-GB" dirty="0" err="1" smtClean="0"/>
              <a:t>Inglés</a:t>
            </a:r>
            <a:endParaRPr lang="en-GB" dirty="0"/>
          </a:p>
        </p:txBody>
      </p:sp>
      <p:sp>
        <p:nvSpPr>
          <p:cNvPr id="3" name="Marcador de contenido 2"/>
          <p:cNvSpPr>
            <a:spLocks noGrp="1"/>
          </p:cNvSpPr>
          <p:nvPr>
            <p:ph idx="1"/>
          </p:nvPr>
        </p:nvSpPr>
        <p:spPr>
          <a:xfrm>
            <a:off x="437882" y="965916"/>
            <a:ext cx="11204619" cy="5499278"/>
          </a:xfrm>
        </p:spPr>
        <p:txBody>
          <a:bodyPr>
            <a:normAutofit fontScale="92500" lnSpcReduction="20000"/>
          </a:bodyPr>
          <a:lstStyle/>
          <a:p>
            <a:pPr>
              <a:buNone/>
            </a:pPr>
            <a:r>
              <a:rPr lang="es-AR" sz="3400" dirty="0" smtClean="0"/>
              <a:t>Se traduce como </a:t>
            </a:r>
            <a:r>
              <a:rPr lang="es-AR" sz="3400" b="1" dirty="0" smtClean="0"/>
              <a:t>sustantivo</a:t>
            </a:r>
            <a:r>
              <a:rPr lang="es-AR" sz="3400" dirty="0" smtClean="0"/>
              <a:t> o como </a:t>
            </a:r>
            <a:r>
              <a:rPr lang="es-AR" sz="3400" b="1" dirty="0" smtClean="0"/>
              <a:t>infinitivo</a:t>
            </a:r>
          </a:p>
          <a:p>
            <a:pPr>
              <a:buNone/>
            </a:pPr>
            <a:r>
              <a:rPr lang="es-AR" sz="3000" dirty="0" smtClean="0"/>
              <a:t>1. </a:t>
            </a:r>
            <a:r>
              <a:rPr lang="es-AR" sz="4000" dirty="0" err="1" smtClean="0"/>
              <a:t>Water</a:t>
            </a:r>
            <a:r>
              <a:rPr lang="es-AR" sz="4000" dirty="0" smtClean="0"/>
              <a:t> </a:t>
            </a:r>
            <a:r>
              <a:rPr lang="es-AR" sz="4000" b="1" dirty="0" err="1" smtClean="0"/>
              <a:t>Handling</a:t>
            </a:r>
            <a:r>
              <a:rPr lang="es-AR" sz="4000" b="1" dirty="0" smtClean="0"/>
              <a:t>  </a:t>
            </a:r>
            <a:endParaRPr lang="es-AR" sz="4000" b="1" dirty="0"/>
          </a:p>
          <a:p>
            <a:pPr>
              <a:buNone/>
            </a:pPr>
            <a:endParaRPr lang="es-AR" sz="4000" dirty="0" smtClean="0"/>
          </a:p>
          <a:p>
            <a:pPr>
              <a:buNone/>
            </a:pPr>
            <a:r>
              <a:rPr lang="es-AR" sz="4000" dirty="0" smtClean="0"/>
              <a:t>2</a:t>
            </a:r>
            <a:r>
              <a:rPr lang="es-AR" sz="4000" dirty="0"/>
              <a:t>. </a:t>
            </a:r>
            <a:r>
              <a:rPr lang="es-AR" sz="4000" dirty="0" err="1" smtClean="0"/>
              <a:t>Acoustic</a:t>
            </a:r>
            <a:r>
              <a:rPr lang="es-AR" sz="4000" dirty="0" smtClean="0"/>
              <a:t> </a:t>
            </a:r>
            <a:r>
              <a:rPr lang="es-AR" sz="4000" dirty="0" err="1"/>
              <a:t>Signal</a:t>
            </a:r>
            <a:r>
              <a:rPr lang="es-AR" sz="4000" dirty="0"/>
              <a:t> </a:t>
            </a:r>
            <a:r>
              <a:rPr lang="es-AR" sz="4000" b="1" dirty="0" err="1"/>
              <a:t>Processing</a:t>
            </a:r>
            <a:endParaRPr lang="es-AR" sz="4000" b="1" dirty="0"/>
          </a:p>
          <a:p>
            <a:pPr>
              <a:buNone/>
            </a:pPr>
            <a:endParaRPr lang="es-AR" sz="4000" dirty="0" smtClean="0"/>
          </a:p>
          <a:p>
            <a:pPr>
              <a:buNone/>
            </a:pPr>
            <a:r>
              <a:rPr lang="es-AR" sz="4000" dirty="0" smtClean="0"/>
              <a:t>3</a:t>
            </a:r>
            <a:r>
              <a:rPr lang="es-AR" sz="4000" dirty="0"/>
              <a:t>. </a:t>
            </a:r>
            <a:r>
              <a:rPr lang="es-AR" sz="4000" dirty="0" err="1" smtClean="0"/>
              <a:t>Electrical</a:t>
            </a:r>
            <a:r>
              <a:rPr lang="es-AR" sz="4000" dirty="0" smtClean="0"/>
              <a:t> </a:t>
            </a:r>
            <a:r>
              <a:rPr lang="es-AR" sz="4000" b="1" dirty="0" err="1"/>
              <a:t>Engineering</a:t>
            </a:r>
            <a:endParaRPr lang="es-AR" sz="4000" b="1" dirty="0"/>
          </a:p>
          <a:p>
            <a:pPr>
              <a:buNone/>
            </a:pPr>
            <a:endParaRPr lang="en-US" sz="4000" dirty="0" smtClean="0"/>
          </a:p>
          <a:p>
            <a:pPr>
              <a:buNone/>
            </a:pPr>
            <a:r>
              <a:rPr lang="en-US" sz="4000" dirty="0" smtClean="0"/>
              <a:t>4</a:t>
            </a:r>
            <a:r>
              <a:rPr lang="en-US" sz="4000" dirty="0"/>
              <a:t>. </a:t>
            </a:r>
            <a:r>
              <a:rPr lang="en-US" sz="4000" b="1" dirty="0" smtClean="0"/>
              <a:t>Specifying</a:t>
            </a:r>
            <a:r>
              <a:rPr lang="en-US" sz="4000" dirty="0" smtClean="0"/>
              <a:t> both the </a:t>
            </a:r>
            <a:r>
              <a:rPr lang="en-US" sz="4000" dirty="0"/>
              <a:t>number of </a:t>
            </a:r>
            <a:r>
              <a:rPr lang="en-US" sz="4000" dirty="0" smtClean="0"/>
              <a:t>protons and</a:t>
            </a:r>
            <a:r>
              <a:rPr lang="en-US" sz="4000" dirty="0" smtClean="0">
                <a:highlight>
                  <a:srgbClr val="FFFF00"/>
                </a:highlight>
              </a:rPr>
              <a:t> </a:t>
            </a:r>
            <a:r>
              <a:rPr lang="en-US" sz="4000" dirty="0"/>
              <a:t>the number of neutrons </a:t>
            </a:r>
            <a:r>
              <a:rPr lang="en-US" sz="4000" dirty="0">
                <a:solidFill>
                  <a:schemeClr val="accent4">
                    <a:lumMod val="60000"/>
                    <a:lumOff val="40000"/>
                  </a:schemeClr>
                </a:solidFill>
              </a:rPr>
              <a:t>is</a:t>
            </a:r>
            <a:r>
              <a:rPr lang="en-US" sz="4000" dirty="0"/>
              <a:t> necessary to identify the </a:t>
            </a:r>
            <a:r>
              <a:rPr lang="en-GB" sz="4000" dirty="0" smtClean="0"/>
              <a:t>nucleus</a:t>
            </a:r>
            <a:r>
              <a:rPr lang="es-AR" sz="4000" dirty="0" smtClean="0"/>
              <a:t>.</a:t>
            </a:r>
            <a:r>
              <a:rPr lang="en-US" sz="4000" dirty="0" smtClean="0"/>
              <a:t> </a:t>
            </a:r>
            <a:endParaRPr lang="en-US" sz="4000" dirty="0" smtClean="0"/>
          </a:p>
          <a:p>
            <a:endParaRPr lang="en-GB" dirty="0"/>
          </a:p>
        </p:txBody>
      </p:sp>
    </p:spTree>
    <p:extLst>
      <p:ext uri="{BB962C8B-B14F-4D97-AF65-F5344CB8AC3E}">
        <p14:creationId xmlns:p14="http://schemas.microsoft.com/office/powerpoint/2010/main" val="1366472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n-GB" dirty="0"/>
          </a:p>
        </p:txBody>
      </p:sp>
      <p:sp>
        <p:nvSpPr>
          <p:cNvPr id="5" name="Rectángulo 4"/>
          <p:cNvSpPr/>
          <p:nvPr/>
        </p:nvSpPr>
        <p:spPr>
          <a:xfrm>
            <a:off x="321972" y="1853247"/>
            <a:ext cx="11449317" cy="4401205"/>
          </a:xfrm>
          <a:prstGeom prst="rect">
            <a:avLst/>
          </a:prstGeom>
        </p:spPr>
        <p:txBody>
          <a:bodyPr wrap="square">
            <a:spAutoFit/>
          </a:bodyPr>
          <a:lstStyle/>
          <a:p>
            <a:pPr>
              <a:buNone/>
            </a:pPr>
            <a:r>
              <a:rPr lang="en-US" sz="4000" dirty="0" smtClean="0"/>
              <a:t>Solo </a:t>
            </a:r>
            <a:r>
              <a:rPr lang="en-US" sz="4000" dirty="0" err="1" smtClean="0"/>
              <a:t>como</a:t>
            </a:r>
            <a:r>
              <a:rPr lang="en-US" sz="4000" dirty="0" smtClean="0"/>
              <a:t> </a:t>
            </a:r>
            <a:r>
              <a:rPr lang="en-US" sz="4000" b="1" dirty="0" err="1" smtClean="0"/>
              <a:t>sustantivo</a:t>
            </a:r>
            <a:r>
              <a:rPr lang="en-US" sz="4000" dirty="0" smtClean="0"/>
              <a:t> </a:t>
            </a:r>
            <a:r>
              <a:rPr lang="en-US" sz="4000" dirty="0" err="1" smtClean="0"/>
              <a:t>si</a:t>
            </a:r>
            <a:r>
              <a:rPr lang="en-US" sz="4000" dirty="0" smtClean="0"/>
              <a:t> hay </a:t>
            </a:r>
            <a:r>
              <a:rPr lang="en-US" sz="4000" b="1" dirty="0" err="1">
                <a:solidFill>
                  <a:schemeClr val="accent1">
                    <a:lumMod val="60000"/>
                    <a:lumOff val="40000"/>
                  </a:schemeClr>
                </a:solidFill>
              </a:rPr>
              <a:t>determinantes</a:t>
            </a:r>
            <a:r>
              <a:rPr lang="en-US" sz="4000" b="1" dirty="0">
                <a:solidFill>
                  <a:schemeClr val="accent1">
                    <a:lumMod val="60000"/>
                    <a:lumOff val="40000"/>
                  </a:schemeClr>
                </a:solidFill>
              </a:rPr>
              <a:t> </a:t>
            </a:r>
            <a:r>
              <a:rPr lang="en-US" sz="4000" dirty="0"/>
              <a:t>y </a:t>
            </a:r>
            <a:r>
              <a:rPr lang="en-US" sz="4000" dirty="0" err="1"/>
              <a:t>si</a:t>
            </a:r>
            <a:r>
              <a:rPr lang="en-US" sz="4000" dirty="0"/>
              <a:t> lo precede</a:t>
            </a:r>
            <a:r>
              <a:rPr lang="en-US" sz="4000" b="1" dirty="0">
                <a:solidFill>
                  <a:schemeClr val="accent1">
                    <a:lumMod val="60000"/>
                    <a:lumOff val="40000"/>
                  </a:schemeClr>
                </a:solidFill>
              </a:rPr>
              <a:t> “of”</a:t>
            </a:r>
          </a:p>
          <a:p>
            <a:pPr>
              <a:buNone/>
            </a:pPr>
            <a:endParaRPr lang="en-US" sz="4000" b="1" dirty="0" smtClean="0">
              <a:solidFill>
                <a:schemeClr val="accent1">
                  <a:lumMod val="60000"/>
                  <a:lumOff val="40000"/>
                </a:schemeClr>
              </a:solidFill>
            </a:endParaRPr>
          </a:p>
          <a:p>
            <a:pPr>
              <a:buNone/>
            </a:pPr>
            <a:r>
              <a:rPr lang="en-US" sz="4000" b="1" dirty="0" smtClean="0">
                <a:solidFill>
                  <a:schemeClr val="accent1">
                    <a:lumMod val="60000"/>
                    <a:lumOff val="40000"/>
                  </a:schemeClr>
                </a:solidFill>
              </a:rPr>
              <a:t>The</a:t>
            </a:r>
            <a:r>
              <a:rPr lang="en-US" sz="4000" dirty="0" smtClean="0"/>
              <a:t> </a:t>
            </a:r>
            <a:r>
              <a:rPr lang="en-US" sz="4000" b="1" dirty="0"/>
              <a:t>heating</a:t>
            </a:r>
            <a:r>
              <a:rPr lang="en-US" sz="4000" dirty="0"/>
              <a:t> </a:t>
            </a:r>
            <a:r>
              <a:rPr lang="en-US" sz="4000" b="1" dirty="0">
                <a:solidFill>
                  <a:schemeClr val="accent1">
                    <a:lumMod val="60000"/>
                    <a:lumOff val="40000"/>
                  </a:schemeClr>
                </a:solidFill>
              </a:rPr>
              <a:t>of</a:t>
            </a:r>
            <a:r>
              <a:rPr lang="en-US" sz="4000" dirty="0"/>
              <a:t> iron or steel to a high  temperature </a:t>
            </a:r>
            <a:r>
              <a:rPr lang="en-US" sz="4000" dirty="0">
                <a:solidFill>
                  <a:schemeClr val="accent4">
                    <a:lumMod val="60000"/>
                    <a:lumOff val="40000"/>
                  </a:schemeClr>
                </a:solidFill>
              </a:rPr>
              <a:t>causes</a:t>
            </a:r>
            <a:r>
              <a:rPr lang="en-US" sz="4000" dirty="0"/>
              <a:t> oxidation.</a:t>
            </a:r>
          </a:p>
          <a:p>
            <a:endParaRPr lang="en-US" sz="4000" b="1" dirty="0" smtClean="0">
              <a:solidFill>
                <a:schemeClr val="accent1">
                  <a:lumMod val="60000"/>
                  <a:lumOff val="40000"/>
                </a:schemeClr>
              </a:solidFill>
            </a:endParaRPr>
          </a:p>
          <a:p>
            <a:r>
              <a:rPr lang="en-US" sz="4000" b="1" dirty="0" smtClean="0">
                <a:solidFill>
                  <a:schemeClr val="accent1">
                    <a:lumMod val="60000"/>
                    <a:lumOff val="40000"/>
                  </a:schemeClr>
                </a:solidFill>
              </a:rPr>
              <a:t>Our</a:t>
            </a:r>
            <a:r>
              <a:rPr lang="en-US" sz="4000" dirty="0" smtClean="0"/>
              <a:t> </a:t>
            </a:r>
            <a:r>
              <a:rPr lang="en-US" sz="4000" b="1" dirty="0"/>
              <a:t>understanding </a:t>
            </a:r>
            <a:r>
              <a:rPr lang="en-US" sz="4000" b="1" dirty="0">
                <a:solidFill>
                  <a:schemeClr val="accent1">
                    <a:lumMod val="60000"/>
                    <a:lumOff val="40000"/>
                  </a:schemeClr>
                </a:solidFill>
              </a:rPr>
              <a:t>of</a:t>
            </a:r>
            <a:r>
              <a:rPr lang="en-US" sz="4000" dirty="0"/>
              <a:t> the universe.</a:t>
            </a:r>
          </a:p>
        </p:txBody>
      </p:sp>
    </p:spTree>
    <p:extLst>
      <p:ext uri="{BB962C8B-B14F-4D97-AF65-F5344CB8AC3E}">
        <p14:creationId xmlns:p14="http://schemas.microsoft.com/office/powerpoint/2010/main" val="1203304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1412" y="0"/>
            <a:ext cx="9404723" cy="1400530"/>
          </a:xfrm>
        </p:spPr>
        <p:txBody>
          <a:bodyPr/>
          <a:lstStyle/>
          <a:p>
            <a:r>
              <a:rPr lang="en-GB" dirty="0" err="1" smtClean="0"/>
              <a:t>Pero</a:t>
            </a:r>
            <a:r>
              <a:rPr lang="en-GB" dirty="0" smtClean="0"/>
              <a:t>….</a:t>
            </a:r>
            <a:endParaRPr lang="en-GB" dirty="0"/>
          </a:p>
        </p:txBody>
      </p:sp>
      <p:sp>
        <p:nvSpPr>
          <p:cNvPr id="3" name="Marcador de contenido 2"/>
          <p:cNvSpPr>
            <a:spLocks noGrp="1"/>
          </p:cNvSpPr>
          <p:nvPr>
            <p:ph idx="1"/>
          </p:nvPr>
        </p:nvSpPr>
        <p:spPr>
          <a:xfrm>
            <a:off x="714631" y="700265"/>
            <a:ext cx="11249841" cy="4953560"/>
          </a:xfrm>
        </p:spPr>
        <p:txBody>
          <a:bodyPr>
            <a:noAutofit/>
          </a:bodyPr>
          <a:lstStyle/>
          <a:p>
            <a:pPr marL="0" indent="0">
              <a:buNone/>
            </a:pPr>
            <a:r>
              <a:rPr lang="es-ES" sz="4000" dirty="0"/>
              <a:t>En </a:t>
            </a:r>
            <a:r>
              <a:rPr lang="es-ES" sz="4000" b="1" dirty="0"/>
              <a:t>Títulos</a:t>
            </a:r>
            <a:r>
              <a:rPr lang="es-ES" sz="4000" dirty="0"/>
              <a:t> (libros, capítulos, trabajos de investigación) </a:t>
            </a:r>
          </a:p>
          <a:p>
            <a:pPr marL="457200" lvl="1" indent="0">
              <a:buNone/>
            </a:pPr>
            <a:r>
              <a:rPr lang="es-ES" sz="4000" b="1" dirty="0">
                <a:solidFill>
                  <a:srgbClr val="CCFF66"/>
                </a:solidFill>
              </a:rPr>
              <a:t>1)Cómo + infinitivo  </a:t>
            </a:r>
            <a:endParaRPr lang="es-ES" sz="4000" b="1" dirty="0" smtClean="0">
              <a:solidFill>
                <a:srgbClr val="CCFF66"/>
              </a:solidFill>
            </a:endParaRPr>
          </a:p>
          <a:p>
            <a:pPr marL="457200" lvl="1" indent="0">
              <a:buNone/>
            </a:pPr>
            <a:r>
              <a:rPr lang="es-ES" sz="4000" b="1" dirty="0" smtClean="0">
                <a:solidFill>
                  <a:schemeClr val="accent5">
                    <a:lumMod val="40000"/>
                    <a:lumOff val="60000"/>
                  </a:schemeClr>
                </a:solidFill>
              </a:rPr>
              <a:t>2</a:t>
            </a:r>
            <a:r>
              <a:rPr lang="es-ES" sz="4000" b="1" dirty="0">
                <a:solidFill>
                  <a:schemeClr val="accent5">
                    <a:lumMod val="40000"/>
                    <a:lumOff val="60000"/>
                  </a:schemeClr>
                </a:solidFill>
              </a:rPr>
              <a:t>) sustantivo</a:t>
            </a:r>
          </a:p>
          <a:p>
            <a:pPr marL="0" indent="0">
              <a:buNone/>
            </a:pPr>
            <a:r>
              <a:rPr lang="es-AR" sz="4000" b="1" dirty="0" err="1" smtClean="0">
                <a:hlinkClick r:id="rId2"/>
              </a:rPr>
              <a:t>Installing</a:t>
            </a:r>
            <a:r>
              <a:rPr lang="es-AR" sz="4000" b="1" dirty="0" smtClean="0">
                <a:hlinkClick r:id="rId2"/>
              </a:rPr>
              <a:t> </a:t>
            </a:r>
            <a:r>
              <a:rPr lang="es-AR" sz="4000" b="1" dirty="0">
                <a:hlinkClick r:id="rId2"/>
              </a:rPr>
              <a:t>a </a:t>
            </a:r>
            <a:r>
              <a:rPr lang="es-AR" sz="4000" b="1" dirty="0" smtClean="0">
                <a:hlinkClick r:id="rId2"/>
              </a:rPr>
              <a:t>Tesla Wall </a:t>
            </a:r>
            <a:r>
              <a:rPr lang="es-AR" sz="4000" b="1" dirty="0" err="1">
                <a:hlinkClick r:id="rId2"/>
              </a:rPr>
              <a:t>Connector</a:t>
            </a:r>
            <a:endParaRPr lang="es-AR" sz="4000" b="1" dirty="0">
              <a:hlinkClick r:id="rId2"/>
            </a:endParaRPr>
          </a:p>
          <a:p>
            <a:pPr marL="0" indent="0">
              <a:buNone/>
            </a:pPr>
            <a:endParaRPr lang="es-ES" sz="4000" dirty="0" smtClean="0"/>
          </a:p>
          <a:p>
            <a:pPr marL="0" indent="0">
              <a:buNone/>
            </a:pPr>
            <a:r>
              <a:rPr lang="en-GB" sz="4000" dirty="0"/>
              <a:t>	</a:t>
            </a:r>
            <a:r>
              <a:rPr lang="en-GB" sz="4000" dirty="0" smtClean="0"/>
              <a:t>						  un </a:t>
            </a:r>
            <a:r>
              <a:rPr lang="en-GB" sz="4000" dirty="0" err="1" smtClean="0"/>
              <a:t>conector</a:t>
            </a:r>
            <a:r>
              <a:rPr lang="en-GB" sz="4000" dirty="0" smtClean="0"/>
              <a:t> de pared Tesla</a:t>
            </a:r>
            <a:endParaRPr lang="en-GB" sz="4000" dirty="0"/>
          </a:p>
        </p:txBody>
      </p:sp>
      <p:sp>
        <p:nvSpPr>
          <p:cNvPr id="5" name="Rectángulo 4"/>
          <p:cNvSpPr/>
          <p:nvPr/>
        </p:nvSpPr>
        <p:spPr>
          <a:xfrm>
            <a:off x="468817" y="4488822"/>
            <a:ext cx="3643946"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4000" b="1" cap="none" spc="0" dirty="0" smtClean="0">
                <a:ln/>
                <a:solidFill>
                  <a:srgbClr val="CCFF66"/>
                </a:solidFill>
                <a:effectLst/>
              </a:rPr>
              <a:t>Cómo instalar</a:t>
            </a:r>
            <a:endParaRPr lang="es-ES" sz="4000" b="1" cap="none" spc="0" dirty="0">
              <a:ln/>
              <a:solidFill>
                <a:srgbClr val="CCFF66"/>
              </a:solidFill>
              <a:effectLst/>
            </a:endParaRPr>
          </a:p>
        </p:txBody>
      </p:sp>
      <p:sp>
        <p:nvSpPr>
          <p:cNvPr id="6" name="Rectángulo 5"/>
          <p:cNvSpPr/>
          <p:nvPr/>
        </p:nvSpPr>
        <p:spPr>
          <a:xfrm>
            <a:off x="401411" y="5196708"/>
            <a:ext cx="3778759" cy="707886"/>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4000" b="1" cap="none" spc="0" dirty="0" smtClean="0">
                <a:ln/>
                <a:solidFill>
                  <a:schemeClr val="accent5">
                    <a:lumMod val="40000"/>
                    <a:lumOff val="60000"/>
                  </a:schemeClr>
                </a:solidFill>
                <a:effectLst/>
              </a:rPr>
              <a:t>Instalación de </a:t>
            </a:r>
            <a:endParaRPr lang="es-ES" sz="4000" b="1" cap="none" spc="0" dirty="0">
              <a:ln/>
              <a:solidFill>
                <a:schemeClr val="accent5">
                  <a:lumMod val="40000"/>
                  <a:lumOff val="60000"/>
                </a:schemeClr>
              </a:solidFill>
              <a:effectLst/>
            </a:endParaRPr>
          </a:p>
        </p:txBody>
      </p:sp>
    </p:spTree>
    <p:extLst>
      <p:ext uri="{BB962C8B-B14F-4D97-AF65-F5344CB8AC3E}">
        <p14:creationId xmlns:p14="http://schemas.microsoft.com/office/powerpoint/2010/main" val="309903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1000"/>
                                        <p:tgtEl>
                                          <p:spTgt spid="5">
                                            <p:txEl>
                                              <p:pRg st="0" end="0"/>
                                            </p:txEl>
                                          </p:spTgt>
                                        </p:tgtEl>
                                      </p:cBhvr>
                                    </p:animEffect>
                                    <p:anim calcmode="lin" valueType="num">
                                      <p:cBhvr>
                                        <p:cTn id="3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578" y="123206"/>
            <a:ext cx="10844010" cy="629107"/>
          </a:xfrm>
        </p:spPr>
        <p:txBody>
          <a:bodyPr/>
          <a:lstStyle/>
          <a:p>
            <a:r>
              <a:rPr lang="en-GB" sz="3600" b="1" dirty="0" err="1">
                <a:solidFill>
                  <a:schemeClr val="accent1">
                    <a:lumMod val="60000"/>
                    <a:lumOff val="40000"/>
                  </a:schemeClr>
                </a:solidFill>
              </a:rPr>
              <a:t>Premodificador</a:t>
            </a:r>
            <a:r>
              <a:rPr lang="en-GB" sz="3600" b="1" dirty="0">
                <a:solidFill>
                  <a:schemeClr val="accent1">
                    <a:lumMod val="60000"/>
                    <a:lumOff val="40000"/>
                  </a:schemeClr>
                </a:solidFill>
              </a:rPr>
              <a:t> del </a:t>
            </a:r>
            <a:r>
              <a:rPr lang="en-GB" sz="3600" b="1" dirty="0" err="1" smtClean="0">
                <a:solidFill>
                  <a:schemeClr val="accent1">
                    <a:lumMod val="60000"/>
                    <a:lumOff val="40000"/>
                  </a:schemeClr>
                </a:solidFill>
              </a:rPr>
              <a:t>núcleo</a:t>
            </a:r>
            <a:r>
              <a:rPr lang="en-GB" sz="3600" b="1" dirty="0" smtClean="0">
                <a:solidFill>
                  <a:schemeClr val="accent1">
                    <a:lumMod val="60000"/>
                    <a:lumOff val="40000"/>
                  </a:schemeClr>
                </a:solidFill>
              </a:rPr>
              <a:t>(</a:t>
            </a:r>
            <a:r>
              <a:rPr lang="en-GB" sz="3600" b="1" dirty="0" err="1" smtClean="0">
                <a:solidFill>
                  <a:schemeClr val="accent1">
                    <a:lumMod val="60000"/>
                    <a:lumOff val="40000"/>
                  </a:schemeClr>
                </a:solidFill>
              </a:rPr>
              <a:t>función</a:t>
            </a:r>
            <a:r>
              <a:rPr lang="en-GB" sz="3600" b="1" dirty="0" smtClean="0">
                <a:solidFill>
                  <a:schemeClr val="accent1">
                    <a:lumMod val="60000"/>
                    <a:lumOff val="40000"/>
                  </a:schemeClr>
                </a:solidFill>
              </a:rPr>
              <a:t> </a:t>
            </a:r>
            <a:r>
              <a:rPr lang="en-GB" sz="3600" b="1" dirty="0" err="1">
                <a:solidFill>
                  <a:schemeClr val="accent1">
                    <a:lumMod val="60000"/>
                    <a:lumOff val="40000"/>
                  </a:schemeClr>
                </a:solidFill>
              </a:rPr>
              <a:t>adjetiva</a:t>
            </a:r>
            <a:r>
              <a:rPr lang="en-GB" sz="3600" b="1" dirty="0">
                <a:solidFill>
                  <a:schemeClr val="accent1">
                    <a:lumMod val="60000"/>
                    <a:lumOff val="40000"/>
                  </a:schemeClr>
                </a:solidFill>
              </a:rPr>
              <a:t>)</a:t>
            </a:r>
          </a:p>
        </p:txBody>
      </p:sp>
      <p:graphicFrame>
        <p:nvGraphicFramePr>
          <p:cNvPr id="12" name="Diagrama 11"/>
          <p:cNvGraphicFramePr/>
          <p:nvPr>
            <p:extLst>
              <p:ext uri="{D42A27DB-BD31-4B8C-83A1-F6EECF244321}">
                <p14:modId xmlns:p14="http://schemas.microsoft.com/office/powerpoint/2010/main" val="3049608735"/>
              </p:ext>
            </p:extLst>
          </p:nvPr>
        </p:nvGraphicFramePr>
        <p:xfrm>
          <a:off x="373487" y="719666"/>
          <a:ext cx="11603865" cy="5874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680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555959" y="220898"/>
            <a:ext cx="9404723" cy="899564"/>
          </a:xfrm>
        </p:spPr>
        <p:txBody>
          <a:bodyPr/>
          <a:lstStyle/>
          <a:p>
            <a:r>
              <a:rPr lang="en-GB" sz="5000" b="1" dirty="0" err="1">
                <a:solidFill>
                  <a:schemeClr val="accent1">
                    <a:lumMod val="40000"/>
                    <a:lumOff val="60000"/>
                  </a:schemeClr>
                </a:solidFill>
              </a:rPr>
              <a:t>Adjetivo</a:t>
            </a:r>
            <a:r>
              <a:rPr lang="en-GB" sz="5000" b="1" dirty="0">
                <a:solidFill>
                  <a:schemeClr val="accent1">
                    <a:lumMod val="40000"/>
                    <a:lumOff val="60000"/>
                  </a:schemeClr>
                </a:solidFill>
              </a:rPr>
              <a:t> </a:t>
            </a:r>
            <a:r>
              <a:rPr lang="en-GB" sz="5000" b="1" dirty="0" err="1" smtClean="0">
                <a:solidFill>
                  <a:schemeClr val="accent1">
                    <a:lumMod val="40000"/>
                    <a:lumOff val="60000"/>
                  </a:schemeClr>
                </a:solidFill>
              </a:rPr>
              <a:t>lexicalizado</a:t>
            </a:r>
            <a:endParaRPr lang="en-GB" sz="5000" dirty="0"/>
          </a:p>
        </p:txBody>
      </p:sp>
      <p:sp>
        <p:nvSpPr>
          <p:cNvPr id="10" name="Marcador de contenido 9"/>
          <p:cNvSpPr>
            <a:spLocks noGrp="1"/>
          </p:cNvSpPr>
          <p:nvPr>
            <p:ph idx="1"/>
          </p:nvPr>
        </p:nvSpPr>
        <p:spPr>
          <a:xfrm>
            <a:off x="321973" y="1352282"/>
            <a:ext cx="10908404" cy="5177307"/>
          </a:xfrm>
        </p:spPr>
        <p:txBody>
          <a:bodyPr>
            <a:normAutofit/>
          </a:bodyPr>
          <a:lstStyle/>
          <a:p>
            <a:pPr marL="0" indent="0">
              <a:buNone/>
            </a:pPr>
            <a:r>
              <a:rPr lang="en-GB" sz="5000" b="1" dirty="0" smtClean="0">
                <a:solidFill>
                  <a:schemeClr val="accent1">
                    <a:lumMod val="60000"/>
                    <a:lumOff val="40000"/>
                  </a:schemeClr>
                </a:solidFill>
              </a:rPr>
              <a:t>Interesting </a:t>
            </a:r>
            <a:r>
              <a:rPr lang="en-GB" sz="5000" b="1" dirty="0"/>
              <a:t>method</a:t>
            </a:r>
          </a:p>
          <a:p>
            <a:pPr marL="0" indent="0">
              <a:buNone/>
            </a:pPr>
            <a:r>
              <a:rPr lang="en-GB" sz="5000" b="1" dirty="0" smtClean="0"/>
              <a:t>				</a:t>
            </a:r>
            <a:r>
              <a:rPr lang="en-GB" sz="5000" b="1" dirty="0" err="1" smtClean="0"/>
              <a:t>Método</a:t>
            </a:r>
            <a:r>
              <a:rPr lang="en-GB" sz="5000" b="1" dirty="0" smtClean="0">
                <a:solidFill>
                  <a:schemeClr val="accent1">
                    <a:lumMod val="40000"/>
                    <a:lumOff val="60000"/>
                  </a:schemeClr>
                </a:solidFill>
              </a:rPr>
              <a:t> </a:t>
            </a:r>
            <a:r>
              <a:rPr lang="en-GB" sz="5000" b="1" dirty="0" err="1">
                <a:solidFill>
                  <a:schemeClr val="accent1">
                    <a:lumMod val="60000"/>
                    <a:lumOff val="40000"/>
                  </a:schemeClr>
                </a:solidFill>
              </a:rPr>
              <a:t>interesante</a:t>
            </a:r>
            <a:endParaRPr lang="en-GB" sz="5000" b="1" dirty="0">
              <a:solidFill>
                <a:schemeClr val="accent1">
                  <a:lumMod val="60000"/>
                  <a:lumOff val="40000"/>
                </a:schemeClr>
              </a:solidFill>
            </a:endParaRPr>
          </a:p>
          <a:p>
            <a:pPr marL="0" indent="0">
              <a:buNone/>
            </a:pPr>
            <a:r>
              <a:rPr lang="en-GB" sz="5000" b="1" dirty="0" smtClean="0">
                <a:solidFill>
                  <a:schemeClr val="accent1">
                    <a:lumMod val="60000"/>
                    <a:lumOff val="40000"/>
                  </a:schemeClr>
                </a:solidFill>
              </a:rPr>
              <a:t>Following </a:t>
            </a:r>
            <a:r>
              <a:rPr lang="en-GB" sz="5000" b="1" dirty="0"/>
              <a:t>issue</a:t>
            </a:r>
          </a:p>
          <a:p>
            <a:pPr marL="0" indent="0">
              <a:buNone/>
            </a:pPr>
            <a:r>
              <a:rPr lang="en-GB" sz="5000" b="1" dirty="0" smtClean="0"/>
              <a:t>				</a:t>
            </a:r>
            <a:r>
              <a:rPr lang="en-GB" sz="5000" b="1" dirty="0" err="1" smtClean="0"/>
              <a:t>Asunto</a:t>
            </a:r>
            <a:r>
              <a:rPr lang="en-GB" sz="5000" b="1" dirty="0" smtClean="0"/>
              <a:t> </a:t>
            </a:r>
            <a:r>
              <a:rPr lang="en-GB" sz="5000" b="1" dirty="0" err="1">
                <a:solidFill>
                  <a:schemeClr val="accent1">
                    <a:lumMod val="60000"/>
                    <a:lumOff val="40000"/>
                  </a:schemeClr>
                </a:solidFill>
              </a:rPr>
              <a:t>siguiente</a:t>
            </a:r>
            <a:endParaRPr lang="en-GB" sz="5000" b="1" dirty="0">
              <a:solidFill>
                <a:schemeClr val="accent1">
                  <a:lumMod val="60000"/>
                  <a:lumOff val="40000"/>
                </a:schemeClr>
              </a:solidFill>
            </a:endParaRPr>
          </a:p>
        </p:txBody>
      </p:sp>
    </p:spTree>
    <p:extLst>
      <p:ext uri="{BB962C8B-B14F-4D97-AF65-F5344CB8AC3E}">
        <p14:creationId xmlns:p14="http://schemas.microsoft.com/office/powerpoint/2010/main" val="105096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 calcmode="lin" valueType="num">
                                      <p:cBhvr additive="base">
                                        <p:cTn id="21"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 calcmode="lin" valueType="num">
                                      <p:cBhvr additive="base">
                                        <p:cTn id="2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272413"/>
            <a:ext cx="9404723" cy="783654"/>
          </a:xfrm>
        </p:spPr>
        <p:txBody>
          <a:bodyPr/>
          <a:lstStyle/>
          <a:p>
            <a:r>
              <a:rPr lang="en-GB" sz="5000" dirty="0" err="1" smtClean="0"/>
              <a:t>Presente</a:t>
            </a:r>
            <a:r>
              <a:rPr lang="en-GB" sz="5000" dirty="0" smtClean="0"/>
              <a:t> </a:t>
            </a:r>
            <a:r>
              <a:rPr lang="en-GB" sz="5000" dirty="0" err="1" smtClean="0"/>
              <a:t>Participio</a:t>
            </a:r>
            <a:endParaRPr lang="en-GB" sz="5000" dirty="0"/>
          </a:p>
        </p:txBody>
      </p:sp>
      <p:sp>
        <p:nvSpPr>
          <p:cNvPr id="4" name="Marcador de texto 3"/>
          <p:cNvSpPr>
            <a:spLocks noGrp="1"/>
          </p:cNvSpPr>
          <p:nvPr>
            <p:ph idx="1"/>
          </p:nvPr>
        </p:nvSpPr>
        <p:spPr>
          <a:xfrm>
            <a:off x="334851" y="1365162"/>
            <a:ext cx="11616743" cy="4883238"/>
          </a:xfrm>
        </p:spPr>
        <p:txBody>
          <a:bodyPr>
            <a:noAutofit/>
          </a:bodyPr>
          <a:lstStyle/>
          <a:p>
            <a:pPr marL="0" indent="0">
              <a:buNone/>
            </a:pPr>
            <a:r>
              <a:rPr lang="en-US" sz="5000" dirty="0" smtClean="0"/>
              <a:t>In </a:t>
            </a:r>
            <a:r>
              <a:rPr lang="en-US" sz="5000" dirty="0"/>
              <a:t>a properly </a:t>
            </a:r>
            <a:r>
              <a:rPr lang="en-US" sz="5800" b="1" dirty="0">
                <a:solidFill>
                  <a:schemeClr val="accent4">
                    <a:lumMod val="60000"/>
                    <a:lumOff val="40000"/>
                  </a:schemeClr>
                </a:solidFill>
              </a:rPr>
              <a:t>running</a:t>
            </a:r>
            <a:r>
              <a:rPr lang="en-US" sz="5800" b="1" dirty="0"/>
              <a:t> engine</a:t>
            </a:r>
            <a:r>
              <a:rPr lang="en-US" sz="5000" dirty="0"/>
              <a:t>, all of these factors are working fine</a:t>
            </a:r>
            <a:r>
              <a:rPr lang="en-US" sz="5000" dirty="0" smtClean="0"/>
              <a:t>.</a:t>
            </a:r>
          </a:p>
          <a:p>
            <a:pPr marL="0" indent="0">
              <a:buNone/>
            </a:pPr>
            <a:endParaRPr lang="en-US" sz="5000" dirty="0" smtClean="0"/>
          </a:p>
          <a:p>
            <a:pPr marL="0" indent="0">
              <a:buNone/>
            </a:pPr>
            <a:r>
              <a:rPr lang="en-US" sz="5000" dirty="0" smtClean="0"/>
              <a:t>Un </a:t>
            </a:r>
            <a:r>
              <a:rPr lang="en-US" sz="5800" b="1" dirty="0" smtClean="0"/>
              <a:t>motor</a:t>
            </a:r>
            <a:r>
              <a:rPr lang="en-US" sz="5800" dirty="0" smtClean="0"/>
              <a:t> </a:t>
            </a:r>
            <a:r>
              <a:rPr lang="en-US" sz="5800" b="1" dirty="0" err="1" smtClean="0">
                <a:solidFill>
                  <a:schemeClr val="accent4">
                    <a:lumMod val="60000"/>
                    <a:lumOff val="40000"/>
                  </a:schemeClr>
                </a:solidFill>
              </a:rPr>
              <a:t>que</a:t>
            </a:r>
            <a:r>
              <a:rPr lang="en-US" sz="5800" b="1" dirty="0" smtClean="0">
                <a:solidFill>
                  <a:schemeClr val="accent4">
                    <a:lumMod val="60000"/>
                    <a:lumOff val="40000"/>
                  </a:schemeClr>
                </a:solidFill>
              </a:rPr>
              <a:t> </a:t>
            </a:r>
            <a:r>
              <a:rPr lang="en-US" sz="5800" b="1" dirty="0" err="1" smtClean="0">
                <a:solidFill>
                  <a:schemeClr val="accent4">
                    <a:lumMod val="60000"/>
                    <a:lumOff val="40000"/>
                  </a:schemeClr>
                </a:solidFill>
              </a:rPr>
              <a:t>funciona</a:t>
            </a:r>
            <a:r>
              <a:rPr lang="en-US" sz="5800" b="1" dirty="0" smtClean="0">
                <a:solidFill>
                  <a:schemeClr val="accent4">
                    <a:lumMod val="60000"/>
                    <a:lumOff val="40000"/>
                  </a:schemeClr>
                </a:solidFill>
              </a:rPr>
              <a:t> </a:t>
            </a:r>
            <a:r>
              <a:rPr lang="en-US" sz="5000" dirty="0" err="1" smtClean="0"/>
              <a:t>apropiadamente</a:t>
            </a:r>
            <a:r>
              <a:rPr lang="en-US" sz="5000" dirty="0" smtClean="0"/>
              <a:t>…</a:t>
            </a:r>
            <a:endParaRPr lang="en-GB" sz="5000" dirty="0">
              <a:solidFill>
                <a:schemeClr val="accent4">
                  <a:lumMod val="60000"/>
                  <a:lumOff val="40000"/>
                </a:schemeClr>
              </a:solidFill>
            </a:endParaRPr>
          </a:p>
        </p:txBody>
      </p:sp>
    </p:spTree>
    <p:extLst>
      <p:ext uri="{BB962C8B-B14F-4D97-AF65-F5344CB8AC3E}">
        <p14:creationId xmlns:p14="http://schemas.microsoft.com/office/powerpoint/2010/main" val="16330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10944875" cy="770775"/>
          </a:xfrm>
        </p:spPr>
        <p:txBody>
          <a:bodyPr/>
          <a:lstStyle/>
          <a:p>
            <a:r>
              <a:rPr lang="en-GB" sz="4800" dirty="0" err="1" smtClean="0"/>
              <a:t>Gerundio</a:t>
            </a:r>
            <a:r>
              <a:rPr lang="en-GB" sz="4800" dirty="0" smtClean="0"/>
              <a:t> (</a:t>
            </a:r>
            <a:r>
              <a:rPr lang="en-GB" sz="4800" dirty="0" err="1" smtClean="0"/>
              <a:t>Sustantivo</a:t>
            </a:r>
            <a:r>
              <a:rPr lang="en-GB" sz="4800" dirty="0" smtClean="0"/>
              <a:t>)</a:t>
            </a:r>
            <a:endParaRPr lang="en-GB" sz="4800" dirty="0"/>
          </a:p>
        </p:txBody>
      </p:sp>
      <p:sp>
        <p:nvSpPr>
          <p:cNvPr id="4" name="Marcador de texto 3"/>
          <p:cNvSpPr>
            <a:spLocks noGrp="1"/>
          </p:cNvSpPr>
          <p:nvPr>
            <p:ph idx="1"/>
          </p:nvPr>
        </p:nvSpPr>
        <p:spPr>
          <a:xfrm>
            <a:off x="488950" y="1403350"/>
            <a:ext cx="10561638" cy="5022850"/>
          </a:xfrm>
        </p:spPr>
        <p:txBody>
          <a:bodyPr>
            <a:normAutofit/>
          </a:bodyPr>
          <a:lstStyle/>
          <a:p>
            <a:pPr marL="0" indent="0">
              <a:buNone/>
            </a:pPr>
            <a:r>
              <a:rPr lang="es-ES" sz="5000" b="1" dirty="0" smtClean="0">
                <a:solidFill>
                  <a:schemeClr val="accent2">
                    <a:lumMod val="60000"/>
                    <a:lumOff val="40000"/>
                  </a:schemeClr>
                </a:solidFill>
              </a:rPr>
              <a:t>- </a:t>
            </a:r>
            <a:r>
              <a:rPr lang="es-ES" sz="5000" b="1" dirty="0" err="1" smtClean="0">
                <a:solidFill>
                  <a:schemeClr val="accent2">
                    <a:lumMod val="60000"/>
                    <a:lumOff val="40000"/>
                  </a:schemeClr>
                </a:solidFill>
              </a:rPr>
              <a:t>Wiring</a:t>
            </a:r>
            <a:r>
              <a:rPr lang="es-ES" sz="5000" dirty="0" smtClean="0"/>
              <a:t> </a:t>
            </a:r>
            <a:r>
              <a:rPr lang="es-ES" sz="5000" dirty="0" err="1"/>
              <a:t>techniques</a:t>
            </a:r>
            <a:r>
              <a:rPr lang="es-ES" sz="5000" dirty="0"/>
              <a:t> </a:t>
            </a:r>
            <a:r>
              <a:rPr lang="es-ES" sz="5000" dirty="0" smtClean="0"/>
              <a:t>(v- </a:t>
            </a:r>
            <a:r>
              <a:rPr lang="es-ES" sz="5000" dirty="0"/>
              <a:t>cablear</a:t>
            </a:r>
            <a:r>
              <a:rPr lang="es-ES" sz="5000" dirty="0" smtClean="0"/>
              <a:t>)</a:t>
            </a:r>
          </a:p>
          <a:p>
            <a:pPr marL="0" indent="0">
              <a:buNone/>
            </a:pPr>
            <a:r>
              <a:rPr lang="es-ES" sz="5000" dirty="0" smtClean="0"/>
              <a:t>				Técnicas </a:t>
            </a:r>
            <a:r>
              <a:rPr lang="es-ES" sz="5000" b="1" dirty="0" smtClean="0">
                <a:solidFill>
                  <a:schemeClr val="accent2">
                    <a:lumMod val="60000"/>
                    <a:lumOff val="40000"/>
                  </a:schemeClr>
                </a:solidFill>
              </a:rPr>
              <a:t>de cableado</a:t>
            </a:r>
            <a:endParaRPr lang="es-AR" sz="5000" b="1" dirty="0">
              <a:solidFill>
                <a:schemeClr val="accent2">
                  <a:lumMod val="60000"/>
                  <a:lumOff val="40000"/>
                </a:schemeClr>
              </a:solidFill>
            </a:endParaRPr>
          </a:p>
          <a:p>
            <a:pPr marL="0" indent="0">
              <a:buNone/>
            </a:pPr>
            <a:r>
              <a:rPr lang="en-GB" sz="5000" b="1" dirty="0" smtClean="0">
                <a:solidFill>
                  <a:schemeClr val="accent2">
                    <a:lumMod val="60000"/>
                    <a:lumOff val="40000"/>
                  </a:schemeClr>
                </a:solidFill>
              </a:rPr>
              <a:t>- Working</a:t>
            </a:r>
            <a:r>
              <a:rPr lang="en-GB" sz="5000" dirty="0" smtClean="0"/>
              <a:t> environment</a:t>
            </a:r>
          </a:p>
          <a:p>
            <a:pPr marL="0" indent="0">
              <a:buNone/>
            </a:pPr>
            <a:r>
              <a:rPr lang="en-GB" sz="5000" dirty="0" smtClean="0"/>
              <a:t>				</a:t>
            </a:r>
            <a:r>
              <a:rPr lang="en-GB" sz="5000" dirty="0" err="1" smtClean="0"/>
              <a:t>Ambiente</a:t>
            </a:r>
            <a:r>
              <a:rPr lang="en-GB" sz="5000" dirty="0" smtClean="0"/>
              <a:t> </a:t>
            </a:r>
            <a:r>
              <a:rPr lang="en-GB" sz="5000" b="1" dirty="0" smtClean="0">
                <a:solidFill>
                  <a:schemeClr val="accent2">
                    <a:lumMod val="40000"/>
                    <a:lumOff val="60000"/>
                  </a:schemeClr>
                </a:solidFill>
              </a:rPr>
              <a:t>de </a:t>
            </a:r>
            <a:r>
              <a:rPr lang="en-GB" sz="5000" b="1" dirty="0" err="1" smtClean="0">
                <a:solidFill>
                  <a:schemeClr val="accent2">
                    <a:lumMod val="40000"/>
                    <a:lumOff val="60000"/>
                  </a:schemeClr>
                </a:solidFill>
              </a:rPr>
              <a:t>trabajo</a:t>
            </a:r>
            <a:endParaRPr lang="en-GB" sz="5000" b="1" dirty="0">
              <a:solidFill>
                <a:schemeClr val="accent2">
                  <a:lumMod val="40000"/>
                  <a:lumOff val="60000"/>
                </a:schemeClr>
              </a:solidFill>
            </a:endParaRPr>
          </a:p>
        </p:txBody>
      </p:sp>
    </p:spTree>
    <p:extLst>
      <p:ext uri="{BB962C8B-B14F-4D97-AF65-F5344CB8AC3E}">
        <p14:creationId xmlns:p14="http://schemas.microsoft.com/office/powerpoint/2010/main" val="226295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anim calcmode="lin" valueType="num">
                                      <p:cBhvr>
                                        <p:cTn id="14"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additive="base">
                                        <p:cTn id="2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762</TotalTime>
  <Words>1007</Words>
  <Application>Microsoft Office PowerPoint</Application>
  <PresentationFormat>Panorámica</PresentationFormat>
  <Paragraphs>178</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Century Gothic</vt:lpstr>
      <vt:lpstr>Gotham Book</vt:lpstr>
      <vt:lpstr>var(--tds-font-combined)</vt:lpstr>
      <vt:lpstr>var(--tds-font-combined--medium)</vt:lpstr>
      <vt:lpstr>Wingdings 3</vt:lpstr>
      <vt:lpstr>Ion</vt:lpstr>
      <vt:lpstr>-ING</vt:lpstr>
      <vt:lpstr>Núcleo de la Frase Nominal (función sustantiva) </vt:lpstr>
      <vt:lpstr>“Gerundios and Sustantivos en Inglés</vt:lpstr>
      <vt:lpstr>Presentación de PowerPoint</vt:lpstr>
      <vt:lpstr>Pero….</vt:lpstr>
      <vt:lpstr>Premodificador del núcleo(función adjetiva)</vt:lpstr>
      <vt:lpstr>Adjetivo lexicalizado</vt:lpstr>
      <vt:lpstr>Presente Participio</vt:lpstr>
      <vt:lpstr>Gerundio (Sustantivo)</vt:lpstr>
      <vt:lpstr>Premodificador del núcleo(función adjetiva)</vt:lpstr>
      <vt:lpstr>Presentación de PowerPoint</vt:lpstr>
      <vt:lpstr>Post modificador</vt:lpstr>
      <vt:lpstr>Presentación de PowerPoint</vt:lpstr>
      <vt:lpstr>Después de verbos o preposiciones</vt:lpstr>
      <vt:lpstr>Precedido por “by” (indicando modo)</vt:lpstr>
      <vt:lpstr>En tiempos verbales continuos </vt:lpstr>
      <vt:lpstr>En cláusulas elípticas precedidas por “when”/”on”/”in”</vt:lpstr>
      <vt:lpstr>PRE Y POSTMODIFICACIÓN CON PASADO PARTICIPIO (-ed/3ra) </vt:lpstr>
      <vt:lpstr>Presentación de PowerPoint</vt:lpstr>
      <vt:lpstr>-ed vs -ing</vt:lpstr>
      <vt:lpstr>Infinitivo con “to”</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dc:title>
  <dc:creator>Lily</dc:creator>
  <cp:lastModifiedBy>Cuenta Microsoft</cp:lastModifiedBy>
  <cp:revision>37</cp:revision>
  <dcterms:created xsi:type="dcterms:W3CDTF">2023-08-12T15:59:20Z</dcterms:created>
  <dcterms:modified xsi:type="dcterms:W3CDTF">2024-03-10T23:31:12Z</dcterms:modified>
</cp:coreProperties>
</file>