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2"/>
  </p:notesMasterIdLst>
  <p:sldIdLst>
    <p:sldId id="257" r:id="rId2"/>
    <p:sldId id="396" r:id="rId3"/>
    <p:sldId id="377" r:id="rId4"/>
    <p:sldId id="388" r:id="rId5"/>
    <p:sldId id="361" r:id="rId6"/>
    <p:sldId id="397" r:id="rId7"/>
    <p:sldId id="385" r:id="rId8"/>
    <p:sldId id="389" r:id="rId9"/>
    <p:sldId id="378" r:id="rId10"/>
    <p:sldId id="390" r:id="rId11"/>
    <p:sldId id="391" r:id="rId12"/>
    <p:sldId id="395" r:id="rId13"/>
    <p:sldId id="369" r:id="rId14"/>
    <p:sldId id="359" r:id="rId15"/>
    <p:sldId id="392" r:id="rId16"/>
    <p:sldId id="393" r:id="rId17"/>
    <p:sldId id="398" r:id="rId18"/>
    <p:sldId id="394" r:id="rId19"/>
    <p:sldId id="356" r:id="rId20"/>
    <p:sldId id="399" r:id="rId2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128058F-5B73-41F8-9A41-D7C8BBD4D26C}">
          <p14:sldIdLst>
            <p14:sldId id="257"/>
            <p14:sldId id="396"/>
            <p14:sldId id="377"/>
            <p14:sldId id="388"/>
            <p14:sldId id="361"/>
            <p14:sldId id="397"/>
            <p14:sldId id="385"/>
            <p14:sldId id="389"/>
            <p14:sldId id="378"/>
            <p14:sldId id="390"/>
            <p14:sldId id="391"/>
            <p14:sldId id="395"/>
            <p14:sldId id="369"/>
            <p14:sldId id="359"/>
            <p14:sldId id="392"/>
            <p14:sldId id="393"/>
            <p14:sldId id="398"/>
            <p14:sldId id="394"/>
            <p14:sldId id="356"/>
            <p14:sldId id="3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4747"/>
    <a:srgbClr val="FF7C80"/>
    <a:srgbClr val="FF5050"/>
    <a:srgbClr val="F6200A"/>
    <a:srgbClr val="FA9106"/>
    <a:srgbClr val="FFCCCC"/>
    <a:srgbClr val="EE0000"/>
    <a:srgbClr val="FD133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06" autoAdjust="0"/>
    <p:restoredTop sz="94660"/>
  </p:normalViewPr>
  <p:slideViewPr>
    <p:cSldViewPr>
      <p:cViewPr>
        <p:scale>
          <a:sx n="70" d="100"/>
          <a:sy n="70" d="100"/>
        </p:scale>
        <p:origin x="1308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F1BB8-35D5-4A24-B11E-D9A09FFB7F27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6CBE2-DE5C-483B-AA97-6801C0D0535F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9654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01496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09632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7781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657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15148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2759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7530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2420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8749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6200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0186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AE85F-6309-4071-85CB-DAAAEF5CDAFA}" type="datetimeFigureOut">
              <a:rPr lang="es-AR" smtClean="0"/>
              <a:t>24/3/2026</a:t>
            </a:fld>
            <a:endParaRPr lang="es-AR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F010D-D56B-4C7C-94BA-430C616713CA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680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uadroTexto"/>
          <p:cNvSpPr txBox="1"/>
          <p:nvPr/>
        </p:nvSpPr>
        <p:spPr>
          <a:xfrm>
            <a:off x="539552" y="2060848"/>
            <a:ext cx="8384319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AR" sz="4800" b="1" dirty="0">
                <a:latin typeface="Arial Black"/>
              </a:rPr>
              <a:t>La representación gráfica en urbanismo (I)</a:t>
            </a:r>
          </a:p>
          <a:p>
            <a:r>
              <a:rPr lang="es-AR" sz="4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/>
              </a:rPr>
              <a:t>Pequeña y mediana escala</a:t>
            </a:r>
          </a:p>
          <a:p>
            <a:endParaRPr lang="es-ES" sz="2000" i="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i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s-ES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s-ES" i="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 dibujo no solo pretende mostrar el objeto representado, sino que también muestra al que lo hace, convirtiéndose así, en una metáfora del artista" (Betty Edwards, 1988, p. 27)</a:t>
            </a:r>
            <a:endParaRPr lang="es-AR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11 Marcador de pie de página"/>
          <p:cNvSpPr txBox="1">
            <a:spLocks noChangeAspect="1"/>
          </p:cNvSpPr>
          <p:nvPr/>
        </p:nvSpPr>
        <p:spPr>
          <a:xfrm>
            <a:off x="539552" y="6093296"/>
            <a:ext cx="8026844" cy="583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A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AR" sz="2400" b="1" spc="93" dirty="0">
                <a:solidFill>
                  <a:schemeClr val="bg1">
                    <a:lumMod val="50000"/>
                  </a:schemeClr>
                </a:solidFill>
                <a:latin typeface="Malgun Gothic"/>
                <a:ea typeface="Malgun Gothic"/>
                <a:cs typeface="Arial"/>
              </a:rPr>
              <a:t>DUS1</a:t>
            </a:r>
            <a:r>
              <a:rPr lang="es-AR" sz="1100" b="1" spc="93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/>
                <a:ea typeface="Malgun Gothic"/>
                <a:cs typeface="Arial"/>
              </a:rPr>
              <a:t>                   CÁTEDRA DE DISEÑO URBANO SUSTENTABLE</a:t>
            </a:r>
            <a:r>
              <a:rPr lang="es-AR" sz="900" b="1" spc="93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/>
                <a:ea typeface="Malgun Gothic"/>
                <a:cs typeface="Arial"/>
              </a:rPr>
              <a:t>                              </a:t>
            </a:r>
            <a:r>
              <a:rPr lang="es-AR" sz="900" spc="93" dirty="0">
                <a:solidFill>
                  <a:schemeClr val="tx1">
                    <a:lumMod val="50000"/>
                    <a:lumOff val="50000"/>
                  </a:schemeClr>
                </a:solidFill>
                <a:latin typeface="Malgun Gothic"/>
                <a:ea typeface="Malgun Gothic"/>
                <a:cs typeface="Arial"/>
              </a:rPr>
              <a:t>CURSO 2026</a:t>
            </a:r>
            <a:endParaRPr lang="es-AR" sz="900" spc="93" dirty="0">
              <a:solidFill>
                <a:schemeClr val="tx1">
                  <a:lumMod val="50000"/>
                  <a:lumOff val="50000"/>
                </a:schemeClr>
              </a:solidFill>
              <a:latin typeface="Malgun Gothic" pitchFamily="34" charset="-127"/>
              <a:ea typeface="Malgun Gothic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5638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756D234-3DF2-4055-9879-70F06833B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7124"/>
            <a:ext cx="9144000" cy="4723752"/>
          </a:xfrm>
          <a:prstGeom prst="rect">
            <a:avLst/>
          </a:prstGeom>
        </p:spPr>
      </p:pic>
      <p:sp>
        <p:nvSpPr>
          <p:cNvPr id="5" name="CuadroTexto 3">
            <a:extLst>
              <a:ext uri="{FF2B5EF4-FFF2-40B4-BE49-F238E27FC236}">
                <a16:creationId xmlns:a16="http://schemas.microsoft.com/office/drawing/2014/main" id="{C6A1B1CD-AFA3-438B-883D-B797BEC1BFB8}"/>
              </a:ext>
            </a:extLst>
          </p:cNvPr>
          <p:cNvSpPr txBox="1"/>
          <p:nvPr/>
        </p:nvSpPr>
        <p:spPr>
          <a:xfrm>
            <a:off x="395536" y="251591"/>
            <a:ext cx="7560840" cy="766727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>
              <a:lnSpc>
                <a:spcPct val="120000"/>
              </a:lnSpc>
            </a:pPr>
            <a:r>
              <a:rPr lang="es-AR" sz="2400" b="1" spc="62" dirty="0">
                <a:latin typeface="Arial Black" pitchFamily="34" charset="0"/>
              </a:rPr>
              <a:t>Espacio p</a:t>
            </a:r>
            <a:r>
              <a:rPr lang="es-ES" sz="2400" b="1" spc="62" dirty="0">
                <a:latin typeface="Arial Black" pitchFamily="34" charset="0"/>
              </a:rPr>
              <a:t>úblico en detalle</a:t>
            </a:r>
            <a:endParaRPr lang="es-AR" sz="2400" b="1" spc="62" dirty="0">
              <a:latin typeface="Arial Black" pitchFamily="34" charset="0"/>
            </a:endParaRPr>
          </a:p>
          <a:p>
            <a:pPr marL="460544" indent="-460544">
              <a:lnSpc>
                <a:spcPct val="120000"/>
              </a:lnSpc>
            </a:pPr>
            <a:r>
              <a:rPr lang="es-AR" sz="16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EL CORTE 1/100 o 1/50</a:t>
            </a:r>
            <a:endParaRPr lang="es-AR" sz="16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329147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3"/>
          <p:cNvSpPr txBox="1"/>
          <p:nvPr/>
        </p:nvSpPr>
        <p:spPr>
          <a:xfrm>
            <a:off x="395536" y="251591"/>
            <a:ext cx="5328592" cy="611235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/>
            <a:r>
              <a:rPr lang="es-AR" sz="2400" b="1" spc="62" dirty="0">
                <a:latin typeface="Arial Black" pitchFamily="34" charset="0"/>
              </a:rPr>
              <a:t>Recursos diversos</a:t>
            </a:r>
          </a:p>
          <a:p>
            <a:pPr marL="460544" indent="-460544"/>
            <a:r>
              <a:rPr lang="es-AR" sz="12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itchFamily="34" charset="0"/>
              </a:rPr>
              <a:t>PRIORIZAR Y DESTACAR LA INFORMACIÓN, SIMPLIFICAR</a:t>
            </a:r>
            <a:endParaRPr lang="es-AR" sz="1200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471B01-4618-4F01-99BE-EDEF3D1150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1412" t="4009" r="7594" b="10655"/>
          <a:stretch/>
        </p:blipFill>
        <p:spPr>
          <a:xfrm>
            <a:off x="5220072" y="282651"/>
            <a:ext cx="3672408" cy="632375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73F1B65-67EE-4A20-A6D1-F5AAA5863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" t="-212" r="13468" b="212"/>
          <a:stretch/>
        </p:blipFill>
        <p:spPr>
          <a:xfrm>
            <a:off x="0" y="1099387"/>
            <a:ext cx="4788024" cy="515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9936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3"/>
          <p:cNvSpPr txBox="1"/>
          <p:nvPr/>
        </p:nvSpPr>
        <p:spPr>
          <a:xfrm>
            <a:off x="395536" y="251591"/>
            <a:ext cx="5328592" cy="611235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/>
            <a:r>
              <a:rPr lang="es-AR" sz="2400" b="1" spc="62" dirty="0">
                <a:latin typeface="Arial Black" pitchFamily="34" charset="0"/>
              </a:rPr>
              <a:t>Recursos diversos</a:t>
            </a:r>
          </a:p>
          <a:p>
            <a:pPr marL="460544" indent="-460544"/>
            <a:r>
              <a:rPr lang="es-AR" sz="12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itchFamily="34" charset="0"/>
              </a:rPr>
              <a:t>PRIORIZAR Y DESTACAR LA INFORMACIÓN, SIMPLIFICAR</a:t>
            </a:r>
            <a:endParaRPr lang="es-AR" sz="1200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E5EF01-5A60-476C-B482-86CFDBDC7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11" b="12397"/>
          <a:stretch/>
        </p:blipFill>
        <p:spPr>
          <a:xfrm rot="5400000">
            <a:off x="-156350" y="2711636"/>
            <a:ext cx="4848188" cy="1872208"/>
          </a:xfrm>
          <a:prstGeom prst="rect">
            <a:avLst/>
          </a:prstGeom>
        </p:spPr>
      </p:pic>
      <p:pic>
        <p:nvPicPr>
          <p:cNvPr id="10" name="Google Shape;165;p16">
            <a:extLst>
              <a:ext uri="{FF2B5EF4-FFF2-40B4-BE49-F238E27FC236}">
                <a16:creationId xmlns:a16="http://schemas.microsoft.com/office/drawing/2014/main" id="{91A4BFF4-49D2-4244-83E7-02C11A7768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060" t="11267" r="62473"/>
          <a:stretch/>
        </p:blipFill>
        <p:spPr>
          <a:xfrm>
            <a:off x="4973626" y="563222"/>
            <a:ext cx="3024336" cy="55086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12012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3"/>
          <p:cNvSpPr txBox="1"/>
          <p:nvPr/>
        </p:nvSpPr>
        <p:spPr>
          <a:xfrm>
            <a:off x="395536" y="410723"/>
            <a:ext cx="5256584" cy="642013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/>
            <a:r>
              <a:rPr lang="es-AR" sz="2400" b="1" spc="62" dirty="0">
                <a:latin typeface="Arial Black" pitchFamily="34" charset="0"/>
              </a:rPr>
              <a:t>Recursos varios</a:t>
            </a:r>
          </a:p>
          <a:p>
            <a:pPr marL="460544" indent="-460544"/>
            <a:r>
              <a:rPr lang="es-AR" sz="14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itchFamily="34" charset="0"/>
              </a:rPr>
              <a:t>INFORMACIÓN POR CAPAS</a:t>
            </a:r>
            <a:endParaRPr lang="es-AR" sz="1400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5" name="Google Shape;170;p17">
            <a:extLst>
              <a:ext uri="{FF2B5EF4-FFF2-40B4-BE49-F238E27FC236}">
                <a16:creationId xmlns:a16="http://schemas.microsoft.com/office/drawing/2014/main" id="{55B1B340-42CF-4D9B-BD06-BF7BE1DD9F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2508" b="3823"/>
          <a:stretch/>
        </p:blipFill>
        <p:spPr>
          <a:xfrm>
            <a:off x="7308304" y="39620"/>
            <a:ext cx="1440160" cy="677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AD7EB7F-51E9-4C9C-8380-3B560657F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16" y="410723"/>
            <a:ext cx="2559921" cy="603027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AF715D-43B5-4D6A-84E6-9C9E2EBCF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43" t="1" r="4774" b="20172"/>
          <a:stretch/>
        </p:blipFill>
        <p:spPr>
          <a:xfrm>
            <a:off x="192249" y="2996952"/>
            <a:ext cx="41182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2240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3"/>
          <p:cNvSpPr txBox="1"/>
          <p:nvPr/>
        </p:nvSpPr>
        <p:spPr>
          <a:xfrm>
            <a:off x="395536" y="251591"/>
            <a:ext cx="3490223" cy="642013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/>
            <a:r>
              <a:rPr lang="es-AR" sz="2400" b="1" spc="62" dirty="0">
                <a:latin typeface="Arial Black" pitchFamily="34" charset="0"/>
              </a:rPr>
              <a:t>Recursos</a:t>
            </a:r>
          </a:p>
          <a:p>
            <a:pPr marL="460544" indent="-460544"/>
            <a:r>
              <a:rPr lang="es-AR" sz="14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itchFamily="34" charset="0"/>
              </a:rPr>
              <a:t>REPRESENTACIÓN ESQUEMÁTICA</a:t>
            </a:r>
            <a:endParaRPr lang="es-AR" sz="1400" dirty="0">
              <a:solidFill>
                <a:schemeClr val="tx1">
                  <a:lumMod val="65000"/>
                  <a:lumOff val="3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3AD8FC-170D-41D9-BB85-94F9AD34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51" y="2835040"/>
            <a:ext cx="4482414" cy="19621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42FFC97-A64D-4FEC-B61A-D12EF525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31" y="4815048"/>
            <a:ext cx="8136904" cy="207033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6CC8A7A-4E18-4CC6-8E11-B5F242D596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0" r="9334" b="9711"/>
          <a:stretch/>
        </p:blipFill>
        <p:spPr>
          <a:xfrm>
            <a:off x="2477788" y="332656"/>
            <a:ext cx="6630716" cy="277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9281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7A182E0-6DB7-427C-AD92-D7998691E6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16"/>
          <a:stretch/>
        </p:blipFill>
        <p:spPr>
          <a:xfrm rot="5400000">
            <a:off x="1088739" y="-43663"/>
            <a:ext cx="5958409" cy="7344819"/>
          </a:xfrm>
          <a:prstGeom prst="rect">
            <a:avLst/>
          </a:prstGeom>
        </p:spPr>
      </p:pic>
      <p:sp>
        <p:nvSpPr>
          <p:cNvPr id="16" name="CuadroTexto 3"/>
          <p:cNvSpPr txBox="1"/>
          <p:nvPr/>
        </p:nvSpPr>
        <p:spPr>
          <a:xfrm>
            <a:off x="395536" y="251591"/>
            <a:ext cx="6840760" cy="795901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r>
              <a:rPr lang="es-AR" sz="2400" b="1" spc="62" dirty="0">
                <a:latin typeface="Arial Black" pitchFamily="34" charset="0"/>
              </a:rPr>
              <a:t>La representación gráfica como herramienta de análisis</a:t>
            </a:r>
          </a:p>
        </p:txBody>
      </p:sp>
    </p:spTree>
    <p:extLst>
      <p:ext uri="{BB962C8B-B14F-4D97-AF65-F5344CB8AC3E}">
        <p14:creationId xmlns:p14="http://schemas.microsoft.com/office/powerpoint/2010/main" val="389161361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3"/>
          <p:cNvSpPr txBox="1"/>
          <p:nvPr/>
        </p:nvSpPr>
        <p:spPr>
          <a:xfrm>
            <a:off x="395536" y="251591"/>
            <a:ext cx="6840760" cy="795901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r>
              <a:rPr lang="es-AR" sz="2400" b="1" spc="62" dirty="0">
                <a:latin typeface="Arial Black" pitchFamily="34" charset="0"/>
              </a:rPr>
              <a:t>La representación gráfica como herramienta de análisis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688894-6BDE-4056-A8B7-126D9BC2C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3" y="1700808"/>
            <a:ext cx="857489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3163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3"/>
          <p:cNvSpPr txBox="1"/>
          <p:nvPr/>
        </p:nvSpPr>
        <p:spPr>
          <a:xfrm>
            <a:off x="395536" y="251591"/>
            <a:ext cx="6840760" cy="795901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r>
              <a:rPr lang="es-AR" sz="2400" b="1" spc="62" dirty="0">
                <a:latin typeface="Arial Black" pitchFamily="34" charset="0"/>
              </a:rPr>
              <a:t>La representación gráfica como herramienta de análisis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592777-9838-41BC-8B14-04435F590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68760"/>
            <a:ext cx="7776864" cy="516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082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3"/>
          <p:cNvSpPr txBox="1"/>
          <p:nvPr/>
        </p:nvSpPr>
        <p:spPr>
          <a:xfrm>
            <a:off x="395536" y="251591"/>
            <a:ext cx="7632848" cy="888234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r>
              <a:rPr lang="es-AR" sz="2400" b="1" spc="62" dirty="0">
                <a:latin typeface="Arial Black" pitchFamily="34" charset="0"/>
              </a:rPr>
              <a:t>El dibujo a mano</a:t>
            </a:r>
          </a:p>
          <a:p>
            <a:r>
              <a:rPr lang="es-ES" sz="1500" dirty="0">
                <a:solidFill>
                  <a:srgbClr val="777777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lang="es-ES" sz="1500" b="0" i="0" dirty="0">
                <a:solidFill>
                  <a:srgbClr val="777777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 computador crea una distancia entre el autor y el objeto, mientras que el dibujo a mano, coloca al proyectista en un contacto háptico (táctil), con el objeto o el espacio (</a:t>
            </a:r>
            <a:r>
              <a:rPr lang="es-ES" sz="1500" b="0" i="0" dirty="0" err="1">
                <a:solidFill>
                  <a:srgbClr val="777777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Pallasmaa</a:t>
            </a:r>
            <a:r>
              <a:rPr lang="es-ES" sz="1500" b="0" i="0" dirty="0">
                <a:solidFill>
                  <a:srgbClr val="777777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2010).</a:t>
            </a:r>
            <a:endParaRPr lang="es-AR" sz="1500" b="1" spc="62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87560B-3D36-4E29-B688-4B581E514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2" b="16229"/>
          <a:stretch/>
        </p:blipFill>
        <p:spPr>
          <a:xfrm>
            <a:off x="539552" y="1268760"/>
            <a:ext cx="748883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002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A56B5DE-3325-4259-8BE0-7062313CF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8"/>
          <a:stretch/>
        </p:blipFill>
        <p:spPr>
          <a:xfrm>
            <a:off x="368112" y="1340768"/>
            <a:ext cx="7804288" cy="5425073"/>
          </a:xfrm>
          <a:prstGeom prst="rect">
            <a:avLst/>
          </a:prstGeom>
        </p:spPr>
      </p:pic>
      <p:sp>
        <p:nvSpPr>
          <p:cNvPr id="8" name="CuadroTexto 3">
            <a:extLst>
              <a:ext uri="{FF2B5EF4-FFF2-40B4-BE49-F238E27FC236}">
                <a16:creationId xmlns:a16="http://schemas.microsoft.com/office/drawing/2014/main" id="{D0C93E0B-FC51-4148-8C91-CD973635C03F}"/>
              </a:ext>
            </a:extLst>
          </p:cNvPr>
          <p:cNvSpPr txBox="1"/>
          <p:nvPr/>
        </p:nvSpPr>
        <p:spPr>
          <a:xfrm>
            <a:off x="683568" y="251591"/>
            <a:ext cx="7632848" cy="1151640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r>
              <a:rPr lang="es-AR" sz="2800" b="1" spc="62" dirty="0">
                <a:latin typeface="Arial Black" panose="020B0A0402010202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dibujo a mano </a:t>
            </a:r>
            <a:endParaRPr lang="es-AR" sz="600" b="1" spc="62" dirty="0">
              <a:latin typeface="Arial Black" panose="020B0A040201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AR" sz="600" b="1" spc="62" dirty="0">
              <a:latin typeface="Arial Black" panose="020B0A040201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s-ES" sz="1500" dirty="0">
                <a:solidFill>
                  <a:srgbClr val="777777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“N</a:t>
            </a:r>
            <a:r>
              <a:rPr lang="es-ES" sz="1500" b="0" dirty="0">
                <a:solidFill>
                  <a:srgbClr val="777777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ingún software logrará representar las ideas con la habilidad artística y calidad del trazo del diseñador. La calidez del dibujo y la posibilidad de plasmar las ideas en cualquier momento, superficie o lugar, solo la puede realizar la mano humana.” (Verónica </a:t>
            </a:r>
            <a:r>
              <a:rPr lang="es-ES" sz="1500" dirty="0" err="1">
                <a:solidFill>
                  <a:srgbClr val="777777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s-ES" sz="1500" b="0" dirty="0" err="1">
                <a:solidFill>
                  <a:srgbClr val="777777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ossado</a:t>
            </a:r>
            <a:r>
              <a:rPr lang="es-ES" sz="1500" b="0" dirty="0">
                <a:solidFill>
                  <a:srgbClr val="777777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2017</a:t>
            </a:r>
            <a:r>
              <a:rPr lang="es-ES" sz="1600" b="0" dirty="0">
                <a:solidFill>
                  <a:srgbClr val="777777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es-AR" sz="1600" b="1" spc="62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9674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3"/>
          <p:cNvSpPr txBox="1"/>
          <p:nvPr/>
        </p:nvSpPr>
        <p:spPr>
          <a:xfrm>
            <a:off x="395536" y="251591"/>
            <a:ext cx="8496944" cy="716842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>
              <a:lnSpc>
                <a:spcPct val="120000"/>
              </a:lnSpc>
            </a:pPr>
            <a:r>
              <a:rPr lang="es-AR" sz="2400" b="1" spc="62" dirty="0">
                <a:latin typeface="Arial Black" pitchFamily="34" charset="0"/>
              </a:rPr>
              <a:t>Aspectos básicos</a:t>
            </a:r>
          </a:p>
          <a:p>
            <a:pPr marL="460544" indent="-460544">
              <a:lnSpc>
                <a:spcPct val="120000"/>
              </a:lnSpc>
            </a:pPr>
            <a:r>
              <a:rPr lang="es-AR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LA PLANTA ESCALA MEDIA (1.000): EDIFICIOS, SOMBRAS, PARCELARIO, VEREDAS, ARBOLADO, MASA ARBÓREA</a:t>
            </a:r>
            <a:endParaRPr lang="es-AR" sz="13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C006C0-46E1-4DFD-8DBB-F31C671D9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2" t="21841" r="14944"/>
          <a:stretch/>
        </p:blipFill>
        <p:spPr>
          <a:xfrm rot="5400000">
            <a:off x="1771987" y="-243557"/>
            <a:ext cx="5392152" cy="79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5090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3">
            <a:extLst>
              <a:ext uri="{FF2B5EF4-FFF2-40B4-BE49-F238E27FC236}">
                <a16:creationId xmlns:a16="http://schemas.microsoft.com/office/drawing/2014/main" id="{D0C93E0B-FC51-4148-8C91-CD973635C03F}"/>
              </a:ext>
            </a:extLst>
          </p:cNvPr>
          <p:cNvSpPr txBox="1"/>
          <p:nvPr/>
        </p:nvSpPr>
        <p:spPr>
          <a:xfrm>
            <a:off x="395536" y="251591"/>
            <a:ext cx="7632848" cy="795901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r>
              <a:rPr lang="es-AR" sz="2400" b="1" spc="62" dirty="0">
                <a:latin typeface="Arial Black" pitchFamily="34" charset="0"/>
              </a:rPr>
              <a:t>La representación gráfica como herramienta de análisis: el dibujo a mano</a:t>
            </a:r>
          </a:p>
        </p:txBody>
      </p:sp>
      <p:pic>
        <p:nvPicPr>
          <p:cNvPr id="4" name="Google Shape;120;p7">
            <a:extLst>
              <a:ext uri="{FF2B5EF4-FFF2-40B4-BE49-F238E27FC236}">
                <a16:creationId xmlns:a16="http://schemas.microsoft.com/office/drawing/2014/main" id="{65D30845-AB37-43BD-A2CF-41F3A45DFB7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3412" b="18645"/>
          <a:stretch/>
        </p:blipFill>
        <p:spPr>
          <a:xfrm>
            <a:off x="-18800" y="1520788"/>
            <a:ext cx="4222050" cy="406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5;p10">
            <a:extLst>
              <a:ext uri="{FF2B5EF4-FFF2-40B4-BE49-F238E27FC236}">
                <a16:creationId xmlns:a16="http://schemas.microsoft.com/office/drawing/2014/main" id="{662C73EC-8ABD-41D8-ABCC-E20D90645F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334" t="14516" r="16619" b="50740"/>
          <a:stretch/>
        </p:blipFill>
        <p:spPr>
          <a:xfrm>
            <a:off x="4572000" y="1520788"/>
            <a:ext cx="4545215" cy="4068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99639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3"/>
          <p:cNvSpPr txBox="1"/>
          <p:nvPr/>
        </p:nvSpPr>
        <p:spPr>
          <a:xfrm>
            <a:off x="395536" y="251591"/>
            <a:ext cx="8496944" cy="716842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>
              <a:lnSpc>
                <a:spcPct val="120000"/>
              </a:lnSpc>
            </a:pPr>
            <a:r>
              <a:rPr lang="es-AR" sz="2400" b="1" spc="62" dirty="0">
                <a:latin typeface="Arial Black" pitchFamily="34" charset="0"/>
              </a:rPr>
              <a:t>Aspectos básicos</a:t>
            </a:r>
          </a:p>
          <a:p>
            <a:pPr marL="460544" indent="-460544">
              <a:lnSpc>
                <a:spcPct val="120000"/>
              </a:lnSpc>
            </a:pPr>
            <a:r>
              <a:rPr lang="es-AR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LA PLANTA ESCALA MEDIA (1.000): EDIFICIOS, SOMBRAS, PARCELARIO, VEREDAS, ARBOLADO, MASA ARBÓREA</a:t>
            </a:r>
            <a:endParaRPr lang="es-AR" sz="13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3" name="Google Shape;160;p15">
            <a:extLst>
              <a:ext uri="{FF2B5EF4-FFF2-40B4-BE49-F238E27FC236}">
                <a16:creationId xmlns:a16="http://schemas.microsoft.com/office/drawing/2014/main" id="{330A5939-84B5-4545-A19D-0A323E9CEB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21766" t="6186" r="19209" b="43581"/>
          <a:stretch/>
        </p:blipFill>
        <p:spPr>
          <a:xfrm>
            <a:off x="4716016" y="1196752"/>
            <a:ext cx="4436055" cy="501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9;g1766b420b43_0_11">
            <a:extLst>
              <a:ext uri="{FF2B5EF4-FFF2-40B4-BE49-F238E27FC236}">
                <a16:creationId xmlns:a16="http://schemas.microsoft.com/office/drawing/2014/main" id="{F825525D-C474-4BBC-A0E1-8D45D67322C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29579" t="15197" r="40812" b="27396"/>
          <a:stretch/>
        </p:blipFill>
        <p:spPr>
          <a:xfrm>
            <a:off x="-36512" y="1196752"/>
            <a:ext cx="4594113" cy="5010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56941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1607A07-8478-49C7-A8AF-EFACD30C3A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2"/>
          <a:stretch/>
        </p:blipFill>
        <p:spPr>
          <a:xfrm>
            <a:off x="1" y="1684653"/>
            <a:ext cx="9144000" cy="44086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639230-AA68-4CDC-90EB-1BD852E2CB43}"/>
              </a:ext>
            </a:extLst>
          </p:cNvPr>
          <p:cNvSpPr txBox="1"/>
          <p:nvPr/>
        </p:nvSpPr>
        <p:spPr>
          <a:xfrm>
            <a:off x="395536" y="348723"/>
            <a:ext cx="8424936" cy="992045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>
              <a:lnSpc>
                <a:spcPct val="120000"/>
              </a:lnSpc>
            </a:pPr>
            <a:r>
              <a:rPr lang="es-AR" sz="2400" b="1" spc="62" dirty="0">
                <a:latin typeface="Arial Black" pitchFamily="34" charset="0"/>
              </a:rPr>
              <a:t>Aspectos básicos</a:t>
            </a:r>
          </a:p>
          <a:p>
            <a:pPr>
              <a:lnSpc>
                <a:spcPct val="120000"/>
              </a:lnSpc>
            </a:pPr>
            <a:r>
              <a:rPr lang="es-AR" sz="14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LA PLANTA ESCALA MEDIA (500): PASOS, ACEQUIAS, VEREDAS, CANTEROS, ARBOLADO, ESTACIONAMIENTOS, CARRILES, DETALLE EDIFICIOS</a:t>
            </a:r>
            <a:endParaRPr lang="es-AR" sz="14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895363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3"/>
          <p:cNvSpPr txBox="1"/>
          <p:nvPr/>
        </p:nvSpPr>
        <p:spPr>
          <a:xfrm>
            <a:off x="395536" y="251591"/>
            <a:ext cx="4320480" cy="733513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>
              <a:lnSpc>
                <a:spcPct val="120000"/>
              </a:lnSpc>
            </a:pPr>
            <a:r>
              <a:rPr lang="es-AR" sz="2400" b="1" spc="62" dirty="0">
                <a:latin typeface="Arial Black" pitchFamily="34" charset="0"/>
              </a:rPr>
              <a:t>Aspectos básicos</a:t>
            </a:r>
          </a:p>
          <a:p>
            <a:pPr marL="460544" indent="-460544">
              <a:lnSpc>
                <a:spcPct val="120000"/>
              </a:lnSpc>
            </a:pPr>
            <a:r>
              <a:rPr lang="es-AR" sz="14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EL CORTE GENERAL (1/500 o SIMILAR)</a:t>
            </a:r>
            <a:endParaRPr lang="es-AR" sz="14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452DD5-7464-4536-8F3E-63F26CAF7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" y="1302569"/>
            <a:ext cx="8678486" cy="21624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BBE055-FE15-429F-8FB6-DA48626F4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" t="-20547" r="-2337" b="20547"/>
          <a:stretch/>
        </p:blipFill>
        <p:spPr>
          <a:xfrm>
            <a:off x="179512" y="4437112"/>
            <a:ext cx="6067436" cy="2255088"/>
          </a:xfrm>
          <a:prstGeom prst="rect">
            <a:avLst/>
          </a:prstGeom>
        </p:spPr>
      </p:pic>
      <p:pic>
        <p:nvPicPr>
          <p:cNvPr id="13" name="Google Shape;211;g1766b420b43_0_8">
            <a:extLst>
              <a:ext uri="{FF2B5EF4-FFF2-40B4-BE49-F238E27FC236}">
                <a16:creationId xmlns:a16="http://schemas.microsoft.com/office/drawing/2014/main" id="{D21B562C-0B7D-4795-869C-2035354D34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357" t="73646" r="26464" b="8394"/>
          <a:stretch/>
        </p:blipFill>
        <p:spPr>
          <a:xfrm>
            <a:off x="3707904" y="332656"/>
            <a:ext cx="5220073" cy="129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77F90FC-AB67-4AF7-9A6C-47F303944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499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13" y="3465046"/>
            <a:ext cx="8926171" cy="15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5149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3"/>
          <p:cNvSpPr txBox="1"/>
          <p:nvPr/>
        </p:nvSpPr>
        <p:spPr>
          <a:xfrm>
            <a:off x="395536" y="251591"/>
            <a:ext cx="4320480" cy="733513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>
              <a:lnSpc>
                <a:spcPct val="120000"/>
              </a:lnSpc>
            </a:pPr>
            <a:r>
              <a:rPr lang="es-AR" sz="2400" b="1" spc="62" dirty="0">
                <a:latin typeface="Arial Black" pitchFamily="34" charset="0"/>
              </a:rPr>
              <a:t>Aspectos básicos</a:t>
            </a:r>
          </a:p>
          <a:p>
            <a:pPr marL="460544" indent="-460544">
              <a:lnSpc>
                <a:spcPct val="120000"/>
              </a:lnSpc>
            </a:pPr>
            <a:r>
              <a:rPr lang="es-AR" sz="14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EL CORTE GENERAL (1/500 o SIMILAR)</a:t>
            </a:r>
            <a:endParaRPr lang="es-AR" sz="14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143CDE9-8297-421E-8FB1-8B6B984E7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37" b="19473"/>
          <a:stretch/>
        </p:blipFill>
        <p:spPr>
          <a:xfrm>
            <a:off x="1147619" y="3153920"/>
            <a:ext cx="6552728" cy="157122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73A3014-03A4-447D-96BD-A84A20CAB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220403"/>
            <a:ext cx="3034038" cy="25553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F04849C-8F56-4B54-B032-7571B440C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54" t="40810" r="7947" b="6719"/>
          <a:stretch/>
        </p:blipFill>
        <p:spPr>
          <a:xfrm>
            <a:off x="395536" y="4941168"/>
            <a:ext cx="8056895" cy="1368152"/>
          </a:xfrm>
          <a:prstGeom prst="rect">
            <a:avLst/>
          </a:prstGeom>
        </p:spPr>
      </p:pic>
      <p:sp>
        <p:nvSpPr>
          <p:cNvPr id="11" name="CuadroTexto 3">
            <a:extLst>
              <a:ext uri="{FF2B5EF4-FFF2-40B4-BE49-F238E27FC236}">
                <a16:creationId xmlns:a16="http://schemas.microsoft.com/office/drawing/2014/main" id="{F2D40B55-7D29-41ED-A883-7C94BF741EA5}"/>
              </a:ext>
            </a:extLst>
          </p:cNvPr>
          <p:cNvSpPr txBox="1"/>
          <p:nvPr/>
        </p:nvSpPr>
        <p:spPr>
          <a:xfrm>
            <a:off x="395536" y="1217677"/>
            <a:ext cx="4224559" cy="1566305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>
              <a:lnSpc>
                <a:spcPct val="120000"/>
              </a:lnSpc>
            </a:pPr>
            <a:r>
              <a:rPr lang="es-AR" sz="1600" b="1" spc="62" dirty="0">
                <a:latin typeface="Arial Black" pitchFamily="34" charset="0"/>
              </a:rPr>
              <a:t>¿Qué queremos analizar</a:t>
            </a:r>
            <a:r>
              <a:rPr lang="es-AR" b="1" spc="62" dirty="0">
                <a:latin typeface="Arial Black" pitchFamily="34" charset="0"/>
              </a:rPr>
              <a:t>?</a:t>
            </a:r>
          </a:p>
          <a:p>
            <a:pPr marL="460544" indent="-460544">
              <a:lnSpc>
                <a:spcPct val="120000"/>
              </a:lnSpc>
            </a:pPr>
            <a:r>
              <a:rPr lang="es-AR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TOPOGRAFÍA</a:t>
            </a:r>
          </a:p>
          <a:p>
            <a:pPr marL="460544" indent="-460544">
              <a:lnSpc>
                <a:spcPct val="120000"/>
              </a:lnSpc>
            </a:pPr>
            <a:r>
              <a:rPr lang="es-ES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ALTURAS Y DESNIVELES</a:t>
            </a:r>
          </a:p>
          <a:p>
            <a:pPr marL="460544" indent="-460544">
              <a:lnSpc>
                <a:spcPct val="120000"/>
              </a:lnSpc>
            </a:pPr>
            <a:r>
              <a:rPr lang="es-ES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PLANTAS BAJAS y TRANSICIONES</a:t>
            </a:r>
          </a:p>
          <a:p>
            <a:pPr marL="460544" indent="-460544">
              <a:lnSpc>
                <a:spcPct val="120000"/>
              </a:lnSpc>
            </a:pPr>
            <a:r>
              <a:rPr lang="es-ES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FACHADAS</a:t>
            </a:r>
          </a:p>
          <a:p>
            <a:pPr marL="460544" indent="-460544">
              <a:lnSpc>
                <a:spcPct val="120000"/>
              </a:lnSpc>
            </a:pPr>
            <a:r>
              <a:rPr lang="es-ES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FRANJAS DE FUNCIONAMIENTO</a:t>
            </a:r>
            <a:endParaRPr lang="es-AR" sz="13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740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162E98-332C-4D47-94C5-F294D4DEA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40768"/>
            <a:ext cx="9144000" cy="5303770"/>
          </a:xfrm>
          <a:prstGeom prst="rect">
            <a:avLst/>
          </a:prstGeom>
        </p:spPr>
      </p:pic>
      <p:sp>
        <p:nvSpPr>
          <p:cNvPr id="7" name="CuadroTexto 3">
            <a:extLst>
              <a:ext uri="{FF2B5EF4-FFF2-40B4-BE49-F238E27FC236}">
                <a16:creationId xmlns:a16="http://schemas.microsoft.com/office/drawing/2014/main" id="{A947EC92-6CB0-40C4-B110-8CC4A17D60C8}"/>
              </a:ext>
            </a:extLst>
          </p:cNvPr>
          <p:cNvSpPr txBox="1"/>
          <p:nvPr/>
        </p:nvSpPr>
        <p:spPr>
          <a:xfrm>
            <a:off x="395536" y="251591"/>
            <a:ext cx="7560840" cy="766727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>
              <a:lnSpc>
                <a:spcPct val="120000"/>
              </a:lnSpc>
            </a:pPr>
            <a:r>
              <a:rPr lang="es-AR" sz="2400" b="1" spc="62" dirty="0">
                <a:latin typeface="Arial Black" pitchFamily="34" charset="0"/>
              </a:rPr>
              <a:t>Espacio p</a:t>
            </a:r>
            <a:r>
              <a:rPr lang="es-ES" sz="2400" b="1" spc="62" dirty="0">
                <a:latin typeface="Arial Black" pitchFamily="34" charset="0"/>
              </a:rPr>
              <a:t>úblico en detalle</a:t>
            </a:r>
            <a:endParaRPr lang="es-AR" sz="2400" b="1" spc="62" dirty="0">
              <a:latin typeface="Arial Black" pitchFamily="34" charset="0"/>
            </a:endParaRPr>
          </a:p>
          <a:p>
            <a:pPr marL="460544" indent="-460544">
              <a:lnSpc>
                <a:spcPct val="120000"/>
              </a:lnSpc>
            </a:pPr>
            <a:r>
              <a:rPr lang="es-AR" sz="16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LA PLANTA 1/200 o 1/100</a:t>
            </a:r>
            <a:endParaRPr lang="es-AR" sz="16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669736-7FAA-4977-A58F-A172A7CB0A0F}"/>
              </a:ext>
            </a:extLst>
          </p:cNvPr>
          <p:cNvSpPr txBox="1"/>
          <p:nvPr/>
        </p:nvSpPr>
        <p:spPr>
          <a:xfrm>
            <a:off x="4205716" y="329968"/>
            <a:ext cx="4224559" cy="2009503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 algn="r">
              <a:lnSpc>
                <a:spcPct val="120000"/>
              </a:lnSpc>
            </a:pPr>
            <a:r>
              <a:rPr lang="es-AR" sz="1600" b="1" spc="62" dirty="0">
                <a:latin typeface="Arial Black" pitchFamily="34" charset="0"/>
              </a:rPr>
              <a:t>¿Qué queremos analizar?</a:t>
            </a:r>
          </a:p>
          <a:p>
            <a:pPr marL="460544" indent="-460544" algn="r">
              <a:lnSpc>
                <a:spcPct val="120000"/>
              </a:lnSpc>
            </a:pPr>
            <a:r>
              <a:rPr lang="es-AR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ACABADOS Y SOLADOS</a:t>
            </a:r>
          </a:p>
          <a:p>
            <a:pPr marL="460544" indent="-460544" algn="r">
              <a:lnSpc>
                <a:spcPct val="120000"/>
              </a:lnSpc>
            </a:pPr>
            <a:r>
              <a:rPr lang="es-AR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ESPACIOS VERDES/CANTEROS</a:t>
            </a:r>
          </a:p>
          <a:p>
            <a:pPr marL="460544" indent="-460544" algn="r">
              <a:lnSpc>
                <a:spcPct val="120000"/>
              </a:lnSpc>
            </a:pPr>
            <a:r>
              <a:rPr lang="es-AR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PASOS PEATONES</a:t>
            </a:r>
          </a:p>
          <a:p>
            <a:pPr marL="460544" indent="-460544" algn="r">
              <a:lnSpc>
                <a:spcPct val="120000"/>
              </a:lnSpc>
            </a:pPr>
            <a:r>
              <a:rPr lang="es-AR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D</a:t>
            </a:r>
            <a:r>
              <a:rPr lang="es-ES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ÁRSENAS</a:t>
            </a:r>
          </a:p>
          <a:p>
            <a:pPr marL="460544" indent="-460544" algn="r">
              <a:lnSpc>
                <a:spcPct val="120000"/>
              </a:lnSpc>
            </a:pPr>
            <a:r>
              <a:rPr lang="es-ES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LUMINARIAS, BANCOS, </a:t>
            </a:r>
          </a:p>
          <a:p>
            <a:pPr marL="460544" indent="-460544" algn="r">
              <a:lnSpc>
                <a:spcPct val="120000"/>
              </a:lnSpc>
            </a:pPr>
            <a:r>
              <a:rPr lang="es-ES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PERGOLAS, JUEGOS, FUENTES</a:t>
            </a:r>
            <a:endParaRPr lang="es-AR" sz="13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  <a:p>
            <a:pPr marL="460544" indent="-460544" algn="r">
              <a:lnSpc>
                <a:spcPct val="120000"/>
              </a:lnSpc>
            </a:pPr>
            <a:endParaRPr lang="es-AR" sz="13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234064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995DBFC-3994-4ABF-94FE-385D85069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3800" b="9686"/>
          <a:stretch/>
        </p:blipFill>
        <p:spPr>
          <a:xfrm>
            <a:off x="395536" y="1268760"/>
            <a:ext cx="7704856" cy="4896544"/>
          </a:xfrm>
          <a:prstGeom prst="rect">
            <a:avLst/>
          </a:prstGeom>
        </p:spPr>
      </p:pic>
      <p:sp>
        <p:nvSpPr>
          <p:cNvPr id="5" name="CuadroTexto 3">
            <a:extLst>
              <a:ext uri="{FF2B5EF4-FFF2-40B4-BE49-F238E27FC236}">
                <a16:creationId xmlns:a16="http://schemas.microsoft.com/office/drawing/2014/main" id="{0766F56A-006D-4CCC-BDB3-EB0552EBDBC4}"/>
              </a:ext>
            </a:extLst>
          </p:cNvPr>
          <p:cNvSpPr txBox="1"/>
          <p:nvPr/>
        </p:nvSpPr>
        <p:spPr>
          <a:xfrm>
            <a:off x="395536" y="251591"/>
            <a:ext cx="7560840" cy="766727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>
              <a:lnSpc>
                <a:spcPct val="120000"/>
              </a:lnSpc>
            </a:pPr>
            <a:r>
              <a:rPr lang="es-AR" sz="2400" b="1" spc="62" dirty="0">
                <a:latin typeface="Arial Black" pitchFamily="34" charset="0"/>
              </a:rPr>
              <a:t>Espacio p</a:t>
            </a:r>
            <a:r>
              <a:rPr lang="es-ES" sz="2400" b="1" spc="62" dirty="0">
                <a:latin typeface="Arial Black" pitchFamily="34" charset="0"/>
              </a:rPr>
              <a:t>úblico en detalle</a:t>
            </a:r>
            <a:endParaRPr lang="es-AR" sz="2400" b="1" spc="62" dirty="0">
              <a:latin typeface="Arial Black" pitchFamily="34" charset="0"/>
            </a:endParaRPr>
          </a:p>
          <a:p>
            <a:pPr marL="460544" indent="-460544">
              <a:lnSpc>
                <a:spcPct val="120000"/>
              </a:lnSpc>
            </a:pPr>
            <a:r>
              <a:rPr lang="es-AR" sz="16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LA PLANTA 1/200 o 1/100</a:t>
            </a:r>
            <a:endParaRPr lang="es-AR" sz="16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403038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D40624-28D5-4769-A008-A233B05FC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9929"/>
          <a:stretch/>
        </p:blipFill>
        <p:spPr>
          <a:xfrm>
            <a:off x="3417550" y="285434"/>
            <a:ext cx="5330914" cy="28731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700B518-DF3B-4F93-AACB-991463042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210" y="3699415"/>
            <a:ext cx="7200155" cy="3003198"/>
          </a:xfrm>
          <a:prstGeom prst="rect">
            <a:avLst/>
          </a:prstGeom>
        </p:spPr>
      </p:pic>
      <p:sp>
        <p:nvSpPr>
          <p:cNvPr id="5" name="CuadroTexto 3">
            <a:extLst>
              <a:ext uri="{FF2B5EF4-FFF2-40B4-BE49-F238E27FC236}">
                <a16:creationId xmlns:a16="http://schemas.microsoft.com/office/drawing/2014/main" id="{2976803C-6149-447F-BAFA-F05009D3B079}"/>
              </a:ext>
            </a:extLst>
          </p:cNvPr>
          <p:cNvSpPr txBox="1"/>
          <p:nvPr/>
        </p:nvSpPr>
        <p:spPr>
          <a:xfrm>
            <a:off x="395536" y="251591"/>
            <a:ext cx="7560840" cy="766727"/>
          </a:xfrm>
          <a:prstGeom prst="rect">
            <a:avLst/>
          </a:prstGeom>
          <a:noFill/>
        </p:spPr>
        <p:txBody>
          <a:bodyPr wrap="square" lIns="56684" tIns="28342" rIns="56684" bIns="28342" rtlCol="0">
            <a:spAutoFit/>
          </a:bodyPr>
          <a:lstStyle/>
          <a:p>
            <a:pPr marL="460544" indent="-460544">
              <a:lnSpc>
                <a:spcPct val="120000"/>
              </a:lnSpc>
            </a:pPr>
            <a:r>
              <a:rPr lang="es-AR" sz="2400" b="1" spc="62" dirty="0">
                <a:latin typeface="Arial Black" pitchFamily="34" charset="0"/>
              </a:rPr>
              <a:t>Espacio p</a:t>
            </a:r>
            <a:r>
              <a:rPr lang="es-ES" sz="2400" b="1" spc="62" dirty="0">
                <a:latin typeface="Arial Black" pitchFamily="34" charset="0"/>
              </a:rPr>
              <a:t>úblico en detalle</a:t>
            </a:r>
            <a:endParaRPr lang="es-AR" sz="2400" b="1" spc="62" dirty="0">
              <a:latin typeface="Arial Black" pitchFamily="34" charset="0"/>
            </a:endParaRPr>
          </a:p>
          <a:p>
            <a:pPr marL="460544" indent="-460544">
              <a:lnSpc>
                <a:spcPct val="120000"/>
              </a:lnSpc>
            </a:pPr>
            <a:r>
              <a:rPr lang="es-AR" sz="16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EL CORTE 1/200 o 1/100</a:t>
            </a:r>
            <a:endParaRPr lang="es-AR" sz="1600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BDDB6A-D75A-490A-A461-4E56B9DB055B}"/>
              </a:ext>
            </a:extLst>
          </p:cNvPr>
          <p:cNvSpPr txBox="1"/>
          <p:nvPr/>
        </p:nvSpPr>
        <p:spPr>
          <a:xfrm>
            <a:off x="107504" y="1559148"/>
            <a:ext cx="3203848" cy="1324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544" indent="-460544" algn="r">
              <a:lnSpc>
                <a:spcPct val="120000"/>
              </a:lnSpc>
            </a:pPr>
            <a:r>
              <a:rPr lang="es-AR" sz="1600" b="1" spc="62" dirty="0">
                <a:latin typeface="Arial Black" pitchFamily="34" charset="0"/>
              </a:rPr>
              <a:t>¿Qué queremos explicar?</a:t>
            </a:r>
          </a:p>
          <a:p>
            <a:pPr marL="460544" indent="-460544" algn="r">
              <a:lnSpc>
                <a:spcPct val="120000"/>
              </a:lnSpc>
            </a:pPr>
            <a:r>
              <a:rPr lang="es-ES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ALTURAS Y DESNIVELES</a:t>
            </a:r>
          </a:p>
          <a:p>
            <a:pPr marL="460544" indent="-460544" algn="r">
              <a:lnSpc>
                <a:spcPct val="120000"/>
              </a:lnSpc>
            </a:pPr>
            <a:r>
              <a:rPr lang="es-ES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PLANTAS BAJAS y TRANSICIONES</a:t>
            </a:r>
          </a:p>
          <a:p>
            <a:pPr marL="460544" indent="-460544" algn="r">
              <a:lnSpc>
                <a:spcPct val="120000"/>
              </a:lnSpc>
            </a:pPr>
            <a:r>
              <a:rPr lang="es-ES" sz="1300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FACHADAS MÁS DETALLE</a:t>
            </a:r>
          </a:p>
          <a:p>
            <a:pPr marL="460544" indent="-460544" algn="r">
              <a:lnSpc>
                <a:spcPct val="120000"/>
              </a:lnSpc>
            </a:pPr>
            <a:r>
              <a:rPr lang="es-ES" sz="1300" b="1" spc="-31" dirty="0">
                <a:solidFill>
                  <a:schemeClr val="tx1">
                    <a:lumMod val="75000"/>
                    <a:lumOff val="25000"/>
                  </a:schemeClr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MOBILIARIO URBANO</a:t>
            </a:r>
            <a:endParaRPr lang="es-AR" sz="1300" b="1" dirty="0">
              <a:solidFill>
                <a:schemeClr val="tx1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35129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16458</TotalTime>
  <Words>403</Words>
  <Application>Microsoft Office PowerPoint</Application>
  <PresentationFormat>Presentación en pantalla (4:3)</PresentationFormat>
  <Paragraphs>58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Malgun Gothic</vt:lpstr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Mariona</dc:creator>
  <cp:lastModifiedBy>mariona oliver</cp:lastModifiedBy>
  <cp:revision>1185</cp:revision>
  <dcterms:created xsi:type="dcterms:W3CDTF">2017-06-28T19:25:54Z</dcterms:created>
  <dcterms:modified xsi:type="dcterms:W3CDTF">2026-03-24T23:28:19Z</dcterms:modified>
</cp:coreProperties>
</file>