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21D0-BB14-461A-9BD9-D23494597E60}" type="datetimeFigureOut">
              <a:rPr lang="es-AR" smtClean="0"/>
              <a:t>6/3/2025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989F-7A4C-41EF-A0E6-5BEA3D5A5C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57851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21D0-BB14-461A-9BD9-D23494597E60}" type="datetimeFigureOut">
              <a:rPr lang="es-AR" smtClean="0"/>
              <a:t>6/3/2025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989F-7A4C-41EF-A0E6-5BEA3D5A5C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4469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21D0-BB14-461A-9BD9-D23494597E60}" type="datetimeFigureOut">
              <a:rPr lang="es-AR" smtClean="0"/>
              <a:t>6/3/2025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989F-7A4C-41EF-A0E6-5BEA3D5A5C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1735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21D0-BB14-461A-9BD9-D23494597E60}" type="datetimeFigureOut">
              <a:rPr lang="es-AR" smtClean="0"/>
              <a:t>6/3/2025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989F-7A4C-41EF-A0E6-5BEA3D5A5C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69914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21D0-BB14-461A-9BD9-D23494597E60}" type="datetimeFigureOut">
              <a:rPr lang="es-AR" smtClean="0"/>
              <a:t>6/3/2025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989F-7A4C-41EF-A0E6-5BEA3D5A5C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8115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21D0-BB14-461A-9BD9-D23494597E60}" type="datetimeFigureOut">
              <a:rPr lang="es-AR" smtClean="0"/>
              <a:t>6/3/2025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989F-7A4C-41EF-A0E6-5BEA3D5A5C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29433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21D0-BB14-461A-9BD9-D23494597E60}" type="datetimeFigureOut">
              <a:rPr lang="es-AR" smtClean="0"/>
              <a:t>6/3/2025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989F-7A4C-41EF-A0E6-5BEA3D5A5C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02908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21D0-BB14-461A-9BD9-D23494597E60}" type="datetimeFigureOut">
              <a:rPr lang="es-AR" smtClean="0"/>
              <a:t>6/3/2025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989F-7A4C-41EF-A0E6-5BEA3D5A5C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6423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21D0-BB14-461A-9BD9-D23494597E60}" type="datetimeFigureOut">
              <a:rPr lang="es-AR" smtClean="0"/>
              <a:t>6/3/2025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989F-7A4C-41EF-A0E6-5BEA3D5A5C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17129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21D0-BB14-461A-9BD9-D23494597E60}" type="datetimeFigureOut">
              <a:rPr lang="es-AR" smtClean="0"/>
              <a:t>6/3/2025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989F-7A4C-41EF-A0E6-5BEA3D5A5C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47684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621D0-BB14-461A-9BD9-D23494597E60}" type="datetimeFigureOut">
              <a:rPr lang="es-AR" smtClean="0"/>
              <a:t>6/3/2025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989F-7A4C-41EF-A0E6-5BEA3D5A5C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25319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621D0-BB14-461A-9BD9-D23494597E60}" type="datetimeFigureOut">
              <a:rPr lang="es-AR" smtClean="0"/>
              <a:t>6/3/2025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989F-7A4C-41EF-A0E6-5BEA3D5A5C4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31542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u="sng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Trabajos </a:t>
            </a:r>
            <a:r>
              <a:rPr lang="es-ES" u="sng" dirty="0">
                <a:solidFill>
                  <a:srgbClr val="7030A0"/>
                </a:solidFill>
                <a:latin typeface="Arial Black" panose="020B0A04020102020204" pitchFamily="34" charset="0"/>
              </a:rPr>
              <a:t>Prácticos</a:t>
            </a:r>
            <a:endParaRPr lang="es-AR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sz="3200" b="1" u="sng" dirty="0" smtClean="0">
                <a:solidFill>
                  <a:srgbClr val="CC0099"/>
                </a:solidFill>
              </a:rPr>
              <a:t>Condiciones para la aprobación </a:t>
            </a:r>
            <a:endParaRPr lang="es-AR" sz="3200" b="1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667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20737"/>
          </a:xfrm>
        </p:spPr>
        <p:txBody>
          <a:bodyPr>
            <a:normAutofit/>
          </a:bodyPr>
          <a:lstStyle/>
          <a:p>
            <a:pPr marL="0" indent="0" algn="l"/>
            <a:r>
              <a:rPr lang="es-AR" sz="4800" dirty="0" smtClean="0">
                <a:solidFill>
                  <a:srgbClr val="CC0099"/>
                </a:solidFill>
                <a:latin typeface="Arial Black" panose="020B0A04020102020204" pitchFamily="34" charset="0"/>
              </a:rPr>
              <a:t>PARTE B -DESCRIPCIÓN</a:t>
            </a:r>
            <a:endParaRPr lang="es-AR" sz="4800" dirty="0">
              <a:solidFill>
                <a:srgbClr val="CC0099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257425"/>
            <a:ext cx="9144000" cy="3000376"/>
          </a:xfrm>
        </p:spPr>
        <p:txBody>
          <a:bodyPr/>
          <a:lstStyle/>
          <a:p>
            <a:pPr algn="l"/>
            <a:r>
              <a:rPr lang="es-AR" dirty="0" smtClean="0"/>
              <a:t>a) textos con ejercicios de comprensión con la tipología de ejercicios de exámenes internacionales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0687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35012"/>
          </a:xfrm>
        </p:spPr>
        <p:txBody>
          <a:bodyPr>
            <a:noAutofit/>
          </a:bodyPr>
          <a:lstStyle/>
          <a:p>
            <a:pPr algn="l"/>
            <a:r>
              <a:rPr lang="es-ES" sz="4800" dirty="0" smtClean="0">
                <a:solidFill>
                  <a:srgbClr val="CC0099"/>
                </a:solidFill>
                <a:latin typeface="Arial Black" panose="020B0A04020102020204" pitchFamily="34" charset="0"/>
              </a:rPr>
              <a:t>PARTE B - DESCRIPCIÓN</a:t>
            </a:r>
            <a:endParaRPr lang="es-AR" sz="4800" dirty="0">
              <a:solidFill>
                <a:srgbClr val="CC0099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857375"/>
            <a:ext cx="9144000" cy="3400425"/>
          </a:xfrm>
        </p:spPr>
        <p:txBody>
          <a:bodyPr/>
          <a:lstStyle/>
          <a:p>
            <a:pPr algn="l"/>
            <a:r>
              <a:rPr lang="es-ES" dirty="0" smtClean="0"/>
              <a:t>a. Segmentos de un aviso de solicitud de empleo.</a:t>
            </a:r>
          </a:p>
          <a:p>
            <a:pPr marL="457200" indent="-457200" algn="l">
              <a:buAutoNum type="arabicPeriod"/>
            </a:pPr>
            <a:r>
              <a:rPr lang="es-ES" dirty="0" smtClean="0"/>
              <a:t>Para cada especialidad</a:t>
            </a:r>
          </a:p>
          <a:p>
            <a:pPr marL="457200" indent="-457200" algn="l">
              <a:buAutoNum type="arabicPeriod"/>
            </a:pPr>
            <a:r>
              <a:rPr lang="es-ES" dirty="0" smtClean="0"/>
              <a:t>Ejercicio oral con puntaje para el parcial 2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02483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171700"/>
            <a:ext cx="9144000" cy="3086100"/>
          </a:xfrm>
        </p:spPr>
        <p:txBody>
          <a:bodyPr>
            <a:normAutofit/>
          </a:bodyPr>
          <a:lstStyle/>
          <a:p>
            <a:r>
              <a:rPr lang="es-AR" sz="3600" b="1" dirty="0">
                <a:solidFill>
                  <a:srgbClr val="CC0099"/>
                </a:solidFill>
                <a:latin typeface="Arial Black" panose="020B0A04020102020204" pitchFamily="34" charset="0"/>
              </a:rPr>
              <a:t>EL TRABAJO PRÁCTICO SERÁ CONSIDERADO COMO APROBADO, CUANDO EL ALUMNO HAYA CUMPLIMENTADO LAS DOS PARTES</a:t>
            </a:r>
            <a:endParaRPr lang="es-AR" sz="3600" dirty="0">
              <a:solidFill>
                <a:srgbClr val="CC0099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35012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48981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CC0099"/>
                </a:solidFill>
                <a:latin typeface="Arial Black" panose="020B0A04020102020204" pitchFamily="34" charset="0"/>
              </a:rPr>
              <a:t>2 PARTES</a:t>
            </a:r>
            <a:endParaRPr lang="es-AR" dirty="0">
              <a:solidFill>
                <a:srgbClr val="CC0099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ESTRUCTURAS</a:t>
            </a:r>
          </a:p>
          <a:p>
            <a:r>
              <a:rPr lang="es-ES" dirty="0" smtClean="0"/>
              <a:t>COMPRENSIÓN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14205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CC0099"/>
                </a:solidFill>
                <a:latin typeface="Arial Black" panose="020B0A04020102020204" pitchFamily="34" charset="0"/>
              </a:rPr>
              <a:t>APROBACIÓN</a:t>
            </a:r>
            <a:endParaRPr lang="es-AR" dirty="0">
              <a:solidFill>
                <a:srgbClr val="CC0099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CUMPLIMENTACIÓN DE LAS 2 PARTES.</a:t>
            </a:r>
          </a:p>
          <a:p>
            <a:r>
              <a:rPr lang="es-ES" dirty="0" smtClean="0"/>
              <a:t>100% APROBADO PARA REGULARIZAR O PROMOCIONAR.</a:t>
            </a:r>
          </a:p>
          <a:p>
            <a:r>
              <a:rPr lang="es-ES" dirty="0" smtClean="0"/>
              <a:t>SE REVISA TOTALMENTE EN CLASE.</a:t>
            </a:r>
          </a:p>
          <a:p>
            <a:r>
              <a:rPr lang="es-ES" dirty="0" smtClean="0"/>
              <a:t>VISADO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935060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41445"/>
            <a:ext cx="10515600" cy="1501254"/>
          </a:xfrm>
        </p:spPr>
        <p:txBody>
          <a:bodyPr/>
          <a:lstStyle/>
          <a:p>
            <a:r>
              <a:rPr lang="es-ES" dirty="0" smtClean="0">
                <a:solidFill>
                  <a:srgbClr val="CC0099"/>
                </a:solidFill>
                <a:latin typeface="Arial Black" panose="020B0A04020102020204" pitchFamily="34" charset="0"/>
              </a:rPr>
              <a:t>IMPORTANCIA DE LOS TRABAJOS PRÁCTICOS</a:t>
            </a:r>
            <a:endParaRPr lang="es-AR" dirty="0">
              <a:solidFill>
                <a:srgbClr val="CC0099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2699"/>
            <a:ext cx="10515600" cy="4034264"/>
          </a:xfrm>
        </p:spPr>
        <p:txBody>
          <a:bodyPr/>
          <a:lstStyle/>
          <a:p>
            <a:r>
              <a:rPr lang="es-ES" dirty="0" smtClean="0"/>
              <a:t>INSTANCIA DE APRENDIZAJE.</a:t>
            </a:r>
          </a:p>
          <a:p>
            <a:r>
              <a:rPr lang="es-ES" dirty="0" smtClean="0"/>
              <a:t>FACILITAN LA COMPRENSIÓN, PROFUNDIZACIÓN Y REVISIÓN DE LA TEORÍA.</a:t>
            </a:r>
          </a:p>
          <a:p>
            <a:r>
              <a:rPr lang="es-ES" dirty="0" smtClean="0"/>
              <a:t>ENFRENTAN DUDAS.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140414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CC0099"/>
                </a:solidFill>
                <a:latin typeface="Arial Black" panose="020B0A04020102020204" pitchFamily="34" charset="0"/>
              </a:rPr>
              <a:t>PARTE A:</a:t>
            </a:r>
            <a:r>
              <a:rPr lang="es-ES" dirty="0" smtClean="0"/>
              <a:t> </a:t>
            </a:r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EN PAPEL</a:t>
            </a:r>
          </a:p>
          <a:p>
            <a:r>
              <a:rPr lang="es-ES" dirty="0" smtClean="0"/>
              <a:t>HOJA CUDRICULADA O A RAYAS A4</a:t>
            </a:r>
          </a:p>
          <a:p>
            <a:r>
              <a:rPr lang="es-ES" dirty="0" smtClean="0"/>
              <a:t>ENCABEZADO: </a:t>
            </a:r>
          </a:p>
          <a:p>
            <a:pPr marL="457200" lvl="1" indent="0">
              <a:buNone/>
            </a:pPr>
            <a:r>
              <a:rPr lang="es-ES" dirty="0" smtClean="0"/>
              <a:t>1RA HOJA</a:t>
            </a:r>
          </a:p>
          <a:p>
            <a:pPr marL="0" indent="0">
              <a:buNone/>
            </a:pPr>
            <a:r>
              <a:rPr lang="es-ES" b="1" dirty="0" smtClean="0"/>
              <a:t>	</a:t>
            </a:r>
            <a:r>
              <a:rPr lang="es-ES" b="1" u="sng" dirty="0" smtClean="0"/>
              <a:t>Trabajo </a:t>
            </a:r>
            <a:r>
              <a:rPr lang="es-ES" b="1" u="sng" dirty="0"/>
              <a:t>Práctico N°</a:t>
            </a:r>
            <a:endParaRPr lang="es-AR" dirty="0"/>
          </a:p>
          <a:p>
            <a:pPr marL="0" indent="0">
              <a:buNone/>
            </a:pPr>
            <a:r>
              <a:rPr lang="es-ES" dirty="0" smtClean="0"/>
              <a:t>	Apellido </a:t>
            </a:r>
            <a:r>
              <a:rPr lang="es-ES" dirty="0"/>
              <a:t>y Nombre: </a:t>
            </a:r>
            <a:endParaRPr lang="es-AR" dirty="0"/>
          </a:p>
          <a:p>
            <a:pPr marL="0" indent="0">
              <a:buNone/>
            </a:pPr>
            <a:r>
              <a:rPr lang="es-ES" dirty="0" smtClean="0"/>
              <a:t>	Carrera</a:t>
            </a:r>
            <a:r>
              <a:rPr lang="es-ES" dirty="0"/>
              <a:t>:                                                                   Legajo</a:t>
            </a:r>
            <a:r>
              <a:rPr lang="es-ES" dirty="0" smtClean="0"/>
              <a:t>:</a:t>
            </a:r>
          </a:p>
          <a:p>
            <a:pPr marL="0" indent="0">
              <a:buNone/>
            </a:pPr>
            <a:endParaRPr lang="es-ES" dirty="0" smtClean="0"/>
          </a:p>
          <a:p>
            <a:pPr marL="457200" lvl="1" indent="0">
              <a:buNone/>
            </a:pPr>
            <a:r>
              <a:rPr lang="es-ES" dirty="0" smtClean="0"/>
              <a:t>2DA HOJA</a:t>
            </a:r>
          </a:p>
          <a:p>
            <a:pPr marL="457200" lvl="1" indent="0">
              <a:buNone/>
            </a:pPr>
            <a:r>
              <a:rPr lang="es-ES" dirty="0" smtClean="0"/>
              <a:t> 	SÓLO NOMBRE Y APELLIDO</a:t>
            </a:r>
            <a:endParaRPr lang="es-AR" dirty="0"/>
          </a:p>
          <a:p>
            <a:pPr marL="0" indent="0">
              <a:buNone/>
            </a:pPr>
            <a:r>
              <a:rPr lang="es-ES" dirty="0" smtClean="0">
                <a:latin typeface="Arial Black" panose="020B0A04020102020204" pitchFamily="34" charset="0"/>
              </a:rPr>
              <a:t>CON </a:t>
            </a:r>
            <a:r>
              <a:rPr lang="es-ES" b="1" dirty="0" smtClean="0">
                <a:solidFill>
                  <a:srgbClr val="CC0099"/>
                </a:solidFill>
                <a:latin typeface="Arial Black" panose="020B0A04020102020204" pitchFamily="34" charset="0"/>
              </a:rPr>
              <a:t>PROLIJIDAD</a:t>
            </a:r>
            <a:r>
              <a:rPr lang="es-ES" dirty="0" smtClean="0">
                <a:latin typeface="Arial Black" panose="020B0A04020102020204" pitchFamily="34" charset="0"/>
              </a:rPr>
              <a:t>, CON </a:t>
            </a:r>
            <a:r>
              <a:rPr lang="es-ES" b="1" dirty="0" smtClean="0">
                <a:solidFill>
                  <a:srgbClr val="CC0099"/>
                </a:solidFill>
                <a:latin typeface="Arial Black" panose="020B0A04020102020204" pitchFamily="34" charset="0"/>
              </a:rPr>
              <a:t>LETRA LEGIBLE</a:t>
            </a:r>
            <a:r>
              <a:rPr lang="es-ES" dirty="0" smtClean="0">
                <a:solidFill>
                  <a:srgbClr val="CC0099"/>
                </a:solidFill>
                <a:latin typeface="Arial Black" panose="020B0A04020102020204" pitchFamily="34" charset="0"/>
              </a:rPr>
              <a:t> </a:t>
            </a:r>
            <a:r>
              <a:rPr lang="es-ES" dirty="0" smtClean="0">
                <a:latin typeface="Arial Black" panose="020B0A04020102020204" pitchFamily="34" charset="0"/>
              </a:rPr>
              <a:t>Y CONSERVANDO </a:t>
            </a:r>
            <a:r>
              <a:rPr lang="es-ES" b="1" dirty="0" smtClean="0">
                <a:solidFill>
                  <a:srgbClr val="CC0099"/>
                </a:solidFill>
                <a:latin typeface="Arial Black" panose="020B0A04020102020204" pitchFamily="34" charset="0"/>
              </a:rPr>
              <a:t>ESPACIOS ADECUADOS </a:t>
            </a:r>
            <a:r>
              <a:rPr lang="es-ES" dirty="0" smtClean="0">
                <a:latin typeface="Arial Black" panose="020B0A04020102020204" pitchFamily="34" charset="0"/>
              </a:rPr>
              <a:t>ENTRE LÍNEA Y LÍNEA.</a:t>
            </a:r>
            <a:endParaRPr lang="es-AR" dirty="0" smtClean="0">
              <a:latin typeface="Arial Black" panose="020B0A04020102020204" pitchFamily="34" charset="0"/>
            </a:endParaRPr>
          </a:p>
          <a:p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8877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CC0099"/>
                </a:solidFill>
                <a:latin typeface="Arial Black" panose="020B0A04020102020204" pitchFamily="34" charset="0"/>
              </a:rPr>
              <a:t>PARTE A - ENTREGA</a:t>
            </a:r>
            <a:endParaRPr lang="es-AR" dirty="0">
              <a:solidFill>
                <a:srgbClr val="CC0099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s-ES" dirty="0" smtClean="0"/>
          </a:p>
          <a:p>
            <a:r>
              <a:rPr lang="es-ES" dirty="0" smtClean="0"/>
              <a:t>A LA CLASE SIGUIENTE DE FINALIZAR LA REVISIÓN DEL TOTAL DE LAS ACTIVIDADES INCLUSO EL TEXTO. </a:t>
            </a:r>
          </a:p>
          <a:p>
            <a:r>
              <a:rPr lang="es-ES" dirty="0" smtClean="0"/>
              <a:t>EN UN FOLIO A4 CON EL NOMBRE Y APELLIDO.</a:t>
            </a:r>
          </a:p>
          <a:p>
            <a:r>
              <a:rPr lang="es-ES" dirty="0" smtClean="0"/>
              <a:t>UN FOLIO POR CADA TRABAJO PRÁCTICO.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40716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CC0099"/>
                </a:solidFill>
                <a:latin typeface="Arial Black" panose="020B0A04020102020204" pitchFamily="34" charset="0"/>
              </a:rPr>
              <a:t>PARTE A - INDICACIONES</a:t>
            </a:r>
            <a:endParaRPr lang="es-AR" dirty="0">
              <a:solidFill>
                <a:srgbClr val="CC0099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es-ES" dirty="0" smtClean="0"/>
              <a:t>Sólo se requiere que se coloque la letra y Título del ejercicio, y, por ejemplo, el número de oración a traducir y la traducción (en español)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dirty="0" smtClean="0"/>
              <a:t> No es necesario copiar la oración en Inglés.</a:t>
            </a:r>
            <a:endParaRPr lang="es-AR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45477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35037"/>
          </a:xfrm>
        </p:spPr>
        <p:txBody>
          <a:bodyPr>
            <a:normAutofit/>
          </a:bodyPr>
          <a:lstStyle/>
          <a:p>
            <a:pPr algn="l"/>
            <a:r>
              <a:rPr lang="es-ES" sz="4800" dirty="0" smtClean="0">
                <a:solidFill>
                  <a:srgbClr val="CC0099"/>
                </a:solidFill>
                <a:latin typeface="Arial Black" panose="020B0A04020102020204" pitchFamily="34" charset="0"/>
              </a:rPr>
              <a:t>PARTE B</a:t>
            </a:r>
            <a:endParaRPr lang="es-AR" sz="4800" dirty="0">
              <a:solidFill>
                <a:srgbClr val="CC0099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2314575"/>
            <a:ext cx="9144000" cy="2943225"/>
          </a:xfrm>
        </p:spPr>
        <p:txBody>
          <a:bodyPr/>
          <a:lstStyle/>
          <a:p>
            <a:pPr algn="l"/>
            <a:r>
              <a:rPr lang="es-AR" dirty="0"/>
              <a:t>Estos trabajos prácticos serán habilitados el día jueves después de la clase</a:t>
            </a:r>
            <a:r>
              <a:rPr lang="es-AR" dirty="0" smtClean="0"/>
              <a:t>.</a:t>
            </a:r>
          </a:p>
          <a:p>
            <a:pPr algn="l"/>
            <a:endParaRPr lang="es-AR" dirty="0" smtClean="0"/>
          </a:p>
          <a:p>
            <a:pPr algn="l"/>
            <a:r>
              <a:rPr lang="es-AR" dirty="0" smtClean="0"/>
              <a:t>Serán </a:t>
            </a:r>
            <a:r>
              <a:rPr lang="es-AR" dirty="0"/>
              <a:t>realizados independientemente por cada alumno, en el tiempo que cada uno disponga, tendrán 7 días para realizarlos</a:t>
            </a:r>
            <a:r>
              <a:rPr lang="es-AR" dirty="0" smtClean="0"/>
              <a:t>.</a:t>
            </a:r>
          </a:p>
          <a:p>
            <a:pPr algn="l"/>
            <a:endParaRPr lang="es-ES" dirty="0"/>
          </a:p>
          <a:p>
            <a:pPr algn="l"/>
            <a:r>
              <a:rPr lang="es-ES" dirty="0" smtClean="0"/>
              <a:t>Las dudas se resolverán en las horas de consulta.</a:t>
            </a:r>
            <a:endParaRPr lang="es-AR" dirty="0"/>
          </a:p>
          <a:p>
            <a:pPr algn="l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89650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CC0099"/>
                </a:solidFill>
                <a:latin typeface="Arial Black" panose="020B0A04020102020204" pitchFamily="34" charset="0"/>
              </a:rPr>
              <a:t>PARTE B - DESCRIPCIÓN</a:t>
            </a:r>
            <a:endParaRPr lang="es-AR" dirty="0">
              <a:solidFill>
                <a:srgbClr val="CC0099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dirty="0" smtClean="0"/>
              <a:t> </a:t>
            </a:r>
            <a:r>
              <a:rPr lang="es-AR" dirty="0"/>
              <a:t>Se intercalan dos tipos de trabajos prácticos: </a:t>
            </a:r>
            <a:endParaRPr lang="es-AR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2094745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273</Words>
  <Application>Microsoft Office PowerPoint</Application>
  <PresentationFormat>Panorámica</PresentationFormat>
  <Paragraphs>51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Tema de Office</vt:lpstr>
      <vt:lpstr>Trabajos Prácticos</vt:lpstr>
      <vt:lpstr>2 PARTES</vt:lpstr>
      <vt:lpstr>APROBACIÓN</vt:lpstr>
      <vt:lpstr>IMPORTANCIA DE LOS TRABAJOS PRÁCTICOS</vt:lpstr>
      <vt:lpstr>PARTE A: </vt:lpstr>
      <vt:lpstr>PARTE A - ENTREGA</vt:lpstr>
      <vt:lpstr>PARTE A - INDICACIONES</vt:lpstr>
      <vt:lpstr>PARTE B</vt:lpstr>
      <vt:lpstr>PARTE B - DESCRIPCIÓN</vt:lpstr>
      <vt:lpstr>PARTE B -DESCRIPCIÓN</vt:lpstr>
      <vt:lpstr>PARTE B - DESCRIPCIÓN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Condiciones para la aprobación de los Trabajos Prácticos</dc:title>
  <dc:creator>Stella Pellicer</dc:creator>
  <cp:lastModifiedBy>Stella Pellicer</cp:lastModifiedBy>
  <cp:revision>6</cp:revision>
  <dcterms:created xsi:type="dcterms:W3CDTF">2025-03-06T03:21:42Z</dcterms:created>
  <dcterms:modified xsi:type="dcterms:W3CDTF">2025-03-06T05:05:59Z</dcterms:modified>
</cp:coreProperties>
</file>