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6B553498-9128-45B9-996C-06A6CF5A95AE}" type="datetimeFigureOut">
              <a:rPr lang="es-AR" smtClean="0"/>
              <a:pPr/>
              <a:t>14/03/2015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D3426DE-692B-41F8-9644-BDE213A4FF03}"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6B553498-9128-45B9-996C-06A6CF5A95AE}" type="datetimeFigureOut">
              <a:rPr lang="es-AR" smtClean="0"/>
              <a:pPr/>
              <a:t>14/03/2015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D3426DE-692B-41F8-9644-BDE213A4FF03}"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6B553498-9128-45B9-996C-06A6CF5A95AE}" type="datetimeFigureOut">
              <a:rPr lang="es-AR" smtClean="0"/>
              <a:pPr/>
              <a:t>14/03/2015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D3426DE-692B-41F8-9644-BDE213A4FF03}"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6B553498-9128-45B9-996C-06A6CF5A95AE}" type="datetimeFigureOut">
              <a:rPr lang="es-AR" smtClean="0"/>
              <a:pPr/>
              <a:t>14/03/2015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D3426DE-692B-41F8-9644-BDE213A4FF03}"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B553498-9128-45B9-996C-06A6CF5A95AE}" type="datetimeFigureOut">
              <a:rPr lang="es-AR" smtClean="0"/>
              <a:pPr/>
              <a:t>14/03/2015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D3426DE-692B-41F8-9644-BDE213A4FF03}"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6B553498-9128-45B9-996C-06A6CF5A95AE}" type="datetimeFigureOut">
              <a:rPr lang="es-AR" smtClean="0"/>
              <a:pPr/>
              <a:t>14/03/2015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D3426DE-692B-41F8-9644-BDE213A4FF03}"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6B553498-9128-45B9-996C-06A6CF5A95AE}" type="datetimeFigureOut">
              <a:rPr lang="es-AR" smtClean="0"/>
              <a:pPr/>
              <a:t>14/03/2015</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4D3426DE-692B-41F8-9644-BDE213A4FF03}"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6B553498-9128-45B9-996C-06A6CF5A95AE}" type="datetimeFigureOut">
              <a:rPr lang="es-AR" smtClean="0"/>
              <a:pPr/>
              <a:t>14/03/2015</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4D3426DE-692B-41F8-9644-BDE213A4FF03}"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B553498-9128-45B9-996C-06A6CF5A95AE}" type="datetimeFigureOut">
              <a:rPr lang="es-AR" smtClean="0"/>
              <a:pPr/>
              <a:t>14/03/2015</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4D3426DE-692B-41F8-9644-BDE213A4FF03}"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B553498-9128-45B9-996C-06A6CF5A95AE}" type="datetimeFigureOut">
              <a:rPr lang="es-AR" smtClean="0"/>
              <a:pPr/>
              <a:t>14/03/2015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D3426DE-692B-41F8-9644-BDE213A4FF03}"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B553498-9128-45B9-996C-06A6CF5A95AE}" type="datetimeFigureOut">
              <a:rPr lang="es-AR" smtClean="0"/>
              <a:pPr/>
              <a:t>14/03/2015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D3426DE-692B-41F8-9644-BDE213A4FF03}"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553498-9128-45B9-996C-06A6CF5A95AE}" type="datetimeFigureOut">
              <a:rPr lang="es-AR" smtClean="0"/>
              <a:pPr/>
              <a:t>14/03/2015</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426DE-692B-41F8-9644-BDE213A4FF03}"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smtClean="0"/>
              <a:t>Aparato de </a:t>
            </a:r>
            <a:r>
              <a:rPr lang="es-AR" dirty="0" err="1" smtClean="0"/>
              <a:t>Orsat</a:t>
            </a:r>
            <a:endParaRPr lang="es-AR" dirty="0"/>
          </a:p>
        </p:txBody>
      </p:sp>
      <p:sp>
        <p:nvSpPr>
          <p:cNvPr id="3" name="2 Subtítulo"/>
          <p:cNvSpPr>
            <a:spLocks noGrp="1"/>
          </p:cNvSpPr>
          <p:nvPr>
            <p:ph type="subTitle" idx="1"/>
          </p:nvPr>
        </p:nvSpPr>
        <p:spPr/>
        <p:txBody>
          <a:bodyPr/>
          <a:lstStyle/>
          <a:p>
            <a:r>
              <a:rPr lang="es-AR" dirty="0" smtClean="0"/>
              <a:t>Maquinas e </a:t>
            </a:r>
            <a:r>
              <a:rPr lang="es-AR" dirty="0"/>
              <a:t>I</a:t>
            </a:r>
            <a:r>
              <a:rPr lang="es-AR" dirty="0" smtClean="0"/>
              <a:t>nstalaciones </a:t>
            </a:r>
            <a:r>
              <a:rPr lang="es-AR" dirty="0"/>
              <a:t>T</a:t>
            </a:r>
            <a:r>
              <a:rPr lang="es-AR" dirty="0" smtClean="0"/>
              <a:t>érmicas</a:t>
            </a:r>
            <a:endParaRPr lang="es-A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normAutofit fontScale="90000"/>
          </a:bodyPr>
          <a:lstStyle/>
          <a:p>
            <a:r>
              <a:rPr lang="es-AR" dirty="0" smtClean="0"/>
              <a:t>3. El mismo procedimiento se usa para hacer subir los reactivos de los recipientes de</a:t>
            </a:r>
            <a:br>
              <a:rPr lang="es-AR" dirty="0" smtClean="0"/>
            </a:br>
            <a:r>
              <a:rPr lang="es-AR" dirty="0" smtClean="0"/>
              <a:t>absorción D y E. Una vez ascendidos los reactivos se deben colocar las bombas de</a:t>
            </a:r>
            <a:br>
              <a:rPr lang="es-AR" dirty="0" smtClean="0"/>
            </a:br>
            <a:r>
              <a:rPr lang="es-AR" dirty="0" smtClean="0"/>
              <a:t>caucho la boca de los depósitos C, D y E, estas no deben contener aire en el momento</a:t>
            </a:r>
            <a:br>
              <a:rPr lang="es-AR" dirty="0" smtClean="0"/>
            </a:br>
            <a:r>
              <a:rPr lang="es-AR" dirty="0" smtClean="0"/>
              <a:t>de ser colocados.</a:t>
            </a:r>
            <a:endParaRPr lang="es-A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normAutofit/>
          </a:bodyPr>
          <a:lstStyle/>
          <a:p>
            <a:r>
              <a:rPr lang="es-AR" sz="3200" dirty="0" smtClean="0"/>
              <a:t>4. Una vez verificados todos los procedimientos anteriores se hace ascender el líquido de</a:t>
            </a:r>
            <a:br>
              <a:rPr lang="es-AR" sz="3200" dirty="0" smtClean="0"/>
            </a:br>
            <a:r>
              <a:rPr lang="es-AR" sz="3200" dirty="0" smtClean="0"/>
              <a:t>cierre en la bureta medidora y se puede en este momento tomar la muestra del gas. Se</a:t>
            </a:r>
            <a:br>
              <a:rPr lang="es-AR" sz="3200" dirty="0" smtClean="0"/>
            </a:br>
            <a:r>
              <a:rPr lang="es-AR" sz="3200" dirty="0" smtClean="0"/>
              <a:t>abre la válvula f y se desciende el frasco nivelador para forzar a la muestra a entrar a la</a:t>
            </a:r>
            <a:br>
              <a:rPr lang="es-AR" sz="3200" dirty="0" smtClean="0"/>
            </a:br>
            <a:r>
              <a:rPr lang="es-AR" sz="3200" dirty="0" smtClean="0"/>
              <a:t>bureta por la sonda U. Se expulsa el aire a través de P elevando el frasco nivelador. Se</a:t>
            </a:r>
            <a:br>
              <a:rPr lang="es-AR" sz="3200" dirty="0" smtClean="0"/>
            </a:br>
            <a:r>
              <a:rPr lang="es-AR" sz="3200" dirty="0" smtClean="0"/>
              <a:t>repiten las aspiraciones y expulsiones varias veces para asegurar que tanto la bureta</a:t>
            </a:r>
            <a:br>
              <a:rPr lang="es-AR" sz="3200" dirty="0" smtClean="0"/>
            </a:br>
            <a:r>
              <a:rPr lang="es-AR" sz="3200" dirty="0" smtClean="0"/>
              <a:t>como los capilares estén llenos de una muestra homogénea del gas a medir.</a:t>
            </a:r>
            <a:endParaRPr lang="es-AR"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Autofit/>
          </a:bodyPr>
          <a:lstStyle/>
          <a:p>
            <a:r>
              <a:rPr lang="es-AR" sz="3200" dirty="0" smtClean="0"/>
              <a:t>5. Al aspirar por última vez el gas en la bureta medidora, esta se llena de gas hasta un</a:t>
            </a:r>
            <a:br>
              <a:rPr lang="es-AR" sz="3200" dirty="0" smtClean="0"/>
            </a:br>
            <a:r>
              <a:rPr lang="es-AR" sz="3200" dirty="0" smtClean="0"/>
              <a:t>nivel inferior al cero de la escala. Luego se eleva poco a poco el frasco nivelador hasta</a:t>
            </a:r>
            <a:br>
              <a:rPr lang="es-AR" sz="3200" dirty="0" smtClean="0"/>
            </a:br>
            <a:r>
              <a:rPr lang="es-AR" sz="3200" dirty="0" smtClean="0"/>
              <a:t>hacer que el líquido de cierre dentro de la bureta quede justo en el cero de la escala; al</a:t>
            </a:r>
            <a:br>
              <a:rPr lang="es-AR" sz="3200" dirty="0" smtClean="0"/>
            </a:br>
            <a:r>
              <a:rPr lang="es-AR" sz="3200" dirty="0" smtClean="0"/>
              <a:t>lograr el cero se debe asegurar que el nivel dentro del frasco nivelador sea el mismo,</a:t>
            </a:r>
            <a:br>
              <a:rPr lang="es-AR" sz="3200" dirty="0" smtClean="0"/>
            </a:br>
            <a:r>
              <a:rPr lang="es-AR" sz="3200" dirty="0" smtClean="0"/>
              <a:t>para que dentro de la bureta la presión sea igual a la presión atmosférica. Al terminar se</a:t>
            </a:r>
            <a:br>
              <a:rPr lang="es-AR" sz="3200" dirty="0" smtClean="0"/>
            </a:br>
            <a:r>
              <a:rPr lang="es-AR" sz="3200" dirty="0" smtClean="0"/>
              <a:t>cierra la válvula f.</a:t>
            </a:r>
            <a:endParaRPr lang="es-AR"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normAutofit fontScale="90000"/>
          </a:bodyPr>
          <a:lstStyle/>
          <a:p>
            <a:r>
              <a:rPr lang="es-AR" sz="2800" dirty="0" smtClean="0"/>
              <a:t>6. Se hace pasar el gas de la muestra a través del recipiente C, abriendo la válvula c y</a:t>
            </a:r>
            <a:br>
              <a:rPr lang="es-AR" sz="2800" dirty="0" smtClean="0"/>
            </a:br>
            <a:r>
              <a:rPr lang="es-AR" sz="2800" dirty="0" smtClean="0"/>
              <a:t>elevando el frasco nivelador hasta forzar a todo el gas a entrar rápidamente, cuidando</a:t>
            </a:r>
            <a:br>
              <a:rPr lang="es-AR" sz="2800" dirty="0" smtClean="0"/>
            </a:br>
            <a:r>
              <a:rPr lang="es-AR" sz="2800" dirty="0" smtClean="0"/>
              <a:t>que el líquido de cierre no salga de la bureta medidora. El gas debe ser forzado a salir</a:t>
            </a:r>
            <a:br>
              <a:rPr lang="es-AR" sz="2800" dirty="0" smtClean="0"/>
            </a:br>
            <a:r>
              <a:rPr lang="es-AR" sz="2800" dirty="0" smtClean="0"/>
              <a:t>bajando el frasco nivelador, teniendo la precaución de no permitir que el reactivo</a:t>
            </a:r>
            <a:br>
              <a:rPr lang="es-AR" sz="2800" dirty="0" smtClean="0"/>
            </a:br>
            <a:r>
              <a:rPr lang="es-AR" sz="2800" dirty="0" smtClean="0"/>
              <a:t>absorbente no supere el nivel de referencia marcado previamente. Se repite el proceso</a:t>
            </a:r>
            <a:br>
              <a:rPr lang="es-AR" sz="2800" dirty="0" smtClean="0"/>
            </a:br>
            <a:r>
              <a:rPr lang="es-AR" sz="2800" dirty="0" smtClean="0"/>
              <a:t>dos o tres veces. La ultima vez que se </a:t>
            </a:r>
            <a:r>
              <a:rPr lang="es-AR" sz="2800" dirty="0" err="1" smtClean="0"/>
              <a:t>forza</a:t>
            </a:r>
            <a:r>
              <a:rPr lang="es-AR" sz="2800" dirty="0" smtClean="0"/>
              <a:t> el gas a salir del laboratorio, se hace descender el frasco nivelador hasta que el reactivo llegue al nivel de referencia</a:t>
            </a:r>
            <a:br>
              <a:rPr lang="es-AR" sz="2800" dirty="0" smtClean="0"/>
            </a:br>
            <a:r>
              <a:rPr lang="es-AR" sz="2800" dirty="0" smtClean="0"/>
              <a:t>anteriormente fijado, y se cierra rápidamente la válvula c.</a:t>
            </a:r>
            <a:endParaRPr lang="es-A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normAutofit/>
          </a:bodyPr>
          <a:lstStyle/>
          <a:p>
            <a:r>
              <a:rPr lang="es-AR" sz="3600" dirty="0" smtClean="0"/>
              <a:t>7. Para determinar la cantidad de CO2 absorbido, se iguala el nivel del líquido del frasco</a:t>
            </a:r>
            <a:br>
              <a:rPr lang="es-AR" sz="3600" dirty="0" smtClean="0"/>
            </a:br>
            <a:r>
              <a:rPr lang="es-AR" sz="3600" dirty="0" smtClean="0"/>
              <a:t>con el de la bureta. Como la presión dentro de la bureta se iguala con la presión</a:t>
            </a:r>
            <a:br>
              <a:rPr lang="es-AR" sz="3600" dirty="0" smtClean="0"/>
            </a:br>
            <a:r>
              <a:rPr lang="es-AR" sz="3600" dirty="0" smtClean="0"/>
              <a:t>atmosférica, se determina el volumen absorbido leyendo en la escala de la bureta</a:t>
            </a:r>
            <a:br>
              <a:rPr lang="es-AR" sz="3600" dirty="0" smtClean="0"/>
            </a:br>
            <a:r>
              <a:rPr lang="es-AR" sz="3600" dirty="0" smtClean="0"/>
              <a:t>medidora directamente la cantidad de gas que desapareció.</a:t>
            </a:r>
            <a:endParaRPr lang="es-AR"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lstStyle/>
          <a:p>
            <a:r>
              <a:rPr lang="es-AR" dirty="0" smtClean="0"/>
              <a:t>8. Se repite el mismo procedimiento anterior para los demás recipientes.</a:t>
            </a:r>
            <a:endParaRPr lang="es-A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6322714"/>
          </a:xfrm>
        </p:spPr>
        <p:txBody>
          <a:bodyPr>
            <a:normAutofit fontScale="90000"/>
          </a:bodyPr>
          <a:lstStyle/>
          <a:p>
            <a:r>
              <a:rPr lang="es-AR" sz="2800" dirty="0" smtClean="0"/>
              <a:t>El </a:t>
            </a:r>
            <a:r>
              <a:rPr lang="es-AR" sz="2800" b="1" dirty="0" smtClean="0">
                <a:solidFill>
                  <a:schemeClr val="accent4">
                    <a:lumMod val="50000"/>
                  </a:schemeClr>
                </a:solidFill>
              </a:rPr>
              <a:t>Aparato </a:t>
            </a:r>
            <a:r>
              <a:rPr lang="es-AR" sz="2800" b="1" dirty="0" err="1" smtClean="0">
                <a:solidFill>
                  <a:schemeClr val="accent4">
                    <a:lumMod val="50000"/>
                  </a:schemeClr>
                </a:solidFill>
              </a:rPr>
              <a:t>Orsat</a:t>
            </a:r>
            <a:r>
              <a:rPr lang="es-AR" sz="2800" b="1" dirty="0" smtClean="0">
                <a:solidFill>
                  <a:schemeClr val="accent4">
                    <a:lumMod val="50000"/>
                  </a:schemeClr>
                </a:solidFill>
              </a:rPr>
              <a:t> </a:t>
            </a:r>
            <a:r>
              <a:rPr lang="es-AR" sz="2800" dirty="0" smtClean="0"/>
              <a:t>es un dispositivo que permite realizar análisis</a:t>
            </a:r>
            <a:br>
              <a:rPr lang="es-AR" sz="2800" dirty="0" smtClean="0"/>
            </a:br>
            <a:r>
              <a:rPr lang="es-AR" sz="2800" dirty="0" smtClean="0"/>
              <a:t>volumétrico en base seca de los productos de la combustión. El </a:t>
            </a:r>
            <a:r>
              <a:rPr lang="es-AR" sz="2800" dirty="0" err="1" smtClean="0"/>
              <a:t>Orsat</a:t>
            </a:r>
            <a:r>
              <a:rPr lang="es-AR" sz="2800" dirty="0" smtClean="0"/>
              <a:t> más</a:t>
            </a:r>
            <a:br>
              <a:rPr lang="es-AR" sz="2800" dirty="0" smtClean="0"/>
            </a:br>
            <a:r>
              <a:rPr lang="es-AR" sz="2800" dirty="0" smtClean="0"/>
              <a:t>común sirve para determinar </a:t>
            </a:r>
            <a:r>
              <a:rPr lang="es-AR" sz="2800" b="1" dirty="0" smtClean="0">
                <a:solidFill>
                  <a:srgbClr val="C00000"/>
                </a:solidFill>
              </a:rPr>
              <a:t>el monóxido de carbono, el dióxido de carbono y</a:t>
            </a:r>
            <a:br>
              <a:rPr lang="es-AR" sz="2800" b="1" dirty="0" smtClean="0">
                <a:solidFill>
                  <a:srgbClr val="C00000"/>
                </a:solidFill>
              </a:rPr>
            </a:br>
            <a:r>
              <a:rPr lang="es-AR" sz="2800" b="1" dirty="0" smtClean="0">
                <a:solidFill>
                  <a:srgbClr val="C00000"/>
                </a:solidFill>
              </a:rPr>
              <a:t>el oxígeno</a:t>
            </a:r>
            <a:r>
              <a:rPr lang="es-AR" sz="2800" dirty="0" smtClean="0"/>
              <a:t>. La fotografía muestra un </a:t>
            </a:r>
            <a:r>
              <a:rPr lang="es-AR" sz="2800" dirty="0" err="1" smtClean="0"/>
              <a:t>Orsat</a:t>
            </a:r>
            <a:r>
              <a:rPr lang="es-AR" sz="2800" dirty="0" smtClean="0"/>
              <a:t> de tres reactivos. A la derecha hay una bureta de medición revestida por una camisa de agua a fin de evitar variaciones de temperatura durante el análisis.</a:t>
            </a:r>
            <a:br>
              <a:rPr lang="es-AR" sz="2800" dirty="0" smtClean="0"/>
            </a:br>
            <a:r>
              <a:rPr lang="es-AR" sz="2800" dirty="0" smtClean="0"/>
              <a:t> Las pipetas C, D y E</a:t>
            </a:r>
            <a:br>
              <a:rPr lang="es-AR" sz="2800" dirty="0" smtClean="0"/>
            </a:br>
            <a:r>
              <a:rPr lang="es-AR" sz="2800" dirty="0" smtClean="0"/>
              <a:t>contienen </a:t>
            </a:r>
            <a:r>
              <a:rPr lang="es-AR" sz="2800" b="1" dirty="0" smtClean="0">
                <a:solidFill>
                  <a:schemeClr val="tx2">
                    <a:lumMod val="50000"/>
                  </a:schemeClr>
                </a:solidFill>
              </a:rPr>
              <a:t>hidróxido de potasio (absorbe el CO2</a:t>
            </a:r>
            <a:r>
              <a:rPr lang="es-AR" sz="2800" b="1" dirty="0" smtClean="0">
                <a:solidFill>
                  <a:srgbClr val="002060"/>
                </a:solidFill>
              </a:rPr>
              <a:t>), ácido pirogálico (absorbe el</a:t>
            </a:r>
            <a:br>
              <a:rPr lang="es-AR" sz="2800" b="1" dirty="0" smtClean="0">
                <a:solidFill>
                  <a:srgbClr val="002060"/>
                </a:solidFill>
              </a:rPr>
            </a:br>
            <a:r>
              <a:rPr lang="es-AR" sz="2800" b="1" dirty="0" smtClean="0">
                <a:solidFill>
                  <a:srgbClr val="002060"/>
                </a:solidFill>
              </a:rPr>
              <a:t>O2) </a:t>
            </a:r>
            <a:r>
              <a:rPr lang="es-AR" sz="2800" dirty="0" smtClean="0"/>
              <a:t>y </a:t>
            </a:r>
            <a:r>
              <a:rPr lang="es-AR" sz="2800" b="1" dirty="0" smtClean="0">
                <a:solidFill>
                  <a:schemeClr val="accent2">
                    <a:lumMod val="60000"/>
                    <a:lumOff val="40000"/>
                  </a:schemeClr>
                </a:solidFill>
              </a:rPr>
              <a:t>cloruro cuproso (absorbe el CO), </a:t>
            </a:r>
            <a:r>
              <a:rPr lang="es-AR" sz="2800" dirty="0" smtClean="0"/>
              <a:t>respectivamente.</a:t>
            </a:r>
            <a:endParaRPr lang="es-A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normAutofit fontScale="90000"/>
          </a:bodyPr>
          <a:lstStyle/>
          <a:p>
            <a:r>
              <a:rPr lang="es-AR" dirty="0" smtClean="0"/>
              <a:t>OBJETIVO:</a:t>
            </a:r>
            <a:br>
              <a:rPr lang="es-AR" dirty="0" smtClean="0"/>
            </a:br>
            <a:r>
              <a:rPr lang="es-AR" dirty="0" smtClean="0"/>
              <a:t>a) Determinar los porcentajes de CO2, O2 y CO de los productos de la</a:t>
            </a:r>
            <a:br>
              <a:rPr lang="es-AR" dirty="0" smtClean="0"/>
            </a:br>
            <a:r>
              <a:rPr lang="es-AR" dirty="0" smtClean="0"/>
              <a:t>combustión.</a:t>
            </a:r>
            <a:br>
              <a:rPr lang="es-AR" dirty="0" smtClean="0"/>
            </a:br>
            <a:r>
              <a:rPr lang="es-AR" dirty="0" smtClean="0"/>
              <a:t>b) Obtener la composición química aproximada del combustible.</a:t>
            </a:r>
            <a:br>
              <a:rPr lang="es-AR" dirty="0" smtClean="0"/>
            </a:br>
            <a:r>
              <a:rPr lang="es-AR" dirty="0" smtClean="0"/>
              <a:t>c) Calcular el porcentaje de aire teórico y la relación aire-combustible.</a:t>
            </a:r>
            <a:endParaRPr lang="es-A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6178698"/>
          </a:xfrm>
        </p:spPr>
        <p:txBody>
          <a:bodyPr/>
          <a:lstStyle/>
          <a:p>
            <a:endParaRPr lang="es-AR" dirty="0"/>
          </a:p>
        </p:txBody>
      </p:sp>
      <p:pic>
        <p:nvPicPr>
          <p:cNvPr id="1026" name="Picture 2"/>
          <p:cNvPicPr>
            <a:picLocks noChangeAspect="1" noChangeArrowheads="1"/>
          </p:cNvPicPr>
          <p:nvPr/>
        </p:nvPicPr>
        <p:blipFill>
          <a:blip r:embed="rId2" cstate="print"/>
          <a:srcRect/>
          <a:stretch>
            <a:fillRect/>
          </a:stretch>
        </p:blipFill>
        <p:spPr bwMode="auto">
          <a:xfrm>
            <a:off x="827584" y="332656"/>
            <a:ext cx="7560840" cy="612068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lstStyle/>
          <a:p>
            <a:endParaRPr lang="es-AR" dirty="0"/>
          </a:p>
        </p:txBody>
      </p:sp>
      <p:pic>
        <p:nvPicPr>
          <p:cNvPr id="2050" name="Picture 2"/>
          <p:cNvPicPr>
            <a:picLocks noChangeAspect="1" noChangeArrowheads="1"/>
          </p:cNvPicPr>
          <p:nvPr/>
        </p:nvPicPr>
        <p:blipFill>
          <a:blip r:embed="rId2" cstate="print"/>
          <a:srcRect/>
          <a:stretch>
            <a:fillRect/>
          </a:stretch>
        </p:blipFill>
        <p:spPr bwMode="auto">
          <a:xfrm>
            <a:off x="611560" y="260648"/>
            <a:ext cx="8208912" cy="590465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90666"/>
          </a:xfrm>
        </p:spPr>
        <p:txBody>
          <a:bodyPr>
            <a:normAutofit/>
          </a:bodyPr>
          <a:lstStyle/>
          <a:p>
            <a:r>
              <a:rPr lang="es-AR" sz="3600" dirty="0" smtClean="0"/>
              <a:t>PROCEDIMIENTO</a:t>
            </a:r>
            <a:br>
              <a:rPr lang="es-AR" sz="3600" dirty="0" smtClean="0"/>
            </a:br>
            <a:r>
              <a:rPr lang="es-AR" sz="3600" dirty="0" smtClean="0"/>
              <a:t>Antes de utilizar el equipo se deben tener en cuenta:</a:t>
            </a:r>
            <a:br>
              <a:rPr lang="es-AR" sz="3600" dirty="0" smtClean="0"/>
            </a:br>
            <a:r>
              <a:rPr lang="es-AR" sz="3600" dirty="0" smtClean="0"/>
              <a:t>• Verificar que no hayan fugas.</a:t>
            </a:r>
            <a:br>
              <a:rPr lang="es-AR" sz="3600" dirty="0" smtClean="0"/>
            </a:br>
            <a:r>
              <a:rPr lang="es-AR" sz="3600" dirty="0" smtClean="0"/>
              <a:t>• Llenar la camisa (F) de la bureta medidora con agua.</a:t>
            </a:r>
            <a:br>
              <a:rPr lang="es-AR" sz="3600" dirty="0" smtClean="0"/>
            </a:br>
            <a:r>
              <a:rPr lang="es-AR" sz="3600" dirty="0" smtClean="0"/>
              <a:t>• Llenar el frasco nivelador con líquido de cierre (B).</a:t>
            </a:r>
            <a:br>
              <a:rPr lang="es-AR" sz="3600" dirty="0" smtClean="0"/>
            </a:br>
            <a:r>
              <a:rPr lang="es-AR" sz="3600" dirty="0" smtClean="0"/>
              <a:t>• Los depósitos deben ser llenados con 180 ml aprox. del reactivo correspondiente.</a:t>
            </a:r>
            <a:endParaRPr lang="es-AR"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5688632"/>
          </a:xfrm>
        </p:spPr>
        <p:txBody>
          <a:bodyPr>
            <a:normAutofit fontScale="90000"/>
          </a:bodyPr>
          <a:lstStyle/>
          <a:p>
            <a:r>
              <a:rPr lang="es-AR" dirty="0" smtClean="0"/>
              <a:t>Es importante conservar el orden de los reactivos ya que los reactivos absorbentes de O2 y</a:t>
            </a:r>
            <a:br>
              <a:rPr lang="es-AR" dirty="0" smtClean="0"/>
            </a:br>
            <a:r>
              <a:rPr lang="es-AR" dirty="0" smtClean="0"/>
              <a:t>de CO no pueden ser expuestos al aire puesto que ambos absorberían O2 y se saturarían; por</a:t>
            </a:r>
            <a:br>
              <a:rPr lang="es-AR" dirty="0" smtClean="0"/>
            </a:br>
            <a:r>
              <a:rPr lang="es-AR" dirty="0" smtClean="0"/>
              <a:t>esta misma razón debe ser usado primero el reactivo del O2 y luego el del CO.</a:t>
            </a:r>
            <a:endParaRPr lang="es-A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lstStyle/>
          <a:p>
            <a:r>
              <a:rPr lang="es-AR" dirty="0" smtClean="0"/>
              <a:t>1. Después de llenado el recipiente C, se debe indicar un nivel de referencia haciendo</a:t>
            </a:r>
            <a:br>
              <a:rPr lang="es-AR" dirty="0" smtClean="0"/>
            </a:br>
            <a:r>
              <a:rPr lang="es-AR" dirty="0" smtClean="0"/>
              <a:t>pasar el reactivo al nivel superior de los frascos colocando un indicador de papel.</a:t>
            </a:r>
            <a:endParaRPr lang="es-A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normAutofit/>
          </a:bodyPr>
          <a:lstStyle/>
          <a:p>
            <a:r>
              <a:rPr lang="es-AR" sz="3200" dirty="0" smtClean="0"/>
              <a:t>2. Para esto, se debe cerrar la válvula c y se abre la válvula f. Se eleva el frasco nivelador</a:t>
            </a:r>
            <a:br>
              <a:rPr lang="es-AR" sz="3200" dirty="0" smtClean="0"/>
            </a:br>
            <a:r>
              <a:rPr lang="es-AR" sz="3200" dirty="0" smtClean="0"/>
              <a:t>para hacer que la bureta se llene de líquido de cierre y desplace el aire, por cinco veces.</a:t>
            </a:r>
            <a:br>
              <a:rPr lang="es-AR" sz="3200" dirty="0" smtClean="0"/>
            </a:br>
            <a:r>
              <a:rPr lang="es-AR" sz="3200" dirty="0" smtClean="0"/>
              <a:t>Luego se cierra la válvula f y se abre la c. descendiendo lentamente el frasco nivelador</a:t>
            </a:r>
            <a:br>
              <a:rPr lang="es-AR" sz="3200" dirty="0" smtClean="0"/>
            </a:br>
            <a:r>
              <a:rPr lang="es-AR" sz="3200" dirty="0" smtClean="0"/>
              <a:t>se hace subir el reactivo absorbente hasta el nivel superior del recipiente (este nivel</a:t>
            </a:r>
            <a:br>
              <a:rPr lang="es-AR" sz="3200" dirty="0" smtClean="0"/>
            </a:br>
            <a:r>
              <a:rPr lang="es-AR" sz="3200" dirty="0" smtClean="0"/>
              <a:t>debe marcarse), para entonces cerrar la válvula c nuevamente.</a:t>
            </a:r>
            <a:endParaRPr lang="es-AR" sz="32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180</Words>
  <Application>Microsoft Office PowerPoint</Application>
  <PresentationFormat>Presentación en pantalla (4:3)</PresentationFormat>
  <Paragraphs>14</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Aparato de Orsat</vt:lpstr>
      <vt:lpstr>El Aparato Orsat es un dispositivo que permite realizar análisis volumétrico en base seca de los productos de la combustión. El Orsat más común sirve para determinar el monóxido de carbono, el dióxido de carbono y el oxígeno. La fotografía muestra un Orsat de tres reactivos. A la derecha hay una bureta de medición revestida por una camisa de agua a fin de evitar variaciones de temperatura durante el análisis.  Las pipetas C, D y E contienen hidróxido de potasio (absorbe el CO2), ácido pirogálico (absorbe el O2) y cloruro cuproso (absorbe el CO), respectivamente.</vt:lpstr>
      <vt:lpstr>OBJETIVO: a) Determinar los porcentajes de CO2, O2 y CO de los productos de la combustión. b) Obtener la composición química aproximada del combustible. c) Calcular el porcentaje de aire teórico y la relación aire-combustible.</vt:lpstr>
      <vt:lpstr>Diapositiva 4</vt:lpstr>
      <vt:lpstr>Diapositiva 5</vt:lpstr>
      <vt:lpstr>PROCEDIMIENTO Antes de utilizar el equipo se deben tener en cuenta: • Verificar que no hayan fugas. • Llenar la camisa (F) de la bureta medidora con agua. • Llenar el frasco nivelador con líquido de cierre (B). • Los depósitos deben ser llenados con 180 ml aprox. del reactivo correspondiente.</vt:lpstr>
      <vt:lpstr>Es importante conservar el orden de los reactivos ya que los reactivos absorbentes de O2 y de CO no pueden ser expuestos al aire puesto que ambos absorberían O2 y se saturarían; por esta misma razón debe ser usado primero el reactivo del O2 y luego el del CO.</vt:lpstr>
      <vt:lpstr>1. Después de llenado el recipiente C, se debe indicar un nivel de referencia haciendo pasar el reactivo al nivel superior de los frascos colocando un indicador de papel.</vt:lpstr>
      <vt:lpstr>2. Para esto, se debe cerrar la válvula c y se abre la válvula f. Se eleva el frasco nivelador para hacer que la bureta se llene de líquido de cierre y desplace el aire, por cinco veces. Luego se cierra la válvula f y se abre la c. descendiendo lentamente el frasco nivelador se hace subir el reactivo absorbente hasta el nivel superior del recipiente (este nivel debe marcarse), para entonces cerrar la válvula c nuevamente.</vt:lpstr>
      <vt:lpstr>3. El mismo procedimiento se usa para hacer subir los reactivos de los recipientes de absorción D y E. Una vez ascendidos los reactivos se deben colocar las bombas de caucho la boca de los depósitos C, D y E, estas no deben contener aire en el momento de ser colocados.</vt:lpstr>
      <vt:lpstr>4. Una vez verificados todos los procedimientos anteriores se hace ascender el líquido de cierre en la bureta medidora y se puede en este momento tomar la muestra del gas. Se abre la válvula f y se desciende el frasco nivelador para forzar a la muestra a entrar a la bureta por la sonda U. Se expulsa el aire a través de P elevando el frasco nivelador. Se repiten las aspiraciones y expulsiones varias veces para asegurar que tanto la bureta como los capilares estén llenos de una muestra homogénea del gas a medir.</vt:lpstr>
      <vt:lpstr>5. Al aspirar por última vez el gas en la bureta medidora, esta se llena de gas hasta un nivel inferior al cero de la escala. Luego se eleva poco a poco el frasco nivelador hasta hacer que el líquido de cierre dentro de la bureta quede justo en el cero de la escala; al lograr el cero se debe asegurar que el nivel dentro del frasco nivelador sea el mismo, para que dentro de la bureta la presión sea igual a la presión atmosférica. Al terminar se cierra la válvula f.</vt:lpstr>
      <vt:lpstr>6. Se hace pasar el gas de la muestra a través del recipiente C, abriendo la válvula c y elevando el frasco nivelador hasta forzar a todo el gas a entrar rápidamente, cuidando que el líquido de cierre no salga de la bureta medidora. El gas debe ser forzado a salir bajando el frasco nivelador, teniendo la precaución de no permitir que el reactivo absorbente no supere el nivel de referencia marcado previamente. Se repite el proceso dos o tres veces. La ultima vez que se forza el gas a salir del laboratorio, se hace descender el frasco nivelador hasta que el reactivo llegue al nivel de referencia anteriormente fijado, y se cierra rápidamente la válvula c.</vt:lpstr>
      <vt:lpstr>7. Para determinar la cantidad de CO2 absorbido, se iguala el nivel del líquido del frasco con el de la bureta. Como la presión dentro de la bureta se iguala con la presión atmosférica, se determina el volumen absorbido leyendo en la escala de la bureta medidora directamente la cantidad de gas que desapareció.</vt:lpstr>
      <vt:lpstr>8. Se repite el mismo procedimiento anterior para los demás recipientes.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Aparato de Orsat</dc:title>
  <dc:creator>Ing. José V Galiana</dc:creator>
  <cp:lastModifiedBy>Ing. José V Galiana</cp:lastModifiedBy>
  <cp:revision>8</cp:revision>
  <dcterms:created xsi:type="dcterms:W3CDTF">2013-03-24T12:57:26Z</dcterms:created>
  <dcterms:modified xsi:type="dcterms:W3CDTF">2015-03-14T22:13:07Z</dcterms:modified>
</cp:coreProperties>
</file>