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2" r:id="rId2"/>
    <p:sldId id="256" r:id="rId3"/>
    <p:sldId id="257" r:id="rId4"/>
    <p:sldId id="289" r:id="rId5"/>
    <p:sldId id="258" r:id="rId6"/>
    <p:sldId id="298" r:id="rId7"/>
    <p:sldId id="287" r:id="rId8"/>
    <p:sldId id="259" r:id="rId9"/>
    <p:sldId id="288" r:id="rId10"/>
    <p:sldId id="260" r:id="rId11"/>
    <p:sldId id="261" r:id="rId12"/>
    <p:sldId id="262" r:id="rId13"/>
    <p:sldId id="263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64" r:id="rId23"/>
    <p:sldId id="265" r:id="rId24"/>
    <p:sldId id="266" r:id="rId25"/>
    <p:sldId id="299" r:id="rId26"/>
    <p:sldId id="267" r:id="rId27"/>
    <p:sldId id="268" r:id="rId28"/>
    <p:sldId id="269" r:id="rId29"/>
    <p:sldId id="270" r:id="rId30"/>
    <p:sldId id="300" r:id="rId31"/>
    <p:sldId id="271" r:id="rId32"/>
    <p:sldId id="304" r:id="rId33"/>
    <p:sldId id="272" r:id="rId34"/>
    <p:sldId id="273" r:id="rId35"/>
    <p:sldId id="274" r:id="rId36"/>
    <p:sldId id="275" r:id="rId37"/>
    <p:sldId id="276" r:id="rId38"/>
    <p:sldId id="303" r:id="rId39"/>
    <p:sldId id="277" r:id="rId40"/>
    <p:sldId id="301" r:id="rId41"/>
    <p:sldId id="278" r:id="rId42"/>
    <p:sldId id="279" r:id="rId43"/>
    <p:sldId id="280" r:id="rId44"/>
    <p:sldId id="281" r:id="rId4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B2B2B2"/>
    <a:srgbClr val="FFCCCC"/>
    <a:srgbClr val="FF6600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5880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902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9736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4326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8758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875524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74908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65784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193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50753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2194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4903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2335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9907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7340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6897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0471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33EC-2D7E-477A-81E7-F8F46D1EE5BE}" type="datetimeFigureOut">
              <a:rPr lang="es-AR" smtClean="0"/>
              <a:t>7/10/2025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9D953-6419-4EA1-9FB8-579D439F5A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52468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ierraclub.org/nuclear-free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rchdaily.com/982248/neuroarchitecture-how-your-brain-responds-to-different-spaces/627cd54df2c6e70166935e43-neuroarchitecture-how-your-brain-responds-to-different-spaces-image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s://www.archdaily.com/982248/neuroarchitecture-how-your-brain-responds-to-different-spaces/627cd71ff2c6e70166935e4b-neuroarchitecture-how-your-brain-responds-to-different-spaces-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rchdaily.com/982248/neuroarchitecture-how-your-brain-responds-to-different-spaces/627cd723f2c6e70166935e4c-neuroarchitecture-how-your-brain-responds-to-different-spaces-image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s://www.archdaily.com/982248/neuroarchitecture-how-your-brain-responds-to-different-spaces/627cd4fcf2c6e70166935e41-neuroarchitecture-how-your-brain-responds-to-different-spaces-image" TargetMode="External"/><Relationship Id="rId9" Type="http://schemas.openxmlformats.org/officeDocument/2006/relationships/image" Target="../media/image8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Universidad_de_Heidelberg" TargetMode="External"/><Relationship Id="rId3" Type="http://schemas.openxmlformats.org/officeDocument/2006/relationships/hyperlink" Target="https://es.wikipedia.org/wiki/Ciudad" TargetMode="External"/><Relationship Id="rId7" Type="http://schemas.openxmlformats.org/officeDocument/2006/relationships/hyperlink" Target="https://es.wikipedia.org/wiki/Castillo_de_Heidelberg" TargetMode="External"/><Relationship Id="rId2" Type="http://schemas.openxmlformats.org/officeDocument/2006/relationships/hyperlink" Target="https://es.wikipedia.org/wiki/Heidelberg#cite_note-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Alemania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es.wikipedia.org/wiki/Baden-Wurtemberg" TargetMode="External"/><Relationship Id="rId10" Type="http://schemas.openxmlformats.org/officeDocument/2006/relationships/hyperlink" Target="https://es.wikipedia.org/wiki/Distrito_de_Rin-Neckar" TargetMode="External"/><Relationship Id="rId4" Type="http://schemas.openxmlformats.org/officeDocument/2006/relationships/hyperlink" Target="https://es.wikipedia.org/wiki/R%C3%ADo_Neckar" TargetMode="External"/><Relationship Id="rId9" Type="http://schemas.openxmlformats.org/officeDocument/2006/relationships/hyperlink" Target="https://es.wikipedia.org/wiki/Heidelberg#cite_note-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99EF78-2744-4C99-FF83-C7820086D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3F6384-8C1A-5D1F-E87B-04ECDFFE8984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2"/>
          </a:solidFill>
        </p:spPr>
        <p:txBody>
          <a:bodyPr/>
          <a:lstStyle/>
          <a:p>
            <a:r>
              <a:rPr lang="es-AR" dirty="0">
                <a:solidFill>
                  <a:schemeClr val="bg1"/>
                </a:solidFill>
              </a:rPr>
              <a:t>Los trabajos prácticos en la plataforma, permanecerán abiertos por 10 días, luego, se cerrarán definitivamente.</a:t>
            </a:r>
          </a:p>
          <a:p>
            <a:r>
              <a:rPr lang="es-AR" dirty="0">
                <a:solidFill>
                  <a:schemeClr val="bg1"/>
                </a:solidFill>
              </a:rPr>
              <a:t>El último trabajo práctico se cerrará 24 horas antes del parcial.</a:t>
            </a:r>
          </a:p>
          <a:p>
            <a:r>
              <a:rPr lang="es-AR" dirty="0">
                <a:solidFill>
                  <a:schemeClr val="bg1"/>
                </a:solidFill>
              </a:rPr>
              <a:t>Los trabajos prácticos escritos, una vez desaprobado, no se reharán.</a:t>
            </a:r>
          </a:p>
          <a:p>
            <a:r>
              <a:rPr lang="es-AR" dirty="0">
                <a:solidFill>
                  <a:schemeClr val="bg1"/>
                </a:solidFill>
              </a:rPr>
              <a:t>Todos tienen que hacer el trabajo de comprensión 2 del 29 de agosto. Estará abierto hasta el 10 </a:t>
            </a:r>
            <a:r>
              <a:rPr lang="es-AR">
                <a:solidFill>
                  <a:schemeClr val="bg1"/>
                </a:solidFill>
              </a:rPr>
              <a:t>de octubre.</a:t>
            </a:r>
            <a:endParaRPr lang="es-A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421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49023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71699"/>
            <a:ext cx="10515600" cy="4005263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hopes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team's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prototype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show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cases, AI can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Americans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manual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flights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unless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circumstances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bricks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cheap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filtration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technologies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skilled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labor 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7248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6946"/>
            <a:ext cx="10515600" cy="4544307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deep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fulfillment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renovations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improvements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reinventing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new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immense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ability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None/>
            </a:pPr>
            <a:endParaRPr lang="es-ES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debates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quantum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mechanics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be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chat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forums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media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fiction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can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muddled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a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persistent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myths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misconceptions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None/>
            </a:pPr>
            <a:endParaRPr lang="es-AR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be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adopted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future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be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conductors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62424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20140" y="2011679"/>
            <a:ext cx="10035540" cy="4481195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actually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grow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do.</a:t>
            </a:r>
          </a:p>
          <a:p>
            <a:pPr marL="457200" indent="-457200">
              <a:buNone/>
            </a:pPr>
            <a:endParaRPr lang="es-AR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I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describe a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situation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illustrated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routines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COVID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restrictions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None/>
            </a:pPr>
            <a:endParaRPr lang="es-AR" sz="27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Indiana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feasibility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partnerships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modular reactor (SMR)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development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prioritize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stakeholder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engagement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SMRs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smoothly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beneficially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state’s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7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es-AR" sz="27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portfolio.</a:t>
            </a:r>
          </a:p>
        </p:txBody>
      </p:sp>
    </p:spTree>
    <p:extLst>
      <p:ext uri="{BB962C8B-B14F-4D97-AF65-F5344CB8AC3E}">
        <p14:creationId xmlns:p14="http://schemas.microsoft.com/office/powerpoint/2010/main" val="555659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252515"/>
            <a:ext cx="10515600" cy="3924448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457200" indent="-457200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18. Set up a Google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Manager PIN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passkeys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-to-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encrypted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can’t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anyone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Google.</a:t>
            </a:r>
          </a:p>
          <a:p>
            <a:pPr marL="457200" indent="-457200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role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spatial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opposed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somebody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preprogrammed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6138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16182"/>
            <a:ext cx="9144000" cy="3941618"/>
          </a:xfrm>
          <a:ln w="57150">
            <a:solidFill>
              <a:srgbClr val="663300"/>
            </a:solidFill>
          </a:ln>
        </p:spPr>
        <p:txBody>
          <a:bodyPr anchor="ctr"/>
          <a:lstStyle/>
          <a:p>
            <a:pPr algn="ctr"/>
            <a:r>
              <a:rPr lang="es-ES" sz="4000" b="1" dirty="0">
                <a:solidFill>
                  <a:srgbClr val="FF6600"/>
                </a:solidFill>
                <a:latin typeface="Arial Black" panose="020B0A04020102020204" pitchFamily="34" charset="0"/>
              </a:rPr>
              <a:t>I. Conectores</a:t>
            </a:r>
            <a:endParaRPr lang="es-AR" sz="4000" dirty="0">
              <a:solidFill>
                <a:srgbClr val="FF6600"/>
              </a:solidFill>
              <a:latin typeface="Arial Black" panose="020B0A0402010202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78868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16182"/>
            <a:ext cx="9144000" cy="3941618"/>
          </a:xfrm>
          <a:ln w="57150">
            <a:solidFill>
              <a:srgbClr val="663300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s-AR" sz="3600" b="1" dirty="0"/>
              <a:t>Cuadro resumen de las funciones de los nexos (ver página 67 del cuadernillo de teoría)</a:t>
            </a:r>
            <a:endParaRPr lang="es-AR" sz="3600" dirty="0"/>
          </a:p>
        </p:txBody>
      </p:sp>
    </p:spTree>
    <p:extLst>
      <p:ext uri="{BB962C8B-B14F-4D97-AF65-F5344CB8AC3E}">
        <p14:creationId xmlns:p14="http://schemas.microsoft.com/office/powerpoint/2010/main" val="2003560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48688" y="2457102"/>
            <a:ext cx="9019312" cy="4023360"/>
          </a:xfrm>
          <a:solidFill>
            <a:schemeClr val="accent2"/>
          </a:solidFill>
          <a:ln w="57150">
            <a:solidFill>
              <a:srgbClr val="663300"/>
            </a:solidFill>
          </a:ln>
        </p:spPr>
        <p:txBody>
          <a:bodyPr/>
          <a:lstStyle/>
          <a:p>
            <a:endParaRPr lang="es-AR">
              <a:solidFill>
                <a:schemeClr val="bg1"/>
              </a:solidFill>
            </a:endParaRP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01386"/>
              </p:ext>
            </p:extLst>
          </p:nvPr>
        </p:nvGraphicFramePr>
        <p:xfrm>
          <a:off x="1648688" y="2457103"/>
          <a:ext cx="9019311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8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0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3383">
                <a:tc>
                  <a:txBody>
                    <a:bodyPr/>
                    <a:lstStyle/>
                    <a:p>
                      <a:r>
                        <a:rPr lang="es-ES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Conectores aditivos </a:t>
                      </a:r>
                      <a:r>
                        <a:rPr lang="es-ES" sz="28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de </a:t>
                      </a:r>
                      <a:r>
                        <a:rPr lang="es-ES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adición</a:t>
                      </a:r>
                      <a:endParaRPr lang="es-AR" sz="28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and, and also, also, as a matter of fact,  further, furthermore, in addition, additionally, besides, moreover, nor, </a:t>
                      </a:r>
                      <a:r>
                        <a:rPr lang="en-GB" sz="24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even, not even, let alone…</a:t>
                      </a:r>
                      <a:endParaRPr lang="es-AR" sz="24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alternativa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or, or else, alternatively, apart from this, as well as that,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explicación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o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clarificación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that is, I mean, in other words, that is to say,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ejemplificación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 instance,  for example, thus, 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i.e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e.g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viz., such as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A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0628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2554570"/>
            <a:ext cx="8866910" cy="3567753"/>
          </a:xfrm>
          <a:ln w="57150">
            <a:solidFill>
              <a:srgbClr val="663300"/>
            </a:solidFill>
          </a:ln>
        </p:spPr>
        <p:txBody>
          <a:bodyPr/>
          <a:lstStyle/>
          <a:p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660314"/>
              </p:ext>
            </p:extLst>
          </p:nvPr>
        </p:nvGraphicFramePr>
        <p:xfrm>
          <a:off x="1524000" y="2658686"/>
          <a:ext cx="8866910" cy="3463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9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7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636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Conectores aditivos o de adición</a:t>
                      </a:r>
                      <a:endParaRPr lang="es-AR" sz="2800" b="1" dirty="0">
                        <a:solidFill>
                          <a:schemeClr val="bg1"/>
                        </a:solidFill>
                      </a:endParaRPr>
                    </a:p>
                    <a:p>
                      <a:endParaRPr lang="es-AR" dirty="0"/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comparación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likewise, similarly, in the same way (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añade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algo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similar), compared to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the other hand, by contrast, in contrast, in reality, as opposed to this (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añade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algo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kern="12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diferente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modo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perspectiva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y </a:t>
                      </a:r>
                      <a:r>
                        <a:rPr lang="en-GB" sz="2400" b="1" kern="120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punto</a:t>
                      </a:r>
                      <a:r>
                        <a:rPr lang="en-GB" sz="2400" b="1" kern="120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de vista: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this way, considering this, in this sense, from this perspective, according to, etc.</a:t>
                      </a:r>
                      <a:endParaRPr lang="es-AR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3777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80321" y="2505456"/>
            <a:ext cx="11115439" cy="3599316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>
                <a:latin typeface="Arial Black" panose="020B0A04020102020204" pitchFamily="34" charset="0"/>
              </a:rPr>
              <a:t>A PESAR DE</a:t>
            </a:r>
          </a:p>
          <a:p>
            <a:pPr marL="0" indent="0">
              <a:buNone/>
            </a:pPr>
            <a:endParaRPr lang="es-MX" dirty="0">
              <a:solidFill>
                <a:schemeClr val="bg1"/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F4FFFC9-0ABD-689E-DC1E-E28A2D71CC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80223"/>
              </p:ext>
            </p:extLst>
          </p:nvPr>
        </p:nvGraphicFramePr>
        <p:xfrm>
          <a:off x="680320" y="2889132"/>
          <a:ext cx="11115440" cy="3215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563">
                  <a:extLst>
                    <a:ext uri="{9D8B030D-6E8A-4147-A177-3AD203B41FA5}">
                      <a16:colId xmlns:a16="http://schemas.microsoft.com/office/drawing/2014/main" val="1312346926"/>
                    </a:ext>
                  </a:extLst>
                </a:gridCol>
                <a:gridCol w="268077">
                  <a:extLst>
                    <a:ext uri="{9D8B030D-6E8A-4147-A177-3AD203B41FA5}">
                      <a16:colId xmlns:a16="http://schemas.microsoft.com/office/drawing/2014/main" val="1068674006"/>
                    </a:ext>
                  </a:extLst>
                </a:gridCol>
                <a:gridCol w="2201635">
                  <a:extLst>
                    <a:ext uri="{9D8B030D-6E8A-4147-A177-3AD203B41FA5}">
                      <a16:colId xmlns:a16="http://schemas.microsoft.com/office/drawing/2014/main" val="1567631115"/>
                    </a:ext>
                  </a:extLst>
                </a:gridCol>
                <a:gridCol w="6485165">
                  <a:extLst>
                    <a:ext uri="{9D8B030D-6E8A-4147-A177-3AD203B41FA5}">
                      <a16:colId xmlns:a16="http://schemas.microsoft.com/office/drawing/2014/main" val="1160919032"/>
                    </a:ext>
                  </a:extLst>
                </a:gridCol>
              </a:tblGrid>
              <a:tr h="643128">
                <a:tc gridSpan="2">
                  <a:txBody>
                    <a:bodyPr/>
                    <a:lstStyle/>
                    <a:p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ALTHOUGH: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s-MX" sz="2400" dirty="0">
                          <a:solidFill>
                            <a:schemeClr val="bg1"/>
                          </a:solidFill>
                        </a:rPr>
                        <a:t>+ oración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+ oración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Although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it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was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raining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played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football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940903"/>
                  </a:ext>
                </a:extLst>
              </a:tr>
              <a:tr h="643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THOUGH: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Though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it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was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raining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,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played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football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26792"/>
                  </a:ext>
                </a:extLst>
              </a:tr>
              <a:tr h="643128">
                <a:tc gridSpan="3">
                  <a:txBody>
                    <a:bodyPr/>
                    <a:lstStyle/>
                    <a:p>
                      <a:endParaRPr lang="es-AR" sz="2400" b="1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 sz="2400" dirty="0"/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AR" sz="2400" b="1" dirty="0"/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175210"/>
                  </a:ext>
                </a:extLst>
              </a:tr>
              <a:tr h="643128">
                <a:tc>
                  <a:txBody>
                    <a:bodyPr/>
                    <a:lstStyle/>
                    <a:p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IN SPITE OF: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+ frase nominal</a:t>
                      </a: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s-MX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In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spite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of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the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rain,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played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football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3075588"/>
                  </a:ext>
                </a:extLst>
              </a:tr>
              <a:tr h="6431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DESPITE: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2400" b="1" dirty="0" err="1">
                          <a:solidFill>
                            <a:schemeClr val="bg1"/>
                          </a:solidFill>
                        </a:rPr>
                        <a:t>Despite</a:t>
                      </a:r>
                      <a:r>
                        <a:rPr lang="es-MX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the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rain,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we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played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s-AR" sz="2400" b="1" dirty="0" err="1">
                          <a:solidFill>
                            <a:schemeClr val="bg1"/>
                          </a:solidFill>
                        </a:rPr>
                        <a:t>football</a:t>
                      </a:r>
                      <a:r>
                        <a:rPr lang="es-AR" sz="2400" b="1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es-MX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777741"/>
                  </a:ext>
                </a:extLst>
              </a:tr>
            </a:tbl>
          </a:graphicData>
        </a:graphic>
      </p:graphicFrame>
      <p:sp>
        <p:nvSpPr>
          <p:cNvPr id="5" name="Cerrar llave 4">
            <a:extLst>
              <a:ext uri="{FF2B5EF4-FFF2-40B4-BE49-F238E27FC236}">
                <a16:creationId xmlns:a16="http://schemas.microsoft.com/office/drawing/2014/main" id="{5FE10E92-5035-12DF-9861-B3DF3181E349}"/>
              </a:ext>
            </a:extLst>
          </p:cNvPr>
          <p:cNvSpPr/>
          <p:nvPr/>
        </p:nvSpPr>
        <p:spPr>
          <a:xfrm>
            <a:off x="2514600" y="2971800"/>
            <a:ext cx="571500" cy="1120140"/>
          </a:xfrm>
          <a:prstGeom prst="rightBrac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Cerrar llave 5">
            <a:extLst>
              <a:ext uri="{FF2B5EF4-FFF2-40B4-BE49-F238E27FC236}">
                <a16:creationId xmlns:a16="http://schemas.microsoft.com/office/drawing/2014/main" id="{F22E5968-4BDE-52AD-9B32-E0F426E254AB}"/>
              </a:ext>
            </a:extLst>
          </p:cNvPr>
          <p:cNvSpPr/>
          <p:nvPr/>
        </p:nvSpPr>
        <p:spPr>
          <a:xfrm>
            <a:off x="2377440" y="4984632"/>
            <a:ext cx="571500" cy="958968"/>
          </a:xfrm>
          <a:prstGeom prst="rightBrac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56457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16182"/>
            <a:ext cx="9144000" cy="3941618"/>
          </a:xfrm>
          <a:ln w="57150">
            <a:solidFill>
              <a:srgbClr val="663300"/>
            </a:solidFill>
          </a:ln>
        </p:spPr>
        <p:txBody>
          <a:bodyPr/>
          <a:lstStyle/>
          <a:p>
            <a:endParaRPr lang="es-AR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017457"/>
              </p:ext>
            </p:extLst>
          </p:nvPr>
        </p:nvGraphicFramePr>
        <p:xfrm>
          <a:off x="1524000" y="1191492"/>
          <a:ext cx="9144000" cy="4066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50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66308">
                <a:tc>
                  <a:txBody>
                    <a:bodyPr/>
                    <a:lstStyle/>
                    <a:p>
                      <a:r>
                        <a:rPr lang="es-ES" sz="27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Conectores </a:t>
                      </a:r>
                      <a:r>
                        <a:rPr lang="es-ES" sz="2400" b="1" kern="1200" baseline="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adversativos</a:t>
                      </a:r>
                      <a:r>
                        <a:rPr lang="es-ES" sz="27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de </a:t>
                      </a:r>
                      <a:r>
                        <a:rPr lang="es-ES" sz="2700" b="1" kern="1200" baseline="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oposición</a:t>
                      </a:r>
                      <a:r>
                        <a:rPr lang="es-ES" sz="27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</a:t>
                      </a:r>
                      <a:r>
                        <a:rPr lang="es-ES" sz="2700" b="1" kern="1200" baseline="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contraste</a:t>
                      </a:r>
                      <a:endParaRPr lang="es-AR" sz="2700" baseline="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yet, though, but, however, on the other hand, as against that, only,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concesión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although</a:t>
                      </a: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2400" b="1" kern="1200" dirty="0">
                          <a:solidFill>
                            <a:srgbClr val="FF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though,</a:t>
                      </a:r>
                      <a:r>
                        <a:rPr lang="en-GB" sz="2400" b="1" kern="1200" baseline="0" dirty="0">
                          <a:solidFill>
                            <a:srgbClr val="FF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despite, despite this, in spite of,</a:t>
                      </a:r>
                      <a:r>
                        <a:rPr lang="en-GB" sz="2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nevertheless, however, except for, even, even when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corrección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instead, rather, on the </a:t>
                      </a:r>
                      <a:r>
                        <a:rPr lang="en-GB" sz="2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contrary, </a:t>
                      </a:r>
                      <a:endParaRPr lang="es-AR" sz="2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s-AR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891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5"/>
            <a:ext cx="9144000" cy="706436"/>
          </a:xfrm>
          <a:solidFill>
            <a:srgbClr val="FF6600"/>
          </a:solidFill>
        </p:spPr>
        <p:txBody>
          <a:bodyPr anchor="ctr">
            <a:normAutofit/>
          </a:bodyPr>
          <a:lstStyle/>
          <a:p>
            <a:pPr algn="ctr"/>
            <a:r>
              <a:rPr lang="es-AR" sz="4400" dirty="0">
                <a:latin typeface="Arial Black" panose="020B0A04020102020204" pitchFamily="34" charset="0"/>
              </a:rPr>
              <a:t>TRABAJO PRÁCTICO </a:t>
            </a:r>
            <a:r>
              <a:rPr lang="es-AR" sz="4400" dirty="0" err="1">
                <a:latin typeface="Arial Black" panose="020B0A04020102020204" pitchFamily="34" charset="0"/>
              </a:rPr>
              <a:t>N°</a:t>
            </a:r>
            <a:r>
              <a:rPr lang="es-AR" sz="4400" dirty="0">
                <a:latin typeface="Arial Black" panose="020B0A04020102020204" pitchFamily="34" charset="0"/>
              </a:rPr>
              <a:t> 7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976284"/>
            <a:ext cx="9144000" cy="3281516"/>
          </a:xfrm>
          <a:ln w="57150">
            <a:solidFill>
              <a:srgbClr val="FF6600"/>
            </a:solidFill>
          </a:ln>
        </p:spPr>
        <p:txBody>
          <a:bodyPr>
            <a:noAutofit/>
          </a:bodyPr>
          <a:lstStyle/>
          <a:p>
            <a:pPr algn="ctr"/>
            <a:r>
              <a:rPr lang="es-AR" sz="2800" b="1" dirty="0"/>
              <a:t>PARTE A: estructuras y vocabulario.</a:t>
            </a:r>
          </a:p>
          <a:p>
            <a:pPr algn="ctr"/>
            <a:r>
              <a:rPr lang="es-AR" sz="2800" b="1" dirty="0"/>
              <a:t>Modo subjuntivo parte I:</a:t>
            </a:r>
            <a:r>
              <a:rPr lang="es-AR" sz="2800" dirty="0"/>
              <a:t> oraciones con conectores, frases subjuntivas, expresiones con </a:t>
            </a:r>
            <a:r>
              <a:rPr lang="es-AR" sz="2800" i="1" dirty="0" err="1"/>
              <a:t>wish</a:t>
            </a:r>
            <a:r>
              <a:rPr lang="es-AR" sz="2800" dirty="0"/>
              <a:t>, verbos que requieren subjuntivo en español, uso de </a:t>
            </a:r>
            <a:r>
              <a:rPr lang="es-AR" sz="2800" i="1" dirty="0" err="1"/>
              <a:t>should</a:t>
            </a:r>
            <a:r>
              <a:rPr lang="es-AR" sz="2800" dirty="0"/>
              <a:t>, subjuntivo con </a:t>
            </a:r>
            <a:r>
              <a:rPr lang="es-AR" sz="2800" i="1" dirty="0"/>
              <a:t>to-</a:t>
            </a:r>
            <a:r>
              <a:rPr lang="es-AR" sz="2800" i="1" dirty="0" err="1"/>
              <a:t>infinitive</a:t>
            </a:r>
            <a:r>
              <a:rPr lang="es-AR" sz="2800" dirty="0"/>
              <a:t>, imperativos, cláusulas con referencia temporal futura.</a:t>
            </a:r>
          </a:p>
        </p:txBody>
      </p:sp>
    </p:spTree>
    <p:extLst>
      <p:ext uri="{BB962C8B-B14F-4D97-AF65-F5344CB8AC3E}">
        <p14:creationId xmlns:p14="http://schemas.microsoft.com/office/powerpoint/2010/main" val="4104143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16182"/>
            <a:ext cx="9144000" cy="3941618"/>
          </a:xfrm>
          <a:ln w="57150">
            <a:solidFill>
              <a:srgbClr val="663300"/>
            </a:solidFill>
          </a:ln>
        </p:spPr>
        <p:txBody>
          <a:bodyPr/>
          <a:lstStyle/>
          <a:p>
            <a:endParaRPr lang="es-AR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02096"/>
              </p:ext>
            </p:extLst>
          </p:nvPr>
        </p:nvGraphicFramePr>
        <p:xfrm>
          <a:off x="1524000" y="1386003"/>
          <a:ext cx="9144000" cy="4349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65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9635">
                <a:tc>
                  <a:txBody>
                    <a:bodyPr/>
                    <a:lstStyle/>
                    <a:p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Conectores de 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causa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consecuencia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s-AR" sz="2400" dirty="0"/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so, then, for, for this reason, because, hence, therefore, consequently, because of this, as a result, in consequence, since, due to this,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propósito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 this purpose, for this reason, in order to, so as to, so that,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condición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 that case, in such an event,  if, then, under the circumstances, otherwise, unless, even if, as long as, </a:t>
                      </a:r>
                      <a:endParaRPr lang="es-AR" sz="24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12876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691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316182"/>
            <a:ext cx="9144000" cy="3941618"/>
          </a:xfrm>
          <a:ln w="57150">
            <a:solidFill>
              <a:srgbClr val="663300"/>
            </a:solidFill>
          </a:ln>
        </p:spPr>
        <p:txBody>
          <a:bodyPr/>
          <a:lstStyle/>
          <a:p>
            <a:endParaRPr lang="es-AR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476553"/>
              </p:ext>
            </p:extLst>
          </p:nvPr>
        </p:nvGraphicFramePr>
        <p:xfrm>
          <a:off x="1524000" y="1316182"/>
          <a:ext cx="9144000" cy="4307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3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008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7378">
                <a:tc>
                  <a:txBody>
                    <a:bodyPr/>
                    <a:lstStyle/>
                    <a:p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Conectores</a:t>
                      </a:r>
                      <a:endParaRPr lang="es-AR" sz="2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temporales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o de </a:t>
                      </a:r>
                      <a:r>
                        <a:rPr lang="es-ES" sz="2400" b="1" kern="1200" dirty="0">
                          <a:solidFill>
                            <a:schemeClr val="lt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orden textual</a:t>
                      </a:r>
                      <a:endParaRPr lang="es-AR" sz="2400" dirty="0">
                        <a:latin typeface="Arial Black" panose="020B0A04020102020204" pitchFamily="34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secuencia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first, at first, then, next, after that, soon, after a time, next time, on another occasion, next day, from now on, afterwards, since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simultaneidad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 the same time, meanwhile, at this moment,  while, whereas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anterioridad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previously, before that, up to now, </a:t>
                      </a:r>
                      <a:endParaRPr lang="es-AR" sz="2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conclusivas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, de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resumen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 y </a:t>
                      </a:r>
                      <a:r>
                        <a:rPr lang="en-GB" sz="2400" b="1" kern="1200" dirty="0" err="1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cierre</a:t>
                      </a:r>
                      <a:r>
                        <a:rPr lang="en-GB" sz="2400" b="1" kern="1200" dirty="0">
                          <a:solidFill>
                            <a:srgbClr val="CC9900"/>
                          </a:solidFill>
                          <a:effectLst/>
                          <a:latin typeface="Arial Black" panose="020B0A04020102020204" pitchFamily="34" charset="0"/>
                          <a:ea typeface="+mn-ea"/>
                          <a:cs typeface="+mn-cs"/>
                        </a:rPr>
                        <a:t>: </a:t>
                      </a:r>
                      <a:r>
                        <a:rPr lang="en-GB" sz="2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finally, at last,  in conclusion, to sum up, in short, briefly, to conclude,</a:t>
                      </a:r>
                      <a:endParaRPr lang="es-AR" sz="2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6633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0128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299552"/>
          </a:xfrm>
        </p:spPr>
        <p:txBody>
          <a:bodyPr>
            <a:noAutofit/>
          </a:bodyPr>
          <a:lstStyle/>
          <a:p>
            <a:pPr fontAlgn="base"/>
            <a:r>
              <a:rPr lang="es-AR" sz="3200" b="1" dirty="0">
                <a:solidFill>
                  <a:srgbClr val="FF6600"/>
                </a:solidFill>
                <a:latin typeface="Arial Black" panose="020B0A04020102020204" pitchFamily="34" charset="0"/>
              </a:rPr>
              <a:t>B. </a:t>
            </a:r>
            <a:r>
              <a:rPr lang="es-AR" sz="32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Traduzca las oraciones apropiadamente según el contexto y función</a:t>
            </a:r>
            <a:r>
              <a:rPr lang="es-AR" sz="3200" b="1" dirty="0">
                <a:solidFill>
                  <a:srgbClr val="FF6600"/>
                </a:solidFill>
                <a:latin typeface="Arial Black" panose="020B0A04020102020204" pitchFamily="34" charset="0"/>
              </a:rPr>
              <a:t>.</a:t>
            </a:r>
            <a:endParaRPr lang="es-AR" sz="32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88820"/>
            <a:ext cx="10515600" cy="4188143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274638" indent="-274638">
              <a:buAutoNum type="arabicPeriod"/>
            </a:pP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powerful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batteries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unlock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full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microscale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devices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incorporating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mission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customer-driven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scientists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microrobotics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93582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92496"/>
            <a:ext cx="10515600" cy="4113187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answers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formulate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evaluators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concerning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of virtual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 of new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expectations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E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hope to explore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in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wide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range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meeting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challenges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diagnosing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diseases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Biomedical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California, Davis,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-living "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cyborg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."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Retaining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capabilities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living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replicate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02117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11679"/>
            <a:ext cx="10515600" cy="4165283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reveals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approaches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employing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public-key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encryption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unsuitable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crowdsourcing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decryption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do so online.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photonics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new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2990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B3F735-50FC-ED8E-A386-BD248E99E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A060A3-3E4D-BEE9-3160-25E56702E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373502F-115B-2774-0888-9E463ADBE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37763"/>
            <a:ext cx="10515600" cy="4139200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hope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safety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automated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driving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social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acceptance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HBase-based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semantic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synchronization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E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connectivity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interactivity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cybersecurity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adopt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inter-disciplinary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and/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multi-disciplinary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cybersecurity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445281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182321"/>
          </a:xfrm>
        </p:spPr>
        <p:txBody>
          <a:bodyPr>
            <a:normAutofit/>
          </a:bodyPr>
          <a:lstStyle/>
          <a:p>
            <a:pPr algn="ctr"/>
            <a:r>
              <a:rPr lang="es-ES" dirty="0">
                <a:solidFill>
                  <a:srgbClr val="FF6600"/>
                </a:solidFill>
                <a:latin typeface="Arial Black" panose="020B0A04020102020204" pitchFamily="34" charset="0"/>
              </a:rPr>
              <a:t>SHOULD</a:t>
            </a:r>
            <a:endParaRPr lang="es-AR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25979"/>
            <a:ext cx="10515600" cy="4050983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/>
          <a:lstStyle/>
          <a:p>
            <a:pPr marL="514350" indent="-514350">
              <a:buAutoNum type="arabicParenR"/>
            </a:pP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 PRINCIPIO DE LA ORACIÓN O EN POSICIÓN INICIAL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Preguntas: 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DEBERÍA.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each sheet be considered as a separate element?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¿Debería cada lámina ser considerada como un elemento separado</a:t>
            </a:r>
            <a:r>
              <a:rPr lang="es-AR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Condicional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(sin nexo) </a:t>
            </a:r>
            <a:r>
              <a:rPr lang="es-A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SE TRADUCE</a:t>
            </a: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 each sheet be considered as a separate element, then the inventory will change. 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cada lámina es considerada como un elemento separado, entonces, el inventario cambiará.</a:t>
            </a:r>
            <a:endParaRPr lang="es-AR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001374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83483"/>
            <a:ext cx="10515600" cy="4093480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AR" b="1" dirty="0">
                <a:solidFill>
                  <a:schemeClr val="bg1"/>
                </a:solidFill>
              </a:rPr>
              <a:t>2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EN EL MEDIO DE LA ORACIÓN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Verbo modal: DEBERÍA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sheet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separate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element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Cada lámina debería ser considerada como un elemento separado.</a:t>
            </a:r>
          </a:p>
          <a:p>
            <a:pPr marL="0" indent="0">
              <a:buNone/>
            </a:pP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Marcador de subjuntivo (con verbo introductorio o estructura de subjuntivo): </a:t>
            </a:r>
            <a:r>
              <a:rPr lang="es-A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 SE TRADUCE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Officials hope the survey should lead oil field workers to a safer place.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oficiales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esperan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que la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encuesta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lleve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trabajadores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yacimientos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petróleo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un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lugar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más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seguro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9253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34341"/>
            <a:ext cx="10515600" cy="1441350"/>
          </a:xfrm>
        </p:spPr>
        <p:txBody>
          <a:bodyPr>
            <a:normAutofit/>
          </a:bodyPr>
          <a:lstStyle/>
          <a:p>
            <a:r>
              <a:rPr lang="es-AR" sz="3400" b="1" dirty="0">
                <a:solidFill>
                  <a:srgbClr val="FF6600"/>
                </a:solidFill>
                <a:latin typeface="Arial Black" panose="020B0A04020102020204" pitchFamily="34" charset="0"/>
              </a:rPr>
              <a:t>C. </a:t>
            </a:r>
            <a:r>
              <a:rPr lang="es-AR" sz="34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Traduzca las siguientes oraciones con “</a:t>
            </a:r>
            <a:r>
              <a:rPr lang="es-AR" sz="3400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should</a:t>
            </a:r>
            <a:r>
              <a:rPr lang="es-AR" sz="34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” según el contexto y la función</a:t>
            </a:r>
            <a:r>
              <a:rPr lang="es-AR" sz="36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.</a:t>
            </a:r>
            <a:endParaRPr lang="es-AR" sz="36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75691"/>
            <a:ext cx="10515600" cy="4301271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machines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365125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Should they use the new design techniques, the operation would be easier.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there’s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learned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couple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decades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137575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72407"/>
            <a:ext cx="10515600" cy="4204556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robots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intelligent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time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future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obstacle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Should any part of the equipment be defective, it will be serviced free of charge.</a:t>
            </a:r>
          </a:p>
          <a:p>
            <a:pPr marL="0" indent="0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224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563911"/>
              </p:ext>
            </p:extLst>
          </p:nvPr>
        </p:nvGraphicFramePr>
        <p:xfrm>
          <a:off x="838200" y="890955"/>
          <a:ext cx="10204939" cy="54345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2445">
                  <a:extLst>
                    <a:ext uri="{9D8B030D-6E8A-4147-A177-3AD203B41FA5}">
                      <a16:colId xmlns:a16="http://schemas.microsoft.com/office/drawing/2014/main" val="234089013"/>
                    </a:ext>
                  </a:extLst>
                </a:gridCol>
                <a:gridCol w="2182761">
                  <a:extLst>
                    <a:ext uri="{9D8B030D-6E8A-4147-A177-3AD203B41FA5}">
                      <a16:colId xmlns:a16="http://schemas.microsoft.com/office/drawing/2014/main" val="1676873940"/>
                    </a:ext>
                  </a:extLst>
                </a:gridCol>
                <a:gridCol w="1401097">
                  <a:extLst>
                    <a:ext uri="{9D8B030D-6E8A-4147-A177-3AD203B41FA5}">
                      <a16:colId xmlns:a16="http://schemas.microsoft.com/office/drawing/2014/main" val="1071138019"/>
                    </a:ext>
                  </a:extLst>
                </a:gridCol>
                <a:gridCol w="1928636">
                  <a:extLst>
                    <a:ext uri="{9D8B030D-6E8A-4147-A177-3AD203B41FA5}">
                      <a16:colId xmlns:a16="http://schemas.microsoft.com/office/drawing/2014/main" val="1506768871"/>
                    </a:ext>
                  </a:extLst>
                </a:gridCol>
              </a:tblGrid>
              <a:tr h="1336430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</a:rPr>
                        <a:t> </a:t>
                      </a:r>
                      <a:endParaRPr lang="es-A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  <a:highlight>
                            <a:srgbClr val="00FF00"/>
                          </a:highlight>
                        </a:rPr>
                        <a:t>Verbo o frase introductora</a:t>
                      </a:r>
                      <a:endParaRPr lang="es-AR" sz="2400" dirty="0">
                        <a:effectLst/>
                        <a:highlight>
                          <a:srgbClr val="00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  <a:highlight>
                            <a:srgbClr val="00FFFF"/>
                          </a:highlight>
                        </a:rPr>
                        <a:t>Frase nominal</a:t>
                      </a:r>
                      <a:endParaRPr lang="es-AR" sz="2400" dirty="0">
                        <a:effectLst/>
                        <a:highlight>
                          <a:srgbClr val="00FF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  <a:highlight>
                            <a:srgbClr val="FF00FF"/>
                          </a:highlight>
                        </a:rPr>
                        <a:t>To-infinitivo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effectLst/>
                          <a:highlight>
                            <a:srgbClr val="FF00FF"/>
                          </a:highlight>
                        </a:rPr>
                        <a:t>Infinitivo -</a:t>
                      </a:r>
                      <a:r>
                        <a:rPr lang="es-AR" sz="2400" dirty="0" err="1">
                          <a:effectLst/>
                          <a:highlight>
                            <a:srgbClr val="FF00FF"/>
                          </a:highlight>
                        </a:rPr>
                        <a:t>ing</a:t>
                      </a:r>
                      <a:endParaRPr lang="es-AR" sz="2400" dirty="0">
                        <a:effectLst/>
                        <a:highlight>
                          <a:srgbClr val="FF00FF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556215"/>
                  </a:ext>
                </a:extLst>
              </a:tr>
              <a:tr h="204907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It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was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suggested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not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to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raise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taxes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at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the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end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of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the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year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.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400" dirty="0">
                        <a:solidFill>
                          <a:srgbClr val="FF6600"/>
                        </a:solidFill>
                        <a:effectLst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rgbClr val="7030A0"/>
                          </a:solidFill>
                          <a:effectLst/>
                        </a:rPr>
                        <a:t>Se sugirió no cobrar impuestos a final de año.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It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was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suggested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that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the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government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not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raise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taxes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at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the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end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of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the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FF6600"/>
                          </a:solidFill>
                          <a:effectLst/>
                        </a:rPr>
                        <a:t>year</a:t>
                      </a:r>
                      <a:r>
                        <a:rPr lang="es-AR" sz="2400" dirty="0">
                          <a:solidFill>
                            <a:srgbClr val="FF6600"/>
                          </a:solidFill>
                          <a:effectLst/>
                        </a:rPr>
                        <a:t>.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400" dirty="0">
                        <a:solidFill>
                          <a:srgbClr val="FF6600"/>
                        </a:solidFill>
                        <a:effectLst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b="1" dirty="0">
                          <a:solidFill>
                            <a:srgbClr val="7030A0"/>
                          </a:solidFill>
                          <a:effectLst/>
                        </a:rPr>
                        <a:t>Se sugirió que el gobierno no cobrara impuestos a final de año.</a:t>
                      </a:r>
                      <a:endParaRPr lang="es-AR" sz="2400" b="1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059615"/>
                  </a:ext>
                </a:extLst>
              </a:tr>
              <a:tr h="2049076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6600"/>
                          </a:solidFill>
                          <a:effectLst/>
                        </a:rPr>
                        <a:t>They recommend to be here at three.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400" dirty="0">
                        <a:solidFill>
                          <a:srgbClr val="FF6600"/>
                        </a:solidFill>
                        <a:effectLst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(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Ellos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)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recomendaron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estar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allí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a las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tres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gridSpan="3"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</a:rPr>
                        <a:t>They 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  <a:highlight>
                            <a:srgbClr val="00FF00"/>
                          </a:highlight>
                        </a:rPr>
                        <a:t>recommend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n-US" sz="2400" b="1" u="sng" dirty="0">
                          <a:solidFill>
                            <a:srgbClr val="FF6600"/>
                          </a:solidFill>
                          <a:effectLst/>
                        </a:rPr>
                        <a:t>that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  <a:highlight>
                            <a:srgbClr val="00FFFF"/>
                          </a:highlight>
                        </a:rPr>
                        <a:t>every student 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  <a:highlight>
                            <a:srgbClr val="FF00FF"/>
                          </a:highlight>
                        </a:rPr>
                        <a:t>be</a:t>
                      </a:r>
                      <a:r>
                        <a:rPr lang="en-US" sz="2400" b="1" dirty="0">
                          <a:solidFill>
                            <a:srgbClr val="FF6600"/>
                          </a:solidFill>
                          <a:effectLst/>
                        </a:rPr>
                        <a:t> here at three.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AR" sz="2400" b="1" dirty="0">
                        <a:solidFill>
                          <a:srgbClr val="FF6600"/>
                        </a:solidFill>
                        <a:effectLst/>
                      </a:endParaRP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Ellos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recomendaron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que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cada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estudiante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estuviera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allí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 a las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</a:rPr>
                        <a:t>tres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</a:rPr>
                        <a:t>.</a:t>
                      </a:r>
                      <a:endParaRPr lang="es-AR" sz="2400" dirty="0">
                        <a:solidFill>
                          <a:srgbClr val="7030A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046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657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79F85-A104-8DC5-6376-369711DCD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FE9F08-E606-4AA7-9FF8-1F5F8EAD9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58AFF3-5C60-F2E9-1B49-CDF337980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2406"/>
            <a:ext cx="10515600" cy="4520467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274638" indent="-274638">
              <a:buNone/>
            </a:pPr>
            <a:r>
              <a:rPr lang="es-AR" sz="31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Sierra Club, </a:t>
            </a:r>
            <a:r>
              <a:rPr lang="es-AR" sz="2800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oppose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nuclear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grounds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prioritized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renewable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solar.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feasible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theft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manipulation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79053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218099"/>
          </a:xfrm>
        </p:spPr>
        <p:txBody>
          <a:bodyPr>
            <a:normAutofit/>
          </a:bodyPr>
          <a:lstStyle/>
          <a:p>
            <a:r>
              <a:rPr lang="es-AR" dirty="0">
                <a:solidFill>
                  <a:srgbClr val="FF9966"/>
                </a:solidFill>
                <a:latin typeface="Arial Black" panose="020B0A04020102020204" pitchFamily="34" charset="0"/>
              </a:rPr>
              <a:t>D. </a:t>
            </a:r>
            <a:r>
              <a:rPr lang="es-AR" u="sng" dirty="0">
                <a:solidFill>
                  <a:srgbClr val="FF9966"/>
                </a:solidFill>
                <a:latin typeface="Arial Black" panose="020B0A04020102020204" pitchFamily="34" charset="0"/>
              </a:rPr>
              <a:t>Lea el texto y realice las siguientes tareas</a:t>
            </a:r>
            <a:endParaRPr lang="es-AR" dirty="0">
              <a:solidFill>
                <a:srgbClr val="FF9966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99137"/>
            <a:ext cx="10515600" cy="4277825"/>
          </a:xfrm>
          <a:ln w="57150">
            <a:solidFill>
              <a:srgbClr val="FF6600"/>
            </a:solidFill>
          </a:ln>
        </p:spPr>
        <p:txBody>
          <a:bodyPr anchor="ctr">
            <a:normAutofit lnSpcReduction="10000"/>
          </a:bodyPr>
          <a:lstStyle/>
          <a:p>
            <a:pPr marL="457200" indent="-457200">
              <a:buAutoNum type="alphaUcParenR"/>
            </a:pPr>
            <a:r>
              <a:rPr lang="es-AR" sz="2800" dirty="0">
                <a:latin typeface="Aptos Black" panose="020B0004020202020204" pitchFamily="34" charset="0"/>
              </a:rPr>
              <a:t>En la parte 1 (desde “</a:t>
            </a:r>
            <a:r>
              <a:rPr lang="es-AR" sz="2800" b="1" dirty="0" err="1">
                <a:latin typeface="Aptos Black" panose="020B0004020202020204" pitchFamily="34" charset="0"/>
              </a:rPr>
              <a:t>Have</a:t>
            </a:r>
            <a:r>
              <a:rPr lang="es-AR" sz="2800" b="1" dirty="0">
                <a:latin typeface="Aptos Black" panose="020B0004020202020204" pitchFamily="34" charset="0"/>
              </a:rPr>
              <a:t> </a:t>
            </a:r>
            <a:r>
              <a:rPr lang="es-AR" sz="2800" b="1" dirty="0" err="1">
                <a:latin typeface="Aptos Black" panose="020B0004020202020204" pitchFamily="34" charset="0"/>
              </a:rPr>
              <a:t>you</a:t>
            </a:r>
            <a:r>
              <a:rPr lang="es-AR" sz="2800" b="1" dirty="0">
                <a:latin typeface="Aptos Black" panose="020B0004020202020204" pitchFamily="34" charset="0"/>
              </a:rPr>
              <a:t> </a:t>
            </a:r>
            <a:r>
              <a:rPr lang="es-AR" sz="2800" b="1" dirty="0" err="1">
                <a:latin typeface="Aptos Black" panose="020B0004020202020204" pitchFamily="34" charset="0"/>
              </a:rPr>
              <a:t>ever</a:t>
            </a:r>
            <a:r>
              <a:rPr lang="es-AR" sz="2800" b="1" dirty="0">
                <a:latin typeface="Aptos Black" panose="020B0004020202020204" pitchFamily="34" charset="0"/>
              </a:rPr>
              <a:t> </a:t>
            </a:r>
            <a:r>
              <a:rPr lang="es-AR" sz="2800" b="1" dirty="0" err="1">
                <a:latin typeface="Aptos Black" panose="020B0004020202020204" pitchFamily="34" charset="0"/>
              </a:rPr>
              <a:t>heard</a:t>
            </a:r>
            <a:r>
              <a:rPr lang="es-AR" sz="2800" b="1" dirty="0">
                <a:latin typeface="Aptos Black" panose="020B0004020202020204" pitchFamily="34" charset="0"/>
              </a:rPr>
              <a:t> </a:t>
            </a:r>
            <a:r>
              <a:rPr lang="es-AR" sz="2800" b="1" dirty="0" err="1">
                <a:latin typeface="Aptos Black" panose="020B0004020202020204" pitchFamily="34" charset="0"/>
              </a:rPr>
              <a:t>of</a:t>
            </a:r>
            <a:r>
              <a:rPr lang="es-AR" sz="2800" b="1" dirty="0">
                <a:latin typeface="Aptos Black" panose="020B0004020202020204" pitchFamily="34" charset="0"/>
              </a:rPr>
              <a:t> </a:t>
            </a:r>
            <a:r>
              <a:rPr lang="es-AR" sz="2800" b="1" dirty="0" err="1">
                <a:latin typeface="Aptos Black" panose="020B0004020202020204" pitchFamily="34" charset="0"/>
              </a:rPr>
              <a:t>neuroarchitecture</a:t>
            </a:r>
            <a:r>
              <a:rPr lang="es-AR" sz="2800" b="1" dirty="0">
                <a:latin typeface="Aptos Black" panose="020B0004020202020204" pitchFamily="34" charset="0"/>
              </a:rPr>
              <a:t>? …..” hasta “</a:t>
            </a:r>
            <a:r>
              <a:rPr lang="en-GB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We hope more architects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specialize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understand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little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more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about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neuroarchitecture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.”</a:t>
            </a:r>
          </a:p>
          <a:p>
            <a:pPr marL="800100" indent="-342900"/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Exprese con sus propias palabras las ideas y conceptos principales del texto.</a:t>
            </a:r>
          </a:p>
          <a:p>
            <a:pPr marL="800100" indent="-342900"/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Traduzca los párrafos resaltados.		           </a:t>
            </a:r>
          </a:p>
          <a:p>
            <a:pPr marL="0" indent="0">
              <a:buNone/>
            </a:pP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B) En la parte 2 (bajo el título “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How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to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apply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latin typeface="Aptos Black" panose="020B0004020202020204" pitchFamily="34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?”) </a:t>
            </a:r>
          </a:p>
          <a:p>
            <a:pPr marL="800100" indent="-342900"/>
            <a:r>
              <a:rPr lang="es-AR" sz="2800" dirty="0">
                <a:latin typeface="Aptos Black" panose="020B0004020202020204" pitchFamily="34" charset="0"/>
                <a:cs typeface="Times New Roman" panose="02020603050405020304" pitchFamily="18" charset="0"/>
              </a:rPr>
              <a:t>Complete el cuadro (con sus propias palabras, no es necesario traducir)</a:t>
            </a:r>
          </a:p>
        </p:txBody>
      </p:sp>
    </p:spTree>
    <p:extLst>
      <p:ext uri="{BB962C8B-B14F-4D97-AF65-F5344CB8AC3E}">
        <p14:creationId xmlns:p14="http://schemas.microsoft.com/office/powerpoint/2010/main" val="17013968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45E5B-53B7-8E4C-9B31-47ECA2475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AFFA70-D21F-2F17-C557-A957AE882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355"/>
          </a:xfrm>
        </p:spPr>
        <p:txBody>
          <a:bodyPr>
            <a:normAutofit fontScale="90000"/>
          </a:bodyPr>
          <a:lstStyle/>
          <a:p>
            <a:endParaRPr lang="es-AR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8EEF23-CEF2-A248-61C3-DAEA53876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1521"/>
            <a:ext cx="10515600" cy="5445442"/>
          </a:xfrm>
          <a:ln w="57150">
            <a:solidFill>
              <a:srgbClr val="FF66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AR" b="1" dirty="0" err="1">
                <a:latin typeface="Arial Black" panose="020B0A04020102020204" pitchFamily="34" charset="0"/>
              </a:rPr>
              <a:t>Neuroarchitecture</a:t>
            </a:r>
            <a:r>
              <a:rPr lang="es-AR" b="1" dirty="0">
                <a:latin typeface="Arial Black" panose="020B0A04020102020204" pitchFamily="34" charset="0"/>
              </a:rPr>
              <a:t>: </a:t>
            </a:r>
            <a:r>
              <a:rPr lang="es-AR" b="1" dirty="0" err="1">
                <a:latin typeface="Arial Black" panose="020B0A04020102020204" pitchFamily="34" charset="0"/>
              </a:rPr>
              <a:t>How</a:t>
            </a:r>
            <a:r>
              <a:rPr lang="es-AR" b="1" dirty="0">
                <a:latin typeface="Arial Black" panose="020B0A04020102020204" pitchFamily="34" charset="0"/>
              </a:rPr>
              <a:t> </a:t>
            </a:r>
            <a:r>
              <a:rPr lang="es-AR" b="1" dirty="0" err="1">
                <a:latin typeface="Arial Black" panose="020B0A04020102020204" pitchFamily="34" charset="0"/>
              </a:rPr>
              <a:t>Your</a:t>
            </a:r>
            <a:r>
              <a:rPr lang="es-AR" b="1" dirty="0">
                <a:latin typeface="Arial Black" panose="020B0A04020102020204" pitchFamily="34" charset="0"/>
              </a:rPr>
              <a:t> </a:t>
            </a:r>
            <a:r>
              <a:rPr lang="es-AR" b="1" dirty="0" err="1">
                <a:latin typeface="Arial Black" panose="020B0A04020102020204" pitchFamily="34" charset="0"/>
              </a:rPr>
              <a:t>Brain</a:t>
            </a:r>
            <a:r>
              <a:rPr lang="es-AR" b="1" dirty="0">
                <a:latin typeface="Arial Black" panose="020B0A04020102020204" pitchFamily="34" charset="0"/>
              </a:rPr>
              <a:t> </a:t>
            </a:r>
            <a:r>
              <a:rPr lang="es-AR" b="1" dirty="0" err="1">
                <a:latin typeface="Arial Black" panose="020B0A04020102020204" pitchFamily="34" charset="0"/>
              </a:rPr>
              <a:t>Responds</a:t>
            </a:r>
            <a:r>
              <a:rPr lang="es-AR" b="1" dirty="0">
                <a:latin typeface="Arial Black" panose="020B0A04020102020204" pitchFamily="34" charset="0"/>
              </a:rPr>
              <a:t> to </a:t>
            </a:r>
            <a:r>
              <a:rPr lang="es-AR" b="1" dirty="0" err="1">
                <a:latin typeface="Arial Black" panose="020B0A04020102020204" pitchFamily="34" charset="0"/>
              </a:rPr>
              <a:t>Different</a:t>
            </a:r>
            <a:r>
              <a:rPr lang="es-AR" b="1" dirty="0">
                <a:latin typeface="Arial Black" panose="020B0A04020102020204" pitchFamily="34" charset="0"/>
              </a:rPr>
              <a:t> </a:t>
            </a:r>
            <a:r>
              <a:rPr lang="es-AR" b="1" dirty="0" err="1">
                <a:latin typeface="Arial Black" panose="020B0A04020102020204" pitchFamily="34" charset="0"/>
              </a:rPr>
              <a:t>Spaces</a:t>
            </a:r>
            <a:endParaRPr lang="es-AR" dirty="0">
              <a:latin typeface="Arial Black" panose="020B0A04020102020204" pitchFamily="34" charset="0"/>
            </a:endParaRPr>
          </a:p>
        </p:txBody>
      </p:sp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8D957417-DB0F-727E-F733-41B342219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598343"/>
              </p:ext>
            </p:extLst>
          </p:nvPr>
        </p:nvGraphicFramePr>
        <p:xfrm>
          <a:off x="1001191" y="1714500"/>
          <a:ext cx="10275276" cy="4619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8819">
                  <a:extLst>
                    <a:ext uri="{9D8B030D-6E8A-4147-A177-3AD203B41FA5}">
                      <a16:colId xmlns:a16="http://schemas.microsoft.com/office/drawing/2014/main" val="2965854717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515333078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2428569497"/>
                    </a:ext>
                  </a:extLst>
                </a:gridCol>
                <a:gridCol w="2568819">
                  <a:extLst>
                    <a:ext uri="{9D8B030D-6E8A-4147-A177-3AD203B41FA5}">
                      <a16:colId xmlns:a16="http://schemas.microsoft.com/office/drawing/2014/main" val="144712322"/>
                    </a:ext>
                  </a:extLst>
                </a:gridCol>
              </a:tblGrid>
              <a:tr h="1906561"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A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1250547"/>
                  </a:ext>
                </a:extLst>
              </a:tr>
              <a:tr h="13833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s-A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Basilica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of Saint Francis of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Assisi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Italy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by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Blackcat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via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Wikimedia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License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CC BY-SA 3.0</a:t>
                      </a:r>
                      <a:endParaRPr lang="es-A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Amazon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Spheres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 Seattle / NBBJ.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© Bruce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Damonte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Architectural</a:t>
                      </a:r>
                      <a:r>
                        <a:rPr lang="es-AR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Photographer</a:t>
                      </a:r>
                      <a:endParaRPr lang="es-A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1875"/>
                        </a:spcAft>
                      </a:pP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Salk</a:t>
                      </a:r>
                      <a:r>
                        <a:rPr lang="es-AR" sz="2400" kern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Institute</a:t>
                      </a:r>
                      <a:r>
                        <a:rPr lang="es-AR" sz="2400" kern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/ Louis </a:t>
                      </a: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Kahn</a:t>
                      </a:r>
                      <a:r>
                        <a:rPr lang="es-AR" sz="2400" kern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Photo</a:t>
                      </a:r>
                      <a:r>
                        <a:rPr lang="es-AR" sz="2400" kern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© </a:t>
                      </a: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Liao</a:t>
                      </a:r>
                      <a:r>
                        <a:rPr lang="es-AR" sz="2400" kern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s-AR" sz="2400" kern="18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Yusheng</a:t>
                      </a:r>
                      <a:endParaRPr lang="es-AR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08756017"/>
                  </a:ext>
                </a:extLst>
              </a:tr>
            </a:tbl>
          </a:graphicData>
        </a:graphic>
      </p:graphicFrame>
      <p:pic>
        <p:nvPicPr>
          <p:cNvPr id="17" name="Imagen 16" descr="Neuroarchitecture: How Your Brain Responds to Different Spaces - Image 1 of 7">
            <a:hlinkClick r:id="rId2"/>
            <a:extLst>
              <a:ext uri="{FF2B5EF4-FFF2-40B4-BE49-F238E27FC236}">
                <a16:creationId xmlns:a16="http://schemas.microsoft.com/office/drawing/2014/main" id="{8A5B81AC-61D6-A1EE-1860-5CB309CA678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191" y="1714500"/>
            <a:ext cx="2525412" cy="1849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Imagen 17" descr="Neuroarchitecture: How Your Brain Responds to Different Spaces - Image 2 of 7">
            <a:hlinkClick r:id="rId4"/>
            <a:extLst>
              <a:ext uri="{FF2B5EF4-FFF2-40B4-BE49-F238E27FC236}">
                <a16:creationId xmlns:a16="http://schemas.microsoft.com/office/drawing/2014/main" id="{0FF8E0C1-01F3-95C9-3657-E0E5B5F986BC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9594" y="1714500"/>
            <a:ext cx="2406406" cy="1849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Imagen 18" descr="Neuroarchitecture: How Your Brain Responds to Different Spaces - Image 3 of 7">
            <a:hlinkClick r:id="rId6"/>
            <a:extLst>
              <a:ext uri="{FF2B5EF4-FFF2-40B4-BE49-F238E27FC236}">
                <a16:creationId xmlns:a16="http://schemas.microsoft.com/office/drawing/2014/main" id="{1B1EDDCD-659D-113B-B099-B6DAA1610911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8324" y="1897380"/>
            <a:ext cx="2525412" cy="166693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Imagen 20" descr="Neuroarchitecture: How Your Brain Responds to Different Spaces - Image 4 of 7">
            <a:hlinkClick r:id="rId8"/>
            <a:extLst>
              <a:ext uri="{FF2B5EF4-FFF2-40B4-BE49-F238E27FC236}">
                <a16:creationId xmlns:a16="http://schemas.microsoft.com/office/drawing/2014/main" id="{638E59C0-FEE4-9A31-D27E-E9CC14E0031B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46061" y="1897380"/>
            <a:ext cx="2344748" cy="16669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36754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1036"/>
            <a:ext cx="10515600" cy="1284923"/>
          </a:xfrm>
        </p:spPr>
        <p:txBody>
          <a:bodyPr>
            <a:normAutofit/>
          </a:bodyPr>
          <a:lstStyle/>
          <a:p>
            <a:endParaRPr lang="es-AR" dirty="0">
              <a:latin typeface="Aptos Black" panose="020B0004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30815"/>
            <a:ext cx="9768840" cy="4046148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/>
          <a:lstStyle/>
          <a:p>
            <a:pPr marL="0" indent="0" fontAlgn="base">
              <a:buNone/>
            </a:pP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ever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heard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neuroarchitecture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spaces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look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architects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designed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emotions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healing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happiness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Hospitals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help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patient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recovery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schools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encourage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creativity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environments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focused</a:t>
            </a:r>
            <a:r>
              <a:rPr lang="es-AR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fontAlgn="base">
              <a:buNone/>
            </a:pP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neuroarchitecture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technical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parameters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ergonomics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comfort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subjective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happiness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well-being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03976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274297"/>
          </a:xfrm>
        </p:spPr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55335"/>
            <a:ext cx="10515600" cy="4221628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times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a place,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housing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a mall, a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house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depressed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anxious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opposite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happy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excited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fontAlgn="base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remember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Barcelona in 2008 and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church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Santa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Maria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del Mar and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didn't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places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immensely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didn't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61038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120191"/>
            <a:ext cx="10515600" cy="4056772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neuroscience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becoming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easier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shapes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human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perceptions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Currently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use MRI machines and virtual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brain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through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biofeedback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augmented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glasses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show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perspective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19844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81419"/>
            <a:ext cx="10515600" cy="4195544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/>
          <a:lstStyle/>
          <a:p>
            <a:pPr marL="0" indent="0" fontAlgn="base">
              <a:buNone/>
            </a:pP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observe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influenced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emotions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American doctor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polio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vaccine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Jonas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Salk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1950s,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Jonas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time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Italy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time he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visited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Basilica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St. Francis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Assisi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located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Assisi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13th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became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creative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inspired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 in 1962, he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school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Salk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molecular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genetics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neuroscience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biology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La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Jolla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California.</a:t>
            </a:r>
          </a:p>
        </p:txBody>
      </p:sp>
    </p:spTree>
    <p:extLst>
      <p:ext uri="{BB962C8B-B14F-4D97-AF65-F5344CB8AC3E}">
        <p14:creationId xmlns:p14="http://schemas.microsoft.com/office/powerpoint/2010/main" val="34517646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308859"/>
            <a:ext cx="10515600" cy="4549141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0" indent="0" fontAlgn="base">
              <a:buNone/>
            </a:pP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architect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Louis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Kahn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asked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be a mixture of art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science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where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functionality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aesthetics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walk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side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inspiring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scientists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do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research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artists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do art.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Today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Institute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building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incredible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emblematic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buildings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built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20th </a:t>
            </a:r>
            <a:r>
              <a:rPr lang="es-AR" sz="2800" b="1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century</a:t>
            </a:r>
            <a:r>
              <a:rPr lang="es-AR" sz="2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fontAlgn="base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walkway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blocks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beach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reminiscent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altar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Basilica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Assisi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dreamed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of.</a:t>
            </a:r>
          </a:p>
          <a:p>
            <a:pPr marL="0" indent="0">
              <a:buNone/>
            </a:pPr>
            <a:endParaRPr lang="es-E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31966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72EB6-0986-6E6F-B3AC-016419BE6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A6528-FA6A-7C4E-578C-D6EC1ADBA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261CC0-568F-E56B-C1A5-B5F46446D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859"/>
            <a:ext cx="10515600" cy="4549141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People and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environments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architects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designers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aspects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chance of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generating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long-lasting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GB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We hope more architects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specialize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understand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little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neuroarchitecture</a:t>
            </a:r>
            <a:r>
              <a:rPr lang="es-AR" sz="2800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92740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05939"/>
            <a:ext cx="10515600" cy="4371023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fontAlgn="base"/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ready-made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recipe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neuroarchitecture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details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observed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acoustics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street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disturbing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sleep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necessary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use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acoustic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it's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open coworking office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interfere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0277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000" dirty="0">
                <a:solidFill>
                  <a:srgbClr val="FF6600"/>
                </a:solidFill>
                <a:latin typeface="Arial Black" panose="020B0A04020102020204" pitchFamily="34" charset="0"/>
              </a:rPr>
              <a:t>VERBOS QUE ALTERNAN INDICATIVO Y SUBJUNTIVO</a:t>
            </a:r>
            <a:endParaRPr lang="es-AR" sz="40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general, no en todos los casos, cuando los contenidos que se presentan en estos casos se asimilan a las creencias o las asunciones, se construyen en indicativo, pero cuando se conciben como conjeturas, se expresan con subjuntivo.</a:t>
            </a:r>
            <a:endParaRPr 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150066"/>
              </p:ext>
            </p:extLst>
          </p:nvPr>
        </p:nvGraphicFramePr>
        <p:xfrm>
          <a:off x="680321" y="3746089"/>
          <a:ext cx="9186350" cy="2511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2968">
                  <a:extLst>
                    <a:ext uri="{9D8B030D-6E8A-4147-A177-3AD203B41FA5}">
                      <a16:colId xmlns:a16="http://schemas.microsoft.com/office/drawing/2014/main" val="3342400609"/>
                    </a:ext>
                  </a:extLst>
                </a:gridCol>
                <a:gridCol w="1592968">
                  <a:extLst>
                    <a:ext uri="{9D8B030D-6E8A-4147-A177-3AD203B41FA5}">
                      <a16:colId xmlns:a16="http://schemas.microsoft.com/office/drawing/2014/main" val="3765504141"/>
                    </a:ext>
                  </a:extLst>
                </a:gridCol>
                <a:gridCol w="1590646">
                  <a:extLst>
                    <a:ext uri="{9D8B030D-6E8A-4147-A177-3AD203B41FA5}">
                      <a16:colId xmlns:a16="http://schemas.microsoft.com/office/drawing/2014/main" val="3075787435"/>
                    </a:ext>
                  </a:extLst>
                </a:gridCol>
                <a:gridCol w="4409768">
                  <a:extLst>
                    <a:ext uri="{9D8B030D-6E8A-4147-A177-3AD203B41FA5}">
                      <a16:colId xmlns:a16="http://schemas.microsoft.com/office/drawing/2014/main" val="3828735028"/>
                    </a:ext>
                  </a:extLst>
                </a:gridCol>
              </a:tblGrid>
              <a:tr h="610728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sentir</a:t>
                      </a:r>
                      <a:endParaRPr lang="es-AR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Percepción (notar, percibir)</a:t>
                      </a:r>
                      <a:endParaRPr lang="es-AR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indicativo</a:t>
                      </a:r>
                      <a:endParaRPr lang="es-AR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 siento que se me </a:t>
                      </a:r>
                      <a:r>
                        <a:rPr lang="es-AR" sz="20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sale</a:t>
                      </a:r>
                      <a:r>
                        <a:rPr lang="es-AR" sz="2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el corazón </a:t>
                      </a:r>
                      <a:endParaRPr lang="es-AR" sz="2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303399"/>
                  </a:ext>
                </a:extLst>
              </a:tr>
              <a:tr h="1554673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Reacción afectiva (equivale a lamentar)</a:t>
                      </a:r>
                      <a:endParaRPr lang="es-AR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subjuntivo</a:t>
                      </a:r>
                      <a:endParaRPr lang="es-AR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Sentiríamos que la circunstancia de haberse puesto en venta el alegato del doctor Piñero </a:t>
                      </a:r>
                      <a:r>
                        <a:rPr lang="es-AR" sz="2000" b="1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fuera</a:t>
                      </a:r>
                      <a:r>
                        <a:rPr lang="es-AR" sz="2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un obstáculo serio para su difusión </a:t>
                      </a:r>
                      <a:endParaRPr lang="es-AR" sz="2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22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243053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428E89-A0F8-F5A9-BA9A-90F8E3E54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1B150-992B-D0AA-D1AC-334A83DF4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39B428E-2676-02A7-4FD0-91C6F469D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46776"/>
            <a:ext cx="10515600" cy="4130187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observe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light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enters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human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comfortable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natural light,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artificial light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color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intensity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lamp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cause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fontAlgn="base">
              <a:buNone/>
            </a:pP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relaxation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restaurant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residence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yellow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lights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cozy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convenient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hospital,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treatment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environment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perhaps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blue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orange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refreshing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201007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23915"/>
            <a:ext cx="10515600" cy="4153048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comes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furniture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a kindergarten, curves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more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interesting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corners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resemble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danger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scared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reactive.</a:t>
            </a:r>
          </a:p>
          <a:p>
            <a:pPr marL="0" indent="0" fontAlgn="base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 fontAlgn="base">
              <a:buNone/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vegetation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associated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raise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air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inside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calmness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9933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69635"/>
            <a:ext cx="10515600" cy="4107328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/>
          <a:lstStyle/>
          <a:p>
            <a:pPr marL="0" indent="0" fontAlgn="base">
              <a:buNone/>
              <a:tabLst>
                <a:tab pos="1714500" algn="l"/>
                <a:tab pos="1782763" algn="l"/>
              </a:tabLst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about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warm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orange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red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excitement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movement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cool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blue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green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calm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serenity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color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cause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analogous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cause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comfort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study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chromatic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composition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measure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satisfaction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levels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fontAlgn="base">
              <a:buNone/>
              <a:tabLst>
                <a:tab pos="1714500" algn="l"/>
                <a:tab pos="1782763" algn="l"/>
              </a:tabLst>
            </a:pP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buNone/>
              <a:tabLst>
                <a:tab pos="1714500" algn="l"/>
                <a:tab pos="1782763" algn="l"/>
              </a:tabLst>
            </a:pP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Everything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depend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space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client's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requirements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context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And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item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neuroarchitecture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intersection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color, natural and artificial light,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landscaping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</a:t>
            </a: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668373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10565"/>
          </a:xfrm>
        </p:spPr>
        <p:txBody>
          <a:bodyPr>
            <a:noAutofit/>
          </a:bodyPr>
          <a:lstStyle/>
          <a:p>
            <a:r>
              <a:rPr lang="es-AR" sz="3600" b="1" dirty="0">
                <a:solidFill>
                  <a:srgbClr val="FF6600"/>
                </a:solidFill>
                <a:latin typeface="Arial Black" panose="020B0A04020102020204" pitchFamily="34" charset="0"/>
              </a:rPr>
              <a:t>2. </a:t>
            </a:r>
            <a:r>
              <a:rPr lang="es-AR" sz="3600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Explique con sus propias palabras la relevancia de los siguientes aspectos</a:t>
            </a:r>
            <a:r>
              <a:rPr lang="es-AR" sz="3600" b="1" dirty="0">
                <a:solidFill>
                  <a:srgbClr val="FF6600"/>
                </a:solidFill>
                <a:latin typeface="Arial Black" panose="020B0A04020102020204" pitchFamily="34" charset="0"/>
              </a:rPr>
              <a:t>:</a:t>
            </a:r>
            <a:endParaRPr lang="es-AR" sz="3600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8355231"/>
              </p:ext>
            </p:extLst>
          </p:nvPr>
        </p:nvGraphicFramePr>
        <p:xfrm>
          <a:off x="1101969" y="2102025"/>
          <a:ext cx="9589478" cy="4384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1169">
                  <a:extLst>
                    <a:ext uri="{9D8B030D-6E8A-4147-A177-3AD203B41FA5}">
                      <a16:colId xmlns:a16="http://schemas.microsoft.com/office/drawing/2014/main" val="1251956762"/>
                    </a:ext>
                  </a:extLst>
                </a:gridCol>
                <a:gridCol w="7268309">
                  <a:extLst>
                    <a:ext uri="{9D8B030D-6E8A-4147-A177-3AD203B41FA5}">
                      <a16:colId xmlns:a16="http://schemas.microsoft.com/office/drawing/2014/main" val="1058996881"/>
                    </a:ext>
                  </a:extLst>
                </a:gridCol>
              </a:tblGrid>
              <a:tr h="876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Colores: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055853"/>
                  </a:ext>
                </a:extLst>
              </a:tr>
              <a:tr h="876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Formas: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8685700"/>
                  </a:ext>
                </a:extLst>
              </a:tr>
              <a:tr h="8768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Luz: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3441351"/>
                  </a:ext>
                </a:extLst>
              </a:tr>
              <a:tr h="876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Sonidos: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822940"/>
                  </a:ext>
                </a:extLst>
              </a:tr>
              <a:tr h="8768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Vegetación: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AR" sz="2400" dirty="0">
                          <a:solidFill>
                            <a:schemeClr val="bg1"/>
                          </a:solidFill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es-AR" sz="2400" dirty="0">
                        <a:solidFill>
                          <a:schemeClr val="bg1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691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34133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14149"/>
            <a:ext cx="10515600" cy="5562814"/>
          </a:xfrm>
          <a:ln w="57150">
            <a:solidFill>
              <a:srgbClr val="FF6600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s-AR" sz="2400" b="1" dirty="0">
                <a:solidFill>
                  <a:srgbClr val="FF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PARTE B: Clase virtual asincrónica: </a:t>
            </a:r>
          </a:p>
          <a:p>
            <a:pPr marL="0" indent="0">
              <a:buNone/>
            </a:pPr>
            <a:r>
              <a:rPr lang="es-AR" sz="2000" b="1" dirty="0">
                <a:solidFill>
                  <a:srgbClr val="FF66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Comprensión de textos: Tipología de ejercicios de comprensión 4.</a:t>
            </a:r>
          </a:p>
          <a:p>
            <a:pPr marL="0" indent="0">
              <a:buNone/>
            </a:pPr>
            <a:endParaRPr lang="es-AR" sz="2000" b="1" dirty="0">
              <a:solidFill>
                <a:srgbClr val="FF66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AR" sz="2000" b="1" dirty="0">
              <a:solidFill>
                <a:srgbClr val="FF66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el Aula Virtual lea el texto y realice las actividades propuestas, recuerde que dispone de un tiempo limitado para realizarlas.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0812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681038"/>
            <a:ext cx="9485671" cy="97130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6600"/>
                </a:solidFill>
                <a:latin typeface="Arial Black" panose="020B0A04020102020204" pitchFamily="34" charset="0"/>
              </a:rPr>
              <a:t>A.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Traduzca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las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siguientes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oraciones</a:t>
            </a:r>
            <a:endParaRPr lang="es-AR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991031"/>
            <a:ext cx="9706897" cy="4185931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>
            <a:normAutofit/>
          </a:bodyPr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May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nanoscale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Detecting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ultrafast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light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force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(Título)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n-GB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They wish human life to be more convenient, free workers from repetitious tasks, then workers can focus on valuable and meaningful tasks.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I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don’t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architecture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engineering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separate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professions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2628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29FC2-9EAA-09BE-0C04-6EE766576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079D9E-A80E-5936-ABFF-780AD3E2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8"/>
            <a:ext cx="9485671" cy="971305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6600"/>
                </a:solidFill>
                <a:latin typeface="Arial Black" panose="020B0A04020102020204" pitchFamily="34" charset="0"/>
              </a:rPr>
              <a:t>A.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Traduzca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las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siguientes</a:t>
            </a:r>
            <a:r>
              <a:rPr lang="en-GB" b="1" u="sng" dirty="0">
                <a:solidFill>
                  <a:srgbClr val="FF6600"/>
                </a:solidFill>
                <a:latin typeface="Arial Black" panose="020B0A04020102020204" pitchFamily="34" charset="0"/>
              </a:rPr>
              <a:t> </a:t>
            </a:r>
            <a:r>
              <a:rPr lang="en-GB" b="1" u="sng" dirty="0" err="1">
                <a:solidFill>
                  <a:srgbClr val="FF6600"/>
                </a:solidFill>
                <a:latin typeface="Arial Black" panose="020B0A04020102020204" pitchFamily="34" charset="0"/>
              </a:rPr>
              <a:t>oraciones</a:t>
            </a:r>
            <a:endParaRPr lang="es-AR" dirty="0">
              <a:solidFill>
                <a:srgbClr val="FF66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21FCCB9-B5B1-6E3F-1BE2-04EF69C23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91031"/>
            <a:ext cx="9706897" cy="4185931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>
            <a:normAutofit/>
          </a:bodyPr>
          <a:lstStyle/>
          <a:p>
            <a:pPr marL="365125" indent="-365125">
              <a:buNone/>
            </a:pPr>
            <a:r>
              <a:rPr lang="es-AR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-film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technology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nuclear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clocks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commensurate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semiconductors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photonic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suggesting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future nuclear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clocks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 more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accessible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scalable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took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funny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selfie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Facebook,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warning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logged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again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19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2102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20529"/>
            <a:ext cx="10515600" cy="4156434"/>
          </a:xfrm>
          <a:solidFill>
            <a:schemeClr val="tx2"/>
          </a:solidFill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b="1" dirty="0" err="1">
                <a:solidFill>
                  <a:schemeClr val="accent6">
                    <a:lumMod val="50000"/>
                  </a:schemeClr>
                </a:solidFill>
              </a:rPr>
              <a:t>An</a:t>
            </a:r>
            <a:r>
              <a:rPr lang="es-AR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b="1" dirty="0" err="1">
                <a:solidFill>
                  <a:schemeClr val="accent6">
                    <a:lumMod val="50000"/>
                  </a:schemeClr>
                </a:solidFill>
              </a:rPr>
              <a:t>Unfortunate</a:t>
            </a:r>
            <a:r>
              <a:rPr lang="es-AR" b="1" dirty="0">
                <a:solidFill>
                  <a:schemeClr val="accent6">
                    <a:lumMod val="50000"/>
                  </a:schemeClr>
                </a:solidFill>
              </a:rPr>
              <a:t> Day </a:t>
            </a:r>
            <a:r>
              <a:rPr lang="es-AR" b="1" dirty="0" err="1">
                <a:solidFill>
                  <a:schemeClr val="accent6">
                    <a:lumMod val="50000"/>
                  </a:schemeClr>
                </a:solidFill>
              </a:rPr>
              <a:t>For</a:t>
            </a:r>
            <a:r>
              <a:rPr lang="es-AR" b="1" dirty="0">
                <a:solidFill>
                  <a:schemeClr val="accent6">
                    <a:lumMod val="50000"/>
                  </a:schemeClr>
                </a:solidFill>
              </a:rPr>
              <a:t> Jasmine</a:t>
            </a:r>
            <a:endParaRPr lang="es-AR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It’s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always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best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to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have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password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with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any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digital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device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because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you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never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know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when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you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might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forget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somewhere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. Of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course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you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never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want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someone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else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to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have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access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to personal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information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. Jasmine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left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phone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at Newcastle International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Airport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, and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unfortunately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for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not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only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did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she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not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have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password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but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she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also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left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Facebook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account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logged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in.</a:t>
            </a:r>
          </a:p>
          <a:p>
            <a:pPr marL="0" indent="0">
              <a:buNone/>
            </a:pP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It’s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good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thing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finders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were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two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humorous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men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working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at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the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airport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and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not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creeps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who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might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misuse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personal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information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These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two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men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took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funny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selfie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and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posted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it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on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Facebook,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warning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to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never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leave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her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account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logged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 in </a:t>
            </a:r>
            <a:r>
              <a:rPr lang="es-AR" dirty="0" err="1">
                <a:solidFill>
                  <a:schemeClr val="accent6">
                    <a:lumMod val="50000"/>
                  </a:schemeClr>
                </a:solidFill>
              </a:rPr>
              <a:t>again</a:t>
            </a:r>
            <a:r>
              <a:rPr lang="es-AR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7332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7956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19491"/>
            <a:ext cx="10515600" cy="4157472"/>
          </a:xfrm>
          <a:solidFill>
            <a:schemeClr val="tx2"/>
          </a:solidFill>
          <a:ln w="57150">
            <a:solidFill>
              <a:srgbClr val="FF6600"/>
            </a:solidFill>
          </a:ln>
        </p:spPr>
        <p:txBody>
          <a:bodyPr anchor="ctr"/>
          <a:lstStyle/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narrative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goals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critical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step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accuracy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adaptability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drone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surveying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helps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construction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companies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deliver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more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projects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time and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Budget.</a:t>
            </a:r>
          </a:p>
          <a:p>
            <a:pPr marL="274638" indent="-274638">
              <a:buNone/>
            </a:pPr>
            <a:endParaRPr lang="es-AR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4638" indent="-274638">
              <a:buNone/>
            </a:pP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Heidelberg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wanted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to be in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vicinity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es-AR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A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902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244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838200" y="2235591"/>
            <a:ext cx="10515600" cy="3941372"/>
          </a:xfrm>
          <a:solidFill>
            <a:schemeClr val="tx2"/>
          </a:solidFill>
        </p:spPr>
        <p:txBody>
          <a:bodyPr anchor="ctr">
            <a:normAutofit lnSpcReduction="10000"/>
          </a:bodyPr>
          <a:lstStyle/>
          <a:p>
            <a:pPr marL="1430338" indent="0">
              <a:buNone/>
            </a:pPr>
            <a:r>
              <a:rPr lang="es-AR" b="1" dirty="0">
                <a:solidFill>
                  <a:schemeClr val="bg1"/>
                </a:solidFill>
              </a:rPr>
              <a:t>Heidelberg</a:t>
            </a:r>
            <a:r>
              <a:rPr lang="es-AR" dirty="0">
                <a:solidFill>
                  <a:schemeClr val="bg1"/>
                </a:solidFill>
              </a:rPr>
              <a:t> (ocasionalmente llamada </a:t>
            </a:r>
            <a:r>
              <a:rPr lang="es-AR" b="1" dirty="0" err="1">
                <a:solidFill>
                  <a:schemeClr val="bg1"/>
                </a:solidFill>
              </a:rPr>
              <a:t>Heidelburgo</a:t>
            </a:r>
            <a:r>
              <a:rPr lang="es-AR" baseline="30000" dirty="0">
                <a:solidFill>
                  <a:srgbClr val="FFAE3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s-AR" u="sng" baseline="30000" dirty="0">
                <a:solidFill>
                  <a:srgbClr val="FFAE3E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</a:t>
            </a:r>
            <a:r>
              <a:rPr lang="es-AR" baseline="30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s-AR" dirty="0">
                <a:solidFill>
                  <a:schemeClr val="bg1"/>
                </a:solidFill>
              </a:rPr>
              <a:t>​ en español) es una </a:t>
            </a:r>
            <a:r>
              <a:rPr lang="es-AR" u="sng" dirty="0">
                <a:solidFill>
                  <a:schemeClr val="bg1"/>
                </a:solidFill>
                <a:hlinkClick r:id="rId3" tooltip="Ciudad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ciudad</a:t>
            </a:r>
            <a:r>
              <a:rPr lang="es-AR" dirty="0">
                <a:solidFill>
                  <a:schemeClr val="bg1"/>
                </a:solidFill>
              </a:rPr>
              <a:t> situada en el valle del </a:t>
            </a:r>
            <a:r>
              <a:rPr lang="es-AR" u="sng" dirty="0">
                <a:solidFill>
                  <a:schemeClr val="bg1"/>
                </a:solidFill>
                <a:hlinkClick r:id="rId4" tooltip="Río Neck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río </a:t>
            </a:r>
            <a:r>
              <a:rPr lang="es-AR" u="sng" dirty="0" err="1">
                <a:solidFill>
                  <a:schemeClr val="bg1"/>
                </a:solidFill>
                <a:hlinkClick r:id="rId4" tooltip="Río Neck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Neckar</a:t>
            </a:r>
            <a:r>
              <a:rPr lang="es-AR" dirty="0">
                <a:solidFill>
                  <a:schemeClr val="bg1"/>
                </a:solidFill>
              </a:rPr>
              <a:t> en el noroeste de </a:t>
            </a:r>
            <a:r>
              <a:rPr lang="es-AR" u="sng" dirty="0">
                <a:solidFill>
                  <a:schemeClr val="bg1"/>
                </a:solidFill>
                <a:hlinkClick r:id="rId5" tooltip="Baden-Wurtem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Bade</a:t>
            </a:r>
            <a:r>
              <a:rPr lang="es-AR" u="sng" dirty="0">
                <a:solidFill>
                  <a:srgbClr val="FFAE3E"/>
                </a:solidFill>
                <a:hlinkClick r:id="rId5" tooltip="Baden-Wurtem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n-</a:t>
            </a:r>
            <a:r>
              <a:rPr lang="es-AR" u="sng" dirty="0" err="1">
                <a:solidFill>
                  <a:schemeClr val="bg1"/>
                </a:solidFill>
                <a:hlinkClick r:id="rId5" tooltip="Baden-Wurtem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Wurtemberg</a:t>
            </a:r>
            <a:r>
              <a:rPr lang="es-AR" dirty="0">
                <a:solidFill>
                  <a:schemeClr val="bg1"/>
                </a:solidFill>
              </a:rPr>
              <a:t> (</a:t>
            </a:r>
            <a:r>
              <a:rPr lang="es-AR" u="sng" dirty="0">
                <a:solidFill>
                  <a:schemeClr val="bg1"/>
                </a:solidFill>
                <a:hlinkClick r:id="rId6" tooltip="Aleman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Alemania</a:t>
            </a:r>
            <a:r>
              <a:rPr lang="es-AR" dirty="0">
                <a:solidFill>
                  <a:schemeClr val="bg1"/>
                </a:solidFill>
              </a:rPr>
              <a:t>). Es famosa por su centro histórico con el </a:t>
            </a:r>
            <a:r>
              <a:rPr lang="es-AR" u="sng" dirty="0">
                <a:solidFill>
                  <a:schemeClr val="bg1"/>
                </a:solidFill>
                <a:hlinkClick r:id="rId7" tooltip="Castillo de Heidel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castillo de Heidelberg</a:t>
            </a:r>
            <a:r>
              <a:rPr lang="es-AR" dirty="0">
                <a:solidFill>
                  <a:schemeClr val="bg1"/>
                </a:solidFill>
              </a:rPr>
              <a:t> y por tener la </a:t>
            </a:r>
            <a:r>
              <a:rPr lang="es-AR" u="sng" dirty="0">
                <a:solidFill>
                  <a:schemeClr val="bg1"/>
                </a:solidFill>
                <a:hlinkClick r:id="rId8" tooltip="Universidad de Heidelber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universidad</a:t>
            </a:r>
            <a:r>
              <a:rPr lang="es-AR" dirty="0">
                <a:solidFill>
                  <a:schemeClr val="bg1"/>
                </a:solidFill>
              </a:rPr>
              <a:t> más antigua del país (y una de las más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prestigiosas de Europa),</a:t>
            </a:r>
            <a:r>
              <a:rPr lang="es-AR" baseline="30000" dirty="0">
                <a:solidFill>
                  <a:srgbClr val="FFAE3E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s-AR" u="sng" baseline="30000" dirty="0">
                <a:solidFill>
                  <a:srgbClr val="FFAE3E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es-AR" baseline="30000" dirty="0">
                <a:solidFill>
                  <a:schemeClr val="bg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s-AR" dirty="0">
                <a:solidFill>
                  <a:schemeClr val="bg1"/>
                </a:solidFill>
              </a:rPr>
              <a:t>​ por lo que es un importante centro cultural y destino turístico.</a:t>
            </a:r>
          </a:p>
          <a:p>
            <a:pPr marL="0" indent="0">
              <a:buNone/>
            </a:pPr>
            <a:r>
              <a:rPr lang="es-AR" dirty="0">
                <a:solidFill>
                  <a:schemeClr val="bg1"/>
                </a:solidFill>
              </a:rPr>
              <a:t>Heidelberg tiene 150 000 habitantes. Es una «ciudad-distrito» (</a:t>
            </a:r>
            <a:r>
              <a:rPr lang="es-AR" i="1" dirty="0" err="1">
                <a:solidFill>
                  <a:schemeClr val="bg1"/>
                </a:solidFill>
              </a:rPr>
              <a:t>Stadtkreis</a:t>
            </a:r>
            <a:r>
              <a:rPr lang="es-AR" dirty="0">
                <a:solidFill>
                  <a:schemeClr val="bg1"/>
                </a:solidFill>
              </a:rPr>
              <a:t>) y al mismo tiempo sede del </a:t>
            </a:r>
            <a:r>
              <a:rPr lang="es-AR" u="sng" dirty="0">
                <a:solidFill>
                  <a:schemeClr val="bg1"/>
                </a:solidFill>
                <a:hlinkClick r:id="rId10" tooltip="Distrito de Rin-Neck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distrito de Rin-</a:t>
            </a:r>
            <a:r>
              <a:rPr lang="es-AR" u="sng" dirty="0" err="1">
                <a:solidFill>
                  <a:schemeClr val="bg1"/>
                </a:solidFill>
                <a:hlinkClick r:id="rId10" tooltip="Distrito de Rin-Neckar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Neckar</a:t>
            </a:r>
            <a:r>
              <a:rPr lang="es-AR" dirty="0">
                <a:solidFill>
                  <a:schemeClr val="bg1"/>
                </a:solidFill>
              </a:rPr>
              <a:t> que la rodea (</a:t>
            </a:r>
            <a:r>
              <a:rPr lang="es-AR" i="1" dirty="0" err="1">
                <a:solidFill>
                  <a:schemeClr val="bg1"/>
                </a:solidFill>
              </a:rPr>
              <a:t>Rhein-Neckar-Kreis</a:t>
            </a:r>
            <a:r>
              <a:rPr lang="es-AR" dirty="0">
                <a:solidFill>
                  <a:schemeClr val="bg1"/>
                </a:solidFill>
              </a:rPr>
              <a:t>) en la densamente poblada región de </a:t>
            </a:r>
            <a:r>
              <a:rPr lang="es-AR" i="1" dirty="0">
                <a:solidFill>
                  <a:schemeClr val="bg1"/>
                </a:solidFill>
              </a:rPr>
              <a:t>Rin-</a:t>
            </a:r>
            <a:r>
              <a:rPr lang="es-AR" i="1" dirty="0" err="1">
                <a:solidFill>
                  <a:schemeClr val="bg1"/>
                </a:solidFill>
              </a:rPr>
              <a:t>Neckar</a:t>
            </a:r>
            <a:r>
              <a:rPr lang="es-AR" i="1" dirty="0">
                <a:solidFill>
                  <a:schemeClr val="bg1"/>
                </a:solidFill>
              </a:rPr>
              <a:t>-</a:t>
            </a:r>
            <a:r>
              <a:rPr lang="es-AR" i="1" dirty="0" err="1">
                <a:solidFill>
                  <a:schemeClr val="bg1"/>
                </a:solidFill>
              </a:rPr>
              <a:t>Dreieck</a:t>
            </a:r>
            <a:r>
              <a:rPr lang="es-AR" dirty="0">
                <a:solidFill>
                  <a:schemeClr val="bg1"/>
                </a:solidFill>
              </a:rPr>
              <a:t> que incluye </a:t>
            </a:r>
          </a:p>
        </p:txBody>
      </p:sp>
      <p:pic>
        <p:nvPicPr>
          <p:cNvPr id="7" name="Imagen 6" descr="Heidelberg ubicada en Baden-Wurtemberg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35591"/>
            <a:ext cx="1479550" cy="16751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2598343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944</TotalTime>
  <Words>3340</Words>
  <Application>Microsoft Office PowerPoint</Application>
  <PresentationFormat>Panorámica</PresentationFormat>
  <Paragraphs>214</Paragraphs>
  <Slides>44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44</vt:i4>
      </vt:variant>
    </vt:vector>
  </HeadingPairs>
  <TitlesOfParts>
    <vt:vector size="52" baseType="lpstr">
      <vt:lpstr>Aptos Black</vt:lpstr>
      <vt:lpstr>Arial</vt:lpstr>
      <vt:lpstr>Arial Black</vt:lpstr>
      <vt:lpstr>Calibri</vt:lpstr>
      <vt:lpstr>Times New Roman</vt:lpstr>
      <vt:lpstr>Trebuchet MS</vt:lpstr>
      <vt:lpstr>Wingdings</vt:lpstr>
      <vt:lpstr>Berlín</vt:lpstr>
      <vt:lpstr>Presentación de PowerPoint</vt:lpstr>
      <vt:lpstr>TRABAJO PRÁCTICO N° 7</vt:lpstr>
      <vt:lpstr>Presentación de PowerPoint</vt:lpstr>
      <vt:lpstr>VERBOS QUE ALTERNAN INDICATIVO Y SUBJUNTIVO</vt:lpstr>
      <vt:lpstr>A. Traduzca las siguientes oraciones</vt:lpstr>
      <vt:lpstr>A. Traduzca las siguientes oraciones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B.  Traduzca las oraciones apropiadamente según el contexto y función.</vt:lpstr>
      <vt:lpstr>Presentación de PowerPoint</vt:lpstr>
      <vt:lpstr>Presentación de PowerPoint</vt:lpstr>
      <vt:lpstr>Presentación de PowerPoint</vt:lpstr>
      <vt:lpstr>SHOULD</vt:lpstr>
      <vt:lpstr>Presentación de PowerPoint</vt:lpstr>
      <vt:lpstr>C. Traduzca las siguientes oraciones con “should” según el contexto y la función.</vt:lpstr>
      <vt:lpstr>Presentación de PowerPoint</vt:lpstr>
      <vt:lpstr>Presentación de PowerPoint</vt:lpstr>
      <vt:lpstr>D. Lea el texto y realice las siguientes tareas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2. Explique con sus propias palabras la relevancia de los siguientes aspectos: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Pellicer</dc:creator>
  <cp:lastModifiedBy>Stella Pellicer</cp:lastModifiedBy>
  <cp:revision>21</cp:revision>
  <dcterms:created xsi:type="dcterms:W3CDTF">2025-05-08T03:57:24Z</dcterms:created>
  <dcterms:modified xsi:type="dcterms:W3CDTF">2025-10-08T05:06:27Z</dcterms:modified>
</cp:coreProperties>
</file>