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257" r:id="rId3"/>
    <p:sldId id="328" r:id="rId4"/>
    <p:sldId id="482" r:id="rId5"/>
    <p:sldId id="481" r:id="rId6"/>
    <p:sldId id="484" r:id="rId7"/>
    <p:sldId id="485" r:id="rId8"/>
    <p:sldId id="486" r:id="rId9"/>
    <p:sldId id="483" r:id="rId10"/>
    <p:sldId id="492" r:id="rId11"/>
    <p:sldId id="504" r:id="rId12"/>
    <p:sldId id="490" r:id="rId13"/>
    <p:sldId id="495" r:id="rId14"/>
    <p:sldId id="537" r:id="rId15"/>
    <p:sldId id="538" r:id="rId16"/>
    <p:sldId id="539" r:id="rId17"/>
    <p:sldId id="540" r:id="rId18"/>
    <p:sldId id="541" r:id="rId19"/>
    <p:sldId id="542" r:id="rId20"/>
    <p:sldId id="543" r:id="rId21"/>
    <p:sldId id="502" r:id="rId22"/>
    <p:sldId id="480" r:id="rId23"/>
    <p:sldId id="411" r:id="rId24"/>
    <p:sldId id="505" r:id="rId25"/>
    <p:sldId id="506" r:id="rId26"/>
    <p:sldId id="507" r:id="rId27"/>
    <p:sldId id="544" r:id="rId28"/>
    <p:sldId id="509" r:id="rId29"/>
    <p:sldId id="510" r:id="rId30"/>
    <p:sldId id="536" r:id="rId31"/>
    <p:sldId id="508" r:id="rId32"/>
    <p:sldId id="513" r:id="rId33"/>
    <p:sldId id="514" r:id="rId34"/>
    <p:sldId id="516" r:id="rId35"/>
    <p:sldId id="517" r:id="rId36"/>
    <p:sldId id="518" r:id="rId37"/>
    <p:sldId id="519" r:id="rId38"/>
    <p:sldId id="520" r:id="rId39"/>
    <p:sldId id="521" r:id="rId40"/>
    <p:sldId id="522" r:id="rId41"/>
    <p:sldId id="523" r:id="rId42"/>
    <p:sldId id="524" r:id="rId43"/>
    <p:sldId id="525" r:id="rId44"/>
    <p:sldId id="530" r:id="rId45"/>
    <p:sldId id="527" r:id="rId46"/>
    <p:sldId id="528" r:id="rId47"/>
    <p:sldId id="529" r:id="rId48"/>
    <p:sldId id="531" r:id="rId49"/>
    <p:sldId id="532" r:id="rId50"/>
    <p:sldId id="533" r:id="rId51"/>
    <p:sldId id="283" r:id="rId52"/>
    <p:sldId id="284" r:id="rId53"/>
    <p:sldId id="285" r:id="rId54"/>
    <p:sldId id="286" r:id="rId55"/>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D42AD4-D273-47C0-A593-76DC04B2A148}" type="datetimeFigureOut">
              <a:rPr lang="es-AR" smtClean="0"/>
              <a:t>22/10/2024</a:t>
            </a:fld>
            <a:endParaRPr lang="es-A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0C89BE-7304-4B21-9A9C-61A102239846}" type="slidenum">
              <a:rPr lang="es-AR" smtClean="0"/>
              <a:t>‹Nº›</a:t>
            </a:fld>
            <a:endParaRPr lang="es-AR"/>
          </a:p>
        </p:txBody>
      </p:sp>
    </p:spTree>
    <p:extLst>
      <p:ext uri="{BB962C8B-B14F-4D97-AF65-F5344CB8AC3E}">
        <p14:creationId xmlns:p14="http://schemas.microsoft.com/office/powerpoint/2010/main" val="2189040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0591A23-8E29-4163-A67B-9D5BB1FD58D5}" type="datetimeFigureOut">
              <a:rPr lang="es-AR" smtClean="0"/>
              <a:t>22/10/2024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601967B-A13D-4D9A-8581-540C0E6C0642}" type="slidenum">
              <a:rPr lang="es-AR" smtClean="0"/>
              <a:t>‹Nº›</a:t>
            </a:fld>
            <a:endParaRPr lang="es-A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A0591A23-8E29-4163-A67B-9D5BB1FD58D5}" type="datetimeFigureOut">
              <a:rPr lang="es-AR" smtClean="0"/>
              <a:t>22/10/2024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601967B-A13D-4D9A-8581-540C0E6C0642}" type="slidenum">
              <a:rPr lang="es-AR" smtClean="0"/>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0591A23-8E29-4163-A67B-9D5BB1FD58D5}" type="datetimeFigureOut">
              <a:rPr lang="es-AR" smtClean="0"/>
              <a:t>22/10/2024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601967B-A13D-4D9A-8581-540C0E6C0642}" type="slidenum">
              <a:rPr lang="es-AR" smtClean="0"/>
              <a:t>‹Nº›</a:t>
            </a:fld>
            <a:endParaRPr lang="es-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648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a:extLst>
              <a:ext uri="{FF2B5EF4-FFF2-40B4-BE49-F238E27FC236}">
                <a16:creationId xmlns:a16="http://schemas.microsoft.com/office/drawing/2014/main" id="{8C601B7E-649E-37B9-BC29-2854506D69EE}"/>
              </a:ext>
            </a:extLst>
          </p:cNvPr>
          <p:cNvSpPr>
            <a:spLocks noGrp="1"/>
          </p:cNvSpPr>
          <p:nvPr>
            <p:ph type="dt" sz="half" idx="10"/>
          </p:nvPr>
        </p:nvSpPr>
        <p:spPr>
          <a:xfrm>
            <a:off x="457200" y="6245225"/>
            <a:ext cx="2133600" cy="476250"/>
          </a:xfrm>
        </p:spPr>
        <p:txBody>
          <a:bodyPr/>
          <a:lstStyle>
            <a:lvl1pPr>
              <a:defRPr/>
            </a:lvl1pPr>
          </a:lstStyle>
          <a:p>
            <a:pPr>
              <a:defRPr/>
            </a:pPr>
            <a:endParaRPr lang="es-ES" altLang="es-ES"/>
          </a:p>
        </p:txBody>
      </p:sp>
      <p:sp>
        <p:nvSpPr>
          <p:cNvPr id="6" name="5 Marcador de pie de página">
            <a:extLst>
              <a:ext uri="{FF2B5EF4-FFF2-40B4-BE49-F238E27FC236}">
                <a16:creationId xmlns:a16="http://schemas.microsoft.com/office/drawing/2014/main" id="{63D02446-1873-55D4-D0D4-212E1E1F5377}"/>
              </a:ext>
            </a:extLst>
          </p:cNvPr>
          <p:cNvSpPr>
            <a:spLocks noGrp="1"/>
          </p:cNvSpPr>
          <p:nvPr>
            <p:ph type="ftr" sz="quarter" idx="11"/>
          </p:nvPr>
        </p:nvSpPr>
        <p:spPr>
          <a:xfrm>
            <a:off x="3124200" y="6245225"/>
            <a:ext cx="2895600" cy="476250"/>
          </a:xfrm>
        </p:spPr>
        <p:txBody>
          <a:bodyPr/>
          <a:lstStyle>
            <a:lvl1pPr>
              <a:defRPr/>
            </a:lvl1pPr>
          </a:lstStyle>
          <a:p>
            <a:pPr>
              <a:defRPr/>
            </a:pPr>
            <a:r>
              <a:rPr lang="es-ES" altLang="es-ES"/>
              <a:t>U.T.N. F.R.M - Sist. de Sonido</a:t>
            </a:r>
          </a:p>
        </p:txBody>
      </p:sp>
      <p:sp>
        <p:nvSpPr>
          <p:cNvPr id="7" name="6 Marcador de número de diapositiva">
            <a:extLst>
              <a:ext uri="{FF2B5EF4-FFF2-40B4-BE49-F238E27FC236}">
                <a16:creationId xmlns:a16="http://schemas.microsoft.com/office/drawing/2014/main" id="{D49EF376-80F2-2AE2-5E76-4E90AD2B1552}"/>
              </a:ext>
            </a:extLst>
          </p:cNvPr>
          <p:cNvSpPr>
            <a:spLocks noGrp="1"/>
          </p:cNvSpPr>
          <p:nvPr>
            <p:ph type="sldNum" sz="quarter" idx="12"/>
          </p:nvPr>
        </p:nvSpPr>
        <p:spPr>
          <a:xfrm>
            <a:off x="6553200" y="6245225"/>
            <a:ext cx="2133600" cy="476250"/>
          </a:xfrm>
        </p:spPr>
        <p:txBody>
          <a:bodyPr/>
          <a:lstStyle>
            <a:lvl1pPr>
              <a:defRPr/>
            </a:lvl1pPr>
          </a:lstStyle>
          <a:p>
            <a:pPr>
              <a:defRPr/>
            </a:pPr>
            <a:fld id="{136D57E4-B7E6-4300-8226-72D07ECB860A}" type="slidenum">
              <a:rPr lang="es-ES" altLang="es-ES"/>
              <a:pPr>
                <a:defRPr/>
              </a:pPr>
              <a:t>‹Nº›</a:t>
            </a:fld>
            <a:endParaRPr lang="es-ES" altLang="es-ES"/>
          </a:p>
        </p:txBody>
      </p:sp>
    </p:spTree>
    <p:extLst>
      <p:ext uri="{BB962C8B-B14F-4D97-AF65-F5344CB8AC3E}">
        <p14:creationId xmlns:p14="http://schemas.microsoft.com/office/powerpoint/2010/main" val="1997920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a:t>Haga clic para modificar el estilo de título del patrón</a:t>
            </a:r>
            <a:endParaRPr lang="es-CL"/>
          </a:p>
        </p:txBody>
      </p:sp>
      <p:sp>
        <p:nvSpPr>
          <p:cNvPr id="3" name="2 Marcador de texto"/>
          <p:cNvSpPr>
            <a:spLocks noGrp="1"/>
          </p:cNvSpPr>
          <p:nvPr>
            <p:ph type="body"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quarter" idx="2"/>
          </p:nvPr>
        </p:nvSpPr>
        <p:spPr>
          <a:xfrm>
            <a:off x="4648200" y="1600200"/>
            <a:ext cx="4038600" cy="21859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contenido"/>
          <p:cNvSpPr>
            <a:spLocks noGrp="1"/>
          </p:cNvSpPr>
          <p:nvPr>
            <p:ph sz="quarter" idx="3"/>
          </p:nvPr>
        </p:nvSpPr>
        <p:spPr>
          <a:xfrm>
            <a:off x="4648200" y="3938588"/>
            <a:ext cx="4038600" cy="21875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3 Marcador de fecha">
            <a:extLst>
              <a:ext uri="{FF2B5EF4-FFF2-40B4-BE49-F238E27FC236}">
                <a16:creationId xmlns:a16="http://schemas.microsoft.com/office/drawing/2014/main" id="{DA4DC8BC-5B36-0CF0-5F6D-0C7A1A20718C}"/>
              </a:ext>
            </a:extLst>
          </p:cNvPr>
          <p:cNvSpPr>
            <a:spLocks noGrp="1"/>
          </p:cNvSpPr>
          <p:nvPr>
            <p:ph type="dt" sz="half" idx="10"/>
          </p:nvPr>
        </p:nvSpPr>
        <p:spPr/>
        <p:txBody>
          <a:bodyPr/>
          <a:lstStyle>
            <a:lvl1pPr>
              <a:defRPr/>
            </a:lvl1pPr>
          </a:lstStyle>
          <a:p>
            <a:pPr>
              <a:defRPr/>
            </a:pPr>
            <a:endParaRPr lang="es-ES"/>
          </a:p>
        </p:txBody>
      </p:sp>
      <p:sp>
        <p:nvSpPr>
          <p:cNvPr id="7" name="4 Marcador de pie de página">
            <a:extLst>
              <a:ext uri="{FF2B5EF4-FFF2-40B4-BE49-F238E27FC236}">
                <a16:creationId xmlns:a16="http://schemas.microsoft.com/office/drawing/2014/main" id="{CBC9EF36-F90F-6C8D-4BEB-A9276ADAB64F}"/>
              </a:ext>
            </a:extLst>
          </p:cNvPr>
          <p:cNvSpPr>
            <a:spLocks noGrp="1"/>
          </p:cNvSpPr>
          <p:nvPr>
            <p:ph type="ftr" sz="quarter" idx="11"/>
          </p:nvPr>
        </p:nvSpPr>
        <p:spPr/>
        <p:txBody>
          <a:bodyPr/>
          <a:lstStyle>
            <a:lvl1pPr>
              <a:defRPr/>
            </a:lvl1pPr>
          </a:lstStyle>
          <a:p>
            <a:pPr>
              <a:defRPr/>
            </a:pPr>
            <a:endParaRPr lang="es-ES"/>
          </a:p>
        </p:txBody>
      </p:sp>
      <p:sp>
        <p:nvSpPr>
          <p:cNvPr id="8" name="5 Marcador de número de diapositiva">
            <a:extLst>
              <a:ext uri="{FF2B5EF4-FFF2-40B4-BE49-F238E27FC236}">
                <a16:creationId xmlns:a16="http://schemas.microsoft.com/office/drawing/2014/main" id="{76F698C6-9B4F-4789-F02E-E6D36BF0FF10}"/>
              </a:ext>
            </a:extLst>
          </p:cNvPr>
          <p:cNvSpPr>
            <a:spLocks noGrp="1"/>
          </p:cNvSpPr>
          <p:nvPr>
            <p:ph type="sldNum" sz="quarter" idx="12"/>
          </p:nvPr>
        </p:nvSpPr>
        <p:spPr/>
        <p:txBody>
          <a:bodyPr/>
          <a:lstStyle>
            <a:lvl1pPr>
              <a:defRPr/>
            </a:lvl1pPr>
          </a:lstStyle>
          <a:p>
            <a:pPr>
              <a:defRPr/>
            </a:pPr>
            <a:fld id="{1257CE41-9329-4CA1-9101-42F3671697DA}" type="slidenum">
              <a:rPr lang="es-ES" altLang="en-US"/>
              <a:pPr>
                <a:defRPr/>
              </a:pPr>
              <a:t>‹Nº›</a:t>
            </a:fld>
            <a:endParaRPr lang="es-ES" altLang="en-US"/>
          </a:p>
        </p:txBody>
      </p:sp>
    </p:spTree>
    <p:extLst>
      <p:ext uri="{BB962C8B-B14F-4D97-AF65-F5344CB8AC3E}">
        <p14:creationId xmlns:p14="http://schemas.microsoft.com/office/powerpoint/2010/main" val="2092730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A0591A23-8E29-4163-A67B-9D5BB1FD58D5}" type="datetimeFigureOut">
              <a:rPr lang="es-AR" smtClean="0"/>
              <a:t>22/10/2024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601967B-A13D-4D9A-8581-540C0E6C0642}" type="slidenum">
              <a:rPr lang="es-AR" smtClean="0"/>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0591A23-8E29-4163-A67B-9D5BB1FD58D5}" type="datetimeFigureOut">
              <a:rPr lang="es-AR" smtClean="0"/>
              <a:t>22/10/2024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601967B-A13D-4D9A-8581-540C0E6C0642}" type="slidenum">
              <a:rPr lang="es-AR" smtClean="0"/>
              <a:t>‹Nº›</a:t>
            </a:fld>
            <a:endParaRPr lang="es-A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0591A23-8E29-4163-A67B-9D5BB1FD58D5}" type="datetimeFigureOut">
              <a:rPr lang="es-AR" smtClean="0"/>
              <a:t>22/10/2024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C601967B-A13D-4D9A-8581-540C0E6C0642}" type="slidenum">
              <a:rPr lang="es-AR" smtClean="0"/>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0591A23-8E29-4163-A67B-9D5BB1FD58D5}" type="datetimeFigureOut">
              <a:rPr lang="es-AR" smtClean="0"/>
              <a:t>22/10/2024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C601967B-A13D-4D9A-8581-540C0E6C0642}" type="slidenum">
              <a:rPr lang="es-AR" smtClean="0"/>
              <a:t>‹Nº›</a:t>
            </a:fld>
            <a:endParaRPr lang="es-A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A0591A23-8E29-4163-A67B-9D5BB1FD58D5}" type="datetimeFigureOut">
              <a:rPr lang="es-AR" smtClean="0"/>
              <a:t>22/10/2024</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C601967B-A13D-4D9A-8581-540C0E6C0642}" type="slidenum">
              <a:rPr lang="es-AR" smtClean="0"/>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91A23-8E29-4163-A67B-9D5BB1FD58D5}" type="datetimeFigureOut">
              <a:rPr lang="es-AR" smtClean="0"/>
              <a:t>22/10/2024</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C601967B-A13D-4D9A-8581-540C0E6C0642}" type="slidenum">
              <a:rPr lang="es-AR" smtClean="0"/>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A0591A23-8E29-4163-A67B-9D5BB1FD58D5}" type="datetimeFigureOut">
              <a:rPr lang="es-AR" smtClean="0"/>
              <a:t>22/10/2024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C601967B-A13D-4D9A-8581-540C0E6C0642}" type="slidenum">
              <a:rPr lang="es-AR" smtClean="0"/>
              <a:t>‹Nº›</a:t>
            </a:fld>
            <a:endParaRPr lang="es-A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A0591A23-8E29-4163-A67B-9D5BB1FD58D5}" type="datetimeFigureOut">
              <a:rPr lang="es-AR" smtClean="0"/>
              <a:t>22/10/2024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C601967B-A13D-4D9A-8581-540C0E6C0642}" type="slidenum">
              <a:rPr lang="es-AR" smtClean="0"/>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0591A23-8E29-4163-A67B-9D5BB1FD58D5}" type="datetimeFigureOut">
              <a:rPr lang="es-AR" smtClean="0"/>
              <a:t>22/10/2024</a:t>
            </a:fld>
            <a:endParaRPr lang="es-A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s-A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601967B-A13D-4D9A-8581-540C0E6C0642}" type="slidenum">
              <a:rPr lang="es-AR" smtClean="0"/>
              <a:t>‹Nº›</a:t>
            </a:fld>
            <a:endParaRPr lang="es-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AR" dirty="0"/>
              <a:t>Física aplicada: unidad 5 “sonido”</a:t>
            </a:r>
          </a:p>
        </p:txBody>
      </p:sp>
    </p:spTree>
    <p:extLst>
      <p:ext uri="{BB962C8B-B14F-4D97-AF65-F5344CB8AC3E}">
        <p14:creationId xmlns:p14="http://schemas.microsoft.com/office/powerpoint/2010/main" val="3554257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a:t>AISLAMIENTO ACÚSTICO </a:t>
            </a:r>
          </a:p>
        </p:txBody>
      </p:sp>
      <p:sp>
        <p:nvSpPr>
          <p:cNvPr id="3" name="2 Marcador de contenido"/>
          <p:cNvSpPr>
            <a:spLocks noGrp="1"/>
          </p:cNvSpPr>
          <p:nvPr>
            <p:ph idx="1"/>
          </p:nvPr>
        </p:nvSpPr>
        <p:spPr>
          <a:xfrm>
            <a:off x="323528" y="1524000"/>
            <a:ext cx="8496944" cy="5217368"/>
          </a:xfrm>
        </p:spPr>
        <p:txBody>
          <a:bodyPr>
            <a:normAutofit fontScale="92500" lnSpcReduction="10000"/>
          </a:bodyPr>
          <a:lstStyle/>
          <a:p>
            <a:r>
              <a:rPr lang="es-ES" sz="1800" b="1" i="0" dirty="0">
                <a:solidFill>
                  <a:srgbClr val="0C0C0C"/>
                </a:solidFill>
                <a:effectLst/>
                <a:latin typeface="Arial" panose="020B0604020202020204" pitchFamily="34" charset="0"/>
              </a:rPr>
              <a:t>AISLAMIENTO AL RUIDO AÉREO</a:t>
            </a:r>
          </a:p>
          <a:p>
            <a:pPr marL="0" indent="0">
              <a:buNone/>
            </a:pPr>
            <a:r>
              <a:rPr lang="es-ES" sz="1800" b="0" i="0" dirty="0">
                <a:solidFill>
                  <a:srgbClr val="000000"/>
                </a:solidFill>
                <a:effectLst/>
                <a:latin typeface="Arial" panose="020B0604020202020204" pitchFamily="34" charset="0"/>
              </a:rPr>
              <a:t>Para obtener un correcto aislamiento acústico a ruido aéreo hay que evitar que el medio transmisor del ruido, (aire) circule libremente. Es decir, se debe evitar el camino de transmisión directa del emisor y receptor, mediante la colocación de barreras, pantallas, paredes</a:t>
            </a:r>
            <a:r>
              <a:rPr lang="es-ES" sz="1800" dirty="0">
                <a:solidFill>
                  <a:srgbClr val="000000"/>
                </a:solidFill>
                <a:latin typeface="Arial" panose="020B0604020202020204" pitchFamily="34" charset="0"/>
              </a:rPr>
              <a:t> y</a:t>
            </a:r>
            <a:r>
              <a:rPr lang="es-ES" sz="1800" b="0" i="0" dirty="0">
                <a:solidFill>
                  <a:srgbClr val="000000"/>
                </a:solidFill>
                <a:effectLst/>
                <a:latin typeface="Arial" panose="020B0604020202020204" pitchFamily="34" charset="0"/>
              </a:rPr>
              <a:t> paramentos.</a:t>
            </a:r>
          </a:p>
          <a:p>
            <a:pPr marL="0" indent="0">
              <a:buNone/>
            </a:pPr>
            <a:endParaRPr lang="es-ES" sz="1800" b="1" i="0" dirty="0">
              <a:solidFill>
                <a:srgbClr val="000000"/>
              </a:solidFill>
              <a:effectLst/>
              <a:latin typeface="Arial" panose="020B0604020202020204" pitchFamily="34" charset="0"/>
            </a:endParaRPr>
          </a:p>
          <a:p>
            <a:pPr marL="0" indent="0">
              <a:buNone/>
            </a:pPr>
            <a:r>
              <a:rPr lang="es-ES" sz="1800" b="1" i="0" dirty="0">
                <a:solidFill>
                  <a:srgbClr val="000000"/>
                </a:solidFill>
                <a:effectLst/>
                <a:latin typeface="Arial" panose="020B0604020202020204" pitchFamily="34" charset="0"/>
              </a:rPr>
              <a:t>La masa del material</a:t>
            </a:r>
            <a:r>
              <a:rPr lang="es-ES" sz="1800" b="0" i="0" dirty="0">
                <a:solidFill>
                  <a:srgbClr val="000000"/>
                </a:solidFill>
                <a:effectLst/>
                <a:latin typeface="Arial" panose="020B0604020202020204" pitchFamily="34" charset="0"/>
              </a:rPr>
              <a:t>: si el material tiene más </a:t>
            </a:r>
            <a:r>
              <a:rPr lang="es-ES" sz="1800" dirty="0">
                <a:solidFill>
                  <a:srgbClr val="000000"/>
                </a:solidFill>
                <a:latin typeface="Arial" panose="020B0604020202020204" pitchFamily="34" charset="0"/>
              </a:rPr>
              <a:t>masa y es más denso </a:t>
            </a:r>
            <a:r>
              <a:rPr lang="es-ES" sz="1800" b="0" i="0" dirty="0">
                <a:solidFill>
                  <a:srgbClr val="000000"/>
                </a:solidFill>
                <a:effectLst/>
                <a:latin typeface="Arial" panose="020B0604020202020204" pitchFamily="34" charset="0"/>
              </a:rPr>
              <a:t>atenúa mas este tipo de sonidos.</a:t>
            </a:r>
          </a:p>
          <a:p>
            <a:pPr marL="0" indent="0">
              <a:buNone/>
            </a:pPr>
            <a:endParaRPr lang="es-ES" sz="1800" b="0" i="0" dirty="0">
              <a:solidFill>
                <a:srgbClr val="000000"/>
              </a:solidFill>
              <a:effectLst/>
              <a:latin typeface="Arial" panose="020B0604020202020204" pitchFamily="34" charset="0"/>
            </a:endParaRPr>
          </a:p>
          <a:p>
            <a:pPr marL="0" indent="0">
              <a:buNone/>
            </a:pPr>
            <a:endParaRPr lang="es-ES" sz="1800" b="0" i="0" dirty="0">
              <a:solidFill>
                <a:srgbClr val="000000"/>
              </a:solidFill>
              <a:effectLst/>
              <a:latin typeface="Arial" panose="020B0604020202020204" pitchFamily="34" charset="0"/>
            </a:endParaRPr>
          </a:p>
          <a:p>
            <a:pPr marL="0" indent="0">
              <a:buNone/>
            </a:pPr>
            <a:endParaRPr lang="es-ES" sz="1800" b="0" i="0" dirty="0">
              <a:solidFill>
                <a:srgbClr val="000000"/>
              </a:solidFill>
              <a:effectLst/>
              <a:latin typeface="Arial" panose="020B0604020202020204" pitchFamily="34" charset="0"/>
            </a:endParaRPr>
          </a:p>
          <a:p>
            <a:r>
              <a:rPr lang="es-ES" sz="1800" b="1" dirty="0">
                <a:solidFill>
                  <a:srgbClr val="0C0C0C"/>
                </a:solidFill>
                <a:latin typeface="Arial" panose="020B0604020202020204" pitchFamily="34" charset="0"/>
              </a:rPr>
              <a:t>AISLAMIENTO AL RUIDO DE IMPACTO</a:t>
            </a:r>
          </a:p>
          <a:p>
            <a:pPr marL="0" indent="0">
              <a:buNone/>
            </a:pPr>
            <a:endParaRPr lang="es-ES" sz="1400" b="1" i="0" dirty="0">
              <a:solidFill>
                <a:srgbClr val="0C0C0C"/>
              </a:solidFill>
              <a:effectLst/>
              <a:latin typeface="Arial" panose="020B0604020202020204" pitchFamily="34" charset="0"/>
            </a:endParaRPr>
          </a:p>
          <a:p>
            <a:pPr marL="0" indent="0">
              <a:buNone/>
            </a:pPr>
            <a:r>
              <a:rPr lang="es-ES" sz="1800" dirty="0">
                <a:solidFill>
                  <a:srgbClr val="000000"/>
                </a:solidFill>
                <a:latin typeface="Arial" panose="020B0604020202020204" pitchFamily="34" charset="0"/>
              </a:rPr>
              <a:t>Estos ruidos son originados por choques sobre las superficies y se transmite a través de vibraciones. Como consecuencia del impacto esta  energía del movimiento se convierte en energía vibratoria y energía acústica.</a:t>
            </a:r>
          </a:p>
          <a:p>
            <a:pPr marL="0" indent="0">
              <a:buNone/>
            </a:pPr>
            <a:r>
              <a:rPr lang="es-ES" sz="1800" dirty="0">
                <a:solidFill>
                  <a:srgbClr val="000000"/>
                </a:solidFill>
                <a:latin typeface="Arial" panose="020B0604020202020204" pitchFamily="34" charset="0"/>
              </a:rPr>
              <a:t> Para lograr un aislamiento acústico al ruido de impacto es necesario que los   materiales de cerramiento y de recubrimiento sean materiales elásticos que amortigüen las vibraciones. </a:t>
            </a:r>
            <a:endParaRPr lang="es-AR" sz="1800" dirty="0">
              <a:solidFill>
                <a:srgbClr val="000000"/>
              </a:solidFill>
              <a:latin typeface="Arial" panose="020B0604020202020204" pitchFamily="34" charset="0"/>
            </a:endParaRPr>
          </a:p>
        </p:txBody>
      </p:sp>
      <p:pic>
        <p:nvPicPr>
          <p:cNvPr id="4" name="Imagen 3">
            <a:extLst>
              <a:ext uri="{FF2B5EF4-FFF2-40B4-BE49-F238E27FC236}">
                <a16:creationId xmlns:a16="http://schemas.microsoft.com/office/drawing/2014/main" id="{58318879-50CC-1BFC-8268-1DD510811E62}"/>
              </a:ext>
            </a:extLst>
          </p:cNvPr>
          <p:cNvPicPr>
            <a:picLocks noChangeAspect="1"/>
          </p:cNvPicPr>
          <p:nvPr/>
        </p:nvPicPr>
        <p:blipFill>
          <a:blip r:embed="rId2"/>
          <a:stretch>
            <a:fillRect/>
          </a:stretch>
        </p:blipFill>
        <p:spPr>
          <a:xfrm>
            <a:off x="5796136" y="3429000"/>
            <a:ext cx="3181054" cy="1565989"/>
          </a:xfrm>
          <a:prstGeom prst="rect">
            <a:avLst/>
          </a:prstGeom>
        </p:spPr>
      </p:pic>
    </p:spTree>
    <p:extLst>
      <p:ext uri="{BB962C8B-B14F-4D97-AF65-F5344CB8AC3E}">
        <p14:creationId xmlns:p14="http://schemas.microsoft.com/office/powerpoint/2010/main" val="3887479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a:t>AISLAMIENTO ACÚSTICO </a:t>
            </a:r>
          </a:p>
        </p:txBody>
      </p:sp>
      <p:sp>
        <p:nvSpPr>
          <p:cNvPr id="4" name="CuadroTexto 3">
            <a:extLst>
              <a:ext uri="{FF2B5EF4-FFF2-40B4-BE49-F238E27FC236}">
                <a16:creationId xmlns:a16="http://schemas.microsoft.com/office/drawing/2014/main" id="{8908A288-BB90-5677-3DD1-A562AC9C051A}"/>
              </a:ext>
            </a:extLst>
          </p:cNvPr>
          <p:cNvSpPr txBox="1"/>
          <p:nvPr/>
        </p:nvSpPr>
        <p:spPr>
          <a:xfrm>
            <a:off x="251520" y="1524000"/>
            <a:ext cx="8568952" cy="1200329"/>
          </a:xfrm>
          <a:prstGeom prst="rect">
            <a:avLst/>
          </a:prstGeom>
          <a:noFill/>
        </p:spPr>
        <p:txBody>
          <a:bodyPr wrap="square">
            <a:spAutoFit/>
          </a:bodyPr>
          <a:lstStyle/>
          <a:p>
            <a:r>
              <a:rPr lang="es-ES" sz="1800" dirty="0">
                <a:solidFill>
                  <a:srgbClr val="000000"/>
                </a:solidFill>
                <a:latin typeface="Arial" panose="020B0604020202020204" pitchFamily="34" charset="0"/>
              </a:rPr>
              <a:t>Un material es aislante cuando este impide la propagación de la energía acústica. Para un buen aislamiento acústico se requieren materiales que sean duros y pesados, de ser posible flexibles. Estos materiales son rígidos y no contienen poros por lo que funcionan bien como aislantes.</a:t>
            </a:r>
          </a:p>
        </p:txBody>
      </p:sp>
      <p:pic>
        <p:nvPicPr>
          <p:cNvPr id="6" name="Imagen 5">
            <a:extLst>
              <a:ext uri="{FF2B5EF4-FFF2-40B4-BE49-F238E27FC236}">
                <a16:creationId xmlns:a16="http://schemas.microsoft.com/office/drawing/2014/main" id="{B25E6D7E-619F-0688-E8B1-AC44376EB7D3}"/>
              </a:ext>
            </a:extLst>
          </p:cNvPr>
          <p:cNvPicPr>
            <a:picLocks noChangeAspect="1"/>
          </p:cNvPicPr>
          <p:nvPr/>
        </p:nvPicPr>
        <p:blipFill>
          <a:blip r:embed="rId2"/>
          <a:stretch>
            <a:fillRect/>
          </a:stretch>
        </p:blipFill>
        <p:spPr>
          <a:xfrm>
            <a:off x="489139" y="3068960"/>
            <a:ext cx="7591425" cy="3409950"/>
          </a:xfrm>
          <a:prstGeom prst="rect">
            <a:avLst/>
          </a:prstGeom>
        </p:spPr>
      </p:pic>
    </p:spTree>
    <p:extLst>
      <p:ext uri="{BB962C8B-B14F-4D97-AF65-F5344CB8AC3E}">
        <p14:creationId xmlns:p14="http://schemas.microsoft.com/office/powerpoint/2010/main" val="1793073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a:t>ACONDICIONAMIENTO ACÚSTICO </a:t>
            </a:r>
          </a:p>
        </p:txBody>
      </p:sp>
      <p:sp>
        <p:nvSpPr>
          <p:cNvPr id="3" name="2 Marcador de contenido"/>
          <p:cNvSpPr>
            <a:spLocks noGrp="1"/>
          </p:cNvSpPr>
          <p:nvPr>
            <p:ph idx="1"/>
          </p:nvPr>
        </p:nvSpPr>
        <p:spPr/>
        <p:txBody>
          <a:bodyPr>
            <a:normAutofit lnSpcReduction="10000"/>
          </a:bodyPr>
          <a:lstStyle/>
          <a:p>
            <a:r>
              <a:rPr lang="es-ES" sz="1800" b="0" i="0" dirty="0">
                <a:solidFill>
                  <a:srgbClr val="000000"/>
                </a:solidFill>
                <a:effectLst/>
                <a:latin typeface="Arial" panose="020B0604020202020204" pitchFamily="34" charset="0"/>
              </a:rPr>
              <a:t>El objeto del acondicionamiento acústico es proporcionar la máxima calidad acústica posible al mensaje sonoro emitido en una sala</a:t>
            </a:r>
            <a:r>
              <a:rPr lang="es-ES" sz="1800" dirty="0">
                <a:solidFill>
                  <a:srgbClr val="000000"/>
                </a:solidFill>
                <a:latin typeface="Arial" panose="020B0604020202020204" pitchFamily="34" charset="0"/>
              </a:rPr>
              <a:t>.</a:t>
            </a:r>
          </a:p>
          <a:p>
            <a:endParaRPr lang="es-ES" sz="1800" b="0" i="0" dirty="0">
              <a:solidFill>
                <a:srgbClr val="000000"/>
              </a:solidFill>
              <a:effectLst/>
              <a:latin typeface="Arial" panose="020B0604020202020204" pitchFamily="34" charset="0"/>
            </a:endParaRPr>
          </a:p>
          <a:p>
            <a:r>
              <a:rPr lang="es-ES" sz="1800" b="0" i="0" dirty="0">
                <a:solidFill>
                  <a:srgbClr val="000000"/>
                </a:solidFill>
                <a:effectLst/>
                <a:latin typeface="Arial" panose="020B0604020202020204" pitchFamily="34" charset="0"/>
              </a:rPr>
              <a:t>Todo lugar destinado a la emisión y audición de mensajes sonoros lleva implícita la existencia de una cadena de comunicación, compuesta por tres grandes elementos básicos: emisor, canal de transmisión y receptor. </a:t>
            </a:r>
          </a:p>
          <a:p>
            <a:pPr marL="0" indent="0">
              <a:buNone/>
            </a:pPr>
            <a:endParaRPr lang="es-ES" sz="1800" b="0" i="0" dirty="0">
              <a:solidFill>
                <a:srgbClr val="000000"/>
              </a:solidFill>
              <a:effectLst/>
              <a:latin typeface="Arial" panose="020B0604020202020204" pitchFamily="34" charset="0"/>
            </a:endParaRPr>
          </a:p>
          <a:p>
            <a:r>
              <a:rPr lang="es-ES" sz="1800" dirty="0">
                <a:solidFill>
                  <a:srgbClr val="000000"/>
                </a:solidFill>
                <a:latin typeface="Arial" panose="020B0604020202020204" pitchFamily="34" charset="0"/>
              </a:rPr>
              <a:t>Los mensajes acústicos son transportados por ondas sonoras diferenciándose unas por otras por frecuencias. Dichas ondas serán alteradas, distorsionadas o filtradas por el canal antes de llegar al sistema auditivo del receptor. Los oyentes son los que califican la calidad acústica de un local, lo cual depende del tipo de mensaje emitido según el uso de la sala.</a:t>
            </a:r>
          </a:p>
          <a:p>
            <a:endParaRPr lang="es-ES" sz="1800" dirty="0">
              <a:solidFill>
                <a:srgbClr val="000000"/>
              </a:solidFill>
              <a:latin typeface="Arial" panose="020B0604020202020204" pitchFamily="34" charset="0"/>
            </a:endParaRPr>
          </a:p>
          <a:p>
            <a:r>
              <a:rPr lang="es-ES" sz="1800" b="1" i="0" dirty="0">
                <a:solidFill>
                  <a:srgbClr val="0C0C0C"/>
                </a:solidFill>
                <a:effectLst/>
                <a:latin typeface="Arial" panose="020B0604020202020204" pitchFamily="34" charset="0"/>
              </a:rPr>
              <a:t>EMISOR</a:t>
            </a:r>
          </a:p>
          <a:p>
            <a:r>
              <a:rPr lang="es-ES" sz="1800" b="0" i="0" dirty="0">
                <a:solidFill>
                  <a:srgbClr val="000000"/>
                </a:solidFill>
                <a:effectLst/>
                <a:latin typeface="Arial" panose="020B0604020202020204" pitchFamily="34" charset="0"/>
              </a:rPr>
              <a:t>El emisor está constituido por la fuente sonora junto con los sonidos que emite. Ejemplos: Voz humana, instrumentos musicales, etc</a:t>
            </a:r>
            <a:r>
              <a:rPr lang="es-ES" sz="1800" dirty="0">
                <a:solidFill>
                  <a:srgbClr val="000000"/>
                </a:solidFill>
                <a:latin typeface="Arial" panose="020B0604020202020204" pitchFamily="34" charset="0"/>
              </a:rPr>
              <a:t>.</a:t>
            </a:r>
            <a:r>
              <a:rPr lang="es-ES" sz="1100" dirty="0"/>
              <a:t> </a:t>
            </a:r>
            <a:br>
              <a:rPr lang="es-ES" sz="1100" dirty="0"/>
            </a:br>
            <a:endParaRPr lang="es-ES" sz="1400" dirty="0"/>
          </a:p>
        </p:txBody>
      </p:sp>
    </p:spTree>
    <p:extLst>
      <p:ext uri="{BB962C8B-B14F-4D97-AF65-F5344CB8AC3E}">
        <p14:creationId xmlns:p14="http://schemas.microsoft.com/office/powerpoint/2010/main" val="3213710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a:t>ACONDICIONAMIENTO ACÚSTICO </a:t>
            </a:r>
          </a:p>
        </p:txBody>
      </p:sp>
      <p:sp>
        <p:nvSpPr>
          <p:cNvPr id="3" name="2 Marcador de contenido"/>
          <p:cNvSpPr>
            <a:spLocks noGrp="1"/>
          </p:cNvSpPr>
          <p:nvPr>
            <p:ph idx="1"/>
          </p:nvPr>
        </p:nvSpPr>
        <p:spPr>
          <a:xfrm>
            <a:off x="444308" y="1382151"/>
            <a:ext cx="8229600" cy="4876800"/>
          </a:xfrm>
        </p:spPr>
        <p:txBody>
          <a:bodyPr>
            <a:noAutofit/>
          </a:bodyPr>
          <a:lstStyle/>
          <a:p>
            <a:r>
              <a:rPr lang="es-ES" sz="1600" b="1" dirty="0">
                <a:solidFill>
                  <a:srgbClr val="0C0C0C"/>
                </a:solidFill>
                <a:latin typeface="Arial" panose="020B0604020202020204" pitchFamily="34" charset="0"/>
              </a:rPr>
              <a:t>RECEPTOR</a:t>
            </a:r>
          </a:p>
          <a:p>
            <a:pPr marL="0" indent="0">
              <a:buNone/>
            </a:pPr>
            <a:endParaRPr lang="es-ES" sz="1600" b="1" dirty="0">
              <a:solidFill>
                <a:srgbClr val="0C0C0C"/>
              </a:solidFill>
              <a:latin typeface="Arial" panose="020B0604020202020204" pitchFamily="34" charset="0"/>
            </a:endParaRPr>
          </a:p>
          <a:p>
            <a:pPr marL="0" indent="0">
              <a:buNone/>
            </a:pPr>
            <a:r>
              <a:rPr lang="es-ES" sz="1600" b="0" i="0" dirty="0">
                <a:solidFill>
                  <a:srgbClr val="000000"/>
                </a:solidFill>
                <a:effectLst/>
                <a:latin typeface="Arial" panose="020B0604020202020204" pitchFamily="34" charset="0"/>
              </a:rPr>
              <a:t>Constituido por los oyentes con sus respectivos mecanismos de escucha y es el que califica la calidad acústica de un local de audición. </a:t>
            </a:r>
            <a:r>
              <a:rPr lang="es-ES" sz="1600" dirty="0">
                <a:solidFill>
                  <a:srgbClr val="000000"/>
                </a:solidFill>
                <a:latin typeface="Arial" panose="020B0604020202020204" pitchFamily="34" charset="0"/>
              </a:rPr>
              <a:t>Ejemplo: En un auditorio la calidad acústica estará asociada a que la voz del emisor sea inteligible.</a:t>
            </a:r>
            <a:endParaRPr lang="es-ES" sz="1600" b="1" i="0" dirty="0">
              <a:solidFill>
                <a:srgbClr val="0C0C0C"/>
              </a:solidFill>
              <a:effectLst/>
              <a:latin typeface="Arial" panose="020B0604020202020204" pitchFamily="34" charset="0"/>
            </a:endParaRPr>
          </a:p>
          <a:p>
            <a:endParaRPr lang="es-ES" sz="1600" b="1" dirty="0">
              <a:solidFill>
                <a:srgbClr val="0C0C0C"/>
              </a:solidFill>
              <a:latin typeface="Arial" panose="020B0604020202020204" pitchFamily="34" charset="0"/>
            </a:endParaRPr>
          </a:p>
          <a:p>
            <a:r>
              <a:rPr lang="es-ES" sz="1600" b="1" i="0" dirty="0">
                <a:solidFill>
                  <a:srgbClr val="0C0C0C"/>
                </a:solidFill>
                <a:effectLst/>
                <a:latin typeface="Arial" panose="020B0604020202020204" pitchFamily="34" charset="0"/>
              </a:rPr>
              <a:t>CANAL DE TRANSMISIÓN</a:t>
            </a:r>
          </a:p>
          <a:p>
            <a:pPr marL="0" indent="0">
              <a:buNone/>
            </a:pPr>
            <a:endParaRPr lang="es-ES" sz="1600" b="1" i="0" dirty="0">
              <a:solidFill>
                <a:srgbClr val="0C0C0C"/>
              </a:solidFill>
              <a:effectLst/>
              <a:latin typeface="Arial" panose="020B0604020202020204" pitchFamily="34" charset="0"/>
            </a:endParaRPr>
          </a:p>
          <a:p>
            <a:r>
              <a:rPr lang="es-ES" sz="1600" b="0" i="0" dirty="0">
                <a:solidFill>
                  <a:srgbClr val="000000"/>
                </a:solidFill>
                <a:effectLst/>
                <a:latin typeface="Arial" panose="020B0604020202020204" pitchFamily="34" charset="0"/>
              </a:rPr>
              <a:t>Está constituida por el espacio y sus características geométricas y las diversas vías de propagación del sonido emitido en ella.</a:t>
            </a:r>
          </a:p>
          <a:p>
            <a:r>
              <a:rPr lang="es-ES" sz="1600" dirty="0">
                <a:solidFill>
                  <a:srgbClr val="000000"/>
                </a:solidFill>
                <a:latin typeface="Arial" panose="020B0604020202020204" pitchFamily="34" charset="0"/>
              </a:rPr>
              <a:t>La energía radiada por una fuente sonora en un recinto cerrado llega a un oyente ubicado en un punto cualquiera del mismo de dos formas diferentes: una parte de la energía llega de forma directa (sonido directo), es decir, como si fuente y receptor estuviesen en el espacio libre, mientras que la otra parte lo hace de forma indirecta (sonido reflejado), pues está asociada a las sucesivas reflexiones que sufre la onda sonora cuando incide sobre las diferentes superficies del lugar. </a:t>
            </a:r>
          </a:p>
          <a:p>
            <a:r>
              <a:rPr lang="es-ES" sz="1600" b="0" i="0" dirty="0">
                <a:solidFill>
                  <a:srgbClr val="000000"/>
                </a:solidFill>
                <a:effectLst/>
                <a:latin typeface="Arial" panose="020B0604020202020204" pitchFamily="34" charset="0"/>
              </a:rPr>
              <a:t>Así que la energía acústica en un punto y en un determinado instante se obtiene como suma de las energías de diversas ondas, incidente y reflejadas que en ese momento alcanzan a ese determinado punto.</a:t>
            </a:r>
            <a:endParaRPr lang="es-ES" sz="1600" dirty="0"/>
          </a:p>
        </p:txBody>
      </p:sp>
    </p:spTree>
    <p:extLst>
      <p:ext uri="{BB962C8B-B14F-4D97-AF65-F5344CB8AC3E}">
        <p14:creationId xmlns:p14="http://schemas.microsoft.com/office/powerpoint/2010/main" val="4076988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a:t>ACONDICIONAMIENTO ACÚSTICO </a:t>
            </a:r>
          </a:p>
        </p:txBody>
      </p:sp>
      <p:sp>
        <p:nvSpPr>
          <p:cNvPr id="3" name="2 Marcador de contenido"/>
          <p:cNvSpPr>
            <a:spLocks noGrp="1"/>
          </p:cNvSpPr>
          <p:nvPr>
            <p:ph idx="1"/>
          </p:nvPr>
        </p:nvSpPr>
        <p:spPr>
          <a:xfrm>
            <a:off x="251520" y="1524000"/>
            <a:ext cx="8229600" cy="4876800"/>
          </a:xfrm>
        </p:spPr>
        <p:txBody>
          <a:bodyPr>
            <a:normAutofit/>
          </a:bodyPr>
          <a:lstStyle/>
          <a:p>
            <a:r>
              <a:rPr lang="es-ES" sz="1800" b="1" i="0" dirty="0">
                <a:solidFill>
                  <a:srgbClr val="000000"/>
                </a:solidFill>
                <a:effectLst/>
                <a:latin typeface="+mj-lt"/>
              </a:rPr>
              <a:t>Acústica geométrica: Formas </a:t>
            </a:r>
          </a:p>
          <a:p>
            <a:pPr marL="0" indent="0">
              <a:buNone/>
            </a:pPr>
            <a:r>
              <a:rPr lang="es-ES" sz="1800" b="1" i="0" dirty="0">
                <a:solidFill>
                  <a:srgbClr val="000000"/>
                </a:solidFill>
                <a:effectLst/>
                <a:latin typeface="+mj-lt"/>
              </a:rPr>
              <a:t>https://es.slideshare.net/VirginiaPuyana/acustica-geometrica</a:t>
            </a:r>
          </a:p>
          <a:p>
            <a:pPr marL="0" indent="0">
              <a:buNone/>
            </a:pPr>
            <a:r>
              <a:rPr lang="es-ES" sz="1800" b="0" i="0" dirty="0">
                <a:solidFill>
                  <a:srgbClr val="000000"/>
                </a:solidFill>
                <a:effectLst/>
                <a:latin typeface="+mj-lt"/>
              </a:rPr>
              <a:t>La forma es la principal característica geométrica que afecta al comportamiento acústico dentro de un recinto. </a:t>
            </a:r>
          </a:p>
          <a:p>
            <a:r>
              <a:rPr lang="es-AR" sz="1800" b="1" i="0" dirty="0">
                <a:solidFill>
                  <a:srgbClr val="000000"/>
                </a:solidFill>
                <a:effectLst/>
                <a:latin typeface="+mj-lt"/>
              </a:rPr>
              <a:t>Superficies planas:</a:t>
            </a:r>
            <a:r>
              <a:rPr lang="es-AR" sz="1100" dirty="0">
                <a:latin typeface="+mj-lt"/>
              </a:rPr>
              <a:t> </a:t>
            </a:r>
          </a:p>
          <a:p>
            <a:pPr marL="0" indent="0">
              <a:buNone/>
            </a:pPr>
            <a:r>
              <a:rPr lang="es-AR" sz="1800" b="1" i="0" dirty="0">
                <a:solidFill>
                  <a:srgbClr val="000000"/>
                </a:solidFill>
                <a:effectLst/>
                <a:latin typeface="+mj-lt"/>
              </a:rPr>
              <a:t>Paredes laterales</a:t>
            </a:r>
            <a:r>
              <a:rPr lang="es-AR" sz="1000" dirty="0">
                <a:latin typeface="+mj-lt"/>
              </a:rPr>
              <a:t> </a:t>
            </a:r>
            <a:br>
              <a:rPr lang="es-AR" sz="1000" dirty="0"/>
            </a:br>
            <a:br>
              <a:rPr lang="es-AR" sz="1100" dirty="0"/>
            </a:br>
            <a:br>
              <a:rPr lang="es-ES" sz="1400" dirty="0"/>
            </a:br>
            <a:br>
              <a:rPr lang="es-ES" sz="1400" dirty="0"/>
            </a:br>
            <a:br>
              <a:rPr lang="es-ES" sz="1400" dirty="0"/>
            </a:br>
            <a:br>
              <a:rPr lang="es-ES" sz="1400" dirty="0"/>
            </a:br>
            <a:br>
              <a:rPr lang="es-ES" sz="1400" dirty="0"/>
            </a:br>
            <a:r>
              <a:rPr lang="es-ES" sz="1800" b="0" i="0" dirty="0">
                <a:solidFill>
                  <a:srgbClr val="000000"/>
                </a:solidFill>
                <a:effectLst/>
                <a:latin typeface="Arial" panose="020B0604020202020204" pitchFamily="34" charset="0"/>
              </a:rPr>
              <a:t> </a:t>
            </a:r>
            <a:endParaRPr lang="es-AR" dirty="0"/>
          </a:p>
        </p:txBody>
      </p:sp>
      <p:pic>
        <p:nvPicPr>
          <p:cNvPr id="9" name="Imagen 8">
            <a:extLst>
              <a:ext uri="{FF2B5EF4-FFF2-40B4-BE49-F238E27FC236}">
                <a16:creationId xmlns:a16="http://schemas.microsoft.com/office/drawing/2014/main" id="{D1FBE227-D03A-B21A-EA99-CCC13B2FE976}"/>
              </a:ext>
            </a:extLst>
          </p:cNvPr>
          <p:cNvPicPr>
            <a:picLocks noChangeAspect="1"/>
          </p:cNvPicPr>
          <p:nvPr/>
        </p:nvPicPr>
        <p:blipFill>
          <a:blip r:embed="rId2"/>
          <a:stretch>
            <a:fillRect/>
          </a:stretch>
        </p:blipFill>
        <p:spPr>
          <a:xfrm>
            <a:off x="2781399" y="3046196"/>
            <a:ext cx="5905402" cy="3547205"/>
          </a:xfrm>
          <a:prstGeom prst="rect">
            <a:avLst/>
          </a:prstGeom>
        </p:spPr>
      </p:pic>
    </p:spTree>
    <p:extLst>
      <p:ext uri="{BB962C8B-B14F-4D97-AF65-F5344CB8AC3E}">
        <p14:creationId xmlns:p14="http://schemas.microsoft.com/office/powerpoint/2010/main" val="3389095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a:t>ACONDICIONAMIENTO ACÚSTICO </a:t>
            </a:r>
          </a:p>
        </p:txBody>
      </p:sp>
      <p:sp>
        <p:nvSpPr>
          <p:cNvPr id="3" name="2 Marcador de contenido"/>
          <p:cNvSpPr>
            <a:spLocks noGrp="1"/>
          </p:cNvSpPr>
          <p:nvPr>
            <p:ph idx="1"/>
          </p:nvPr>
        </p:nvSpPr>
        <p:spPr/>
        <p:txBody>
          <a:bodyPr>
            <a:normAutofit/>
          </a:bodyPr>
          <a:lstStyle/>
          <a:p>
            <a:r>
              <a:rPr lang="es-AR" sz="1800" b="1" i="0" dirty="0">
                <a:solidFill>
                  <a:srgbClr val="000000"/>
                </a:solidFill>
                <a:effectLst/>
                <a:latin typeface="+mj-lt"/>
              </a:rPr>
              <a:t>Superficies planas:</a:t>
            </a:r>
            <a:r>
              <a:rPr lang="es-AR" sz="1100" dirty="0">
                <a:latin typeface="+mj-lt"/>
              </a:rPr>
              <a:t> </a:t>
            </a:r>
          </a:p>
          <a:p>
            <a:pPr marL="0" indent="0">
              <a:buNone/>
            </a:pPr>
            <a:r>
              <a:rPr lang="es-AR" sz="1800" b="1" i="0" dirty="0">
                <a:solidFill>
                  <a:srgbClr val="000000"/>
                </a:solidFill>
                <a:effectLst/>
                <a:latin typeface="+mj-lt"/>
              </a:rPr>
              <a:t>Paredes laterales</a:t>
            </a:r>
            <a:r>
              <a:rPr lang="es-AR" sz="1000" dirty="0">
                <a:latin typeface="+mj-lt"/>
              </a:rPr>
              <a:t> </a:t>
            </a:r>
          </a:p>
          <a:p>
            <a:pPr marL="0" indent="0">
              <a:buNone/>
            </a:pPr>
            <a:r>
              <a:rPr lang="es-ES" sz="1800" b="0" i="0" dirty="0">
                <a:solidFill>
                  <a:srgbClr val="000000"/>
                </a:solidFill>
                <a:effectLst/>
                <a:latin typeface="+mj-lt"/>
              </a:rPr>
              <a:t>En la figura se representan las primeras reflexiones en tres salas distintas geométricamente. En la primera de ellas las paredes laterales son paralelas. En el caso a) los rayos reflejados se dirigen hacia la segunda mitad de la sala, en b) los rayos reflejados distribuyen la energía de forma más uniforme en toda la sala, incluso en los asientos más cercanos a la fuente sonora, sin embargo, en c), los rayos se dirigen al fondo de la misma, reforzando el nivel sonoro en la zona con el sonido directo más débil.</a:t>
            </a:r>
            <a:endParaRPr lang="es-ES" sz="1800" dirty="0">
              <a:solidFill>
                <a:srgbClr val="000000"/>
              </a:solidFill>
              <a:latin typeface="+mj-lt"/>
            </a:endParaRPr>
          </a:p>
          <a:p>
            <a:pPr marL="0" indent="0">
              <a:buNone/>
            </a:pPr>
            <a:endParaRPr lang="es-ES" sz="1800" b="1" i="0" dirty="0">
              <a:solidFill>
                <a:srgbClr val="000000"/>
              </a:solidFill>
              <a:effectLst/>
              <a:latin typeface="+mj-lt"/>
            </a:endParaRPr>
          </a:p>
          <a:p>
            <a:pPr marL="0" indent="0">
              <a:buNone/>
            </a:pPr>
            <a:r>
              <a:rPr lang="es-ES" sz="1800" b="1" i="0" dirty="0">
                <a:solidFill>
                  <a:srgbClr val="000000"/>
                </a:solidFill>
                <a:effectLst/>
                <a:latin typeface="+mj-lt"/>
              </a:rPr>
              <a:t>Pared frontal y pared del fondo</a:t>
            </a:r>
            <a:r>
              <a:rPr lang="es-ES" sz="800" dirty="0">
                <a:latin typeface="+mj-lt"/>
              </a:rPr>
              <a:t> </a:t>
            </a:r>
          </a:p>
          <a:p>
            <a:pPr marL="0" indent="0">
              <a:buNone/>
            </a:pPr>
            <a:r>
              <a:rPr lang="es-ES" sz="1800" b="0" i="0" dirty="0">
                <a:solidFill>
                  <a:srgbClr val="000000"/>
                </a:solidFill>
                <a:effectLst/>
                <a:latin typeface="+mj-lt"/>
              </a:rPr>
              <a:t>Las superficies próximas al escenario deberán reforzar la voz del orador mientras que la pared del fondo debería orientarse de tal forma que las reflexiones con gran retardo (posible existencia de eco) no lleguen a la audiencia, u otra opción sería recubrirla con materiales absorbentes</a:t>
            </a:r>
            <a:r>
              <a:rPr lang="es-ES" sz="800" b="0" i="0" dirty="0">
                <a:solidFill>
                  <a:srgbClr val="000000"/>
                </a:solidFill>
                <a:effectLst/>
                <a:latin typeface="+mj-lt"/>
              </a:rPr>
              <a:t>.</a:t>
            </a:r>
            <a:br>
              <a:rPr lang="es-ES" sz="1400" dirty="0"/>
            </a:br>
            <a:r>
              <a:rPr lang="es-ES" sz="1800" b="0" i="0" dirty="0">
                <a:solidFill>
                  <a:srgbClr val="000000"/>
                </a:solidFill>
                <a:effectLst/>
                <a:latin typeface="Arial" panose="020B0604020202020204" pitchFamily="34" charset="0"/>
              </a:rPr>
              <a:t> </a:t>
            </a:r>
            <a:endParaRPr lang="es-AR" dirty="0"/>
          </a:p>
        </p:txBody>
      </p:sp>
    </p:spTree>
    <p:extLst>
      <p:ext uri="{BB962C8B-B14F-4D97-AF65-F5344CB8AC3E}">
        <p14:creationId xmlns:p14="http://schemas.microsoft.com/office/powerpoint/2010/main" val="3764106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a:t>ACONDICIONAMIENTO ACÚSTICO </a:t>
            </a:r>
          </a:p>
        </p:txBody>
      </p:sp>
      <p:sp>
        <p:nvSpPr>
          <p:cNvPr id="3" name="2 Marcador de contenido"/>
          <p:cNvSpPr>
            <a:spLocks noGrp="1"/>
          </p:cNvSpPr>
          <p:nvPr>
            <p:ph idx="1"/>
          </p:nvPr>
        </p:nvSpPr>
        <p:spPr/>
        <p:txBody>
          <a:bodyPr>
            <a:normAutofit/>
          </a:bodyPr>
          <a:lstStyle/>
          <a:p>
            <a:r>
              <a:rPr lang="es-AR" sz="1800" b="1" i="0" dirty="0">
                <a:solidFill>
                  <a:srgbClr val="000000"/>
                </a:solidFill>
                <a:effectLst/>
                <a:latin typeface="+mj-lt"/>
              </a:rPr>
              <a:t>Superficies planas:</a:t>
            </a:r>
            <a:r>
              <a:rPr lang="es-AR" sz="1100" dirty="0">
                <a:latin typeface="+mj-lt"/>
              </a:rPr>
              <a:t> </a:t>
            </a:r>
            <a:endParaRPr lang="es-ES" sz="1800" dirty="0">
              <a:solidFill>
                <a:srgbClr val="000000"/>
              </a:solidFill>
              <a:highlight>
                <a:srgbClr val="FFFF00"/>
              </a:highlight>
              <a:latin typeface="+mj-lt"/>
            </a:endParaRPr>
          </a:p>
          <a:p>
            <a:pPr marL="0" indent="0">
              <a:buNone/>
            </a:pPr>
            <a:r>
              <a:rPr lang="es-ES" sz="1800" b="1" i="0" dirty="0">
                <a:solidFill>
                  <a:srgbClr val="000000"/>
                </a:solidFill>
                <a:effectLst/>
                <a:latin typeface="+mj-lt"/>
              </a:rPr>
              <a:t>Pared frontal y pared del fondo</a:t>
            </a:r>
            <a:r>
              <a:rPr lang="es-ES" sz="800" dirty="0">
                <a:latin typeface="+mj-lt"/>
              </a:rPr>
              <a:t> </a:t>
            </a:r>
          </a:p>
          <a:p>
            <a:pPr marL="0" indent="0">
              <a:buNone/>
            </a:pPr>
            <a:br>
              <a:rPr lang="es-ES" sz="1400" dirty="0"/>
            </a:br>
            <a:r>
              <a:rPr lang="es-ES" sz="1800" b="0" i="0" dirty="0">
                <a:solidFill>
                  <a:srgbClr val="000000"/>
                </a:solidFill>
                <a:effectLst/>
                <a:latin typeface="Arial" panose="020B0604020202020204" pitchFamily="34" charset="0"/>
              </a:rPr>
              <a:t> </a:t>
            </a:r>
            <a:endParaRPr lang="es-AR" dirty="0"/>
          </a:p>
        </p:txBody>
      </p:sp>
      <p:pic>
        <p:nvPicPr>
          <p:cNvPr id="9" name="Imagen 8">
            <a:extLst>
              <a:ext uri="{FF2B5EF4-FFF2-40B4-BE49-F238E27FC236}">
                <a16:creationId xmlns:a16="http://schemas.microsoft.com/office/drawing/2014/main" id="{DB1B5BCB-88F5-244F-798A-05AD2D71CFDB}"/>
              </a:ext>
            </a:extLst>
          </p:cNvPr>
          <p:cNvPicPr>
            <a:picLocks noChangeAspect="1"/>
          </p:cNvPicPr>
          <p:nvPr/>
        </p:nvPicPr>
        <p:blipFill>
          <a:blip r:embed="rId2"/>
          <a:stretch>
            <a:fillRect/>
          </a:stretch>
        </p:blipFill>
        <p:spPr>
          <a:xfrm>
            <a:off x="553433" y="2708920"/>
            <a:ext cx="8162925" cy="3190875"/>
          </a:xfrm>
          <a:prstGeom prst="rect">
            <a:avLst/>
          </a:prstGeom>
        </p:spPr>
      </p:pic>
    </p:spTree>
    <p:extLst>
      <p:ext uri="{BB962C8B-B14F-4D97-AF65-F5344CB8AC3E}">
        <p14:creationId xmlns:p14="http://schemas.microsoft.com/office/powerpoint/2010/main" val="3354088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a:t>ACONDICIONAMIENTO ACÚSTICO </a:t>
            </a:r>
          </a:p>
        </p:txBody>
      </p:sp>
      <p:sp>
        <p:nvSpPr>
          <p:cNvPr id="3" name="2 Marcador de contenido"/>
          <p:cNvSpPr>
            <a:spLocks noGrp="1"/>
          </p:cNvSpPr>
          <p:nvPr>
            <p:ph idx="1"/>
          </p:nvPr>
        </p:nvSpPr>
        <p:spPr/>
        <p:txBody>
          <a:bodyPr>
            <a:normAutofit/>
          </a:bodyPr>
          <a:lstStyle/>
          <a:p>
            <a:r>
              <a:rPr lang="es-AR" sz="1800" b="1" i="0" dirty="0">
                <a:solidFill>
                  <a:srgbClr val="000000"/>
                </a:solidFill>
                <a:effectLst/>
                <a:latin typeface="+mj-lt"/>
              </a:rPr>
              <a:t>Superficies curvas</a:t>
            </a:r>
            <a:r>
              <a:rPr lang="es-AR" sz="1400" dirty="0">
                <a:latin typeface="+mj-lt"/>
              </a:rPr>
              <a:t> </a:t>
            </a:r>
            <a:br>
              <a:rPr lang="es-AR" sz="1400" dirty="0">
                <a:latin typeface="+mj-lt"/>
              </a:rPr>
            </a:br>
            <a:r>
              <a:rPr lang="es-AR" sz="1800" b="1" i="0" dirty="0">
                <a:solidFill>
                  <a:srgbClr val="000000"/>
                </a:solidFill>
                <a:effectLst/>
                <a:latin typeface="+mj-lt"/>
              </a:rPr>
              <a:t>Esfera</a:t>
            </a:r>
            <a:r>
              <a:rPr lang="es-AR" sz="1100" dirty="0">
                <a:latin typeface="+mj-lt"/>
              </a:rPr>
              <a:t> </a:t>
            </a:r>
          </a:p>
          <a:p>
            <a:r>
              <a:rPr lang="es-ES" sz="1800" b="0" i="0" dirty="0">
                <a:solidFill>
                  <a:srgbClr val="000000"/>
                </a:solidFill>
                <a:effectLst/>
                <a:latin typeface="+mj-lt"/>
              </a:rPr>
              <a:t>Como se observa en la figura cuando el rayo es perpendicular a la superficie de la esfera, este se refleja según su misma dirección.</a:t>
            </a:r>
          </a:p>
          <a:p>
            <a:r>
              <a:rPr lang="es-ES" sz="1800" b="0" i="0" dirty="0">
                <a:solidFill>
                  <a:srgbClr val="000000"/>
                </a:solidFill>
                <a:effectLst/>
                <a:latin typeface="+mj-lt"/>
              </a:rPr>
              <a:t>Si la fuente se encuentra sobre o muy cerca de la superficie, los rayos reflejados cuyo recorrido coincida con el lado de uno de los infinitos polígonos regulares inscribibles en ella, regresarán al punto de partida después de algunas reflexiones. Sin embargo, en el centro de dicha superficie «O» no se percibirá sonido alguno. </a:t>
            </a:r>
            <a:br>
              <a:rPr lang="es-ES" sz="1000" dirty="0"/>
            </a:br>
            <a:br>
              <a:rPr lang="es-AR" sz="1100" dirty="0"/>
            </a:br>
            <a:br>
              <a:rPr lang="es-ES" sz="1400" dirty="0"/>
            </a:br>
            <a:r>
              <a:rPr lang="es-ES" sz="1800" b="0" i="0" dirty="0">
                <a:solidFill>
                  <a:srgbClr val="000000"/>
                </a:solidFill>
                <a:effectLst/>
                <a:latin typeface="Arial" panose="020B0604020202020204" pitchFamily="34" charset="0"/>
              </a:rPr>
              <a:t> </a:t>
            </a:r>
            <a:endParaRPr lang="es-AR" dirty="0"/>
          </a:p>
        </p:txBody>
      </p:sp>
      <p:pic>
        <p:nvPicPr>
          <p:cNvPr id="6" name="Imagen 5">
            <a:extLst>
              <a:ext uri="{FF2B5EF4-FFF2-40B4-BE49-F238E27FC236}">
                <a16:creationId xmlns:a16="http://schemas.microsoft.com/office/drawing/2014/main" id="{28957806-EDC6-85AC-BCE2-538EDDDCCB14}"/>
              </a:ext>
            </a:extLst>
          </p:cNvPr>
          <p:cNvPicPr>
            <a:picLocks noChangeAspect="1"/>
          </p:cNvPicPr>
          <p:nvPr/>
        </p:nvPicPr>
        <p:blipFill>
          <a:blip r:embed="rId2"/>
          <a:stretch>
            <a:fillRect/>
          </a:stretch>
        </p:blipFill>
        <p:spPr>
          <a:xfrm>
            <a:off x="2411760" y="4244811"/>
            <a:ext cx="5053186" cy="2639724"/>
          </a:xfrm>
          <a:prstGeom prst="rect">
            <a:avLst/>
          </a:prstGeom>
        </p:spPr>
      </p:pic>
    </p:spTree>
    <p:extLst>
      <p:ext uri="{BB962C8B-B14F-4D97-AF65-F5344CB8AC3E}">
        <p14:creationId xmlns:p14="http://schemas.microsoft.com/office/powerpoint/2010/main" val="2004447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a:t>ACONDICIONAMIENTO ACÚSTICO </a:t>
            </a:r>
          </a:p>
        </p:txBody>
      </p:sp>
      <p:sp>
        <p:nvSpPr>
          <p:cNvPr id="3" name="2 Marcador de contenido"/>
          <p:cNvSpPr>
            <a:spLocks noGrp="1"/>
          </p:cNvSpPr>
          <p:nvPr>
            <p:ph idx="1"/>
          </p:nvPr>
        </p:nvSpPr>
        <p:spPr/>
        <p:txBody>
          <a:bodyPr>
            <a:normAutofit/>
          </a:bodyPr>
          <a:lstStyle/>
          <a:p>
            <a:r>
              <a:rPr lang="es-AR" sz="1800" b="1" i="0" dirty="0">
                <a:solidFill>
                  <a:srgbClr val="000000"/>
                </a:solidFill>
                <a:effectLst/>
                <a:latin typeface="+mj-lt"/>
              </a:rPr>
              <a:t>Superficies curvas</a:t>
            </a:r>
            <a:r>
              <a:rPr lang="es-AR" sz="1400" dirty="0">
                <a:latin typeface="+mj-lt"/>
              </a:rPr>
              <a:t> </a:t>
            </a:r>
            <a:br>
              <a:rPr lang="es-AR" sz="1400" dirty="0">
                <a:latin typeface="+mj-lt"/>
              </a:rPr>
            </a:br>
            <a:r>
              <a:rPr lang="es-ES" sz="1800" b="0" i="0" dirty="0">
                <a:solidFill>
                  <a:srgbClr val="000000"/>
                </a:solidFill>
                <a:effectLst/>
                <a:latin typeface="+mj-lt"/>
              </a:rPr>
              <a:t>• </a:t>
            </a:r>
            <a:r>
              <a:rPr lang="es-ES" sz="1800" b="1" i="0" dirty="0">
                <a:solidFill>
                  <a:srgbClr val="000000"/>
                </a:solidFill>
                <a:effectLst/>
                <a:latin typeface="+mj-lt"/>
              </a:rPr>
              <a:t>Elipse</a:t>
            </a:r>
          </a:p>
          <a:p>
            <a:r>
              <a:rPr lang="es-ES" sz="1800" b="0" i="0" dirty="0">
                <a:solidFill>
                  <a:srgbClr val="000000"/>
                </a:solidFill>
                <a:effectLst/>
                <a:latin typeface="+mj-lt"/>
              </a:rPr>
              <a:t>Una propiedad de las superficies cóncavas es la existencia de focos conjugados, de tal forma que emitiendo sonido en uno de ellos, las reflexiones se focalizan en el otro. La elipse es un ejemplo de ello. En la figura que se muestra a continuación se pueden observar las distintas reflexiones y la existencia de focos conjugados. Se observa cómo emitiendo sonido en uno de ellos (F) las reflexiones se focalizan en el otro (F´).</a:t>
            </a:r>
            <a:br>
              <a:rPr lang="es-ES" sz="1400" dirty="0"/>
            </a:br>
            <a:br>
              <a:rPr lang="es-ES" sz="1000" dirty="0"/>
            </a:br>
            <a:br>
              <a:rPr lang="es-AR" sz="1100" dirty="0"/>
            </a:br>
            <a:br>
              <a:rPr lang="es-ES" sz="1400" dirty="0"/>
            </a:br>
            <a:r>
              <a:rPr lang="es-ES" sz="1800" b="0" i="0" dirty="0">
                <a:solidFill>
                  <a:srgbClr val="000000"/>
                </a:solidFill>
                <a:effectLst/>
                <a:latin typeface="Arial" panose="020B0604020202020204" pitchFamily="34" charset="0"/>
              </a:rPr>
              <a:t> </a:t>
            </a:r>
            <a:endParaRPr lang="es-AR" dirty="0"/>
          </a:p>
        </p:txBody>
      </p:sp>
      <p:pic>
        <p:nvPicPr>
          <p:cNvPr id="5" name="Imagen 4">
            <a:extLst>
              <a:ext uri="{FF2B5EF4-FFF2-40B4-BE49-F238E27FC236}">
                <a16:creationId xmlns:a16="http://schemas.microsoft.com/office/drawing/2014/main" id="{836C0CA8-C92E-C807-3383-C64AF0A74A0F}"/>
              </a:ext>
            </a:extLst>
          </p:cNvPr>
          <p:cNvPicPr>
            <a:picLocks noChangeAspect="1"/>
          </p:cNvPicPr>
          <p:nvPr/>
        </p:nvPicPr>
        <p:blipFill>
          <a:blip r:embed="rId2"/>
          <a:stretch>
            <a:fillRect/>
          </a:stretch>
        </p:blipFill>
        <p:spPr>
          <a:xfrm>
            <a:off x="2123728" y="3904998"/>
            <a:ext cx="4187205" cy="2953002"/>
          </a:xfrm>
          <a:prstGeom prst="rect">
            <a:avLst/>
          </a:prstGeom>
        </p:spPr>
      </p:pic>
    </p:spTree>
    <p:extLst>
      <p:ext uri="{BB962C8B-B14F-4D97-AF65-F5344CB8AC3E}">
        <p14:creationId xmlns:p14="http://schemas.microsoft.com/office/powerpoint/2010/main" val="3416629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a:t>ACONDICIONAMIENTO ACÚSTICO </a:t>
            </a:r>
          </a:p>
        </p:txBody>
      </p:sp>
      <p:sp>
        <p:nvSpPr>
          <p:cNvPr id="3" name="2 Marcador de contenido"/>
          <p:cNvSpPr>
            <a:spLocks noGrp="1"/>
          </p:cNvSpPr>
          <p:nvPr>
            <p:ph idx="1"/>
          </p:nvPr>
        </p:nvSpPr>
        <p:spPr/>
        <p:txBody>
          <a:bodyPr>
            <a:normAutofit/>
          </a:bodyPr>
          <a:lstStyle/>
          <a:p>
            <a:r>
              <a:rPr lang="es-AR" sz="1800" b="1" i="0" dirty="0">
                <a:solidFill>
                  <a:srgbClr val="000000"/>
                </a:solidFill>
                <a:effectLst/>
                <a:latin typeface="+mj-lt"/>
              </a:rPr>
              <a:t>Superficies curvas</a:t>
            </a:r>
            <a:r>
              <a:rPr lang="es-AR" sz="1400" dirty="0">
                <a:latin typeface="+mj-lt"/>
              </a:rPr>
              <a:t> </a:t>
            </a:r>
            <a:br>
              <a:rPr lang="es-AR" sz="1400" dirty="0">
                <a:latin typeface="+mj-lt"/>
              </a:rPr>
            </a:br>
            <a:r>
              <a:rPr lang="es-ES" sz="1800" b="0" i="0" dirty="0">
                <a:solidFill>
                  <a:srgbClr val="000000"/>
                </a:solidFill>
                <a:effectLst/>
                <a:latin typeface="+mj-lt"/>
              </a:rPr>
              <a:t> • </a:t>
            </a:r>
            <a:r>
              <a:rPr lang="es-ES" sz="1800" b="1" i="0" dirty="0">
                <a:solidFill>
                  <a:srgbClr val="000000"/>
                </a:solidFill>
                <a:effectLst/>
                <a:latin typeface="+mj-lt"/>
              </a:rPr>
              <a:t>Parábola</a:t>
            </a:r>
          </a:p>
          <a:p>
            <a:pPr marL="0" indent="0">
              <a:buNone/>
            </a:pPr>
            <a:r>
              <a:rPr lang="es-ES" sz="1800" b="0" i="0" dirty="0">
                <a:solidFill>
                  <a:srgbClr val="000000"/>
                </a:solidFill>
                <a:effectLst/>
                <a:latin typeface="+mj-lt"/>
              </a:rPr>
              <a:t>Todo rayo que parte del foco es reflejado paralelamente al eje y todo rayo que incide en la parábola, paralelo al eje, se refleja pasando por el foco.</a:t>
            </a:r>
            <a:r>
              <a:rPr lang="es-ES" sz="1400" dirty="0">
                <a:latin typeface="+mj-lt"/>
              </a:rPr>
              <a:t> </a:t>
            </a:r>
            <a:br>
              <a:rPr lang="es-ES" sz="1400" dirty="0"/>
            </a:br>
            <a:br>
              <a:rPr lang="es-ES" sz="1400" dirty="0"/>
            </a:br>
            <a:br>
              <a:rPr lang="es-ES" sz="1000" dirty="0"/>
            </a:br>
            <a:br>
              <a:rPr lang="es-AR" sz="1100" dirty="0"/>
            </a:br>
            <a:br>
              <a:rPr lang="es-ES" sz="1400" dirty="0"/>
            </a:br>
            <a:r>
              <a:rPr lang="es-ES" sz="1800" b="0" i="0" dirty="0">
                <a:solidFill>
                  <a:srgbClr val="000000"/>
                </a:solidFill>
                <a:effectLst/>
                <a:latin typeface="Arial" panose="020B0604020202020204" pitchFamily="34" charset="0"/>
              </a:rPr>
              <a:t> </a:t>
            </a:r>
            <a:endParaRPr lang="es-AR" dirty="0"/>
          </a:p>
        </p:txBody>
      </p:sp>
      <p:pic>
        <p:nvPicPr>
          <p:cNvPr id="6" name="Imagen 5">
            <a:extLst>
              <a:ext uri="{FF2B5EF4-FFF2-40B4-BE49-F238E27FC236}">
                <a16:creationId xmlns:a16="http://schemas.microsoft.com/office/drawing/2014/main" id="{6B75C64B-D606-A42D-AAD2-CF5011CEA476}"/>
              </a:ext>
            </a:extLst>
          </p:cNvPr>
          <p:cNvPicPr>
            <a:picLocks noChangeAspect="1"/>
          </p:cNvPicPr>
          <p:nvPr/>
        </p:nvPicPr>
        <p:blipFill>
          <a:blip r:embed="rId2"/>
          <a:stretch>
            <a:fillRect/>
          </a:stretch>
        </p:blipFill>
        <p:spPr>
          <a:xfrm>
            <a:off x="1547664" y="3068960"/>
            <a:ext cx="5374928" cy="3551434"/>
          </a:xfrm>
          <a:prstGeom prst="rect">
            <a:avLst/>
          </a:prstGeom>
        </p:spPr>
      </p:pic>
    </p:spTree>
    <p:extLst>
      <p:ext uri="{BB962C8B-B14F-4D97-AF65-F5344CB8AC3E}">
        <p14:creationId xmlns:p14="http://schemas.microsoft.com/office/powerpoint/2010/main" val="1506923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AR" dirty="0"/>
              <a:t>Aislamiento y acondicionamiento acústico</a:t>
            </a:r>
          </a:p>
        </p:txBody>
      </p:sp>
    </p:spTree>
    <p:extLst>
      <p:ext uri="{BB962C8B-B14F-4D97-AF65-F5344CB8AC3E}">
        <p14:creationId xmlns:p14="http://schemas.microsoft.com/office/powerpoint/2010/main" val="1459448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a:t>ACONDICIONAMIENTO ACÚSTICO </a:t>
            </a:r>
          </a:p>
        </p:txBody>
      </p:sp>
      <p:sp>
        <p:nvSpPr>
          <p:cNvPr id="3" name="2 Marcador de contenido"/>
          <p:cNvSpPr>
            <a:spLocks noGrp="1"/>
          </p:cNvSpPr>
          <p:nvPr>
            <p:ph idx="1"/>
          </p:nvPr>
        </p:nvSpPr>
        <p:spPr>
          <a:xfrm>
            <a:off x="457200" y="1410286"/>
            <a:ext cx="8229600" cy="4876800"/>
          </a:xfrm>
        </p:spPr>
        <p:txBody>
          <a:bodyPr>
            <a:normAutofit/>
          </a:bodyPr>
          <a:lstStyle/>
          <a:p>
            <a:r>
              <a:rPr lang="es-AR" sz="1800" b="1" i="0" dirty="0">
                <a:solidFill>
                  <a:srgbClr val="000000"/>
                </a:solidFill>
                <a:effectLst/>
                <a:latin typeface="+mj-lt"/>
              </a:rPr>
              <a:t>Superficies curvas</a:t>
            </a:r>
            <a:r>
              <a:rPr lang="es-AR" sz="1400" dirty="0">
                <a:latin typeface="+mj-lt"/>
              </a:rPr>
              <a:t> </a:t>
            </a:r>
            <a:br>
              <a:rPr lang="es-AR" sz="1400" dirty="0">
                <a:latin typeface="+mj-lt"/>
              </a:rPr>
            </a:br>
            <a:endParaRPr lang="es-AR" sz="1400" dirty="0">
              <a:latin typeface="+mj-lt"/>
            </a:endParaRPr>
          </a:p>
          <a:p>
            <a:r>
              <a:rPr lang="es-ES" sz="1800" b="0" i="0" dirty="0">
                <a:solidFill>
                  <a:srgbClr val="000000"/>
                </a:solidFill>
                <a:effectLst/>
                <a:latin typeface="+mj-lt"/>
              </a:rPr>
              <a:t>Tanto en las superficies esféricas, elípticas como parabólicas se pueden observar los fenómenos de concentración de energía que supone toda superficie cóncava. Dicho fenómeno puede no ser deseables en </a:t>
            </a:r>
            <a:r>
              <a:rPr lang="es-ES" sz="1800" dirty="0">
                <a:solidFill>
                  <a:srgbClr val="000000"/>
                </a:solidFill>
                <a:latin typeface="+mj-lt"/>
              </a:rPr>
              <a:t>algunas ocasiones (dependiendo del uso de la sala) </a:t>
            </a:r>
            <a:r>
              <a:rPr lang="es-ES" sz="1800" b="0" i="0" dirty="0">
                <a:solidFill>
                  <a:srgbClr val="000000"/>
                </a:solidFill>
                <a:effectLst/>
                <a:latin typeface="+mj-lt"/>
              </a:rPr>
              <a:t>porque genera falta de homogeneidad acústica.</a:t>
            </a:r>
          </a:p>
          <a:p>
            <a:r>
              <a:rPr lang="es-ES" sz="1800" b="0" i="0" dirty="0">
                <a:solidFill>
                  <a:srgbClr val="000000"/>
                </a:solidFill>
                <a:effectLst/>
                <a:latin typeface="+mj-lt"/>
              </a:rPr>
              <a:t>Por el contrario, las superficies convexas implican una dispersión o difusión sonora. </a:t>
            </a:r>
            <a:br>
              <a:rPr lang="es-ES" sz="1400" dirty="0"/>
            </a:br>
            <a:br>
              <a:rPr lang="es-ES" sz="1400" dirty="0"/>
            </a:br>
            <a:br>
              <a:rPr lang="es-ES" sz="1400" dirty="0"/>
            </a:br>
            <a:br>
              <a:rPr lang="es-ES" sz="1000" dirty="0"/>
            </a:br>
            <a:br>
              <a:rPr lang="es-AR" sz="1100" dirty="0"/>
            </a:br>
            <a:br>
              <a:rPr lang="es-ES" sz="1400" dirty="0"/>
            </a:br>
            <a:r>
              <a:rPr lang="es-ES" sz="1800" b="0" i="0" dirty="0">
                <a:solidFill>
                  <a:srgbClr val="000000"/>
                </a:solidFill>
                <a:effectLst/>
                <a:latin typeface="Arial" panose="020B0604020202020204" pitchFamily="34" charset="0"/>
              </a:rPr>
              <a:t> </a:t>
            </a:r>
            <a:endParaRPr lang="es-AR" dirty="0"/>
          </a:p>
        </p:txBody>
      </p:sp>
      <p:pic>
        <p:nvPicPr>
          <p:cNvPr id="4" name="Imagen 3">
            <a:extLst>
              <a:ext uri="{FF2B5EF4-FFF2-40B4-BE49-F238E27FC236}">
                <a16:creationId xmlns:a16="http://schemas.microsoft.com/office/drawing/2014/main" id="{7A38F9D5-168A-D934-4DAF-ED77F07BCDC8}"/>
              </a:ext>
            </a:extLst>
          </p:cNvPr>
          <p:cNvPicPr>
            <a:picLocks noChangeAspect="1"/>
          </p:cNvPicPr>
          <p:nvPr/>
        </p:nvPicPr>
        <p:blipFill>
          <a:blip r:embed="rId2"/>
          <a:stretch>
            <a:fillRect/>
          </a:stretch>
        </p:blipFill>
        <p:spPr>
          <a:xfrm>
            <a:off x="2195736" y="4077072"/>
            <a:ext cx="3744416" cy="2381250"/>
          </a:xfrm>
          <a:prstGeom prst="rect">
            <a:avLst/>
          </a:prstGeom>
        </p:spPr>
      </p:pic>
    </p:spTree>
    <p:extLst>
      <p:ext uri="{BB962C8B-B14F-4D97-AF65-F5344CB8AC3E}">
        <p14:creationId xmlns:p14="http://schemas.microsoft.com/office/powerpoint/2010/main" val="2337067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a:t>ACONDICIONAMIENTO ACÚSTICO </a:t>
            </a:r>
          </a:p>
        </p:txBody>
      </p:sp>
      <p:sp>
        <p:nvSpPr>
          <p:cNvPr id="3" name="2 Marcador de contenido"/>
          <p:cNvSpPr>
            <a:spLocks noGrp="1"/>
          </p:cNvSpPr>
          <p:nvPr>
            <p:ph idx="1"/>
          </p:nvPr>
        </p:nvSpPr>
        <p:spPr/>
        <p:txBody>
          <a:bodyPr>
            <a:normAutofit/>
          </a:bodyPr>
          <a:lstStyle/>
          <a:p>
            <a:r>
              <a:rPr lang="es-ES" sz="1900" b="1" i="0" dirty="0">
                <a:solidFill>
                  <a:srgbClr val="000000"/>
                </a:solidFill>
                <a:effectLst/>
                <a:latin typeface="+mj-lt"/>
              </a:rPr>
              <a:t>Acústica: Materiales</a:t>
            </a:r>
          </a:p>
          <a:p>
            <a:pPr marL="0" indent="0">
              <a:buNone/>
            </a:pPr>
            <a:endParaRPr lang="es-ES" sz="1800" b="1" i="0" dirty="0">
              <a:solidFill>
                <a:srgbClr val="0C0C0C"/>
              </a:solidFill>
              <a:effectLst/>
              <a:latin typeface="Arial" panose="020B0604020202020204" pitchFamily="34" charset="0"/>
            </a:endParaRPr>
          </a:p>
          <a:p>
            <a:r>
              <a:rPr lang="es-ES" sz="1800" b="1" i="0" dirty="0">
                <a:solidFill>
                  <a:srgbClr val="0C0C0C"/>
                </a:solidFill>
                <a:effectLst/>
                <a:latin typeface="Arial" panose="020B0604020202020204" pitchFamily="34" charset="0"/>
              </a:rPr>
              <a:t>ABSORCIÓN ACÚSTICA Y COEFICIENTE DE ABSORCIÓN</a:t>
            </a:r>
          </a:p>
          <a:p>
            <a:endParaRPr lang="es-ES" sz="1800" b="1" i="0" dirty="0">
              <a:solidFill>
                <a:srgbClr val="0C0C0C"/>
              </a:solidFill>
              <a:effectLst/>
              <a:latin typeface="Arial" panose="020B0604020202020204" pitchFamily="34" charset="0"/>
            </a:endParaRPr>
          </a:p>
          <a:p>
            <a:r>
              <a:rPr lang="es-ES" sz="1800" b="0" i="0" dirty="0">
                <a:solidFill>
                  <a:srgbClr val="000000"/>
                </a:solidFill>
                <a:effectLst/>
                <a:latin typeface="Arial" panose="020B0604020202020204" pitchFamily="34" charset="0"/>
              </a:rPr>
              <a:t>La absorción acústica se utiliza para controlar el tiempo de reverberación, eliminar ecos y ayuda a obtener un correcto balance entre energías directa y reverberada.</a:t>
            </a:r>
          </a:p>
          <a:p>
            <a:endParaRPr lang="es-ES" sz="1800" b="0" i="0" dirty="0">
              <a:solidFill>
                <a:srgbClr val="000000"/>
              </a:solidFill>
              <a:effectLst/>
              <a:latin typeface="Arial" panose="020B0604020202020204" pitchFamily="34" charset="0"/>
            </a:endParaRPr>
          </a:p>
          <a:p>
            <a:r>
              <a:rPr lang="es-ES" sz="1800" dirty="0">
                <a:solidFill>
                  <a:srgbClr val="000000"/>
                </a:solidFill>
                <a:latin typeface="Arial" panose="020B0604020202020204" pitchFamily="34" charset="0"/>
              </a:rPr>
              <a:t>El tiempo de reverberación se define como el tiempo que transcurre desde que la fuente sonora se ha detenido hasta que el sonido se extingue (en realidad hasta que el nivel sonoro disminuya 60 decibeles debajo de su valor inicial) </a:t>
            </a:r>
          </a:p>
          <a:p>
            <a:pPr marL="0" indent="0">
              <a:buNone/>
            </a:pPr>
            <a:endParaRPr lang="es-ES" sz="1800" b="0" i="0" dirty="0">
              <a:solidFill>
                <a:srgbClr val="000000"/>
              </a:solidFill>
              <a:effectLst/>
              <a:latin typeface="Arial" panose="020B0604020202020204" pitchFamily="34" charset="0"/>
            </a:endParaRPr>
          </a:p>
          <a:p>
            <a:r>
              <a:rPr lang="es-ES" sz="1800" b="0" i="0" dirty="0">
                <a:solidFill>
                  <a:srgbClr val="000000"/>
                </a:solidFill>
                <a:effectLst/>
                <a:latin typeface="Arial" panose="020B0604020202020204" pitchFamily="34" charset="0"/>
              </a:rPr>
              <a:t>Los coeficientes de absorción de un material dependen de la frecuencia.</a:t>
            </a:r>
            <a:endParaRPr lang="es-AR" dirty="0"/>
          </a:p>
        </p:txBody>
      </p:sp>
    </p:spTree>
    <p:extLst>
      <p:ext uri="{BB962C8B-B14F-4D97-AF65-F5344CB8AC3E}">
        <p14:creationId xmlns:p14="http://schemas.microsoft.com/office/powerpoint/2010/main" val="2428412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a:extLst>
              <a:ext uri="{FF2B5EF4-FFF2-40B4-BE49-F238E27FC236}">
                <a16:creationId xmlns:a16="http://schemas.microsoft.com/office/drawing/2014/main" id="{AC41AD13-C42C-1EDD-6522-DEF9FEFE3705}"/>
              </a:ext>
            </a:extLst>
          </p:cNvPr>
          <p:cNvSpPr>
            <a:spLocks noGrp="1" noChangeArrowheads="1"/>
          </p:cNvSpPr>
          <p:nvPr>
            <p:ph type="body" sz="half" idx="2"/>
          </p:nvPr>
        </p:nvSpPr>
        <p:spPr>
          <a:xfrm>
            <a:off x="5472113" y="620713"/>
            <a:ext cx="3671887" cy="5580062"/>
          </a:xfrm>
        </p:spPr>
        <p:txBody>
          <a:bodyPr/>
          <a:lstStyle/>
          <a:p>
            <a:pPr algn="just">
              <a:lnSpc>
                <a:spcPct val="80000"/>
              </a:lnSpc>
              <a:buFont typeface="Arial" charset="0"/>
              <a:buChar char="•"/>
              <a:defRPr/>
            </a:pPr>
            <a:endParaRPr lang="es-ES_tradnl" altLang="es-ES" sz="2400" dirty="0"/>
          </a:p>
          <a:p>
            <a:pPr marL="0" indent="0">
              <a:lnSpc>
                <a:spcPct val="80000"/>
              </a:lnSpc>
              <a:buFont typeface="Arial" charset="0"/>
              <a:buNone/>
              <a:defRPr/>
            </a:pPr>
            <a:r>
              <a:rPr lang="es-ES_tradnl" altLang="es-ES" sz="2400" b="1" dirty="0">
                <a:latin typeface="Times New Roman" pitchFamily="18" charset="0"/>
                <a:cs typeface="Times New Roman" pitchFamily="18" charset="0"/>
              </a:rPr>
              <a:t>Coeficiente de absorción</a:t>
            </a:r>
            <a:r>
              <a:rPr lang="es-ES_tradnl" altLang="es-ES" sz="2400" dirty="0">
                <a:latin typeface="Times New Roman" pitchFamily="18" charset="0"/>
                <a:cs typeface="Times New Roman" pitchFamily="18" charset="0"/>
              </a:rPr>
              <a:t> Se define como la relación entre la energía absorbida por el material y la energía reflejada por el mismo. </a:t>
            </a:r>
          </a:p>
          <a:p>
            <a:pPr marL="0" indent="0">
              <a:lnSpc>
                <a:spcPct val="80000"/>
              </a:lnSpc>
              <a:buFont typeface="Arial" charset="0"/>
              <a:buNone/>
              <a:defRPr/>
            </a:pPr>
            <a:r>
              <a:rPr lang="es-ES_tradnl" altLang="es-ES" sz="2400" dirty="0">
                <a:latin typeface="Times New Roman" pitchFamily="18" charset="0"/>
                <a:cs typeface="Times New Roman" pitchFamily="18" charset="0"/>
              </a:rPr>
              <a:t>Es un valor que varía entre 0 (toda la energía se refleja) y 1 (toda la energía es absorbida). </a:t>
            </a:r>
          </a:p>
          <a:p>
            <a:pPr marL="0" indent="0">
              <a:lnSpc>
                <a:spcPct val="80000"/>
              </a:lnSpc>
              <a:buFont typeface="Arial" charset="0"/>
              <a:buNone/>
              <a:defRPr/>
            </a:pPr>
            <a:endParaRPr lang="es-ES_tradnl" altLang="es-ES" sz="2400" dirty="0">
              <a:latin typeface="Times New Roman" pitchFamily="18" charset="0"/>
              <a:cs typeface="Times New Roman" pitchFamily="18" charset="0"/>
            </a:endParaRPr>
          </a:p>
          <a:p>
            <a:pPr marL="0" indent="0">
              <a:lnSpc>
                <a:spcPct val="80000"/>
              </a:lnSpc>
              <a:buFont typeface="Arial" charset="0"/>
              <a:buNone/>
              <a:defRPr/>
            </a:pPr>
            <a:r>
              <a:rPr lang="es-ES_tradnl" altLang="es-ES" sz="2400" dirty="0">
                <a:latin typeface="Times New Roman" pitchFamily="18" charset="0"/>
                <a:cs typeface="Times New Roman" pitchFamily="18" charset="0"/>
              </a:rPr>
              <a:t>El coeficiente de absorción hay que tenerlo en cuenta a la hora de acondicionar acústicamente una sala.</a:t>
            </a:r>
            <a:endParaRPr lang="es-ES" altLang="es-ES" sz="2400" dirty="0">
              <a:latin typeface="Times New Roman" pitchFamily="18" charset="0"/>
              <a:cs typeface="Times New Roman" pitchFamily="18" charset="0"/>
            </a:endParaRPr>
          </a:p>
        </p:txBody>
      </p:sp>
      <p:pic>
        <p:nvPicPr>
          <p:cNvPr id="19459" name="Picture 4" descr="pro2">
            <a:extLst>
              <a:ext uri="{FF2B5EF4-FFF2-40B4-BE49-F238E27FC236}">
                <a16:creationId xmlns:a16="http://schemas.microsoft.com/office/drawing/2014/main" id="{A5DB897B-D837-6F50-D0D4-0DB5E30F478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350" y="1043384"/>
            <a:ext cx="5441950" cy="5842000"/>
          </a:xfr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0" name="Rectangle 2">
            <a:extLst>
              <a:ext uri="{FF2B5EF4-FFF2-40B4-BE49-F238E27FC236}">
                <a16:creationId xmlns:a16="http://schemas.microsoft.com/office/drawing/2014/main" id="{3CB9F5AC-45A1-BD20-1B8D-9FAA2A16C928}"/>
              </a:ext>
            </a:extLst>
          </p:cNvPr>
          <p:cNvSpPr>
            <a:spLocks noGrp="1"/>
          </p:cNvSpPr>
          <p:nvPr>
            <p:ph type="title"/>
          </p:nvPr>
        </p:nvSpPr>
        <p:spPr>
          <a:xfrm>
            <a:off x="0" y="-26988"/>
            <a:ext cx="9144000" cy="827088"/>
          </a:xfrm>
        </p:spPr>
        <p:txBody>
          <a:bodyPr/>
          <a:lstStyle/>
          <a:p>
            <a:pPr eaLnBrk="1" hangingPunct="1"/>
            <a:r>
              <a:rPr lang="es-ES_tradnl" altLang="es-ES" sz="4000" b="1">
                <a:latin typeface="Times New Roman" panose="02020603050405020304" pitchFamily="18" charset="0"/>
                <a:cs typeface="Times New Roman" panose="02020603050405020304" pitchFamily="18" charset="0"/>
              </a:rPr>
              <a:t>ABSORCIÓN DEL SONIDO</a:t>
            </a:r>
            <a:endParaRPr lang="es-ES" altLang="es-ES" sz="4000" b="1">
              <a:latin typeface="Times New Roman" panose="02020603050405020304" pitchFamily="18"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4B303430-8A75-3610-FCBE-E47AC480010A}"/>
              </a:ext>
            </a:extLst>
          </p:cNvPr>
          <p:cNvSpPr>
            <a:spLocks noGrp="1"/>
          </p:cNvSpPr>
          <p:nvPr>
            <p:ph type="body" sz="half" idx="1"/>
          </p:nvPr>
        </p:nvSpPr>
        <p:spPr>
          <a:xfrm>
            <a:off x="0" y="0"/>
            <a:ext cx="3743325" cy="6858000"/>
          </a:xfrm>
        </p:spPr>
        <p:txBody>
          <a:bodyPr>
            <a:normAutofit lnSpcReduction="10000"/>
          </a:bodyPr>
          <a:lstStyle/>
          <a:p>
            <a:pPr eaLnBrk="1" hangingPunct="1">
              <a:lnSpc>
                <a:spcPct val="90000"/>
              </a:lnSpc>
              <a:buFontTx/>
              <a:buNone/>
            </a:pPr>
            <a:r>
              <a:rPr lang="es-ES_tradnl" altLang="es-ES" sz="2800" b="1" dirty="0">
                <a:latin typeface="Times New Roman" panose="02020603050405020304" pitchFamily="18" charset="0"/>
                <a:cs typeface="Times New Roman" panose="02020603050405020304" pitchFamily="18" charset="0"/>
              </a:rPr>
              <a:t>Capacidad de</a:t>
            </a:r>
          </a:p>
          <a:p>
            <a:pPr eaLnBrk="1" hangingPunct="1">
              <a:lnSpc>
                <a:spcPct val="90000"/>
              </a:lnSpc>
              <a:buFontTx/>
              <a:buNone/>
            </a:pPr>
            <a:r>
              <a:rPr lang="es-ES_tradnl" altLang="es-ES" sz="2800" b="1" dirty="0">
                <a:latin typeface="Times New Roman" panose="02020603050405020304" pitchFamily="18" charset="0"/>
                <a:cs typeface="Times New Roman" panose="02020603050405020304" pitchFamily="18" charset="0"/>
              </a:rPr>
              <a:t>absorción del sonido de</a:t>
            </a:r>
          </a:p>
          <a:p>
            <a:pPr eaLnBrk="1" hangingPunct="1">
              <a:lnSpc>
                <a:spcPct val="90000"/>
              </a:lnSpc>
              <a:buFontTx/>
              <a:buNone/>
            </a:pPr>
            <a:r>
              <a:rPr lang="es-ES_tradnl" altLang="es-ES" sz="2800" b="1" dirty="0">
                <a:latin typeface="Times New Roman" panose="02020603050405020304" pitchFamily="18" charset="0"/>
                <a:cs typeface="Times New Roman" panose="02020603050405020304" pitchFamily="18" charset="0"/>
              </a:rPr>
              <a:t>un material</a:t>
            </a:r>
          </a:p>
          <a:p>
            <a:pPr eaLnBrk="1" hangingPunct="1">
              <a:lnSpc>
                <a:spcPct val="90000"/>
              </a:lnSpc>
              <a:buFontTx/>
              <a:buNone/>
            </a:pPr>
            <a:endParaRPr lang="es-ES_tradnl" altLang="es-ES" sz="2800" dirty="0">
              <a:latin typeface="Times New Roman" panose="02020603050405020304" pitchFamily="18" charset="0"/>
              <a:cs typeface="Times New Roman" panose="02020603050405020304" pitchFamily="18" charset="0"/>
            </a:endParaRPr>
          </a:p>
          <a:p>
            <a:pPr eaLnBrk="1" hangingPunct="1">
              <a:lnSpc>
                <a:spcPct val="90000"/>
              </a:lnSpc>
              <a:buFontTx/>
              <a:buNone/>
            </a:pPr>
            <a:r>
              <a:rPr lang="es-ES_tradnl" altLang="es-ES" sz="2800" dirty="0">
                <a:latin typeface="Times New Roman" panose="02020603050405020304" pitchFamily="18" charset="0"/>
                <a:cs typeface="Times New Roman" panose="02020603050405020304" pitchFamily="18" charset="0"/>
              </a:rPr>
              <a:t>Relación entre la energía</a:t>
            </a:r>
          </a:p>
          <a:p>
            <a:pPr eaLnBrk="1" hangingPunct="1">
              <a:lnSpc>
                <a:spcPct val="90000"/>
              </a:lnSpc>
              <a:buFontTx/>
              <a:buNone/>
            </a:pPr>
            <a:r>
              <a:rPr lang="es-ES_tradnl" altLang="es-ES" sz="2800" dirty="0">
                <a:latin typeface="Times New Roman" panose="02020603050405020304" pitchFamily="18" charset="0"/>
                <a:cs typeface="Times New Roman" panose="02020603050405020304" pitchFamily="18" charset="0"/>
              </a:rPr>
              <a:t>absorbida por el material</a:t>
            </a:r>
          </a:p>
          <a:p>
            <a:pPr eaLnBrk="1" hangingPunct="1">
              <a:lnSpc>
                <a:spcPct val="90000"/>
              </a:lnSpc>
              <a:buFontTx/>
              <a:buNone/>
            </a:pPr>
            <a:r>
              <a:rPr lang="es-ES_tradnl" altLang="es-ES" sz="2800" dirty="0">
                <a:latin typeface="Times New Roman" panose="02020603050405020304" pitchFamily="18" charset="0"/>
                <a:cs typeface="Times New Roman" panose="02020603050405020304" pitchFamily="18" charset="0"/>
              </a:rPr>
              <a:t>y la energía reflejada por</a:t>
            </a:r>
          </a:p>
          <a:p>
            <a:pPr eaLnBrk="1" hangingPunct="1">
              <a:lnSpc>
                <a:spcPct val="90000"/>
              </a:lnSpc>
              <a:buFontTx/>
              <a:buNone/>
            </a:pPr>
            <a:r>
              <a:rPr lang="es-ES_tradnl" altLang="es-ES" sz="2800" dirty="0">
                <a:latin typeface="Times New Roman" panose="02020603050405020304" pitchFamily="18" charset="0"/>
                <a:cs typeface="Times New Roman" panose="02020603050405020304" pitchFamily="18" charset="0"/>
              </a:rPr>
              <a:t>el mismo.</a:t>
            </a:r>
          </a:p>
          <a:p>
            <a:pPr eaLnBrk="1" hangingPunct="1">
              <a:lnSpc>
                <a:spcPct val="90000"/>
              </a:lnSpc>
              <a:buFontTx/>
              <a:buNone/>
            </a:pPr>
            <a:endParaRPr lang="es-ES_tradnl" altLang="es-ES" sz="2800" dirty="0">
              <a:latin typeface="Times New Roman" panose="02020603050405020304" pitchFamily="18" charset="0"/>
              <a:cs typeface="Times New Roman" panose="02020603050405020304" pitchFamily="18" charset="0"/>
            </a:endParaRPr>
          </a:p>
          <a:p>
            <a:pPr>
              <a:lnSpc>
                <a:spcPct val="90000"/>
              </a:lnSpc>
              <a:buNone/>
            </a:pPr>
            <a:r>
              <a:rPr lang="es-ES" sz="1500" b="0" i="0" dirty="0">
                <a:solidFill>
                  <a:srgbClr val="000000"/>
                </a:solidFill>
                <a:effectLst/>
                <a:latin typeface="Open Sans" panose="020B0606030504020204" pitchFamily="34" charset="0"/>
              </a:rPr>
              <a:t>https://www.google.com/search?sca_esv=778fd8ccaca240ed&amp;rlz=1C1YTUH_esAR1079AR1079&amp;sxsrf=ADLYWIJGz20pZiin77f7rIV1g8aObaUVsQ:1728854137459&amp;q=%C2%BFQu%C3%A9+mide+el+coeficiente+de+absorci%C3%B3n%3F&amp;sa=X&amp;ved=2ahUKEwij--zFo4yJAxXRqpUCHbiXDCsQzmd6BAgWEAY&amp;biw=1242&amp;bih=552&amp;dpr=1.1#fpstate=ive&amp;vld=cid:f5aad69a,vid:imWlKIAyJkw,st:0</a:t>
            </a:r>
          </a:p>
          <a:p>
            <a:pPr eaLnBrk="1" hangingPunct="1">
              <a:lnSpc>
                <a:spcPct val="90000"/>
              </a:lnSpc>
              <a:buFontTx/>
              <a:buNone/>
            </a:pPr>
            <a:endParaRPr lang="es-ES_tradnl" altLang="es-ES" sz="2800" dirty="0">
              <a:latin typeface="Times New Roman" panose="02020603050405020304" pitchFamily="18" charset="0"/>
              <a:cs typeface="Times New Roman" panose="02020603050405020304" pitchFamily="18" charset="0"/>
            </a:endParaRPr>
          </a:p>
          <a:p>
            <a:pPr eaLnBrk="1" hangingPunct="1">
              <a:lnSpc>
                <a:spcPct val="90000"/>
              </a:lnSpc>
              <a:buFontTx/>
              <a:buNone/>
            </a:pPr>
            <a:r>
              <a:rPr lang="es-ES_tradnl" altLang="es-ES" sz="2800" dirty="0">
                <a:latin typeface="Times New Roman" panose="02020603050405020304" pitchFamily="18" charset="0"/>
                <a:cs typeface="Times New Roman" panose="02020603050405020304" pitchFamily="18" charset="0"/>
              </a:rPr>
              <a:t>	</a:t>
            </a:r>
          </a:p>
        </p:txBody>
      </p:sp>
      <p:graphicFrame>
        <p:nvGraphicFramePr>
          <p:cNvPr id="315541" name="Group 149">
            <a:extLst>
              <a:ext uri="{FF2B5EF4-FFF2-40B4-BE49-F238E27FC236}">
                <a16:creationId xmlns:a16="http://schemas.microsoft.com/office/drawing/2014/main" id="{4F989BC3-32FF-9FF1-A7CF-11B05D1B27DE}"/>
              </a:ext>
            </a:extLst>
          </p:cNvPr>
          <p:cNvGraphicFramePr>
            <a:graphicFrameLocks noGrp="1"/>
          </p:cNvGraphicFramePr>
          <p:nvPr>
            <p:ph sz="quarter" idx="2"/>
          </p:nvPr>
        </p:nvGraphicFramePr>
        <p:xfrm>
          <a:off x="3786188" y="0"/>
          <a:ext cx="5364162" cy="6857997"/>
        </p:xfrm>
        <a:graphic>
          <a:graphicData uri="http://schemas.openxmlformats.org/drawingml/2006/table">
            <a:tbl>
              <a:tblPr/>
              <a:tblGrid>
                <a:gridCol w="2591413">
                  <a:extLst>
                    <a:ext uri="{9D8B030D-6E8A-4147-A177-3AD203B41FA5}">
                      <a16:colId xmlns:a16="http://schemas.microsoft.com/office/drawing/2014/main" val="20000"/>
                    </a:ext>
                  </a:extLst>
                </a:gridCol>
                <a:gridCol w="2772749">
                  <a:extLst>
                    <a:ext uri="{9D8B030D-6E8A-4147-A177-3AD203B41FA5}">
                      <a16:colId xmlns:a16="http://schemas.microsoft.com/office/drawing/2014/main" val="20001"/>
                    </a:ext>
                  </a:extLst>
                </a:gridCol>
              </a:tblGrid>
              <a:tr h="823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1" i="0" u="none" strike="noStrike" cap="none" normalizeH="0" baseline="0" dirty="0">
                          <a:ln>
                            <a:noFill/>
                          </a:ln>
                          <a:solidFill>
                            <a:srgbClr val="CC0066"/>
                          </a:solidFill>
                          <a:effectLst/>
                          <a:latin typeface="Arial" charset="0"/>
                        </a:rPr>
                        <a:t>Material</a:t>
                      </a:r>
                    </a:p>
                  </a:txBody>
                  <a:tcPr marL="91439" marR="91439"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1" i="0" u="none" strike="noStrike" cap="none" normalizeH="0" baseline="0" dirty="0">
                          <a:ln>
                            <a:noFill/>
                          </a:ln>
                          <a:solidFill>
                            <a:srgbClr val="CC0066"/>
                          </a:solidFill>
                          <a:effectLst/>
                          <a:latin typeface="Arial" charset="0"/>
                        </a:rPr>
                        <a:t>Coeficiente de absorción</a:t>
                      </a:r>
                    </a:p>
                  </a:txBody>
                  <a:tcPr marL="91439" marR="91439"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50000"/>
                      </a:srgbClr>
                    </a:solidFill>
                  </a:tcPr>
                </a:tc>
                <a:extLst>
                  <a:ext uri="{0D108BD9-81ED-4DB2-BD59-A6C34878D82A}">
                    <a16:rowId xmlns:a16="http://schemas.microsoft.com/office/drawing/2014/main" val="10000"/>
                  </a:ext>
                </a:extLst>
              </a:tr>
              <a:tr h="4736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dirty="0">
                          <a:ln>
                            <a:noFill/>
                          </a:ln>
                          <a:solidFill>
                            <a:schemeClr val="tx1"/>
                          </a:solidFill>
                          <a:effectLst/>
                          <a:latin typeface="Arial" charset="0"/>
                        </a:rPr>
                        <a:t>Ladrillo sin pintar</a:t>
                      </a:r>
                    </a:p>
                  </a:txBody>
                  <a:tcPr marL="91439" marR="91439"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2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dirty="0">
                          <a:ln>
                            <a:noFill/>
                          </a:ln>
                          <a:solidFill>
                            <a:schemeClr val="tx1"/>
                          </a:solidFill>
                          <a:effectLst/>
                          <a:latin typeface="Arial" charset="0"/>
                        </a:rPr>
                        <a:t>0,03</a:t>
                      </a:r>
                    </a:p>
                  </a:txBody>
                  <a:tcPr marL="91439" marR="91439"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20000"/>
                      </a:srgbClr>
                    </a:solidFill>
                  </a:tcPr>
                </a:tc>
                <a:extLst>
                  <a:ext uri="{0D108BD9-81ED-4DB2-BD59-A6C34878D82A}">
                    <a16:rowId xmlns:a16="http://schemas.microsoft.com/office/drawing/2014/main" val="10001"/>
                  </a:ext>
                </a:extLst>
              </a:tr>
              <a:tr h="4736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a:ln>
                            <a:noFill/>
                          </a:ln>
                          <a:solidFill>
                            <a:schemeClr val="tx1"/>
                          </a:solidFill>
                          <a:effectLst/>
                          <a:latin typeface="Arial" charset="0"/>
                        </a:rPr>
                        <a:t>Ladrillo pintado</a:t>
                      </a:r>
                    </a:p>
                  </a:txBody>
                  <a:tcPr marL="91439" marR="91439"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dirty="0">
                          <a:ln>
                            <a:noFill/>
                          </a:ln>
                          <a:solidFill>
                            <a:schemeClr val="tx1"/>
                          </a:solidFill>
                          <a:effectLst/>
                          <a:latin typeface="Arial" charset="0"/>
                        </a:rPr>
                        <a:t>0,017</a:t>
                      </a:r>
                    </a:p>
                  </a:txBody>
                  <a:tcPr marL="91439" marR="91439"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30000"/>
                      </a:srgbClr>
                    </a:solidFill>
                  </a:tcPr>
                </a:tc>
                <a:extLst>
                  <a:ext uri="{0D108BD9-81ED-4DB2-BD59-A6C34878D82A}">
                    <a16:rowId xmlns:a16="http://schemas.microsoft.com/office/drawing/2014/main" val="10002"/>
                  </a:ext>
                </a:extLst>
              </a:tr>
              <a:tr h="4736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a:ln>
                            <a:noFill/>
                          </a:ln>
                          <a:solidFill>
                            <a:schemeClr val="tx1"/>
                          </a:solidFill>
                          <a:effectLst/>
                          <a:latin typeface="Arial" charset="0"/>
                        </a:rPr>
                        <a:t>Madera terciada</a:t>
                      </a:r>
                    </a:p>
                  </a:txBody>
                  <a:tcPr marL="91439" marR="91439"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2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dirty="0">
                          <a:ln>
                            <a:noFill/>
                          </a:ln>
                          <a:solidFill>
                            <a:schemeClr val="tx1"/>
                          </a:solidFill>
                          <a:effectLst/>
                          <a:latin typeface="Arial" charset="0"/>
                        </a:rPr>
                        <a:t>0,3</a:t>
                      </a:r>
                    </a:p>
                  </a:txBody>
                  <a:tcPr marL="91439" marR="91439"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20000"/>
                      </a:srgbClr>
                    </a:solidFill>
                  </a:tcPr>
                </a:tc>
                <a:extLst>
                  <a:ext uri="{0D108BD9-81ED-4DB2-BD59-A6C34878D82A}">
                    <a16:rowId xmlns:a16="http://schemas.microsoft.com/office/drawing/2014/main" val="10003"/>
                  </a:ext>
                </a:extLst>
              </a:tr>
              <a:tr h="4736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dirty="0">
                          <a:ln>
                            <a:noFill/>
                          </a:ln>
                          <a:solidFill>
                            <a:schemeClr val="tx1"/>
                          </a:solidFill>
                          <a:effectLst/>
                          <a:latin typeface="Arial" charset="0"/>
                        </a:rPr>
                        <a:t>Piso de madera</a:t>
                      </a:r>
                    </a:p>
                  </a:txBody>
                  <a:tcPr marL="91439" marR="91439"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dirty="0">
                          <a:ln>
                            <a:noFill/>
                          </a:ln>
                          <a:solidFill>
                            <a:schemeClr val="tx1"/>
                          </a:solidFill>
                          <a:effectLst/>
                          <a:latin typeface="Arial" charset="0"/>
                        </a:rPr>
                        <a:t>0,11</a:t>
                      </a:r>
                    </a:p>
                  </a:txBody>
                  <a:tcPr marL="91439" marR="91439"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30000"/>
                      </a:srgbClr>
                    </a:solidFill>
                  </a:tcPr>
                </a:tc>
                <a:extLst>
                  <a:ext uri="{0D108BD9-81ED-4DB2-BD59-A6C34878D82A}">
                    <a16:rowId xmlns:a16="http://schemas.microsoft.com/office/drawing/2014/main" val="10004"/>
                  </a:ext>
                </a:extLst>
              </a:tr>
              <a:tr h="823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dirty="0">
                          <a:ln>
                            <a:noFill/>
                          </a:ln>
                          <a:solidFill>
                            <a:schemeClr val="tx1"/>
                          </a:solidFill>
                          <a:effectLst/>
                          <a:latin typeface="Arial" charset="0"/>
                        </a:rPr>
                        <a:t>Cortinas de tela delgada</a:t>
                      </a:r>
                    </a:p>
                  </a:txBody>
                  <a:tcPr marL="91439" marR="91439"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2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dirty="0">
                          <a:ln>
                            <a:noFill/>
                          </a:ln>
                          <a:solidFill>
                            <a:schemeClr val="tx1"/>
                          </a:solidFill>
                          <a:effectLst/>
                          <a:latin typeface="Arial" charset="0"/>
                        </a:rPr>
                        <a:t>0,11</a:t>
                      </a:r>
                    </a:p>
                  </a:txBody>
                  <a:tcPr marL="91439" marR="91439"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20000"/>
                      </a:srgbClr>
                    </a:solidFill>
                  </a:tcPr>
                </a:tc>
                <a:extLst>
                  <a:ext uri="{0D108BD9-81ED-4DB2-BD59-A6C34878D82A}">
                    <a16:rowId xmlns:a16="http://schemas.microsoft.com/office/drawing/2014/main" val="10005"/>
                  </a:ext>
                </a:extLst>
              </a:tr>
              <a:tr h="4736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a:ln>
                            <a:noFill/>
                          </a:ln>
                          <a:solidFill>
                            <a:schemeClr val="tx1"/>
                          </a:solidFill>
                          <a:effectLst/>
                          <a:latin typeface="Arial" charset="0"/>
                        </a:rPr>
                        <a:t>Cortinas gruesas</a:t>
                      </a:r>
                    </a:p>
                  </a:txBody>
                  <a:tcPr marL="91439" marR="91439"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dirty="0">
                          <a:ln>
                            <a:noFill/>
                          </a:ln>
                          <a:solidFill>
                            <a:schemeClr val="tx1"/>
                          </a:solidFill>
                          <a:effectLst/>
                          <a:latin typeface="Arial" charset="0"/>
                        </a:rPr>
                        <a:t>0,5</a:t>
                      </a:r>
                    </a:p>
                  </a:txBody>
                  <a:tcPr marL="91439" marR="91439"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30000"/>
                      </a:srgbClr>
                    </a:solidFill>
                  </a:tcPr>
                </a:tc>
                <a:extLst>
                  <a:ext uri="{0D108BD9-81ED-4DB2-BD59-A6C34878D82A}">
                    <a16:rowId xmlns:a16="http://schemas.microsoft.com/office/drawing/2014/main" val="10006"/>
                  </a:ext>
                </a:extLst>
              </a:tr>
              <a:tr h="4736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a:ln>
                            <a:noFill/>
                          </a:ln>
                          <a:solidFill>
                            <a:schemeClr val="tx1"/>
                          </a:solidFill>
                          <a:effectLst/>
                          <a:latin typeface="Arial" charset="0"/>
                        </a:rPr>
                        <a:t>Alfombra gruesa</a:t>
                      </a:r>
                    </a:p>
                  </a:txBody>
                  <a:tcPr marL="91439" marR="91439"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2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dirty="0">
                          <a:ln>
                            <a:noFill/>
                          </a:ln>
                          <a:solidFill>
                            <a:schemeClr val="tx1"/>
                          </a:solidFill>
                          <a:effectLst/>
                          <a:latin typeface="Arial" charset="0"/>
                        </a:rPr>
                        <a:t>0,06</a:t>
                      </a:r>
                    </a:p>
                  </a:txBody>
                  <a:tcPr marL="91439" marR="91439"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20000"/>
                      </a:srgbClr>
                    </a:solidFill>
                  </a:tcPr>
                </a:tc>
                <a:extLst>
                  <a:ext uri="{0D108BD9-81ED-4DB2-BD59-A6C34878D82A}">
                    <a16:rowId xmlns:a16="http://schemas.microsoft.com/office/drawing/2014/main" val="10007"/>
                  </a:ext>
                </a:extLst>
              </a:tr>
              <a:tr h="4736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dirty="0">
                          <a:ln>
                            <a:noFill/>
                          </a:ln>
                          <a:solidFill>
                            <a:schemeClr val="tx1"/>
                          </a:solidFill>
                          <a:effectLst/>
                          <a:latin typeface="Arial" charset="0"/>
                        </a:rPr>
                        <a:t>Vidrio</a:t>
                      </a:r>
                    </a:p>
                  </a:txBody>
                  <a:tcPr marL="91439" marR="91439"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dirty="0">
                          <a:ln>
                            <a:noFill/>
                          </a:ln>
                          <a:solidFill>
                            <a:schemeClr val="tx1"/>
                          </a:solidFill>
                          <a:effectLst/>
                          <a:latin typeface="Arial" charset="0"/>
                        </a:rPr>
                        <a:t>0,2</a:t>
                      </a:r>
                    </a:p>
                  </a:txBody>
                  <a:tcPr marL="91439" marR="91439"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30000"/>
                      </a:srgbClr>
                    </a:solidFill>
                  </a:tcPr>
                </a:tc>
                <a:extLst>
                  <a:ext uri="{0D108BD9-81ED-4DB2-BD59-A6C34878D82A}">
                    <a16:rowId xmlns:a16="http://schemas.microsoft.com/office/drawing/2014/main" val="10008"/>
                  </a:ext>
                </a:extLst>
              </a:tr>
              <a:tr h="4736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a:ln>
                            <a:noFill/>
                          </a:ln>
                          <a:solidFill>
                            <a:schemeClr val="tx1"/>
                          </a:solidFill>
                          <a:effectLst/>
                          <a:latin typeface="Arial" charset="0"/>
                        </a:rPr>
                        <a:t>Butaca sin ocupar</a:t>
                      </a:r>
                    </a:p>
                  </a:txBody>
                  <a:tcPr marL="91439" marR="91439"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2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dirty="0">
                          <a:ln>
                            <a:noFill/>
                          </a:ln>
                          <a:solidFill>
                            <a:schemeClr val="tx1"/>
                          </a:solidFill>
                          <a:effectLst/>
                          <a:latin typeface="Arial" charset="0"/>
                        </a:rPr>
                        <a:t>0,4</a:t>
                      </a:r>
                    </a:p>
                  </a:txBody>
                  <a:tcPr marL="91439" marR="91439"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20000"/>
                      </a:srgbClr>
                    </a:solidFill>
                  </a:tcPr>
                </a:tc>
                <a:extLst>
                  <a:ext uri="{0D108BD9-81ED-4DB2-BD59-A6C34878D82A}">
                    <a16:rowId xmlns:a16="http://schemas.microsoft.com/office/drawing/2014/main" val="10009"/>
                  </a:ext>
                </a:extLst>
              </a:tr>
              <a:tr h="4736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a:ln>
                            <a:noFill/>
                          </a:ln>
                          <a:solidFill>
                            <a:schemeClr val="tx1"/>
                          </a:solidFill>
                          <a:effectLst/>
                          <a:latin typeface="Arial" charset="0"/>
                        </a:rPr>
                        <a:t>Butaca ocupada</a:t>
                      </a:r>
                    </a:p>
                  </a:txBody>
                  <a:tcPr marL="91439" marR="91439"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dirty="0">
                          <a:ln>
                            <a:noFill/>
                          </a:ln>
                          <a:solidFill>
                            <a:schemeClr val="tx1"/>
                          </a:solidFill>
                          <a:effectLst/>
                          <a:latin typeface="Arial" charset="0"/>
                        </a:rPr>
                        <a:t>0,2</a:t>
                      </a:r>
                    </a:p>
                  </a:txBody>
                  <a:tcPr marL="91439" marR="91439"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30000"/>
                      </a:srgbClr>
                    </a:solidFill>
                  </a:tcPr>
                </a:tc>
                <a:extLst>
                  <a:ext uri="{0D108BD9-81ED-4DB2-BD59-A6C34878D82A}">
                    <a16:rowId xmlns:a16="http://schemas.microsoft.com/office/drawing/2014/main" val="10010"/>
                  </a:ext>
                </a:extLst>
              </a:tr>
              <a:tr h="4736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a:ln>
                            <a:noFill/>
                          </a:ln>
                          <a:solidFill>
                            <a:schemeClr val="tx1"/>
                          </a:solidFill>
                          <a:effectLst/>
                          <a:latin typeface="Arial" charset="0"/>
                        </a:rPr>
                        <a:t>Silla de madera</a:t>
                      </a:r>
                    </a:p>
                  </a:txBody>
                  <a:tcPr marL="91439" marR="91439"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2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dirty="0">
                          <a:ln>
                            <a:noFill/>
                          </a:ln>
                          <a:solidFill>
                            <a:schemeClr val="tx1"/>
                          </a:solidFill>
                          <a:effectLst/>
                          <a:latin typeface="Arial" charset="0"/>
                        </a:rPr>
                        <a:t>0,03</a:t>
                      </a:r>
                    </a:p>
                  </a:txBody>
                  <a:tcPr marL="91439" marR="91439"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alpha val="20000"/>
                      </a:srgbClr>
                    </a:solidFill>
                  </a:tcPr>
                </a:tc>
                <a:extLst>
                  <a:ext uri="{0D108BD9-81ED-4DB2-BD59-A6C34878D82A}">
                    <a16:rowId xmlns:a16="http://schemas.microsoft.com/office/drawing/2014/main" val="10011"/>
                  </a:ext>
                </a:extLst>
              </a:tr>
              <a:tr h="4736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a:ln>
                            <a:noFill/>
                          </a:ln>
                          <a:solidFill>
                            <a:schemeClr val="tx1"/>
                          </a:solidFill>
                          <a:effectLst/>
                          <a:latin typeface="Arial" charset="0"/>
                        </a:rPr>
                        <a:t>Yeso</a:t>
                      </a:r>
                    </a:p>
                  </a:txBody>
                  <a:tcPr marL="91439" marR="91439"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33CC">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700" b="0" i="0" u="none" strike="noStrike" cap="none" normalizeH="0" baseline="0" dirty="0">
                          <a:ln>
                            <a:noFill/>
                          </a:ln>
                          <a:solidFill>
                            <a:schemeClr val="tx1"/>
                          </a:solidFill>
                          <a:effectLst/>
                          <a:latin typeface="Arial" charset="0"/>
                        </a:rPr>
                        <a:t>0,025</a:t>
                      </a:r>
                    </a:p>
                  </a:txBody>
                  <a:tcPr marL="91439" marR="91439"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33CC">
                        <a:alpha val="30000"/>
                      </a:srgbClr>
                    </a:solidFill>
                  </a:tcPr>
                </a:tc>
                <a:extLst>
                  <a:ext uri="{0D108BD9-81ED-4DB2-BD59-A6C34878D82A}">
                    <a16:rowId xmlns:a16="http://schemas.microsoft.com/office/drawing/2014/main" val="1001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315541"/>
                                        </p:tgtEl>
                                        <p:attrNameLst>
                                          <p:attrName>style.visibility</p:attrName>
                                        </p:attrNameLst>
                                      </p:cBhvr>
                                      <p:to>
                                        <p:strVal val="visible"/>
                                      </p:to>
                                    </p:set>
                                    <p:anim calcmode="lin" valueType="num">
                                      <p:cBhvr additive="base">
                                        <p:cTn id="7" dur="500" fill="hold"/>
                                        <p:tgtEl>
                                          <p:spTgt spid="315541"/>
                                        </p:tgtEl>
                                        <p:attrNameLst>
                                          <p:attrName>ppt_x</p:attrName>
                                        </p:attrNameLst>
                                      </p:cBhvr>
                                      <p:tavLst>
                                        <p:tav tm="0">
                                          <p:val>
                                            <p:strVal val="#ppt_x"/>
                                          </p:val>
                                        </p:tav>
                                        <p:tav tm="100000">
                                          <p:val>
                                            <p:strVal val="#ppt_x"/>
                                          </p:val>
                                        </p:tav>
                                      </p:tavLst>
                                    </p:anim>
                                    <p:anim calcmode="lin" valueType="num">
                                      <p:cBhvr additive="base">
                                        <p:cTn id="8" dur="500" fill="hold"/>
                                        <p:tgtEl>
                                          <p:spTgt spid="3155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764704"/>
            <a:ext cx="8229600" cy="990600"/>
          </a:xfrm>
        </p:spPr>
        <p:txBody>
          <a:bodyPr>
            <a:normAutofit fontScale="90000"/>
          </a:bodyPr>
          <a:lstStyle/>
          <a:p>
            <a:r>
              <a:rPr lang="es-AR" dirty="0"/>
              <a:t>AISLAMIENTO AÚSTICO</a:t>
            </a:r>
            <a:br>
              <a:rPr lang="es-AR" dirty="0"/>
            </a:br>
            <a:r>
              <a:rPr lang="es-AR" dirty="0"/>
              <a:t>Caso Estudio BIBLIOTECA FARUSAC</a:t>
            </a:r>
            <a:br>
              <a:rPr lang="es-AR" dirty="0"/>
            </a:br>
            <a:r>
              <a:rPr lang="es-AR" dirty="0"/>
              <a:t> </a:t>
            </a:r>
          </a:p>
        </p:txBody>
      </p:sp>
      <p:sp>
        <p:nvSpPr>
          <p:cNvPr id="6" name="Marcador de contenido 5">
            <a:extLst>
              <a:ext uri="{FF2B5EF4-FFF2-40B4-BE49-F238E27FC236}">
                <a16:creationId xmlns:a16="http://schemas.microsoft.com/office/drawing/2014/main" id="{E2E0DD28-0FFE-6531-FE66-E8349FA8F68C}"/>
              </a:ext>
            </a:extLst>
          </p:cNvPr>
          <p:cNvSpPr>
            <a:spLocks noGrp="1"/>
          </p:cNvSpPr>
          <p:nvPr>
            <p:ph idx="1"/>
          </p:nvPr>
        </p:nvSpPr>
        <p:spPr>
          <a:xfrm>
            <a:off x="169168" y="1628800"/>
            <a:ext cx="8229600" cy="4876800"/>
          </a:xfrm>
        </p:spPr>
        <p:txBody>
          <a:bodyPr/>
          <a:lstStyle/>
          <a:p>
            <a:r>
              <a:rPr lang="es-AR" sz="1800" b="1" i="0" dirty="0">
                <a:solidFill>
                  <a:schemeClr val="tx2">
                    <a:lumMod val="75000"/>
                  </a:schemeClr>
                </a:solidFill>
                <a:effectLst/>
                <a:latin typeface="Arial" panose="020B0604020202020204" pitchFamily="34" charset="0"/>
              </a:rPr>
              <a:t>OBSERVACIÓN:</a:t>
            </a:r>
            <a:r>
              <a:rPr lang="es-AR" sz="1400" b="1" dirty="0">
                <a:solidFill>
                  <a:schemeClr val="tx2">
                    <a:lumMod val="75000"/>
                  </a:schemeClr>
                </a:solidFill>
              </a:rPr>
              <a:t> </a:t>
            </a:r>
            <a:endParaRPr lang="es-ES" sz="1800" b="1" i="0" dirty="0">
              <a:solidFill>
                <a:schemeClr val="tx2">
                  <a:lumMod val="75000"/>
                </a:schemeClr>
              </a:solidFill>
              <a:effectLst/>
              <a:latin typeface="Arial" panose="020B0604020202020204" pitchFamily="34" charset="0"/>
            </a:endParaRPr>
          </a:p>
          <a:p>
            <a:r>
              <a:rPr lang="es-ES" sz="1800" b="1" i="0" dirty="0">
                <a:solidFill>
                  <a:srgbClr val="000000"/>
                </a:solidFill>
                <a:effectLst/>
                <a:latin typeface="Arial" panose="020B0604020202020204" pitchFamily="34" charset="0"/>
              </a:rPr>
              <a:t>Tipo de Sistema Constructivo:</a:t>
            </a:r>
          </a:p>
          <a:p>
            <a:r>
              <a:rPr lang="es-ES" sz="1800" b="0" i="0" dirty="0">
                <a:solidFill>
                  <a:srgbClr val="000000"/>
                </a:solidFill>
                <a:effectLst/>
                <a:latin typeface="Arial" panose="020B0604020202020204" pitchFamily="34" charset="0"/>
              </a:rPr>
              <a:t>Mampostería con ladrillo + Vidrio simple + losa de concreto + piso de granito.</a:t>
            </a:r>
          </a:p>
          <a:p>
            <a:r>
              <a:rPr lang="es-ES" sz="1800" b="1" i="0" dirty="0">
                <a:solidFill>
                  <a:srgbClr val="000000"/>
                </a:solidFill>
                <a:effectLst/>
                <a:latin typeface="Arial" panose="020B0604020202020204" pitchFamily="34" charset="0"/>
              </a:rPr>
              <a:t>Materiales de Construcción: </a:t>
            </a:r>
            <a:r>
              <a:rPr lang="es-ES" sz="1800" b="0" i="0" dirty="0">
                <a:solidFill>
                  <a:srgbClr val="000000"/>
                </a:solidFill>
                <a:effectLst/>
                <a:latin typeface="Arial" panose="020B0604020202020204" pitchFamily="34" charset="0"/>
              </a:rPr>
              <a:t>Ladrillo tamaño estándar, Concreto reforzado, Tabla Yeso, Cerámico, Vidrio Simple.</a:t>
            </a:r>
          </a:p>
          <a:p>
            <a:pPr marL="0" indent="0">
              <a:buNone/>
            </a:pPr>
            <a:endParaRPr lang="es-ES" sz="1800" b="0" i="0" dirty="0">
              <a:solidFill>
                <a:srgbClr val="000000"/>
              </a:solidFill>
              <a:effectLst/>
              <a:latin typeface="Arial" panose="020B0604020202020204" pitchFamily="34" charset="0"/>
            </a:endParaRPr>
          </a:p>
          <a:p>
            <a:r>
              <a:rPr lang="es-ES" sz="1800" b="1" i="0" dirty="0">
                <a:solidFill>
                  <a:srgbClr val="000000"/>
                </a:solidFill>
                <a:effectLst/>
                <a:latin typeface="Arial" panose="020B0604020202020204" pitchFamily="34" charset="0"/>
              </a:rPr>
              <a:t>Proveniencia de ruidos:</a:t>
            </a:r>
          </a:p>
          <a:p>
            <a:r>
              <a:rPr lang="es-ES" sz="1800" b="1" i="0" dirty="0">
                <a:solidFill>
                  <a:srgbClr val="000000"/>
                </a:solidFill>
                <a:effectLst/>
                <a:latin typeface="Arial" panose="020B0604020202020204" pitchFamily="34" charset="0"/>
              </a:rPr>
              <a:t>Muro 1: </a:t>
            </a:r>
            <a:r>
              <a:rPr lang="es-ES" sz="1800" b="0" i="0" dirty="0">
                <a:solidFill>
                  <a:srgbClr val="000000"/>
                </a:solidFill>
                <a:effectLst/>
                <a:latin typeface="Arial" panose="020B0604020202020204" pitchFamily="34" charset="0"/>
              </a:rPr>
              <a:t>lado orientado </a:t>
            </a:r>
            <a:r>
              <a:rPr lang="es-ES" sz="1800" dirty="0">
                <a:solidFill>
                  <a:srgbClr val="000000"/>
                </a:solidFill>
                <a:latin typeface="Arial" panose="020B0604020202020204" pitchFamily="34" charset="0"/>
              </a:rPr>
              <a:t>al estacionamiento del edificio</a:t>
            </a:r>
            <a:r>
              <a:rPr lang="es-ES" sz="1800" b="0" i="0" dirty="0">
                <a:solidFill>
                  <a:srgbClr val="000000"/>
                </a:solidFill>
                <a:effectLst/>
                <a:latin typeface="Arial" panose="020B0604020202020204" pitchFamily="34" charset="0"/>
              </a:rPr>
              <a:t>, alarma de carros, ruido de instalaciones. </a:t>
            </a:r>
            <a:r>
              <a:rPr lang="es-ES" sz="1800" b="1" i="0" dirty="0">
                <a:solidFill>
                  <a:srgbClr val="000000"/>
                </a:solidFill>
                <a:effectLst/>
                <a:latin typeface="Arial" panose="020B0604020202020204" pitchFamily="34" charset="0"/>
              </a:rPr>
              <a:t>Muro 2: </a:t>
            </a:r>
            <a:r>
              <a:rPr lang="es-ES" sz="1800" b="0" i="0" dirty="0">
                <a:solidFill>
                  <a:srgbClr val="000000"/>
                </a:solidFill>
                <a:effectLst/>
                <a:latin typeface="Arial" panose="020B0604020202020204" pitchFamily="34" charset="0"/>
              </a:rPr>
              <a:t>parte del interior del edificio, voces de personas en pasillos transitados</a:t>
            </a:r>
            <a:r>
              <a:rPr lang="es-ES" dirty="0"/>
              <a:t> </a:t>
            </a:r>
            <a:br>
              <a:rPr lang="es-ES" dirty="0"/>
            </a:br>
            <a:endParaRPr lang="es-AR" dirty="0"/>
          </a:p>
        </p:txBody>
      </p:sp>
      <p:pic>
        <p:nvPicPr>
          <p:cNvPr id="8" name="Imagen 7">
            <a:extLst>
              <a:ext uri="{FF2B5EF4-FFF2-40B4-BE49-F238E27FC236}">
                <a16:creationId xmlns:a16="http://schemas.microsoft.com/office/drawing/2014/main" id="{E8E9D809-3FE9-79C8-1C74-9BD02FCC2532}"/>
              </a:ext>
            </a:extLst>
          </p:cNvPr>
          <p:cNvPicPr>
            <a:picLocks noChangeAspect="1"/>
          </p:cNvPicPr>
          <p:nvPr/>
        </p:nvPicPr>
        <p:blipFill>
          <a:blip r:embed="rId2"/>
          <a:stretch>
            <a:fillRect/>
          </a:stretch>
        </p:blipFill>
        <p:spPr>
          <a:xfrm>
            <a:off x="4557221" y="4477073"/>
            <a:ext cx="3816424" cy="2391013"/>
          </a:xfrm>
          <a:prstGeom prst="rect">
            <a:avLst/>
          </a:prstGeom>
        </p:spPr>
      </p:pic>
    </p:spTree>
    <p:extLst>
      <p:ext uri="{BB962C8B-B14F-4D97-AF65-F5344CB8AC3E}">
        <p14:creationId xmlns:p14="http://schemas.microsoft.com/office/powerpoint/2010/main" val="3001887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a:t>Caso Estudio BIBLIOTECA FARUSAC </a:t>
            </a:r>
          </a:p>
        </p:txBody>
      </p:sp>
      <p:sp>
        <p:nvSpPr>
          <p:cNvPr id="6" name="Marcador de contenido 5">
            <a:extLst>
              <a:ext uri="{FF2B5EF4-FFF2-40B4-BE49-F238E27FC236}">
                <a16:creationId xmlns:a16="http://schemas.microsoft.com/office/drawing/2014/main" id="{E2E0DD28-0FFE-6531-FE66-E8349FA8F68C}"/>
              </a:ext>
            </a:extLst>
          </p:cNvPr>
          <p:cNvSpPr>
            <a:spLocks noGrp="1"/>
          </p:cNvSpPr>
          <p:nvPr>
            <p:ph idx="1"/>
          </p:nvPr>
        </p:nvSpPr>
        <p:spPr>
          <a:xfrm>
            <a:off x="457200" y="1486486"/>
            <a:ext cx="8229600" cy="4876800"/>
          </a:xfrm>
        </p:spPr>
        <p:txBody>
          <a:bodyPr/>
          <a:lstStyle/>
          <a:p>
            <a:r>
              <a:rPr lang="es-AR" sz="1800" b="1" dirty="0">
                <a:solidFill>
                  <a:schemeClr val="tx2">
                    <a:lumMod val="75000"/>
                  </a:schemeClr>
                </a:solidFill>
                <a:latin typeface="Arial" panose="020B0604020202020204" pitchFamily="34" charset="0"/>
              </a:rPr>
              <a:t>REGISTRO FOTOGRÁFICO</a:t>
            </a:r>
            <a:r>
              <a:rPr lang="es-AR" sz="1800" b="1" i="0" dirty="0">
                <a:solidFill>
                  <a:schemeClr val="tx2">
                    <a:lumMod val="75000"/>
                  </a:schemeClr>
                </a:solidFill>
                <a:effectLst/>
                <a:latin typeface="Arial" panose="020B0604020202020204" pitchFamily="34" charset="0"/>
              </a:rPr>
              <a:t>:</a:t>
            </a:r>
            <a:r>
              <a:rPr lang="es-AR" sz="1400" b="1" dirty="0">
                <a:solidFill>
                  <a:schemeClr val="tx2">
                    <a:lumMod val="75000"/>
                  </a:schemeClr>
                </a:solidFill>
              </a:rPr>
              <a:t> </a:t>
            </a:r>
            <a:endParaRPr lang="es-ES" sz="1800" b="1" i="0" dirty="0">
              <a:solidFill>
                <a:schemeClr val="tx2">
                  <a:lumMod val="75000"/>
                </a:schemeClr>
              </a:solidFill>
              <a:effectLst/>
              <a:latin typeface="Arial" panose="020B0604020202020204" pitchFamily="34" charset="0"/>
            </a:endParaRPr>
          </a:p>
          <a:p>
            <a:pPr marL="0" indent="0">
              <a:buNone/>
            </a:pPr>
            <a:br>
              <a:rPr lang="es-ES" dirty="0"/>
            </a:br>
            <a:endParaRPr lang="es-AR" dirty="0"/>
          </a:p>
        </p:txBody>
      </p:sp>
      <p:pic>
        <p:nvPicPr>
          <p:cNvPr id="7" name="Imagen 6">
            <a:extLst>
              <a:ext uri="{FF2B5EF4-FFF2-40B4-BE49-F238E27FC236}">
                <a16:creationId xmlns:a16="http://schemas.microsoft.com/office/drawing/2014/main" id="{8E6F1997-D530-871C-F06F-BF53C993C70A}"/>
              </a:ext>
            </a:extLst>
          </p:cNvPr>
          <p:cNvPicPr>
            <a:picLocks noChangeAspect="1"/>
          </p:cNvPicPr>
          <p:nvPr/>
        </p:nvPicPr>
        <p:blipFill>
          <a:blip r:embed="rId2"/>
          <a:stretch>
            <a:fillRect/>
          </a:stretch>
        </p:blipFill>
        <p:spPr>
          <a:xfrm>
            <a:off x="901777" y="4347576"/>
            <a:ext cx="3228975" cy="2047875"/>
          </a:xfrm>
          <a:prstGeom prst="rect">
            <a:avLst/>
          </a:prstGeom>
        </p:spPr>
      </p:pic>
      <p:pic>
        <p:nvPicPr>
          <p:cNvPr id="10" name="Imagen 9">
            <a:extLst>
              <a:ext uri="{FF2B5EF4-FFF2-40B4-BE49-F238E27FC236}">
                <a16:creationId xmlns:a16="http://schemas.microsoft.com/office/drawing/2014/main" id="{E0B5ADB1-813C-6232-369B-B22959286CF6}"/>
              </a:ext>
            </a:extLst>
          </p:cNvPr>
          <p:cNvPicPr>
            <a:picLocks noChangeAspect="1"/>
          </p:cNvPicPr>
          <p:nvPr/>
        </p:nvPicPr>
        <p:blipFill>
          <a:blip r:embed="rId3"/>
          <a:stretch>
            <a:fillRect/>
          </a:stretch>
        </p:blipFill>
        <p:spPr>
          <a:xfrm>
            <a:off x="4872706" y="1484469"/>
            <a:ext cx="3248025" cy="2009775"/>
          </a:xfrm>
          <a:prstGeom prst="rect">
            <a:avLst/>
          </a:prstGeom>
        </p:spPr>
      </p:pic>
      <p:pic>
        <p:nvPicPr>
          <p:cNvPr id="12" name="Imagen 11">
            <a:extLst>
              <a:ext uri="{FF2B5EF4-FFF2-40B4-BE49-F238E27FC236}">
                <a16:creationId xmlns:a16="http://schemas.microsoft.com/office/drawing/2014/main" id="{5BF2B729-75BE-735F-1FB0-85EF4A4BF8A8}"/>
              </a:ext>
            </a:extLst>
          </p:cNvPr>
          <p:cNvPicPr>
            <a:picLocks noChangeAspect="1"/>
          </p:cNvPicPr>
          <p:nvPr/>
        </p:nvPicPr>
        <p:blipFill>
          <a:blip r:embed="rId4"/>
          <a:stretch>
            <a:fillRect/>
          </a:stretch>
        </p:blipFill>
        <p:spPr>
          <a:xfrm>
            <a:off x="5772843" y="3694346"/>
            <a:ext cx="2381250" cy="3162300"/>
          </a:xfrm>
          <a:prstGeom prst="rect">
            <a:avLst/>
          </a:prstGeom>
        </p:spPr>
      </p:pic>
      <p:pic>
        <p:nvPicPr>
          <p:cNvPr id="4" name="Imagen 3">
            <a:extLst>
              <a:ext uri="{FF2B5EF4-FFF2-40B4-BE49-F238E27FC236}">
                <a16:creationId xmlns:a16="http://schemas.microsoft.com/office/drawing/2014/main" id="{EAC7658F-C084-87F3-0984-337652A7AB75}"/>
              </a:ext>
            </a:extLst>
          </p:cNvPr>
          <p:cNvPicPr>
            <a:picLocks noChangeAspect="1"/>
          </p:cNvPicPr>
          <p:nvPr/>
        </p:nvPicPr>
        <p:blipFill>
          <a:blip r:embed="rId5"/>
          <a:stretch>
            <a:fillRect/>
          </a:stretch>
        </p:blipFill>
        <p:spPr>
          <a:xfrm>
            <a:off x="457200" y="1772816"/>
            <a:ext cx="4012457" cy="2369561"/>
          </a:xfrm>
          <a:prstGeom prst="rect">
            <a:avLst/>
          </a:prstGeom>
        </p:spPr>
      </p:pic>
    </p:spTree>
    <p:extLst>
      <p:ext uri="{BB962C8B-B14F-4D97-AF65-F5344CB8AC3E}">
        <p14:creationId xmlns:p14="http://schemas.microsoft.com/office/powerpoint/2010/main" val="2014479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60648"/>
            <a:ext cx="8229600" cy="990600"/>
          </a:xfrm>
        </p:spPr>
        <p:txBody>
          <a:bodyPr>
            <a:normAutofit fontScale="90000"/>
          </a:bodyPr>
          <a:lstStyle/>
          <a:p>
            <a:r>
              <a:rPr lang="es-AR" dirty="0"/>
              <a:t>Caso Estudio BIBLIOTECA FARUSAC </a:t>
            </a:r>
          </a:p>
        </p:txBody>
      </p:sp>
      <p:sp>
        <p:nvSpPr>
          <p:cNvPr id="6" name="Marcador de contenido 5">
            <a:extLst>
              <a:ext uri="{FF2B5EF4-FFF2-40B4-BE49-F238E27FC236}">
                <a16:creationId xmlns:a16="http://schemas.microsoft.com/office/drawing/2014/main" id="{E2E0DD28-0FFE-6531-FE66-E8349FA8F68C}"/>
              </a:ext>
            </a:extLst>
          </p:cNvPr>
          <p:cNvSpPr>
            <a:spLocks noGrp="1"/>
          </p:cNvSpPr>
          <p:nvPr>
            <p:ph idx="1"/>
          </p:nvPr>
        </p:nvSpPr>
        <p:spPr>
          <a:xfrm>
            <a:off x="457200" y="1124744"/>
            <a:ext cx="8363272" cy="5733256"/>
          </a:xfrm>
        </p:spPr>
        <p:txBody>
          <a:bodyPr>
            <a:normAutofit fontScale="92500"/>
          </a:bodyPr>
          <a:lstStyle/>
          <a:p>
            <a:r>
              <a:rPr lang="es-AR" sz="1800" b="1" dirty="0">
                <a:solidFill>
                  <a:schemeClr val="tx2">
                    <a:lumMod val="75000"/>
                  </a:schemeClr>
                </a:solidFill>
                <a:latin typeface="Arial" panose="020B0604020202020204" pitchFamily="34" charset="0"/>
              </a:rPr>
              <a:t>REALIZAR MEDICIONES: </a:t>
            </a:r>
          </a:p>
          <a:p>
            <a:pPr marL="0" indent="0">
              <a:buNone/>
            </a:pPr>
            <a:r>
              <a:rPr lang="es-ES" sz="1600" dirty="0">
                <a:solidFill>
                  <a:srgbClr val="000000"/>
                </a:solidFill>
                <a:latin typeface="Arial" panose="020B0604020202020204" pitchFamily="34" charset="0"/>
              </a:rPr>
              <a:t>Tomar medidas del ambiente de los distintos materiales del que está construido el lugar .</a:t>
            </a:r>
          </a:p>
          <a:p>
            <a:pPr marL="0" indent="0">
              <a:buNone/>
            </a:pPr>
            <a:r>
              <a:rPr lang="es-ES" sz="1600" dirty="0">
                <a:solidFill>
                  <a:srgbClr val="000000"/>
                </a:solidFill>
                <a:latin typeface="Arial" panose="020B0604020202020204" pitchFamily="34" charset="0"/>
              </a:rPr>
              <a:t>Áreas, alto, ancho, de muros, puertas, ventanas, piso y techo, es decir todos aquellos elementos que sean cerramientos y se vean afectados por los sonidos.</a:t>
            </a:r>
          </a:p>
          <a:p>
            <a:pPr marL="0" indent="0">
              <a:buNone/>
            </a:pPr>
            <a:r>
              <a:rPr lang="es-ES" sz="1600" dirty="0">
                <a:solidFill>
                  <a:srgbClr val="000000"/>
                </a:solidFill>
                <a:latin typeface="Arial" panose="020B0604020202020204" pitchFamily="34" charset="0"/>
              </a:rPr>
              <a:t>Si es necesario realizar esquemas, bocetos y planos que ayuden a la medición de áreas</a:t>
            </a:r>
          </a:p>
          <a:p>
            <a:pPr marL="0" indent="0">
              <a:buNone/>
            </a:pPr>
            <a:endParaRPr lang="es-ES" sz="1600" dirty="0">
              <a:solidFill>
                <a:srgbClr val="000000"/>
              </a:solidFill>
              <a:latin typeface="Arial" panose="020B0604020202020204" pitchFamily="34" charset="0"/>
            </a:endParaRPr>
          </a:p>
          <a:p>
            <a:r>
              <a:rPr lang="es-ES" sz="1800" b="1" dirty="0">
                <a:solidFill>
                  <a:schemeClr val="tx2">
                    <a:lumMod val="75000"/>
                  </a:schemeClr>
                </a:solidFill>
                <a:latin typeface="Arial" panose="020B0604020202020204" pitchFamily="34" charset="0"/>
              </a:rPr>
              <a:t>REALIZAR ESQUEMAS O PLANOS</a:t>
            </a:r>
          </a:p>
          <a:p>
            <a:pPr marL="0" indent="0">
              <a:buNone/>
            </a:pPr>
            <a:endParaRPr lang="es-ES" sz="1200" dirty="0"/>
          </a:p>
          <a:p>
            <a:pPr marL="0" indent="0">
              <a:buNone/>
            </a:pPr>
            <a:r>
              <a:rPr lang="es-ES" sz="1600" b="1" i="0" dirty="0">
                <a:solidFill>
                  <a:srgbClr val="000000"/>
                </a:solidFill>
                <a:effectLst/>
                <a:latin typeface="Arial" panose="020B0604020202020204" pitchFamily="34" charset="0"/>
              </a:rPr>
              <a:t>PLANO 1. </a:t>
            </a:r>
            <a:r>
              <a:rPr lang="es-ES" sz="1600" b="0" i="0" dirty="0">
                <a:solidFill>
                  <a:srgbClr val="000000"/>
                </a:solidFill>
                <a:effectLst/>
                <a:latin typeface="Arial" panose="020B0604020202020204" pitchFamily="34" charset="0"/>
              </a:rPr>
              <a:t>Planta con medidas principales con el objetivo de usarlas para cálculo de áreas</a:t>
            </a:r>
            <a:r>
              <a:rPr lang="es-ES" sz="1600" b="1" i="0" dirty="0">
                <a:solidFill>
                  <a:srgbClr val="000000"/>
                </a:solidFill>
                <a:effectLst/>
                <a:latin typeface="Arial" panose="020B0604020202020204" pitchFamily="34" charset="0"/>
              </a:rPr>
              <a:t>.</a:t>
            </a:r>
          </a:p>
          <a:p>
            <a:pPr marL="0" indent="0">
              <a:buNone/>
            </a:pPr>
            <a:r>
              <a:rPr lang="es-ES" sz="1600" b="0" i="0" dirty="0">
                <a:solidFill>
                  <a:srgbClr val="000000"/>
                </a:solidFill>
                <a:effectLst/>
                <a:latin typeface="Symbol" panose="05050102010706020507" pitchFamily="18" charset="2"/>
              </a:rPr>
              <a:t> </a:t>
            </a:r>
            <a:r>
              <a:rPr lang="es-ES" sz="1600" b="0" i="0" dirty="0">
                <a:solidFill>
                  <a:srgbClr val="000000"/>
                </a:solidFill>
                <a:effectLst/>
                <a:latin typeface="Arial" panose="020B0604020202020204" pitchFamily="34" charset="0"/>
              </a:rPr>
              <a:t>Medidas de muros, principales y secundarios.</a:t>
            </a:r>
          </a:p>
          <a:p>
            <a:pPr marL="0" indent="0">
              <a:buNone/>
            </a:pPr>
            <a:r>
              <a:rPr lang="es-ES" sz="1600" b="0" i="0" dirty="0">
                <a:solidFill>
                  <a:srgbClr val="000000"/>
                </a:solidFill>
                <a:effectLst/>
                <a:latin typeface="Symbol" panose="05050102010706020507" pitchFamily="18" charset="2"/>
              </a:rPr>
              <a:t> </a:t>
            </a:r>
            <a:r>
              <a:rPr lang="es-ES" sz="1600" b="0" i="0" dirty="0">
                <a:solidFill>
                  <a:srgbClr val="000000"/>
                </a:solidFill>
                <a:effectLst/>
                <a:latin typeface="Arial" panose="020B0604020202020204" pitchFamily="34" charset="0"/>
              </a:rPr>
              <a:t>Medidas de ventanas y anchos de puertas</a:t>
            </a:r>
          </a:p>
          <a:p>
            <a:pPr marL="0" indent="0">
              <a:buNone/>
            </a:pPr>
            <a:r>
              <a:rPr lang="es-ES" sz="1600" b="0" i="0" dirty="0">
                <a:solidFill>
                  <a:srgbClr val="000000"/>
                </a:solidFill>
                <a:effectLst/>
                <a:latin typeface="Symbol" panose="05050102010706020507" pitchFamily="18" charset="2"/>
              </a:rPr>
              <a:t> </a:t>
            </a:r>
            <a:r>
              <a:rPr lang="es-ES" sz="1600" b="0" i="0" dirty="0">
                <a:solidFill>
                  <a:srgbClr val="000000"/>
                </a:solidFill>
                <a:effectLst/>
                <a:latin typeface="Arial" panose="020B0604020202020204" pitchFamily="34" charset="0"/>
              </a:rPr>
              <a:t>Medida de elementos estructurales principales.</a:t>
            </a:r>
          </a:p>
          <a:p>
            <a:pPr marL="0" indent="0">
              <a:buNone/>
            </a:pPr>
            <a:r>
              <a:rPr lang="es-ES" sz="1600" b="0" i="0" dirty="0">
                <a:solidFill>
                  <a:srgbClr val="000000"/>
                </a:solidFill>
                <a:effectLst/>
                <a:latin typeface="Symbol" panose="05050102010706020507" pitchFamily="18" charset="2"/>
              </a:rPr>
              <a:t> </a:t>
            </a:r>
            <a:r>
              <a:rPr lang="es-ES" sz="1600" b="0" i="0" dirty="0">
                <a:solidFill>
                  <a:srgbClr val="000000"/>
                </a:solidFill>
                <a:effectLst/>
                <a:latin typeface="Arial" panose="020B0604020202020204" pitchFamily="34" charset="0"/>
              </a:rPr>
              <a:t>Distribución por áreas</a:t>
            </a:r>
          </a:p>
          <a:p>
            <a:pPr marL="0" indent="0">
              <a:buNone/>
            </a:pPr>
            <a:r>
              <a:rPr lang="es-ES" sz="1600" b="0" i="0" dirty="0">
                <a:solidFill>
                  <a:srgbClr val="000000"/>
                </a:solidFill>
                <a:effectLst/>
                <a:latin typeface="Symbol" panose="05050102010706020507" pitchFamily="18" charset="2"/>
              </a:rPr>
              <a:t> </a:t>
            </a:r>
            <a:r>
              <a:rPr lang="es-ES" sz="1600" b="0" i="0" dirty="0">
                <a:solidFill>
                  <a:srgbClr val="000000"/>
                </a:solidFill>
                <a:effectLst/>
                <a:latin typeface="Arial" panose="020B0604020202020204" pitchFamily="34" charset="0"/>
              </a:rPr>
              <a:t>Toma de medidas en decibeles en puntos localizados</a:t>
            </a:r>
          </a:p>
          <a:p>
            <a:pPr marL="0" indent="0">
              <a:buNone/>
            </a:pPr>
            <a:r>
              <a:rPr lang="es-ES" sz="1600" b="1" i="0" dirty="0">
                <a:solidFill>
                  <a:srgbClr val="000000"/>
                </a:solidFill>
                <a:effectLst/>
                <a:latin typeface="Arial" panose="020B0604020202020204" pitchFamily="34" charset="0"/>
              </a:rPr>
              <a:t>PLANO 2. </a:t>
            </a:r>
            <a:r>
              <a:rPr lang="es-ES" sz="1600" b="0" i="0" dirty="0">
                <a:solidFill>
                  <a:srgbClr val="000000"/>
                </a:solidFill>
                <a:effectLst/>
                <a:latin typeface="Arial" panose="020B0604020202020204" pitchFamily="34" charset="0"/>
              </a:rPr>
              <a:t>Elevaciones de los 4 muros que conforman la biblioteca</a:t>
            </a:r>
          </a:p>
          <a:p>
            <a:pPr marL="0" indent="0">
              <a:buNone/>
            </a:pPr>
            <a:r>
              <a:rPr lang="es-ES" sz="1600" b="0" i="0" dirty="0">
                <a:solidFill>
                  <a:srgbClr val="000000"/>
                </a:solidFill>
                <a:effectLst/>
                <a:latin typeface="Symbol" panose="05050102010706020507" pitchFamily="18" charset="2"/>
              </a:rPr>
              <a:t> </a:t>
            </a:r>
            <a:r>
              <a:rPr lang="es-ES" sz="1600" b="0" i="0" dirty="0">
                <a:solidFill>
                  <a:srgbClr val="000000"/>
                </a:solidFill>
                <a:effectLst/>
                <a:latin typeface="Arial" panose="020B0604020202020204" pitchFamily="34" charset="0"/>
              </a:rPr>
              <a:t>Medidas de muros, principales y secundarios.</a:t>
            </a:r>
          </a:p>
          <a:p>
            <a:pPr marL="0" indent="0">
              <a:buNone/>
            </a:pPr>
            <a:r>
              <a:rPr lang="es-ES" sz="1600" b="0" i="0" dirty="0">
                <a:solidFill>
                  <a:srgbClr val="000000"/>
                </a:solidFill>
                <a:effectLst/>
                <a:latin typeface="Symbol" panose="05050102010706020507" pitchFamily="18" charset="2"/>
              </a:rPr>
              <a:t> </a:t>
            </a:r>
            <a:r>
              <a:rPr lang="es-ES" sz="1600" b="0" i="0" dirty="0">
                <a:solidFill>
                  <a:srgbClr val="000000"/>
                </a:solidFill>
                <a:effectLst/>
                <a:latin typeface="Arial" panose="020B0604020202020204" pitchFamily="34" charset="0"/>
              </a:rPr>
              <a:t>Medidas de ventanas y anchos de puertas</a:t>
            </a:r>
          </a:p>
          <a:p>
            <a:pPr marL="0" indent="0">
              <a:buNone/>
            </a:pPr>
            <a:r>
              <a:rPr lang="es-ES" sz="1600" b="0" i="0" dirty="0">
                <a:solidFill>
                  <a:srgbClr val="000000"/>
                </a:solidFill>
                <a:effectLst/>
                <a:latin typeface="Symbol" panose="05050102010706020507" pitchFamily="18" charset="2"/>
              </a:rPr>
              <a:t> </a:t>
            </a:r>
            <a:r>
              <a:rPr lang="es-ES" sz="1600" b="0" i="0" dirty="0">
                <a:solidFill>
                  <a:srgbClr val="000000"/>
                </a:solidFill>
                <a:effectLst/>
                <a:latin typeface="Arial" panose="020B0604020202020204" pitchFamily="34" charset="0"/>
              </a:rPr>
              <a:t>Medida de elementos estructurales principales.</a:t>
            </a:r>
          </a:p>
          <a:p>
            <a:pPr marL="0" indent="0">
              <a:buNone/>
            </a:pPr>
            <a:r>
              <a:rPr lang="es-ES" sz="1600" b="1" i="0" dirty="0">
                <a:solidFill>
                  <a:srgbClr val="000000"/>
                </a:solidFill>
                <a:effectLst/>
                <a:latin typeface="Arial" panose="020B0604020202020204" pitchFamily="34" charset="0"/>
              </a:rPr>
              <a:t>PLANO 3. </a:t>
            </a:r>
            <a:r>
              <a:rPr lang="es-ES" sz="1600" b="0" i="0" dirty="0">
                <a:solidFill>
                  <a:srgbClr val="000000"/>
                </a:solidFill>
                <a:effectLst/>
                <a:latin typeface="Arial" panose="020B0604020202020204" pitchFamily="34" charset="0"/>
              </a:rPr>
              <a:t>Detalle de ventana actual, medidas estándar y detalle en sección de ventana simple. En el caso que existiera un elemento principal observado que sea el principal transmisor de sonido</a:t>
            </a:r>
            <a:r>
              <a:rPr lang="es-ES" sz="1050" dirty="0"/>
              <a:t> </a:t>
            </a:r>
            <a:endParaRPr lang="es-AR" sz="1800" dirty="0">
              <a:solidFill>
                <a:srgbClr val="000000"/>
              </a:solidFill>
              <a:latin typeface="Arial" panose="020B0604020202020204" pitchFamily="34" charset="0"/>
            </a:endParaRPr>
          </a:p>
        </p:txBody>
      </p:sp>
    </p:spTree>
    <p:extLst>
      <p:ext uri="{BB962C8B-B14F-4D97-AF65-F5344CB8AC3E}">
        <p14:creationId xmlns:p14="http://schemas.microsoft.com/office/powerpoint/2010/main" val="647280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9C36D46-268F-4F1E-BD6E-041078040F93}"/>
              </a:ext>
            </a:extLst>
          </p:cNvPr>
          <p:cNvPicPr>
            <a:picLocks noChangeAspect="1"/>
          </p:cNvPicPr>
          <p:nvPr/>
        </p:nvPicPr>
        <p:blipFill>
          <a:blip r:embed="rId2"/>
          <a:stretch>
            <a:fillRect/>
          </a:stretch>
        </p:blipFill>
        <p:spPr>
          <a:xfrm>
            <a:off x="20528" y="548680"/>
            <a:ext cx="8944137" cy="6309320"/>
          </a:xfrm>
          <a:prstGeom prst="rect">
            <a:avLst/>
          </a:prstGeom>
        </p:spPr>
      </p:pic>
    </p:spTree>
    <p:extLst>
      <p:ext uri="{BB962C8B-B14F-4D97-AF65-F5344CB8AC3E}">
        <p14:creationId xmlns:p14="http://schemas.microsoft.com/office/powerpoint/2010/main" val="2733640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1118F0C-8816-E372-8B16-E8634226608F}"/>
              </a:ext>
            </a:extLst>
          </p:cNvPr>
          <p:cNvPicPr>
            <a:picLocks noChangeAspect="1"/>
          </p:cNvPicPr>
          <p:nvPr/>
        </p:nvPicPr>
        <p:blipFill>
          <a:blip r:embed="rId2"/>
          <a:stretch>
            <a:fillRect/>
          </a:stretch>
        </p:blipFill>
        <p:spPr>
          <a:xfrm>
            <a:off x="586986" y="620688"/>
            <a:ext cx="7970027" cy="5949280"/>
          </a:xfrm>
          <a:prstGeom prst="rect">
            <a:avLst/>
          </a:prstGeom>
        </p:spPr>
      </p:pic>
    </p:spTree>
    <p:extLst>
      <p:ext uri="{BB962C8B-B14F-4D97-AF65-F5344CB8AC3E}">
        <p14:creationId xmlns:p14="http://schemas.microsoft.com/office/powerpoint/2010/main" val="2960943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9A16233-FCFA-6083-6F85-4CD2C40891FA}"/>
              </a:ext>
            </a:extLst>
          </p:cNvPr>
          <p:cNvPicPr>
            <a:picLocks noChangeAspect="1"/>
          </p:cNvPicPr>
          <p:nvPr/>
        </p:nvPicPr>
        <p:blipFill>
          <a:blip r:embed="rId2"/>
          <a:stretch>
            <a:fillRect/>
          </a:stretch>
        </p:blipFill>
        <p:spPr>
          <a:xfrm>
            <a:off x="1" y="548680"/>
            <a:ext cx="5940152" cy="3240083"/>
          </a:xfrm>
          <a:prstGeom prst="rect">
            <a:avLst/>
          </a:prstGeom>
        </p:spPr>
      </p:pic>
      <p:pic>
        <p:nvPicPr>
          <p:cNvPr id="6" name="Imagen 5">
            <a:extLst>
              <a:ext uri="{FF2B5EF4-FFF2-40B4-BE49-F238E27FC236}">
                <a16:creationId xmlns:a16="http://schemas.microsoft.com/office/drawing/2014/main" id="{BAAE9DCE-1CF7-93E5-8C5F-E7B3829E8459}"/>
              </a:ext>
            </a:extLst>
          </p:cNvPr>
          <p:cNvPicPr>
            <a:picLocks noChangeAspect="1"/>
          </p:cNvPicPr>
          <p:nvPr/>
        </p:nvPicPr>
        <p:blipFill>
          <a:blip r:embed="rId3"/>
          <a:stretch>
            <a:fillRect/>
          </a:stretch>
        </p:blipFill>
        <p:spPr>
          <a:xfrm>
            <a:off x="3275856" y="3788763"/>
            <a:ext cx="5564778" cy="3024336"/>
          </a:xfrm>
          <a:prstGeom prst="rect">
            <a:avLst/>
          </a:prstGeom>
        </p:spPr>
      </p:pic>
      <p:sp>
        <p:nvSpPr>
          <p:cNvPr id="5" name="CuadroTexto 4">
            <a:extLst>
              <a:ext uri="{FF2B5EF4-FFF2-40B4-BE49-F238E27FC236}">
                <a16:creationId xmlns:a16="http://schemas.microsoft.com/office/drawing/2014/main" id="{1B69103A-CD5F-6F3D-C7A2-F438C750B916}"/>
              </a:ext>
            </a:extLst>
          </p:cNvPr>
          <p:cNvSpPr txBox="1"/>
          <p:nvPr/>
        </p:nvSpPr>
        <p:spPr>
          <a:xfrm>
            <a:off x="2843808" y="1771076"/>
            <a:ext cx="1224136" cy="369332"/>
          </a:xfrm>
          <a:prstGeom prst="rect">
            <a:avLst/>
          </a:prstGeom>
          <a:noFill/>
        </p:spPr>
        <p:txBody>
          <a:bodyPr wrap="square" rtlCol="0">
            <a:spAutoFit/>
          </a:bodyPr>
          <a:lstStyle/>
          <a:p>
            <a:r>
              <a:rPr lang="es-ES" dirty="0"/>
              <a:t>Plano 3</a:t>
            </a:r>
            <a:endParaRPr lang="es-AR" dirty="0"/>
          </a:p>
        </p:txBody>
      </p:sp>
      <p:sp>
        <p:nvSpPr>
          <p:cNvPr id="7" name="CuadroTexto 6">
            <a:extLst>
              <a:ext uri="{FF2B5EF4-FFF2-40B4-BE49-F238E27FC236}">
                <a16:creationId xmlns:a16="http://schemas.microsoft.com/office/drawing/2014/main" id="{A5150C84-7CF9-32EB-F474-DCAAB615EC4B}"/>
              </a:ext>
            </a:extLst>
          </p:cNvPr>
          <p:cNvSpPr txBox="1"/>
          <p:nvPr/>
        </p:nvSpPr>
        <p:spPr>
          <a:xfrm>
            <a:off x="5580112" y="4437112"/>
            <a:ext cx="1224136" cy="369332"/>
          </a:xfrm>
          <a:prstGeom prst="rect">
            <a:avLst/>
          </a:prstGeom>
          <a:noFill/>
        </p:spPr>
        <p:txBody>
          <a:bodyPr wrap="square" rtlCol="0">
            <a:spAutoFit/>
          </a:bodyPr>
          <a:lstStyle/>
          <a:p>
            <a:r>
              <a:rPr lang="es-ES" dirty="0"/>
              <a:t>Plano 4</a:t>
            </a:r>
            <a:endParaRPr lang="es-AR" dirty="0"/>
          </a:p>
        </p:txBody>
      </p:sp>
    </p:spTree>
    <p:extLst>
      <p:ext uri="{BB962C8B-B14F-4D97-AF65-F5344CB8AC3E}">
        <p14:creationId xmlns:p14="http://schemas.microsoft.com/office/powerpoint/2010/main" val="756592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Acústica arquitectónica: </a:t>
            </a:r>
          </a:p>
        </p:txBody>
      </p:sp>
      <p:sp>
        <p:nvSpPr>
          <p:cNvPr id="3" name="2 Marcador de contenido"/>
          <p:cNvSpPr>
            <a:spLocks noGrp="1"/>
          </p:cNvSpPr>
          <p:nvPr>
            <p:ph idx="1"/>
          </p:nvPr>
        </p:nvSpPr>
        <p:spPr/>
        <p:txBody>
          <a:bodyPr>
            <a:normAutofit/>
          </a:bodyPr>
          <a:lstStyle/>
          <a:p>
            <a:pPr algn="l"/>
            <a:r>
              <a:rPr lang="es-ES" sz="1800" b="0" i="0" dirty="0">
                <a:solidFill>
                  <a:srgbClr val="000000"/>
                </a:solidFill>
                <a:effectLst/>
                <a:latin typeface="Arial" panose="020B0604020202020204" pitchFamily="34" charset="0"/>
              </a:rPr>
              <a:t>La </a:t>
            </a:r>
            <a:r>
              <a:rPr lang="es-ES" sz="1800" b="1" i="0" dirty="0">
                <a:solidFill>
                  <a:srgbClr val="000000"/>
                </a:solidFill>
                <a:effectLst/>
                <a:latin typeface="Arial" panose="020B0604020202020204" pitchFamily="34" charset="0"/>
              </a:rPr>
              <a:t>Acústica</a:t>
            </a:r>
            <a:r>
              <a:rPr lang="es-ES" sz="1800" b="0" i="0" dirty="0">
                <a:solidFill>
                  <a:srgbClr val="000000"/>
                </a:solidFill>
                <a:effectLst/>
                <a:latin typeface="Arial" panose="020B0604020202020204" pitchFamily="34" charset="0"/>
              </a:rPr>
              <a:t> es ciencia que se dedica al estudio de todos los aspectos relacionados al sonido, tal como: La recepción de las ondas sonoras en diversos medios, la generación y propagación a través de la materia y su  transmisión.</a:t>
            </a:r>
          </a:p>
          <a:p>
            <a:pPr marL="0" indent="0" algn="l">
              <a:buNone/>
            </a:pPr>
            <a:endParaRPr lang="es-ES" sz="1800" b="0" i="0" dirty="0">
              <a:solidFill>
                <a:srgbClr val="000000"/>
              </a:solidFill>
              <a:effectLst/>
              <a:latin typeface="Arial" panose="020B0604020202020204" pitchFamily="34" charset="0"/>
            </a:endParaRPr>
          </a:p>
          <a:p>
            <a:pPr algn="l"/>
            <a:r>
              <a:rPr lang="es-ES" sz="1800" b="0" i="0" dirty="0">
                <a:solidFill>
                  <a:srgbClr val="000000"/>
                </a:solidFill>
                <a:effectLst/>
                <a:latin typeface="Arial" panose="020B0604020202020204" pitchFamily="34" charset="0"/>
              </a:rPr>
              <a:t>La </a:t>
            </a:r>
            <a:r>
              <a:rPr lang="es-ES" sz="1800" b="1" i="0" dirty="0">
                <a:solidFill>
                  <a:srgbClr val="000000"/>
                </a:solidFill>
                <a:effectLst/>
                <a:latin typeface="Arial" panose="020B0604020202020204" pitchFamily="34" charset="0"/>
              </a:rPr>
              <a:t>Acústica Arquitectónica </a:t>
            </a:r>
            <a:r>
              <a:rPr lang="es-ES" sz="1800" b="0" i="0" dirty="0">
                <a:solidFill>
                  <a:srgbClr val="000000"/>
                </a:solidFill>
                <a:effectLst/>
                <a:latin typeface="Arial" panose="020B0604020202020204" pitchFamily="34" charset="0"/>
              </a:rPr>
              <a:t>esta se dedica al estudio del control del sonido, aislamiento y acondicionamiento en los ambientes de acuerdo su función . Esta última determinará una serie de cualidades acústicas por los cuales se necesitará lograr un comportamiento del sonido adecuado y por lo que se requieren materiales especializados</a:t>
            </a:r>
            <a:r>
              <a:rPr lang="es-ES" sz="1400" b="0" i="0" dirty="0">
                <a:solidFill>
                  <a:srgbClr val="000000"/>
                </a:solidFill>
                <a:effectLst/>
                <a:latin typeface="Arial" panose="020B0604020202020204" pitchFamily="34" charset="0"/>
              </a:rPr>
              <a:t>.</a:t>
            </a:r>
          </a:p>
          <a:p>
            <a:pPr algn="l"/>
            <a:endParaRPr lang="es-ES" sz="1400" b="0" i="0" dirty="0">
              <a:solidFill>
                <a:srgbClr val="000000"/>
              </a:solidFill>
              <a:effectLst/>
              <a:latin typeface="Arial" panose="020B0604020202020204" pitchFamily="34" charset="0"/>
            </a:endParaRPr>
          </a:p>
          <a:p>
            <a:pPr algn="l"/>
            <a:r>
              <a:rPr lang="es-ES" sz="1800" b="0" i="0" dirty="0">
                <a:solidFill>
                  <a:srgbClr val="000000"/>
                </a:solidFill>
                <a:effectLst/>
                <a:latin typeface="Arial" panose="020B0604020202020204" pitchFamily="34" charset="0"/>
              </a:rPr>
              <a:t>Gracias a la </a:t>
            </a:r>
            <a:r>
              <a:rPr lang="es-ES" sz="1800" b="1" i="0" dirty="0">
                <a:solidFill>
                  <a:srgbClr val="000000"/>
                </a:solidFill>
                <a:effectLst/>
                <a:latin typeface="Arial" panose="020B0604020202020204" pitchFamily="34" charset="0"/>
              </a:rPr>
              <a:t>tecnología actual </a:t>
            </a:r>
            <a:r>
              <a:rPr lang="es-ES" sz="1800" b="0" i="0" dirty="0">
                <a:solidFill>
                  <a:srgbClr val="000000"/>
                </a:solidFill>
                <a:effectLst/>
                <a:latin typeface="Arial" panose="020B0604020202020204" pitchFamily="34" charset="0"/>
              </a:rPr>
              <a:t>podemos estudiar mas completamente las edificaciones evitando malos diseños y ambientes con un mal acondicionamiento del sonido y utilizarla como una herramienta para facilitar las tomas de decisiones en cuanto al tipo de materiales a utilizar.</a:t>
            </a:r>
            <a:br>
              <a:rPr lang="es-ES" sz="1400" dirty="0"/>
            </a:br>
            <a:r>
              <a:rPr lang="es-ES" sz="1800" b="0" i="0" dirty="0">
                <a:solidFill>
                  <a:srgbClr val="000000"/>
                </a:solidFill>
                <a:effectLst/>
                <a:latin typeface="Arial" panose="020B0604020202020204" pitchFamily="34" charset="0"/>
              </a:rPr>
              <a:t> </a:t>
            </a:r>
            <a:endParaRPr lang="es-AR" dirty="0"/>
          </a:p>
        </p:txBody>
      </p:sp>
    </p:spTree>
    <p:extLst>
      <p:ext uri="{BB962C8B-B14F-4D97-AF65-F5344CB8AC3E}">
        <p14:creationId xmlns:p14="http://schemas.microsoft.com/office/powerpoint/2010/main" val="2841868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60648"/>
            <a:ext cx="8229600" cy="990600"/>
          </a:xfrm>
        </p:spPr>
        <p:txBody>
          <a:bodyPr>
            <a:normAutofit fontScale="90000"/>
          </a:bodyPr>
          <a:lstStyle/>
          <a:p>
            <a:r>
              <a:rPr lang="es-AR" dirty="0"/>
              <a:t>Caso Estudio BIBLIOTECA FARUSAC </a:t>
            </a:r>
          </a:p>
        </p:txBody>
      </p:sp>
      <p:sp>
        <p:nvSpPr>
          <p:cNvPr id="6" name="Marcador de contenido 5">
            <a:extLst>
              <a:ext uri="{FF2B5EF4-FFF2-40B4-BE49-F238E27FC236}">
                <a16:creationId xmlns:a16="http://schemas.microsoft.com/office/drawing/2014/main" id="{E2E0DD28-0FFE-6531-FE66-E8349FA8F68C}"/>
              </a:ext>
            </a:extLst>
          </p:cNvPr>
          <p:cNvSpPr>
            <a:spLocks noGrp="1"/>
          </p:cNvSpPr>
          <p:nvPr>
            <p:ph idx="1"/>
          </p:nvPr>
        </p:nvSpPr>
        <p:spPr>
          <a:xfrm>
            <a:off x="457200" y="1124744"/>
            <a:ext cx="8229600" cy="4876800"/>
          </a:xfrm>
        </p:spPr>
        <p:txBody>
          <a:bodyPr>
            <a:normAutofit/>
          </a:bodyPr>
          <a:lstStyle/>
          <a:p>
            <a:pPr marL="0" indent="0">
              <a:buNone/>
            </a:pPr>
            <a:endParaRPr lang="es-ES" sz="1600" dirty="0">
              <a:solidFill>
                <a:srgbClr val="000000"/>
              </a:solidFill>
              <a:latin typeface="Arial" panose="020B0604020202020204" pitchFamily="34" charset="0"/>
            </a:endParaRPr>
          </a:p>
          <a:p>
            <a:r>
              <a:rPr lang="es-AR" sz="1800" b="1" dirty="0">
                <a:solidFill>
                  <a:schemeClr val="tx2">
                    <a:lumMod val="75000"/>
                  </a:schemeClr>
                </a:solidFill>
                <a:latin typeface="Arial" panose="020B0604020202020204" pitchFamily="34" charset="0"/>
              </a:rPr>
              <a:t>MEDICIÓN DE DECIBLES</a:t>
            </a:r>
          </a:p>
          <a:p>
            <a:pPr marL="0" indent="0">
              <a:buNone/>
            </a:pPr>
            <a:r>
              <a:rPr lang="es-AR" sz="1600" dirty="0">
                <a:solidFill>
                  <a:srgbClr val="000000"/>
                </a:solidFill>
                <a:latin typeface="Arial" panose="020B0604020202020204" pitchFamily="34" charset="0"/>
              </a:rPr>
              <a:t>Mediante el uso de aplicaciones en dispositivos móviles como </a:t>
            </a:r>
            <a:r>
              <a:rPr lang="es-AR" sz="1600" dirty="0" err="1">
                <a:solidFill>
                  <a:srgbClr val="000000"/>
                </a:solidFill>
                <a:latin typeface="Arial" panose="020B0604020202020204" pitchFamily="34" charset="0"/>
              </a:rPr>
              <a:t>Sound</a:t>
            </a:r>
            <a:r>
              <a:rPr lang="es-AR" sz="1600" dirty="0">
                <a:solidFill>
                  <a:srgbClr val="000000"/>
                </a:solidFill>
                <a:latin typeface="Arial" panose="020B0604020202020204" pitchFamily="34" charset="0"/>
              </a:rPr>
              <a:t> Meter, Decibel Meter, entre otros.</a:t>
            </a:r>
          </a:p>
          <a:p>
            <a:pPr marL="0" indent="0">
              <a:buNone/>
            </a:pPr>
            <a:r>
              <a:rPr lang="es-ES" sz="1600" b="0" i="0" dirty="0">
                <a:solidFill>
                  <a:srgbClr val="000000"/>
                </a:solidFill>
                <a:effectLst/>
                <a:latin typeface="Arial" panose="020B0604020202020204" pitchFamily="34" charset="0"/>
              </a:rPr>
              <a:t>Se debe elegir los puntos en los que se tomará el nivel de decibeles, como se observa en la ilustración</a:t>
            </a:r>
            <a:r>
              <a:rPr lang="es-ES" sz="1800" b="0" i="0" dirty="0">
                <a:solidFill>
                  <a:srgbClr val="000000"/>
                </a:solidFill>
                <a:effectLst/>
                <a:latin typeface="Arial" panose="020B0604020202020204" pitchFamily="34" charset="0"/>
              </a:rPr>
              <a:t>. </a:t>
            </a:r>
            <a:br>
              <a:rPr lang="es-ES" sz="1400" dirty="0"/>
            </a:br>
            <a:r>
              <a:rPr lang="es-AR" sz="1800" dirty="0">
                <a:solidFill>
                  <a:srgbClr val="000000"/>
                </a:solidFill>
                <a:latin typeface="Arial" panose="020B0604020202020204" pitchFamily="34" charset="0"/>
              </a:rPr>
              <a:t> </a:t>
            </a:r>
          </a:p>
          <a:p>
            <a:pPr marL="0" indent="0">
              <a:buNone/>
            </a:pPr>
            <a:r>
              <a:rPr lang="es-AR" sz="1800" dirty="0">
                <a:solidFill>
                  <a:srgbClr val="000000"/>
                </a:solidFill>
                <a:latin typeface="Arial" panose="020B0604020202020204" pitchFamily="34" charset="0"/>
              </a:rPr>
              <a:t> </a:t>
            </a:r>
          </a:p>
          <a:p>
            <a:pPr marL="0" indent="0">
              <a:buNone/>
            </a:pPr>
            <a:br>
              <a:rPr lang="es-ES" dirty="0"/>
            </a:br>
            <a:endParaRPr lang="es-AR" dirty="0"/>
          </a:p>
        </p:txBody>
      </p:sp>
      <p:pic>
        <p:nvPicPr>
          <p:cNvPr id="18" name="Imagen 17">
            <a:extLst>
              <a:ext uri="{FF2B5EF4-FFF2-40B4-BE49-F238E27FC236}">
                <a16:creationId xmlns:a16="http://schemas.microsoft.com/office/drawing/2014/main" id="{E1D4DA60-5A81-3813-5F71-225AA0CCB2FC}"/>
              </a:ext>
            </a:extLst>
          </p:cNvPr>
          <p:cNvPicPr>
            <a:picLocks noChangeAspect="1"/>
          </p:cNvPicPr>
          <p:nvPr/>
        </p:nvPicPr>
        <p:blipFill>
          <a:blip r:embed="rId2"/>
          <a:stretch>
            <a:fillRect/>
          </a:stretch>
        </p:blipFill>
        <p:spPr>
          <a:xfrm>
            <a:off x="2051720" y="3068960"/>
            <a:ext cx="5834007" cy="3237721"/>
          </a:xfrm>
          <a:prstGeom prst="rect">
            <a:avLst/>
          </a:prstGeom>
        </p:spPr>
      </p:pic>
    </p:spTree>
    <p:extLst>
      <p:ext uri="{BB962C8B-B14F-4D97-AF65-F5344CB8AC3E}">
        <p14:creationId xmlns:p14="http://schemas.microsoft.com/office/powerpoint/2010/main" val="321330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9C36D46-268F-4F1E-BD6E-041078040F93}"/>
              </a:ext>
            </a:extLst>
          </p:cNvPr>
          <p:cNvPicPr>
            <a:picLocks noChangeAspect="1"/>
          </p:cNvPicPr>
          <p:nvPr/>
        </p:nvPicPr>
        <p:blipFill>
          <a:blip r:embed="rId2"/>
          <a:stretch>
            <a:fillRect/>
          </a:stretch>
        </p:blipFill>
        <p:spPr>
          <a:xfrm>
            <a:off x="20528" y="548680"/>
            <a:ext cx="8944137" cy="6309320"/>
          </a:xfrm>
          <a:prstGeom prst="rect">
            <a:avLst/>
          </a:prstGeom>
        </p:spPr>
      </p:pic>
    </p:spTree>
    <p:extLst>
      <p:ext uri="{BB962C8B-B14F-4D97-AF65-F5344CB8AC3E}">
        <p14:creationId xmlns:p14="http://schemas.microsoft.com/office/powerpoint/2010/main" val="827222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7366" y="332656"/>
            <a:ext cx="8229600" cy="990600"/>
          </a:xfrm>
        </p:spPr>
        <p:txBody>
          <a:bodyPr>
            <a:normAutofit fontScale="90000"/>
          </a:bodyPr>
          <a:lstStyle/>
          <a:p>
            <a:r>
              <a:rPr lang="es-AR" dirty="0"/>
              <a:t>Caso Estudio BIBLIOTECA FARUSAC </a:t>
            </a:r>
          </a:p>
        </p:txBody>
      </p:sp>
      <p:sp>
        <p:nvSpPr>
          <p:cNvPr id="6" name="Marcador de contenido 5">
            <a:extLst>
              <a:ext uri="{FF2B5EF4-FFF2-40B4-BE49-F238E27FC236}">
                <a16:creationId xmlns:a16="http://schemas.microsoft.com/office/drawing/2014/main" id="{E2E0DD28-0FFE-6531-FE66-E8349FA8F68C}"/>
              </a:ext>
            </a:extLst>
          </p:cNvPr>
          <p:cNvSpPr>
            <a:spLocks noGrp="1"/>
          </p:cNvSpPr>
          <p:nvPr>
            <p:ph idx="1"/>
          </p:nvPr>
        </p:nvSpPr>
        <p:spPr>
          <a:xfrm>
            <a:off x="347366" y="1323256"/>
            <a:ext cx="8229600" cy="5534744"/>
          </a:xfrm>
        </p:spPr>
        <p:txBody>
          <a:bodyPr>
            <a:normAutofit fontScale="85000" lnSpcReduction="10000"/>
          </a:bodyPr>
          <a:lstStyle/>
          <a:p>
            <a:pPr>
              <a:lnSpc>
                <a:spcPct val="110000"/>
              </a:lnSpc>
            </a:pPr>
            <a:r>
              <a:rPr lang="es-ES" sz="2100" b="1" dirty="0">
                <a:solidFill>
                  <a:schemeClr val="tx2">
                    <a:lumMod val="75000"/>
                  </a:schemeClr>
                </a:solidFill>
                <a:latin typeface="Arial" panose="020B0604020202020204" pitchFamily="34" charset="0"/>
              </a:rPr>
              <a:t>DETERMINAR EL PROBLEMA</a:t>
            </a:r>
          </a:p>
          <a:p>
            <a:r>
              <a:rPr lang="es-ES" sz="1800" b="1" i="0" dirty="0">
                <a:solidFill>
                  <a:srgbClr val="000000"/>
                </a:solidFill>
                <a:effectLst/>
                <a:latin typeface="Arial" panose="020B0604020202020204" pitchFamily="34" charset="0"/>
              </a:rPr>
              <a:t>FUENTES DE RUIDO:</a:t>
            </a:r>
          </a:p>
          <a:p>
            <a:pPr marL="0" indent="0">
              <a:buNone/>
            </a:pPr>
            <a:r>
              <a:rPr lang="es-ES" sz="1800" b="1" i="0" dirty="0">
                <a:solidFill>
                  <a:srgbClr val="000000"/>
                </a:solidFill>
                <a:effectLst/>
                <a:latin typeface="Arial" panose="020B0604020202020204" pitchFamily="34" charset="0"/>
              </a:rPr>
              <a:t>Voz humana</a:t>
            </a:r>
            <a:r>
              <a:rPr lang="es-ES" sz="1800" b="0" i="0" dirty="0">
                <a:solidFill>
                  <a:srgbClr val="000000"/>
                </a:solidFill>
                <a:effectLst/>
                <a:latin typeface="Arial" panose="020B0604020202020204" pitchFamily="34" charset="0"/>
              </a:rPr>
              <a:t>: la biblioteca colinda con los pasillos principales del edifico de manera que se escucha la voz humana.</a:t>
            </a:r>
          </a:p>
          <a:p>
            <a:pPr marL="0" indent="0">
              <a:buNone/>
            </a:pPr>
            <a:r>
              <a:rPr lang="es-ES" sz="1800" b="1" i="0" dirty="0">
                <a:solidFill>
                  <a:srgbClr val="000000"/>
                </a:solidFill>
                <a:effectLst/>
                <a:latin typeface="Arial" panose="020B0604020202020204" pitchFamily="34" charset="0"/>
              </a:rPr>
              <a:t>Carros</a:t>
            </a:r>
            <a:r>
              <a:rPr lang="es-ES" sz="1800" b="0" i="0" dirty="0">
                <a:solidFill>
                  <a:srgbClr val="000000"/>
                </a:solidFill>
                <a:effectLst/>
                <a:latin typeface="Arial" panose="020B0604020202020204" pitchFamily="34" charset="0"/>
              </a:rPr>
              <a:t>: en la parte posterior del edificio se encuentra el estacionamiento por lo que las bocinas, alarmas, o aceleraciones fuertes pueden ser escuchadas dentro del edificio pero en menores cantidades y más esporádicamente que la voz humana.</a:t>
            </a:r>
          </a:p>
          <a:p>
            <a:pPr marL="0" indent="0">
              <a:buNone/>
            </a:pPr>
            <a:r>
              <a:rPr lang="es-ES" sz="1800" b="1" i="0" dirty="0">
                <a:solidFill>
                  <a:srgbClr val="000000"/>
                </a:solidFill>
                <a:effectLst/>
                <a:latin typeface="Arial" panose="020B0604020202020204" pitchFamily="34" charset="0"/>
              </a:rPr>
              <a:t>Instalaciones</a:t>
            </a:r>
            <a:r>
              <a:rPr lang="es-ES" sz="1800" b="0" i="0" dirty="0">
                <a:solidFill>
                  <a:srgbClr val="000000"/>
                </a:solidFill>
                <a:effectLst/>
                <a:latin typeface="Arial" panose="020B0604020202020204" pitchFamily="34" charset="0"/>
              </a:rPr>
              <a:t>: El ruido de las instalaciones como la ventilación y aire acondicionado son también considerados una fuente de ruido pero en menor grado y son más tolerados ya que estos son en una frecuencia baja y menos molesta para el oído humano.</a:t>
            </a:r>
          </a:p>
          <a:p>
            <a:r>
              <a:rPr lang="es-ES" sz="1800" b="1" i="0" dirty="0">
                <a:solidFill>
                  <a:srgbClr val="000000"/>
                </a:solidFill>
                <a:effectLst/>
                <a:latin typeface="Arial" panose="020B0604020202020204" pitchFamily="34" charset="0"/>
              </a:rPr>
              <a:t>CAPACIDAD AISLANTE DE LOS MATERIALES:</a:t>
            </a:r>
          </a:p>
          <a:p>
            <a:pPr marL="0" indent="0">
              <a:buNone/>
            </a:pPr>
            <a:r>
              <a:rPr lang="es-ES" sz="1800" b="0" i="0" dirty="0">
                <a:solidFill>
                  <a:srgbClr val="000000"/>
                </a:solidFill>
                <a:effectLst/>
                <a:latin typeface="Arial" panose="020B0604020202020204" pitchFamily="34" charset="0"/>
              </a:rPr>
              <a:t>Los muros 1 y 2 son los muros que principalmente son expuestos a ruido y como aspecto importante es que estos están compuestos en un 70% de ventanas, compuestos por un vidrio simple y el resto son muros de cerramiento sin cargas estructurales de mampostería de ladrillo.</a:t>
            </a:r>
          </a:p>
          <a:p>
            <a:pPr marL="0" indent="0">
              <a:buNone/>
            </a:pPr>
            <a:r>
              <a:rPr lang="es-ES" sz="1800" b="0" i="0" dirty="0">
                <a:solidFill>
                  <a:srgbClr val="000000"/>
                </a:solidFill>
                <a:effectLst/>
                <a:latin typeface="Arial" panose="020B0604020202020204" pitchFamily="34" charset="0"/>
              </a:rPr>
              <a:t>El vidrio: Teniendo en cuenta que en la biblioteca el vidrio está de un modo simple</a:t>
            </a:r>
            <a:r>
              <a:rPr lang="es-ES" sz="1800" dirty="0">
                <a:solidFill>
                  <a:srgbClr val="000000"/>
                </a:solidFill>
                <a:latin typeface="Arial" panose="020B0604020202020204" pitchFamily="34" charset="0"/>
              </a:rPr>
              <a:t> no aísla correctamente</a:t>
            </a:r>
          </a:p>
          <a:p>
            <a:pPr marL="0" indent="0">
              <a:buNone/>
            </a:pPr>
            <a:r>
              <a:rPr lang="es-ES" sz="1800" b="0" i="0" dirty="0">
                <a:solidFill>
                  <a:srgbClr val="000000"/>
                </a:solidFill>
                <a:effectLst/>
                <a:latin typeface="Arial" panose="020B0604020202020204" pitchFamily="34" charset="0"/>
              </a:rPr>
              <a:t>El ladrillo: No es el principal material conductor de ruido dado a que tiene buenas propiedades aislantes.</a:t>
            </a:r>
          </a:p>
          <a:p>
            <a:r>
              <a:rPr lang="es-ES" sz="1800" b="1" i="0" dirty="0">
                <a:solidFill>
                  <a:srgbClr val="000000"/>
                </a:solidFill>
                <a:effectLst/>
                <a:latin typeface="Arial" panose="020B0604020202020204" pitchFamily="34" charset="0"/>
              </a:rPr>
              <a:t>INSTALACION DE LOS MATERIALES QUE PRESENTEN MENOR AISLAMIENTO</a:t>
            </a:r>
          </a:p>
          <a:p>
            <a:pPr marL="0" indent="0">
              <a:buNone/>
            </a:pPr>
            <a:r>
              <a:rPr lang="es-ES" sz="1800" b="0" i="0" dirty="0">
                <a:solidFill>
                  <a:srgbClr val="000000"/>
                </a:solidFill>
                <a:effectLst/>
                <a:latin typeface="Arial" panose="020B0604020202020204" pitchFamily="34" charset="0"/>
              </a:rPr>
              <a:t>El vidrio de las ventanas es considerablemente grande</a:t>
            </a:r>
            <a:r>
              <a:rPr lang="es-ES" sz="1800" dirty="0">
                <a:solidFill>
                  <a:srgbClr val="000000"/>
                </a:solidFill>
                <a:latin typeface="Arial" panose="020B0604020202020204" pitchFamily="34" charset="0"/>
              </a:rPr>
              <a:t> y esto hace que </a:t>
            </a:r>
            <a:r>
              <a:rPr lang="es-ES" sz="1800" b="0" i="0" dirty="0">
                <a:solidFill>
                  <a:srgbClr val="000000"/>
                </a:solidFill>
                <a:effectLst/>
                <a:latin typeface="Arial" panose="020B0604020202020204" pitchFamily="34" charset="0"/>
              </a:rPr>
              <a:t>el paso de sonido sea más fácil.</a:t>
            </a:r>
            <a:endParaRPr lang="es-AR" sz="18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182975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7366" y="332656"/>
            <a:ext cx="8229600" cy="990600"/>
          </a:xfrm>
        </p:spPr>
        <p:txBody>
          <a:bodyPr>
            <a:normAutofit fontScale="90000"/>
          </a:bodyPr>
          <a:lstStyle/>
          <a:p>
            <a:r>
              <a:rPr lang="es-AR" dirty="0"/>
              <a:t>Caso Estudio BIBLIOTECA FARUSAC </a:t>
            </a:r>
          </a:p>
        </p:txBody>
      </p:sp>
      <p:sp>
        <p:nvSpPr>
          <p:cNvPr id="6" name="Marcador de contenido 5">
            <a:extLst>
              <a:ext uri="{FF2B5EF4-FFF2-40B4-BE49-F238E27FC236}">
                <a16:creationId xmlns:a16="http://schemas.microsoft.com/office/drawing/2014/main" id="{E2E0DD28-0FFE-6531-FE66-E8349FA8F68C}"/>
              </a:ext>
            </a:extLst>
          </p:cNvPr>
          <p:cNvSpPr>
            <a:spLocks noGrp="1"/>
          </p:cNvSpPr>
          <p:nvPr>
            <p:ph idx="1"/>
          </p:nvPr>
        </p:nvSpPr>
        <p:spPr>
          <a:xfrm>
            <a:off x="347366" y="1323256"/>
            <a:ext cx="8229600" cy="5534744"/>
          </a:xfrm>
        </p:spPr>
        <p:txBody>
          <a:bodyPr>
            <a:normAutofit fontScale="85000" lnSpcReduction="10000"/>
          </a:bodyPr>
          <a:lstStyle/>
          <a:p>
            <a:r>
              <a:rPr lang="es-ES" sz="2100" b="1" dirty="0">
                <a:solidFill>
                  <a:schemeClr val="tx2">
                    <a:lumMod val="75000"/>
                  </a:schemeClr>
                </a:solidFill>
                <a:latin typeface="Arial" panose="020B0604020202020204" pitchFamily="34" charset="0"/>
              </a:rPr>
              <a:t>SOLUCIÓN PROPUESTA</a:t>
            </a:r>
          </a:p>
          <a:p>
            <a:pPr marL="0" indent="0">
              <a:buNone/>
            </a:pPr>
            <a:r>
              <a:rPr lang="es-ES" sz="1800" b="0" i="0" dirty="0">
                <a:solidFill>
                  <a:srgbClr val="000000"/>
                </a:solidFill>
                <a:effectLst/>
                <a:latin typeface="Arial" panose="020B0604020202020204" pitchFamily="34" charset="0"/>
              </a:rPr>
              <a:t>El principal conductor de ruido hacia adentro de la edificación son las ventanas</a:t>
            </a:r>
            <a:r>
              <a:rPr lang="es-ES" sz="1800" dirty="0">
                <a:solidFill>
                  <a:srgbClr val="000000"/>
                </a:solidFill>
                <a:latin typeface="Arial" panose="020B0604020202020204" pitchFamily="34" charset="0"/>
              </a:rPr>
              <a:t> debido a que son grandes y tienen vidro simple.</a:t>
            </a:r>
            <a:endParaRPr lang="es-ES" sz="1800" b="0" i="0" dirty="0">
              <a:solidFill>
                <a:srgbClr val="000000"/>
              </a:solidFill>
              <a:effectLst/>
              <a:latin typeface="Arial" panose="020B0604020202020204" pitchFamily="34" charset="0"/>
            </a:endParaRPr>
          </a:p>
          <a:p>
            <a:pPr marL="0" indent="0">
              <a:buNone/>
            </a:pPr>
            <a:r>
              <a:rPr lang="es-ES" sz="1800" dirty="0">
                <a:solidFill>
                  <a:srgbClr val="000000"/>
                </a:solidFill>
                <a:latin typeface="Arial" panose="020B0604020202020204" pitchFamily="34" charset="0"/>
              </a:rPr>
              <a:t>Un </a:t>
            </a:r>
            <a:r>
              <a:rPr lang="es-ES" sz="1800" b="0" i="0" dirty="0">
                <a:solidFill>
                  <a:srgbClr val="000000"/>
                </a:solidFill>
                <a:effectLst/>
                <a:latin typeface="Arial" panose="020B0604020202020204" pitchFamily="34" charset="0"/>
              </a:rPr>
              <a:t>sistema constructivo de ventana doble puede ser útil ya que la biblioteca presenta un gran porcentaje del cerramiento mediante ventanas. Al realizar un cambio en el sistema constructivo de las ventanas se reducirá considerablemente el paso del sonido dentro de la biblioteca. </a:t>
            </a:r>
            <a:br>
              <a:rPr lang="es-ES" sz="1400" dirty="0"/>
            </a:br>
            <a:endParaRPr lang="es-ES" sz="1400" dirty="0"/>
          </a:p>
          <a:p>
            <a:r>
              <a:rPr lang="es-ES" sz="2100" b="1" dirty="0">
                <a:solidFill>
                  <a:schemeClr val="tx2">
                    <a:lumMod val="75000"/>
                  </a:schemeClr>
                </a:solidFill>
                <a:latin typeface="Arial" panose="020B0604020202020204" pitchFamily="34" charset="0"/>
              </a:rPr>
              <a:t>CÁLCULO</a:t>
            </a:r>
          </a:p>
          <a:p>
            <a:pPr marL="0" indent="0">
              <a:buNone/>
            </a:pPr>
            <a:r>
              <a:rPr lang="es-ES" sz="1800" b="0" i="0" dirty="0">
                <a:solidFill>
                  <a:srgbClr val="000000"/>
                </a:solidFill>
                <a:effectLst/>
                <a:latin typeface="Arial" panose="020B0604020202020204" pitchFamily="34" charset="0"/>
              </a:rPr>
              <a:t>Conociendo el máximo nivel en dB de la biblioteca y la perdida de transmisión sonora del material, obtenemos el nuevo nivel de decibles (teniendo en cuenta la tabla </a:t>
            </a:r>
            <a:r>
              <a:rPr lang="es-ES" sz="1800" dirty="0">
                <a:solidFill>
                  <a:srgbClr val="000000"/>
                </a:solidFill>
                <a:latin typeface="Arial" panose="020B0604020202020204" pitchFamily="34" charset="0"/>
              </a:rPr>
              <a:t>de PT del vidrio doble para la </a:t>
            </a:r>
            <a:r>
              <a:rPr lang="es-ES" sz="1800" b="0" i="0" dirty="0">
                <a:solidFill>
                  <a:srgbClr val="000000"/>
                </a:solidFill>
                <a:effectLst/>
                <a:latin typeface="Arial" panose="020B0604020202020204" pitchFamily="34" charset="0"/>
              </a:rPr>
              <a:t>frecuencia de la voz humana que va desde los 200Hz hasta los 1000Hz)</a:t>
            </a:r>
          </a:p>
          <a:p>
            <a:pPr marL="0" indent="0">
              <a:buNone/>
            </a:pPr>
            <a:endParaRPr lang="es-ES" sz="1800" b="0" i="0" dirty="0">
              <a:solidFill>
                <a:srgbClr val="000000"/>
              </a:solidFill>
              <a:effectLst/>
              <a:latin typeface="Arial" panose="020B0604020202020204" pitchFamily="34" charset="0"/>
            </a:endParaRPr>
          </a:p>
          <a:p>
            <a:pPr marL="0" indent="0">
              <a:buNone/>
            </a:pPr>
            <a:r>
              <a:rPr lang="es-ES" sz="1800" b="0" i="0" dirty="0">
                <a:solidFill>
                  <a:srgbClr val="000000"/>
                </a:solidFill>
                <a:effectLst/>
                <a:latin typeface="Arial" panose="020B0604020202020204" pitchFamily="34" charset="0"/>
              </a:rPr>
              <a:t>Mayor nivel registrado: 70 dB</a:t>
            </a:r>
          </a:p>
          <a:p>
            <a:pPr marL="0" indent="0">
              <a:buNone/>
            </a:pPr>
            <a:r>
              <a:rPr lang="es-ES" sz="1800" b="0" i="0" dirty="0">
                <a:solidFill>
                  <a:srgbClr val="000000"/>
                </a:solidFill>
                <a:effectLst/>
                <a:latin typeface="Arial" panose="020B0604020202020204" pitchFamily="34" charset="0"/>
              </a:rPr>
              <a:t>Pérdida Transmisión de Vidrio doble: 44 dB</a:t>
            </a:r>
          </a:p>
          <a:p>
            <a:pPr marL="0" indent="0">
              <a:buNone/>
            </a:pPr>
            <a:r>
              <a:rPr lang="es-ES" sz="1800" dirty="0">
                <a:solidFill>
                  <a:srgbClr val="000000"/>
                </a:solidFill>
                <a:latin typeface="Arial" panose="020B0604020202020204" pitchFamily="34" charset="0"/>
              </a:rPr>
              <a:t>7</a:t>
            </a:r>
            <a:r>
              <a:rPr lang="es-ES" sz="1800" b="0" i="0" dirty="0">
                <a:solidFill>
                  <a:srgbClr val="000000"/>
                </a:solidFill>
                <a:effectLst/>
                <a:latin typeface="Arial" panose="020B0604020202020204" pitchFamily="34" charset="0"/>
              </a:rPr>
              <a:t>0 dB - 44 dB = 26 dB</a:t>
            </a:r>
          </a:p>
          <a:p>
            <a:pPr marL="0" indent="0">
              <a:buNone/>
            </a:pPr>
            <a:endParaRPr lang="es-ES" sz="1800" b="0" i="0" dirty="0">
              <a:solidFill>
                <a:srgbClr val="000000"/>
              </a:solidFill>
              <a:effectLst/>
              <a:latin typeface="Arial" panose="020B0604020202020204" pitchFamily="34" charset="0"/>
            </a:endParaRPr>
          </a:p>
          <a:p>
            <a:pPr marL="0" indent="0">
              <a:buNone/>
            </a:pPr>
            <a:r>
              <a:rPr lang="es-ES" sz="1800" b="0" i="0" dirty="0">
                <a:solidFill>
                  <a:srgbClr val="000000"/>
                </a:solidFill>
                <a:effectLst/>
                <a:latin typeface="Arial" panose="020B0604020202020204" pitchFamily="34" charset="0"/>
              </a:rPr>
              <a:t>El nivel de sonido en esa área reduciría a 26 dB en esa área si se coloca un vidrio doble, considerando que el vidrio es un 70% el área que compone el muro, el cambio de vidrios ayudaría considerablemente a la insonorización.</a:t>
            </a:r>
          </a:p>
          <a:p>
            <a:pPr marL="0" indent="0">
              <a:buNone/>
            </a:pPr>
            <a:r>
              <a:rPr lang="es-ES" sz="1800" b="0" i="0" dirty="0">
                <a:solidFill>
                  <a:srgbClr val="000000"/>
                </a:solidFill>
                <a:effectLst/>
                <a:latin typeface="Arial" panose="020B0604020202020204" pitchFamily="34" charset="0"/>
              </a:rPr>
              <a:t>Por lo mismo podemos concluir que únicamente con el cambio del sistema de instalación de las ventanas colocando vidrio doble se reducirá el ruido que ingrese del exterior hacia el interior y esto producirá mayor confort dentro del ambiente</a:t>
            </a:r>
            <a:r>
              <a:rPr lang="es-ES" sz="1400" dirty="0"/>
              <a:t> </a:t>
            </a:r>
            <a:endParaRPr lang="es-ES" sz="18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495669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56A8AD3-20DF-444B-43E4-35FD8F511450}"/>
              </a:ext>
            </a:extLst>
          </p:cNvPr>
          <p:cNvPicPr>
            <a:picLocks noChangeAspect="1"/>
          </p:cNvPicPr>
          <p:nvPr/>
        </p:nvPicPr>
        <p:blipFill>
          <a:blip r:embed="rId2"/>
          <a:stretch>
            <a:fillRect/>
          </a:stretch>
        </p:blipFill>
        <p:spPr>
          <a:xfrm>
            <a:off x="1777361" y="548680"/>
            <a:ext cx="5589278" cy="6175807"/>
          </a:xfrm>
          <a:prstGeom prst="rect">
            <a:avLst/>
          </a:prstGeom>
        </p:spPr>
      </p:pic>
    </p:spTree>
    <p:extLst>
      <p:ext uri="{BB962C8B-B14F-4D97-AF65-F5344CB8AC3E}">
        <p14:creationId xmlns:p14="http://schemas.microsoft.com/office/powerpoint/2010/main" val="2020689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2CA9F0F-8C71-313F-807B-DD2F7B259EE4}"/>
              </a:ext>
            </a:extLst>
          </p:cNvPr>
          <p:cNvPicPr>
            <a:picLocks noChangeAspect="1"/>
          </p:cNvPicPr>
          <p:nvPr/>
        </p:nvPicPr>
        <p:blipFill>
          <a:blip r:embed="rId2"/>
          <a:stretch>
            <a:fillRect/>
          </a:stretch>
        </p:blipFill>
        <p:spPr>
          <a:xfrm>
            <a:off x="1220013" y="836712"/>
            <a:ext cx="6703973" cy="5480620"/>
          </a:xfrm>
          <a:prstGeom prst="rect">
            <a:avLst/>
          </a:prstGeom>
        </p:spPr>
      </p:pic>
    </p:spTree>
    <p:extLst>
      <p:ext uri="{BB962C8B-B14F-4D97-AF65-F5344CB8AC3E}">
        <p14:creationId xmlns:p14="http://schemas.microsoft.com/office/powerpoint/2010/main" val="22459568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764704"/>
            <a:ext cx="8229600" cy="990600"/>
          </a:xfrm>
        </p:spPr>
        <p:txBody>
          <a:bodyPr>
            <a:normAutofit fontScale="90000"/>
          </a:bodyPr>
          <a:lstStyle/>
          <a:p>
            <a:r>
              <a:rPr lang="es-AR" dirty="0"/>
              <a:t>ACONDICIONAMIENTO AÚSTICO</a:t>
            </a:r>
            <a:br>
              <a:rPr lang="es-AR" dirty="0"/>
            </a:br>
            <a:r>
              <a:rPr lang="es-AR" dirty="0"/>
              <a:t>Caso Estudio BIBLIOTECA FARUSAC</a:t>
            </a:r>
            <a:br>
              <a:rPr lang="es-AR" dirty="0"/>
            </a:br>
            <a:r>
              <a:rPr lang="es-AR" dirty="0"/>
              <a:t> </a:t>
            </a:r>
          </a:p>
        </p:txBody>
      </p:sp>
      <p:sp>
        <p:nvSpPr>
          <p:cNvPr id="6" name="Marcador de contenido 5">
            <a:extLst>
              <a:ext uri="{FF2B5EF4-FFF2-40B4-BE49-F238E27FC236}">
                <a16:creationId xmlns:a16="http://schemas.microsoft.com/office/drawing/2014/main" id="{E2E0DD28-0FFE-6531-FE66-E8349FA8F68C}"/>
              </a:ext>
            </a:extLst>
          </p:cNvPr>
          <p:cNvSpPr>
            <a:spLocks noGrp="1"/>
          </p:cNvSpPr>
          <p:nvPr>
            <p:ph idx="1"/>
          </p:nvPr>
        </p:nvSpPr>
        <p:spPr>
          <a:xfrm>
            <a:off x="169168" y="1648544"/>
            <a:ext cx="8229600" cy="4876800"/>
          </a:xfrm>
        </p:spPr>
        <p:txBody>
          <a:bodyPr>
            <a:normAutofit/>
          </a:bodyPr>
          <a:lstStyle/>
          <a:p>
            <a:r>
              <a:rPr lang="es-AR" sz="1800" b="1" i="0" dirty="0">
                <a:solidFill>
                  <a:schemeClr val="tx2">
                    <a:lumMod val="75000"/>
                  </a:schemeClr>
                </a:solidFill>
                <a:effectLst/>
                <a:latin typeface="Arial" panose="020B0604020202020204" pitchFamily="34" charset="0"/>
              </a:rPr>
              <a:t>OBSERVACIÓN:</a:t>
            </a:r>
            <a:r>
              <a:rPr lang="es-AR" sz="1400" b="1" dirty="0">
                <a:solidFill>
                  <a:schemeClr val="tx2">
                    <a:lumMod val="75000"/>
                  </a:schemeClr>
                </a:solidFill>
              </a:rPr>
              <a:t> </a:t>
            </a:r>
            <a:endParaRPr lang="es-ES" sz="1800" b="1" i="0" dirty="0">
              <a:solidFill>
                <a:schemeClr val="tx2">
                  <a:lumMod val="75000"/>
                </a:schemeClr>
              </a:solidFill>
              <a:effectLst/>
              <a:latin typeface="Arial" panose="020B0604020202020204" pitchFamily="34" charset="0"/>
            </a:endParaRPr>
          </a:p>
          <a:p>
            <a:pPr marL="0" indent="0">
              <a:buNone/>
            </a:pPr>
            <a:r>
              <a:rPr lang="es-ES" sz="1800" b="0" i="0" dirty="0">
                <a:solidFill>
                  <a:srgbClr val="000000"/>
                </a:solidFill>
                <a:effectLst/>
                <a:latin typeface="Arial" panose="020B0604020202020204" pitchFamily="34" charset="0"/>
              </a:rPr>
              <a:t>Al igual que con el Aislamiento acústico debemos observar minuciosamente el ambiente, usando como apoyo toma de notas, fotografías, y realización de bocetos. (Ver registro fotográfico en aislamiento acústico)</a:t>
            </a:r>
            <a:r>
              <a:rPr lang="es-ES" sz="1400" dirty="0"/>
              <a:t> </a:t>
            </a:r>
          </a:p>
          <a:p>
            <a:endParaRPr lang="es-ES" sz="1400" dirty="0"/>
          </a:p>
          <a:p>
            <a:pPr marL="0" indent="0">
              <a:buNone/>
            </a:pPr>
            <a:br>
              <a:rPr lang="es-ES" sz="1400" dirty="0"/>
            </a:br>
            <a:r>
              <a:rPr lang="es-ES" sz="1800" b="1" i="0" dirty="0">
                <a:solidFill>
                  <a:srgbClr val="000000"/>
                </a:solidFill>
                <a:effectLst/>
                <a:latin typeface="Arial" panose="020B0604020202020204" pitchFamily="34" charset="0"/>
              </a:rPr>
              <a:t>Dentro de la biblioteca podemos observar:</a:t>
            </a:r>
          </a:p>
          <a:p>
            <a:pPr marL="0" indent="0">
              <a:buNone/>
            </a:pPr>
            <a:r>
              <a:rPr lang="es-ES" sz="1800" b="0" i="0" dirty="0">
                <a:solidFill>
                  <a:srgbClr val="000000"/>
                </a:solidFill>
                <a:effectLst/>
                <a:latin typeface="Arial" panose="020B0604020202020204" pitchFamily="34" charset="0"/>
              </a:rPr>
              <a:t>Sistema Constructivo: Ya que nos enfocamos en el interior del edificio observamos el sistema constructivo que es de marcos estructurales, con cerramientos de vidrio, losa y piso de granito.</a:t>
            </a:r>
            <a:r>
              <a:rPr lang="es-ES" dirty="0"/>
              <a:t> </a:t>
            </a:r>
            <a:br>
              <a:rPr lang="es-ES" dirty="0"/>
            </a:br>
            <a:br>
              <a:rPr lang="es-ES" dirty="0"/>
            </a:br>
            <a:br>
              <a:rPr lang="es-ES" dirty="0"/>
            </a:br>
            <a:endParaRPr lang="es-AR" dirty="0"/>
          </a:p>
        </p:txBody>
      </p:sp>
    </p:spTree>
    <p:extLst>
      <p:ext uri="{BB962C8B-B14F-4D97-AF65-F5344CB8AC3E}">
        <p14:creationId xmlns:p14="http://schemas.microsoft.com/office/powerpoint/2010/main" val="20146533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4624" y="371516"/>
            <a:ext cx="8229600" cy="990600"/>
          </a:xfrm>
        </p:spPr>
        <p:txBody>
          <a:bodyPr>
            <a:normAutofit fontScale="90000"/>
          </a:bodyPr>
          <a:lstStyle/>
          <a:p>
            <a:br>
              <a:rPr lang="es-AR" dirty="0"/>
            </a:br>
            <a:r>
              <a:rPr lang="es-AR" dirty="0"/>
              <a:t>Caso Estudio BIBLIOTECA FARUSAC</a:t>
            </a:r>
            <a:br>
              <a:rPr lang="es-AR" dirty="0"/>
            </a:br>
            <a:r>
              <a:rPr lang="es-AR" dirty="0"/>
              <a:t> </a:t>
            </a:r>
          </a:p>
        </p:txBody>
      </p:sp>
      <p:sp>
        <p:nvSpPr>
          <p:cNvPr id="6" name="Marcador de contenido 5">
            <a:extLst>
              <a:ext uri="{FF2B5EF4-FFF2-40B4-BE49-F238E27FC236}">
                <a16:creationId xmlns:a16="http://schemas.microsoft.com/office/drawing/2014/main" id="{E2E0DD28-0FFE-6531-FE66-E8349FA8F68C}"/>
              </a:ext>
            </a:extLst>
          </p:cNvPr>
          <p:cNvSpPr>
            <a:spLocks noGrp="1"/>
          </p:cNvSpPr>
          <p:nvPr>
            <p:ph idx="1"/>
          </p:nvPr>
        </p:nvSpPr>
        <p:spPr>
          <a:xfrm>
            <a:off x="169168" y="1628800"/>
            <a:ext cx="8229600" cy="4876800"/>
          </a:xfrm>
        </p:spPr>
        <p:txBody>
          <a:bodyPr>
            <a:normAutofit fontScale="92500" lnSpcReduction="20000"/>
          </a:bodyPr>
          <a:lstStyle/>
          <a:p>
            <a:r>
              <a:rPr lang="es-AR" sz="1800" b="1" i="0" dirty="0">
                <a:solidFill>
                  <a:schemeClr val="tx2">
                    <a:lumMod val="75000"/>
                  </a:schemeClr>
                </a:solidFill>
                <a:effectLst/>
                <a:latin typeface="Arial" panose="020B0604020202020204" pitchFamily="34" charset="0"/>
              </a:rPr>
              <a:t>OBSERVACIÓN:</a:t>
            </a:r>
            <a:r>
              <a:rPr lang="es-AR" sz="1400" b="1" dirty="0">
                <a:solidFill>
                  <a:schemeClr val="tx2">
                    <a:lumMod val="75000"/>
                  </a:schemeClr>
                </a:solidFill>
              </a:rPr>
              <a:t> </a:t>
            </a:r>
            <a:endParaRPr lang="es-ES" sz="1800" b="1" i="0" dirty="0">
              <a:solidFill>
                <a:schemeClr val="tx2">
                  <a:lumMod val="75000"/>
                </a:schemeClr>
              </a:solidFill>
              <a:effectLst/>
              <a:latin typeface="Arial" panose="020B0604020202020204" pitchFamily="34" charset="0"/>
            </a:endParaRPr>
          </a:p>
          <a:p>
            <a:endParaRPr lang="es-ES" sz="1800" b="1" i="0" dirty="0">
              <a:solidFill>
                <a:srgbClr val="000000"/>
              </a:solidFill>
              <a:effectLst/>
              <a:latin typeface="Arial" panose="020B0604020202020204" pitchFamily="34" charset="0"/>
            </a:endParaRPr>
          </a:p>
          <a:p>
            <a:endParaRPr lang="es-ES" sz="1800" b="1" dirty="0">
              <a:solidFill>
                <a:srgbClr val="000000"/>
              </a:solidFill>
              <a:latin typeface="Arial" panose="020B0604020202020204" pitchFamily="34" charset="0"/>
            </a:endParaRPr>
          </a:p>
          <a:p>
            <a:endParaRPr lang="es-ES" sz="1800" b="1" i="0" dirty="0">
              <a:solidFill>
                <a:srgbClr val="000000"/>
              </a:solidFill>
              <a:effectLst/>
              <a:latin typeface="Arial" panose="020B0604020202020204" pitchFamily="34" charset="0"/>
            </a:endParaRPr>
          </a:p>
          <a:p>
            <a:endParaRPr lang="es-ES" sz="1800" b="1" dirty="0">
              <a:solidFill>
                <a:srgbClr val="000000"/>
              </a:solidFill>
              <a:latin typeface="Arial" panose="020B0604020202020204" pitchFamily="34" charset="0"/>
            </a:endParaRPr>
          </a:p>
          <a:p>
            <a:endParaRPr lang="es-ES" sz="1800" b="1" i="0" dirty="0">
              <a:solidFill>
                <a:srgbClr val="000000"/>
              </a:solidFill>
              <a:effectLst/>
              <a:latin typeface="Arial" panose="020B0604020202020204" pitchFamily="34" charset="0"/>
            </a:endParaRPr>
          </a:p>
          <a:p>
            <a:endParaRPr lang="es-ES" sz="1800" b="1" i="0" dirty="0">
              <a:solidFill>
                <a:srgbClr val="000000"/>
              </a:solidFill>
              <a:effectLst/>
              <a:latin typeface="Arial" panose="020B0604020202020204" pitchFamily="34" charset="0"/>
            </a:endParaRPr>
          </a:p>
          <a:p>
            <a:endParaRPr lang="es-ES" sz="1800" b="1" dirty="0">
              <a:solidFill>
                <a:srgbClr val="000000"/>
              </a:solidFill>
              <a:latin typeface="Arial" panose="020B0604020202020204" pitchFamily="34" charset="0"/>
            </a:endParaRPr>
          </a:p>
          <a:p>
            <a:endParaRPr lang="es-ES" sz="1800" b="1" i="0" dirty="0">
              <a:solidFill>
                <a:srgbClr val="000000"/>
              </a:solidFill>
              <a:effectLst/>
              <a:latin typeface="Arial" panose="020B0604020202020204" pitchFamily="34" charset="0"/>
            </a:endParaRPr>
          </a:p>
          <a:p>
            <a:endParaRPr lang="es-ES" sz="1800" b="1" i="0" dirty="0">
              <a:solidFill>
                <a:srgbClr val="000000"/>
              </a:solidFill>
              <a:effectLst/>
              <a:latin typeface="Arial" panose="020B0604020202020204" pitchFamily="34" charset="0"/>
            </a:endParaRPr>
          </a:p>
          <a:p>
            <a:endParaRPr lang="es-ES" sz="1800" b="1" dirty="0">
              <a:solidFill>
                <a:srgbClr val="000000"/>
              </a:solidFill>
              <a:latin typeface="Arial" panose="020B0604020202020204" pitchFamily="34" charset="0"/>
            </a:endParaRPr>
          </a:p>
          <a:p>
            <a:endParaRPr lang="es-ES" sz="1800" b="1" i="0" dirty="0">
              <a:solidFill>
                <a:srgbClr val="000000"/>
              </a:solidFill>
              <a:effectLst/>
              <a:latin typeface="Arial" panose="020B0604020202020204" pitchFamily="34" charset="0"/>
            </a:endParaRPr>
          </a:p>
          <a:p>
            <a:endParaRPr lang="es-ES" sz="1800" b="1" dirty="0">
              <a:solidFill>
                <a:srgbClr val="000000"/>
              </a:solidFill>
              <a:latin typeface="Arial" panose="020B0604020202020204" pitchFamily="34" charset="0"/>
            </a:endParaRPr>
          </a:p>
          <a:p>
            <a:r>
              <a:rPr lang="es-ES" sz="1800" b="1" i="0" dirty="0">
                <a:solidFill>
                  <a:srgbClr val="000000"/>
                </a:solidFill>
                <a:effectLst/>
                <a:latin typeface="Arial" panose="020B0604020202020204" pitchFamily="34" charset="0"/>
              </a:rPr>
              <a:t>Comportamiento del sonido:</a:t>
            </a:r>
          </a:p>
          <a:p>
            <a:pPr marL="0" indent="0">
              <a:buNone/>
            </a:pPr>
            <a:r>
              <a:rPr lang="es-ES" sz="1800" b="0" i="0" dirty="0">
                <a:solidFill>
                  <a:srgbClr val="000000"/>
                </a:solidFill>
                <a:effectLst/>
                <a:latin typeface="Arial" panose="020B0604020202020204" pitchFamily="34" charset="0"/>
              </a:rPr>
              <a:t>La función del ambiente es de lectura, por lo que se requiere un control del sonido mayor para evitar que los ruidos molesten dentro del ambiente, al aplaudir o generar un sonido fuerte se escucha en todos los puntos de la biblioteca y suele ser molesto por los que están allí, aunque no en un nivel exagerado esto puede ser controlado de manera que se logre mayor confort.</a:t>
            </a:r>
            <a:endParaRPr lang="es-AR" dirty="0"/>
          </a:p>
        </p:txBody>
      </p:sp>
      <p:pic>
        <p:nvPicPr>
          <p:cNvPr id="3" name="Imagen 2">
            <a:extLst>
              <a:ext uri="{FF2B5EF4-FFF2-40B4-BE49-F238E27FC236}">
                <a16:creationId xmlns:a16="http://schemas.microsoft.com/office/drawing/2014/main" id="{F4AD37F3-1017-B29E-BE62-5D899ECA1297}"/>
              </a:ext>
            </a:extLst>
          </p:cNvPr>
          <p:cNvPicPr>
            <a:picLocks noChangeAspect="1"/>
          </p:cNvPicPr>
          <p:nvPr/>
        </p:nvPicPr>
        <p:blipFill>
          <a:blip r:embed="rId2"/>
          <a:stretch>
            <a:fillRect/>
          </a:stretch>
        </p:blipFill>
        <p:spPr>
          <a:xfrm>
            <a:off x="3059832" y="1556008"/>
            <a:ext cx="4257745" cy="3185864"/>
          </a:xfrm>
          <a:prstGeom prst="rect">
            <a:avLst/>
          </a:prstGeom>
        </p:spPr>
      </p:pic>
    </p:spTree>
    <p:extLst>
      <p:ext uri="{BB962C8B-B14F-4D97-AF65-F5344CB8AC3E}">
        <p14:creationId xmlns:p14="http://schemas.microsoft.com/office/powerpoint/2010/main" val="23881866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4624" y="371516"/>
            <a:ext cx="8229600" cy="990600"/>
          </a:xfrm>
        </p:spPr>
        <p:txBody>
          <a:bodyPr>
            <a:normAutofit fontScale="90000"/>
          </a:bodyPr>
          <a:lstStyle/>
          <a:p>
            <a:br>
              <a:rPr lang="es-AR" dirty="0"/>
            </a:br>
            <a:r>
              <a:rPr lang="es-AR" dirty="0"/>
              <a:t>Caso Estudio BIBLIOTECA FARUSAC</a:t>
            </a:r>
            <a:br>
              <a:rPr lang="es-AR" dirty="0"/>
            </a:br>
            <a:r>
              <a:rPr lang="es-AR" dirty="0"/>
              <a:t> </a:t>
            </a:r>
          </a:p>
        </p:txBody>
      </p:sp>
      <p:sp>
        <p:nvSpPr>
          <p:cNvPr id="6" name="Marcador de contenido 5">
            <a:extLst>
              <a:ext uri="{FF2B5EF4-FFF2-40B4-BE49-F238E27FC236}">
                <a16:creationId xmlns:a16="http://schemas.microsoft.com/office/drawing/2014/main" id="{E2E0DD28-0FFE-6531-FE66-E8349FA8F68C}"/>
              </a:ext>
            </a:extLst>
          </p:cNvPr>
          <p:cNvSpPr>
            <a:spLocks noGrp="1"/>
          </p:cNvSpPr>
          <p:nvPr>
            <p:ph idx="1"/>
          </p:nvPr>
        </p:nvSpPr>
        <p:spPr>
          <a:xfrm>
            <a:off x="169168" y="1628800"/>
            <a:ext cx="8229600" cy="4876800"/>
          </a:xfrm>
        </p:spPr>
        <p:txBody>
          <a:bodyPr>
            <a:normAutofit/>
          </a:bodyPr>
          <a:lstStyle/>
          <a:p>
            <a:r>
              <a:rPr lang="es-AR" sz="1800" b="1" i="0" dirty="0">
                <a:solidFill>
                  <a:schemeClr val="tx2">
                    <a:lumMod val="75000"/>
                  </a:schemeClr>
                </a:solidFill>
                <a:effectLst/>
                <a:latin typeface="Arial" panose="020B0604020202020204" pitchFamily="34" charset="0"/>
              </a:rPr>
              <a:t>REALIZAR MEDICIONES:</a:t>
            </a:r>
            <a:r>
              <a:rPr lang="es-AR" sz="1400" b="1" dirty="0">
                <a:solidFill>
                  <a:schemeClr val="tx2">
                    <a:lumMod val="75000"/>
                  </a:schemeClr>
                </a:solidFill>
              </a:rPr>
              <a:t> </a:t>
            </a:r>
            <a:endParaRPr lang="es-ES" sz="1800" b="1" i="0" dirty="0">
              <a:solidFill>
                <a:schemeClr val="tx2">
                  <a:lumMod val="75000"/>
                </a:schemeClr>
              </a:solidFill>
              <a:effectLst/>
              <a:latin typeface="Arial" panose="020B0604020202020204" pitchFamily="34" charset="0"/>
            </a:endParaRPr>
          </a:p>
          <a:p>
            <a:pPr marL="0" indent="0">
              <a:buNone/>
            </a:pPr>
            <a:r>
              <a:rPr lang="es-ES" sz="2000" dirty="0"/>
              <a:t>Al igual que el aislamiento debemos tomar medidas del ambiente de los distintos materiales del que está construido el lugar, pero con diferencia que cada uno de los muebles y personas que están dentro de ella afectan al sonido de una forma</a:t>
            </a:r>
          </a:p>
          <a:p>
            <a:pPr marL="0" indent="0">
              <a:buNone/>
            </a:pPr>
            <a:endParaRPr lang="es-ES" sz="2000" dirty="0"/>
          </a:p>
          <a:p>
            <a:pPr marL="0" indent="0">
              <a:buNone/>
            </a:pPr>
            <a:r>
              <a:rPr lang="es-ES" sz="2000" dirty="0"/>
              <a:t>Además calculamos el área de cada material y luego se hace la sumatoria de áreas de acuerdo al tipo de material . Para esto se utilizan planillas de Excel para facilitar el cálculo.</a:t>
            </a:r>
            <a:br>
              <a:rPr lang="es-ES" sz="1400" dirty="0"/>
            </a:br>
            <a:endParaRPr lang="es-AR" dirty="0"/>
          </a:p>
        </p:txBody>
      </p:sp>
    </p:spTree>
    <p:extLst>
      <p:ext uri="{BB962C8B-B14F-4D97-AF65-F5344CB8AC3E}">
        <p14:creationId xmlns:p14="http://schemas.microsoft.com/office/powerpoint/2010/main" val="10343041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4624" y="371516"/>
            <a:ext cx="8229600" cy="990600"/>
          </a:xfrm>
        </p:spPr>
        <p:txBody>
          <a:bodyPr>
            <a:normAutofit fontScale="90000"/>
          </a:bodyPr>
          <a:lstStyle/>
          <a:p>
            <a:br>
              <a:rPr lang="es-AR" dirty="0"/>
            </a:br>
            <a:r>
              <a:rPr lang="es-AR" dirty="0"/>
              <a:t>Caso Estudio BIBLIOTECA FARUSAC</a:t>
            </a:r>
            <a:br>
              <a:rPr lang="es-AR" dirty="0"/>
            </a:br>
            <a:r>
              <a:rPr lang="es-AR" dirty="0"/>
              <a:t> </a:t>
            </a:r>
          </a:p>
        </p:txBody>
      </p:sp>
      <p:pic>
        <p:nvPicPr>
          <p:cNvPr id="4" name="Imagen 3">
            <a:extLst>
              <a:ext uri="{FF2B5EF4-FFF2-40B4-BE49-F238E27FC236}">
                <a16:creationId xmlns:a16="http://schemas.microsoft.com/office/drawing/2014/main" id="{193E58A3-DEC3-5447-8566-8C099E1B56B3}"/>
              </a:ext>
            </a:extLst>
          </p:cNvPr>
          <p:cNvPicPr>
            <a:picLocks noChangeAspect="1"/>
          </p:cNvPicPr>
          <p:nvPr/>
        </p:nvPicPr>
        <p:blipFill>
          <a:blip r:embed="rId2"/>
          <a:stretch>
            <a:fillRect/>
          </a:stretch>
        </p:blipFill>
        <p:spPr>
          <a:xfrm>
            <a:off x="1724025" y="1124744"/>
            <a:ext cx="5695950" cy="5467350"/>
          </a:xfrm>
          <a:prstGeom prst="rect">
            <a:avLst/>
          </a:prstGeom>
        </p:spPr>
      </p:pic>
    </p:spTree>
    <p:extLst>
      <p:ext uri="{BB962C8B-B14F-4D97-AF65-F5344CB8AC3E}">
        <p14:creationId xmlns:p14="http://schemas.microsoft.com/office/powerpoint/2010/main" val="1634187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Acústica arquitectónica: </a:t>
            </a:r>
          </a:p>
        </p:txBody>
      </p:sp>
      <p:sp>
        <p:nvSpPr>
          <p:cNvPr id="3" name="2 Marcador de contenido"/>
          <p:cNvSpPr>
            <a:spLocks noGrp="1"/>
          </p:cNvSpPr>
          <p:nvPr>
            <p:ph idx="1"/>
          </p:nvPr>
        </p:nvSpPr>
        <p:spPr/>
        <p:txBody>
          <a:bodyPr>
            <a:normAutofit/>
          </a:bodyPr>
          <a:lstStyle/>
          <a:p>
            <a:pPr marL="0" indent="0">
              <a:buNone/>
            </a:pPr>
            <a:r>
              <a:rPr lang="es-ES" sz="1800" b="0" i="0" dirty="0">
                <a:solidFill>
                  <a:srgbClr val="000000"/>
                </a:solidFill>
                <a:effectLst/>
                <a:latin typeface="Arial" panose="020B0604020202020204" pitchFamily="34" charset="0"/>
              </a:rPr>
              <a:t>La acústica arquitectónica abarca:</a:t>
            </a:r>
          </a:p>
          <a:p>
            <a:pPr marL="0" indent="0">
              <a:buNone/>
            </a:pPr>
            <a:endParaRPr lang="es-ES" sz="1800" b="0" i="0" dirty="0">
              <a:solidFill>
                <a:srgbClr val="000000"/>
              </a:solidFill>
              <a:effectLst/>
              <a:latin typeface="Arial" panose="020B0604020202020204" pitchFamily="34" charset="0"/>
            </a:endParaRPr>
          </a:p>
          <a:p>
            <a:pPr marL="0" indent="0">
              <a:buNone/>
            </a:pPr>
            <a:endParaRPr lang="es-ES" sz="1800" b="0" i="0" dirty="0">
              <a:solidFill>
                <a:srgbClr val="000000"/>
              </a:solidFill>
              <a:effectLst/>
              <a:latin typeface="Arial" panose="020B0604020202020204" pitchFamily="34" charset="0"/>
            </a:endParaRPr>
          </a:p>
          <a:p>
            <a:pPr>
              <a:buFont typeface="Symbol" panose="05050102010706020507" pitchFamily="18" charset="2"/>
              <a:buChar char="·"/>
            </a:pPr>
            <a:r>
              <a:rPr lang="es-ES" sz="1800" b="1" i="0" dirty="0">
                <a:solidFill>
                  <a:srgbClr val="000000"/>
                </a:solidFill>
                <a:effectLst/>
                <a:latin typeface="Arial" panose="020B0604020202020204" pitchFamily="34" charset="0"/>
              </a:rPr>
              <a:t>Aislamiento Acústico: </a:t>
            </a:r>
            <a:r>
              <a:rPr lang="es-ES" sz="1800" i="0" dirty="0">
                <a:solidFill>
                  <a:srgbClr val="000000"/>
                </a:solidFill>
                <a:effectLst/>
                <a:latin typeface="Arial" panose="020B0604020202020204" pitchFamily="34" charset="0"/>
              </a:rPr>
              <a:t>Protección contra los ruidos y vibraciones </a:t>
            </a:r>
            <a:r>
              <a:rPr lang="es-ES" sz="1800" b="0" i="0" dirty="0">
                <a:solidFill>
                  <a:srgbClr val="000000"/>
                </a:solidFill>
                <a:effectLst/>
                <a:latin typeface="Arial" panose="020B0604020202020204" pitchFamily="34" charset="0"/>
              </a:rPr>
              <a:t>que se deseen que se transmiten hacia afuera o hacia adentro de los espacios.</a:t>
            </a:r>
          </a:p>
          <a:p>
            <a:pPr>
              <a:buFont typeface="Symbol" panose="05050102010706020507" pitchFamily="18" charset="2"/>
              <a:buChar char="·"/>
            </a:pPr>
            <a:endParaRPr lang="es-ES" sz="1800" b="0" i="0" dirty="0">
              <a:solidFill>
                <a:srgbClr val="000000"/>
              </a:solidFill>
              <a:effectLst/>
              <a:latin typeface="Arial" panose="020B0604020202020204" pitchFamily="34" charset="0"/>
            </a:endParaRPr>
          </a:p>
          <a:p>
            <a:pPr marL="0" indent="0">
              <a:buNone/>
            </a:pPr>
            <a:endParaRPr lang="es-ES" sz="1800" b="0" i="0" dirty="0">
              <a:solidFill>
                <a:srgbClr val="000000"/>
              </a:solidFill>
              <a:effectLst/>
              <a:latin typeface="Arial" panose="020B0604020202020204" pitchFamily="34" charset="0"/>
            </a:endParaRPr>
          </a:p>
          <a:p>
            <a:pPr>
              <a:buFont typeface="Symbol" panose="05050102010706020507" pitchFamily="18" charset="2"/>
              <a:buChar char="·"/>
            </a:pPr>
            <a:r>
              <a:rPr lang="es-ES" sz="1800" b="1" i="0" dirty="0">
                <a:solidFill>
                  <a:srgbClr val="000000"/>
                </a:solidFill>
                <a:effectLst/>
                <a:latin typeface="Arial" panose="020B0604020202020204" pitchFamily="34" charset="0"/>
              </a:rPr>
              <a:t>Acondicionamiento acústico: </a:t>
            </a:r>
            <a:r>
              <a:rPr lang="es-ES" sz="1800" b="0" i="0" dirty="0">
                <a:solidFill>
                  <a:srgbClr val="000000"/>
                </a:solidFill>
                <a:effectLst/>
                <a:latin typeface="Arial" panose="020B0604020202020204" pitchFamily="34" charset="0"/>
              </a:rPr>
              <a:t>Intervenciones dirigidas a dosificar la intensidad de los fenómenos sonoros percibidos por los oyentes, es decir, a mejorar la calidad acústica en el interior de un espacio.</a:t>
            </a:r>
          </a:p>
          <a:p>
            <a:pPr>
              <a:buFont typeface="Symbol" panose="05050102010706020507" pitchFamily="18" charset="2"/>
              <a:buChar char="·"/>
            </a:pPr>
            <a:endParaRPr lang="es-ES" sz="1800" b="0" i="0" dirty="0">
              <a:solidFill>
                <a:srgbClr val="000000"/>
              </a:solidFill>
              <a:effectLst/>
              <a:latin typeface="Arial" panose="020B0604020202020204" pitchFamily="34" charset="0"/>
            </a:endParaRPr>
          </a:p>
          <a:p>
            <a:pPr marL="0" indent="0">
              <a:buNone/>
            </a:pPr>
            <a:br>
              <a:rPr lang="es-ES" sz="1400" dirty="0"/>
            </a:br>
            <a:br>
              <a:rPr lang="es-ES" sz="1100" dirty="0"/>
            </a:br>
            <a:br>
              <a:rPr lang="es-ES" sz="1400" dirty="0"/>
            </a:br>
            <a:r>
              <a:rPr lang="es-ES" sz="1800" b="0" i="0" dirty="0">
                <a:solidFill>
                  <a:srgbClr val="000000"/>
                </a:solidFill>
                <a:effectLst/>
                <a:latin typeface="Arial" panose="020B0604020202020204" pitchFamily="34" charset="0"/>
              </a:rPr>
              <a:t> </a:t>
            </a:r>
            <a:endParaRPr lang="es-AR" dirty="0"/>
          </a:p>
        </p:txBody>
      </p:sp>
    </p:spTree>
    <p:extLst>
      <p:ext uri="{BB962C8B-B14F-4D97-AF65-F5344CB8AC3E}">
        <p14:creationId xmlns:p14="http://schemas.microsoft.com/office/powerpoint/2010/main" val="36391014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4624" y="371516"/>
            <a:ext cx="8229600" cy="990600"/>
          </a:xfrm>
        </p:spPr>
        <p:txBody>
          <a:bodyPr>
            <a:normAutofit fontScale="90000"/>
          </a:bodyPr>
          <a:lstStyle/>
          <a:p>
            <a:br>
              <a:rPr lang="es-AR" dirty="0"/>
            </a:br>
            <a:r>
              <a:rPr lang="es-AR" dirty="0"/>
              <a:t>Caso Estudio BIBLIOTECA FARUSAC</a:t>
            </a:r>
            <a:br>
              <a:rPr lang="es-AR" dirty="0"/>
            </a:br>
            <a:r>
              <a:rPr lang="es-AR" dirty="0"/>
              <a:t> </a:t>
            </a:r>
          </a:p>
        </p:txBody>
      </p:sp>
      <p:pic>
        <p:nvPicPr>
          <p:cNvPr id="3" name="Imagen 2">
            <a:extLst>
              <a:ext uri="{FF2B5EF4-FFF2-40B4-BE49-F238E27FC236}">
                <a16:creationId xmlns:a16="http://schemas.microsoft.com/office/drawing/2014/main" id="{F94B7E79-C2CC-51C6-3242-A8F7073CED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90762" y="2492896"/>
            <a:ext cx="4562475" cy="3657600"/>
          </a:xfrm>
          <a:prstGeom prst="rect">
            <a:avLst/>
          </a:prstGeom>
          <a:noFill/>
          <a:ln>
            <a:noFill/>
          </a:ln>
        </p:spPr>
      </p:pic>
      <p:pic>
        <p:nvPicPr>
          <p:cNvPr id="5" name="Imagen 4">
            <a:extLst>
              <a:ext uri="{FF2B5EF4-FFF2-40B4-BE49-F238E27FC236}">
                <a16:creationId xmlns:a16="http://schemas.microsoft.com/office/drawing/2014/main" id="{147AB802-101F-6B4B-6CF1-BA3D094DCD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9287" y="4336301"/>
            <a:ext cx="781050" cy="257175"/>
          </a:xfrm>
          <a:prstGeom prst="rect">
            <a:avLst/>
          </a:prstGeom>
          <a:noFill/>
          <a:ln>
            <a:noFill/>
          </a:ln>
        </p:spPr>
      </p:pic>
      <p:pic>
        <p:nvPicPr>
          <p:cNvPr id="7" name="Imagen 6">
            <a:extLst>
              <a:ext uri="{FF2B5EF4-FFF2-40B4-BE49-F238E27FC236}">
                <a16:creationId xmlns:a16="http://schemas.microsoft.com/office/drawing/2014/main" id="{ECA582E3-71BD-DBD9-6F08-7B40C18DC68A}"/>
              </a:ext>
            </a:extLst>
          </p:cNvPr>
          <p:cNvPicPr>
            <a:picLocks noChangeAspect="1"/>
          </p:cNvPicPr>
          <p:nvPr/>
        </p:nvPicPr>
        <p:blipFill>
          <a:blip r:embed="rId4"/>
          <a:stretch>
            <a:fillRect/>
          </a:stretch>
        </p:blipFill>
        <p:spPr>
          <a:xfrm>
            <a:off x="2483768" y="1691726"/>
            <a:ext cx="3781425" cy="323850"/>
          </a:xfrm>
          <a:prstGeom prst="rect">
            <a:avLst/>
          </a:prstGeom>
        </p:spPr>
      </p:pic>
    </p:spTree>
    <p:extLst>
      <p:ext uri="{BB962C8B-B14F-4D97-AF65-F5344CB8AC3E}">
        <p14:creationId xmlns:p14="http://schemas.microsoft.com/office/powerpoint/2010/main" val="39126510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4624" y="371516"/>
            <a:ext cx="8229600" cy="990600"/>
          </a:xfrm>
        </p:spPr>
        <p:txBody>
          <a:bodyPr>
            <a:normAutofit fontScale="90000"/>
          </a:bodyPr>
          <a:lstStyle/>
          <a:p>
            <a:br>
              <a:rPr lang="es-AR" dirty="0"/>
            </a:br>
            <a:r>
              <a:rPr lang="es-AR" dirty="0"/>
              <a:t>Caso Estudio BIBLIOTECA FARUSAC</a:t>
            </a:r>
            <a:br>
              <a:rPr lang="es-AR" dirty="0"/>
            </a:br>
            <a:r>
              <a:rPr lang="es-AR" dirty="0"/>
              <a:t> </a:t>
            </a:r>
          </a:p>
        </p:txBody>
      </p:sp>
      <p:sp>
        <p:nvSpPr>
          <p:cNvPr id="6" name="Marcador de contenido 5">
            <a:extLst>
              <a:ext uri="{FF2B5EF4-FFF2-40B4-BE49-F238E27FC236}">
                <a16:creationId xmlns:a16="http://schemas.microsoft.com/office/drawing/2014/main" id="{E2E0DD28-0FFE-6531-FE66-E8349FA8F68C}"/>
              </a:ext>
            </a:extLst>
          </p:cNvPr>
          <p:cNvSpPr>
            <a:spLocks noGrp="1"/>
          </p:cNvSpPr>
          <p:nvPr>
            <p:ph idx="1"/>
          </p:nvPr>
        </p:nvSpPr>
        <p:spPr>
          <a:xfrm>
            <a:off x="166511" y="1362116"/>
            <a:ext cx="8229600" cy="4876800"/>
          </a:xfrm>
        </p:spPr>
        <p:txBody>
          <a:bodyPr>
            <a:normAutofit/>
          </a:bodyPr>
          <a:lstStyle/>
          <a:p>
            <a:r>
              <a:rPr lang="es-AR" sz="1800" b="1" i="0" dirty="0">
                <a:solidFill>
                  <a:schemeClr val="tx2">
                    <a:lumMod val="75000"/>
                  </a:schemeClr>
                </a:solidFill>
                <a:effectLst/>
                <a:latin typeface="Arial" panose="020B0604020202020204" pitchFamily="34" charset="0"/>
              </a:rPr>
              <a:t>CÁLCULO TIEMPO REVERBERACIÓN:</a:t>
            </a:r>
            <a:r>
              <a:rPr lang="es-AR" sz="1400" b="1" dirty="0">
                <a:solidFill>
                  <a:schemeClr val="tx2">
                    <a:lumMod val="75000"/>
                  </a:schemeClr>
                </a:solidFill>
              </a:rPr>
              <a:t> </a:t>
            </a:r>
            <a:endParaRPr lang="es-ES" sz="1800" b="1" i="0" dirty="0">
              <a:solidFill>
                <a:schemeClr val="tx2">
                  <a:lumMod val="75000"/>
                </a:schemeClr>
              </a:solidFill>
              <a:effectLst/>
              <a:latin typeface="Arial" panose="020B0604020202020204" pitchFamily="34" charset="0"/>
            </a:endParaRPr>
          </a:p>
          <a:p>
            <a:r>
              <a:rPr lang="es-ES" sz="1800" b="0" i="0" dirty="0">
                <a:solidFill>
                  <a:srgbClr val="000000"/>
                </a:solidFill>
                <a:effectLst/>
                <a:latin typeface="Arial" panose="020B0604020202020204" pitchFamily="34" charset="0"/>
              </a:rPr>
              <a:t>El tiempo de reverberación depende de cuán absorbentes sean las superficies de la sala. Así, si las paredes son muy reflectoras, se necesitarán muchas reflexiones para que se extinga el sonido, por lo que el T= tiempo será grande.</a:t>
            </a:r>
          </a:p>
          <a:p>
            <a:r>
              <a:rPr lang="es-ES" sz="1800" b="0" i="0" dirty="0">
                <a:solidFill>
                  <a:srgbClr val="000000"/>
                </a:solidFill>
                <a:effectLst/>
                <a:latin typeface="Arial" panose="020B0604020202020204" pitchFamily="34" charset="0"/>
              </a:rPr>
              <a:t>Si la superficie es muy absorbente, en cada reflexión se absorberá una proporción muy alta del sonido, por lo tanto en unas pocas reflexiones el sonido será prácticamente inaudible, por lo tanto T será pequeño.</a:t>
            </a:r>
          </a:p>
          <a:p>
            <a:r>
              <a:rPr lang="es-ES" sz="1800" b="0" i="0" dirty="0">
                <a:solidFill>
                  <a:srgbClr val="000000"/>
                </a:solidFill>
                <a:effectLst/>
                <a:latin typeface="Arial" panose="020B0604020202020204" pitchFamily="34" charset="0"/>
              </a:rPr>
              <a:t>La fórmula de Sabine permite calcular este tiempo:</a:t>
            </a:r>
          </a:p>
          <a:p>
            <a:pPr marL="0" indent="0">
              <a:buNone/>
            </a:pPr>
            <a:br>
              <a:rPr lang="es-ES" sz="1800" dirty="0"/>
            </a:br>
            <a:br>
              <a:rPr lang="es-ES" sz="1400" dirty="0"/>
            </a:br>
            <a:endParaRPr lang="es-AR" dirty="0"/>
          </a:p>
        </p:txBody>
      </p:sp>
      <p:pic>
        <p:nvPicPr>
          <p:cNvPr id="7" name="Imagen 6">
            <a:extLst>
              <a:ext uri="{FF2B5EF4-FFF2-40B4-BE49-F238E27FC236}">
                <a16:creationId xmlns:a16="http://schemas.microsoft.com/office/drawing/2014/main" id="{A570F44D-A689-C147-D449-948B4EF7E02F}"/>
              </a:ext>
            </a:extLst>
          </p:cNvPr>
          <p:cNvPicPr>
            <a:picLocks noChangeAspect="1"/>
          </p:cNvPicPr>
          <p:nvPr/>
        </p:nvPicPr>
        <p:blipFill>
          <a:blip r:embed="rId2"/>
          <a:stretch>
            <a:fillRect/>
          </a:stretch>
        </p:blipFill>
        <p:spPr>
          <a:xfrm>
            <a:off x="1019322" y="4249436"/>
            <a:ext cx="7105355" cy="2492896"/>
          </a:xfrm>
          <a:prstGeom prst="rect">
            <a:avLst/>
          </a:prstGeom>
        </p:spPr>
      </p:pic>
    </p:spTree>
    <p:extLst>
      <p:ext uri="{BB962C8B-B14F-4D97-AF65-F5344CB8AC3E}">
        <p14:creationId xmlns:p14="http://schemas.microsoft.com/office/powerpoint/2010/main" val="1492206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4624" y="371516"/>
            <a:ext cx="8229600" cy="990600"/>
          </a:xfrm>
        </p:spPr>
        <p:txBody>
          <a:bodyPr>
            <a:normAutofit fontScale="90000"/>
          </a:bodyPr>
          <a:lstStyle/>
          <a:p>
            <a:br>
              <a:rPr lang="es-AR" dirty="0"/>
            </a:br>
            <a:r>
              <a:rPr lang="es-AR" dirty="0"/>
              <a:t>Caso Estudio BIBLIOTECA FARUSAC</a:t>
            </a:r>
            <a:br>
              <a:rPr lang="es-AR" dirty="0"/>
            </a:br>
            <a:r>
              <a:rPr lang="es-AR" dirty="0"/>
              <a:t> </a:t>
            </a:r>
          </a:p>
        </p:txBody>
      </p:sp>
      <p:sp>
        <p:nvSpPr>
          <p:cNvPr id="6" name="Marcador de contenido 5">
            <a:extLst>
              <a:ext uri="{FF2B5EF4-FFF2-40B4-BE49-F238E27FC236}">
                <a16:creationId xmlns:a16="http://schemas.microsoft.com/office/drawing/2014/main" id="{E2E0DD28-0FFE-6531-FE66-E8349FA8F68C}"/>
              </a:ext>
            </a:extLst>
          </p:cNvPr>
          <p:cNvSpPr>
            <a:spLocks noGrp="1"/>
          </p:cNvSpPr>
          <p:nvPr>
            <p:ph idx="1"/>
          </p:nvPr>
        </p:nvSpPr>
        <p:spPr>
          <a:xfrm>
            <a:off x="166511" y="1362116"/>
            <a:ext cx="8229600" cy="4876800"/>
          </a:xfrm>
        </p:spPr>
        <p:txBody>
          <a:bodyPr>
            <a:normAutofit/>
          </a:bodyPr>
          <a:lstStyle/>
          <a:p>
            <a:r>
              <a:rPr lang="es-AR" sz="1800" b="1" i="0" dirty="0">
                <a:solidFill>
                  <a:schemeClr val="tx2">
                    <a:lumMod val="75000"/>
                  </a:schemeClr>
                </a:solidFill>
                <a:effectLst/>
                <a:latin typeface="Arial" panose="020B0604020202020204" pitchFamily="34" charset="0"/>
              </a:rPr>
              <a:t>CÁLCULO TIEMPO REVERBERACIÓN:</a:t>
            </a:r>
            <a:r>
              <a:rPr lang="es-AR" sz="1400" b="1" dirty="0">
                <a:solidFill>
                  <a:schemeClr val="tx2">
                    <a:lumMod val="75000"/>
                  </a:schemeClr>
                </a:solidFill>
              </a:rPr>
              <a:t> </a:t>
            </a:r>
          </a:p>
          <a:p>
            <a:endParaRPr lang="es-ES" sz="1800" b="1" i="0" dirty="0">
              <a:solidFill>
                <a:schemeClr val="tx2">
                  <a:lumMod val="75000"/>
                </a:schemeClr>
              </a:solidFill>
              <a:effectLst/>
              <a:latin typeface="Arial" panose="020B0604020202020204" pitchFamily="34" charset="0"/>
            </a:endParaRPr>
          </a:p>
          <a:p>
            <a:r>
              <a:rPr lang="es-ES" sz="1800" b="0" i="0" dirty="0">
                <a:solidFill>
                  <a:srgbClr val="000000"/>
                </a:solidFill>
                <a:effectLst/>
                <a:latin typeface="Arial" panose="020B0604020202020204" pitchFamily="34" charset="0"/>
              </a:rPr>
              <a:t>El resultado de esta operación nos dará en segundos el tiempo de reverberación del sonido sobre la sala completa, a la frecuencia elegida. Se calcula cada una de las frecuencias, para esto podemos ayudarnos en tablas electrónicas.</a:t>
            </a:r>
          </a:p>
          <a:p>
            <a:endParaRPr lang="es-ES" sz="1800" b="0" i="0" dirty="0">
              <a:solidFill>
                <a:srgbClr val="000000"/>
              </a:solidFill>
              <a:effectLst/>
              <a:latin typeface="Arial" panose="020B0604020202020204" pitchFamily="34" charset="0"/>
            </a:endParaRPr>
          </a:p>
          <a:p>
            <a:r>
              <a:rPr lang="es-ES" sz="1800" b="0" i="0" dirty="0">
                <a:solidFill>
                  <a:srgbClr val="000000"/>
                </a:solidFill>
                <a:effectLst/>
                <a:latin typeface="Arial" panose="020B0604020202020204" pitchFamily="34" charset="0"/>
              </a:rPr>
              <a:t>En algunos países como en España, existe un código técnico en el que indica según el tipo de local o ambiente el tiempo de reverberación mínimo en un ambiente para su correcta funcionalidad. </a:t>
            </a:r>
          </a:p>
          <a:p>
            <a:endParaRPr lang="es-ES" sz="1800" b="0" i="0" dirty="0">
              <a:solidFill>
                <a:srgbClr val="000000"/>
              </a:solidFill>
              <a:effectLst/>
              <a:latin typeface="Arial" panose="020B0604020202020204" pitchFamily="34" charset="0"/>
            </a:endParaRPr>
          </a:p>
          <a:p>
            <a:r>
              <a:rPr lang="es-ES" sz="1800" dirty="0">
                <a:solidFill>
                  <a:srgbClr val="000000"/>
                </a:solidFill>
                <a:latin typeface="Arial" panose="020B0604020202020204" pitchFamily="34" charset="0"/>
              </a:rPr>
              <a:t>Según normativa de España el tiempo de reverberación para una biblioteca debe ser menor a 0,6 segundos.</a:t>
            </a:r>
            <a:br>
              <a:rPr lang="es-ES" sz="1400" dirty="0"/>
            </a:br>
            <a:br>
              <a:rPr lang="es-ES" sz="1800" dirty="0"/>
            </a:br>
            <a:br>
              <a:rPr lang="es-ES" sz="1400" dirty="0"/>
            </a:br>
            <a:endParaRPr lang="es-AR" dirty="0"/>
          </a:p>
        </p:txBody>
      </p:sp>
    </p:spTree>
    <p:extLst>
      <p:ext uri="{BB962C8B-B14F-4D97-AF65-F5344CB8AC3E}">
        <p14:creationId xmlns:p14="http://schemas.microsoft.com/office/powerpoint/2010/main" val="4253361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4624" y="371516"/>
            <a:ext cx="8229600" cy="990600"/>
          </a:xfrm>
        </p:spPr>
        <p:txBody>
          <a:bodyPr>
            <a:normAutofit fontScale="90000"/>
          </a:bodyPr>
          <a:lstStyle/>
          <a:p>
            <a:br>
              <a:rPr lang="es-AR" dirty="0"/>
            </a:br>
            <a:r>
              <a:rPr lang="es-AR" dirty="0"/>
              <a:t>Caso Estudio BIBLIOTECA FARUSAC</a:t>
            </a:r>
            <a:br>
              <a:rPr lang="es-AR" dirty="0"/>
            </a:br>
            <a:r>
              <a:rPr lang="es-AR" dirty="0"/>
              <a:t> </a:t>
            </a:r>
          </a:p>
        </p:txBody>
      </p:sp>
      <p:sp>
        <p:nvSpPr>
          <p:cNvPr id="6" name="Marcador de contenido 5">
            <a:extLst>
              <a:ext uri="{FF2B5EF4-FFF2-40B4-BE49-F238E27FC236}">
                <a16:creationId xmlns:a16="http://schemas.microsoft.com/office/drawing/2014/main" id="{E2E0DD28-0FFE-6531-FE66-E8349FA8F68C}"/>
              </a:ext>
            </a:extLst>
          </p:cNvPr>
          <p:cNvSpPr>
            <a:spLocks noGrp="1"/>
          </p:cNvSpPr>
          <p:nvPr>
            <p:ph idx="1"/>
          </p:nvPr>
        </p:nvSpPr>
        <p:spPr>
          <a:xfrm>
            <a:off x="164623" y="1210762"/>
            <a:ext cx="8229600" cy="4876800"/>
          </a:xfrm>
        </p:spPr>
        <p:txBody>
          <a:bodyPr>
            <a:normAutofit/>
          </a:bodyPr>
          <a:lstStyle/>
          <a:p>
            <a:r>
              <a:rPr lang="es-AR" sz="1800" b="1" i="0" dirty="0">
                <a:solidFill>
                  <a:schemeClr val="tx2">
                    <a:lumMod val="75000"/>
                  </a:schemeClr>
                </a:solidFill>
                <a:effectLst/>
                <a:latin typeface="Arial" panose="020B0604020202020204" pitchFamily="34" charset="0"/>
              </a:rPr>
              <a:t>CÁLCULO TIEMPO REVERBERACIÓN:</a:t>
            </a:r>
            <a:r>
              <a:rPr lang="es-AR" sz="1400" b="1" dirty="0">
                <a:solidFill>
                  <a:schemeClr val="tx2">
                    <a:lumMod val="75000"/>
                  </a:schemeClr>
                </a:solidFill>
              </a:rPr>
              <a:t> </a:t>
            </a:r>
            <a:endParaRPr lang="es-ES" sz="1800" b="1" i="0" dirty="0">
              <a:solidFill>
                <a:schemeClr val="tx2">
                  <a:lumMod val="75000"/>
                </a:schemeClr>
              </a:solidFill>
              <a:effectLst/>
              <a:latin typeface="Arial" panose="020B0604020202020204" pitchFamily="34" charset="0"/>
            </a:endParaRPr>
          </a:p>
          <a:p>
            <a:r>
              <a:rPr lang="es-ES" sz="1800" b="0" i="0" dirty="0">
                <a:solidFill>
                  <a:srgbClr val="000000"/>
                </a:solidFill>
                <a:effectLst/>
                <a:latin typeface="Arial" panose="020B0604020202020204" pitchFamily="34" charset="0"/>
              </a:rPr>
              <a:t>Ya teniendo previamente el cálculo de las áreas según el material procedemos a calcular el volumen de la biblioteca</a:t>
            </a:r>
            <a:r>
              <a:rPr lang="es-ES" sz="1800" dirty="0">
                <a:solidFill>
                  <a:srgbClr val="000000"/>
                </a:solidFill>
                <a:latin typeface="Arial" panose="020B0604020202020204" pitchFamily="34" charset="0"/>
              </a:rPr>
              <a:t>.</a:t>
            </a:r>
          </a:p>
          <a:p>
            <a:pPr marL="0" indent="0">
              <a:buNone/>
            </a:pPr>
            <a:endParaRPr lang="es-ES" sz="1800" b="0" i="0" dirty="0">
              <a:solidFill>
                <a:srgbClr val="000000"/>
              </a:solidFill>
              <a:effectLst/>
              <a:latin typeface="Arial" panose="020B0604020202020204" pitchFamily="34" charset="0"/>
            </a:endParaRPr>
          </a:p>
          <a:p>
            <a:pPr marL="0" indent="0">
              <a:buNone/>
            </a:pPr>
            <a:r>
              <a:rPr lang="es-ES" sz="1800" b="0" i="0" dirty="0">
                <a:solidFill>
                  <a:srgbClr val="000000"/>
                </a:solidFill>
                <a:effectLst/>
                <a:latin typeface="Arial" panose="020B0604020202020204" pitchFamily="34" charset="0"/>
              </a:rPr>
              <a:t>El volumen total de la biblioteca (teniendo en cuenta las losas del techo) es:</a:t>
            </a:r>
          </a:p>
          <a:p>
            <a:r>
              <a:rPr lang="es-ES" sz="1800" b="0" i="0" dirty="0">
                <a:solidFill>
                  <a:srgbClr val="000000"/>
                </a:solidFill>
                <a:effectLst/>
                <a:latin typeface="Arial" panose="020B0604020202020204" pitchFamily="34" charset="0"/>
              </a:rPr>
              <a:t>2.97 (alto) * 19.08 (ancho) * 8.75 (largo) = 495.84 m</a:t>
            </a:r>
            <a:r>
              <a:rPr lang="es-ES" sz="1800" b="0" i="0" baseline="30000" dirty="0">
                <a:solidFill>
                  <a:srgbClr val="000000"/>
                </a:solidFill>
                <a:effectLst/>
                <a:latin typeface="Arial" panose="020B0604020202020204" pitchFamily="34" charset="0"/>
              </a:rPr>
              <a:t>3</a:t>
            </a:r>
            <a:br>
              <a:rPr lang="es-ES" sz="1100" dirty="0"/>
            </a:br>
            <a:br>
              <a:rPr lang="es-ES" sz="1400" dirty="0"/>
            </a:br>
            <a:br>
              <a:rPr lang="es-ES" sz="1400" dirty="0"/>
            </a:br>
            <a:br>
              <a:rPr lang="es-ES" sz="1800" dirty="0"/>
            </a:br>
            <a:br>
              <a:rPr lang="es-ES" sz="1400" dirty="0"/>
            </a:br>
            <a:endParaRPr lang="es-AR" dirty="0"/>
          </a:p>
        </p:txBody>
      </p:sp>
      <mc:AlternateContent xmlns:mc="http://schemas.openxmlformats.org/markup-compatibility/2006" xmlns:a14="http://schemas.microsoft.com/office/drawing/2010/main">
        <mc:Choice Requires="a14">
          <p:sp>
            <p:nvSpPr>
              <p:cNvPr id="4" name="CuadroTexto 1">
                <a:extLst>
                  <a:ext uri="{FF2B5EF4-FFF2-40B4-BE49-F238E27FC236}">
                    <a16:creationId xmlns:a16="http://schemas.microsoft.com/office/drawing/2014/main" id="{CDA180F2-4BFA-E205-78F1-E6D37F39E52E}"/>
                  </a:ext>
                </a:extLst>
              </p:cNvPr>
              <p:cNvSpPr txBox="1"/>
              <p:nvPr/>
            </p:nvSpPr>
            <p:spPr>
              <a:xfrm>
                <a:off x="1822450" y="212725"/>
                <a:ext cx="217488" cy="176213"/>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p>
                        <m:sSupPr>
                          <m:ctrlPr>
                            <a:rPr lang="es-AR" sz="1100" i="1">
                              <a:latin typeface="Cambria Math" panose="02040503050406030204" pitchFamily="18" charset="0"/>
                            </a:rPr>
                          </m:ctrlPr>
                        </m:sSupPr>
                        <m:e>
                          <m:r>
                            <a:rPr lang="es-ES" sz="1100" b="0" i="1">
                              <a:latin typeface="Cambria Math" panose="02040503050406030204" pitchFamily="18" charset="0"/>
                            </a:rPr>
                            <m:t>𝑚</m:t>
                          </m:r>
                        </m:e>
                        <m:sup>
                          <m:r>
                            <a:rPr lang="es-AR" sz="1100" i="1">
                              <a:latin typeface="Cambria Math" panose="02040503050406030204" pitchFamily="18" charset="0"/>
                            </a:rPr>
                            <m:t>2</m:t>
                          </m:r>
                        </m:sup>
                      </m:sSup>
                    </m:oMath>
                  </m:oMathPara>
                </a14:m>
                <a:endParaRPr lang="es-AR" sz="1100"/>
              </a:p>
            </p:txBody>
          </p:sp>
        </mc:Choice>
        <mc:Fallback xmlns="">
          <p:sp>
            <p:nvSpPr>
              <p:cNvPr id="4" name="CuadroTexto 1">
                <a:extLst>
                  <a:ext uri="{FF2B5EF4-FFF2-40B4-BE49-F238E27FC236}">
                    <a16:creationId xmlns:a16="http://schemas.microsoft.com/office/drawing/2014/main" id="{CDA180F2-4BFA-E205-78F1-E6D37F39E52E}"/>
                  </a:ext>
                </a:extLst>
              </p:cNvPr>
              <p:cNvSpPr txBox="1">
                <a:spLocks noRot="1" noChangeAspect="1" noMove="1" noResize="1" noEditPoints="1" noAdjustHandles="1" noChangeArrowheads="1" noChangeShapeType="1" noTextEdit="1"/>
              </p:cNvSpPr>
              <p:nvPr/>
            </p:nvSpPr>
            <p:spPr>
              <a:xfrm>
                <a:off x="1822450" y="212725"/>
                <a:ext cx="217488" cy="176213"/>
              </a:xfrm>
              <a:prstGeom prst="rect">
                <a:avLst/>
              </a:prstGeom>
              <a:blipFill>
                <a:blip r:embed="rId2"/>
                <a:stretch>
                  <a:fillRect l="-8333" r="-5556"/>
                </a:stretch>
              </a:blipFill>
            </p:spPr>
            <p:txBody>
              <a:bodyPr/>
              <a:lstStyle/>
              <a:p>
                <a:r>
                  <a:rPr lang="es-AR">
                    <a:noFill/>
                  </a:rPr>
                  <a:t> </a:t>
                </a:r>
              </a:p>
            </p:txBody>
          </p:sp>
        </mc:Fallback>
      </mc:AlternateContent>
      <p:pic>
        <p:nvPicPr>
          <p:cNvPr id="8" name="Imagen 7">
            <a:extLst>
              <a:ext uri="{FF2B5EF4-FFF2-40B4-BE49-F238E27FC236}">
                <a16:creationId xmlns:a16="http://schemas.microsoft.com/office/drawing/2014/main" id="{FE299814-2B4E-6ABF-F549-89B948D8449C}"/>
              </a:ext>
            </a:extLst>
          </p:cNvPr>
          <p:cNvPicPr>
            <a:picLocks noChangeAspect="1"/>
          </p:cNvPicPr>
          <p:nvPr/>
        </p:nvPicPr>
        <p:blipFill>
          <a:blip r:embed="rId3"/>
          <a:stretch>
            <a:fillRect/>
          </a:stretch>
        </p:blipFill>
        <p:spPr>
          <a:xfrm>
            <a:off x="323528" y="3552850"/>
            <a:ext cx="8496944" cy="2527391"/>
          </a:xfrm>
          <a:prstGeom prst="rect">
            <a:avLst/>
          </a:prstGeom>
        </p:spPr>
      </p:pic>
    </p:spTree>
    <p:extLst>
      <p:ext uri="{BB962C8B-B14F-4D97-AF65-F5344CB8AC3E}">
        <p14:creationId xmlns:p14="http://schemas.microsoft.com/office/powerpoint/2010/main" val="30118954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4624" y="371516"/>
            <a:ext cx="8229600" cy="990600"/>
          </a:xfrm>
        </p:spPr>
        <p:txBody>
          <a:bodyPr>
            <a:normAutofit fontScale="90000"/>
          </a:bodyPr>
          <a:lstStyle/>
          <a:p>
            <a:br>
              <a:rPr lang="es-AR" dirty="0"/>
            </a:br>
            <a:r>
              <a:rPr lang="es-AR" dirty="0"/>
              <a:t>Caso Estudio BIBLIOTECA FARUSAC</a:t>
            </a:r>
            <a:br>
              <a:rPr lang="es-AR" dirty="0"/>
            </a:br>
            <a:r>
              <a:rPr lang="es-AR" dirty="0"/>
              <a:t> </a:t>
            </a:r>
          </a:p>
        </p:txBody>
      </p:sp>
      <p:sp>
        <p:nvSpPr>
          <p:cNvPr id="6" name="Marcador de contenido 5">
            <a:extLst>
              <a:ext uri="{FF2B5EF4-FFF2-40B4-BE49-F238E27FC236}">
                <a16:creationId xmlns:a16="http://schemas.microsoft.com/office/drawing/2014/main" id="{E2E0DD28-0FFE-6531-FE66-E8349FA8F68C}"/>
              </a:ext>
            </a:extLst>
          </p:cNvPr>
          <p:cNvSpPr>
            <a:spLocks noGrp="1"/>
          </p:cNvSpPr>
          <p:nvPr>
            <p:ph idx="1"/>
          </p:nvPr>
        </p:nvSpPr>
        <p:spPr>
          <a:xfrm>
            <a:off x="166511" y="1362116"/>
            <a:ext cx="8229600" cy="4876800"/>
          </a:xfrm>
        </p:spPr>
        <p:txBody>
          <a:bodyPr>
            <a:normAutofit/>
          </a:bodyPr>
          <a:lstStyle/>
          <a:p>
            <a:r>
              <a:rPr lang="es-AR" sz="1800" b="1" dirty="0">
                <a:solidFill>
                  <a:schemeClr val="tx2">
                    <a:lumMod val="75000"/>
                  </a:schemeClr>
                </a:solidFill>
                <a:latin typeface="Arial" panose="020B0604020202020204" pitchFamily="34" charset="0"/>
              </a:rPr>
              <a:t>CÁLCULOS</a:t>
            </a:r>
            <a:r>
              <a:rPr lang="es-AR" sz="1800" b="1" i="0" dirty="0">
                <a:solidFill>
                  <a:schemeClr val="tx2">
                    <a:lumMod val="75000"/>
                  </a:schemeClr>
                </a:solidFill>
                <a:effectLst/>
                <a:latin typeface="Arial" panose="020B0604020202020204" pitchFamily="34" charset="0"/>
              </a:rPr>
              <a:t>:</a:t>
            </a:r>
            <a:r>
              <a:rPr lang="es-AR" sz="1400" b="1" dirty="0">
                <a:solidFill>
                  <a:schemeClr val="tx2">
                    <a:lumMod val="75000"/>
                  </a:schemeClr>
                </a:solidFill>
              </a:rPr>
              <a:t> </a:t>
            </a:r>
            <a:br>
              <a:rPr lang="es-ES" sz="1400" dirty="0"/>
            </a:br>
            <a:br>
              <a:rPr lang="es-ES" sz="1400" dirty="0"/>
            </a:br>
            <a:br>
              <a:rPr lang="es-ES" sz="1800" dirty="0"/>
            </a:br>
            <a:br>
              <a:rPr lang="es-ES" sz="1400" dirty="0"/>
            </a:br>
            <a:endParaRPr lang="es-AR" dirty="0"/>
          </a:p>
        </p:txBody>
      </p:sp>
      <p:pic>
        <p:nvPicPr>
          <p:cNvPr id="7" name="Imagen 6">
            <a:extLst>
              <a:ext uri="{FF2B5EF4-FFF2-40B4-BE49-F238E27FC236}">
                <a16:creationId xmlns:a16="http://schemas.microsoft.com/office/drawing/2014/main" id="{B4DF4042-51D7-461A-897C-24CA75F1B260}"/>
              </a:ext>
            </a:extLst>
          </p:cNvPr>
          <p:cNvPicPr>
            <a:picLocks noChangeAspect="1"/>
          </p:cNvPicPr>
          <p:nvPr/>
        </p:nvPicPr>
        <p:blipFill>
          <a:blip r:embed="rId2"/>
          <a:stretch>
            <a:fillRect/>
          </a:stretch>
        </p:blipFill>
        <p:spPr>
          <a:xfrm>
            <a:off x="356128" y="2060848"/>
            <a:ext cx="8604448" cy="3168352"/>
          </a:xfrm>
          <a:prstGeom prst="rect">
            <a:avLst/>
          </a:prstGeom>
        </p:spPr>
      </p:pic>
    </p:spTree>
    <p:extLst>
      <p:ext uri="{BB962C8B-B14F-4D97-AF65-F5344CB8AC3E}">
        <p14:creationId xmlns:p14="http://schemas.microsoft.com/office/powerpoint/2010/main" val="39202373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4624" y="371516"/>
            <a:ext cx="8229600" cy="990600"/>
          </a:xfrm>
        </p:spPr>
        <p:txBody>
          <a:bodyPr>
            <a:normAutofit fontScale="90000"/>
          </a:bodyPr>
          <a:lstStyle/>
          <a:p>
            <a:br>
              <a:rPr lang="es-AR" dirty="0"/>
            </a:br>
            <a:r>
              <a:rPr lang="es-AR" dirty="0"/>
              <a:t>Caso Estudio BIBLIOTECA FARUSAC</a:t>
            </a:r>
            <a:br>
              <a:rPr lang="es-AR" dirty="0"/>
            </a:br>
            <a:r>
              <a:rPr lang="es-AR" dirty="0"/>
              <a:t> </a:t>
            </a:r>
          </a:p>
        </p:txBody>
      </p:sp>
      <p:sp>
        <p:nvSpPr>
          <p:cNvPr id="6" name="Marcador de contenido 5">
            <a:extLst>
              <a:ext uri="{FF2B5EF4-FFF2-40B4-BE49-F238E27FC236}">
                <a16:creationId xmlns:a16="http://schemas.microsoft.com/office/drawing/2014/main" id="{E2E0DD28-0FFE-6531-FE66-E8349FA8F68C}"/>
              </a:ext>
            </a:extLst>
          </p:cNvPr>
          <p:cNvSpPr>
            <a:spLocks noGrp="1"/>
          </p:cNvSpPr>
          <p:nvPr>
            <p:ph idx="1"/>
          </p:nvPr>
        </p:nvSpPr>
        <p:spPr>
          <a:xfrm>
            <a:off x="166511" y="1362116"/>
            <a:ext cx="8229600" cy="4876800"/>
          </a:xfrm>
        </p:spPr>
        <p:txBody>
          <a:bodyPr>
            <a:normAutofit/>
          </a:bodyPr>
          <a:lstStyle/>
          <a:p>
            <a:r>
              <a:rPr lang="es-AR" sz="1800" b="1" dirty="0">
                <a:solidFill>
                  <a:schemeClr val="tx2">
                    <a:lumMod val="75000"/>
                  </a:schemeClr>
                </a:solidFill>
                <a:latin typeface="Arial" panose="020B0604020202020204" pitchFamily="34" charset="0"/>
              </a:rPr>
              <a:t>PROPONER SOLUCIÓN</a:t>
            </a:r>
            <a:r>
              <a:rPr lang="es-AR" sz="1800" b="1" i="0" dirty="0">
                <a:solidFill>
                  <a:schemeClr val="tx2">
                    <a:lumMod val="75000"/>
                  </a:schemeClr>
                </a:solidFill>
                <a:effectLst/>
                <a:latin typeface="Arial" panose="020B0604020202020204" pitchFamily="34" charset="0"/>
              </a:rPr>
              <a:t>:</a:t>
            </a:r>
          </a:p>
          <a:p>
            <a:pPr marL="0" indent="0">
              <a:buNone/>
            </a:pPr>
            <a:r>
              <a:rPr lang="es-AR" sz="1400" b="1" dirty="0">
                <a:solidFill>
                  <a:schemeClr val="tx2">
                    <a:lumMod val="75000"/>
                  </a:schemeClr>
                </a:solidFill>
              </a:rPr>
              <a:t> </a:t>
            </a:r>
            <a:endParaRPr lang="es-ES" sz="1800" b="1" i="0" dirty="0">
              <a:solidFill>
                <a:schemeClr val="tx2">
                  <a:lumMod val="75000"/>
                </a:schemeClr>
              </a:solidFill>
              <a:effectLst/>
              <a:latin typeface="Arial" panose="020B0604020202020204" pitchFamily="34" charset="0"/>
            </a:endParaRPr>
          </a:p>
          <a:p>
            <a:r>
              <a:rPr lang="es-ES" sz="1800" b="0" i="0" dirty="0">
                <a:solidFill>
                  <a:srgbClr val="000000"/>
                </a:solidFill>
                <a:effectLst/>
                <a:latin typeface="Arial" panose="020B0604020202020204" pitchFamily="34" charset="0"/>
              </a:rPr>
              <a:t>Como podemos observar el tiempo de reverberación para frecuencias bajas se mantiene en un nivel menor a 0,60 segundos, que es el tiempo recomendado para bibliotecas. </a:t>
            </a:r>
            <a:r>
              <a:rPr lang="es-ES" sz="1800" dirty="0">
                <a:solidFill>
                  <a:srgbClr val="000000"/>
                </a:solidFill>
                <a:latin typeface="Arial" panose="020B0604020202020204" pitchFamily="34" charset="0"/>
              </a:rPr>
              <a:t>Pero</a:t>
            </a:r>
            <a:r>
              <a:rPr lang="es-ES" sz="1800" b="0" i="0" dirty="0">
                <a:solidFill>
                  <a:srgbClr val="000000"/>
                </a:solidFill>
                <a:effectLst/>
                <a:latin typeface="Arial" panose="020B0604020202020204" pitchFamily="34" charset="0"/>
              </a:rPr>
              <a:t> en frecuencias de 500 a 4000 Hz el tiempo de reverberación aumenta y esto debe mejorarse para logar mejor confort.</a:t>
            </a:r>
          </a:p>
          <a:p>
            <a:pPr marL="0" indent="0">
              <a:buNone/>
            </a:pPr>
            <a:endParaRPr lang="es-ES" sz="1800" b="0" i="0" dirty="0">
              <a:solidFill>
                <a:srgbClr val="000000"/>
              </a:solidFill>
              <a:effectLst/>
              <a:latin typeface="Arial" panose="020B0604020202020204" pitchFamily="34" charset="0"/>
            </a:endParaRPr>
          </a:p>
          <a:p>
            <a:r>
              <a:rPr lang="es-ES" sz="1800" b="0" i="0" dirty="0">
                <a:solidFill>
                  <a:srgbClr val="000000"/>
                </a:solidFill>
                <a:effectLst/>
                <a:latin typeface="Arial" panose="020B0604020202020204" pitchFamily="34" charset="0"/>
              </a:rPr>
              <a:t>Para ello podemos proponer algunos elementos que ayuden a reducir el tiempo de reverberación del mismo, como suspendido de yeso + cámara de aire en el techo para cubrir la losa y alfombras para reducir el sonido provocado al mover sillas, y el taconeo al ingresar al salón.</a:t>
            </a:r>
            <a:r>
              <a:rPr lang="es-ES" sz="1400" dirty="0"/>
              <a:t> </a:t>
            </a:r>
            <a:br>
              <a:rPr lang="es-ES" sz="1400" dirty="0"/>
            </a:br>
            <a:br>
              <a:rPr lang="es-ES" sz="1800" dirty="0"/>
            </a:br>
            <a:br>
              <a:rPr lang="es-ES" sz="1400" dirty="0"/>
            </a:br>
            <a:endParaRPr lang="es-AR" dirty="0"/>
          </a:p>
        </p:txBody>
      </p:sp>
    </p:spTree>
    <p:extLst>
      <p:ext uri="{BB962C8B-B14F-4D97-AF65-F5344CB8AC3E}">
        <p14:creationId xmlns:p14="http://schemas.microsoft.com/office/powerpoint/2010/main" val="25982302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4624" y="371516"/>
            <a:ext cx="8229600" cy="990600"/>
          </a:xfrm>
        </p:spPr>
        <p:txBody>
          <a:bodyPr>
            <a:normAutofit fontScale="90000"/>
          </a:bodyPr>
          <a:lstStyle/>
          <a:p>
            <a:br>
              <a:rPr lang="es-AR" dirty="0"/>
            </a:br>
            <a:r>
              <a:rPr lang="es-AR" dirty="0"/>
              <a:t>Caso Estudio BIBLIOTECA FARUSAC</a:t>
            </a:r>
            <a:br>
              <a:rPr lang="es-AR" dirty="0"/>
            </a:br>
            <a:r>
              <a:rPr lang="es-AR" dirty="0"/>
              <a:t> </a:t>
            </a:r>
          </a:p>
        </p:txBody>
      </p:sp>
      <p:sp>
        <p:nvSpPr>
          <p:cNvPr id="6" name="Marcador de contenido 5">
            <a:extLst>
              <a:ext uri="{FF2B5EF4-FFF2-40B4-BE49-F238E27FC236}">
                <a16:creationId xmlns:a16="http://schemas.microsoft.com/office/drawing/2014/main" id="{E2E0DD28-0FFE-6531-FE66-E8349FA8F68C}"/>
              </a:ext>
            </a:extLst>
          </p:cNvPr>
          <p:cNvSpPr>
            <a:spLocks noGrp="1"/>
          </p:cNvSpPr>
          <p:nvPr>
            <p:ph idx="1"/>
          </p:nvPr>
        </p:nvSpPr>
        <p:spPr>
          <a:xfrm>
            <a:off x="166511" y="1362116"/>
            <a:ext cx="8229600" cy="4876800"/>
          </a:xfrm>
        </p:spPr>
        <p:txBody>
          <a:bodyPr>
            <a:normAutofit/>
          </a:bodyPr>
          <a:lstStyle/>
          <a:p>
            <a:r>
              <a:rPr lang="es-AR" sz="1800" b="1" dirty="0">
                <a:solidFill>
                  <a:schemeClr val="tx2">
                    <a:lumMod val="75000"/>
                  </a:schemeClr>
                </a:solidFill>
                <a:latin typeface="Arial" panose="020B0604020202020204" pitchFamily="34" charset="0"/>
              </a:rPr>
              <a:t>CÁLCULOS CON LA PROPUESTA </a:t>
            </a:r>
            <a:r>
              <a:rPr lang="es-AR" sz="1800" b="1" i="0" dirty="0">
                <a:solidFill>
                  <a:schemeClr val="tx2">
                    <a:lumMod val="75000"/>
                  </a:schemeClr>
                </a:solidFill>
                <a:effectLst/>
                <a:latin typeface="Arial" panose="020B0604020202020204" pitchFamily="34" charset="0"/>
              </a:rPr>
              <a:t>:</a:t>
            </a:r>
            <a:r>
              <a:rPr lang="es-AR" sz="1400" b="1" dirty="0">
                <a:solidFill>
                  <a:schemeClr val="tx2">
                    <a:lumMod val="75000"/>
                  </a:schemeClr>
                </a:solidFill>
              </a:rPr>
              <a:t> </a:t>
            </a:r>
            <a:endParaRPr lang="es-ES" sz="1800" b="1" i="0" dirty="0">
              <a:solidFill>
                <a:schemeClr val="tx2">
                  <a:lumMod val="75000"/>
                </a:schemeClr>
              </a:solidFill>
              <a:effectLst/>
              <a:latin typeface="Arial" panose="020B0604020202020204" pitchFamily="34" charset="0"/>
            </a:endParaRPr>
          </a:p>
          <a:p>
            <a:r>
              <a:rPr lang="es-ES" sz="1800" b="0" i="0" dirty="0">
                <a:solidFill>
                  <a:srgbClr val="000000"/>
                </a:solidFill>
                <a:effectLst/>
                <a:latin typeface="Arial" panose="020B0604020202020204" pitchFamily="34" charset="0"/>
              </a:rPr>
              <a:t>Para la reducción del tiempo de reverberación se debe realizar los cálculos anteriores pero incluyendo en ellos los materiales que se desean implementar con sus áreas utilizando el mismo volumen del ambiente, y se obtendrán los datos en tiempo de reverberación. </a:t>
            </a:r>
            <a:br>
              <a:rPr lang="es-ES" sz="1400" dirty="0"/>
            </a:br>
            <a:br>
              <a:rPr lang="es-ES" sz="1400" dirty="0"/>
            </a:br>
            <a:br>
              <a:rPr lang="es-ES" sz="1800" dirty="0"/>
            </a:br>
            <a:br>
              <a:rPr lang="es-ES" sz="1400" dirty="0"/>
            </a:br>
            <a:endParaRPr lang="es-AR" dirty="0"/>
          </a:p>
        </p:txBody>
      </p:sp>
      <p:pic>
        <p:nvPicPr>
          <p:cNvPr id="11" name="Imagen 10">
            <a:extLst>
              <a:ext uri="{FF2B5EF4-FFF2-40B4-BE49-F238E27FC236}">
                <a16:creationId xmlns:a16="http://schemas.microsoft.com/office/drawing/2014/main" id="{25B32283-C87C-40CA-55DE-A44F24265902}"/>
              </a:ext>
            </a:extLst>
          </p:cNvPr>
          <p:cNvPicPr>
            <a:picLocks noChangeAspect="1"/>
          </p:cNvPicPr>
          <p:nvPr/>
        </p:nvPicPr>
        <p:blipFill>
          <a:blip r:embed="rId2"/>
          <a:stretch>
            <a:fillRect/>
          </a:stretch>
        </p:blipFill>
        <p:spPr>
          <a:xfrm>
            <a:off x="83255" y="3425730"/>
            <a:ext cx="8977489" cy="2508771"/>
          </a:xfrm>
          <a:prstGeom prst="rect">
            <a:avLst/>
          </a:prstGeom>
        </p:spPr>
      </p:pic>
    </p:spTree>
    <p:extLst>
      <p:ext uri="{BB962C8B-B14F-4D97-AF65-F5344CB8AC3E}">
        <p14:creationId xmlns:p14="http://schemas.microsoft.com/office/powerpoint/2010/main" val="6731531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4624" y="371516"/>
            <a:ext cx="8229600" cy="990600"/>
          </a:xfrm>
        </p:spPr>
        <p:txBody>
          <a:bodyPr>
            <a:normAutofit fontScale="90000"/>
          </a:bodyPr>
          <a:lstStyle/>
          <a:p>
            <a:br>
              <a:rPr lang="es-AR" dirty="0"/>
            </a:br>
            <a:r>
              <a:rPr lang="es-AR" dirty="0"/>
              <a:t>Caso Estudio BIBLIOTECA FARUSAC</a:t>
            </a:r>
            <a:br>
              <a:rPr lang="es-AR" dirty="0"/>
            </a:br>
            <a:r>
              <a:rPr lang="es-AR" dirty="0"/>
              <a:t> </a:t>
            </a:r>
          </a:p>
        </p:txBody>
      </p:sp>
      <p:sp>
        <p:nvSpPr>
          <p:cNvPr id="6" name="Marcador de contenido 5">
            <a:extLst>
              <a:ext uri="{FF2B5EF4-FFF2-40B4-BE49-F238E27FC236}">
                <a16:creationId xmlns:a16="http://schemas.microsoft.com/office/drawing/2014/main" id="{E2E0DD28-0FFE-6531-FE66-E8349FA8F68C}"/>
              </a:ext>
            </a:extLst>
          </p:cNvPr>
          <p:cNvSpPr>
            <a:spLocks noGrp="1"/>
          </p:cNvSpPr>
          <p:nvPr>
            <p:ph idx="1"/>
          </p:nvPr>
        </p:nvSpPr>
        <p:spPr>
          <a:xfrm>
            <a:off x="166511" y="1362116"/>
            <a:ext cx="8229600" cy="4876800"/>
          </a:xfrm>
        </p:spPr>
        <p:txBody>
          <a:bodyPr>
            <a:normAutofit/>
          </a:bodyPr>
          <a:lstStyle/>
          <a:p>
            <a:r>
              <a:rPr lang="es-AR" sz="1800" b="1" dirty="0">
                <a:solidFill>
                  <a:schemeClr val="tx2">
                    <a:lumMod val="75000"/>
                  </a:schemeClr>
                </a:solidFill>
                <a:latin typeface="Arial" panose="020B0604020202020204" pitchFamily="34" charset="0"/>
              </a:rPr>
              <a:t>CÁLCULOS CON LA PROPUESTA </a:t>
            </a:r>
            <a:r>
              <a:rPr lang="es-AR" sz="1800" b="1" i="0" dirty="0">
                <a:solidFill>
                  <a:schemeClr val="tx2">
                    <a:lumMod val="75000"/>
                  </a:schemeClr>
                </a:solidFill>
                <a:effectLst/>
                <a:latin typeface="Arial" panose="020B0604020202020204" pitchFamily="34" charset="0"/>
              </a:rPr>
              <a:t>:</a:t>
            </a:r>
            <a:r>
              <a:rPr lang="es-AR" sz="1400" b="1" dirty="0">
                <a:solidFill>
                  <a:schemeClr val="tx2">
                    <a:lumMod val="75000"/>
                  </a:schemeClr>
                </a:solidFill>
              </a:rPr>
              <a:t> </a:t>
            </a:r>
            <a:br>
              <a:rPr lang="es-ES" sz="1400" dirty="0"/>
            </a:br>
            <a:br>
              <a:rPr lang="es-ES" sz="1400" dirty="0"/>
            </a:br>
            <a:br>
              <a:rPr lang="es-ES" sz="1800" dirty="0"/>
            </a:br>
            <a:br>
              <a:rPr lang="es-ES" sz="1400" dirty="0"/>
            </a:br>
            <a:endParaRPr lang="es-AR" dirty="0"/>
          </a:p>
        </p:txBody>
      </p:sp>
      <p:pic>
        <p:nvPicPr>
          <p:cNvPr id="5" name="Imagen 4">
            <a:extLst>
              <a:ext uri="{FF2B5EF4-FFF2-40B4-BE49-F238E27FC236}">
                <a16:creationId xmlns:a16="http://schemas.microsoft.com/office/drawing/2014/main" id="{63A3E1FD-0BFA-4201-83CE-EE825F33C0C9}"/>
              </a:ext>
            </a:extLst>
          </p:cNvPr>
          <p:cNvPicPr>
            <a:picLocks noChangeAspect="1"/>
          </p:cNvPicPr>
          <p:nvPr/>
        </p:nvPicPr>
        <p:blipFill>
          <a:blip r:embed="rId2"/>
          <a:stretch>
            <a:fillRect/>
          </a:stretch>
        </p:blipFill>
        <p:spPr>
          <a:xfrm>
            <a:off x="88018" y="2060848"/>
            <a:ext cx="8967964" cy="3688286"/>
          </a:xfrm>
          <a:prstGeom prst="rect">
            <a:avLst/>
          </a:prstGeom>
        </p:spPr>
      </p:pic>
    </p:spTree>
    <p:extLst>
      <p:ext uri="{BB962C8B-B14F-4D97-AF65-F5344CB8AC3E}">
        <p14:creationId xmlns:p14="http://schemas.microsoft.com/office/powerpoint/2010/main" val="7098708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4624" y="371516"/>
            <a:ext cx="8229600" cy="990600"/>
          </a:xfrm>
        </p:spPr>
        <p:txBody>
          <a:bodyPr>
            <a:normAutofit fontScale="90000"/>
          </a:bodyPr>
          <a:lstStyle/>
          <a:p>
            <a:br>
              <a:rPr lang="es-AR" dirty="0"/>
            </a:br>
            <a:r>
              <a:rPr lang="es-AR" dirty="0"/>
              <a:t>Caso Estudio BIBLIOTECA FARUSAC</a:t>
            </a:r>
            <a:br>
              <a:rPr lang="es-AR" dirty="0"/>
            </a:br>
            <a:r>
              <a:rPr lang="es-AR" dirty="0"/>
              <a:t> </a:t>
            </a:r>
          </a:p>
        </p:txBody>
      </p:sp>
      <p:sp>
        <p:nvSpPr>
          <p:cNvPr id="6" name="Marcador de contenido 5">
            <a:extLst>
              <a:ext uri="{FF2B5EF4-FFF2-40B4-BE49-F238E27FC236}">
                <a16:creationId xmlns:a16="http://schemas.microsoft.com/office/drawing/2014/main" id="{E2E0DD28-0FFE-6531-FE66-E8349FA8F68C}"/>
              </a:ext>
            </a:extLst>
          </p:cNvPr>
          <p:cNvSpPr>
            <a:spLocks noGrp="1"/>
          </p:cNvSpPr>
          <p:nvPr>
            <p:ph idx="1"/>
          </p:nvPr>
        </p:nvSpPr>
        <p:spPr>
          <a:xfrm>
            <a:off x="166511" y="1362116"/>
            <a:ext cx="8229600" cy="4876800"/>
          </a:xfrm>
        </p:spPr>
        <p:txBody>
          <a:bodyPr>
            <a:normAutofit/>
          </a:bodyPr>
          <a:lstStyle/>
          <a:p>
            <a:r>
              <a:rPr lang="es-AR" sz="1800" b="1" dirty="0">
                <a:solidFill>
                  <a:schemeClr val="tx2">
                    <a:lumMod val="75000"/>
                  </a:schemeClr>
                </a:solidFill>
                <a:latin typeface="Arial" panose="020B0604020202020204" pitchFamily="34" charset="0"/>
              </a:rPr>
              <a:t>CONCLUSIÓN</a:t>
            </a:r>
            <a:r>
              <a:rPr lang="es-AR" sz="1800" b="1" i="0" dirty="0">
                <a:solidFill>
                  <a:schemeClr val="tx2">
                    <a:lumMod val="75000"/>
                  </a:schemeClr>
                </a:solidFill>
                <a:effectLst/>
                <a:latin typeface="Arial" panose="020B0604020202020204" pitchFamily="34" charset="0"/>
              </a:rPr>
              <a:t>:</a:t>
            </a:r>
          </a:p>
          <a:p>
            <a:pPr marL="0" indent="0">
              <a:buNone/>
            </a:pPr>
            <a:r>
              <a:rPr lang="es-AR" sz="1400" b="1" dirty="0">
                <a:solidFill>
                  <a:schemeClr val="tx2">
                    <a:lumMod val="75000"/>
                  </a:schemeClr>
                </a:solidFill>
              </a:rPr>
              <a:t> </a:t>
            </a:r>
            <a:endParaRPr lang="es-ES" sz="1800" b="1" i="0" dirty="0">
              <a:solidFill>
                <a:schemeClr val="tx2">
                  <a:lumMod val="75000"/>
                </a:schemeClr>
              </a:solidFill>
              <a:effectLst/>
              <a:latin typeface="Arial" panose="020B0604020202020204" pitchFamily="34" charset="0"/>
            </a:endParaRPr>
          </a:p>
          <a:p>
            <a:r>
              <a:rPr lang="es-ES" sz="1800" b="0" i="0" dirty="0">
                <a:solidFill>
                  <a:srgbClr val="000000"/>
                </a:solidFill>
                <a:effectLst/>
                <a:latin typeface="Arial" panose="020B0604020202020204" pitchFamily="34" charset="0"/>
              </a:rPr>
              <a:t>Según se observa en las tablas anteriores el tiempo de reverberación es de 0.36 hasta 0.51 ascendentemente de acuerdo con las frecuencias. El tiempo de reverberación con la implementación de la propuesta mejora el sonido dentro del ambiente. </a:t>
            </a:r>
          </a:p>
          <a:p>
            <a:pPr marL="0" indent="0">
              <a:buNone/>
            </a:pPr>
            <a:endParaRPr lang="es-ES" sz="1800" b="0" i="0" dirty="0">
              <a:solidFill>
                <a:srgbClr val="000000"/>
              </a:solidFill>
              <a:effectLst/>
              <a:latin typeface="Arial" panose="020B0604020202020204" pitchFamily="34" charset="0"/>
            </a:endParaRPr>
          </a:p>
          <a:p>
            <a:r>
              <a:rPr lang="es-ES" sz="1800" b="0" i="0" dirty="0">
                <a:solidFill>
                  <a:srgbClr val="000000"/>
                </a:solidFill>
                <a:effectLst/>
                <a:latin typeface="Arial" panose="020B0604020202020204" pitchFamily="34" charset="0"/>
              </a:rPr>
              <a:t>La importancia de realizar los procedimientos acústicos tanto de aislamiento como de absorción es muy relevante, ya que actualmente existen muchos ambientes que son diseñados de una manera estética sin contemplar que el sonido no se comporta de manera correcta causando molestias que pueden reducirse implementando acciones como las propuestas.</a:t>
            </a:r>
          </a:p>
          <a:p>
            <a:pPr marL="0" indent="0">
              <a:buNone/>
            </a:pPr>
            <a:endParaRPr lang="es-ES" sz="1800" b="0" i="0" dirty="0">
              <a:solidFill>
                <a:srgbClr val="000000"/>
              </a:solidFill>
              <a:effectLst/>
              <a:latin typeface="Arial" panose="020B0604020202020204" pitchFamily="34" charset="0"/>
            </a:endParaRPr>
          </a:p>
          <a:p>
            <a:r>
              <a:rPr lang="es-ES" sz="1800" b="0" i="0" dirty="0">
                <a:solidFill>
                  <a:srgbClr val="000000"/>
                </a:solidFill>
                <a:effectLst/>
                <a:latin typeface="Arial" panose="020B0604020202020204" pitchFamily="34" charset="0"/>
              </a:rPr>
              <a:t>No obstante, no hay que perder de vista que también es primordial tomar en cuenta aspectos como el diseño acústico formal del ambiente, ya que de este depende en su mayoría del comportamiento del sonido en los ambientes</a:t>
            </a:r>
            <a:r>
              <a:rPr lang="es-ES" sz="1400" dirty="0"/>
              <a:t> </a:t>
            </a:r>
            <a:endParaRPr lang="es-AR" dirty="0"/>
          </a:p>
        </p:txBody>
      </p:sp>
    </p:spTree>
    <p:extLst>
      <p:ext uri="{BB962C8B-B14F-4D97-AF65-F5344CB8AC3E}">
        <p14:creationId xmlns:p14="http://schemas.microsoft.com/office/powerpoint/2010/main" val="40181094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E2E0DD28-0FFE-6531-FE66-E8349FA8F68C}"/>
              </a:ext>
            </a:extLst>
          </p:cNvPr>
          <p:cNvSpPr>
            <a:spLocks noGrp="1"/>
          </p:cNvSpPr>
          <p:nvPr>
            <p:ph idx="1"/>
          </p:nvPr>
        </p:nvSpPr>
        <p:spPr>
          <a:xfrm>
            <a:off x="166511" y="1362116"/>
            <a:ext cx="8229600" cy="4876800"/>
          </a:xfrm>
        </p:spPr>
        <p:txBody>
          <a:bodyPr>
            <a:normAutofit/>
          </a:bodyPr>
          <a:lstStyle/>
          <a:p>
            <a:pPr marL="0" indent="0">
              <a:buNone/>
            </a:pPr>
            <a:br>
              <a:rPr lang="es-ES" sz="1400" dirty="0"/>
            </a:br>
            <a:br>
              <a:rPr lang="es-ES" sz="1400" dirty="0"/>
            </a:br>
            <a:br>
              <a:rPr lang="es-ES" sz="1800" dirty="0"/>
            </a:br>
            <a:br>
              <a:rPr lang="es-ES" sz="1400" dirty="0"/>
            </a:br>
            <a:endParaRPr lang="es-AR" dirty="0"/>
          </a:p>
        </p:txBody>
      </p:sp>
      <p:pic>
        <p:nvPicPr>
          <p:cNvPr id="8" name="Imagen 7">
            <a:extLst>
              <a:ext uri="{FF2B5EF4-FFF2-40B4-BE49-F238E27FC236}">
                <a16:creationId xmlns:a16="http://schemas.microsoft.com/office/drawing/2014/main" id="{77E2FF94-C873-D6D7-6541-7E45B8044322}"/>
              </a:ext>
            </a:extLst>
          </p:cNvPr>
          <p:cNvPicPr>
            <a:picLocks noChangeAspect="1"/>
          </p:cNvPicPr>
          <p:nvPr/>
        </p:nvPicPr>
        <p:blipFill>
          <a:blip r:embed="rId2"/>
          <a:stretch>
            <a:fillRect/>
          </a:stretch>
        </p:blipFill>
        <p:spPr>
          <a:xfrm>
            <a:off x="491046" y="921693"/>
            <a:ext cx="8161908" cy="5828340"/>
          </a:xfrm>
          <a:prstGeom prst="rect">
            <a:avLst/>
          </a:prstGeom>
        </p:spPr>
      </p:pic>
    </p:spTree>
    <p:extLst>
      <p:ext uri="{BB962C8B-B14F-4D97-AF65-F5344CB8AC3E}">
        <p14:creationId xmlns:p14="http://schemas.microsoft.com/office/powerpoint/2010/main" val="1978340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RUIDO</a:t>
            </a:r>
          </a:p>
        </p:txBody>
      </p:sp>
      <p:sp>
        <p:nvSpPr>
          <p:cNvPr id="3" name="2 Marcador de contenido"/>
          <p:cNvSpPr>
            <a:spLocks noGrp="1"/>
          </p:cNvSpPr>
          <p:nvPr>
            <p:ph idx="1"/>
          </p:nvPr>
        </p:nvSpPr>
        <p:spPr>
          <a:xfrm>
            <a:off x="457200" y="1410286"/>
            <a:ext cx="8229600" cy="4876800"/>
          </a:xfrm>
        </p:spPr>
        <p:txBody>
          <a:bodyPr>
            <a:normAutofit/>
          </a:bodyPr>
          <a:lstStyle/>
          <a:p>
            <a:pPr algn="l"/>
            <a:r>
              <a:rPr lang="es-ES" sz="1800" b="0" i="0" dirty="0">
                <a:solidFill>
                  <a:srgbClr val="000000"/>
                </a:solidFill>
                <a:effectLst/>
                <a:latin typeface="Arial" panose="020B0604020202020204" pitchFamily="34" charset="0"/>
              </a:rPr>
              <a:t>El </a:t>
            </a:r>
            <a:r>
              <a:rPr lang="es-ES" sz="1800" b="1" i="0" dirty="0">
                <a:solidFill>
                  <a:srgbClr val="000000"/>
                </a:solidFill>
                <a:effectLst/>
                <a:latin typeface="Arial" panose="020B0604020202020204" pitchFamily="34" charset="0"/>
              </a:rPr>
              <a:t>ruido</a:t>
            </a:r>
            <a:r>
              <a:rPr lang="es-ES" sz="1800" b="0" i="0" dirty="0">
                <a:solidFill>
                  <a:srgbClr val="000000"/>
                </a:solidFill>
                <a:effectLst/>
                <a:latin typeface="Arial" panose="020B0604020202020204" pitchFamily="34" charset="0"/>
              </a:rPr>
              <a:t> es un sonido cuyos armónicos no siguen una ley específica de frecuencia. Es un sonido compuesto por muchos armónicos secundaros y son desagradables.</a:t>
            </a:r>
            <a:r>
              <a:rPr lang="es-ES" sz="1400" dirty="0"/>
              <a:t> </a:t>
            </a:r>
            <a:br>
              <a:rPr lang="es-ES" sz="1400" dirty="0"/>
            </a:br>
            <a:endParaRPr lang="es-ES" sz="1400" dirty="0"/>
          </a:p>
          <a:p>
            <a:pPr algn="l"/>
            <a:r>
              <a:rPr lang="es-ES" sz="1800" b="1" i="0" dirty="0">
                <a:solidFill>
                  <a:srgbClr val="0C0C0C"/>
                </a:solidFill>
                <a:effectLst/>
                <a:latin typeface="Arial" panose="020B0604020202020204" pitchFamily="34" charset="0"/>
              </a:rPr>
              <a:t>TIPOS DE RUIDO POR SU FORMA DE TRANSMISIÓN:</a:t>
            </a:r>
            <a:r>
              <a:rPr lang="es-ES" sz="1400" dirty="0"/>
              <a:t> </a:t>
            </a:r>
            <a:endParaRPr lang="es-ES" sz="1800" b="0" i="0" dirty="0">
              <a:solidFill>
                <a:srgbClr val="000000"/>
              </a:solidFill>
              <a:effectLst/>
              <a:latin typeface="Arial" panose="020B0604020202020204" pitchFamily="34" charset="0"/>
            </a:endParaRPr>
          </a:p>
          <a:p>
            <a:pPr algn="l"/>
            <a:endParaRPr lang="es-ES" sz="1800" b="0" i="0" dirty="0">
              <a:solidFill>
                <a:srgbClr val="000000"/>
              </a:solidFill>
              <a:effectLst/>
              <a:latin typeface="Arial" panose="020B0604020202020204" pitchFamily="34" charset="0"/>
            </a:endParaRPr>
          </a:p>
          <a:p>
            <a:r>
              <a:rPr lang="es-ES" sz="1800" b="1" i="0" dirty="0">
                <a:solidFill>
                  <a:srgbClr val="0C0C0C"/>
                </a:solidFill>
                <a:effectLst/>
                <a:latin typeface="Arial" panose="020B0604020202020204" pitchFamily="34" charset="0"/>
              </a:rPr>
              <a:t>RUIDO AÉREO: </a:t>
            </a:r>
            <a:r>
              <a:rPr lang="es-ES" sz="1800" dirty="0">
                <a:solidFill>
                  <a:srgbClr val="000000"/>
                </a:solidFill>
                <a:latin typeface="Arial" panose="020B0604020202020204" pitchFamily="34" charset="0"/>
              </a:rPr>
              <a:t>Es todo ruido que tiene origen en el aire y se propaga a través del mismo. Ejemplos de este ruido son el tráfico, las obras, conversaciones, la radio, la televisión, etc.</a:t>
            </a:r>
            <a:br>
              <a:rPr lang="es-ES" sz="1400" dirty="0"/>
            </a:br>
            <a:endParaRPr lang="es-ES" sz="1400" b="0" i="0" dirty="0">
              <a:solidFill>
                <a:srgbClr val="000000"/>
              </a:solidFill>
              <a:effectLst/>
              <a:latin typeface="Arial" panose="020B0604020202020204" pitchFamily="34" charset="0"/>
            </a:endParaRPr>
          </a:p>
          <a:p>
            <a:pPr marL="0" indent="0" algn="l">
              <a:buNone/>
            </a:pPr>
            <a:br>
              <a:rPr lang="es-ES" sz="1400" dirty="0"/>
            </a:br>
            <a:r>
              <a:rPr lang="es-ES" sz="1800" b="0" i="0" dirty="0">
                <a:solidFill>
                  <a:srgbClr val="000000"/>
                </a:solidFill>
                <a:effectLst/>
                <a:latin typeface="Arial" panose="020B0604020202020204" pitchFamily="34" charset="0"/>
              </a:rPr>
              <a:t> </a:t>
            </a:r>
            <a:endParaRPr lang="es-AR" dirty="0"/>
          </a:p>
        </p:txBody>
      </p:sp>
      <p:pic>
        <p:nvPicPr>
          <p:cNvPr id="5" name="Imagen 4">
            <a:extLst>
              <a:ext uri="{FF2B5EF4-FFF2-40B4-BE49-F238E27FC236}">
                <a16:creationId xmlns:a16="http://schemas.microsoft.com/office/drawing/2014/main" id="{9B0C42EA-DF2B-A793-0571-9359F2269DEF}"/>
              </a:ext>
            </a:extLst>
          </p:cNvPr>
          <p:cNvPicPr>
            <a:picLocks noChangeAspect="1"/>
          </p:cNvPicPr>
          <p:nvPr/>
        </p:nvPicPr>
        <p:blipFill>
          <a:blip r:embed="rId2"/>
          <a:stretch>
            <a:fillRect/>
          </a:stretch>
        </p:blipFill>
        <p:spPr>
          <a:xfrm>
            <a:off x="971600" y="4367230"/>
            <a:ext cx="6480720" cy="2160967"/>
          </a:xfrm>
          <a:prstGeom prst="rect">
            <a:avLst/>
          </a:prstGeom>
        </p:spPr>
      </p:pic>
    </p:spTree>
    <p:extLst>
      <p:ext uri="{BB962C8B-B14F-4D97-AF65-F5344CB8AC3E}">
        <p14:creationId xmlns:p14="http://schemas.microsoft.com/office/powerpoint/2010/main" val="19321666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E2E0DD28-0FFE-6531-FE66-E8349FA8F68C}"/>
              </a:ext>
            </a:extLst>
          </p:cNvPr>
          <p:cNvSpPr>
            <a:spLocks noGrp="1"/>
          </p:cNvSpPr>
          <p:nvPr>
            <p:ph idx="1"/>
          </p:nvPr>
        </p:nvSpPr>
        <p:spPr>
          <a:xfrm>
            <a:off x="166511" y="1362116"/>
            <a:ext cx="8229600" cy="4876800"/>
          </a:xfrm>
        </p:spPr>
        <p:txBody>
          <a:bodyPr>
            <a:normAutofit/>
          </a:bodyPr>
          <a:lstStyle/>
          <a:p>
            <a:pPr marL="0" indent="0">
              <a:buNone/>
            </a:pPr>
            <a:br>
              <a:rPr lang="es-ES" sz="1400" dirty="0"/>
            </a:br>
            <a:br>
              <a:rPr lang="es-ES" sz="1400" dirty="0"/>
            </a:br>
            <a:br>
              <a:rPr lang="es-ES" sz="1800" dirty="0"/>
            </a:br>
            <a:br>
              <a:rPr lang="es-ES" sz="1400" dirty="0"/>
            </a:br>
            <a:endParaRPr lang="es-AR" dirty="0"/>
          </a:p>
        </p:txBody>
      </p:sp>
      <p:pic>
        <p:nvPicPr>
          <p:cNvPr id="4" name="Imagen 3">
            <a:extLst>
              <a:ext uri="{FF2B5EF4-FFF2-40B4-BE49-F238E27FC236}">
                <a16:creationId xmlns:a16="http://schemas.microsoft.com/office/drawing/2014/main" id="{6180D03A-D2EF-7589-A2B3-DFFA2D635754}"/>
              </a:ext>
            </a:extLst>
          </p:cNvPr>
          <p:cNvPicPr>
            <a:picLocks noChangeAspect="1"/>
          </p:cNvPicPr>
          <p:nvPr/>
        </p:nvPicPr>
        <p:blipFill>
          <a:blip r:embed="rId2"/>
          <a:stretch>
            <a:fillRect/>
          </a:stretch>
        </p:blipFill>
        <p:spPr>
          <a:xfrm>
            <a:off x="337046" y="554540"/>
            <a:ext cx="8375981" cy="5939753"/>
          </a:xfrm>
          <a:prstGeom prst="rect">
            <a:avLst/>
          </a:prstGeom>
        </p:spPr>
      </p:pic>
    </p:spTree>
    <p:extLst>
      <p:ext uri="{BB962C8B-B14F-4D97-AF65-F5344CB8AC3E}">
        <p14:creationId xmlns:p14="http://schemas.microsoft.com/office/powerpoint/2010/main" val="7637269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Tiempo de reverberación</a:t>
            </a:r>
          </a:p>
        </p:txBody>
      </p:sp>
      <mc:AlternateContent xmlns:mc="http://schemas.openxmlformats.org/markup-compatibility/2006">
        <mc:Choice xmlns:a14="http://schemas.microsoft.com/office/drawing/2010/main" Requires="a14">
          <p:sp>
            <p:nvSpPr>
              <p:cNvPr id="3" name="2 Marcador de contenido"/>
              <p:cNvSpPr>
                <a:spLocks noGrp="1"/>
              </p:cNvSpPr>
              <p:nvPr>
                <p:ph idx="1"/>
              </p:nvPr>
            </p:nvSpPr>
            <p:spPr/>
            <p:txBody>
              <a:bodyPr/>
              <a:lstStyle/>
              <a:p>
                <a:pPr marL="0" indent="0">
                  <a:buNone/>
                </a:pPr>
                <a:r>
                  <a:rPr lang="es-AR" b="1" dirty="0"/>
                  <a:t>Ejercicio 1.</a:t>
                </a:r>
                <a:r>
                  <a:rPr lang="es-AR" dirty="0"/>
                  <a:t> Una habitación de altura 3 m y dimensiones del suelo 4 m x 4 m, tiene sus paredes cubiertas de mármol de </a:t>
                </a:r>
                <a:r>
                  <a:rPr lang="el-GR" dirty="0">
                    <a:latin typeface="Calibri"/>
                    <a:cs typeface="Calibri"/>
                  </a:rPr>
                  <a:t>α</a:t>
                </a:r>
                <a:r>
                  <a:rPr lang="es-AR" dirty="0">
                    <a:latin typeface="Calibri"/>
                    <a:cs typeface="Calibri"/>
                  </a:rPr>
                  <a:t>=0,01 </a:t>
                </a:r>
                <a:r>
                  <a:rPr lang="es-AR" dirty="0"/>
                  <a:t>el techo de escayola de </a:t>
                </a:r>
                <a:r>
                  <a:rPr lang="el-GR" dirty="0">
                    <a:latin typeface="Calibri"/>
                    <a:cs typeface="Calibri"/>
                  </a:rPr>
                  <a:t>α</a:t>
                </a:r>
                <a:r>
                  <a:rPr lang="es-AR" dirty="0">
                    <a:latin typeface="Calibri"/>
                    <a:cs typeface="Calibri"/>
                  </a:rPr>
                  <a:t>=0,7 y el suelo de madera </a:t>
                </a:r>
                <a:r>
                  <a:rPr lang="el-GR" dirty="0">
                    <a:latin typeface="Calibri"/>
                    <a:cs typeface="Calibri"/>
                  </a:rPr>
                  <a:t>α</a:t>
                </a:r>
                <a:r>
                  <a:rPr lang="es-AR" dirty="0">
                    <a:latin typeface="Calibri"/>
                    <a:cs typeface="Calibri"/>
                  </a:rPr>
                  <a:t>=0,1 (todos datos a 500 Hz). El tiempo de reverberación es:</a:t>
                </a:r>
              </a:p>
              <a:p>
                <a:pPr marL="0" indent="0">
                  <a:buNone/>
                </a:pPr>
                <a:endParaRPr lang="es-AR" dirty="0">
                  <a:latin typeface="Calibri"/>
                  <a:cs typeface="Calibri"/>
                </a:endParaRPr>
              </a:p>
              <a:p>
                <a:pPr marL="0" indent="0">
                  <a:buNone/>
                </a:pPr>
                <a14:m>
                  <m:oMath xmlns:m="http://schemas.openxmlformats.org/officeDocument/2006/math">
                    <m:sSub>
                      <m:sSubPr>
                        <m:ctrlPr>
                          <a:rPr lang="es-AR" i="1" smtClean="0">
                            <a:latin typeface="Cambria Math" panose="02040503050406030204" pitchFamily="18" charset="0"/>
                          </a:rPr>
                        </m:ctrlPr>
                      </m:sSubPr>
                      <m:e>
                        <m:r>
                          <a:rPr lang="es-AR" b="0" i="1" smtClean="0">
                            <a:latin typeface="Cambria Math"/>
                          </a:rPr>
                          <m:t>𝐴</m:t>
                        </m:r>
                      </m:e>
                      <m:sub>
                        <m:r>
                          <a:rPr lang="es-ES" b="0" i="1" smtClean="0">
                            <a:latin typeface="Cambria Math" panose="02040503050406030204" pitchFamily="18" charset="0"/>
                          </a:rPr>
                          <m:t>𝑇𝑜𝑡𝑎𝑙</m:t>
                        </m:r>
                      </m:sub>
                    </m:sSub>
                    <m:r>
                      <a:rPr lang="es-AR" b="0" i="1" smtClean="0">
                        <a:latin typeface="Cambria Math"/>
                      </a:rPr>
                      <m:t>=</m:t>
                    </m:r>
                    <m:r>
                      <a:rPr lang="es-AR" b="0" i="1" smtClean="0">
                        <a:latin typeface="Cambria Math"/>
                        <a:ea typeface="Cambria Math"/>
                      </a:rPr>
                      <m:t>𝛼</m:t>
                    </m:r>
                    <m:r>
                      <a:rPr lang="es-AR" b="0" i="1" smtClean="0">
                        <a:latin typeface="Cambria Math"/>
                        <a:ea typeface="Cambria Math"/>
                      </a:rPr>
                      <m:t>.</m:t>
                    </m:r>
                    <m:r>
                      <a:rPr lang="es-AR" b="0" i="1" smtClean="0">
                        <a:latin typeface="Cambria Math"/>
                        <a:ea typeface="Cambria Math"/>
                      </a:rPr>
                      <m:t>𝑆</m:t>
                    </m:r>
                  </m:oMath>
                </a14:m>
                <a:r>
                  <a:rPr lang="es-AR" dirty="0"/>
                  <a:t>	</a:t>
                </a:r>
              </a:p>
              <a:p>
                <a:pPr marL="0" indent="0">
                  <a:buNone/>
                </a:pPr>
                <a:endParaRPr lang="es-AR" dirty="0"/>
              </a:p>
              <a:p>
                <a:pPr marL="0" indent="0">
                  <a:buNone/>
                </a:pPr>
                <a:r>
                  <a:rPr lang="es-AR" dirty="0"/>
                  <a:t>		</a:t>
                </a:r>
              </a:p>
              <a:p>
                <a:pPr marL="0" indent="0">
                  <a:buNone/>
                </a:pPr>
                <a14:m>
                  <m:oMath xmlns:m="http://schemas.openxmlformats.org/officeDocument/2006/math">
                    <m:r>
                      <a:rPr lang="es-AR" b="0" i="1" smtClean="0">
                        <a:latin typeface="Cambria Math"/>
                      </a:rPr>
                      <m:t>𝑇</m:t>
                    </m:r>
                    <m:r>
                      <a:rPr lang="es-AR" b="0" i="1" smtClean="0">
                        <a:latin typeface="Cambria Math"/>
                      </a:rPr>
                      <m:t>=</m:t>
                    </m:r>
                    <m:f>
                      <m:fPr>
                        <m:ctrlPr>
                          <a:rPr lang="es-AR" b="0" i="1" smtClean="0">
                            <a:latin typeface="Cambria Math" panose="02040503050406030204" pitchFamily="18" charset="0"/>
                          </a:rPr>
                        </m:ctrlPr>
                      </m:fPr>
                      <m:num>
                        <m:r>
                          <a:rPr lang="es-AR" i="1">
                            <a:latin typeface="Cambria Math"/>
                          </a:rPr>
                          <m:t>0,16</m:t>
                        </m:r>
                        <m:r>
                          <a:rPr lang="es-ES" b="0" i="1" smtClean="0">
                            <a:latin typeface="Cambria Math" panose="02040503050406030204" pitchFamily="18" charset="0"/>
                          </a:rPr>
                          <m:t>1</m:t>
                        </m:r>
                        <m:r>
                          <a:rPr lang="es-AR" i="1">
                            <a:latin typeface="Cambria Math"/>
                          </a:rPr>
                          <m:t> </m:t>
                        </m:r>
                        <m:r>
                          <a:rPr lang="es-AR" i="1">
                            <a:latin typeface="Cambria Math"/>
                          </a:rPr>
                          <m:t>𝑉</m:t>
                        </m:r>
                      </m:num>
                      <m:den>
                        <m:nary>
                          <m:naryPr>
                            <m:chr m:val="∑"/>
                            <m:subHide m:val="on"/>
                            <m:supHide m:val="on"/>
                            <m:ctrlPr>
                              <a:rPr lang="es-AR" b="0" i="1" smtClean="0">
                                <a:latin typeface="Cambria Math" panose="02040503050406030204" pitchFamily="18" charset="0"/>
                              </a:rPr>
                            </m:ctrlPr>
                          </m:naryPr>
                          <m:sub/>
                          <m:sup/>
                          <m:e>
                            <m:r>
                              <a:rPr lang="es-AR" i="1">
                                <a:latin typeface="Cambria Math"/>
                                <a:ea typeface="Cambria Math"/>
                              </a:rPr>
                              <m:t>𝛼</m:t>
                            </m:r>
                            <m:r>
                              <a:rPr lang="es-AR" i="1">
                                <a:latin typeface="Cambria Math"/>
                                <a:ea typeface="Cambria Math"/>
                              </a:rPr>
                              <m:t>.</m:t>
                            </m:r>
                            <m:r>
                              <a:rPr lang="es-AR" i="1">
                                <a:latin typeface="Cambria Math"/>
                                <a:ea typeface="Cambria Math"/>
                              </a:rPr>
                              <m:t>𝑆</m:t>
                            </m:r>
                          </m:e>
                        </m:nary>
                      </m:den>
                    </m:f>
                    <m:r>
                      <a:rPr lang="es-ES" b="0" i="0" smtClean="0">
                        <a:latin typeface="Cambria Math" panose="02040503050406030204" pitchFamily="18" charset="0"/>
                        <a:ea typeface="Cambria Math"/>
                      </a:rPr>
                      <m:t>  </m:t>
                    </m:r>
                  </m:oMath>
                </a14:m>
                <a:r>
                  <a:rPr lang="es-AR" dirty="0"/>
                  <a:t>Fórmula de Sabine</a:t>
                </a:r>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blipFill>
                <a:blip r:embed="rId2"/>
                <a:stretch>
                  <a:fillRect l="-1111" t="-875"/>
                </a:stretch>
              </a:blipFill>
            </p:spPr>
            <p:txBody>
              <a:bodyPr/>
              <a:lstStyle/>
              <a:p>
                <a:r>
                  <a:rPr lang="es-AR">
                    <a:noFill/>
                  </a:rPr>
                  <a:t> </a:t>
                </a:r>
              </a:p>
            </p:txBody>
          </p:sp>
        </mc:Fallback>
      </mc:AlternateContent>
      <p:pic>
        <p:nvPicPr>
          <p:cNvPr id="8194" name="Picture 2" descr="http://3.bp.blogspot.com/_447TMI2eWts/TB0P4g8BxeI/AAAAAAAAASA/JpFurocdiLY/s1600/Tiempo+de+reverberaci%C3%B3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1662" y="3212976"/>
            <a:ext cx="3538030"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3435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Nivel sonoro global</a:t>
            </a:r>
          </a:p>
        </p:txBody>
      </p:sp>
      <p:sp>
        <p:nvSpPr>
          <p:cNvPr id="3" name="2 Marcador de contenido"/>
          <p:cNvSpPr>
            <a:spLocks noGrp="1"/>
          </p:cNvSpPr>
          <p:nvPr>
            <p:ph idx="1"/>
          </p:nvPr>
        </p:nvSpPr>
        <p:spPr/>
        <p:txBody>
          <a:bodyPr/>
          <a:lstStyle/>
          <a:p>
            <a:pPr marL="0" indent="0">
              <a:buNone/>
            </a:pPr>
            <a:r>
              <a:rPr lang="es-AR" dirty="0"/>
              <a:t>Ejercicio 2. En San Martín y Rivadavia se midieron los siguientes niveles sonoros en las frecuencias indicadas:</a:t>
            </a:r>
          </a:p>
          <a:p>
            <a:pPr marL="0" indent="0">
              <a:buNone/>
            </a:pPr>
            <a:endParaRPr lang="es-AR" dirty="0"/>
          </a:p>
          <a:p>
            <a:pPr marL="0" indent="0">
              <a:buNone/>
            </a:pPr>
            <a:endParaRPr lang="es-AR" dirty="0"/>
          </a:p>
          <a:p>
            <a:pPr marL="0" indent="0">
              <a:buNone/>
            </a:pPr>
            <a:endParaRPr lang="es-AR" dirty="0"/>
          </a:p>
          <a:p>
            <a:pPr marL="0" indent="0">
              <a:buNone/>
            </a:pPr>
            <a:endParaRPr lang="es-AR" dirty="0"/>
          </a:p>
          <a:p>
            <a:pPr marL="0" indent="0">
              <a:buNone/>
            </a:pPr>
            <a:endParaRPr lang="es-AR" dirty="0"/>
          </a:p>
          <a:p>
            <a:pPr marL="0" indent="0">
              <a:buNone/>
            </a:pPr>
            <a:endParaRPr lang="es-AR" dirty="0"/>
          </a:p>
          <a:p>
            <a:pPr marL="0" indent="0">
              <a:buNone/>
            </a:pPr>
            <a:endParaRPr lang="es-AR" dirty="0"/>
          </a:p>
        </p:txBody>
      </p:sp>
      <p:pic>
        <p:nvPicPr>
          <p:cNvPr id="5" name="Imagen 4">
            <a:extLst>
              <a:ext uri="{FF2B5EF4-FFF2-40B4-BE49-F238E27FC236}">
                <a16:creationId xmlns:a16="http://schemas.microsoft.com/office/drawing/2014/main" id="{FB5420CB-41D9-2860-C125-294D06D85660}"/>
              </a:ext>
            </a:extLst>
          </p:cNvPr>
          <p:cNvPicPr>
            <a:picLocks noChangeAspect="1"/>
          </p:cNvPicPr>
          <p:nvPr/>
        </p:nvPicPr>
        <p:blipFill>
          <a:blip r:embed="rId2"/>
          <a:stretch>
            <a:fillRect/>
          </a:stretch>
        </p:blipFill>
        <p:spPr>
          <a:xfrm>
            <a:off x="82042" y="2670448"/>
            <a:ext cx="8979915" cy="1368152"/>
          </a:xfrm>
          <a:prstGeom prst="rect">
            <a:avLst/>
          </a:prstGeom>
        </p:spPr>
      </p:pic>
    </p:spTree>
    <p:extLst>
      <p:ext uri="{BB962C8B-B14F-4D97-AF65-F5344CB8AC3E}">
        <p14:creationId xmlns:p14="http://schemas.microsoft.com/office/powerpoint/2010/main" val="40046801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Aislamiento: </a:t>
            </a:r>
          </a:p>
        </p:txBody>
      </p:sp>
      <p:sp>
        <p:nvSpPr>
          <p:cNvPr id="3" name="2 Marcador de contenido"/>
          <p:cNvSpPr>
            <a:spLocks noGrp="1"/>
          </p:cNvSpPr>
          <p:nvPr>
            <p:ph idx="1"/>
          </p:nvPr>
        </p:nvSpPr>
        <p:spPr/>
        <p:txBody>
          <a:bodyPr/>
          <a:lstStyle/>
          <a:p>
            <a:pPr marL="0" indent="0">
              <a:buNone/>
            </a:pPr>
            <a:r>
              <a:rPr lang="es-AR" dirty="0"/>
              <a:t>Ejercicio 2. En un departamento de planta baja ubicado en la esquina de San Martín y Rivadavia, hay una superficie externa de 10 metros de largo y 3,5 metros de alto. Con una puerta de 2,3m de ancho y 2,5m de alto, y una ventana de 2m de ancho y 1,5m de alto. Si se desea que dentro del departamento el nivel sonoro sea como máximo de 40 dB, ¿Qué materiales recomendaría para la pared, puerta y ventana? Utilizar tabla adjunta.</a:t>
            </a:r>
          </a:p>
        </p:txBody>
      </p:sp>
      <p:pic>
        <p:nvPicPr>
          <p:cNvPr id="5" name="Imagen 4">
            <a:extLst>
              <a:ext uri="{FF2B5EF4-FFF2-40B4-BE49-F238E27FC236}">
                <a16:creationId xmlns:a16="http://schemas.microsoft.com/office/drawing/2014/main" id="{1C5EA94C-E69F-0BC9-F090-8A823F013F99}"/>
              </a:ext>
            </a:extLst>
          </p:cNvPr>
          <p:cNvPicPr>
            <a:picLocks noChangeAspect="1"/>
          </p:cNvPicPr>
          <p:nvPr/>
        </p:nvPicPr>
        <p:blipFill>
          <a:blip r:embed="rId2"/>
          <a:stretch>
            <a:fillRect/>
          </a:stretch>
        </p:blipFill>
        <p:spPr>
          <a:xfrm>
            <a:off x="1763688" y="4805499"/>
            <a:ext cx="5172075" cy="1666875"/>
          </a:xfrm>
          <a:prstGeom prst="rect">
            <a:avLst/>
          </a:prstGeom>
        </p:spPr>
      </p:pic>
    </p:spTree>
    <p:extLst>
      <p:ext uri="{BB962C8B-B14F-4D97-AF65-F5344CB8AC3E}">
        <p14:creationId xmlns:p14="http://schemas.microsoft.com/office/powerpoint/2010/main" val="13940850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285" t="22049" r="33357" b="6250"/>
          <a:stretch/>
        </p:blipFill>
        <p:spPr bwMode="auto">
          <a:xfrm>
            <a:off x="3851920" y="552155"/>
            <a:ext cx="5251053" cy="634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934" t="58022" r="51487" b="30131"/>
          <a:stretch/>
        </p:blipFill>
        <p:spPr bwMode="auto">
          <a:xfrm>
            <a:off x="3252" y="3573017"/>
            <a:ext cx="3848668" cy="866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5516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RUIDO</a:t>
            </a:r>
          </a:p>
        </p:txBody>
      </p:sp>
      <p:sp>
        <p:nvSpPr>
          <p:cNvPr id="3" name="2 Marcador de contenido"/>
          <p:cNvSpPr>
            <a:spLocks noGrp="1"/>
          </p:cNvSpPr>
          <p:nvPr>
            <p:ph idx="1"/>
          </p:nvPr>
        </p:nvSpPr>
        <p:spPr>
          <a:xfrm>
            <a:off x="457200" y="1354015"/>
            <a:ext cx="8229600" cy="2094807"/>
          </a:xfrm>
        </p:spPr>
        <p:txBody>
          <a:bodyPr>
            <a:normAutofit/>
          </a:bodyPr>
          <a:lstStyle/>
          <a:p>
            <a:r>
              <a:rPr lang="es-ES" sz="1800" b="1" i="0" dirty="0">
                <a:solidFill>
                  <a:srgbClr val="0C0C0C"/>
                </a:solidFill>
                <a:effectLst/>
                <a:latin typeface="Arial" panose="020B0604020202020204" pitchFamily="34" charset="0"/>
              </a:rPr>
              <a:t>RUIDO IMPACTO: </a:t>
            </a:r>
            <a:r>
              <a:rPr lang="es-ES" sz="1800" b="0" i="0" dirty="0">
                <a:solidFill>
                  <a:srgbClr val="000000"/>
                </a:solidFill>
                <a:effectLst/>
                <a:latin typeface="Arial" panose="020B0604020202020204" pitchFamily="34" charset="0"/>
              </a:rPr>
              <a:t>El ruido de impacto es el que se genera por golpes producidos en una superficie. Al golpear una superficie, esta entra en vibración y se genera una emisión sonora. La vibración dependiendo del tipo de material puede ser transmitida a otras superficies.</a:t>
            </a:r>
            <a:r>
              <a:rPr lang="es-ES" sz="1400" dirty="0"/>
              <a:t> </a:t>
            </a:r>
            <a:endParaRPr lang="es-ES" sz="1400" b="0" i="0" dirty="0">
              <a:solidFill>
                <a:srgbClr val="000000"/>
              </a:solidFill>
              <a:effectLst/>
              <a:latin typeface="Arial" panose="020B0604020202020204" pitchFamily="34" charset="0"/>
            </a:endParaRPr>
          </a:p>
        </p:txBody>
      </p:sp>
      <p:pic>
        <p:nvPicPr>
          <p:cNvPr id="6" name="Imagen 5">
            <a:extLst>
              <a:ext uri="{FF2B5EF4-FFF2-40B4-BE49-F238E27FC236}">
                <a16:creationId xmlns:a16="http://schemas.microsoft.com/office/drawing/2014/main" id="{61F722E7-1476-9CF1-2850-F26F5488DBA3}"/>
              </a:ext>
            </a:extLst>
          </p:cNvPr>
          <p:cNvPicPr>
            <a:picLocks noChangeAspect="1"/>
          </p:cNvPicPr>
          <p:nvPr/>
        </p:nvPicPr>
        <p:blipFill>
          <a:blip r:embed="rId2"/>
          <a:stretch>
            <a:fillRect/>
          </a:stretch>
        </p:blipFill>
        <p:spPr>
          <a:xfrm>
            <a:off x="2339752" y="2561548"/>
            <a:ext cx="3888432" cy="2693323"/>
          </a:xfrm>
          <a:prstGeom prst="rect">
            <a:avLst/>
          </a:prstGeom>
        </p:spPr>
      </p:pic>
      <p:sp>
        <p:nvSpPr>
          <p:cNvPr id="7" name="2 Marcador de contenido">
            <a:extLst>
              <a:ext uri="{FF2B5EF4-FFF2-40B4-BE49-F238E27FC236}">
                <a16:creationId xmlns:a16="http://schemas.microsoft.com/office/drawing/2014/main" id="{041647DC-54D6-F407-FEC6-973ACD953120}"/>
              </a:ext>
            </a:extLst>
          </p:cNvPr>
          <p:cNvSpPr txBox="1">
            <a:spLocks/>
          </p:cNvSpPr>
          <p:nvPr/>
        </p:nvSpPr>
        <p:spPr>
          <a:xfrm>
            <a:off x="251520" y="4763193"/>
            <a:ext cx="8229600" cy="2094807"/>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endParaRPr lang="es-ES" sz="1800" dirty="0">
              <a:solidFill>
                <a:srgbClr val="000000"/>
              </a:solidFill>
              <a:latin typeface="Arial" panose="020B0604020202020204" pitchFamily="34" charset="0"/>
            </a:endParaRPr>
          </a:p>
          <a:p>
            <a:pPr marL="0" indent="0">
              <a:buNone/>
            </a:pPr>
            <a:endParaRPr lang="es-ES" sz="1800" dirty="0">
              <a:solidFill>
                <a:srgbClr val="000000"/>
              </a:solidFill>
              <a:latin typeface="Arial" panose="020B0604020202020204" pitchFamily="34" charset="0"/>
            </a:endParaRPr>
          </a:p>
          <a:p>
            <a:r>
              <a:rPr lang="es-ES" sz="1800" b="1" i="0" dirty="0">
                <a:solidFill>
                  <a:srgbClr val="0C0C0C"/>
                </a:solidFill>
                <a:effectLst/>
                <a:latin typeface="Arial" panose="020B0604020202020204" pitchFamily="34" charset="0"/>
              </a:rPr>
              <a:t>RUIDO DE INSTALACIONES: </a:t>
            </a:r>
            <a:r>
              <a:rPr lang="es-ES" sz="1800" b="0" i="0" dirty="0">
                <a:solidFill>
                  <a:srgbClr val="000000"/>
                </a:solidFill>
                <a:effectLst/>
                <a:latin typeface="Arial" panose="020B0604020202020204" pitchFamily="34" charset="0"/>
              </a:rPr>
              <a:t>El ruido de las instalaciones es el originado por instalaciones como: ascensores, maquinas, tuberías, aire acondicionado. Es compuesto por un ruido aéreo y vibraciones. </a:t>
            </a:r>
            <a:br>
              <a:rPr lang="es-ES" sz="1400" dirty="0"/>
            </a:br>
            <a:endParaRPr lang="es-ES" sz="14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738281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RUIDO</a:t>
            </a:r>
          </a:p>
        </p:txBody>
      </p:sp>
      <p:sp>
        <p:nvSpPr>
          <p:cNvPr id="3" name="2 Marcador de contenido"/>
          <p:cNvSpPr>
            <a:spLocks noGrp="1"/>
          </p:cNvSpPr>
          <p:nvPr>
            <p:ph idx="1"/>
          </p:nvPr>
        </p:nvSpPr>
        <p:spPr>
          <a:xfrm>
            <a:off x="449317" y="1430215"/>
            <a:ext cx="8229600" cy="4876800"/>
          </a:xfrm>
        </p:spPr>
        <p:txBody>
          <a:bodyPr>
            <a:normAutofit/>
          </a:bodyPr>
          <a:lstStyle/>
          <a:p>
            <a:pPr marL="0" indent="0" algn="l">
              <a:buNone/>
            </a:pPr>
            <a:r>
              <a:rPr lang="es-ES" sz="1400" dirty="0"/>
              <a:t> </a:t>
            </a:r>
            <a:endParaRPr lang="es-ES" sz="1800" b="1" i="0" dirty="0">
              <a:solidFill>
                <a:srgbClr val="0C0C0C"/>
              </a:solidFill>
              <a:effectLst/>
              <a:latin typeface="Arial" panose="020B0604020202020204" pitchFamily="34" charset="0"/>
            </a:endParaRPr>
          </a:p>
          <a:p>
            <a:pPr marL="0" indent="0">
              <a:buNone/>
            </a:pPr>
            <a:r>
              <a:rPr lang="es-ES" sz="1800" b="1" i="0" dirty="0">
                <a:solidFill>
                  <a:srgbClr val="0C0C0C"/>
                </a:solidFill>
                <a:effectLst/>
                <a:latin typeface="Arial" panose="020B0604020202020204" pitchFamily="34" charset="0"/>
              </a:rPr>
              <a:t>EFECTOS DEL RUIDO EN LA SALUD</a:t>
            </a:r>
          </a:p>
          <a:p>
            <a:pPr marL="0" indent="0">
              <a:buNone/>
            </a:pPr>
            <a:endParaRPr lang="es-ES" sz="1800" b="1" i="0" dirty="0">
              <a:solidFill>
                <a:srgbClr val="0C0C0C"/>
              </a:solidFill>
              <a:effectLst/>
              <a:latin typeface="Arial" panose="020B0604020202020204" pitchFamily="34" charset="0"/>
            </a:endParaRPr>
          </a:p>
          <a:p>
            <a:pPr marL="0" indent="0">
              <a:buNone/>
            </a:pPr>
            <a:r>
              <a:rPr lang="es-ES" sz="1800" b="0" i="0" dirty="0">
                <a:solidFill>
                  <a:srgbClr val="000000"/>
                </a:solidFill>
                <a:effectLst/>
                <a:latin typeface="Symbol" panose="05050102010706020507" pitchFamily="18" charset="2"/>
              </a:rPr>
              <a:t> </a:t>
            </a:r>
            <a:r>
              <a:rPr lang="es-ES" sz="1800" b="0" i="0" dirty="0">
                <a:solidFill>
                  <a:srgbClr val="000000"/>
                </a:solidFill>
                <a:effectLst/>
                <a:latin typeface="Arial" panose="020B0604020202020204" pitchFamily="34" charset="0"/>
              </a:rPr>
              <a:t>Cuando el odio humano percibe niveles de ruido mayor a los 85dBA puede</a:t>
            </a:r>
          </a:p>
          <a:p>
            <a:pPr marL="0" indent="0">
              <a:buNone/>
            </a:pPr>
            <a:r>
              <a:rPr lang="es-ES" sz="1800" b="0" i="0" dirty="0">
                <a:solidFill>
                  <a:srgbClr val="000000"/>
                </a:solidFill>
                <a:effectLst/>
                <a:latin typeface="Arial" panose="020B0604020202020204" pitchFamily="34" charset="0"/>
              </a:rPr>
              <a:t>darse la pérdida paulatina de la audición. Cuando las personas están expuestas a períodos largos de tiempo suelen tener esta pérdida. Esta pérdida puede ser temporal o puede ser permanente si el oído no interrumpe su exposición a los ruidos.</a:t>
            </a:r>
          </a:p>
          <a:p>
            <a:pPr marL="0" indent="0">
              <a:buNone/>
            </a:pPr>
            <a:r>
              <a:rPr lang="es-ES" sz="1800" b="0" i="0" dirty="0">
                <a:solidFill>
                  <a:srgbClr val="000000"/>
                </a:solidFill>
                <a:effectLst/>
                <a:latin typeface="Symbol" panose="05050102010706020507" pitchFamily="18" charset="2"/>
              </a:rPr>
              <a:t> </a:t>
            </a:r>
            <a:r>
              <a:rPr lang="es-ES" sz="1800" b="0" i="0" dirty="0">
                <a:solidFill>
                  <a:srgbClr val="000000"/>
                </a:solidFill>
                <a:effectLst/>
                <a:latin typeface="Arial" panose="020B0604020202020204" pitchFamily="34" charset="0"/>
              </a:rPr>
              <a:t>Cuando el oído percibe niveles de ruido mayores a los 120 dB, producen</a:t>
            </a:r>
          </a:p>
          <a:p>
            <a:pPr marL="0" indent="0">
              <a:buNone/>
            </a:pPr>
            <a:r>
              <a:rPr lang="es-ES" sz="1800" b="0" i="0" dirty="0">
                <a:solidFill>
                  <a:srgbClr val="000000"/>
                </a:solidFill>
                <a:effectLst/>
                <a:latin typeface="Arial" panose="020B0604020202020204" pitchFamily="34" charset="0"/>
              </a:rPr>
              <a:t>dolor intenso, inflamación del oído y puede que cause daños permanentes sobre el órgano.</a:t>
            </a:r>
          </a:p>
          <a:p>
            <a:pPr marL="0" indent="0">
              <a:buNone/>
            </a:pPr>
            <a:r>
              <a:rPr lang="es-ES" sz="1800" b="0" i="0" dirty="0">
                <a:solidFill>
                  <a:srgbClr val="000000"/>
                </a:solidFill>
                <a:effectLst/>
                <a:latin typeface="Symbol" panose="05050102010706020507" pitchFamily="18" charset="2"/>
              </a:rPr>
              <a:t> </a:t>
            </a:r>
            <a:r>
              <a:rPr lang="es-ES" sz="1800" b="0" i="0" dirty="0">
                <a:solidFill>
                  <a:srgbClr val="000000"/>
                </a:solidFill>
                <a:effectLst/>
                <a:latin typeface="Arial" panose="020B0604020202020204" pitchFamily="34" charset="0"/>
              </a:rPr>
              <a:t>Cuando el oído percibe niveles de ruido mayores a los 135 dB se puede producir la ruptura del tímpano, causando así sordera.</a:t>
            </a:r>
          </a:p>
          <a:p>
            <a:pPr marL="0" indent="0">
              <a:buNone/>
            </a:pPr>
            <a:r>
              <a:rPr lang="es-ES" sz="1800" b="0" i="0" dirty="0">
                <a:solidFill>
                  <a:srgbClr val="000000"/>
                </a:solidFill>
                <a:effectLst/>
                <a:latin typeface="Symbol" panose="05050102010706020507" pitchFamily="18" charset="2"/>
              </a:rPr>
              <a:t> </a:t>
            </a:r>
            <a:r>
              <a:rPr lang="es-ES" sz="1800" b="0" i="0" dirty="0">
                <a:solidFill>
                  <a:srgbClr val="000000"/>
                </a:solidFill>
                <a:effectLst/>
                <a:latin typeface="Arial" panose="020B0604020202020204" pitchFamily="34" charset="0"/>
              </a:rPr>
              <a:t>El ruido influye también en la conciliación del sueño. El mismo puede ser interrumpido cuando se perciben 45dB disminuyendo la calidad del sueño</a:t>
            </a:r>
            <a:r>
              <a:rPr lang="es-ES" sz="1800" dirty="0">
                <a:solidFill>
                  <a:srgbClr val="000000"/>
                </a:solidFill>
                <a:latin typeface="Arial" panose="020B0604020202020204" pitchFamily="34" charset="0"/>
              </a:rPr>
              <a:t>.</a:t>
            </a:r>
            <a:endParaRPr lang="es-AR" dirty="0"/>
          </a:p>
        </p:txBody>
      </p:sp>
    </p:spTree>
    <p:extLst>
      <p:ext uri="{BB962C8B-B14F-4D97-AF65-F5344CB8AC3E}">
        <p14:creationId xmlns:p14="http://schemas.microsoft.com/office/powerpoint/2010/main" val="83065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9316" y="404664"/>
            <a:ext cx="8229600" cy="990600"/>
          </a:xfrm>
        </p:spPr>
        <p:txBody>
          <a:bodyPr/>
          <a:lstStyle/>
          <a:p>
            <a:r>
              <a:rPr lang="es-AR" dirty="0"/>
              <a:t>RUIDO</a:t>
            </a:r>
          </a:p>
        </p:txBody>
      </p:sp>
      <p:sp>
        <p:nvSpPr>
          <p:cNvPr id="3" name="2 Marcador de contenido"/>
          <p:cNvSpPr>
            <a:spLocks noGrp="1"/>
          </p:cNvSpPr>
          <p:nvPr>
            <p:ph idx="1"/>
          </p:nvPr>
        </p:nvSpPr>
        <p:spPr>
          <a:xfrm>
            <a:off x="449316" y="1196752"/>
            <a:ext cx="8515171" cy="5661247"/>
          </a:xfrm>
        </p:spPr>
        <p:txBody>
          <a:bodyPr>
            <a:normAutofit/>
          </a:bodyPr>
          <a:lstStyle/>
          <a:p>
            <a:pPr marL="0" indent="0" algn="l">
              <a:buNone/>
            </a:pPr>
            <a:r>
              <a:rPr lang="es-ES" sz="1400" dirty="0"/>
              <a:t> </a:t>
            </a:r>
            <a:endParaRPr lang="es-ES" sz="1800" b="1" i="0" dirty="0">
              <a:solidFill>
                <a:srgbClr val="0C0C0C"/>
              </a:solidFill>
              <a:effectLst/>
              <a:latin typeface="Arial" panose="020B0604020202020204" pitchFamily="34" charset="0"/>
            </a:endParaRPr>
          </a:p>
          <a:p>
            <a:pPr marL="0" indent="0">
              <a:buNone/>
            </a:pPr>
            <a:r>
              <a:rPr lang="es-ES" sz="1800" b="1" i="0" dirty="0">
                <a:solidFill>
                  <a:srgbClr val="000000"/>
                </a:solidFill>
                <a:effectLst/>
                <a:latin typeface="Arial" panose="020B0604020202020204" pitchFamily="34" charset="0"/>
              </a:rPr>
              <a:t>CAMINOS POSIBLES POR DONDE EL RUIDO PUEDE PENETRAR EN UN AMBIENTE:</a:t>
            </a:r>
            <a:r>
              <a:rPr lang="es-ES" sz="1400" dirty="0"/>
              <a:t> </a:t>
            </a:r>
            <a:br>
              <a:rPr lang="es-ES" sz="1400" dirty="0"/>
            </a:br>
            <a:endParaRPr lang="es-ES" sz="1800" b="1" i="0" dirty="0">
              <a:solidFill>
                <a:srgbClr val="000000"/>
              </a:solidFill>
              <a:effectLst/>
              <a:latin typeface="Arial" panose="020B0604020202020204" pitchFamily="34" charset="0"/>
            </a:endParaRPr>
          </a:p>
          <a:p>
            <a:r>
              <a:rPr lang="es-ES" sz="1800" b="1" i="0" dirty="0">
                <a:solidFill>
                  <a:srgbClr val="000000"/>
                </a:solidFill>
                <a:effectLst/>
                <a:latin typeface="Arial" panose="020B0604020202020204" pitchFamily="34" charset="0"/>
              </a:rPr>
              <a:t>Ruidos que penetran por la vía de transferencia aérea:</a:t>
            </a:r>
          </a:p>
          <a:p>
            <a:endParaRPr lang="es-ES" sz="1800" b="1" i="0" dirty="0">
              <a:solidFill>
                <a:srgbClr val="000000"/>
              </a:solidFill>
              <a:effectLst/>
              <a:latin typeface="Arial" panose="020B0604020202020204" pitchFamily="34" charset="0"/>
            </a:endParaRPr>
          </a:p>
          <a:p>
            <a:pPr marL="0" indent="0">
              <a:buNone/>
            </a:pPr>
            <a:r>
              <a:rPr lang="es-ES" sz="1800" b="0" i="0" dirty="0">
                <a:solidFill>
                  <a:srgbClr val="000000"/>
                </a:solidFill>
                <a:effectLst/>
                <a:latin typeface="Arial" panose="020B0604020202020204" pitchFamily="34" charset="0"/>
              </a:rPr>
              <a:t>a. A través de las aberturas y grietas en paredes</a:t>
            </a:r>
          </a:p>
          <a:p>
            <a:pPr marL="0" indent="0">
              <a:buNone/>
            </a:pPr>
            <a:r>
              <a:rPr lang="es-ES" sz="1800" b="0" i="0" dirty="0">
                <a:solidFill>
                  <a:srgbClr val="000000"/>
                </a:solidFill>
                <a:effectLst/>
                <a:latin typeface="Arial" panose="020B0604020202020204" pitchFamily="34" charset="0"/>
              </a:rPr>
              <a:t>b. A través de conductos de ventilación</a:t>
            </a:r>
          </a:p>
          <a:p>
            <a:pPr marL="0" indent="0">
              <a:buNone/>
            </a:pPr>
            <a:r>
              <a:rPr lang="es-ES" sz="1800" b="0" i="0" dirty="0">
                <a:solidFill>
                  <a:srgbClr val="000000"/>
                </a:solidFill>
                <a:effectLst/>
                <a:latin typeface="Arial" panose="020B0604020202020204" pitchFamily="34" charset="0"/>
              </a:rPr>
              <a:t>c. A través de los poros en paredes duras y continuas</a:t>
            </a:r>
          </a:p>
          <a:p>
            <a:pPr marL="0" indent="0">
              <a:buNone/>
            </a:pPr>
            <a:r>
              <a:rPr lang="es-ES" sz="1800" b="0" i="0" dirty="0">
                <a:solidFill>
                  <a:srgbClr val="000000"/>
                </a:solidFill>
                <a:effectLst/>
                <a:latin typeface="Arial" panose="020B0604020202020204" pitchFamily="34" charset="0"/>
              </a:rPr>
              <a:t>d. Por vibraciones de la pared que separa el recinto.</a:t>
            </a:r>
          </a:p>
          <a:p>
            <a:pPr marL="0" indent="0">
              <a:buNone/>
            </a:pPr>
            <a:endParaRPr lang="es-ES" sz="1800" b="0" i="0" dirty="0">
              <a:solidFill>
                <a:srgbClr val="000000"/>
              </a:solidFill>
              <a:effectLst/>
              <a:latin typeface="Arial" panose="020B0604020202020204" pitchFamily="34" charset="0"/>
            </a:endParaRPr>
          </a:p>
          <a:p>
            <a:r>
              <a:rPr lang="es-ES" sz="1800" b="1" i="0" dirty="0">
                <a:solidFill>
                  <a:srgbClr val="000000"/>
                </a:solidFill>
                <a:effectLst/>
                <a:latin typeface="Arial" panose="020B0604020202020204" pitchFamily="34" charset="0"/>
              </a:rPr>
              <a:t>Ruidos que se propagan a través de cuerpos sólidos:</a:t>
            </a:r>
          </a:p>
          <a:p>
            <a:endParaRPr lang="es-ES" sz="1800" b="1" i="0" dirty="0">
              <a:solidFill>
                <a:srgbClr val="000000"/>
              </a:solidFill>
              <a:effectLst/>
              <a:latin typeface="Arial" panose="020B0604020202020204" pitchFamily="34" charset="0"/>
            </a:endParaRPr>
          </a:p>
          <a:p>
            <a:pPr marL="0" indent="0">
              <a:buNone/>
            </a:pPr>
            <a:r>
              <a:rPr lang="es-ES" sz="1800" b="0" i="0" dirty="0">
                <a:solidFill>
                  <a:srgbClr val="000000"/>
                </a:solidFill>
                <a:effectLst/>
                <a:latin typeface="Arial" panose="020B0604020202020204" pitchFamily="34" charset="0"/>
              </a:rPr>
              <a:t>a. Por transmisión de impactos sonoros. </a:t>
            </a:r>
          </a:p>
          <a:p>
            <a:pPr marL="0" indent="0">
              <a:buNone/>
            </a:pPr>
            <a:r>
              <a:rPr lang="es-ES" sz="1800" b="0" i="0" dirty="0">
                <a:solidFill>
                  <a:srgbClr val="000000"/>
                </a:solidFill>
                <a:effectLst/>
                <a:latin typeface="Arial" panose="020B0604020202020204" pitchFamily="34" charset="0"/>
              </a:rPr>
              <a:t>b. Por vibraciones de maquinarias transmitida a través del suelo, cimientos y otros.</a:t>
            </a:r>
            <a:r>
              <a:rPr lang="es-ES" sz="1400" dirty="0"/>
              <a:t> </a:t>
            </a:r>
            <a:endParaRPr lang="es-AR" dirty="0"/>
          </a:p>
        </p:txBody>
      </p:sp>
    </p:spTree>
    <p:extLst>
      <p:ext uri="{BB962C8B-B14F-4D97-AF65-F5344CB8AC3E}">
        <p14:creationId xmlns:p14="http://schemas.microsoft.com/office/powerpoint/2010/main" val="2623789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a:t>AISLAMIENTO ACÚSTICO </a:t>
            </a:r>
          </a:p>
        </p:txBody>
      </p:sp>
      <p:sp>
        <p:nvSpPr>
          <p:cNvPr id="3" name="2 Marcador de contenido"/>
          <p:cNvSpPr>
            <a:spLocks noGrp="1"/>
          </p:cNvSpPr>
          <p:nvPr>
            <p:ph idx="1"/>
          </p:nvPr>
        </p:nvSpPr>
        <p:spPr>
          <a:xfrm>
            <a:off x="457200" y="1340768"/>
            <a:ext cx="8363272" cy="5136232"/>
          </a:xfrm>
        </p:spPr>
        <p:txBody>
          <a:bodyPr>
            <a:normAutofit/>
          </a:bodyPr>
          <a:lstStyle/>
          <a:p>
            <a:r>
              <a:rPr lang="es-ES" sz="1700" dirty="0">
                <a:solidFill>
                  <a:srgbClr val="000000"/>
                </a:solidFill>
                <a:latin typeface="Arial" panose="020B0604020202020204" pitchFamily="34" charset="0"/>
              </a:rPr>
              <a:t>Es la protección de un recinto contra la penetración de sonidos que interfieran a la señal sonora deseada. Las fuentes que originan estos sonidos pueden estar en el interior o en el exterior del edificio. Para encontrar las formas de protección de los espacios se debe establecer en primer lugar la naturaleza de los ruidos, y los caminos por los cuales penetran.</a:t>
            </a:r>
          </a:p>
          <a:p>
            <a:pPr marL="0" indent="0">
              <a:buNone/>
            </a:pPr>
            <a:endParaRPr lang="es-ES" sz="1700" dirty="0">
              <a:solidFill>
                <a:srgbClr val="000000"/>
              </a:solidFill>
              <a:latin typeface="Arial" panose="020B0604020202020204" pitchFamily="34" charset="0"/>
            </a:endParaRPr>
          </a:p>
          <a:p>
            <a:r>
              <a:rPr lang="es-ES" sz="1700" dirty="0">
                <a:solidFill>
                  <a:srgbClr val="000000"/>
                </a:solidFill>
                <a:latin typeface="Arial" panose="020B0604020202020204" pitchFamily="34" charset="0"/>
              </a:rPr>
              <a:t>Para conocer en qué medida el aislamiento acústico debe ser utilizado debemos saber las propiedades físicas del material y las características del ruido. Se necesita conocer la frecuencia que será transmitida y con esta los diversos materiales que varían en su transmisión acústica hacia determinadas frecuencias. </a:t>
            </a:r>
          </a:p>
          <a:p>
            <a:endParaRPr lang="es-ES" sz="1700" dirty="0">
              <a:solidFill>
                <a:srgbClr val="000000"/>
              </a:solidFill>
              <a:latin typeface="Arial" panose="020B0604020202020204" pitchFamily="34" charset="0"/>
            </a:endParaRPr>
          </a:p>
          <a:p>
            <a:r>
              <a:rPr lang="es-ES" sz="1700" dirty="0">
                <a:solidFill>
                  <a:srgbClr val="000000"/>
                </a:solidFill>
                <a:latin typeface="Arial" panose="020B0604020202020204" pitchFamily="34" charset="0"/>
              </a:rPr>
              <a:t>Entonces podemos decir que el aislamiento acústico es la pérdida de energía que experimentan las ondas acústicas al atravesar una superficie lo que se logra mediante el uso conjunto de materiales, tecnologías y técnicas para separar el sonido de un espacio o bien atenuarlo.</a:t>
            </a:r>
          </a:p>
          <a:p>
            <a:endParaRPr lang="es-ES" sz="1700" dirty="0">
              <a:solidFill>
                <a:srgbClr val="000000"/>
              </a:solidFill>
              <a:latin typeface="Arial" panose="020B0604020202020204" pitchFamily="34" charset="0"/>
            </a:endParaRPr>
          </a:p>
        </p:txBody>
      </p:sp>
    </p:spTree>
    <p:extLst>
      <p:ext uri="{BB962C8B-B14F-4D97-AF65-F5344CB8AC3E}">
        <p14:creationId xmlns:p14="http://schemas.microsoft.com/office/powerpoint/2010/main" val="4700661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dad">
  <a:themeElements>
    <a:clrScheme name="Claridad">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2082</TotalTime>
  <Words>4131</Words>
  <Application>Microsoft Office PowerPoint</Application>
  <PresentationFormat>Presentación en pantalla (4:3)</PresentationFormat>
  <Paragraphs>330</Paragraphs>
  <Slides>54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54</vt:i4>
      </vt:variant>
    </vt:vector>
  </HeadingPairs>
  <TitlesOfParts>
    <vt:vector size="61" baseType="lpstr">
      <vt:lpstr>Arial</vt:lpstr>
      <vt:lpstr>Calibri</vt:lpstr>
      <vt:lpstr>Cambria Math</vt:lpstr>
      <vt:lpstr>Open Sans</vt:lpstr>
      <vt:lpstr>Symbol</vt:lpstr>
      <vt:lpstr>Times New Roman</vt:lpstr>
      <vt:lpstr>Claridad</vt:lpstr>
      <vt:lpstr>Física aplicada: unidad 5 “sonido”</vt:lpstr>
      <vt:lpstr>Aislamiento y acondicionamiento acústico</vt:lpstr>
      <vt:lpstr>Acústica arquitectónica: </vt:lpstr>
      <vt:lpstr>Acústica arquitectónica: </vt:lpstr>
      <vt:lpstr>RUIDO</vt:lpstr>
      <vt:lpstr>RUIDO</vt:lpstr>
      <vt:lpstr>RUIDO</vt:lpstr>
      <vt:lpstr>RUIDO</vt:lpstr>
      <vt:lpstr>AISLAMIENTO ACÚSTICO </vt:lpstr>
      <vt:lpstr>AISLAMIENTO ACÚSTICO </vt:lpstr>
      <vt:lpstr>AISLAMIENTO ACÚSTICO </vt:lpstr>
      <vt:lpstr>ACONDICIONAMIENTO ACÚSTICO </vt:lpstr>
      <vt:lpstr>ACONDICIONAMIENTO ACÚSTICO </vt:lpstr>
      <vt:lpstr>ACONDICIONAMIENTO ACÚSTICO </vt:lpstr>
      <vt:lpstr>ACONDICIONAMIENTO ACÚSTICO </vt:lpstr>
      <vt:lpstr>ACONDICIONAMIENTO ACÚSTICO </vt:lpstr>
      <vt:lpstr>ACONDICIONAMIENTO ACÚSTICO </vt:lpstr>
      <vt:lpstr>ACONDICIONAMIENTO ACÚSTICO </vt:lpstr>
      <vt:lpstr>ACONDICIONAMIENTO ACÚSTICO </vt:lpstr>
      <vt:lpstr>ACONDICIONAMIENTO ACÚSTICO </vt:lpstr>
      <vt:lpstr>ACONDICIONAMIENTO ACÚSTICO </vt:lpstr>
      <vt:lpstr>ABSORCIÓN DEL SONIDO</vt:lpstr>
      <vt:lpstr>Presentación de PowerPoint</vt:lpstr>
      <vt:lpstr>AISLAMIENTO AÚSTICO Caso Estudio BIBLIOTECA FARUSAC  </vt:lpstr>
      <vt:lpstr>Caso Estudio BIBLIOTECA FARUSAC </vt:lpstr>
      <vt:lpstr>Caso Estudio BIBLIOTECA FARUSAC </vt:lpstr>
      <vt:lpstr>Presentación de PowerPoint</vt:lpstr>
      <vt:lpstr>Presentación de PowerPoint</vt:lpstr>
      <vt:lpstr>Presentación de PowerPoint</vt:lpstr>
      <vt:lpstr>Caso Estudio BIBLIOTECA FARUSAC </vt:lpstr>
      <vt:lpstr>Presentación de PowerPoint</vt:lpstr>
      <vt:lpstr>Caso Estudio BIBLIOTECA FARUSAC </vt:lpstr>
      <vt:lpstr>Caso Estudio BIBLIOTECA FARUSAC </vt:lpstr>
      <vt:lpstr>Presentación de PowerPoint</vt:lpstr>
      <vt:lpstr>Presentación de PowerPoint</vt:lpstr>
      <vt:lpstr>ACONDICIONAMIENTO AÚSTICO Caso Estudio BIBLIOTECA FARUSAC  </vt:lpstr>
      <vt:lpstr> Caso Estudio BIBLIOTECA FARUSAC  </vt:lpstr>
      <vt:lpstr> Caso Estudio BIBLIOTECA FARUSAC  </vt:lpstr>
      <vt:lpstr> Caso Estudio BIBLIOTECA FARUSAC  </vt:lpstr>
      <vt:lpstr> Caso Estudio BIBLIOTECA FARUSAC  </vt:lpstr>
      <vt:lpstr> Caso Estudio BIBLIOTECA FARUSAC  </vt:lpstr>
      <vt:lpstr> Caso Estudio BIBLIOTECA FARUSAC  </vt:lpstr>
      <vt:lpstr> Caso Estudio BIBLIOTECA FARUSAC  </vt:lpstr>
      <vt:lpstr> Caso Estudio BIBLIOTECA FARUSAC  </vt:lpstr>
      <vt:lpstr> Caso Estudio BIBLIOTECA FARUSAC  </vt:lpstr>
      <vt:lpstr> Caso Estudio BIBLIOTECA FARUSAC  </vt:lpstr>
      <vt:lpstr> Caso Estudio BIBLIOTECA FARUSAC  </vt:lpstr>
      <vt:lpstr> Caso Estudio BIBLIOTECA FARUSAC  </vt:lpstr>
      <vt:lpstr>Presentación de PowerPoint</vt:lpstr>
      <vt:lpstr>Presentación de PowerPoint</vt:lpstr>
      <vt:lpstr>Tiempo de reverberación</vt:lpstr>
      <vt:lpstr>Nivel sonoro global</vt:lpstr>
      <vt:lpstr>Aislamiento: </vt:lpstr>
      <vt:lpstr>Presentación de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Física aplicada: unidad 3 “sonido”</dc:title>
  <dc:creator>Pedro Baziuk</dc:creator>
  <cp:lastModifiedBy>Pavilion</cp:lastModifiedBy>
  <cp:revision>223</cp:revision>
  <dcterms:created xsi:type="dcterms:W3CDTF">2016-09-15T14:31:02Z</dcterms:created>
  <dcterms:modified xsi:type="dcterms:W3CDTF">2024-10-22T16:28:19Z</dcterms:modified>
</cp:coreProperties>
</file>