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599" r:id="rId3"/>
    <p:sldId id="257" r:id="rId4"/>
    <p:sldId id="314" r:id="rId5"/>
    <p:sldId id="402" r:id="rId6"/>
    <p:sldId id="282" r:id="rId7"/>
    <p:sldId id="482" r:id="rId8"/>
    <p:sldId id="266" r:id="rId9"/>
    <p:sldId id="315" r:id="rId10"/>
    <p:sldId id="636" r:id="rId11"/>
    <p:sldId id="635" r:id="rId12"/>
    <p:sldId id="407" r:id="rId13"/>
    <p:sldId id="472" r:id="rId14"/>
    <p:sldId id="408" r:id="rId15"/>
    <p:sldId id="473" r:id="rId16"/>
    <p:sldId id="406" r:id="rId17"/>
    <p:sldId id="316" r:id="rId18"/>
    <p:sldId id="475" r:id="rId19"/>
    <p:sldId id="317" r:id="rId20"/>
    <p:sldId id="318" r:id="rId21"/>
    <p:sldId id="269" r:id="rId22"/>
    <p:sldId id="325" r:id="rId23"/>
    <p:sldId id="634" r:id="rId24"/>
    <p:sldId id="326" r:id="rId25"/>
    <p:sldId id="293" r:id="rId26"/>
    <p:sldId id="324" r:id="rId27"/>
    <p:sldId id="320" r:id="rId28"/>
    <p:sldId id="327" r:id="rId29"/>
    <p:sldId id="322" r:id="rId30"/>
    <p:sldId id="319" r:id="rId31"/>
    <p:sldId id="329" r:id="rId32"/>
    <p:sldId id="328" r:id="rId33"/>
    <p:sldId id="480" r:id="rId34"/>
    <p:sldId id="411" r:id="rId35"/>
    <p:sldId id="453"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42AD4-D273-47C0-A593-76DC04B2A148}" type="datetimeFigureOut">
              <a:rPr lang="es-AR" smtClean="0"/>
              <a:t>15/10/2024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C89BE-7304-4B21-9A9C-61A102239846}" type="slidenum">
              <a:rPr lang="es-AR" smtClean="0"/>
              <a:t>‹Nº›</a:t>
            </a:fld>
            <a:endParaRPr lang="es-AR"/>
          </a:p>
        </p:txBody>
      </p:sp>
    </p:spTree>
    <p:extLst>
      <p:ext uri="{BB962C8B-B14F-4D97-AF65-F5344CB8AC3E}">
        <p14:creationId xmlns:p14="http://schemas.microsoft.com/office/powerpoint/2010/main" val="21890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A5B1C76-07F3-A3C4-020D-EEAFA75EAE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FE0B5-92C9-4C04-AA57-7040B4B55E4D}" type="slidenum">
              <a:rPr lang="es-ES" altLang="es-ES" smtClean="0"/>
              <a:pPr>
                <a:spcBef>
                  <a:spcPct val="0"/>
                </a:spcBef>
              </a:pPr>
              <a:t>2</a:t>
            </a:fld>
            <a:endParaRPr lang="es-ES" altLang="es-ES"/>
          </a:p>
        </p:txBody>
      </p:sp>
      <p:sp>
        <p:nvSpPr>
          <p:cNvPr id="8195" name="Rectangle 2">
            <a:extLst>
              <a:ext uri="{FF2B5EF4-FFF2-40B4-BE49-F238E27FC236}">
                <a16:creationId xmlns:a16="http://schemas.microsoft.com/office/drawing/2014/main" id="{48956799-2F77-5D87-FCF3-BED0E4246BD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4DCD281-1039-1CBA-DAB8-6D68344D02BD}"/>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ES">
              <a:latin typeface="Arial" panose="020B0604020202020204" pitchFamily="34" charset="0"/>
            </a:endParaRPr>
          </a:p>
        </p:txBody>
      </p:sp>
    </p:spTree>
    <p:extLst>
      <p:ext uri="{BB962C8B-B14F-4D97-AF65-F5344CB8AC3E}">
        <p14:creationId xmlns:p14="http://schemas.microsoft.com/office/powerpoint/2010/main" val="43231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BDBB5CD-05FF-D2F4-3B4B-FEEAC858B0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6DAC5B-1436-4B7A-AB33-AA5E5478CC23}" type="slidenum">
              <a:rPr lang="es-ES" altLang="es-ES" smtClean="0"/>
              <a:pPr>
                <a:spcBef>
                  <a:spcPct val="0"/>
                </a:spcBef>
              </a:pPr>
              <a:t>10</a:t>
            </a:fld>
            <a:endParaRPr lang="es-ES" altLang="es-ES"/>
          </a:p>
        </p:txBody>
      </p:sp>
      <p:sp>
        <p:nvSpPr>
          <p:cNvPr id="9219" name="Rectangle 2">
            <a:extLst>
              <a:ext uri="{FF2B5EF4-FFF2-40B4-BE49-F238E27FC236}">
                <a16:creationId xmlns:a16="http://schemas.microsoft.com/office/drawing/2014/main" id="{4C715333-0539-761E-165B-0CCDDB824D9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AA26E139-3F79-A1C5-3CF6-42A19DB3AF8B}"/>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E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591A23-8E29-4163-A67B-9D5BB1FD58D5}" type="datetimeFigureOut">
              <a:rPr lang="es-AR" smtClean="0"/>
              <a:t>15/10/2024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591A23-8E29-4163-A67B-9D5BB1FD58D5}" type="datetimeFigureOut">
              <a:rPr lang="es-AR" smtClean="0"/>
              <a:t>15/10/2024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591A23-8E29-4163-A67B-9D5BB1FD58D5}" type="datetimeFigureOut">
              <a:rPr lang="es-AR" smtClean="0"/>
              <a:t>15/10/2024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8C601B7E-649E-37B9-BC29-2854506D69EE}"/>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63D02446-1873-55D4-D0D4-212E1E1F5377}"/>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D49EF376-80F2-2AE2-5E76-4E90AD2B1552}"/>
              </a:ext>
            </a:extLst>
          </p:cNvPr>
          <p:cNvSpPr>
            <a:spLocks noGrp="1"/>
          </p:cNvSpPr>
          <p:nvPr>
            <p:ph type="sldNum" sz="quarter" idx="12"/>
          </p:nvPr>
        </p:nvSpPr>
        <p:spPr>
          <a:xfrm>
            <a:off x="6553200" y="6245225"/>
            <a:ext cx="2133600" cy="476250"/>
          </a:xfrm>
        </p:spPr>
        <p:txBody>
          <a:bodyPr/>
          <a:lstStyle>
            <a:lvl1pPr>
              <a:defRPr/>
            </a:lvl1pPr>
          </a:lstStyle>
          <a:p>
            <a:pPr>
              <a:defRPr/>
            </a:pPr>
            <a:fld id="{136D57E4-B7E6-4300-8226-72D07ECB860A}" type="slidenum">
              <a:rPr lang="es-ES" altLang="es-ES"/>
              <a:pPr>
                <a:defRPr/>
              </a:pPr>
              <a:t>‹Nº›</a:t>
            </a:fld>
            <a:endParaRPr lang="es-ES" altLang="es-ES"/>
          </a:p>
        </p:txBody>
      </p:sp>
    </p:spTree>
    <p:extLst>
      <p:ext uri="{BB962C8B-B14F-4D97-AF65-F5344CB8AC3E}">
        <p14:creationId xmlns:p14="http://schemas.microsoft.com/office/powerpoint/2010/main" val="199792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3 Marcador de fecha">
            <a:extLst>
              <a:ext uri="{FF2B5EF4-FFF2-40B4-BE49-F238E27FC236}">
                <a16:creationId xmlns:a16="http://schemas.microsoft.com/office/drawing/2014/main" id="{DA4DC8BC-5B36-0CF0-5F6D-0C7A1A20718C}"/>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CBC9EF36-F90F-6C8D-4BEB-A9276ADAB64F}"/>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76F698C6-9B4F-4789-F02E-E6D36BF0FF10}"/>
              </a:ext>
            </a:extLst>
          </p:cNvPr>
          <p:cNvSpPr>
            <a:spLocks noGrp="1"/>
          </p:cNvSpPr>
          <p:nvPr>
            <p:ph type="sldNum" sz="quarter" idx="12"/>
          </p:nvPr>
        </p:nvSpPr>
        <p:spPr/>
        <p:txBody>
          <a:bodyPr/>
          <a:lstStyle>
            <a:lvl1pPr>
              <a:defRPr/>
            </a:lvl1pPr>
          </a:lstStyle>
          <a:p>
            <a:pPr>
              <a:defRPr/>
            </a:pPr>
            <a:fld id="{1257CE41-9329-4CA1-9101-42F3671697DA}" type="slidenum">
              <a:rPr lang="es-ES" altLang="en-US"/>
              <a:pPr>
                <a:defRPr/>
              </a:pPr>
              <a:t>‹Nº›</a:t>
            </a:fld>
            <a:endParaRPr lang="es-ES" altLang="en-US"/>
          </a:p>
        </p:txBody>
      </p:sp>
    </p:spTree>
    <p:extLst>
      <p:ext uri="{BB962C8B-B14F-4D97-AF65-F5344CB8AC3E}">
        <p14:creationId xmlns:p14="http://schemas.microsoft.com/office/powerpoint/2010/main" val="209273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50706424-B0F7-1A01-DCF8-5A74CF285261}"/>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E15D01D2-C028-FE52-EBAF-6C0675B8822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65D9BFD-6898-5515-A8F4-F00C2965A83F}"/>
              </a:ext>
            </a:extLst>
          </p:cNvPr>
          <p:cNvSpPr>
            <a:spLocks noGrp="1"/>
          </p:cNvSpPr>
          <p:nvPr>
            <p:ph type="sldNum" sz="quarter" idx="12"/>
          </p:nvPr>
        </p:nvSpPr>
        <p:spPr/>
        <p:txBody>
          <a:bodyPr/>
          <a:lstStyle>
            <a:lvl1pPr>
              <a:defRPr/>
            </a:lvl1pPr>
          </a:lstStyle>
          <a:p>
            <a:pPr>
              <a:defRPr/>
            </a:pPr>
            <a:fld id="{BB05FC86-F76E-4BB2-8482-A01F2A898902}" type="slidenum">
              <a:rPr lang="es-ES" altLang="en-US"/>
              <a:pPr>
                <a:defRPr/>
              </a:pPr>
              <a:t>‹Nº›</a:t>
            </a:fld>
            <a:endParaRPr lang="es-ES" altLang="en-US"/>
          </a:p>
        </p:txBody>
      </p:sp>
    </p:spTree>
    <p:extLst>
      <p:ext uri="{BB962C8B-B14F-4D97-AF65-F5344CB8AC3E}">
        <p14:creationId xmlns:p14="http://schemas.microsoft.com/office/powerpoint/2010/main" val="4029862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5926217F-693A-4191-9032-B1FAFA69F4CB}"/>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5831907A-2B3F-4C45-7352-E5F6CF160C3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C4FF81-B4EA-A6A0-A928-EA404FBA7167}"/>
              </a:ext>
            </a:extLst>
          </p:cNvPr>
          <p:cNvSpPr>
            <a:spLocks noGrp="1"/>
          </p:cNvSpPr>
          <p:nvPr>
            <p:ph type="sldNum" sz="quarter" idx="12"/>
          </p:nvPr>
        </p:nvSpPr>
        <p:spPr/>
        <p:txBody>
          <a:bodyPr/>
          <a:lstStyle>
            <a:lvl1pPr>
              <a:defRPr/>
            </a:lvl1pPr>
          </a:lstStyle>
          <a:p>
            <a:pPr>
              <a:defRPr/>
            </a:pPr>
            <a:fld id="{2F5C0237-852C-4CF4-ACC4-797CEDF210E0}" type="slidenum">
              <a:rPr lang="es-ES" altLang="en-US"/>
              <a:pPr>
                <a:defRPr/>
              </a:pPr>
              <a:t>‹Nº›</a:t>
            </a:fld>
            <a:endParaRPr lang="es-ES" altLang="en-US"/>
          </a:p>
        </p:txBody>
      </p:sp>
    </p:spTree>
    <p:extLst>
      <p:ext uri="{BB962C8B-B14F-4D97-AF65-F5344CB8AC3E}">
        <p14:creationId xmlns:p14="http://schemas.microsoft.com/office/powerpoint/2010/main" val="184840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2FE7B6D1-3E65-1FC8-4365-C8A0A2FA029D}"/>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7BA7415A-3A73-A339-DCE4-9F4A0087F775}"/>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FE70F25C-9A26-7B75-D60C-B79462C7F9F6}"/>
              </a:ext>
            </a:extLst>
          </p:cNvPr>
          <p:cNvSpPr>
            <a:spLocks noGrp="1"/>
          </p:cNvSpPr>
          <p:nvPr>
            <p:ph type="sldNum" sz="quarter" idx="12"/>
          </p:nvPr>
        </p:nvSpPr>
        <p:spPr>
          <a:xfrm>
            <a:off x="6553200" y="6245225"/>
            <a:ext cx="2133600" cy="476250"/>
          </a:xfrm>
        </p:spPr>
        <p:txBody>
          <a:bodyPr/>
          <a:lstStyle>
            <a:lvl1pPr>
              <a:defRPr/>
            </a:lvl1pPr>
          </a:lstStyle>
          <a:p>
            <a:pPr>
              <a:defRPr/>
            </a:pPr>
            <a:fld id="{F3EA3984-23E0-4B82-8CB8-BFA0B31298FB}" type="slidenum">
              <a:rPr lang="es-ES" altLang="es-ES"/>
              <a:pPr>
                <a:defRPr/>
              </a:pPr>
              <a:t>‹Nº›</a:t>
            </a:fld>
            <a:endParaRPr lang="es-ES" altLang="es-ES"/>
          </a:p>
        </p:txBody>
      </p:sp>
    </p:spTree>
    <p:extLst>
      <p:ext uri="{BB962C8B-B14F-4D97-AF65-F5344CB8AC3E}">
        <p14:creationId xmlns:p14="http://schemas.microsoft.com/office/powerpoint/2010/main" val="41093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a:extLst>
              <a:ext uri="{FF2B5EF4-FFF2-40B4-BE49-F238E27FC236}">
                <a16:creationId xmlns:a16="http://schemas.microsoft.com/office/drawing/2014/main" id="{2073E283-4368-CFF9-8DA5-B96E55A1AE52}"/>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7" name="6 Marcador de pie de página">
            <a:extLst>
              <a:ext uri="{FF2B5EF4-FFF2-40B4-BE49-F238E27FC236}">
                <a16:creationId xmlns:a16="http://schemas.microsoft.com/office/drawing/2014/main" id="{0389CEE9-C198-B4A1-ED8A-4EC520DF0451}"/>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8" name="7 Marcador de número de diapositiva">
            <a:extLst>
              <a:ext uri="{FF2B5EF4-FFF2-40B4-BE49-F238E27FC236}">
                <a16:creationId xmlns:a16="http://schemas.microsoft.com/office/drawing/2014/main" id="{29E05ECB-C78B-D91D-D188-83CD3B785689}"/>
              </a:ext>
            </a:extLst>
          </p:cNvPr>
          <p:cNvSpPr>
            <a:spLocks noGrp="1"/>
          </p:cNvSpPr>
          <p:nvPr>
            <p:ph type="sldNum" sz="quarter" idx="12"/>
          </p:nvPr>
        </p:nvSpPr>
        <p:spPr>
          <a:xfrm>
            <a:off x="6553200" y="6245225"/>
            <a:ext cx="2133600" cy="476250"/>
          </a:xfrm>
        </p:spPr>
        <p:txBody>
          <a:bodyPr/>
          <a:lstStyle>
            <a:lvl1pPr>
              <a:defRPr/>
            </a:lvl1pPr>
          </a:lstStyle>
          <a:p>
            <a:pPr>
              <a:defRPr/>
            </a:pPr>
            <a:fld id="{16F9310B-8565-4C8E-AEA2-F3D5A18A551B}" type="slidenum">
              <a:rPr lang="es-ES" altLang="es-ES"/>
              <a:pPr>
                <a:defRPr/>
              </a:pPr>
              <a:t>‹Nº›</a:t>
            </a:fld>
            <a:endParaRPr lang="es-ES" altLang="es-ES"/>
          </a:p>
        </p:txBody>
      </p:sp>
    </p:spTree>
    <p:extLst>
      <p:ext uri="{BB962C8B-B14F-4D97-AF65-F5344CB8AC3E}">
        <p14:creationId xmlns:p14="http://schemas.microsoft.com/office/powerpoint/2010/main" val="380416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591A23-8E29-4163-A67B-9D5BB1FD58D5}" type="datetimeFigureOut">
              <a:rPr lang="es-AR" smtClean="0"/>
              <a:t>15/10/2024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0591A23-8E29-4163-A67B-9D5BB1FD58D5}" type="datetimeFigureOut">
              <a:rPr lang="es-AR" smtClean="0"/>
              <a:t>15/10/2024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0591A23-8E29-4163-A67B-9D5BB1FD58D5}" type="datetimeFigureOut">
              <a:rPr lang="es-AR" smtClean="0"/>
              <a:t>15/10/2024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0591A23-8E29-4163-A67B-9D5BB1FD58D5}" type="datetimeFigureOut">
              <a:rPr lang="es-AR" smtClean="0"/>
              <a:t>15/10/2024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01967B-A13D-4D9A-8581-540C0E6C0642}" type="slidenum">
              <a:rPr lang="es-AR" smtClean="0"/>
              <a:t>‹Nº›</a:t>
            </a:fld>
            <a:endParaRPr lang="es-A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0591A23-8E29-4163-A67B-9D5BB1FD58D5}" type="datetimeFigureOut">
              <a:rPr lang="es-AR" smtClean="0"/>
              <a:t>15/10/2024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91A23-8E29-4163-A67B-9D5BB1FD58D5}" type="datetimeFigureOut">
              <a:rPr lang="es-AR" smtClean="0"/>
              <a:t>15/10/2024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0591A23-8E29-4163-A67B-9D5BB1FD58D5}" type="datetimeFigureOut">
              <a:rPr lang="es-AR" smtClean="0"/>
              <a:t>15/10/2024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0591A23-8E29-4163-A67B-9D5BB1FD58D5}" type="datetimeFigureOut">
              <a:rPr lang="es-AR" smtClean="0"/>
              <a:t>15/10/2024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0591A23-8E29-4163-A67B-9D5BB1FD58D5}" type="datetimeFigureOut">
              <a:rPr lang="es-AR" smtClean="0"/>
              <a:t>15/10/2024</a:t>
            </a:fld>
            <a:endParaRPr lang="es-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01967B-A13D-4D9A-8581-540C0E6C0642}"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oleObject" Target="../embeddings/oleObject3.bin"/><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oleObject" Target="../embeddings/oleObject4.bin"/><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7EGQzn8e1k" TargetMode="External"/><Relationship Id="rId2" Type="http://schemas.openxmlformats.org/officeDocument/2006/relationships/hyperlink" Target="https://www.youtube.com/watch?v=vQmSdPp3ElY"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fisicalab.com/tema/movimiento-ondulatorio" TargetMode="External"/><Relationship Id="rId2" Type="http://schemas.openxmlformats.org/officeDocument/2006/relationships/hyperlink" Target="https://openstax.org/books/f%C3%ADsica-universitaria-volumen-1/pages/a-unidades" TargetMode="External"/><Relationship Id="rId1" Type="http://schemas.openxmlformats.org/officeDocument/2006/relationships/slideLayout" Target="../slideLayouts/slideLayout2.xml"/><Relationship Id="rId4" Type="http://schemas.openxmlformats.org/officeDocument/2006/relationships/hyperlink" Target="https://www.youtube.com/watch?v=bUSFYTHfvY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oleObject" Target="../embeddings/oleObject2.bin"/><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Física aplicada: unidad 5 “sonido”</a:t>
            </a:r>
          </a:p>
        </p:txBody>
      </p:sp>
    </p:spTree>
    <p:extLst>
      <p:ext uri="{BB962C8B-B14F-4D97-AF65-F5344CB8AC3E}">
        <p14:creationId xmlns:p14="http://schemas.microsoft.com/office/powerpoint/2010/main" val="355425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tilizan ondas sonoras para impulsar comunicación óptica - Formato Siete">
            <a:extLst>
              <a:ext uri="{FF2B5EF4-FFF2-40B4-BE49-F238E27FC236}">
                <a16:creationId xmlns:a16="http://schemas.microsoft.com/office/drawing/2014/main" id="{F26AAF84-2109-465C-7812-7A3E900CB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84238"/>
            <a:ext cx="913765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72B92541-FADF-2F84-DFDB-ABB317EEC7FE}"/>
              </a:ext>
            </a:extLst>
          </p:cNvPr>
          <p:cNvSpPr>
            <a:spLocks noGrp="1"/>
          </p:cNvSpPr>
          <p:nvPr>
            <p:ph type="title"/>
          </p:nvPr>
        </p:nvSpPr>
        <p:spPr>
          <a:xfrm>
            <a:off x="6350" y="-38100"/>
            <a:ext cx="9144000" cy="922338"/>
          </a:xfrm>
          <a:solidFill>
            <a:schemeClr val="accent1">
              <a:alpha val="0"/>
            </a:schemeClr>
          </a:solidFill>
        </p:spPr>
        <p:txBody>
          <a:bodyPr anchor="b"/>
          <a:lstStyle/>
          <a:p>
            <a:pPr eaLnBrk="1" hangingPunct="1"/>
            <a:r>
              <a:rPr lang="es-ES_tradnl" altLang="es-ES" sz="4800" b="1">
                <a:latin typeface="Times New Roman" panose="02020603050405020304" pitchFamily="18" charset="0"/>
                <a:cs typeface="Times New Roman" panose="02020603050405020304" pitchFamily="18" charset="0"/>
              </a:rPr>
              <a:t>Características del sonido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mo funciona el telefono">
            <a:extLst>
              <a:ext uri="{FF2B5EF4-FFF2-40B4-BE49-F238E27FC236}">
                <a16:creationId xmlns:a16="http://schemas.microsoft.com/office/drawing/2014/main" id="{2B567F0E-F206-78E4-2340-F74C69405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7B715C7-CB50-EF3D-202B-93A0E8F96817}"/>
              </a:ext>
            </a:extLst>
          </p:cNvPr>
          <p:cNvSpPr>
            <a:spLocks noGrp="1"/>
          </p:cNvSpPr>
          <p:nvPr>
            <p:ph type="title"/>
          </p:nvPr>
        </p:nvSpPr>
        <p:spPr>
          <a:xfrm>
            <a:off x="0" y="0"/>
            <a:ext cx="9129713" cy="935038"/>
          </a:xfrm>
        </p:spPr>
        <p:txBody>
          <a:bodyPr/>
          <a:lstStyle/>
          <a:p>
            <a:pPr eaLnBrk="1" hangingPunct="1"/>
            <a:r>
              <a:rPr lang="es-ES_tradnl" altLang="es-ES" b="1">
                <a:latin typeface="Times New Roman" panose="02020603050405020304" pitchFamily="18" charset="0"/>
                <a:cs typeface="Times New Roman" panose="02020603050405020304" pitchFamily="18" charset="0"/>
              </a:rPr>
              <a:t>TONO (ALTURA)</a:t>
            </a:r>
            <a:endParaRPr lang="es-ES" altLang="es-ES" b="1">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id="{A11B70D7-2BE2-CD24-E51A-36F097E2723C}"/>
              </a:ext>
            </a:extLst>
          </p:cNvPr>
          <p:cNvSpPr>
            <a:spLocks noGrp="1" noChangeArrowheads="1"/>
          </p:cNvSpPr>
          <p:nvPr>
            <p:ph type="body" sz="half" idx="2"/>
          </p:nvPr>
        </p:nvSpPr>
        <p:spPr>
          <a:xfrm>
            <a:off x="0" y="4329113"/>
            <a:ext cx="9144000" cy="1971675"/>
          </a:xfrm>
        </p:spPr>
        <p:txBody>
          <a:bodyPr rtlCol="0">
            <a:normAutofit lnSpcReduction="10000"/>
          </a:bodyPr>
          <a:lstStyle/>
          <a:p>
            <a:pPr eaLnBrk="1" fontAlgn="auto" hangingPunct="1">
              <a:spcAft>
                <a:spcPts val="0"/>
              </a:spcAft>
              <a:buFontTx/>
              <a:buNone/>
              <a:defRPr/>
            </a:pPr>
            <a:r>
              <a:rPr lang="es-ES_tradnl" altLang="es-ES" sz="2400" dirty="0"/>
              <a:t>	</a:t>
            </a:r>
            <a:r>
              <a:rPr lang="es-ES_tradnl" altLang="es-ES" sz="2400" dirty="0">
                <a:latin typeface="Times New Roman" charset="0"/>
                <a:cs typeface="Times New Roman" charset="0"/>
              </a:rPr>
              <a:t>Es una </a:t>
            </a:r>
            <a:r>
              <a:rPr lang="es-ES_tradnl" altLang="es-ES" sz="2400" b="1" dirty="0">
                <a:latin typeface="Times New Roman" charset="0"/>
                <a:cs typeface="Times New Roman" charset="0"/>
              </a:rPr>
              <a:t>característica</a:t>
            </a:r>
            <a:r>
              <a:rPr lang="es-ES_tradnl" altLang="es-ES" sz="2400" dirty="0">
                <a:latin typeface="Times New Roman" charset="0"/>
                <a:cs typeface="Times New Roman" charset="0"/>
              </a:rPr>
              <a:t> del sonido </a:t>
            </a:r>
            <a:r>
              <a:rPr lang="es-ES_tradnl" altLang="es-ES" sz="2400" b="1" dirty="0">
                <a:latin typeface="Times New Roman" charset="0"/>
                <a:cs typeface="Times New Roman" charset="0"/>
              </a:rPr>
              <a:t>que está relacionado con la frecuencia</a:t>
            </a:r>
            <a:r>
              <a:rPr lang="es-ES_tradnl" altLang="es-ES" sz="2400" dirty="0">
                <a:latin typeface="Times New Roman" charset="0"/>
                <a:cs typeface="Times New Roman" charset="0"/>
              </a:rPr>
              <a:t>.</a:t>
            </a:r>
          </a:p>
          <a:p>
            <a:pPr eaLnBrk="1" fontAlgn="auto" hangingPunct="1">
              <a:spcAft>
                <a:spcPts val="0"/>
              </a:spcAft>
              <a:buFontTx/>
              <a:buNone/>
              <a:defRPr/>
            </a:pPr>
            <a:r>
              <a:rPr lang="es-ES_tradnl" altLang="es-ES" sz="2400" dirty="0">
                <a:latin typeface="Times New Roman" charset="0"/>
                <a:cs typeface="Times New Roman" charset="0"/>
              </a:rPr>
              <a:t>	Las </a:t>
            </a:r>
            <a:r>
              <a:rPr lang="es-ES_tradnl" altLang="es-ES" sz="2400" b="1" dirty="0">
                <a:latin typeface="Times New Roman" charset="0"/>
                <a:cs typeface="Times New Roman" charset="0"/>
              </a:rPr>
              <a:t>frecuencias más bajas</a:t>
            </a:r>
            <a:r>
              <a:rPr lang="es-ES_tradnl" altLang="es-ES" sz="2400" dirty="0">
                <a:latin typeface="Times New Roman" charset="0"/>
                <a:cs typeface="Times New Roman" charset="0"/>
              </a:rPr>
              <a:t> (vibraciones lentas) producen </a:t>
            </a:r>
            <a:r>
              <a:rPr lang="es-ES_tradnl" altLang="es-ES" sz="2400" b="1" dirty="0">
                <a:latin typeface="Times New Roman" charset="0"/>
                <a:cs typeface="Times New Roman" charset="0"/>
              </a:rPr>
              <a:t>sonidos graves</a:t>
            </a:r>
            <a:r>
              <a:rPr lang="es-ES_tradnl" altLang="es-ES" sz="2400" dirty="0">
                <a:latin typeface="Times New Roman" charset="0"/>
                <a:cs typeface="Times New Roman" charset="0"/>
              </a:rPr>
              <a:t> y las </a:t>
            </a:r>
            <a:r>
              <a:rPr lang="es-ES_tradnl" altLang="es-ES" sz="2400" b="1" dirty="0">
                <a:latin typeface="Times New Roman" charset="0"/>
                <a:cs typeface="Times New Roman" charset="0"/>
              </a:rPr>
              <a:t>frecuencias más altas</a:t>
            </a:r>
            <a:r>
              <a:rPr lang="es-ES_tradnl" altLang="es-ES" sz="2400" dirty="0">
                <a:latin typeface="Times New Roman" charset="0"/>
                <a:cs typeface="Times New Roman" charset="0"/>
              </a:rPr>
              <a:t> (vibraciones rápidas) </a:t>
            </a:r>
            <a:r>
              <a:rPr lang="es-ES_tradnl" altLang="es-ES" sz="2400" b="1" dirty="0">
                <a:latin typeface="Times New Roman" charset="0"/>
                <a:cs typeface="Times New Roman" charset="0"/>
              </a:rPr>
              <a:t>producen sonidos agudos.</a:t>
            </a:r>
            <a:endParaRPr lang="es-ES" altLang="es-ES" sz="3000" b="1" dirty="0">
              <a:latin typeface="Times New Roman" charset="0"/>
              <a:cs typeface="Times New Roman" charset="0"/>
            </a:endParaRPr>
          </a:p>
        </p:txBody>
      </p:sp>
      <p:grpSp>
        <p:nvGrpSpPr>
          <p:cNvPr id="2" name="Group 4">
            <a:extLst>
              <a:ext uri="{FF2B5EF4-FFF2-40B4-BE49-F238E27FC236}">
                <a16:creationId xmlns:a16="http://schemas.microsoft.com/office/drawing/2014/main" id="{00AF7761-B1FF-4FD7-BD24-7931F83AB88E}"/>
              </a:ext>
            </a:extLst>
          </p:cNvPr>
          <p:cNvGrpSpPr>
            <a:grpSpLocks/>
          </p:cNvGrpSpPr>
          <p:nvPr/>
        </p:nvGrpSpPr>
        <p:grpSpPr bwMode="auto">
          <a:xfrm>
            <a:off x="107950" y="981075"/>
            <a:ext cx="8967788" cy="2982913"/>
            <a:chOff x="930" y="1007"/>
            <a:chExt cx="4014" cy="1516"/>
          </a:xfrm>
        </p:grpSpPr>
        <p:graphicFrame>
          <p:nvGraphicFramePr>
            <p:cNvPr id="37893" name="Object 5">
              <a:extLst>
                <a:ext uri="{FF2B5EF4-FFF2-40B4-BE49-F238E27FC236}">
                  <a16:creationId xmlns:a16="http://schemas.microsoft.com/office/drawing/2014/main" id="{8C02F642-8929-7C94-FEC0-31B44F7617C4}"/>
                </a:ext>
              </a:extLst>
            </p:cNvPr>
            <p:cNvGraphicFramePr>
              <a:graphicFrameLocks noChangeAspect="1"/>
            </p:cNvGraphicFramePr>
            <p:nvPr/>
          </p:nvGraphicFramePr>
          <p:xfrm>
            <a:off x="960" y="1007"/>
            <a:ext cx="3984" cy="1516"/>
          </p:xfrm>
          <a:graphic>
            <a:graphicData uri="http://schemas.openxmlformats.org/presentationml/2006/ole">
              <mc:AlternateContent xmlns:mc="http://schemas.openxmlformats.org/markup-compatibility/2006">
                <mc:Choice xmlns:v="urn:schemas-microsoft-com:vml" Requires="v">
                  <p:oleObj name="Fotografía de Photo Editor" r:id="rId2" imgW="3132973" imgH="1722162" progId="MSPhotoEd.3">
                    <p:embed/>
                  </p:oleObj>
                </mc:Choice>
                <mc:Fallback>
                  <p:oleObj name="Fotografía de Photo Editor" r:id="rId2" imgW="3132973" imgH="1722162" progId="MSPhotoEd.3">
                    <p:embed/>
                    <p:pic>
                      <p:nvPicPr>
                        <p:cNvPr id="37893" name="Object 5">
                          <a:extLst>
                            <a:ext uri="{FF2B5EF4-FFF2-40B4-BE49-F238E27FC236}">
                              <a16:creationId xmlns:a16="http://schemas.microsoft.com/office/drawing/2014/main" id="{8C02F642-8929-7C94-FEC0-31B44F761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007"/>
                          <a:ext cx="3984" cy="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Rectangle 6">
              <a:extLst>
                <a:ext uri="{FF2B5EF4-FFF2-40B4-BE49-F238E27FC236}">
                  <a16:creationId xmlns:a16="http://schemas.microsoft.com/office/drawing/2014/main" id="{5863F4A3-8581-E882-C70E-47804458E96C}"/>
                </a:ext>
              </a:extLst>
            </p:cNvPr>
            <p:cNvSpPr>
              <a:spLocks noChangeArrowheads="1"/>
            </p:cNvSpPr>
            <p:nvPr/>
          </p:nvSpPr>
          <p:spPr bwMode="auto">
            <a:xfrm>
              <a:off x="930" y="1026"/>
              <a:ext cx="3991" cy="1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a:extLst>
              <a:ext uri="{FF2B5EF4-FFF2-40B4-BE49-F238E27FC236}">
                <a16:creationId xmlns:a16="http://schemas.microsoft.com/office/drawing/2014/main" id="{8079945A-2CD0-F332-216B-B3D4EBE1BB63}"/>
              </a:ext>
            </a:extLst>
          </p:cNvPr>
          <p:cNvSpPr>
            <a:spLocks noGrp="1"/>
          </p:cNvSpPr>
          <p:nvPr>
            <p:ph type="ftr" sz="quarter" idx="11"/>
          </p:nvPr>
        </p:nvSpPr>
        <p:spPr/>
        <p:txBody>
          <a:bodyPr/>
          <a:lstStyle/>
          <a:p>
            <a:pPr>
              <a:defRPr/>
            </a:pPr>
            <a:r>
              <a:rPr lang="es-ES" altLang="es-ES"/>
              <a:t>U.T.N. F.R.M - Sist. de Sonido</a:t>
            </a:r>
          </a:p>
        </p:txBody>
      </p:sp>
      <p:sp>
        <p:nvSpPr>
          <p:cNvPr id="38915" name="6 Marcador de número de diapositiva">
            <a:extLst>
              <a:ext uri="{FF2B5EF4-FFF2-40B4-BE49-F238E27FC236}">
                <a16:creationId xmlns:a16="http://schemas.microsoft.com/office/drawing/2014/main" id="{CDDC38E9-D5AA-D54E-1883-715666CA28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B07664-341E-4A7E-95C3-5D1067F584EB}" type="slidenum">
              <a:rPr lang="es-ES" altLang="es-ES" sz="1200" smtClean="0">
                <a:solidFill>
                  <a:srgbClr val="898989"/>
                </a:solidFill>
                <a:latin typeface="Arial" panose="020B0604020202020204" pitchFamily="34" charset="0"/>
              </a:rPr>
              <a:pPr>
                <a:spcBef>
                  <a:spcPct val="0"/>
                </a:spcBef>
                <a:buFontTx/>
                <a:buNone/>
              </a:pPr>
              <a:t>13</a:t>
            </a:fld>
            <a:endParaRPr lang="es-ES" altLang="es-ES" sz="1200">
              <a:solidFill>
                <a:srgbClr val="898989"/>
              </a:solidFill>
              <a:latin typeface="Arial" panose="020B0604020202020204" pitchFamily="34" charset="0"/>
            </a:endParaRPr>
          </a:p>
        </p:txBody>
      </p:sp>
      <p:sp>
        <p:nvSpPr>
          <p:cNvPr id="38916" name="Rectangle 3">
            <a:extLst>
              <a:ext uri="{FF2B5EF4-FFF2-40B4-BE49-F238E27FC236}">
                <a16:creationId xmlns:a16="http://schemas.microsoft.com/office/drawing/2014/main" id="{F8629E77-4DD2-EE52-B71E-7B7735D39086}"/>
              </a:ext>
            </a:extLst>
          </p:cNvPr>
          <p:cNvSpPr>
            <a:spLocks noGrp="1"/>
          </p:cNvSpPr>
          <p:nvPr>
            <p:ph type="body" sz="half" idx="1"/>
          </p:nvPr>
        </p:nvSpPr>
        <p:spPr>
          <a:xfrm>
            <a:off x="20638" y="-6350"/>
            <a:ext cx="9144000" cy="1765300"/>
          </a:xfrm>
        </p:spPr>
        <p:txBody>
          <a:bodyPr/>
          <a:lstStyle/>
          <a:p>
            <a:pPr marL="0" indent="0">
              <a:buFont typeface="Arial" panose="020B0604020202020204" pitchFamily="34" charset="0"/>
              <a:buNone/>
            </a:pPr>
            <a:r>
              <a:rPr lang="es-ES" altLang="es-ES" sz="2400">
                <a:latin typeface="Times New Roman" panose="02020603050405020304" pitchFamily="18" charset="0"/>
                <a:cs typeface="Times New Roman" panose="02020603050405020304" pitchFamily="18" charset="0"/>
              </a:rPr>
              <a:t>La frecuencia de un sonido determina lo que el oído juzga como el </a:t>
            </a:r>
            <a:r>
              <a:rPr lang="es-ES" altLang="es-ES" sz="2400" b="1">
                <a:latin typeface="Times New Roman" panose="02020603050405020304" pitchFamily="18" charset="0"/>
                <a:cs typeface="Times New Roman" panose="02020603050405020304" pitchFamily="18" charset="0"/>
              </a:rPr>
              <a:t>TONO</a:t>
            </a:r>
            <a:r>
              <a:rPr lang="es-ES" altLang="es-ES" sz="2400">
                <a:latin typeface="Times New Roman" panose="02020603050405020304" pitchFamily="18" charset="0"/>
                <a:cs typeface="Times New Roman" panose="02020603050405020304" pitchFamily="18" charset="0"/>
              </a:rPr>
              <a:t> del sonido. Los músicos designan el tono por las letras que corresponden a las notas de las teclas del piano. Por ejemplo, las notas do, re y fa se refieren a tonos específicos, o frecuencias específicas. </a:t>
            </a:r>
          </a:p>
        </p:txBody>
      </p:sp>
      <p:pic>
        <p:nvPicPr>
          <p:cNvPr id="38917" name="Picture 5" descr="espectroson">
            <a:extLst>
              <a:ext uri="{FF2B5EF4-FFF2-40B4-BE49-F238E27FC236}">
                <a16:creationId xmlns:a16="http://schemas.microsoft.com/office/drawing/2014/main" id="{BDF8F3EE-9AD9-D72E-26D4-FAC365C977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432" r="2296"/>
          <a:stretch>
            <a:fillRect/>
          </a:stretch>
        </p:blipFill>
        <p:spPr>
          <a:xfrm>
            <a:off x="17463" y="1758950"/>
            <a:ext cx="9126537" cy="509905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97BD8FB-9053-665C-7471-9667CAC22B79}"/>
              </a:ext>
            </a:extLst>
          </p:cNvPr>
          <p:cNvSpPr>
            <a:spLocks noGrp="1"/>
          </p:cNvSpPr>
          <p:nvPr>
            <p:ph type="title"/>
          </p:nvPr>
        </p:nvSpPr>
        <p:spPr>
          <a:xfrm>
            <a:off x="0" y="7938"/>
            <a:ext cx="9144000" cy="1143000"/>
          </a:xfrm>
        </p:spPr>
        <p:txBody>
          <a:bodyPr/>
          <a:lstStyle/>
          <a:p>
            <a:pPr eaLnBrk="1" hangingPunct="1"/>
            <a:r>
              <a:rPr lang="es-ES_tradnl" altLang="es-ES" sz="4000" b="1">
                <a:latin typeface="Times New Roman" panose="02020603050405020304" pitchFamily="18" charset="0"/>
                <a:cs typeface="Times New Roman" panose="02020603050405020304" pitchFamily="18" charset="0"/>
              </a:rPr>
              <a:t>TIMBRE</a:t>
            </a:r>
            <a:endParaRPr lang="es-ES" altLang="es-ES" sz="4000" b="1">
              <a:latin typeface="Times New Roman" panose="02020603050405020304" pitchFamily="18" charset="0"/>
              <a:cs typeface="Times New Roman" panose="02020603050405020304" pitchFamily="18" charset="0"/>
            </a:endParaRPr>
          </a:p>
        </p:txBody>
      </p:sp>
      <p:sp>
        <p:nvSpPr>
          <p:cNvPr id="18435" name="Rectangle 3">
            <a:extLst>
              <a:ext uri="{FF2B5EF4-FFF2-40B4-BE49-F238E27FC236}">
                <a16:creationId xmlns:a16="http://schemas.microsoft.com/office/drawing/2014/main" id="{928885E2-AF3C-0BF9-109F-59605A3069C3}"/>
              </a:ext>
            </a:extLst>
          </p:cNvPr>
          <p:cNvSpPr>
            <a:spLocks noGrp="1" noChangeArrowheads="1"/>
          </p:cNvSpPr>
          <p:nvPr>
            <p:ph type="body" sz="half" idx="2"/>
          </p:nvPr>
        </p:nvSpPr>
        <p:spPr>
          <a:xfrm>
            <a:off x="0" y="4706938"/>
            <a:ext cx="9144000" cy="1746250"/>
          </a:xfrm>
        </p:spPr>
        <p:txBody>
          <a:bodyPr rtlCol="0">
            <a:normAutofit lnSpcReduction="10000"/>
          </a:bodyPr>
          <a:lstStyle/>
          <a:p>
            <a:pPr eaLnBrk="1" fontAlgn="auto" hangingPunct="1">
              <a:spcAft>
                <a:spcPts val="0"/>
              </a:spcAft>
              <a:buFontTx/>
              <a:buNone/>
              <a:defRPr/>
            </a:pPr>
            <a:r>
              <a:rPr lang="es-ES_tradnl" altLang="es-ES" sz="2800" b="1" dirty="0"/>
              <a:t>	</a:t>
            </a:r>
            <a:r>
              <a:rPr lang="es-ES_tradnl" altLang="es-ES" sz="2800" dirty="0">
                <a:latin typeface="Times New Roman" charset="0"/>
                <a:cs typeface="Times New Roman" charset="0"/>
              </a:rPr>
              <a:t>Es una</a:t>
            </a:r>
            <a:r>
              <a:rPr lang="es-ES_tradnl" altLang="es-ES" sz="2800" b="1" dirty="0">
                <a:latin typeface="Times New Roman" charset="0"/>
                <a:cs typeface="Times New Roman" charset="0"/>
              </a:rPr>
              <a:t> característica</a:t>
            </a:r>
            <a:r>
              <a:rPr lang="es-ES_tradnl" altLang="es-ES" sz="2800" dirty="0">
                <a:latin typeface="Times New Roman" charset="0"/>
                <a:cs typeface="Times New Roman" charset="0"/>
              </a:rPr>
              <a:t> del sonido </a:t>
            </a:r>
            <a:r>
              <a:rPr lang="es-ES_tradnl" altLang="es-ES" sz="2800" b="1" dirty="0">
                <a:latin typeface="Times New Roman" charset="0"/>
                <a:cs typeface="Times New Roman" charset="0"/>
              </a:rPr>
              <a:t>que permite diferenciar entre dos sonidos de igual tono e intensidad</a:t>
            </a:r>
            <a:r>
              <a:rPr lang="es-ES_tradnl" altLang="es-ES" sz="2800" dirty="0">
                <a:latin typeface="Times New Roman" charset="0"/>
                <a:cs typeface="Times New Roman" charset="0"/>
              </a:rPr>
              <a:t>, emitidos por dos fuentes sonoras diferentes. Por ejemplo, un violín y una guitarra.</a:t>
            </a:r>
            <a:endParaRPr lang="es-ES" altLang="es-ES" sz="3500" dirty="0">
              <a:latin typeface="Times New Roman" charset="0"/>
              <a:cs typeface="Times New Roman" charset="0"/>
            </a:endParaRPr>
          </a:p>
        </p:txBody>
      </p:sp>
      <p:grpSp>
        <p:nvGrpSpPr>
          <p:cNvPr id="2" name="Group 4">
            <a:extLst>
              <a:ext uri="{FF2B5EF4-FFF2-40B4-BE49-F238E27FC236}">
                <a16:creationId xmlns:a16="http://schemas.microsoft.com/office/drawing/2014/main" id="{648E227D-ACEB-536F-AF36-826D2D1CB999}"/>
              </a:ext>
            </a:extLst>
          </p:cNvPr>
          <p:cNvGrpSpPr>
            <a:grpSpLocks/>
          </p:cNvGrpSpPr>
          <p:nvPr/>
        </p:nvGrpSpPr>
        <p:grpSpPr bwMode="auto">
          <a:xfrm>
            <a:off x="1979613" y="1412875"/>
            <a:ext cx="5410200" cy="2879725"/>
            <a:chOff x="1247" y="981"/>
            <a:chExt cx="3408" cy="1814"/>
          </a:xfrm>
        </p:grpSpPr>
        <p:graphicFrame>
          <p:nvGraphicFramePr>
            <p:cNvPr id="39943" name="Object 5">
              <a:extLst>
                <a:ext uri="{FF2B5EF4-FFF2-40B4-BE49-F238E27FC236}">
                  <a16:creationId xmlns:a16="http://schemas.microsoft.com/office/drawing/2014/main" id="{A1236401-DEF2-3FBD-B0E5-D5E9B3C120CF}"/>
                </a:ext>
              </a:extLst>
            </p:cNvPr>
            <p:cNvGraphicFramePr>
              <a:graphicFrameLocks noChangeAspect="1"/>
            </p:cNvGraphicFramePr>
            <p:nvPr/>
          </p:nvGraphicFramePr>
          <p:xfrm>
            <a:off x="1247" y="981"/>
            <a:ext cx="3408" cy="1814"/>
          </p:xfrm>
          <a:graphic>
            <a:graphicData uri="http://schemas.openxmlformats.org/presentationml/2006/ole">
              <mc:AlternateContent xmlns:mc="http://schemas.openxmlformats.org/markup-compatibility/2006">
                <mc:Choice xmlns:v="urn:schemas-microsoft-com:vml" Requires="v">
                  <p:oleObj name="Fotografía de Photo Editor" r:id="rId2" imgW="5925406" imgH="3142703" progId="MSPhotoEd.3">
                    <p:embed/>
                  </p:oleObj>
                </mc:Choice>
                <mc:Fallback>
                  <p:oleObj name="Fotografía de Photo Editor" r:id="rId2" imgW="5925406" imgH="3142703" progId="MSPhotoEd.3">
                    <p:embed/>
                    <p:pic>
                      <p:nvPicPr>
                        <p:cNvPr id="39943" name="Object 5">
                          <a:extLst>
                            <a:ext uri="{FF2B5EF4-FFF2-40B4-BE49-F238E27FC236}">
                              <a16:creationId xmlns:a16="http://schemas.microsoft.com/office/drawing/2014/main" id="{A1236401-DEF2-3FBD-B0E5-D5E9B3C12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981"/>
                          <a:ext cx="3408"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4" name="Rectangle 6">
              <a:extLst>
                <a:ext uri="{FF2B5EF4-FFF2-40B4-BE49-F238E27FC236}">
                  <a16:creationId xmlns:a16="http://schemas.microsoft.com/office/drawing/2014/main" id="{216BA61B-F28D-55FF-A92F-726F12BC4407}"/>
                </a:ext>
              </a:extLst>
            </p:cNvPr>
            <p:cNvSpPr>
              <a:spLocks noChangeArrowheads="1"/>
            </p:cNvSpPr>
            <p:nvPr/>
          </p:nvSpPr>
          <p:spPr bwMode="auto">
            <a:xfrm>
              <a:off x="1247" y="981"/>
              <a:ext cx="3402" cy="18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pic>
        <p:nvPicPr>
          <p:cNvPr id="312327" name="Picture 7" descr="Violin">
            <a:extLst>
              <a:ext uri="{FF2B5EF4-FFF2-40B4-BE49-F238E27FC236}">
                <a16:creationId xmlns:a16="http://schemas.microsoft.com/office/drawing/2014/main" id="{B45B8114-CB91-0071-2BF2-377ED118C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0023">
            <a:off x="684213" y="1700213"/>
            <a:ext cx="9779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28" name="Picture 8" descr="Guitarra">
            <a:extLst>
              <a:ext uri="{FF2B5EF4-FFF2-40B4-BE49-F238E27FC236}">
                <a16:creationId xmlns:a16="http://schemas.microsoft.com/office/drawing/2014/main" id="{273A30DB-4614-22BF-A489-608396FB3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73593">
            <a:off x="7199313" y="2205038"/>
            <a:ext cx="24844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312327"/>
                                        </p:tgtEl>
                                        <p:attrNameLst>
                                          <p:attrName>style.visibility</p:attrName>
                                        </p:attrNameLst>
                                      </p:cBhvr>
                                      <p:to>
                                        <p:strVal val="visible"/>
                                      </p:to>
                                    </p:set>
                                    <p:anim calcmode="lin" valueType="num">
                                      <p:cBhvr additive="base">
                                        <p:cTn id="11" dur="500" fill="hold"/>
                                        <p:tgtEl>
                                          <p:spTgt spid="312327"/>
                                        </p:tgtEl>
                                        <p:attrNameLst>
                                          <p:attrName>ppt_x</p:attrName>
                                        </p:attrNameLst>
                                      </p:cBhvr>
                                      <p:tavLst>
                                        <p:tav tm="0">
                                          <p:val>
                                            <p:strVal val="#ppt_x"/>
                                          </p:val>
                                        </p:tav>
                                        <p:tav tm="100000">
                                          <p:val>
                                            <p:strVal val="#ppt_x"/>
                                          </p:val>
                                        </p:tav>
                                      </p:tavLst>
                                    </p:anim>
                                    <p:anim calcmode="lin" valueType="num">
                                      <p:cBhvr additive="base">
                                        <p:cTn id="12" dur="500" fill="hold"/>
                                        <p:tgtEl>
                                          <p:spTgt spid="31232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nodeType="afterEffect">
                                  <p:stCondLst>
                                    <p:cond delay="0"/>
                                  </p:stCondLst>
                                  <p:childTnLst>
                                    <p:set>
                                      <p:cBhvr>
                                        <p:cTn id="15" dur="1" fill="hold">
                                          <p:stCondLst>
                                            <p:cond delay="0"/>
                                          </p:stCondLst>
                                        </p:cTn>
                                        <p:tgtEl>
                                          <p:spTgt spid="312328"/>
                                        </p:tgtEl>
                                        <p:attrNameLst>
                                          <p:attrName>style.visibility</p:attrName>
                                        </p:attrNameLst>
                                      </p:cBhvr>
                                      <p:to>
                                        <p:strVal val="visible"/>
                                      </p:to>
                                    </p:set>
                                    <p:anim calcmode="lin" valueType="num">
                                      <p:cBhvr additive="base">
                                        <p:cTn id="16" dur="500" fill="hold"/>
                                        <p:tgtEl>
                                          <p:spTgt spid="312328"/>
                                        </p:tgtEl>
                                        <p:attrNameLst>
                                          <p:attrName>ppt_x</p:attrName>
                                        </p:attrNameLst>
                                      </p:cBhvr>
                                      <p:tavLst>
                                        <p:tav tm="0">
                                          <p:val>
                                            <p:strVal val="#ppt_x"/>
                                          </p:val>
                                        </p:tav>
                                        <p:tav tm="100000">
                                          <p:val>
                                            <p:strVal val="#ppt_x"/>
                                          </p:val>
                                        </p:tav>
                                      </p:tavLst>
                                    </p:anim>
                                    <p:anim calcmode="lin" valueType="num">
                                      <p:cBhvr additive="base">
                                        <p:cTn id="17" dur="500" fill="hold"/>
                                        <p:tgtEl>
                                          <p:spTgt spid="312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7 Marcador de número de diapositiva">
            <a:extLst>
              <a:ext uri="{FF2B5EF4-FFF2-40B4-BE49-F238E27FC236}">
                <a16:creationId xmlns:a16="http://schemas.microsoft.com/office/drawing/2014/main" id="{A33BDFC1-6A2D-0AFA-4933-84E9DAC7FC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E36FBD-CF71-4925-96BD-83B5B4D62378}" type="slidenum">
              <a:rPr lang="es-ES" altLang="es-ES" sz="1200" smtClean="0">
                <a:solidFill>
                  <a:srgbClr val="898989"/>
                </a:solidFill>
                <a:latin typeface="Arial" panose="020B0604020202020204" pitchFamily="34" charset="0"/>
              </a:rPr>
              <a:pPr>
                <a:spcBef>
                  <a:spcPct val="0"/>
                </a:spcBef>
                <a:buFontTx/>
                <a:buNone/>
              </a:pPr>
              <a:t>15</a:t>
            </a:fld>
            <a:endParaRPr lang="es-ES" altLang="es-ES" sz="1200">
              <a:solidFill>
                <a:srgbClr val="898989"/>
              </a:solidFill>
              <a:latin typeface="Arial" panose="020B0604020202020204" pitchFamily="34" charset="0"/>
            </a:endParaRPr>
          </a:p>
        </p:txBody>
      </p:sp>
      <p:sp>
        <p:nvSpPr>
          <p:cNvPr id="40963" name="Rectangle 2">
            <a:extLst>
              <a:ext uri="{FF2B5EF4-FFF2-40B4-BE49-F238E27FC236}">
                <a16:creationId xmlns:a16="http://schemas.microsoft.com/office/drawing/2014/main" id="{08D5AEEC-024E-99D5-4809-3D82C27178A4}"/>
              </a:ext>
            </a:extLst>
          </p:cNvPr>
          <p:cNvSpPr>
            <a:spLocks noGrp="1"/>
          </p:cNvSpPr>
          <p:nvPr>
            <p:ph type="title"/>
          </p:nvPr>
        </p:nvSpPr>
        <p:spPr>
          <a:xfrm>
            <a:off x="0" y="0"/>
            <a:ext cx="9036050" cy="1042988"/>
          </a:xfrm>
        </p:spPr>
        <p:txBody>
          <a:bodyPr/>
          <a:lstStyle/>
          <a:p>
            <a:r>
              <a:rPr lang="es-ES" altLang="es-ES" b="1">
                <a:latin typeface="Times New Roman" panose="02020603050405020304" pitchFamily="18" charset="0"/>
                <a:cs typeface="Times New Roman" panose="02020603050405020304" pitchFamily="18" charset="0"/>
              </a:rPr>
              <a:t>Tono y Timbre</a:t>
            </a:r>
            <a:r>
              <a:rPr lang="es-ES" altLang="es-ES">
                <a:latin typeface="Times New Roman" panose="02020603050405020304" pitchFamily="18" charset="0"/>
                <a:cs typeface="Times New Roman" panose="02020603050405020304" pitchFamily="18" charset="0"/>
              </a:rPr>
              <a:t> </a:t>
            </a:r>
          </a:p>
        </p:txBody>
      </p:sp>
      <p:sp>
        <p:nvSpPr>
          <p:cNvPr id="40964" name="Rectangle 3">
            <a:extLst>
              <a:ext uri="{FF2B5EF4-FFF2-40B4-BE49-F238E27FC236}">
                <a16:creationId xmlns:a16="http://schemas.microsoft.com/office/drawing/2014/main" id="{185E35FE-49B8-9B02-FBBF-26934313BCEA}"/>
              </a:ext>
            </a:extLst>
          </p:cNvPr>
          <p:cNvSpPr>
            <a:spLocks noGrp="1"/>
          </p:cNvSpPr>
          <p:nvPr>
            <p:ph type="body" sz="half" idx="3"/>
          </p:nvPr>
        </p:nvSpPr>
        <p:spPr>
          <a:xfrm>
            <a:off x="0" y="3860800"/>
            <a:ext cx="9144000" cy="2952750"/>
          </a:xfrm>
        </p:spPr>
        <p:txBody>
          <a:bodyPr/>
          <a:lstStyle/>
          <a:p>
            <a:pPr marL="0" indent="0">
              <a:lnSpc>
                <a:spcPct val="90000"/>
              </a:lnSpc>
              <a:buFont typeface="Arial" panose="020B0604020202020204" pitchFamily="34" charset="0"/>
              <a:buNone/>
            </a:pPr>
            <a:r>
              <a:rPr lang="es-ES" altLang="es-ES" sz="2800">
                <a:latin typeface="Times New Roman" panose="02020603050405020304" pitchFamily="18" charset="0"/>
                <a:cs typeface="Times New Roman" panose="02020603050405020304" pitchFamily="18" charset="0"/>
              </a:rPr>
              <a:t>Dos sonidos del mismo tono se pueden distinguir fácilmente. Por ejemplo, la nota “Do” (250 Hz) reproducida sucesivamente en una flauta y una trompeta. Aun cuando cada sonido tiene el mismo tono, hay una marcada diferencia. </a:t>
            </a:r>
          </a:p>
          <a:p>
            <a:pPr marL="0" indent="0">
              <a:lnSpc>
                <a:spcPct val="90000"/>
              </a:lnSpc>
              <a:buFont typeface="Arial" panose="020B0604020202020204" pitchFamily="34" charset="0"/>
              <a:buNone/>
            </a:pPr>
            <a:r>
              <a:rPr lang="es-ES" altLang="es-ES" sz="2800">
                <a:latin typeface="Times New Roman" panose="02020603050405020304" pitchFamily="18" charset="0"/>
                <a:cs typeface="Times New Roman" panose="02020603050405020304" pitchFamily="18" charset="0"/>
              </a:rPr>
              <a:t>Se dice que esta diferencia resulta una diferencia en la calidad o </a:t>
            </a:r>
            <a:r>
              <a:rPr lang="es-ES" altLang="es-ES" sz="2800" b="1" i="1">
                <a:latin typeface="Times New Roman" panose="02020603050405020304" pitchFamily="18" charset="0"/>
                <a:cs typeface="Times New Roman" panose="02020603050405020304" pitchFamily="18" charset="0"/>
              </a:rPr>
              <a:t>timbre</a:t>
            </a:r>
            <a:r>
              <a:rPr lang="es-ES" altLang="es-ES" sz="2800">
                <a:latin typeface="Times New Roman" panose="02020603050405020304" pitchFamily="18" charset="0"/>
                <a:cs typeface="Times New Roman" panose="02020603050405020304" pitchFamily="18" charset="0"/>
              </a:rPr>
              <a:t> del sonido.</a:t>
            </a:r>
          </a:p>
        </p:txBody>
      </p:sp>
      <p:pic>
        <p:nvPicPr>
          <p:cNvPr id="40965" name="Picture 12" descr="FLAUTA">
            <a:extLst>
              <a:ext uri="{FF2B5EF4-FFF2-40B4-BE49-F238E27FC236}">
                <a16:creationId xmlns:a16="http://schemas.microsoft.com/office/drawing/2014/main" id="{08BE6001-404D-1D08-ECF8-FE693EBF383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981075"/>
            <a:ext cx="4535488" cy="29527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14" descr="TROMPETA">
            <a:extLst>
              <a:ext uri="{FF2B5EF4-FFF2-40B4-BE49-F238E27FC236}">
                <a16:creationId xmlns:a16="http://schemas.microsoft.com/office/drawing/2014/main" id="{A5BED6F6-8EBA-57CC-CDA5-A6289BED45C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64050" y="981075"/>
            <a:ext cx="4679950" cy="2884488"/>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364ACC3-10E9-BB34-A732-3BC778B86392}"/>
              </a:ext>
            </a:extLst>
          </p:cNvPr>
          <p:cNvSpPr>
            <a:spLocks noGrp="1"/>
          </p:cNvSpPr>
          <p:nvPr>
            <p:ph type="title"/>
          </p:nvPr>
        </p:nvSpPr>
        <p:spPr>
          <a:xfrm>
            <a:off x="0" y="7938"/>
            <a:ext cx="9144000" cy="787400"/>
          </a:xfrm>
        </p:spPr>
        <p:txBody>
          <a:bodyPr/>
          <a:lstStyle/>
          <a:p>
            <a:pPr eaLnBrk="1" hangingPunct="1"/>
            <a:r>
              <a:rPr lang="es-ES_tradnl" altLang="es-ES" b="1">
                <a:latin typeface="Times New Roman" panose="02020603050405020304" pitchFamily="18" charset="0"/>
                <a:cs typeface="Times New Roman" panose="02020603050405020304" pitchFamily="18" charset="0"/>
              </a:rPr>
              <a:t>INTENSIDAD (VOLUMEN)</a:t>
            </a:r>
            <a:endParaRPr lang="es-ES" altLang="es-ES" b="1">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39F5D5A9-DCB7-385D-F3A1-EC294A321088}"/>
              </a:ext>
            </a:extLst>
          </p:cNvPr>
          <p:cNvSpPr>
            <a:spLocks noGrp="1"/>
          </p:cNvSpPr>
          <p:nvPr>
            <p:ph type="body" sz="half" idx="1"/>
          </p:nvPr>
        </p:nvSpPr>
        <p:spPr>
          <a:xfrm>
            <a:off x="0" y="944563"/>
            <a:ext cx="5435600" cy="5913437"/>
          </a:xfrm>
        </p:spPr>
        <p:txBody>
          <a:bodyPr/>
          <a:lstStyle/>
          <a:p>
            <a:pPr eaLnBrk="1" hangingPunct="1">
              <a:lnSpc>
                <a:spcPct val="90000"/>
              </a:lnSpc>
              <a:buFontTx/>
              <a:buNone/>
            </a:pPr>
            <a:r>
              <a:rPr lang="es-ES_tradnl" altLang="es-ES" sz="1800"/>
              <a:t>	</a:t>
            </a:r>
            <a:r>
              <a:rPr lang="es-ES_tradnl" altLang="es-ES" sz="2400" b="1">
                <a:latin typeface="Times New Roman" panose="02020603050405020304" pitchFamily="18" charset="0"/>
                <a:cs typeface="Times New Roman" panose="02020603050405020304" pitchFamily="18" charset="0"/>
              </a:rPr>
              <a:t>La intensidad</a:t>
            </a:r>
            <a:r>
              <a:rPr lang="es-ES_tradnl" altLang="es-ES" sz="2400">
                <a:latin typeface="Times New Roman" panose="02020603050405020304" pitchFamily="18" charset="0"/>
                <a:cs typeface="Times New Roman" panose="02020603050405020304" pitchFamily="18" charset="0"/>
              </a:rPr>
              <a:t> de la onda sonora es una cantidad física que se define como la </a:t>
            </a:r>
            <a:r>
              <a:rPr lang="es-ES_tradnl" altLang="es-ES" sz="2400" b="1">
                <a:latin typeface="Times New Roman" panose="02020603050405020304" pitchFamily="18" charset="0"/>
                <a:cs typeface="Times New Roman" panose="02020603050405020304" pitchFamily="18" charset="0"/>
              </a:rPr>
              <a:t>energía sonora que transporta una onda</a:t>
            </a:r>
            <a:r>
              <a:rPr lang="es-ES_tradnl" altLang="es-ES" sz="2400">
                <a:latin typeface="Times New Roman" panose="02020603050405020304" pitchFamily="18" charset="0"/>
                <a:cs typeface="Times New Roman" panose="02020603050405020304" pitchFamily="18" charset="0"/>
              </a:rPr>
              <a:t> por unidad de tiempo a través de una unidad de área.</a:t>
            </a:r>
          </a:p>
          <a:p>
            <a:pPr eaLnBrk="1" hangingPunct="1">
              <a:lnSpc>
                <a:spcPct val="90000"/>
              </a:lnSpc>
              <a:buFontTx/>
              <a:buNone/>
            </a:pPr>
            <a:endParaRPr lang="es-ES_tradnl" altLang="es-ES" sz="240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	La intensidad es </a:t>
            </a:r>
            <a:r>
              <a:rPr lang="es-ES_tradnl" altLang="es-ES" sz="2400" b="1">
                <a:latin typeface="Times New Roman" panose="02020603050405020304" pitchFamily="18" charset="0"/>
                <a:cs typeface="Times New Roman" panose="02020603050405020304" pitchFamily="18" charset="0"/>
              </a:rPr>
              <a:t>directamente proporcional a la amplitud</a:t>
            </a:r>
            <a:r>
              <a:rPr lang="es-ES_tradnl" altLang="es-ES" sz="2400">
                <a:latin typeface="Times New Roman" panose="02020603050405020304" pitchFamily="18" charset="0"/>
                <a:cs typeface="Times New Roman" panose="02020603050405020304" pitchFamily="18" charset="0"/>
              </a:rPr>
              <a:t> de la onda e </a:t>
            </a:r>
            <a:r>
              <a:rPr lang="es-ES_tradnl" altLang="es-ES" sz="2400" b="1">
                <a:latin typeface="Times New Roman" panose="02020603050405020304" pitchFamily="18" charset="0"/>
                <a:cs typeface="Times New Roman" panose="02020603050405020304" pitchFamily="18" charset="0"/>
              </a:rPr>
              <a:t>inversamente proporcional a la distancia</a:t>
            </a:r>
            <a:r>
              <a:rPr lang="es-ES_tradnl" altLang="es-ES" sz="2400">
                <a:latin typeface="Times New Roman" panose="02020603050405020304" pitchFamily="18" charset="0"/>
                <a:cs typeface="Times New Roman" panose="02020603050405020304" pitchFamily="18" charset="0"/>
              </a:rPr>
              <a:t> entre el emisor y el receptor.</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	</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	La unidad para medir la intensidad se llama </a:t>
            </a:r>
            <a:r>
              <a:rPr lang="es-ES_tradnl" altLang="es-ES" sz="2400" b="1">
                <a:latin typeface="Times New Roman" panose="02020603050405020304" pitchFamily="18" charset="0"/>
                <a:cs typeface="Times New Roman" panose="02020603050405020304" pitchFamily="18" charset="0"/>
              </a:rPr>
              <a:t>decibel (dB)</a:t>
            </a:r>
            <a:r>
              <a:rPr lang="es-ES_tradnl" altLang="es-ES" sz="2400">
                <a:latin typeface="Times New Roman" panose="02020603050405020304" pitchFamily="18" charset="0"/>
                <a:cs typeface="Times New Roman" panose="02020603050405020304" pitchFamily="18" charset="0"/>
              </a:rPr>
              <a:t>.</a:t>
            </a:r>
            <a:r>
              <a:rPr lang="es-ES_tradnl" altLang="es-ES" sz="2200">
                <a:latin typeface="Times New Roman" panose="02020603050405020304" pitchFamily="18" charset="0"/>
                <a:cs typeface="Times New Roman" panose="02020603050405020304" pitchFamily="18" charset="0"/>
              </a:rPr>
              <a:t>	</a:t>
            </a:r>
            <a:endParaRPr lang="es-ES" altLang="es-ES" sz="2200">
              <a:latin typeface="Times New Roman" panose="02020603050405020304" pitchFamily="18" charset="0"/>
              <a:cs typeface="Times New Roman" panose="02020603050405020304" pitchFamily="18" charset="0"/>
            </a:endParaRPr>
          </a:p>
        </p:txBody>
      </p:sp>
      <p:pic>
        <p:nvPicPr>
          <p:cNvPr id="310276" name="Picture 4" descr="mic_dina3">
            <a:extLst>
              <a:ext uri="{FF2B5EF4-FFF2-40B4-BE49-F238E27FC236}">
                <a16:creationId xmlns:a16="http://schemas.microsoft.com/office/drawing/2014/main" id="{91B9FC6D-FD88-B7E8-99EA-3158F8D1B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1089025"/>
            <a:ext cx="3716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77" name="Picture 5" descr="Niño gritando">
            <a:extLst>
              <a:ext uri="{FF2B5EF4-FFF2-40B4-BE49-F238E27FC236}">
                <a16:creationId xmlns:a16="http://schemas.microsoft.com/office/drawing/2014/main" id="{9F10CE8A-1A86-A338-76D7-8E1F5C4C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716338"/>
            <a:ext cx="27400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p:cTn id="7" dur="500" fill="hold"/>
                                        <p:tgtEl>
                                          <p:spTgt spid="310276"/>
                                        </p:tgtEl>
                                        <p:attrNameLst>
                                          <p:attrName>ppt_w</p:attrName>
                                        </p:attrNameLst>
                                      </p:cBhvr>
                                      <p:tavLst>
                                        <p:tav tm="0">
                                          <p:val>
                                            <p:fltVal val="0"/>
                                          </p:val>
                                        </p:tav>
                                        <p:tav tm="100000">
                                          <p:val>
                                            <p:strVal val="#ppt_w"/>
                                          </p:val>
                                        </p:tav>
                                      </p:tavLst>
                                    </p:anim>
                                    <p:anim calcmode="lin" valueType="num">
                                      <p:cBhvr>
                                        <p:cTn id="8" dur="500" fill="hold"/>
                                        <p:tgtEl>
                                          <p:spTgt spid="310276"/>
                                        </p:tgtEl>
                                        <p:attrNameLst>
                                          <p:attrName>ppt_h</p:attrName>
                                        </p:attrNameLst>
                                      </p:cBhvr>
                                      <p:tavLst>
                                        <p:tav tm="0">
                                          <p:val>
                                            <p:fltVal val="0"/>
                                          </p:val>
                                        </p:tav>
                                        <p:tav tm="100000">
                                          <p:val>
                                            <p:strVal val="#ppt_h"/>
                                          </p:val>
                                        </p:tav>
                                      </p:tavLst>
                                    </p:anim>
                                    <p:animEffect transition="in" filter="fade">
                                      <p:cBhvr>
                                        <p:cTn id="9" dur="500"/>
                                        <p:tgtEl>
                                          <p:spTgt spid="310276"/>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310277"/>
                                        </p:tgtEl>
                                        <p:attrNameLst>
                                          <p:attrName>style.visibility</p:attrName>
                                        </p:attrNameLst>
                                      </p:cBhvr>
                                      <p:to>
                                        <p:strVal val="visible"/>
                                      </p:to>
                                    </p:set>
                                    <p:anim calcmode="lin" valueType="num">
                                      <p:cBhvr additive="base">
                                        <p:cTn id="13" dur="500" fill="hold"/>
                                        <p:tgtEl>
                                          <p:spTgt spid="310277"/>
                                        </p:tgtEl>
                                        <p:attrNameLst>
                                          <p:attrName>ppt_x</p:attrName>
                                        </p:attrNameLst>
                                      </p:cBhvr>
                                      <p:tavLst>
                                        <p:tav tm="0">
                                          <p:val>
                                            <p:strVal val="1+#ppt_w/2"/>
                                          </p:val>
                                        </p:tav>
                                        <p:tav tm="100000">
                                          <p:val>
                                            <p:strVal val="#ppt_x"/>
                                          </p:val>
                                        </p:tav>
                                      </p:tavLst>
                                    </p:anim>
                                    <p:anim calcmode="lin" valueType="num">
                                      <p:cBhvr additive="base">
                                        <p:cTn id="14" dur="500" fill="hold"/>
                                        <p:tgtEl>
                                          <p:spTgt spid="310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Intensidad del sonido</a:t>
            </a:r>
          </a:p>
        </p:txBody>
      </p:sp>
      <p:sp>
        <p:nvSpPr>
          <p:cNvPr id="3" name="2 Marcador de contenido"/>
          <p:cNvSpPr>
            <a:spLocks noGrp="1"/>
          </p:cNvSpPr>
          <p:nvPr>
            <p:ph idx="1"/>
          </p:nvPr>
        </p:nvSpPr>
        <p:spPr/>
        <p:txBody>
          <a:bodyPr>
            <a:normAutofit/>
          </a:bodyPr>
          <a:lstStyle/>
          <a:p>
            <a:pPr marL="0" indent="0">
              <a:buNone/>
            </a:pPr>
            <a:r>
              <a:rPr lang="es-ES" sz="2000" b="0" i="0" dirty="0">
                <a:solidFill>
                  <a:srgbClr val="231F20"/>
                </a:solidFill>
                <a:effectLst/>
                <a:latin typeface="+mj-lt"/>
              </a:rPr>
              <a:t>Las ondas sonoras viajeras, transfieren energía de una región del espacio a otra. </a:t>
            </a:r>
          </a:p>
          <a:p>
            <a:pPr marL="0" indent="0">
              <a:buNone/>
            </a:pPr>
            <a:endParaRPr lang="es-ES" sz="2000" b="0" i="0" dirty="0">
              <a:solidFill>
                <a:srgbClr val="231F20"/>
              </a:solidFill>
              <a:effectLst/>
              <a:latin typeface="+mj-lt"/>
            </a:endParaRPr>
          </a:p>
          <a:p>
            <a:pPr marL="0" indent="0">
              <a:buNone/>
            </a:pPr>
            <a:r>
              <a:rPr lang="es-ES" sz="2000" b="0" i="0" dirty="0">
                <a:solidFill>
                  <a:srgbClr val="231F20"/>
                </a:solidFill>
                <a:effectLst/>
                <a:latin typeface="+mj-lt"/>
              </a:rPr>
              <a:t>Se puede describir la energía transportada por una onda a partir de la </a:t>
            </a:r>
            <a:r>
              <a:rPr lang="es-ES" sz="2000" b="0" i="1" dirty="0">
                <a:solidFill>
                  <a:srgbClr val="231F20"/>
                </a:solidFill>
                <a:effectLst/>
                <a:latin typeface="+mj-lt"/>
              </a:rPr>
              <a:t>intensidad de la onda I</a:t>
            </a:r>
            <a:r>
              <a:rPr lang="es-ES" sz="2000" b="0" i="0" dirty="0">
                <a:solidFill>
                  <a:srgbClr val="231F20"/>
                </a:solidFill>
                <a:effectLst/>
                <a:latin typeface="+mj-lt"/>
              </a:rPr>
              <a:t>, que es igual a la rapidez media con que la onda transporta energía, por unidad de área, a través de una superficie perpendicular a la dirección de propagación.</a:t>
            </a:r>
          </a:p>
          <a:p>
            <a:pPr marL="0" indent="0">
              <a:buNone/>
            </a:pPr>
            <a:endParaRPr lang="es-ES" sz="2000" b="0" i="0" dirty="0">
              <a:solidFill>
                <a:srgbClr val="231F20"/>
              </a:solidFill>
              <a:effectLst/>
              <a:latin typeface="+mj-lt"/>
            </a:endParaRPr>
          </a:p>
          <a:p>
            <a:pPr marL="0" indent="0">
              <a:buNone/>
            </a:pPr>
            <a:r>
              <a:rPr lang="es-ES" sz="2000" b="0" i="0" dirty="0">
                <a:solidFill>
                  <a:srgbClr val="231F20"/>
                </a:solidFill>
                <a:effectLst/>
                <a:latin typeface="+mj-lt"/>
              </a:rPr>
              <a:t>La intensidad de una onda sonora depende de la amplitud de desplazamiento </a:t>
            </a:r>
            <a:r>
              <a:rPr lang="es-ES" sz="2000" b="0" i="1" dirty="0">
                <a:solidFill>
                  <a:srgbClr val="231F20"/>
                </a:solidFill>
                <a:effectLst/>
                <a:latin typeface="+mj-lt"/>
              </a:rPr>
              <a:t>A </a:t>
            </a:r>
            <a:r>
              <a:rPr lang="es-ES" sz="2000" b="0" i="0" dirty="0">
                <a:solidFill>
                  <a:srgbClr val="231F20"/>
                </a:solidFill>
                <a:effectLst/>
                <a:latin typeface="+mj-lt"/>
              </a:rPr>
              <a:t>o la amplitud de presión </a:t>
            </a:r>
            <a:r>
              <a:rPr lang="es-ES" sz="2000" b="0" i="1" dirty="0" err="1">
                <a:solidFill>
                  <a:srgbClr val="231F20"/>
                </a:solidFill>
                <a:effectLst/>
                <a:latin typeface="+mj-lt"/>
              </a:rPr>
              <a:t>p</a:t>
            </a:r>
            <a:r>
              <a:rPr lang="es-ES" sz="2000" b="0" i="0" dirty="0" err="1">
                <a:solidFill>
                  <a:srgbClr val="231F20"/>
                </a:solidFill>
                <a:effectLst/>
                <a:latin typeface="+mj-lt"/>
              </a:rPr>
              <a:t>máx</a:t>
            </a:r>
            <a:r>
              <a:rPr lang="es-ES" sz="2000" dirty="0">
                <a:solidFill>
                  <a:srgbClr val="231F20"/>
                </a:solidFill>
                <a:latin typeface="+mj-lt"/>
              </a:rPr>
              <a:t> de la misma. </a:t>
            </a:r>
          </a:p>
          <a:p>
            <a:pPr marL="0" indent="0">
              <a:buNone/>
            </a:pPr>
            <a:endParaRPr lang="es-ES" sz="2000" dirty="0">
              <a:solidFill>
                <a:srgbClr val="231F20"/>
              </a:solidFill>
              <a:latin typeface="+mj-lt"/>
            </a:endParaRPr>
          </a:p>
          <a:p>
            <a:pPr marL="0" indent="0">
              <a:buNone/>
            </a:pPr>
            <a:r>
              <a:rPr lang="es-ES" sz="2000" dirty="0">
                <a:solidFill>
                  <a:srgbClr val="231F20"/>
                </a:solidFill>
                <a:latin typeface="+mj-lt"/>
              </a:rPr>
              <a:t>A mayor amplitud de la onda esto implica que la onda transmite mayor intensidad de energía.</a:t>
            </a:r>
            <a:br>
              <a:rPr lang="es-ES" sz="1200" dirty="0"/>
            </a:br>
            <a:endParaRPr lang="es-ES" sz="1500" b="0" i="0" dirty="0">
              <a:solidFill>
                <a:srgbClr val="1F1F1F"/>
              </a:solidFill>
              <a:effectLst/>
              <a:latin typeface="+mj-lt"/>
            </a:endParaRPr>
          </a:p>
        </p:txBody>
      </p:sp>
    </p:spTree>
    <p:extLst>
      <p:ext uri="{BB962C8B-B14F-4D97-AF65-F5344CB8AC3E}">
        <p14:creationId xmlns:p14="http://schemas.microsoft.com/office/powerpoint/2010/main" val="262014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B04CF1E-18D1-477E-5DE1-1D13A9B8825C}"/>
              </a:ext>
            </a:extLst>
          </p:cNvPr>
          <p:cNvSpPr>
            <a:spLocks noGrp="1"/>
          </p:cNvSpPr>
          <p:nvPr>
            <p:ph type="title"/>
          </p:nvPr>
        </p:nvSpPr>
        <p:spPr>
          <a:xfrm>
            <a:off x="0" y="-26988"/>
            <a:ext cx="9144000" cy="827088"/>
          </a:xfrm>
        </p:spPr>
        <p:txBody>
          <a:bodyPr/>
          <a:lstStyle/>
          <a:p>
            <a:r>
              <a:rPr lang="es-AR" altLang="es-ES" b="1">
                <a:latin typeface="Times New Roman" panose="02020603050405020304" pitchFamily="18" charset="0"/>
                <a:cs typeface="Times New Roman" panose="02020603050405020304" pitchFamily="18" charset="0"/>
              </a:rPr>
              <a:t>Intensidad</a:t>
            </a:r>
            <a:endParaRPr lang="es-ES" altLang="es-ES" b="1">
              <a:latin typeface="Times New Roman" panose="02020603050405020304" pitchFamily="18" charset="0"/>
              <a:cs typeface="Times New Roman" panose="02020603050405020304" pitchFamily="18" charset="0"/>
            </a:endParaRPr>
          </a:p>
        </p:txBody>
      </p:sp>
      <p:sp>
        <p:nvSpPr>
          <p:cNvPr id="31747" name="Rectangle 5">
            <a:extLst>
              <a:ext uri="{FF2B5EF4-FFF2-40B4-BE49-F238E27FC236}">
                <a16:creationId xmlns:a16="http://schemas.microsoft.com/office/drawing/2014/main" id="{8F0D62CC-8267-EA5F-D6FB-6E2B1013F32F}"/>
              </a:ext>
            </a:extLst>
          </p:cNvPr>
          <p:cNvSpPr>
            <a:spLocks noGrp="1" noRot="1" noChangeAspect="1" noMove="1" noResize="1" noEditPoints="1" noAdjustHandles="1" noChangeArrowheads="1" noChangeShapeType="1" noTextEdit="1"/>
          </p:cNvSpPr>
          <p:nvPr>
            <p:ph type="body" sz="half" idx="2"/>
          </p:nvPr>
        </p:nvSpPr>
        <p:spPr>
          <a:xfrm>
            <a:off x="5435600" y="981075"/>
            <a:ext cx="3708400" cy="5832201"/>
          </a:xfrm>
          <a:blipFill>
            <a:blip r:embed="rId2"/>
            <a:stretch>
              <a:fillRect l="-3454" t="-1149" r="-5428"/>
            </a:stretch>
          </a:blipFill>
        </p:spPr>
        <p:txBody>
          <a:bodyPr/>
          <a:lstStyle/>
          <a:p>
            <a:pPr>
              <a:defRPr/>
            </a:pPr>
            <a:r>
              <a:rPr lang="en-US">
                <a:noFill/>
              </a:rPr>
              <a:t> </a:t>
            </a:r>
          </a:p>
        </p:txBody>
      </p:sp>
      <p:pic>
        <p:nvPicPr>
          <p:cNvPr id="32772" name="Picture 6" descr="Image1249">
            <a:extLst>
              <a:ext uri="{FF2B5EF4-FFF2-40B4-BE49-F238E27FC236}">
                <a16:creationId xmlns:a16="http://schemas.microsoft.com/office/drawing/2014/main" id="{36FC647C-13F3-4417-63ED-C0D06F427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731" r="3966"/>
          <a:stretch>
            <a:fillRect/>
          </a:stretch>
        </p:blipFill>
        <p:spPr bwMode="auto">
          <a:xfrm>
            <a:off x="0" y="944563"/>
            <a:ext cx="5292725" cy="579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La escala de decibles: </a:t>
            </a:r>
            <a:r>
              <a:rPr lang="es-AR" sz="1200" dirty="0"/>
              <a:t>https://www.youtube.com/watch?v=gUQAHtLCg2c</a:t>
            </a:r>
          </a:p>
        </p:txBody>
      </p:sp>
      <p:sp>
        <p:nvSpPr>
          <p:cNvPr id="3" name="2 Marcador de contenido"/>
          <p:cNvSpPr>
            <a:spLocks noGrp="1"/>
          </p:cNvSpPr>
          <p:nvPr>
            <p:ph idx="1"/>
          </p:nvPr>
        </p:nvSpPr>
        <p:spPr/>
        <p:txBody>
          <a:bodyPr>
            <a:normAutofit fontScale="85000" lnSpcReduction="20000"/>
          </a:bodyPr>
          <a:lstStyle/>
          <a:p>
            <a:pPr marL="0" indent="0">
              <a:buNone/>
            </a:pPr>
            <a:r>
              <a:rPr lang="es-ES" sz="2000" b="0" i="0" dirty="0">
                <a:solidFill>
                  <a:srgbClr val="231F20"/>
                </a:solidFill>
                <a:effectLst/>
                <a:latin typeface="+mj-lt"/>
              </a:rPr>
              <a:t>Dado que el oído es sensible a una amplia gama de intensidades, suele usarse una escala de intensidad </a:t>
            </a:r>
            <a:r>
              <a:rPr lang="es-ES" sz="2000" b="0" i="1" dirty="0">
                <a:solidFill>
                  <a:srgbClr val="231F20"/>
                </a:solidFill>
                <a:effectLst/>
                <a:latin typeface="+mj-lt"/>
              </a:rPr>
              <a:t>logarítmica</a:t>
            </a:r>
            <a:r>
              <a:rPr lang="es-ES" sz="2000" b="0" i="0" dirty="0">
                <a:solidFill>
                  <a:srgbClr val="231F20"/>
                </a:solidFill>
                <a:effectLst/>
                <a:latin typeface="+mj-lt"/>
              </a:rPr>
              <a:t>. El </a:t>
            </a:r>
            <a:r>
              <a:rPr lang="es-ES" sz="2000" b="1" i="0" dirty="0">
                <a:solidFill>
                  <a:srgbClr val="231F20"/>
                </a:solidFill>
                <a:effectLst/>
                <a:latin typeface="+mj-lt"/>
              </a:rPr>
              <a:t>nivel de intensidad de sonido </a:t>
            </a:r>
            <a:r>
              <a:rPr lang="es-ES" sz="2000" b="0" i="0" dirty="0">
                <a:solidFill>
                  <a:srgbClr val="231F20"/>
                </a:solidFill>
                <a:effectLst/>
                <a:latin typeface="+mj-lt"/>
              </a:rPr>
              <a:t> de una onda sonora está definido por la ecuación</a:t>
            </a:r>
            <a:r>
              <a:rPr lang="es-ES" sz="2000" dirty="0">
                <a:latin typeface="+mj-lt"/>
              </a:rPr>
              <a:t> </a:t>
            </a:r>
          </a:p>
          <a:p>
            <a:pPr marL="0" indent="0">
              <a:buNone/>
            </a:pPr>
            <a:endParaRPr lang="es-ES" sz="2000" dirty="0">
              <a:latin typeface="+mj-lt"/>
            </a:endParaRPr>
          </a:p>
          <a:p>
            <a:pPr marL="0" indent="0">
              <a:buNone/>
            </a:pPr>
            <a:endParaRPr lang="es-ES" sz="2000" dirty="0">
              <a:latin typeface="+mj-lt"/>
            </a:endParaRPr>
          </a:p>
          <a:p>
            <a:pPr marL="0" indent="0">
              <a:buNone/>
            </a:pPr>
            <a:endParaRPr lang="es-ES" sz="2000" dirty="0">
              <a:latin typeface="+mj-lt"/>
            </a:endParaRPr>
          </a:p>
          <a:p>
            <a:pPr marL="0" indent="0">
              <a:buNone/>
            </a:pPr>
            <a:endParaRPr lang="es-ES" sz="2000" dirty="0">
              <a:latin typeface="+mj-lt"/>
            </a:endParaRPr>
          </a:p>
          <a:p>
            <a:pPr marL="0" indent="0">
              <a:buNone/>
            </a:pPr>
            <a:endParaRPr lang="es-ES" sz="2000" dirty="0">
              <a:latin typeface="+mj-lt"/>
            </a:endParaRPr>
          </a:p>
          <a:p>
            <a:pPr marL="0" indent="0">
              <a:buNone/>
            </a:pPr>
            <a:r>
              <a:rPr lang="es-ES" sz="2000" dirty="0">
                <a:solidFill>
                  <a:srgbClr val="231F20"/>
                </a:solidFill>
                <a:latin typeface="+mj-lt"/>
              </a:rPr>
              <a:t>En esta ecuación, I</a:t>
            </a:r>
            <a:r>
              <a:rPr lang="es-ES" sz="2000" baseline="-25000" dirty="0">
                <a:solidFill>
                  <a:srgbClr val="231F20"/>
                </a:solidFill>
                <a:latin typeface="+mj-lt"/>
              </a:rPr>
              <a:t>0</a:t>
            </a:r>
            <a:r>
              <a:rPr lang="es-ES" sz="2000" dirty="0">
                <a:solidFill>
                  <a:srgbClr val="231F20"/>
                </a:solidFill>
                <a:latin typeface="+mj-lt"/>
              </a:rPr>
              <a:t> es una intensidad de referencia que se toma como 10</a:t>
            </a:r>
            <a:r>
              <a:rPr lang="es-ES" sz="2000" baseline="30000" dirty="0">
                <a:solidFill>
                  <a:srgbClr val="231F20"/>
                </a:solidFill>
                <a:latin typeface="+mj-lt"/>
              </a:rPr>
              <a:t>-12</a:t>
            </a:r>
            <a:r>
              <a:rPr lang="es-ES" sz="2000" dirty="0">
                <a:solidFill>
                  <a:srgbClr val="231F20"/>
                </a:solidFill>
                <a:latin typeface="+mj-lt"/>
              </a:rPr>
              <a:t> W/m</a:t>
            </a:r>
            <a:r>
              <a:rPr lang="es-ES" sz="2000" baseline="30000" dirty="0">
                <a:solidFill>
                  <a:srgbClr val="231F20"/>
                </a:solidFill>
                <a:latin typeface="+mj-lt"/>
              </a:rPr>
              <a:t>2</a:t>
            </a:r>
            <a:r>
              <a:rPr lang="es-ES" sz="2000" dirty="0">
                <a:solidFill>
                  <a:srgbClr val="231F20"/>
                </a:solidFill>
                <a:latin typeface="+mj-lt"/>
              </a:rPr>
              <a:t>, aproximadamente el umbral de la audición humana a 1000 Hz. </a:t>
            </a:r>
          </a:p>
          <a:p>
            <a:pPr marL="0" indent="0">
              <a:buNone/>
            </a:pPr>
            <a:endParaRPr lang="es-ES" sz="2000" dirty="0">
              <a:solidFill>
                <a:srgbClr val="231F20"/>
              </a:solidFill>
              <a:latin typeface="+mj-lt"/>
            </a:endParaRPr>
          </a:p>
          <a:p>
            <a:pPr marL="0" indent="0">
              <a:buNone/>
            </a:pPr>
            <a:r>
              <a:rPr lang="es-ES" sz="2000" dirty="0">
                <a:solidFill>
                  <a:srgbClr val="231F20"/>
                </a:solidFill>
                <a:latin typeface="+mj-lt"/>
              </a:rPr>
              <a:t>Recuerde que “log” significa logaritmo base 10. Los niveles de intensidad de sonido se expresan en decibeles, cuya abreviatura es dB. </a:t>
            </a:r>
          </a:p>
          <a:p>
            <a:pPr marL="0" indent="0">
              <a:buNone/>
            </a:pPr>
            <a:endParaRPr lang="es-ES" sz="2000" dirty="0">
              <a:solidFill>
                <a:srgbClr val="231F20"/>
              </a:solidFill>
              <a:latin typeface="+mj-lt"/>
            </a:endParaRPr>
          </a:p>
          <a:p>
            <a:pPr marL="0" indent="0">
              <a:buNone/>
            </a:pPr>
            <a:r>
              <a:rPr lang="es-ES" sz="2000" dirty="0">
                <a:solidFill>
                  <a:srgbClr val="231F20"/>
                </a:solidFill>
                <a:latin typeface="+mj-lt"/>
              </a:rPr>
              <a:t>Un decibel es una unidad llamada así en honor de Alexander Graham Bell (el inventor del teléfono). El bel es demasiado grande para casi todos los fines, así que el decibel es la unidad usual de nivel de intensidad de sonido</a:t>
            </a:r>
            <a:r>
              <a:rPr lang="es-ES" sz="2000" b="0" i="0" dirty="0">
                <a:solidFill>
                  <a:srgbClr val="231F20"/>
                </a:solidFill>
                <a:effectLst/>
                <a:latin typeface="+mj-lt"/>
              </a:rPr>
              <a:t>.</a:t>
            </a:r>
            <a:r>
              <a:rPr lang="es-ES" sz="2000" dirty="0">
                <a:latin typeface="+mj-lt"/>
              </a:rPr>
              <a:t> </a:t>
            </a:r>
            <a:br>
              <a:rPr lang="es-ES" sz="1050" dirty="0"/>
            </a:br>
            <a:br>
              <a:rPr lang="es-ES" sz="1200" dirty="0"/>
            </a:br>
            <a:r>
              <a:rPr lang="es-ES" sz="1600" dirty="0">
                <a:solidFill>
                  <a:srgbClr val="231F20"/>
                </a:solidFill>
                <a:latin typeface="+mj-lt"/>
              </a:rPr>
              <a:t>.</a:t>
            </a:r>
            <a:br>
              <a:rPr lang="es-ES" sz="1200" dirty="0"/>
            </a:br>
            <a:endParaRPr lang="es-ES" sz="1500" b="0" i="0" dirty="0">
              <a:solidFill>
                <a:srgbClr val="1F1F1F"/>
              </a:solidFill>
              <a:effectLst/>
              <a:latin typeface="+mj-lt"/>
            </a:endParaRPr>
          </a:p>
        </p:txBody>
      </p:sp>
      <p:pic>
        <p:nvPicPr>
          <p:cNvPr id="5" name="Imagen 4">
            <a:extLst>
              <a:ext uri="{FF2B5EF4-FFF2-40B4-BE49-F238E27FC236}">
                <a16:creationId xmlns:a16="http://schemas.microsoft.com/office/drawing/2014/main" id="{DEB75821-32C0-E863-0A34-368A25694D94}"/>
              </a:ext>
            </a:extLst>
          </p:cNvPr>
          <p:cNvPicPr>
            <a:picLocks noChangeAspect="1"/>
          </p:cNvPicPr>
          <p:nvPr/>
        </p:nvPicPr>
        <p:blipFill>
          <a:blip r:embed="rId2"/>
          <a:stretch>
            <a:fillRect/>
          </a:stretch>
        </p:blipFill>
        <p:spPr>
          <a:xfrm>
            <a:off x="683568" y="2564904"/>
            <a:ext cx="6912768" cy="718583"/>
          </a:xfrm>
          <a:prstGeom prst="rect">
            <a:avLst/>
          </a:prstGeom>
        </p:spPr>
      </p:pic>
    </p:spTree>
    <p:extLst>
      <p:ext uri="{BB962C8B-B14F-4D97-AF65-F5344CB8AC3E}">
        <p14:creationId xmlns:p14="http://schemas.microsoft.com/office/powerpoint/2010/main" val="50726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364F91D-9579-EA95-402D-B86843604C53}"/>
              </a:ext>
            </a:extLst>
          </p:cNvPr>
          <p:cNvSpPr>
            <a:spLocks noGrp="1"/>
          </p:cNvSpPr>
          <p:nvPr>
            <p:ph type="title"/>
          </p:nvPr>
        </p:nvSpPr>
        <p:spPr>
          <a:xfrm>
            <a:off x="0" y="80963"/>
            <a:ext cx="9144000" cy="922337"/>
          </a:xfrm>
        </p:spPr>
        <p:txBody>
          <a:bodyPr anchor="b"/>
          <a:lstStyle/>
          <a:p>
            <a:pPr eaLnBrk="1" hangingPunct="1"/>
            <a:r>
              <a:rPr lang="es-ES_tradnl" altLang="es-ES" sz="4000">
                <a:latin typeface="Times New Roman" panose="02020603050405020304" pitchFamily="18" charset="0"/>
                <a:cs typeface="Times New Roman" panose="02020603050405020304" pitchFamily="18" charset="0"/>
              </a:rPr>
              <a:t>SÍNTESIS DE LA CLASE</a:t>
            </a:r>
          </a:p>
        </p:txBody>
      </p:sp>
      <p:grpSp>
        <p:nvGrpSpPr>
          <p:cNvPr id="2" name="Group 3">
            <a:extLst>
              <a:ext uri="{FF2B5EF4-FFF2-40B4-BE49-F238E27FC236}">
                <a16:creationId xmlns:a16="http://schemas.microsoft.com/office/drawing/2014/main" id="{6A1F81BF-D78A-9418-3D76-7867655192B7}"/>
              </a:ext>
            </a:extLst>
          </p:cNvPr>
          <p:cNvGrpSpPr>
            <a:grpSpLocks/>
          </p:cNvGrpSpPr>
          <p:nvPr/>
        </p:nvGrpSpPr>
        <p:grpSpPr bwMode="auto">
          <a:xfrm>
            <a:off x="107950" y="1233488"/>
            <a:ext cx="8928100" cy="5588000"/>
            <a:chOff x="385" y="981"/>
            <a:chExt cx="5090" cy="2993"/>
          </a:xfrm>
        </p:grpSpPr>
        <p:sp>
          <p:nvSpPr>
            <p:cNvPr id="325636" name="Rectangle 4">
              <a:extLst>
                <a:ext uri="{FF2B5EF4-FFF2-40B4-BE49-F238E27FC236}">
                  <a16:creationId xmlns:a16="http://schemas.microsoft.com/office/drawing/2014/main" id="{A816CC28-7413-B76A-6B85-5753CD81A320}"/>
                </a:ext>
              </a:extLst>
            </p:cNvPr>
            <p:cNvSpPr>
              <a:spLocks noChangeArrowheads="1"/>
            </p:cNvSpPr>
            <p:nvPr/>
          </p:nvSpPr>
          <p:spPr bwMode="auto">
            <a:xfrm>
              <a:off x="2412" y="981"/>
              <a:ext cx="2146" cy="317"/>
            </a:xfrm>
            <a:prstGeom prst="rect">
              <a:avLst/>
            </a:prstGeom>
            <a:noFill/>
            <a:ln w="9525">
              <a:solidFill>
                <a:schemeClr val="tx1"/>
              </a:solidFill>
              <a:miter lim="800000"/>
              <a:headEnd/>
              <a:tailEnd/>
            </a:ln>
            <a:effectLst/>
          </p:spPr>
          <p:txBody>
            <a:bodyPr wrap="none" anchor="ctr"/>
            <a:lstStyle/>
            <a:p>
              <a:pPr algn="ctr" eaLnBrk="1" hangingPunct="1">
                <a:defRPr/>
              </a:pPr>
              <a:r>
                <a:rPr lang="es-CL" sz="3200" dirty="0">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SONIDO</a:t>
              </a:r>
            </a:p>
          </p:txBody>
        </p:sp>
        <p:sp>
          <p:nvSpPr>
            <p:cNvPr id="7173" name="Line 5">
              <a:extLst>
                <a:ext uri="{FF2B5EF4-FFF2-40B4-BE49-F238E27FC236}">
                  <a16:creationId xmlns:a16="http://schemas.microsoft.com/office/drawing/2014/main" id="{602BEE9D-5A71-2748-963A-E106C1B42B7F}"/>
                </a:ext>
              </a:extLst>
            </p:cNvPr>
            <p:cNvSpPr>
              <a:spLocks noChangeShapeType="1"/>
            </p:cNvSpPr>
            <p:nvPr/>
          </p:nvSpPr>
          <p:spPr bwMode="auto">
            <a:xfrm flipH="1">
              <a:off x="1156" y="1026"/>
              <a:ext cx="1270" cy="2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74" name="Line 6">
              <a:extLst>
                <a:ext uri="{FF2B5EF4-FFF2-40B4-BE49-F238E27FC236}">
                  <a16:creationId xmlns:a16="http://schemas.microsoft.com/office/drawing/2014/main" id="{9622B9F0-29A3-9297-8097-780BDD321AA8}"/>
                </a:ext>
              </a:extLst>
            </p:cNvPr>
            <p:cNvSpPr>
              <a:spLocks noChangeShapeType="1"/>
            </p:cNvSpPr>
            <p:nvPr/>
          </p:nvSpPr>
          <p:spPr bwMode="auto">
            <a:xfrm>
              <a:off x="3787" y="1298"/>
              <a:ext cx="771" cy="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75" name="Line 7">
              <a:extLst>
                <a:ext uri="{FF2B5EF4-FFF2-40B4-BE49-F238E27FC236}">
                  <a16:creationId xmlns:a16="http://schemas.microsoft.com/office/drawing/2014/main" id="{CDF955D1-FEBB-2E1C-76AB-31867F6E0B94}"/>
                </a:ext>
              </a:extLst>
            </p:cNvPr>
            <p:cNvSpPr>
              <a:spLocks noChangeShapeType="1"/>
            </p:cNvSpPr>
            <p:nvPr/>
          </p:nvSpPr>
          <p:spPr bwMode="auto">
            <a:xfrm flipH="1">
              <a:off x="2789" y="1298"/>
              <a:ext cx="549" cy="3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76" name="Rectangle 8">
              <a:extLst>
                <a:ext uri="{FF2B5EF4-FFF2-40B4-BE49-F238E27FC236}">
                  <a16:creationId xmlns:a16="http://schemas.microsoft.com/office/drawing/2014/main" id="{B4A9AA4E-C0CE-B2D4-209B-D3936197D67A}"/>
                </a:ext>
              </a:extLst>
            </p:cNvPr>
            <p:cNvSpPr>
              <a:spLocks noChangeArrowheads="1"/>
            </p:cNvSpPr>
            <p:nvPr/>
          </p:nvSpPr>
          <p:spPr bwMode="auto">
            <a:xfrm>
              <a:off x="2426" y="2024"/>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Reflexión</a:t>
              </a:r>
              <a:endParaRPr lang="es-CL" altLang="es-ES" sz="2000">
                <a:latin typeface="Times New Roman" panose="02020603050405020304" pitchFamily="18" charset="0"/>
                <a:cs typeface="Times New Roman" panose="02020603050405020304" pitchFamily="18" charset="0"/>
              </a:endParaRPr>
            </a:p>
          </p:txBody>
        </p:sp>
        <p:sp>
          <p:nvSpPr>
            <p:cNvPr id="7177" name="Rectangle 9">
              <a:extLst>
                <a:ext uri="{FF2B5EF4-FFF2-40B4-BE49-F238E27FC236}">
                  <a16:creationId xmlns:a16="http://schemas.microsoft.com/office/drawing/2014/main" id="{6DF53DED-E786-4DD5-0B60-B32E1738AEBB}"/>
                </a:ext>
              </a:extLst>
            </p:cNvPr>
            <p:cNvSpPr>
              <a:spLocks noChangeArrowheads="1"/>
            </p:cNvSpPr>
            <p:nvPr/>
          </p:nvSpPr>
          <p:spPr bwMode="auto">
            <a:xfrm>
              <a:off x="2068" y="1617"/>
              <a:ext cx="1270"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Puede sufrir:</a:t>
              </a:r>
              <a:endParaRPr lang="es-CL" altLang="es-ES" sz="2000">
                <a:latin typeface="Times New Roman" panose="02020603050405020304" pitchFamily="18" charset="0"/>
                <a:cs typeface="Times New Roman" panose="02020603050405020304" pitchFamily="18" charset="0"/>
              </a:endParaRPr>
            </a:p>
          </p:txBody>
        </p:sp>
        <p:sp>
          <p:nvSpPr>
            <p:cNvPr id="7178" name="Rectangle 10">
              <a:extLst>
                <a:ext uri="{FF2B5EF4-FFF2-40B4-BE49-F238E27FC236}">
                  <a16:creationId xmlns:a16="http://schemas.microsoft.com/office/drawing/2014/main" id="{4C6A4BF2-8628-A69E-CA55-BAD2AF52A189}"/>
                </a:ext>
              </a:extLst>
            </p:cNvPr>
            <p:cNvSpPr>
              <a:spLocks noChangeArrowheads="1"/>
            </p:cNvSpPr>
            <p:nvPr/>
          </p:nvSpPr>
          <p:spPr bwMode="auto">
            <a:xfrm>
              <a:off x="2417" y="2478"/>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Refracción</a:t>
              </a:r>
              <a:endParaRPr lang="es-CL" altLang="es-ES" sz="2000">
                <a:latin typeface="Times New Roman" panose="02020603050405020304" pitchFamily="18" charset="0"/>
                <a:cs typeface="Times New Roman" panose="02020603050405020304" pitchFamily="18" charset="0"/>
              </a:endParaRPr>
            </a:p>
          </p:txBody>
        </p:sp>
        <p:sp>
          <p:nvSpPr>
            <p:cNvPr id="7179" name="Rectangle 11">
              <a:extLst>
                <a:ext uri="{FF2B5EF4-FFF2-40B4-BE49-F238E27FC236}">
                  <a16:creationId xmlns:a16="http://schemas.microsoft.com/office/drawing/2014/main" id="{3487934D-3B85-B648-8D16-404BA3C44047}"/>
                </a:ext>
              </a:extLst>
            </p:cNvPr>
            <p:cNvSpPr>
              <a:spLocks noChangeArrowheads="1"/>
            </p:cNvSpPr>
            <p:nvPr/>
          </p:nvSpPr>
          <p:spPr bwMode="auto">
            <a:xfrm>
              <a:off x="2417" y="2886"/>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Difracción</a:t>
              </a:r>
              <a:endParaRPr lang="es-CL" altLang="es-ES" sz="2000">
                <a:latin typeface="Times New Roman" panose="02020603050405020304" pitchFamily="18" charset="0"/>
                <a:cs typeface="Times New Roman" panose="02020603050405020304" pitchFamily="18" charset="0"/>
              </a:endParaRPr>
            </a:p>
          </p:txBody>
        </p:sp>
        <p:sp>
          <p:nvSpPr>
            <p:cNvPr id="7180" name="Rectangle 12">
              <a:extLst>
                <a:ext uri="{FF2B5EF4-FFF2-40B4-BE49-F238E27FC236}">
                  <a16:creationId xmlns:a16="http://schemas.microsoft.com/office/drawing/2014/main" id="{1BDE47E8-EA2C-D939-F81F-98ED371C063F}"/>
                </a:ext>
              </a:extLst>
            </p:cNvPr>
            <p:cNvSpPr>
              <a:spLocks noChangeArrowheads="1"/>
            </p:cNvSpPr>
            <p:nvPr/>
          </p:nvSpPr>
          <p:spPr bwMode="auto">
            <a:xfrm>
              <a:off x="2417" y="3294"/>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Absorción</a:t>
              </a:r>
              <a:endParaRPr lang="es-CL" altLang="es-ES" sz="2000">
                <a:latin typeface="Times New Roman" panose="02020603050405020304" pitchFamily="18" charset="0"/>
                <a:cs typeface="Times New Roman" panose="02020603050405020304" pitchFamily="18" charset="0"/>
              </a:endParaRPr>
            </a:p>
          </p:txBody>
        </p:sp>
        <p:sp>
          <p:nvSpPr>
            <p:cNvPr id="7181" name="Rectangle 13">
              <a:extLst>
                <a:ext uri="{FF2B5EF4-FFF2-40B4-BE49-F238E27FC236}">
                  <a16:creationId xmlns:a16="http://schemas.microsoft.com/office/drawing/2014/main" id="{77A722A2-59A7-3AB9-3550-E528B878F1FB}"/>
                </a:ext>
              </a:extLst>
            </p:cNvPr>
            <p:cNvSpPr>
              <a:spLocks noChangeArrowheads="1"/>
            </p:cNvSpPr>
            <p:nvPr/>
          </p:nvSpPr>
          <p:spPr bwMode="auto">
            <a:xfrm>
              <a:off x="2417" y="3702"/>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Interferencia</a:t>
              </a:r>
              <a:endParaRPr lang="es-CL" altLang="es-ES" sz="2000">
                <a:latin typeface="Times New Roman" panose="02020603050405020304" pitchFamily="18" charset="0"/>
                <a:cs typeface="Times New Roman" panose="02020603050405020304" pitchFamily="18" charset="0"/>
              </a:endParaRPr>
            </a:p>
          </p:txBody>
        </p:sp>
        <p:sp>
          <p:nvSpPr>
            <p:cNvPr id="7182" name="Line 14">
              <a:extLst>
                <a:ext uri="{FF2B5EF4-FFF2-40B4-BE49-F238E27FC236}">
                  <a16:creationId xmlns:a16="http://schemas.microsoft.com/office/drawing/2014/main" id="{2F2C40E1-CDC9-E119-CC59-AE3F15710980}"/>
                </a:ext>
              </a:extLst>
            </p:cNvPr>
            <p:cNvSpPr>
              <a:spLocks noChangeShapeType="1"/>
            </p:cNvSpPr>
            <p:nvPr/>
          </p:nvSpPr>
          <p:spPr bwMode="auto">
            <a:xfrm>
              <a:off x="2154" y="1888"/>
              <a:ext cx="0" cy="19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83" name="Line 15">
              <a:extLst>
                <a:ext uri="{FF2B5EF4-FFF2-40B4-BE49-F238E27FC236}">
                  <a16:creationId xmlns:a16="http://schemas.microsoft.com/office/drawing/2014/main" id="{D9CA9053-0F94-0883-B5A8-D2AAE612BB5D}"/>
                </a:ext>
              </a:extLst>
            </p:cNvPr>
            <p:cNvSpPr>
              <a:spLocks noChangeShapeType="1"/>
            </p:cNvSpPr>
            <p:nvPr/>
          </p:nvSpPr>
          <p:spPr bwMode="auto">
            <a:xfrm>
              <a:off x="2154" y="3385"/>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84" name="Line 16">
              <a:extLst>
                <a:ext uri="{FF2B5EF4-FFF2-40B4-BE49-F238E27FC236}">
                  <a16:creationId xmlns:a16="http://schemas.microsoft.com/office/drawing/2014/main" id="{78938A7E-DCF7-ADE9-5BD1-ABEC2B684496}"/>
                </a:ext>
              </a:extLst>
            </p:cNvPr>
            <p:cNvSpPr>
              <a:spLocks noChangeShapeType="1"/>
            </p:cNvSpPr>
            <p:nvPr/>
          </p:nvSpPr>
          <p:spPr bwMode="auto">
            <a:xfrm>
              <a:off x="2154" y="2614"/>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85" name="Line 17">
              <a:extLst>
                <a:ext uri="{FF2B5EF4-FFF2-40B4-BE49-F238E27FC236}">
                  <a16:creationId xmlns:a16="http://schemas.microsoft.com/office/drawing/2014/main" id="{0D03BB08-5240-1158-056D-B72C4F3E2FF2}"/>
                </a:ext>
              </a:extLst>
            </p:cNvPr>
            <p:cNvSpPr>
              <a:spLocks noChangeShapeType="1"/>
            </p:cNvSpPr>
            <p:nvPr/>
          </p:nvSpPr>
          <p:spPr bwMode="auto">
            <a:xfrm>
              <a:off x="2154" y="3022"/>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86" name="Line 18">
              <a:extLst>
                <a:ext uri="{FF2B5EF4-FFF2-40B4-BE49-F238E27FC236}">
                  <a16:creationId xmlns:a16="http://schemas.microsoft.com/office/drawing/2014/main" id="{08570253-7B4C-F860-B336-E0E64B0A3267}"/>
                </a:ext>
              </a:extLst>
            </p:cNvPr>
            <p:cNvSpPr>
              <a:spLocks noChangeShapeType="1"/>
            </p:cNvSpPr>
            <p:nvPr/>
          </p:nvSpPr>
          <p:spPr bwMode="auto">
            <a:xfrm>
              <a:off x="2154" y="2115"/>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87" name="Line 19">
              <a:extLst>
                <a:ext uri="{FF2B5EF4-FFF2-40B4-BE49-F238E27FC236}">
                  <a16:creationId xmlns:a16="http://schemas.microsoft.com/office/drawing/2014/main" id="{241ADB93-B9DD-E59F-D56C-68A1A9A27BF2}"/>
                </a:ext>
              </a:extLst>
            </p:cNvPr>
            <p:cNvSpPr>
              <a:spLocks noChangeShapeType="1"/>
            </p:cNvSpPr>
            <p:nvPr/>
          </p:nvSpPr>
          <p:spPr bwMode="auto">
            <a:xfrm>
              <a:off x="2154" y="3793"/>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88" name="Rectangle 20">
              <a:extLst>
                <a:ext uri="{FF2B5EF4-FFF2-40B4-BE49-F238E27FC236}">
                  <a16:creationId xmlns:a16="http://schemas.microsoft.com/office/drawing/2014/main" id="{B73A8E49-92BB-83DE-98CC-02AF12EDB930}"/>
                </a:ext>
              </a:extLst>
            </p:cNvPr>
            <p:cNvSpPr>
              <a:spLocks noChangeArrowheads="1"/>
            </p:cNvSpPr>
            <p:nvPr/>
          </p:nvSpPr>
          <p:spPr bwMode="auto">
            <a:xfrm>
              <a:off x="4377" y="2114"/>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Altura o tono</a:t>
              </a:r>
              <a:endParaRPr lang="es-CL" altLang="es-ES" sz="2000">
                <a:latin typeface="Times New Roman" panose="02020603050405020304" pitchFamily="18" charset="0"/>
                <a:cs typeface="Times New Roman" panose="02020603050405020304" pitchFamily="18" charset="0"/>
              </a:endParaRPr>
            </a:p>
          </p:txBody>
        </p:sp>
        <p:sp>
          <p:nvSpPr>
            <p:cNvPr id="7189" name="Rectangle 21">
              <a:extLst>
                <a:ext uri="{FF2B5EF4-FFF2-40B4-BE49-F238E27FC236}">
                  <a16:creationId xmlns:a16="http://schemas.microsoft.com/office/drawing/2014/main" id="{EAF1F870-D3CD-9EDD-F603-D4BB6E88BDDB}"/>
                </a:ext>
              </a:extLst>
            </p:cNvPr>
            <p:cNvSpPr>
              <a:spLocks noChangeArrowheads="1"/>
            </p:cNvSpPr>
            <p:nvPr/>
          </p:nvSpPr>
          <p:spPr bwMode="auto">
            <a:xfrm>
              <a:off x="3878" y="1706"/>
              <a:ext cx="1542"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Se caracteriza por:</a:t>
              </a:r>
              <a:endParaRPr lang="es-CL" altLang="es-ES" sz="2000">
                <a:latin typeface="Times New Roman" panose="02020603050405020304" pitchFamily="18" charset="0"/>
                <a:cs typeface="Times New Roman" panose="02020603050405020304" pitchFamily="18" charset="0"/>
              </a:endParaRPr>
            </a:p>
          </p:txBody>
        </p:sp>
        <p:sp>
          <p:nvSpPr>
            <p:cNvPr id="7190" name="Rectangle 22">
              <a:extLst>
                <a:ext uri="{FF2B5EF4-FFF2-40B4-BE49-F238E27FC236}">
                  <a16:creationId xmlns:a16="http://schemas.microsoft.com/office/drawing/2014/main" id="{4802B640-CC8E-B1CC-EF77-9C5E99661D1D}"/>
                </a:ext>
              </a:extLst>
            </p:cNvPr>
            <p:cNvSpPr>
              <a:spLocks noChangeArrowheads="1"/>
            </p:cNvSpPr>
            <p:nvPr/>
          </p:nvSpPr>
          <p:spPr bwMode="auto">
            <a:xfrm>
              <a:off x="4368" y="2568"/>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Intensidad</a:t>
              </a:r>
              <a:endParaRPr lang="es-CL" altLang="es-ES" sz="2000">
                <a:latin typeface="Times New Roman" panose="02020603050405020304" pitchFamily="18" charset="0"/>
                <a:cs typeface="Times New Roman" panose="02020603050405020304" pitchFamily="18" charset="0"/>
              </a:endParaRPr>
            </a:p>
          </p:txBody>
        </p:sp>
        <p:sp>
          <p:nvSpPr>
            <p:cNvPr id="7191" name="Rectangle 23">
              <a:extLst>
                <a:ext uri="{FF2B5EF4-FFF2-40B4-BE49-F238E27FC236}">
                  <a16:creationId xmlns:a16="http://schemas.microsoft.com/office/drawing/2014/main" id="{1FF4C2F3-876D-B493-745F-69D6EA814DF5}"/>
                </a:ext>
              </a:extLst>
            </p:cNvPr>
            <p:cNvSpPr>
              <a:spLocks noChangeArrowheads="1"/>
            </p:cNvSpPr>
            <p:nvPr/>
          </p:nvSpPr>
          <p:spPr bwMode="auto">
            <a:xfrm>
              <a:off x="4368" y="2976"/>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Timbre</a:t>
              </a:r>
              <a:endParaRPr lang="es-CL" altLang="es-ES" sz="2000">
                <a:latin typeface="Times New Roman" panose="02020603050405020304" pitchFamily="18" charset="0"/>
                <a:cs typeface="Times New Roman" panose="02020603050405020304" pitchFamily="18" charset="0"/>
              </a:endParaRPr>
            </a:p>
          </p:txBody>
        </p:sp>
        <p:sp>
          <p:nvSpPr>
            <p:cNvPr id="7192" name="Line 24">
              <a:extLst>
                <a:ext uri="{FF2B5EF4-FFF2-40B4-BE49-F238E27FC236}">
                  <a16:creationId xmlns:a16="http://schemas.microsoft.com/office/drawing/2014/main" id="{F66ED03B-BF76-4576-1A43-A5394DEE7767}"/>
                </a:ext>
              </a:extLst>
            </p:cNvPr>
            <p:cNvSpPr>
              <a:spLocks noChangeShapeType="1"/>
            </p:cNvSpPr>
            <p:nvPr/>
          </p:nvSpPr>
          <p:spPr bwMode="auto">
            <a:xfrm>
              <a:off x="4105" y="1978"/>
              <a:ext cx="0" cy="1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93" name="Line 25">
              <a:extLst>
                <a:ext uri="{FF2B5EF4-FFF2-40B4-BE49-F238E27FC236}">
                  <a16:creationId xmlns:a16="http://schemas.microsoft.com/office/drawing/2014/main" id="{8F00F45F-D20B-5FFC-E307-40DBFC300AB1}"/>
                </a:ext>
              </a:extLst>
            </p:cNvPr>
            <p:cNvSpPr>
              <a:spLocks noChangeShapeType="1"/>
            </p:cNvSpPr>
            <p:nvPr/>
          </p:nvSpPr>
          <p:spPr bwMode="auto">
            <a:xfrm>
              <a:off x="4105" y="2704"/>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94" name="Line 26">
              <a:extLst>
                <a:ext uri="{FF2B5EF4-FFF2-40B4-BE49-F238E27FC236}">
                  <a16:creationId xmlns:a16="http://schemas.microsoft.com/office/drawing/2014/main" id="{F65F1F66-F3B4-0E24-AA83-28C2E0E71784}"/>
                </a:ext>
              </a:extLst>
            </p:cNvPr>
            <p:cNvSpPr>
              <a:spLocks noChangeShapeType="1"/>
            </p:cNvSpPr>
            <p:nvPr/>
          </p:nvSpPr>
          <p:spPr bwMode="auto">
            <a:xfrm>
              <a:off x="4105" y="3112"/>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95" name="Line 27">
              <a:extLst>
                <a:ext uri="{FF2B5EF4-FFF2-40B4-BE49-F238E27FC236}">
                  <a16:creationId xmlns:a16="http://schemas.microsoft.com/office/drawing/2014/main" id="{7BBEFFAD-21F1-A3B2-3B01-7AF050ED3788}"/>
                </a:ext>
              </a:extLst>
            </p:cNvPr>
            <p:cNvSpPr>
              <a:spLocks noChangeShapeType="1"/>
            </p:cNvSpPr>
            <p:nvPr/>
          </p:nvSpPr>
          <p:spPr bwMode="auto">
            <a:xfrm>
              <a:off x="4105" y="2205"/>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196" name="Rectangle 28">
              <a:extLst>
                <a:ext uri="{FF2B5EF4-FFF2-40B4-BE49-F238E27FC236}">
                  <a16:creationId xmlns:a16="http://schemas.microsoft.com/office/drawing/2014/main" id="{71899FE6-EBD7-3080-8E64-C84CBB096978}"/>
                </a:ext>
              </a:extLst>
            </p:cNvPr>
            <p:cNvSpPr>
              <a:spLocks noChangeArrowheads="1"/>
            </p:cNvSpPr>
            <p:nvPr/>
          </p:nvSpPr>
          <p:spPr bwMode="auto">
            <a:xfrm>
              <a:off x="657" y="1706"/>
              <a:ext cx="1098" cy="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Vibración de</a:t>
              </a:r>
            </a:p>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un material</a:t>
              </a:r>
              <a:endParaRPr lang="es-CL" altLang="es-ES" sz="2000">
                <a:latin typeface="Times New Roman" panose="02020603050405020304" pitchFamily="18" charset="0"/>
                <a:cs typeface="Times New Roman" panose="02020603050405020304" pitchFamily="18" charset="0"/>
              </a:endParaRPr>
            </a:p>
          </p:txBody>
        </p:sp>
        <p:sp>
          <p:nvSpPr>
            <p:cNvPr id="7197" name="Rectangle 29">
              <a:extLst>
                <a:ext uri="{FF2B5EF4-FFF2-40B4-BE49-F238E27FC236}">
                  <a16:creationId xmlns:a16="http://schemas.microsoft.com/office/drawing/2014/main" id="{91A52357-9AA1-0842-49EE-E4590342E23F}"/>
                </a:ext>
              </a:extLst>
            </p:cNvPr>
            <p:cNvSpPr>
              <a:spLocks noChangeArrowheads="1"/>
            </p:cNvSpPr>
            <p:nvPr/>
          </p:nvSpPr>
          <p:spPr bwMode="auto">
            <a:xfrm>
              <a:off x="521" y="1253"/>
              <a:ext cx="1225"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Producido por:</a:t>
              </a:r>
              <a:endParaRPr lang="es-CL" altLang="es-ES" sz="2000">
                <a:latin typeface="Times New Roman" panose="02020603050405020304" pitchFamily="18" charset="0"/>
                <a:cs typeface="Times New Roman" panose="02020603050405020304" pitchFamily="18" charset="0"/>
              </a:endParaRPr>
            </a:p>
          </p:txBody>
        </p:sp>
        <p:sp>
          <p:nvSpPr>
            <p:cNvPr id="7198" name="Rectangle 30">
              <a:extLst>
                <a:ext uri="{FF2B5EF4-FFF2-40B4-BE49-F238E27FC236}">
                  <a16:creationId xmlns:a16="http://schemas.microsoft.com/office/drawing/2014/main" id="{E5E2A6B0-BFE3-A586-824E-994AB210C37B}"/>
                </a:ext>
              </a:extLst>
            </p:cNvPr>
            <p:cNvSpPr>
              <a:spLocks noChangeArrowheads="1"/>
            </p:cNvSpPr>
            <p:nvPr/>
          </p:nvSpPr>
          <p:spPr bwMode="auto">
            <a:xfrm>
              <a:off x="648" y="2296"/>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Puede ser:</a:t>
              </a:r>
              <a:endParaRPr lang="es-CL" altLang="es-ES" sz="2000">
                <a:latin typeface="Times New Roman" panose="02020603050405020304" pitchFamily="18" charset="0"/>
                <a:cs typeface="Times New Roman" panose="02020603050405020304" pitchFamily="18" charset="0"/>
              </a:endParaRPr>
            </a:p>
          </p:txBody>
        </p:sp>
        <p:sp>
          <p:nvSpPr>
            <p:cNvPr id="7199" name="Rectangle 31">
              <a:extLst>
                <a:ext uri="{FF2B5EF4-FFF2-40B4-BE49-F238E27FC236}">
                  <a16:creationId xmlns:a16="http://schemas.microsoft.com/office/drawing/2014/main" id="{09B0270E-495E-339B-F2CF-BF71833906A5}"/>
                </a:ext>
              </a:extLst>
            </p:cNvPr>
            <p:cNvSpPr>
              <a:spLocks noChangeArrowheads="1"/>
            </p:cNvSpPr>
            <p:nvPr/>
          </p:nvSpPr>
          <p:spPr bwMode="auto">
            <a:xfrm>
              <a:off x="648" y="2659"/>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Infrasonido</a:t>
              </a:r>
              <a:endParaRPr lang="es-CL" altLang="es-ES" sz="2000">
                <a:latin typeface="Times New Roman" panose="02020603050405020304" pitchFamily="18" charset="0"/>
                <a:cs typeface="Times New Roman" panose="02020603050405020304" pitchFamily="18" charset="0"/>
              </a:endParaRPr>
            </a:p>
          </p:txBody>
        </p:sp>
        <p:sp>
          <p:nvSpPr>
            <p:cNvPr id="7200" name="Rectangle 32">
              <a:extLst>
                <a:ext uri="{FF2B5EF4-FFF2-40B4-BE49-F238E27FC236}">
                  <a16:creationId xmlns:a16="http://schemas.microsoft.com/office/drawing/2014/main" id="{532D63BE-784A-401A-AD87-3C11C7805B76}"/>
                </a:ext>
              </a:extLst>
            </p:cNvPr>
            <p:cNvSpPr>
              <a:spLocks noChangeArrowheads="1"/>
            </p:cNvSpPr>
            <p:nvPr/>
          </p:nvSpPr>
          <p:spPr bwMode="auto">
            <a:xfrm>
              <a:off x="648" y="3022"/>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Sonido grave</a:t>
              </a:r>
              <a:endParaRPr lang="es-CL" altLang="es-ES" sz="2000">
                <a:latin typeface="Times New Roman" panose="02020603050405020304" pitchFamily="18" charset="0"/>
                <a:cs typeface="Times New Roman" panose="02020603050405020304" pitchFamily="18" charset="0"/>
              </a:endParaRPr>
            </a:p>
          </p:txBody>
        </p:sp>
        <p:sp>
          <p:nvSpPr>
            <p:cNvPr id="7201" name="Rectangle 33">
              <a:extLst>
                <a:ext uri="{FF2B5EF4-FFF2-40B4-BE49-F238E27FC236}">
                  <a16:creationId xmlns:a16="http://schemas.microsoft.com/office/drawing/2014/main" id="{37172AD3-265F-4618-D7B5-55ABBB104418}"/>
                </a:ext>
              </a:extLst>
            </p:cNvPr>
            <p:cNvSpPr>
              <a:spLocks noChangeArrowheads="1"/>
            </p:cNvSpPr>
            <p:nvPr/>
          </p:nvSpPr>
          <p:spPr bwMode="auto">
            <a:xfrm>
              <a:off x="648" y="3430"/>
              <a:ext cx="1098"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Sonido agudo</a:t>
              </a:r>
              <a:endParaRPr lang="es-CL" altLang="es-ES" sz="2000">
                <a:latin typeface="Times New Roman" panose="02020603050405020304" pitchFamily="18" charset="0"/>
                <a:cs typeface="Times New Roman" panose="02020603050405020304" pitchFamily="18" charset="0"/>
              </a:endParaRPr>
            </a:p>
          </p:txBody>
        </p:sp>
        <p:sp>
          <p:nvSpPr>
            <p:cNvPr id="7202" name="Rectangle 34">
              <a:extLst>
                <a:ext uri="{FF2B5EF4-FFF2-40B4-BE49-F238E27FC236}">
                  <a16:creationId xmlns:a16="http://schemas.microsoft.com/office/drawing/2014/main" id="{6596009F-5276-8B9C-079C-7CF023EF0988}"/>
                </a:ext>
              </a:extLst>
            </p:cNvPr>
            <p:cNvSpPr>
              <a:spLocks noChangeArrowheads="1"/>
            </p:cNvSpPr>
            <p:nvPr/>
          </p:nvSpPr>
          <p:spPr bwMode="auto">
            <a:xfrm>
              <a:off x="648" y="3793"/>
              <a:ext cx="1098" cy="1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L" altLang="es-ES" sz="2000" b="1">
                  <a:latin typeface="Times New Roman" panose="02020603050405020304" pitchFamily="18" charset="0"/>
                  <a:cs typeface="Times New Roman" panose="02020603050405020304" pitchFamily="18" charset="0"/>
                </a:rPr>
                <a:t>Ultrasonido</a:t>
              </a:r>
              <a:endParaRPr lang="es-CL" altLang="es-ES" sz="2000">
                <a:latin typeface="Times New Roman" panose="02020603050405020304" pitchFamily="18" charset="0"/>
                <a:cs typeface="Times New Roman" panose="02020603050405020304" pitchFamily="18" charset="0"/>
              </a:endParaRPr>
            </a:p>
          </p:txBody>
        </p:sp>
        <p:sp>
          <p:nvSpPr>
            <p:cNvPr id="7203" name="Line 35">
              <a:extLst>
                <a:ext uri="{FF2B5EF4-FFF2-40B4-BE49-F238E27FC236}">
                  <a16:creationId xmlns:a16="http://schemas.microsoft.com/office/drawing/2014/main" id="{A099F647-5B6F-41D7-D9C2-5F1C7A12C892}"/>
                </a:ext>
              </a:extLst>
            </p:cNvPr>
            <p:cNvSpPr>
              <a:spLocks noChangeShapeType="1"/>
            </p:cNvSpPr>
            <p:nvPr/>
          </p:nvSpPr>
          <p:spPr bwMode="auto">
            <a:xfrm>
              <a:off x="385" y="2750"/>
              <a:ext cx="0" cy="1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204" name="Line 36">
              <a:extLst>
                <a:ext uri="{FF2B5EF4-FFF2-40B4-BE49-F238E27FC236}">
                  <a16:creationId xmlns:a16="http://schemas.microsoft.com/office/drawing/2014/main" id="{D7B2C61F-3CBA-A15B-2918-372EE3A71C89}"/>
                </a:ext>
              </a:extLst>
            </p:cNvPr>
            <p:cNvSpPr>
              <a:spLocks noChangeShapeType="1"/>
            </p:cNvSpPr>
            <p:nvPr/>
          </p:nvSpPr>
          <p:spPr bwMode="auto">
            <a:xfrm>
              <a:off x="385" y="3884"/>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205" name="Line 37">
              <a:extLst>
                <a:ext uri="{FF2B5EF4-FFF2-40B4-BE49-F238E27FC236}">
                  <a16:creationId xmlns:a16="http://schemas.microsoft.com/office/drawing/2014/main" id="{E6E28550-5B25-778D-EB62-282C396D1961}"/>
                </a:ext>
              </a:extLst>
            </p:cNvPr>
            <p:cNvSpPr>
              <a:spLocks noChangeShapeType="1"/>
            </p:cNvSpPr>
            <p:nvPr/>
          </p:nvSpPr>
          <p:spPr bwMode="auto">
            <a:xfrm>
              <a:off x="385" y="3113"/>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206" name="Line 39">
              <a:extLst>
                <a:ext uri="{FF2B5EF4-FFF2-40B4-BE49-F238E27FC236}">
                  <a16:creationId xmlns:a16="http://schemas.microsoft.com/office/drawing/2014/main" id="{F318B355-1B83-3A79-875A-3BFD99217A28}"/>
                </a:ext>
              </a:extLst>
            </p:cNvPr>
            <p:cNvSpPr>
              <a:spLocks noChangeShapeType="1"/>
            </p:cNvSpPr>
            <p:nvPr/>
          </p:nvSpPr>
          <p:spPr bwMode="auto">
            <a:xfrm>
              <a:off x="385" y="2750"/>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207" name="Line 40">
              <a:extLst>
                <a:ext uri="{FF2B5EF4-FFF2-40B4-BE49-F238E27FC236}">
                  <a16:creationId xmlns:a16="http://schemas.microsoft.com/office/drawing/2014/main" id="{BC2F08DA-3676-7F97-DC90-06F3BA31142E}"/>
                </a:ext>
              </a:extLst>
            </p:cNvPr>
            <p:cNvSpPr>
              <a:spLocks noChangeShapeType="1"/>
            </p:cNvSpPr>
            <p:nvPr/>
          </p:nvSpPr>
          <p:spPr bwMode="auto">
            <a:xfrm>
              <a:off x="1156" y="1525"/>
              <a:ext cx="0" cy="18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208" name="Line 41">
              <a:extLst>
                <a:ext uri="{FF2B5EF4-FFF2-40B4-BE49-F238E27FC236}">
                  <a16:creationId xmlns:a16="http://schemas.microsoft.com/office/drawing/2014/main" id="{4AA0C713-97F1-6126-69F7-7BCE23CE572C}"/>
                </a:ext>
              </a:extLst>
            </p:cNvPr>
            <p:cNvSpPr>
              <a:spLocks noChangeShapeType="1"/>
            </p:cNvSpPr>
            <p:nvPr/>
          </p:nvSpPr>
          <p:spPr bwMode="auto">
            <a:xfrm>
              <a:off x="385" y="3521"/>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7209" name="Line 42">
              <a:extLst>
                <a:ext uri="{FF2B5EF4-FFF2-40B4-BE49-F238E27FC236}">
                  <a16:creationId xmlns:a16="http://schemas.microsoft.com/office/drawing/2014/main" id="{C4EDC493-09B8-F22E-84FC-BF16348B0064}"/>
                </a:ext>
              </a:extLst>
            </p:cNvPr>
            <p:cNvSpPr>
              <a:spLocks noChangeShapeType="1"/>
            </p:cNvSpPr>
            <p:nvPr/>
          </p:nvSpPr>
          <p:spPr bwMode="auto">
            <a:xfrm flipH="1">
              <a:off x="1156" y="2069"/>
              <a:ext cx="0" cy="2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spTree>
    <p:extLst>
      <p:ext uri="{BB962C8B-B14F-4D97-AF65-F5344CB8AC3E}">
        <p14:creationId xmlns:p14="http://schemas.microsoft.com/office/powerpoint/2010/main" val="2785145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Niveles de intensidad sonido </a:t>
            </a:r>
          </a:p>
        </p:txBody>
      </p:sp>
      <p:pic>
        <p:nvPicPr>
          <p:cNvPr id="4" name="Imagen 3">
            <a:extLst>
              <a:ext uri="{FF2B5EF4-FFF2-40B4-BE49-F238E27FC236}">
                <a16:creationId xmlns:a16="http://schemas.microsoft.com/office/drawing/2014/main" id="{C6E9038B-B28C-E0AB-C90A-2A4B9311C7D2}"/>
              </a:ext>
            </a:extLst>
          </p:cNvPr>
          <p:cNvPicPr>
            <a:picLocks noChangeAspect="1"/>
          </p:cNvPicPr>
          <p:nvPr/>
        </p:nvPicPr>
        <p:blipFill>
          <a:blip r:embed="rId2"/>
          <a:stretch>
            <a:fillRect/>
          </a:stretch>
        </p:blipFill>
        <p:spPr>
          <a:xfrm>
            <a:off x="755576" y="1820846"/>
            <a:ext cx="7272808" cy="4503754"/>
          </a:xfrm>
          <a:prstGeom prst="rect">
            <a:avLst/>
          </a:prstGeom>
        </p:spPr>
      </p:pic>
    </p:spTree>
    <p:extLst>
      <p:ext uri="{BB962C8B-B14F-4D97-AF65-F5344CB8AC3E}">
        <p14:creationId xmlns:p14="http://schemas.microsoft.com/office/powerpoint/2010/main" val="89436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Fenómenos asociados al sonido</a:t>
            </a:r>
            <a:br>
              <a:rPr lang="es-AR" dirty="0"/>
            </a:br>
            <a:r>
              <a:rPr lang="es-AR" sz="1700" dirty="0"/>
              <a:t>https://www.wited.com/reflexion-refraccion-difraccion-e-interferencia-del-sonido/</a:t>
            </a:r>
            <a:endParaRPr lang="es-AR" dirty="0"/>
          </a:p>
        </p:txBody>
      </p:sp>
      <p:sp>
        <p:nvSpPr>
          <p:cNvPr id="3" name="2 Marcador de contenido"/>
          <p:cNvSpPr>
            <a:spLocks noGrp="1"/>
          </p:cNvSpPr>
          <p:nvPr>
            <p:ph idx="1"/>
          </p:nvPr>
        </p:nvSpPr>
        <p:spPr>
          <a:xfrm>
            <a:off x="618266" y="2204864"/>
            <a:ext cx="8229600" cy="4876800"/>
          </a:xfrm>
        </p:spPr>
        <p:txBody>
          <a:bodyPr/>
          <a:lstStyle/>
          <a:p>
            <a:pPr marL="0" indent="0">
              <a:buNone/>
            </a:pPr>
            <a:endParaRPr lang="es-AR" dirty="0"/>
          </a:p>
          <a:p>
            <a:endParaRPr lang="es-AR" dirty="0"/>
          </a:p>
        </p:txBody>
      </p:sp>
      <p:pic>
        <p:nvPicPr>
          <p:cNvPr id="1028" name="Picture 4" descr="Resultado de imagen para difraccion y refraccion sonido"/>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3728" y="1823492"/>
            <a:ext cx="5218676" cy="450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5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Fenómenos asociados al sonido</a:t>
            </a:r>
          </a:p>
        </p:txBody>
      </p:sp>
      <p:sp>
        <p:nvSpPr>
          <p:cNvPr id="3" name="2 Marcador de contenido"/>
          <p:cNvSpPr>
            <a:spLocks noGrp="1"/>
          </p:cNvSpPr>
          <p:nvPr>
            <p:ph idx="1"/>
          </p:nvPr>
        </p:nvSpPr>
        <p:spPr/>
        <p:txBody>
          <a:bodyPr>
            <a:normAutofit/>
          </a:bodyPr>
          <a:lstStyle/>
          <a:p>
            <a:r>
              <a:rPr lang="es-AR" sz="2000" dirty="0"/>
              <a:t>Reflexión: </a:t>
            </a:r>
            <a:r>
              <a:rPr lang="es-ES" sz="2000" b="0" i="0" dirty="0">
                <a:solidFill>
                  <a:srgbClr val="000000"/>
                </a:solidFill>
                <a:effectLst/>
                <a:latin typeface="Open Sans" panose="020F0502020204030204" pitchFamily="34" charset="0"/>
              </a:rPr>
              <a:t>Cuando una onda sonora se propaga y choca contra un obstáculo, cambia de dirección y/o sentido. Este fenómeno se denomina reflexión del sonido, este hecho debe respetar la ley de reflexión que señala que el ángulo incidente debe ser igual al ángulo reflejado.</a:t>
            </a:r>
          </a:p>
          <a:p>
            <a:endParaRPr lang="es-ES" sz="1500" b="0" i="0" dirty="0">
              <a:solidFill>
                <a:srgbClr val="000000"/>
              </a:solidFill>
              <a:effectLst/>
              <a:latin typeface="Open Sans" panose="020F0502020204030204" pitchFamily="34" charset="0"/>
            </a:endParaRPr>
          </a:p>
        </p:txBody>
      </p:sp>
      <p:pic>
        <p:nvPicPr>
          <p:cNvPr id="5" name="Imagen 4">
            <a:extLst>
              <a:ext uri="{FF2B5EF4-FFF2-40B4-BE49-F238E27FC236}">
                <a16:creationId xmlns:a16="http://schemas.microsoft.com/office/drawing/2014/main" id="{F0FABD15-F897-0389-CE16-6C6941D56D92}"/>
              </a:ext>
            </a:extLst>
          </p:cNvPr>
          <p:cNvPicPr>
            <a:picLocks noChangeAspect="1"/>
          </p:cNvPicPr>
          <p:nvPr/>
        </p:nvPicPr>
        <p:blipFill>
          <a:blip r:embed="rId2"/>
          <a:stretch>
            <a:fillRect/>
          </a:stretch>
        </p:blipFill>
        <p:spPr>
          <a:xfrm>
            <a:off x="1514475" y="4319587"/>
            <a:ext cx="6115050" cy="1876425"/>
          </a:xfrm>
          <a:prstGeom prst="rect">
            <a:avLst/>
          </a:prstGeom>
        </p:spPr>
      </p:pic>
    </p:spTree>
    <p:extLst>
      <p:ext uri="{BB962C8B-B14F-4D97-AF65-F5344CB8AC3E}">
        <p14:creationId xmlns:p14="http://schemas.microsoft.com/office/powerpoint/2010/main" val="362291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 SONIDO Cmo se genera y propaga el">
            <a:extLst>
              <a:ext uri="{FF2B5EF4-FFF2-40B4-BE49-F238E27FC236}">
                <a16:creationId xmlns:a16="http://schemas.microsoft.com/office/drawing/2014/main" id="{2FDEC728-6C5D-61B1-3476-AB6273CD2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06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Fenómenos asociados al sonido </a:t>
            </a:r>
          </a:p>
        </p:txBody>
      </p:sp>
      <p:sp>
        <p:nvSpPr>
          <p:cNvPr id="3" name="2 Marcador de contenido"/>
          <p:cNvSpPr>
            <a:spLocks noGrp="1"/>
          </p:cNvSpPr>
          <p:nvPr>
            <p:ph idx="1"/>
          </p:nvPr>
        </p:nvSpPr>
        <p:spPr/>
        <p:txBody>
          <a:bodyPr>
            <a:normAutofit fontScale="92500" lnSpcReduction="20000"/>
          </a:bodyPr>
          <a:lstStyle/>
          <a:p>
            <a:r>
              <a:rPr lang="es-AR" sz="2200" dirty="0"/>
              <a:t>Reverberación:</a:t>
            </a:r>
          </a:p>
          <a:p>
            <a:pPr marL="0" indent="0">
              <a:buNone/>
            </a:pPr>
            <a:r>
              <a:rPr lang="es-ES" sz="2200" b="0" i="0" dirty="0">
                <a:solidFill>
                  <a:srgbClr val="000000"/>
                </a:solidFill>
                <a:effectLst/>
                <a:latin typeface="+mj-lt"/>
              </a:rPr>
              <a:t>La reverberación es la prolongación del sonido que se produce por las sucesivas reflexiones de las ondas sonoras que llegan al oído con una diferencia de menos de 0,1 s. El oyente no sólo percibe la onda directa, sino las sucesivas reflexiones que la misma produce en las distintas superficies del recinto. </a:t>
            </a:r>
            <a:r>
              <a:rPr lang="es-ES_tradnl" altLang="es-ES" sz="2200" dirty="0">
                <a:latin typeface="Times New Roman" panose="02020603050405020304" pitchFamily="18" charset="0"/>
                <a:cs typeface="Times New Roman" panose="02020603050405020304" pitchFamily="18" charset="0"/>
              </a:rPr>
              <a:t> Se produce cuando el sonido se refleja sobre una superficie que se encuentra, como máximo, a 17 m de distancia del emisor.</a:t>
            </a:r>
            <a:endParaRPr lang="es-AR" sz="2200" dirty="0">
              <a:latin typeface="+mj-lt"/>
            </a:endParaRPr>
          </a:p>
          <a:p>
            <a:endParaRPr lang="es-AR" dirty="0"/>
          </a:p>
          <a:p>
            <a:endParaRPr lang="es-AR" dirty="0"/>
          </a:p>
          <a:p>
            <a:endParaRPr lang="es-AR" dirty="0"/>
          </a:p>
          <a:p>
            <a:endParaRPr lang="es-AR" dirty="0"/>
          </a:p>
          <a:p>
            <a:endParaRPr lang="es-AR" dirty="0"/>
          </a:p>
          <a:p>
            <a:endParaRPr lang="es-AR" dirty="0"/>
          </a:p>
          <a:p>
            <a:r>
              <a:rPr lang="es-AR" sz="2200" dirty="0"/>
              <a:t>Eco: </a:t>
            </a:r>
            <a:r>
              <a:rPr lang="es-ES_tradnl" altLang="es-ES" sz="2200" dirty="0">
                <a:latin typeface="Times New Roman" panose="02020603050405020304" pitchFamily="18" charset="0"/>
                <a:cs typeface="Times New Roman" panose="02020603050405020304" pitchFamily="18" charset="0"/>
              </a:rPr>
              <a:t>Se produce cuando el sonido se refleja sobre una superficie que se encuentra, como mínimo, a 17 m de distancia del emisor.</a:t>
            </a:r>
          </a:p>
          <a:p>
            <a:endParaRPr lang="es-AR" dirty="0"/>
          </a:p>
          <a:p>
            <a:endParaRPr lang="es-AR" dirty="0"/>
          </a:p>
        </p:txBody>
      </p:sp>
      <p:pic>
        <p:nvPicPr>
          <p:cNvPr id="5" name="Imagen 4">
            <a:extLst>
              <a:ext uri="{FF2B5EF4-FFF2-40B4-BE49-F238E27FC236}">
                <a16:creationId xmlns:a16="http://schemas.microsoft.com/office/drawing/2014/main" id="{4B5C65F7-1026-415F-A811-A130EA45ACC3}"/>
              </a:ext>
            </a:extLst>
          </p:cNvPr>
          <p:cNvPicPr>
            <a:picLocks noChangeAspect="1"/>
          </p:cNvPicPr>
          <p:nvPr/>
        </p:nvPicPr>
        <p:blipFill>
          <a:blip r:embed="rId2"/>
          <a:stretch>
            <a:fillRect/>
          </a:stretch>
        </p:blipFill>
        <p:spPr>
          <a:xfrm>
            <a:off x="2627784" y="3789040"/>
            <a:ext cx="3384376" cy="1573576"/>
          </a:xfrm>
          <a:prstGeom prst="rect">
            <a:avLst/>
          </a:prstGeom>
        </p:spPr>
      </p:pic>
    </p:spTree>
    <p:extLst>
      <p:ext uri="{BB962C8B-B14F-4D97-AF65-F5344CB8AC3E}">
        <p14:creationId xmlns:p14="http://schemas.microsoft.com/office/powerpoint/2010/main" val="144055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Reverberación</a:t>
            </a:r>
          </a:p>
        </p:txBody>
      </p:sp>
      <p:sp>
        <p:nvSpPr>
          <p:cNvPr id="3" name="2 Marcador de contenido"/>
          <p:cNvSpPr>
            <a:spLocks noGrp="1"/>
          </p:cNvSpPr>
          <p:nvPr>
            <p:ph idx="1"/>
          </p:nvPr>
        </p:nvSpPr>
        <p:spPr>
          <a:xfrm>
            <a:off x="457200" y="1340768"/>
            <a:ext cx="8229600" cy="5328592"/>
          </a:xfrm>
        </p:spPr>
        <p:txBody>
          <a:bodyPr>
            <a:normAutofit fontScale="92500" lnSpcReduction="10000"/>
          </a:bodyPr>
          <a:lstStyle/>
          <a:p>
            <a:pPr marL="0" indent="0">
              <a:buNone/>
            </a:pPr>
            <a:r>
              <a:rPr lang="es-AR" dirty="0"/>
              <a:t>Royal Albert Hall, un palacio para la reverberación</a:t>
            </a: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endParaRPr lang="es-AR" dirty="0">
              <a:hlinkClick r:id="rId2"/>
            </a:endParaRPr>
          </a:p>
          <a:p>
            <a:pPr marL="0" indent="0">
              <a:buNone/>
            </a:pPr>
            <a:r>
              <a:rPr lang="es-AR" dirty="0">
                <a:hlinkClick r:id="rId2"/>
              </a:rPr>
              <a:t>https://www.youtube.com/watch?v=vQmSdPp3ElY</a:t>
            </a:r>
            <a:endParaRPr lang="es-AR" dirty="0"/>
          </a:p>
          <a:p>
            <a:pPr marL="0" indent="0">
              <a:buNone/>
            </a:pPr>
            <a:r>
              <a:rPr lang="es-AR" dirty="0">
                <a:hlinkClick r:id="rId3"/>
              </a:rPr>
              <a:t>https://www.youtube.com/watch?v=Y7EGQzn8e1k</a:t>
            </a:r>
            <a:endParaRPr lang="es-AR" dirty="0"/>
          </a:p>
          <a:p>
            <a:pPr marL="0" indent="0">
              <a:buNone/>
            </a:pPr>
            <a:endParaRPr lang="es-AR" dirty="0"/>
          </a:p>
        </p:txBody>
      </p:sp>
      <p:pic>
        <p:nvPicPr>
          <p:cNvPr id="10242" name="Picture 2" descr="Royal Albert 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844824"/>
            <a:ext cx="691476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Fenómenos asociados al sonido </a:t>
            </a:r>
          </a:p>
        </p:txBody>
      </p:sp>
      <p:sp>
        <p:nvSpPr>
          <p:cNvPr id="3" name="2 Marcador de contenido"/>
          <p:cNvSpPr>
            <a:spLocks noGrp="1"/>
          </p:cNvSpPr>
          <p:nvPr>
            <p:ph idx="1"/>
          </p:nvPr>
        </p:nvSpPr>
        <p:spPr>
          <a:xfrm>
            <a:off x="457200" y="1396218"/>
            <a:ext cx="8229600" cy="4876800"/>
          </a:xfrm>
        </p:spPr>
        <p:txBody>
          <a:bodyPr>
            <a:normAutofit/>
          </a:bodyPr>
          <a:lstStyle/>
          <a:p>
            <a:r>
              <a:rPr lang="es-AR" sz="2000" dirty="0"/>
              <a:t>Refracción:</a:t>
            </a:r>
          </a:p>
          <a:p>
            <a:pPr marL="0" indent="0">
              <a:buNone/>
            </a:pPr>
            <a:r>
              <a:rPr lang="es-ES" sz="2000" b="0" i="0" dirty="0">
                <a:solidFill>
                  <a:srgbClr val="000000"/>
                </a:solidFill>
                <a:effectLst/>
                <a:latin typeface="Open Sans" panose="020B0606030504020204" pitchFamily="34" charset="0"/>
              </a:rPr>
              <a:t>Se da cuando el sonido </a:t>
            </a:r>
            <a:r>
              <a:rPr lang="es-ES" sz="2000" b="1" i="0" dirty="0">
                <a:solidFill>
                  <a:srgbClr val="000000"/>
                </a:solidFill>
                <a:effectLst/>
                <a:latin typeface="Open Sans" panose="020B0606030504020204" pitchFamily="34" charset="0"/>
              </a:rPr>
              <a:t>cambia de medio</a:t>
            </a:r>
            <a:r>
              <a:rPr lang="es-ES" sz="2000" b="0" i="0" dirty="0">
                <a:solidFill>
                  <a:srgbClr val="000000"/>
                </a:solidFill>
                <a:effectLst/>
                <a:latin typeface="Open Sans" panose="020B0606030504020204" pitchFamily="34" charset="0"/>
              </a:rPr>
              <a:t>, y por lo tanto se modifican algunas de sus propiedades que pueden ser la velocidad, longitud de onda, amplitud. </a:t>
            </a:r>
          </a:p>
          <a:p>
            <a:pPr marL="0" indent="0">
              <a:buNone/>
            </a:pPr>
            <a:r>
              <a:rPr lang="es-ES" sz="2000" b="0" i="0" dirty="0">
                <a:solidFill>
                  <a:srgbClr val="000000"/>
                </a:solidFill>
                <a:effectLst/>
                <a:latin typeface="Open Sans" panose="020B0606030504020204" pitchFamily="34" charset="0"/>
              </a:rPr>
              <a:t>Este fenómeno, también ocurre si en un </a:t>
            </a:r>
            <a:r>
              <a:rPr lang="es-ES" sz="2000" b="0" i="1" dirty="0">
                <a:solidFill>
                  <a:srgbClr val="000000"/>
                </a:solidFill>
                <a:effectLst/>
                <a:latin typeface="Open Sans" panose="020B0606030504020204" pitchFamily="34" charset="0"/>
              </a:rPr>
              <a:t>mismo medio </a:t>
            </a:r>
            <a:r>
              <a:rPr lang="es-ES" sz="2000" b="0" i="0" dirty="0">
                <a:solidFill>
                  <a:srgbClr val="000000"/>
                </a:solidFill>
                <a:effectLst/>
                <a:latin typeface="Open Sans" panose="020B0606030504020204" pitchFamily="34" charset="0"/>
              </a:rPr>
              <a:t>cambian algunas de sus propiedades físicas.</a:t>
            </a:r>
          </a:p>
          <a:p>
            <a:pPr marL="0" indent="0">
              <a:buNone/>
            </a:pPr>
            <a:r>
              <a:rPr lang="es-ES" sz="2000" b="0" i="0" dirty="0">
                <a:solidFill>
                  <a:srgbClr val="000000"/>
                </a:solidFill>
                <a:effectLst/>
                <a:latin typeface="Open Sans" panose="020B0606030504020204" pitchFamily="34" charset="0"/>
              </a:rPr>
              <a:t> Este hecho se puede apreciar, por ejemplo cuando hay diferencias de temperatura. </a:t>
            </a:r>
            <a:r>
              <a:rPr lang="es-ES" sz="2000" dirty="0">
                <a:solidFill>
                  <a:srgbClr val="000000"/>
                </a:solidFill>
                <a:latin typeface="Open Sans" panose="020B0606030504020204" pitchFamily="34" charset="0"/>
              </a:rPr>
              <a:t>E</a:t>
            </a:r>
            <a:r>
              <a:rPr lang="es-ES" sz="2000" b="0" i="0" dirty="0">
                <a:solidFill>
                  <a:srgbClr val="000000"/>
                </a:solidFill>
                <a:effectLst/>
                <a:latin typeface="Open Sans" panose="020B0606030504020204" pitchFamily="34" charset="0"/>
              </a:rPr>
              <a:t>l sonido viajará más rápido en el aire caliente que en el aire frío.</a:t>
            </a:r>
          </a:p>
          <a:p>
            <a:pPr marL="0" indent="0">
              <a:buNone/>
            </a:pPr>
            <a:endParaRPr lang="es-AR" dirty="0"/>
          </a:p>
          <a:p>
            <a:pPr marL="0" indent="0">
              <a:buNone/>
            </a:pPr>
            <a:endParaRPr lang="es-AR" dirty="0"/>
          </a:p>
          <a:p>
            <a:endParaRPr lang="es-AR" dirty="0"/>
          </a:p>
        </p:txBody>
      </p:sp>
      <p:pic>
        <p:nvPicPr>
          <p:cNvPr id="5" name="Imagen 4">
            <a:extLst>
              <a:ext uri="{FF2B5EF4-FFF2-40B4-BE49-F238E27FC236}">
                <a16:creationId xmlns:a16="http://schemas.microsoft.com/office/drawing/2014/main" id="{A5948E10-1D59-2CD8-F851-FD0E1498461A}"/>
              </a:ext>
            </a:extLst>
          </p:cNvPr>
          <p:cNvPicPr>
            <a:picLocks noChangeAspect="1"/>
          </p:cNvPicPr>
          <p:nvPr/>
        </p:nvPicPr>
        <p:blipFill>
          <a:blip r:embed="rId2"/>
          <a:stretch>
            <a:fillRect/>
          </a:stretch>
        </p:blipFill>
        <p:spPr>
          <a:xfrm>
            <a:off x="669057" y="4437112"/>
            <a:ext cx="3330916" cy="2317159"/>
          </a:xfrm>
          <a:prstGeom prst="rect">
            <a:avLst/>
          </a:prstGeom>
        </p:spPr>
      </p:pic>
      <p:pic>
        <p:nvPicPr>
          <p:cNvPr id="7" name="Imagen 6">
            <a:extLst>
              <a:ext uri="{FF2B5EF4-FFF2-40B4-BE49-F238E27FC236}">
                <a16:creationId xmlns:a16="http://schemas.microsoft.com/office/drawing/2014/main" id="{7AD6D634-DC12-CE0B-F185-6967A81F050C}"/>
              </a:ext>
            </a:extLst>
          </p:cNvPr>
          <p:cNvPicPr>
            <a:picLocks noChangeAspect="1"/>
          </p:cNvPicPr>
          <p:nvPr/>
        </p:nvPicPr>
        <p:blipFill>
          <a:blip r:embed="rId3"/>
          <a:stretch>
            <a:fillRect/>
          </a:stretch>
        </p:blipFill>
        <p:spPr>
          <a:xfrm>
            <a:off x="4745566" y="4255187"/>
            <a:ext cx="3195641" cy="2317158"/>
          </a:xfrm>
          <a:prstGeom prst="rect">
            <a:avLst/>
          </a:prstGeom>
        </p:spPr>
      </p:pic>
    </p:spTree>
    <p:extLst>
      <p:ext uri="{BB962C8B-B14F-4D97-AF65-F5344CB8AC3E}">
        <p14:creationId xmlns:p14="http://schemas.microsoft.com/office/powerpoint/2010/main" val="268526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6203032" cy="519336"/>
          </a:xfrm>
        </p:spPr>
        <p:txBody>
          <a:bodyPr>
            <a:normAutofit fontScale="90000"/>
          </a:bodyPr>
          <a:lstStyle/>
          <a:p>
            <a:r>
              <a:rPr lang="es-ES" dirty="0"/>
              <a:t>Interferencia</a:t>
            </a:r>
            <a:endParaRPr lang="es-AR" dirty="0"/>
          </a:p>
        </p:txBody>
      </p:sp>
      <p:sp>
        <p:nvSpPr>
          <p:cNvPr id="3" name="2 Marcador de contenido"/>
          <p:cNvSpPr>
            <a:spLocks noGrp="1"/>
          </p:cNvSpPr>
          <p:nvPr>
            <p:ph idx="1"/>
          </p:nvPr>
        </p:nvSpPr>
        <p:spPr>
          <a:xfrm>
            <a:off x="251520" y="1340768"/>
            <a:ext cx="8229600" cy="4876800"/>
          </a:xfrm>
        </p:spPr>
        <p:txBody>
          <a:bodyPr>
            <a:normAutofit fontScale="85000" lnSpcReduction="20000"/>
          </a:bodyPr>
          <a:lstStyle/>
          <a:p>
            <a:r>
              <a:rPr lang="es-ES" sz="2000" b="0" i="0" dirty="0">
                <a:solidFill>
                  <a:srgbClr val="231F20"/>
                </a:solidFill>
                <a:effectLst/>
                <a:latin typeface="+mj-lt"/>
              </a:rPr>
              <a:t>Los fenómenos ondulatorios que se presentan cuando dos o más ondas se traslapan en la misma región del espacio se agrupan bajo el concepto de </a:t>
            </a:r>
            <a:r>
              <a:rPr lang="es-ES" sz="2000" b="0" i="1" dirty="0">
                <a:solidFill>
                  <a:srgbClr val="231F20"/>
                </a:solidFill>
                <a:effectLst/>
                <a:latin typeface="+mj-lt"/>
              </a:rPr>
              <a:t>interferencia</a:t>
            </a:r>
          </a:p>
          <a:p>
            <a:pPr marL="0" indent="0">
              <a:buNone/>
            </a:pPr>
            <a:endParaRPr lang="es-ES" sz="2000" b="0" i="1" dirty="0">
              <a:solidFill>
                <a:srgbClr val="231F20"/>
              </a:solidFill>
              <a:effectLst/>
              <a:latin typeface="+mj-lt"/>
            </a:endParaRPr>
          </a:p>
          <a:p>
            <a:r>
              <a:rPr lang="es-ES" sz="2000" b="0" i="0" dirty="0">
                <a:solidFill>
                  <a:srgbClr val="231F20"/>
                </a:solidFill>
                <a:effectLst/>
                <a:latin typeface="+mj-lt"/>
              </a:rPr>
              <a:t>Dos altavoces, alimentados en fase por el mismo amplificador, emiten ondas sonoras idénticas con la misma frecuencia constante</a:t>
            </a:r>
            <a:r>
              <a:rPr lang="es-ES" sz="2000" dirty="0">
                <a:solidFill>
                  <a:srgbClr val="231F20"/>
                </a:solidFill>
                <a:latin typeface="+mj-lt"/>
              </a:rPr>
              <a:t>. En un punto </a:t>
            </a:r>
            <a:r>
              <a:rPr lang="es-ES" sz="2000" b="0" i="1" dirty="0">
                <a:solidFill>
                  <a:srgbClr val="231F20"/>
                </a:solidFill>
                <a:effectLst/>
                <a:latin typeface="+mj-lt"/>
              </a:rPr>
              <a:t>P</a:t>
            </a:r>
            <a:r>
              <a:rPr lang="es-ES" sz="2000" b="0" i="0" dirty="0">
                <a:solidFill>
                  <a:srgbClr val="231F20"/>
                </a:solidFill>
                <a:effectLst/>
                <a:latin typeface="+mj-lt"/>
              </a:rPr>
              <a:t>, equidistante de los altavoces, las crestas de onda emitidas por los dos altavoces al mismo tiempo viajan distancias iguales y llegan a </a:t>
            </a:r>
            <a:r>
              <a:rPr lang="es-ES" sz="2000" b="0" i="1" dirty="0">
                <a:solidFill>
                  <a:srgbClr val="231F20"/>
                </a:solidFill>
                <a:effectLst/>
                <a:latin typeface="+mj-lt"/>
              </a:rPr>
              <a:t>P </a:t>
            </a:r>
            <a:r>
              <a:rPr lang="es-ES" sz="2000" b="0" i="0" dirty="0">
                <a:solidFill>
                  <a:srgbClr val="231F20"/>
                </a:solidFill>
                <a:effectLst/>
                <a:latin typeface="+mj-lt"/>
              </a:rPr>
              <a:t>al mismo tiempo; por lo tanto, las ondas llegan en fase, y hay interferencia constructiva. La amplitud total de la onda en </a:t>
            </a:r>
            <a:r>
              <a:rPr lang="es-ES" sz="2000" b="0" i="1" dirty="0">
                <a:solidFill>
                  <a:srgbClr val="231F20"/>
                </a:solidFill>
                <a:effectLst/>
                <a:latin typeface="+mj-lt"/>
              </a:rPr>
              <a:t>P </a:t>
            </a:r>
            <a:r>
              <a:rPr lang="es-ES" sz="2000" b="0" i="0" dirty="0">
                <a:solidFill>
                  <a:srgbClr val="231F20"/>
                </a:solidFill>
                <a:effectLst/>
                <a:latin typeface="+mj-lt"/>
              </a:rPr>
              <a:t>es el doble de la amplitud de cada onda individual.</a:t>
            </a:r>
            <a:endParaRPr lang="es-ES" sz="2000" dirty="0">
              <a:latin typeface="+mj-lt"/>
            </a:endParaRPr>
          </a:p>
          <a:p>
            <a:endParaRPr lang="es-ES" sz="2000" dirty="0">
              <a:latin typeface="+mj-lt"/>
            </a:endParaRPr>
          </a:p>
          <a:p>
            <a:r>
              <a:rPr lang="es-ES" sz="2000" b="0" i="0" dirty="0">
                <a:solidFill>
                  <a:srgbClr val="231F20"/>
                </a:solidFill>
                <a:effectLst/>
                <a:latin typeface="+mj-lt"/>
              </a:rPr>
              <a:t>En el caso que el micrófono se colo</a:t>
            </a:r>
            <a:r>
              <a:rPr lang="es-ES" sz="2000" dirty="0">
                <a:solidFill>
                  <a:srgbClr val="231F20"/>
                </a:solidFill>
                <a:latin typeface="+mj-lt"/>
              </a:rPr>
              <a:t>que de forma que </a:t>
            </a:r>
            <a:r>
              <a:rPr lang="es-ES" sz="2000" b="0" i="0" dirty="0">
                <a:solidFill>
                  <a:srgbClr val="231F20"/>
                </a:solidFill>
                <a:effectLst/>
                <a:latin typeface="+mj-lt"/>
              </a:rPr>
              <a:t>las distancias de los altavoces al micrófono difieren en cierta longitud de onda, las dos ondas llegan </a:t>
            </a:r>
            <a:r>
              <a:rPr lang="es-ES" sz="2000" b="0" i="1" dirty="0">
                <a:solidFill>
                  <a:srgbClr val="231F20"/>
                </a:solidFill>
                <a:effectLst/>
                <a:latin typeface="+mj-lt"/>
              </a:rPr>
              <a:t>desfasadas de forma que </a:t>
            </a:r>
            <a:r>
              <a:rPr lang="es-ES" sz="2000" b="0" i="0" dirty="0">
                <a:solidFill>
                  <a:srgbClr val="231F20"/>
                </a:solidFill>
                <a:effectLst/>
                <a:latin typeface="+mj-lt"/>
              </a:rPr>
              <a:t>una cresta positiva de un altavoz llega al mismo tiempo que una cresta negativa del otro. Hay interferencia destructiva, y la amplitud medida por el micrófono es mucho </a:t>
            </a:r>
            <a:r>
              <a:rPr lang="es-ES" sz="2000" b="0" i="1" dirty="0">
                <a:solidFill>
                  <a:srgbClr val="231F20"/>
                </a:solidFill>
                <a:effectLst/>
                <a:latin typeface="+mj-lt"/>
              </a:rPr>
              <a:t>menor </a:t>
            </a:r>
            <a:r>
              <a:rPr lang="es-ES" sz="2000" b="0" i="0" dirty="0">
                <a:solidFill>
                  <a:srgbClr val="231F20"/>
                </a:solidFill>
                <a:effectLst/>
                <a:latin typeface="+mj-lt"/>
              </a:rPr>
              <a:t>que cuando sólo está presente un altavoz. </a:t>
            </a:r>
          </a:p>
          <a:p>
            <a:endParaRPr lang="es-ES" sz="2000" b="0" i="0" dirty="0">
              <a:solidFill>
                <a:srgbClr val="231F20"/>
              </a:solidFill>
              <a:effectLst/>
              <a:latin typeface="+mj-lt"/>
            </a:endParaRPr>
          </a:p>
          <a:p>
            <a:r>
              <a:rPr lang="es-ES" sz="2000" b="0" i="0" dirty="0">
                <a:solidFill>
                  <a:srgbClr val="231F20"/>
                </a:solidFill>
                <a:effectLst/>
                <a:latin typeface="+mj-lt"/>
              </a:rPr>
              <a:t>Si las amplitudes de los dos altavoces son iguales, las dos ondas se cancelan por completo y la amplitud total ahí es cero</a:t>
            </a:r>
            <a:r>
              <a:rPr lang="es-ES" sz="1600" b="0" i="0" dirty="0">
                <a:solidFill>
                  <a:srgbClr val="231F20"/>
                </a:solidFill>
                <a:effectLst/>
                <a:latin typeface="+mj-lt"/>
              </a:rPr>
              <a:t>.</a:t>
            </a:r>
            <a:endParaRPr lang="es-ES" sz="1500" b="0" i="0" dirty="0">
              <a:solidFill>
                <a:srgbClr val="1F1F1F"/>
              </a:solidFill>
              <a:effectLst/>
              <a:latin typeface="+mj-lt"/>
            </a:endParaRPr>
          </a:p>
        </p:txBody>
      </p:sp>
    </p:spTree>
    <p:extLst>
      <p:ext uri="{BB962C8B-B14F-4D97-AF65-F5344CB8AC3E}">
        <p14:creationId xmlns:p14="http://schemas.microsoft.com/office/powerpoint/2010/main" val="253056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6203032" cy="519336"/>
          </a:xfrm>
        </p:spPr>
        <p:txBody>
          <a:bodyPr>
            <a:normAutofit fontScale="90000"/>
          </a:bodyPr>
          <a:lstStyle/>
          <a:p>
            <a:r>
              <a:rPr lang="es-ES" dirty="0"/>
              <a:t>Interferencia</a:t>
            </a:r>
            <a:endParaRPr lang="es-AR" dirty="0"/>
          </a:p>
        </p:txBody>
      </p:sp>
      <p:pic>
        <p:nvPicPr>
          <p:cNvPr id="4" name="Imagen 3">
            <a:extLst>
              <a:ext uri="{FF2B5EF4-FFF2-40B4-BE49-F238E27FC236}">
                <a16:creationId xmlns:a16="http://schemas.microsoft.com/office/drawing/2014/main" id="{2A600C0D-7E88-8CF9-EBA8-48410B12D7C5}"/>
              </a:ext>
            </a:extLst>
          </p:cNvPr>
          <p:cNvPicPr>
            <a:picLocks noChangeAspect="1"/>
          </p:cNvPicPr>
          <p:nvPr/>
        </p:nvPicPr>
        <p:blipFill>
          <a:blip r:embed="rId2"/>
          <a:stretch>
            <a:fillRect/>
          </a:stretch>
        </p:blipFill>
        <p:spPr>
          <a:xfrm>
            <a:off x="251520" y="1376772"/>
            <a:ext cx="4870621" cy="3204356"/>
          </a:xfrm>
          <a:prstGeom prst="rect">
            <a:avLst/>
          </a:prstGeom>
        </p:spPr>
      </p:pic>
      <p:pic>
        <p:nvPicPr>
          <p:cNvPr id="6" name="Imagen 5">
            <a:extLst>
              <a:ext uri="{FF2B5EF4-FFF2-40B4-BE49-F238E27FC236}">
                <a16:creationId xmlns:a16="http://schemas.microsoft.com/office/drawing/2014/main" id="{4222317A-0407-FC8F-A409-3FE34AE2CC01}"/>
              </a:ext>
            </a:extLst>
          </p:cNvPr>
          <p:cNvPicPr>
            <a:picLocks noChangeAspect="1"/>
          </p:cNvPicPr>
          <p:nvPr/>
        </p:nvPicPr>
        <p:blipFill>
          <a:blip r:embed="rId3"/>
          <a:stretch>
            <a:fillRect/>
          </a:stretch>
        </p:blipFill>
        <p:spPr>
          <a:xfrm>
            <a:off x="4262365" y="3933056"/>
            <a:ext cx="4795733" cy="2664296"/>
          </a:xfrm>
          <a:prstGeom prst="rect">
            <a:avLst/>
          </a:prstGeom>
        </p:spPr>
      </p:pic>
    </p:spTree>
    <p:extLst>
      <p:ext uri="{BB962C8B-B14F-4D97-AF65-F5344CB8AC3E}">
        <p14:creationId xmlns:p14="http://schemas.microsoft.com/office/powerpoint/2010/main" val="168669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6203032" cy="519336"/>
          </a:xfrm>
        </p:spPr>
        <p:txBody>
          <a:bodyPr>
            <a:normAutofit fontScale="90000"/>
          </a:bodyPr>
          <a:lstStyle/>
          <a:p>
            <a:r>
              <a:rPr lang="es-ES" dirty="0"/>
              <a:t>Pulsos</a:t>
            </a:r>
            <a:endParaRPr lang="es-AR" dirty="0"/>
          </a:p>
        </p:txBody>
      </p:sp>
      <p:pic>
        <p:nvPicPr>
          <p:cNvPr id="7" name="Imagen 6">
            <a:extLst>
              <a:ext uri="{FF2B5EF4-FFF2-40B4-BE49-F238E27FC236}">
                <a16:creationId xmlns:a16="http://schemas.microsoft.com/office/drawing/2014/main" id="{4FE44365-2215-EF69-600F-C6C71261481A}"/>
              </a:ext>
            </a:extLst>
          </p:cNvPr>
          <p:cNvPicPr>
            <a:picLocks noChangeAspect="1"/>
          </p:cNvPicPr>
          <p:nvPr/>
        </p:nvPicPr>
        <p:blipFill>
          <a:blip r:embed="rId2"/>
          <a:stretch>
            <a:fillRect/>
          </a:stretch>
        </p:blipFill>
        <p:spPr>
          <a:xfrm>
            <a:off x="833550" y="2342142"/>
            <a:ext cx="6768752" cy="4390542"/>
          </a:xfrm>
          <a:prstGeom prst="rect">
            <a:avLst/>
          </a:prstGeom>
        </p:spPr>
      </p:pic>
      <p:sp>
        <p:nvSpPr>
          <p:cNvPr id="11" name="CuadroTexto 10">
            <a:extLst>
              <a:ext uri="{FF2B5EF4-FFF2-40B4-BE49-F238E27FC236}">
                <a16:creationId xmlns:a16="http://schemas.microsoft.com/office/drawing/2014/main" id="{1993890A-E86A-D276-E38B-7DF9A03715E1}"/>
              </a:ext>
            </a:extLst>
          </p:cNvPr>
          <p:cNvSpPr txBox="1"/>
          <p:nvPr/>
        </p:nvSpPr>
        <p:spPr>
          <a:xfrm>
            <a:off x="363952" y="1268760"/>
            <a:ext cx="7232383" cy="923330"/>
          </a:xfrm>
          <a:prstGeom prst="rect">
            <a:avLst/>
          </a:prstGeom>
          <a:noFill/>
        </p:spPr>
        <p:txBody>
          <a:bodyPr wrap="square">
            <a:spAutoFit/>
          </a:bodyPr>
          <a:lstStyle/>
          <a:p>
            <a:r>
              <a:rPr lang="es-ES" sz="1800" b="0" i="0" dirty="0">
                <a:solidFill>
                  <a:srgbClr val="231F20"/>
                </a:solidFill>
                <a:effectLst/>
                <a:latin typeface="+mj-lt"/>
              </a:rPr>
              <a:t>Los pulsos son ondas resultantes de la interferencia de dos ondas sonoras con pequeñas diferencias de frecuencia. La intensidad de la onda resultante sube y baja formando pulsos.</a:t>
            </a:r>
            <a:endParaRPr lang="es-AR" dirty="0"/>
          </a:p>
        </p:txBody>
      </p:sp>
      <p:sp>
        <p:nvSpPr>
          <p:cNvPr id="4" name="CuadroTexto 3">
            <a:extLst>
              <a:ext uri="{FF2B5EF4-FFF2-40B4-BE49-F238E27FC236}">
                <a16:creationId xmlns:a16="http://schemas.microsoft.com/office/drawing/2014/main" id="{89656A5F-7453-4530-4C5B-DDCFBBA1F57E}"/>
              </a:ext>
            </a:extLst>
          </p:cNvPr>
          <p:cNvSpPr txBox="1"/>
          <p:nvPr/>
        </p:nvSpPr>
        <p:spPr>
          <a:xfrm>
            <a:off x="2088232" y="588465"/>
            <a:ext cx="5724128" cy="369332"/>
          </a:xfrm>
          <a:prstGeom prst="rect">
            <a:avLst/>
          </a:prstGeom>
          <a:noFill/>
        </p:spPr>
        <p:txBody>
          <a:bodyPr wrap="square">
            <a:spAutoFit/>
          </a:bodyPr>
          <a:lstStyle/>
          <a:p>
            <a:r>
              <a:rPr lang="es-AR" dirty="0"/>
              <a:t>https://www.youtube.com/watch?v=gvlp7Fv9NkM</a:t>
            </a:r>
          </a:p>
        </p:txBody>
      </p:sp>
    </p:spTree>
    <p:extLst>
      <p:ext uri="{BB962C8B-B14F-4D97-AF65-F5344CB8AC3E}">
        <p14:creationId xmlns:p14="http://schemas.microsoft.com/office/powerpoint/2010/main" val="334402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¿qué es el sonido?</a:t>
            </a:r>
          </a:p>
        </p:txBody>
      </p:sp>
      <p:sp>
        <p:nvSpPr>
          <p:cNvPr id="3" name="2 Marcador de texto"/>
          <p:cNvSpPr>
            <a:spLocks noGrp="1"/>
          </p:cNvSpPr>
          <p:nvPr>
            <p:ph type="body" idx="1"/>
          </p:nvPr>
        </p:nvSpPr>
        <p:spPr/>
        <p:txBody>
          <a:bodyPr/>
          <a:lstStyle/>
          <a:p>
            <a:r>
              <a:rPr lang="es-AR" dirty="0"/>
              <a:t>El sonido desde el punto de vista físico es una onda mecánica, longitudinal y tridimensional.</a:t>
            </a:r>
          </a:p>
        </p:txBody>
      </p:sp>
    </p:spTree>
    <p:extLst>
      <p:ext uri="{BB962C8B-B14F-4D97-AF65-F5344CB8AC3E}">
        <p14:creationId xmlns:p14="http://schemas.microsoft.com/office/powerpoint/2010/main" val="145944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6203032" cy="519336"/>
          </a:xfrm>
        </p:spPr>
        <p:txBody>
          <a:bodyPr>
            <a:normAutofit fontScale="90000"/>
          </a:bodyPr>
          <a:lstStyle/>
          <a:p>
            <a:r>
              <a:rPr lang="es-AR" dirty="0"/>
              <a:t>Resonancia</a:t>
            </a:r>
          </a:p>
        </p:txBody>
      </p:sp>
      <p:sp>
        <p:nvSpPr>
          <p:cNvPr id="3" name="2 Marcador de contenido"/>
          <p:cNvSpPr>
            <a:spLocks noGrp="1"/>
          </p:cNvSpPr>
          <p:nvPr>
            <p:ph idx="1"/>
          </p:nvPr>
        </p:nvSpPr>
        <p:spPr>
          <a:xfrm>
            <a:off x="251520" y="1057073"/>
            <a:ext cx="8229600" cy="4876800"/>
          </a:xfrm>
        </p:spPr>
        <p:txBody>
          <a:bodyPr>
            <a:normAutofit/>
          </a:bodyPr>
          <a:lstStyle/>
          <a:p>
            <a:pPr marL="0" indent="0">
              <a:buNone/>
            </a:pPr>
            <a:r>
              <a:rPr lang="es-ES" sz="2000" dirty="0">
                <a:solidFill>
                  <a:srgbClr val="231F20"/>
                </a:solidFill>
                <a:latin typeface="+mj-lt"/>
              </a:rPr>
              <a:t>Este fenómeno consiste en el aumento de amplitud de un objeto y se produce cuando coincide la frecuencia de una fuente sonora con la frecuencia natural de un objeto (considera que todo cuerpo vibra por estar compuesto de átomos). </a:t>
            </a:r>
          </a:p>
          <a:p>
            <a:pPr marL="0" indent="0">
              <a:buNone/>
            </a:pPr>
            <a:endParaRPr lang="es-ES" sz="2000" b="0" i="0" dirty="0">
              <a:solidFill>
                <a:srgbClr val="231F20"/>
              </a:solidFill>
              <a:effectLst/>
              <a:latin typeface="+mj-lt"/>
            </a:endParaRPr>
          </a:p>
          <a:p>
            <a:pPr marL="0" indent="0">
              <a:buNone/>
            </a:pPr>
            <a:r>
              <a:rPr lang="es-ES" sz="2000" b="0" i="0" dirty="0">
                <a:solidFill>
                  <a:srgbClr val="231F20"/>
                </a:solidFill>
                <a:effectLst/>
                <a:latin typeface="+mj-lt"/>
              </a:rPr>
              <a:t>Un ejemplo sencillo de resonancia es empujar a un niño en un columpio. Si empujamos el columpio periódicamente con cierta frecuencia, podemos acrecentar la amplitud del movimiento; pero si empujamos con una frecuencia muy distinta, el columpio casi no se moverá</a:t>
            </a:r>
            <a:r>
              <a:rPr lang="es-ES" sz="2000" dirty="0">
                <a:solidFill>
                  <a:srgbClr val="231F20"/>
                </a:solidFill>
                <a:latin typeface="+mj-lt"/>
              </a:rPr>
              <a:t>.</a:t>
            </a:r>
            <a:br>
              <a:rPr lang="es-ES" sz="1200" dirty="0"/>
            </a:br>
            <a:br>
              <a:rPr lang="es-ES" sz="1050" dirty="0"/>
            </a:br>
            <a:br>
              <a:rPr lang="es-ES" sz="1200" dirty="0"/>
            </a:br>
            <a:r>
              <a:rPr lang="es-ES" sz="1600" dirty="0">
                <a:solidFill>
                  <a:srgbClr val="231F20"/>
                </a:solidFill>
                <a:latin typeface="+mj-lt"/>
              </a:rPr>
              <a:t>.</a:t>
            </a:r>
            <a:br>
              <a:rPr lang="es-ES" sz="1200" dirty="0"/>
            </a:br>
            <a:endParaRPr lang="es-ES" sz="1500" b="0" i="0" dirty="0">
              <a:solidFill>
                <a:srgbClr val="1F1F1F"/>
              </a:solidFill>
              <a:effectLst/>
              <a:latin typeface="+mj-lt"/>
            </a:endParaRPr>
          </a:p>
        </p:txBody>
      </p:sp>
      <p:pic>
        <p:nvPicPr>
          <p:cNvPr id="8" name="Imagen 7">
            <a:extLst>
              <a:ext uri="{FF2B5EF4-FFF2-40B4-BE49-F238E27FC236}">
                <a16:creationId xmlns:a16="http://schemas.microsoft.com/office/drawing/2014/main" id="{280C6C7A-2B78-15D0-D265-8E0F37423CC5}"/>
              </a:ext>
            </a:extLst>
          </p:cNvPr>
          <p:cNvPicPr>
            <a:picLocks noChangeAspect="1"/>
          </p:cNvPicPr>
          <p:nvPr/>
        </p:nvPicPr>
        <p:blipFill>
          <a:blip r:embed="rId2"/>
          <a:stretch>
            <a:fillRect/>
          </a:stretch>
        </p:blipFill>
        <p:spPr>
          <a:xfrm>
            <a:off x="5130955" y="4221089"/>
            <a:ext cx="3185462" cy="2510506"/>
          </a:xfrm>
          <a:prstGeom prst="rect">
            <a:avLst/>
          </a:prstGeom>
        </p:spPr>
      </p:pic>
      <p:pic>
        <p:nvPicPr>
          <p:cNvPr id="10" name="Imagen 9">
            <a:extLst>
              <a:ext uri="{FF2B5EF4-FFF2-40B4-BE49-F238E27FC236}">
                <a16:creationId xmlns:a16="http://schemas.microsoft.com/office/drawing/2014/main" id="{643EB52D-3DE7-2C95-6EB2-8C6E0B272A50}"/>
              </a:ext>
            </a:extLst>
          </p:cNvPr>
          <p:cNvPicPr>
            <a:picLocks noChangeAspect="1"/>
          </p:cNvPicPr>
          <p:nvPr/>
        </p:nvPicPr>
        <p:blipFill>
          <a:blip r:embed="rId3"/>
          <a:stretch>
            <a:fillRect/>
          </a:stretch>
        </p:blipFill>
        <p:spPr>
          <a:xfrm>
            <a:off x="139803" y="5043285"/>
            <a:ext cx="4226517" cy="1781175"/>
          </a:xfrm>
          <a:prstGeom prst="rect">
            <a:avLst/>
          </a:prstGeom>
        </p:spPr>
      </p:pic>
    </p:spTree>
    <p:extLst>
      <p:ext uri="{BB962C8B-B14F-4D97-AF65-F5344CB8AC3E}">
        <p14:creationId xmlns:p14="http://schemas.microsoft.com/office/powerpoint/2010/main" val="42261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Difracción</a:t>
            </a:r>
          </a:p>
        </p:txBody>
      </p:sp>
      <p:sp>
        <p:nvSpPr>
          <p:cNvPr id="3" name="2 Marcador de contenido"/>
          <p:cNvSpPr>
            <a:spLocks noGrp="1"/>
          </p:cNvSpPr>
          <p:nvPr>
            <p:ph idx="1"/>
          </p:nvPr>
        </p:nvSpPr>
        <p:spPr/>
        <p:txBody>
          <a:bodyPr>
            <a:normAutofit/>
          </a:bodyPr>
          <a:lstStyle/>
          <a:p>
            <a:pPr eaLnBrk="1" hangingPunct="1">
              <a:lnSpc>
                <a:spcPct val="90000"/>
              </a:lnSpc>
              <a:buFontTx/>
              <a:buNone/>
            </a:pPr>
            <a:r>
              <a:rPr lang="es-ES_tradnl" altLang="es-ES" sz="2000" dirty="0">
                <a:latin typeface="Times New Roman" panose="02020603050405020304" pitchFamily="18" charset="0"/>
                <a:cs typeface="Times New Roman" panose="02020603050405020304" pitchFamily="18" charset="0"/>
              </a:rPr>
              <a:t>   Si el sonido encuentra un obstáculo en su dirección de propagación, es capaz de rodearlo y seguir propagándose.</a:t>
            </a:r>
          </a:p>
          <a:p>
            <a:pPr eaLnBrk="1" hangingPunct="1">
              <a:lnSpc>
                <a:spcPct val="90000"/>
              </a:lnSpc>
              <a:buFontTx/>
              <a:buNone/>
            </a:pPr>
            <a:endParaRPr lang="es-ES" altLang="es-ES" sz="2000" b="1"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000" dirty="0">
                <a:latin typeface="Times New Roman" panose="02020603050405020304" pitchFamily="18" charset="0"/>
                <a:cs typeface="Times New Roman" panose="02020603050405020304" pitchFamily="18" charset="0"/>
              </a:rPr>
              <a:t>	La persona B puede escuchar a la persona A, en virtud de que las ondas sonoras emitidas por A rodean el muro y llegan al oído de B</a:t>
            </a:r>
            <a:endParaRPr lang="es-AR" sz="2000" dirty="0"/>
          </a:p>
          <a:p>
            <a:endParaRPr lang="es-AR" dirty="0"/>
          </a:p>
        </p:txBody>
      </p:sp>
      <p:pic>
        <p:nvPicPr>
          <p:cNvPr id="5" name="Imagen 4">
            <a:extLst>
              <a:ext uri="{FF2B5EF4-FFF2-40B4-BE49-F238E27FC236}">
                <a16:creationId xmlns:a16="http://schemas.microsoft.com/office/drawing/2014/main" id="{F36D8D1B-CF24-4BB0-9893-A784F7C69654}"/>
              </a:ext>
            </a:extLst>
          </p:cNvPr>
          <p:cNvPicPr>
            <a:picLocks noChangeAspect="1"/>
          </p:cNvPicPr>
          <p:nvPr/>
        </p:nvPicPr>
        <p:blipFill>
          <a:blip r:embed="rId2"/>
          <a:stretch>
            <a:fillRect/>
          </a:stretch>
        </p:blipFill>
        <p:spPr>
          <a:xfrm>
            <a:off x="2411760" y="3573016"/>
            <a:ext cx="2880320" cy="2372677"/>
          </a:xfrm>
          <a:prstGeom prst="rect">
            <a:avLst/>
          </a:prstGeom>
        </p:spPr>
      </p:pic>
    </p:spTree>
    <p:extLst>
      <p:ext uri="{BB962C8B-B14F-4D97-AF65-F5344CB8AC3E}">
        <p14:creationId xmlns:p14="http://schemas.microsoft.com/office/powerpoint/2010/main" val="74736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Absorción: </a:t>
            </a:r>
          </a:p>
        </p:txBody>
      </p:sp>
      <p:sp>
        <p:nvSpPr>
          <p:cNvPr id="3" name="2 Marcador de contenido"/>
          <p:cNvSpPr>
            <a:spLocks noGrp="1"/>
          </p:cNvSpPr>
          <p:nvPr>
            <p:ph idx="1"/>
          </p:nvPr>
        </p:nvSpPr>
        <p:spPr/>
        <p:txBody>
          <a:bodyPr>
            <a:normAutofit lnSpcReduction="10000"/>
          </a:bodyPr>
          <a:lstStyle/>
          <a:p>
            <a:pPr algn="l"/>
            <a:r>
              <a:rPr lang="es-ES" sz="2000" b="0" i="0" dirty="0">
                <a:solidFill>
                  <a:srgbClr val="000000"/>
                </a:solidFill>
                <a:effectLst/>
                <a:latin typeface="+mj-lt"/>
              </a:rPr>
              <a:t>Cuando un sonido choca contra un cuerpo “blando” como una cortina, una parte de él se refleja,  la otra se absorbe y otra parte es transmitida. Por esta razón que en los auditorios se utilizan cortinas y alfombras para mejorar la percepción del sonido en el auditor. En salas de ensayos musicales, comúnmente para mejorar la absorción del sonido se ocupa en las paredes recubrimientos irregulares, algunas veces “cajas de huevos” suelen ser una buena forma y económica de absorber el sonido.</a:t>
            </a:r>
          </a:p>
          <a:p>
            <a:pPr algn="l"/>
            <a:r>
              <a:rPr lang="es-ES" sz="2000" b="0" i="0" dirty="0">
                <a:solidFill>
                  <a:srgbClr val="000000"/>
                </a:solidFill>
                <a:effectLst/>
                <a:latin typeface="+mj-lt"/>
              </a:rPr>
              <a:t>En las salas de clases, las cortinas no solamente cumplen una función ornamental, sino que también contribuyen a absorber las ondas sonoras, mejorando las condiciones acústicas del lugar y disminuir los efectos de reflexión del sonido</a:t>
            </a:r>
            <a:r>
              <a:rPr lang="es-ES" sz="2000" b="0" i="0" dirty="0">
                <a:solidFill>
                  <a:srgbClr val="000000"/>
                </a:solidFill>
                <a:effectLst/>
                <a:latin typeface="Open Sans" panose="020B0606030504020204" pitchFamily="34" charset="0"/>
              </a:rPr>
              <a:t>.</a:t>
            </a:r>
          </a:p>
          <a:p>
            <a:pPr algn="l"/>
            <a:endParaRPr lang="es-ES" sz="2000" b="0" i="0" dirty="0">
              <a:solidFill>
                <a:srgbClr val="000000"/>
              </a:solidFill>
              <a:effectLst/>
              <a:latin typeface="Open Sans" panose="020B0606030504020204" pitchFamily="34" charset="0"/>
            </a:endParaRPr>
          </a:p>
          <a:p>
            <a:pPr algn="l"/>
            <a:r>
              <a:rPr lang="es-ES" sz="1100" b="0" i="0" dirty="0">
                <a:solidFill>
                  <a:srgbClr val="000000"/>
                </a:solidFill>
                <a:effectLst/>
                <a:latin typeface="Open Sans" panose="020B0606030504020204" pitchFamily="34" charset="0"/>
              </a:rPr>
              <a:t>https://www.google.com/search?sca_esv=778fd8ccaca240ed&amp;rlz=1C1YTUH_esAR1079AR1079&amp;sxsrf=ADLYWIJGz20pZiin77f7rIV1g8aObaUVsQ:1728854137459&amp;q=%C2%BFQu%C3%A9+mide+el+coeficiente+de+absorci%C3%B3n%3F&amp;sa=X&amp;ved=2ahUKEwij--zFo4yJAxXRqpUCHbiXDCsQzmd6BAgWEAY&amp;biw=1242&amp;bih=552&amp;dpr=1.1#fpstate=ive&amp;vld=cid:f5aad69a,vid:imWlKIAyJkw,st:0</a:t>
            </a:r>
          </a:p>
          <a:p>
            <a:pPr marL="0" indent="0">
              <a:buNone/>
            </a:pPr>
            <a:endParaRPr lang="es-AR" sz="1100" dirty="0"/>
          </a:p>
          <a:p>
            <a:endParaRPr lang="es-AR" dirty="0"/>
          </a:p>
        </p:txBody>
      </p:sp>
    </p:spTree>
    <p:extLst>
      <p:ext uri="{BB962C8B-B14F-4D97-AF65-F5344CB8AC3E}">
        <p14:creationId xmlns:p14="http://schemas.microsoft.com/office/powerpoint/2010/main" val="2841868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a:extLst>
              <a:ext uri="{FF2B5EF4-FFF2-40B4-BE49-F238E27FC236}">
                <a16:creationId xmlns:a16="http://schemas.microsoft.com/office/drawing/2014/main" id="{AC41AD13-C42C-1EDD-6522-DEF9FEFE3705}"/>
              </a:ext>
            </a:extLst>
          </p:cNvPr>
          <p:cNvSpPr>
            <a:spLocks noGrp="1" noChangeArrowheads="1"/>
          </p:cNvSpPr>
          <p:nvPr>
            <p:ph type="body" sz="half" idx="2"/>
          </p:nvPr>
        </p:nvSpPr>
        <p:spPr>
          <a:xfrm>
            <a:off x="5472113" y="620713"/>
            <a:ext cx="3671887" cy="5580062"/>
          </a:xfrm>
        </p:spPr>
        <p:txBody>
          <a:bodyPr/>
          <a:lstStyle/>
          <a:p>
            <a:pPr algn="just">
              <a:lnSpc>
                <a:spcPct val="80000"/>
              </a:lnSpc>
              <a:buFont typeface="Arial" charset="0"/>
              <a:buChar char="•"/>
              <a:defRPr/>
            </a:pPr>
            <a:endParaRPr lang="es-ES_tradnl" altLang="es-ES" sz="2400" dirty="0"/>
          </a:p>
          <a:p>
            <a:pPr marL="0" indent="0">
              <a:lnSpc>
                <a:spcPct val="80000"/>
              </a:lnSpc>
              <a:buFont typeface="Arial" charset="0"/>
              <a:buNone/>
              <a:defRPr/>
            </a:pPr>
            <a:r>
              <a:rPr lang="es-ES_tradnl" altLang="es-ES" sz="2400" b="1" dirty="0">
                <a:latin typeface="Times New Roman" pitchFamily="18" charset="0"/>
                <a:cs typeface="Times New Roman" pitchFamily="18" charset="0"/>
              </a:rPr>
              <a:t>Coeficiente de absorción</a:t>
            </a:r>
            <a:r>
              <a:rPr lang="es-ES_tradnl" altLang="es-ES" sz="2400" dirty="0">
                <a:latin typeface="Times New Roman" pitchFamily="18" charset="0"/>
                <a:cs typeface="Times New Roman" pitchFamily="18" charset="0"/>
              </a:rPr>
              <a:t> Se define como la relación entre la energía absorbida por el material y la energía reflejada por el mismo. </a:t>
            </a:r>
          </a:p>
          <a:p>
            <a:pPr marL="0" indent="0">
              <a:lnSpc>
                <a:spcPct val="80000"/>
              </a:lnSpc>
              <a:buFont typeface="Arial" charset="0"/>
              <a:buNone/>
              <a:defRPr/>
            </a:pPr>
            <a:r>
              <a:rPr lang="es-ES_tradnl" altLang="es-ES" sz="2400" dirty="0">
                <a:latin typeface="Times New Roman" pitchFamily="18" charset="0"/>
                <a:cs typeface="Times New Roman" pitchFamily="18" charset="0"/>
              </a:rPr>
              <a:t>Es un valor que varía entre 0 (toda la energía se refleja) y 1 (toda la energía es absorbida). Normalmente, se expresa en Sabines. Este valor variará para cada frecuencia.</a:t>
            </a:r>
            <a:r>
              <a:rPr lang="es-ES" altLang="es-ES" sz="2400" dirty="0">
                <a:latin typeface="Times New Roman" pitchFamily="18" charset="0"/>
                <a:cs typeface="Times New Roman" pitchFamily="18" charset="0"/>
              </a:rPr>
              <a:t> </a:t>
            </a:r>
          </a:p>
          <a:p>
            <a:pPr marL="0" indent="0">
              <a:lnSpc>
                <a:spcPct val="80000"/>
              </a:lnSpc>
              <a:buFont typeface="Arial" charset="0"/>
              <a:buNone/>
              <a:defRPr/>
            </a:pPr>
            <a:r>
              <a:rPr lang="es-ES_tradnl" altLang="es-ES" sz="2400" dirty="0">
                <a:latin typeface="Times New Roman" pitchFamily="18" charset="0"/>
                <a:cs typeface="Times New Roman" pitchFamily="18" charset="0"/>
              </a:rPr>
              <a:t>El coeficiente de absorción hay que tenerlo en cuenta a la hora de acondicionar acústicamente una sala.</a:t>
            </a:r>
            <a:endParaRPr lang="es-ES" altLang="es-ES" sz="2400" dirty="0">
              <a:latin typeface="Times New Roman" pitchFamily="18" charset="0"/>
              <a:cs typeface="Times New Roman" pitchFamily="18" charset="0"/>
            </a:endParaRPr>
          </a:p>
        </p:txBody>
      </p:sp>
      <p:pic>
        <p:nvPicPr>
          <p:cNvPr id="19459" name="Picture 4" descr="pro2">
            <a:extLst>
              <a:ext uri="{FF2B5EF4-FFF2-40B4-BE49-F238E27FC236}">
                <a16:creationId xmlns:a16="http://schemas.microsoft.com/office/drawing/2014/main" id="{A5DB897B-D837-6F50-D0D4-0DB5E30F478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50" y="1043384"/>
            <a:ext cx="5441950" cy="5842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2">
            <a:extLst>
              <a:ext uri="{FF2B5EF4-FFF2-40B4-BE49-F238E27FC236}">
                <a16:creationId xmlns:a16="http://schemas.microsoft.com/office/drawing/2014/main" id="{3CB9F5AC-45A1-BD20-1B8D-9FAA2A16C928}"/>
              </a:ext>
            </a:extLst>
          </p:cNvPr>
          <p:cNvSpPr>
            <a:spLocks noGrp="1"/>
          </p:cNvSpPr>
          <p:nvPr>
            <p:ph type="title"/>
          </p:nvPr>
        </p:nvSpPr>
        <p:spPr>
          <a:xfrm>
            <a:off x="0" y="-26988"/>
            <a:ext cx="9144000" cy="827088"/>
          </a:xfrm>
        </p:spPr>
        <p:txBody>
          <a:bodyPr/>
          <a:lstStyle/>
          <a:p>
            <a:pPr eaLnBrk="1" hangingPunct="1"/>
            <a:r>
              <a:rPr lang="es-ES_tradnl" altLang="es-ES" sz="4000" b="1">
                <a:latin typeface="Times New Roman" panose="02020603050405020304" pitchFamily="18" charset="0"/>
                <a:cs typeface="Times New Roman" panose="02020603050405020304" pitchFamily="18" charset="0"/>
              </a:rPr>
              <a:t>ABSORCIÓN DEL SONIDO</a:t>
            </a:r>
            <a:endParaRPr lang="es-ES" altLang="es-ES" sz="4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B303430-8A75-3610-FCBE-E47AC480010A}"/>
              </a:ext>
            </a:extLst>
          </p:cNvPr>
          <p:cNvSpPr>
            <a:spLocks noGrp="1"/>
          </p:cNvSpPr>
          <p:nvPr>
            <p:ph type="body" sz="half" idx="1"/>
          </p:nvPr>
        </p:nvSpPr>
        <p:spPr>
          <a:xfrm>
            <a:off x="0" y="0"/>
            <a:ext cx="3743325" cy="6858000"/>
          </a:xfrm>
        </p:spPr>
        <p:txBody>
          <a:bodyPr/>
          <a:lstStyle/>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Capacidad de</a:t>
            </a:r>
          </a:p>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absorción del sonido de</a:t>
            </a:r>
          </a:p>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un material</a:t>
            </a:r>
            <a:endParaRPr lang="es-ES_tradnl" altLang="es-ES" sz="2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Relación entre la energía</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absorbida por el material</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y la energía reflejada por</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el mismo.</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	</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Es un valor que varía</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entre 0 (toda la energía</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se refleja) y 1 (toda la</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energía es absorbida).</a:t>
            </a:r>
            <a:endParaRPr lang="es-ES" altLang="es-ES" sz="2800" dirty="0">
              <a:latin typeface="Times New Roman" panose="02020603050405020304" pitchFamily="18" charset="0"/>
              <a:cs typeface="Times New Roman" panose="02020603050405020304" pitchFamily="18" charset="0"/>
            </a:endParaRPr>
          </a:p>
        </p:txBody>
      </p:sp>
      <p:graphicFrame>
        <p:nvGraphicFramePr>
          <p:cNvPr id="315541" name="Group 149">
            <a:extLst>
              <a:ext uri="{FF2B5EF4-FFF2-40B4-BE49-F238E27FC236}">
                <a16:creationId xmlns:a16="http://schemas.microsoft.com/office/drawing/2014/main" id="{4F989BC3-32FF-9FF1-A7CF-11B05D1B27DE}"/>
              </a:ext>
            </a:extLst>
          </p:cNvPr>
          <p:cNvGraphicFramePr>
            <a:graphicFrameLocks noGrp="1"/>
          </p:cNvGraphicFramePr>
          <p:nvPr>
            <p:ph sz="quarter" idx="2"/>
          </p:nvPr>
        </p:nvGraphicFramePr>
        <p:xfrm>
          <a:off x="3786188" y="0"/>
          <a:ext cx="5364162" cy="6857997"/>
        </p:xfrm>
        <a:graphic>
          <a:graphicData uri="http://schemas.openxmlformats.org/drawingml/2006/table">
            <a:tbl>
              <a:tblPr/>
              <a:tblGrid>
                <a:gridCol w="2591413">
                  <a:extLst>
                    <a:ext uri="{9D8B030D-6E8A-4147-A177-3AD203B41FA5}">
                      <a16:colId xmlns:a16="http://schemas.microsoft.com/office/drawing/2014/main" val="20000"/>
                    </a:ext>
                  </a:extLst>
                </a:gridCol>
                <a:gridCol w="2772749">
                  <a:extLst>
                    <a:ext uri="{9D8B030D-6E8A-4147-A177-3AD203B41FA5}">
                      <a16:colId xmlns:a16="http://schemas.microsoft.com/office/drawing/2014/main" val="20001"/>
                    </a:ext>
                  </a:extLst>
                </a:gridCol>
              </a:tblGrid>
              <a:tr h="82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i="0" u="none" strike="noStrike" cap="none" normalizeH="0" baseline="0" dirty="0">
                          <a:ln>
                            <a:noFill/>
                          </a:ln>
                          <a:solidFill>
                            <a:srgbClr val="CC0066"/>
                          </a:solidFill>
                          <a:effectLst/>
                          <a:latin typeface="Arial" charset="0"/>
                        </a:rPr>
                        <a:t>Material</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i="0" u="none" strike="noStrike" cap="none" normalizeH="0" baseline="0" dirty="0">
                          <a:ln>
                            <a:noFill/>
                          </a:ln>
                          <a:solidFill>
                            <a:srgbClr val="CC0066"/>
                          </a:solidFill>
                          <a:effectLst/>
                          <a:latin typeface="Arial" charset="0"/>
                        </a:rPr>
                        <a:t>Coeficiente de absorción</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50000"/>
                      </a:srgbClr>
                    </a:solidFill>
                  </a:tcPr>
                </a:tc>
                <a:extLst>
                  <a:ext uri="{0D108BD9-81ED-4DB2-BD59-A6C34878D82A}">
                    <a16:rowId xmlns:a16="http://schemas.microsoft.com/office/drawing/2014/main" val="10000"/>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Ladrillo sin pintar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1"/>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Ladrillo pintado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0,017</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2"/>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Madera terciada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3"/>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Piso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0,11</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4"/>
                  </a:ext>
                </a:extLst>
              </a:tr>
              <a:tr h="82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Cortinas de tela delgada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0,11</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5"/>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Cortinas gruesas</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6"/>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Alfombra gruesa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0,06</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7"/>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Vidrio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8"/>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Butaca sin ocupar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0,4</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9"/>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Butaca ocupada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10"/>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Silla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11"/>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Yeso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0,025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15541"/>
                                        </p:tgtEl>
                                        <p:attrNameLst>
                                          <p:attrName>style.visibility</p:attrName>
                                        </p:attrNameLst>
                                      </p:cBhvr>
                                      <p:to>
                                        <p:strVal val="visible"/>
                                      </p:to>
                                    </p:set>
                                    <p:anim calcmode="lin" valueType="num">
                                      <p:cBhvr additive="base">
                                        <p:cTn id="7" dur="500" fill="hold"/>
                                        <p:tgtEl>
                                          <p:spTgt spid="315541"/>
                                        </p:tgtEl>
                                        <p:attrNameLst>
                                          <p:attrName>ppt_x</p:attrName>
                                        </p:attrNameLst>
                                      </p:cBhvr>
                                      <p:tavLst>
                                        <p:tav tm="0">
                                          <p:val>
                                            <p:strVal val="#ppt_x"/>
                                          </p:val>
                                        </p:tav>
                                        <p:tav tm="100000">
                                          <p:val>
                                            <p:strVal val="#ppt_x"/>
                                          </p:val>
                                        </p:tav>
                                      </p:tavLst>
                                    </p:anim>
                                    <p:anim calcmode="lin" valueType="num">
                                      <p:cBhvr additive="base">
                                        <p:cTn id="8" dur="500" fill="hold"/>
                                        <p:tgtEl>
                                          <p:spTgt spid="315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A28BDF8-995B-C3D3-5A17-374AF51BC867}"/>
              </a:ext>
            </a:extLst>
          </p:cNvPr>
          <p:cNvSpPr>
            <a:spLocks noGrp="1" noRot="1"/>
          </p:cNvSpPr>
          <p:nvPr>
            <p:ph type="title"/>
          </p:nvPr>
        </p:nvSpPr>
        <p:spPr>
          <a:xfrm>
            <a:off x="0" y="-26988"/>
            <a:ext cx="9144000" cy="1143001"/>
          </a:xfrm>
        </p:spPr>
        <p:txBody>
          <a:bodyPr/>
          <a:lstStyle/>
          <a:p>
            <a:pPr eaLnBrk="1" hangingPunct="1"/>
            <a:r>
              <a:rPr lang="es-ES" altLang="es-ES" b="1" dirty="0">
                <a:latin typeface="Times New Roman" panose="02020603050405020304" pitchFamily="18" charset="0"/>
                <a:cs typeface="Times New Roman" panose="02020603050405020304" pitchFamily="18" charset="0"/>
              </a:rPr>
              <a:t>RUIDO</a:t>
            </a:r>
          </a:p>
        </p:txBody>
      </p:sp>
      <p:sp>
        <p:nvSpPr>
          <p:cNvPr id="44035" name="Rectangle 3">
            <a:extLst>
              <a:ext uri="{FF2B5EF4-FFF2-40B4-BE49-F238E27FC236}">
                <a16:creationId xmlns:a16="http://schemas.microsoft.com/office/drawing/2014/main" id="{76E97686-970E-EEF1-330A-B09EB59BD084}"/>
              </a:ext>
            </a:extLst>
          </p:cNvPr>
          <p:cNvSpPr>
            <a:spLocks noGrp="1" noChangeArrowheads="1"/>
          </p:cNvSpPr>
          <p:nvPr>
            <p:ph type="body" idx="1"/>
          </p:nvPr>
        </p:nvSpPr>
        <p:spPr>
          <a:xfrm>
            <a:off x="0" y="1125538"/>
            <a:ext cx="9144000" cy="4525962"/>
          </a:xfrm>
        </p:spPr>
        <p:txBody>
          <a:bodyPr/>
          <a:lstStyle/>
          <a:p>
            <a:pPr eaLnBrk="1" hangingPunct="1">
              <a:buFont typeface="Wingdings" pitchFamily="2" charset="2"/>
              <a:buNone/>
              <a:defRPr/>
            </a:pPr>
            <a:r>
              <a:rPr lang="es-ES" altLang="es-ES" dirty="0">
                <a:latin typeface="Times New Roman" pitchFamily="18" charset="0"/>
                <a:cs typeface="Times New Roman" pitchFamily="18" charset="0"/>
              </a:rPr>
              <a:t>Se considera ruido al sonido sin definición, con </a:t>
            </a:r>
          </a:p>
          <a:p>
            <a:pPr eaLnBrk="1" hangingPunct="1">
              <a:buFont typeface="Wingdings" pitchFamily="2" charset="2"/>
              <a:buNone/>
              <a:defRPr/>
            </a:pPr>
            <a:r>
              <a:rPr lang="es-ES" altLang="es-ES" dirty="0">
                <a:latin typeface="Times New Roman" pitchFamily="18" charset="0"/>
                <a:cs typeface="Times New Roman" pitchFamily="18" charset="0"/>
              </a:rPr>
              <a:t>vibraciones cortas que molestan y alteran el nervio </a:t>
            </a:r>
          </a:p>
          <a:p>
            <a:pPr eaLnBrk="1" hangingPunct="1">
              <a:buFont typeface="Wingdings" pitchFamily="2" charset="2"/>
              <a:buNone/>
              <a:defRPr/>
            </a:pPr>
            <a:r>
              <a:rPr lang="es-ES" altLang="es-ES" dirty="0">
                <a:latin typeface="Times New Roman" pitchFamily="18" charset="0"/>
                <a:cs typeface="Times New Roman" pitchFamily="18" charset="0"/>
              </a:rPr>
              <a:t>auditivo. Carecen de un patrón acústico definido.</a:t>
            </a:r>
          </a:p>
          <a:p>
            <a:pPr eaLnBrk="1" hangingPunct="1">
              <a:buFont typeface="Wingdings" pitchFamily="2" charset="2"/>
              <a:buNone/>
              <a:defRPr/>
            </a:pPr>
            <a:r>
              <a:rPr lang="es-ES" altLang="es-ES" dirty="0">
                <a:latin typeface="Times New Roman" pitchFamily="18" charset="0"/>
                <a:cs typeface="Times New Roman" pitchFamily="18" charset="0"/>
              </a:rPr>
              <a:t>Es un sonido que no contiene información.</a:t>
            </a:r>
          </a:p>
          <a:p>
            <a:pPr eaLnBrk="1" hangingPunct="1">
              <a:buFont typeface="Wingdings" pitchFamily="2" charset="2"/>
              <a:buNone/>
              <a:defRPr/>
            </a:pPr>
            <a:r>
              <a:rPr lang="es-ES" altLang="es-ES" dirty="0">
                <a:latin typeface="Times New Roman" pitchFamily="18" charset="0"/>
                <a:cs typeface="Times New Roman" pitchFamily="18" charset="0"/>
              </a:rPr>
              <a:t>Se pueden señalar como ejemplos: </a:t>
            </a:r>
          </a:p>
          <a:p>
            <a:pPr marL="0" indent="0" eaLnBrk="1" hangingPunct="1">
              <a:buClr>
                <a:schemeClr val="folHlink"/>
              </a:buClr>
              <a:buFont typeface="Arial" charset="0"/>
              <a:buNone/>
              <a:defRPr/>
            </a:pPr>
            <a:r>
              <a:rPr lang="es-ES" altLang="es-ES" dirty="0">
                <a:latin typeface="Times New Roman" pitchFamily="18" charset="0"/>
                <a:cs typeface="Times New Roman" pitchFamily="18" charset="0"/>
              </a:rPr>
              <a:t>El sonido que se produce al romper un cristal.</a:t>
            </a:r>
          </a:p>
          <a:p>
            <a:pPr marL="0" indent="0" eaLnBrk="1" hangingPunct="1">
              <a:buClr>
                <a:schemeClr val="folHlink"/>
              </a:buClr>
              <a:buFont typeface="Arial" charset="0"/>
              <a:buNone/>
              <a:defRPr/>
            </a:pPr>
            <a:r>
              <a:rPr lang="es-ES" altLang="es-ES" dirty="0">
                <a:latin typeface="Times New Roman" pitchFamily="18" charset="0"/>
                <a:cs typeface="Times New Roman" pitchFamily="18" charset="0"/>
              </a:rPr>
              <a:t>Cuando un auto frena súbitamente en un choque. </a:t>
            </a:r>
          </a:p>
          <a:p>
            <a:pPr marL="0" indent="0">
              <a:buClr>
                <a:schemeClr val="folHlink"/>
              </a:buClr>
              <a:buNone/>
              <a:defRPr/>
            </a:pPr>
            <a:endParaRPr lang="es-ES" altLang="es-ES" b="1" dirty="0">
              <a:latin typeface="Times New Roman" panose="02020603050405020304" pitchFamily="18" charset="0"/>
              <a:cs typeface="Times New Roman" panose="02020603050405020304" pitchFamily="18" charset="0"/>
            </a:endParaRPr>
          </a:p>
          <a:p>
            <a:pPr marL="0" indent="0">
              <a:buClr>
                <a:schemeClr val="folHlink"/>
              </a:buClr>
              <a:buNone/>
              <a:defRPr/>
            </a:pPr>
            <a:r>
              <a:rPr lang="es-ES" altLang="es-ES" b="1" dirty="0">
                <a:solidFill>
                  <a:schemeClr val="tx2">
                    <a:lumMod val="75000"/>
                  </a:schemeClr>
                </a:solidFill>
                <a:latin typeface="Times New Roman" panose="02020603050405020304" pitchFamily="18" charset="0"/>
                <a:cs typeface="Times New Roman" panose="02020603050405020304" pitchFamily="18" charset="0"/>
              </a:rPr>
              <a:t>Links sonido:</a:t>
            </a:r>
            <a:endParaRPr lang="es-ES" altLang="es-ES" dirty="0">
              <a:solidFill>
                <a:schemeClr val="tx2">
                  <a:lumMod val="75000"/>
                </a:schemeClr>
              </a:solidFill>
              <a:latin typeface="Times New Roman" pitchFamily="18" charset="0"/>
              <a:cs typeface="Times New Roman" pitchFamily="18" charset="0"/>
            </a:endParaRPr>
          </a:p>
        </p:txBody>
      </p:sp>
      <p:sp>
        <p:nvSpPr>
          <p:cNvPr id="3" name="CuadroTexto 2">
            <a:extLst>
              <a:ext uri="{FF2B5EF4-FFF2-40B4-BE49-F238E27FC236}">
                <a16:creationId xmlns:a16="http://schemas.microsoft.com/office/drawing/2014/main" id="{7A15807E-FFFA-3F94-E185-F779336C721A}"/>
              </a:ext>
            </a:extLst>
          </p:cNvPr>
          <p:cNvSpPr txBox="1"/>
          <p:nvPr/>
        </p:nvSpPr>
        <p:spPr>
          <a:xfrm>
            <a:off x="2209993" y="4653136"/>
            <a:ext cx="6912768" cy="1754326"/>
          </a:xfrm>
          <a:prstGeom prst="rect">
            <a:avLst/>
          </a:prstGeom>
          <a:noFill/>
        </p:spPr>
        <p:txBody>
          <a:bodyPr wrap="square">
            <a:spAutoFit/>
          </a:bodyPr>
          <a:lstStyle/>
          <a:p>
            <a:r>
              <a:rPr lang="es-AR" dirty="0">
                <a:hlinkClick r:id="rId2"/>
              </a:rPr>
              <a:t>https://openstax.org/books/f%C3%ADsica-universitaria-volumen-1/pages/a-unidades</a:t>
            </a:r>
            <a:endParaRPr lang="es-AR" dirty="0"/>
          </a:p>
          <a:p>
            <a:r>
              <a:rPr lang="es-AR" dirty="0">
                <a:hlinkClick r:id="rId3"/>
              </a:rPr>
              <a:t>https://www.fisicalab.com/tema/movimiento-ondulatorio</a:t>
            </a:r>
            <a:endParaRPr lang="es-AR" dirty="0"/>
          </a:p>
          <a:p>
            <a:r>
              <a:rPr lang="es-AR" dirty="0">
                <a:hlinkClick r:id="rId4"/>
              </a:rPr>
              <a:t>https://www.youtube.com/watch?v=bUSFYTHfvYQ</a:t>
            </a:r>
            <a:endParaRPr lang="es-AR" dirty="0"/>
          </a:p>
          <a:p>
            <a:endParaRPr lang="es-AR" dirty="0"/>
          </a:p>
          <a:p>
            <a:endParaRPr lang="es-AR" dirty="0"/>
          </a:p>
        </p:txBody>
      </p:sp>
    </p:spTree>
    <p:extLst>
      <p:ext uri="{BB962C8B-B14F-4D97-AF65-F5344CB8AC3E}">
        <p14:creationId xmlns:p14="http://schemas.microsoft.com/office/powerpoint/2010/main" val="248541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trips(downRight)">
                                      <p:cBhvr>
                                        <p:cTn id="7" dur="500"/>
                                        <p:tgtEl>
                                          <p:spTgt spid="4403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ipe(left)">
                                      <p:cBhvr>
                                        <p:cTn id="11" dur="500"/>
                                        <p:tgtEl>
                                          <p:spTgt spid="44035">
                                            <p:txEl>
                                              <p:pRg st="0" end="0"/>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wipe(left)">
                                      <p:cBhvr>
                                        <p:cTn id="15" dur="500"/>
                                        <p:tgtEl>
                                          <p:spTgt spid="44035">
                                            <p:txEl>
                                              <p:pRg st="1" end="1"/>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Effect transition="in" filter="wipe(left)">
                                      <p:cBhvr>
                                        <p:cTn id="19" dur="500"/>
                                        <p:tgtEl>
                                          <p:spTgt spid="44035">
                                            <p:txEl>
                                              <p:pRg st="2" end="2"/>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animEffect transition="in" filter="wipe(left)">
                                      <p:cBhvr>
                                        <p:cTn id="23" dur="500"/>
                                        <p:tgtEl>
                                          <p:spTgt spid="44035">
                                            <p:txEl>
                                              <p:pRg st="3" end="3"/>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par>
                                <p:cTn id="28" presetID="22" presetClass="entr" presetSubtype="2" fill="hold" nodeType="withEffect">
                                  <p:stCondLst>
                                    <p:cond delay="0"/>
                                  </p:stCondLst>
                                  <p:childTnLst>
                                    <p:set>
                                      <p:cBhvr>
                                        <p:cTn id="29" dur="1" fill="hold">
                                          <p:stCondLst>
                                            <p:cond delay="0"/>
                                          </p:stCondLst>
                                        </p:cTn>
                                        <p:tgtEl>
                                          <p:spTgt spid="44035">
                                            <p:txEl>
                                              <p:pRg st="5" end="5"/>
                                            </p:txEl>
                                          </p:spTgt>
                                        </p:tgtEl>
                                        <p:attrNameLst>
                                          <p:attrName>style.visibility</p:attrName>
                                        </p:attrNameLst>
                                      </p:cBhvr>
                                      <p:to>
                                        <p:strVal val="visible"/>
                                      </p:to>
                                    </p:set>
                                    <p:animEffect transition="in" filter="wipe(right)">
                                      <p:cBhvr>
                                        <p:cTn id="30" dur="500"/>
                                        <p:tgtEl>
                                          <p:spTgt spid="44035">
                                            <p:txEl>
                                              <p:pRg st="5" end="5"/>
                                            </p:txEl>
                                          </p:spTgt>
                                        </p:tgtEl>
                                      </p:cBhvr>
                                    </p:animEffect>
                                  </p:childTnLst>
                                </p:cTn>
                              </p:par>
                              <p:par>
                                <p:cTn id="31" presetID="22" presetClass="entr" presetSubtype="2" fill="hold" nodeType="withEffect">
                                  <p:stCondLst>
                                    <p:cond delay="0"/>
                                  </p:stCondLst>
                                  <p:childTnLst>
                                    <p:set>
                                      <p:cBhvr>
                                        <p:cTn id="32" dur="1" fill="hold">
                                          <p:stCondLst>
                                            <p:cond delay="0"/>
                                          </p:stCondLst>
                                        </p:cTn>
                                        <p:tgtEl>
                                          <p:spTgt spid="44035">
                                            <p:txEl>
                                              <p:pRg st="6" end="6"/>
                                            </p:txEl>
                                          </p:spTgt>
                                        </p:tgtEl>
                                        <p:attrNameLst>
                                          <p:attrName>style.visibility</p:attrName>
                                        </p:attrNameLst>
                                      </p:cBhvr>
                                      <p:to>
                                        <p:strVal val="visible"/>
                                      </p:to>
                                    </p:set>
                                    <p:animEffect transition="in" filter="wipe(right)">
                                      <p:cBhvr>
                                        <p:cTn id="33" dur="500"/>
                                        <p:tgtEl>
                                          <p:spTgt spid="44035">
                                            <p:txEl>
                                              <p:pRg st="6" end="6"/>
                                            </p:txEl>
                                          </p:spTgt>
                                        </p:tgtEl>
                                      </p:cBhvr>
                                    </p:animEffect>
                                  </p:childTnLst>
                                </p:cTn>
                              </p:par>
                              <p:par>
                                <p:cTn id="34" presetID="22" presetClass="entr" presetSubtype="2" fill="hold" nodeType="withEffect">
                                  <p:stCondLst>
                                    <p:cond delay="0"/>
                                  </p:stCondLst>
                                  <p:childTnLst>
                                    <p:set>
                                      <p:cBhvr>
                                        <p:cTn id="35" dur="1" fill="hold">
                                          <p:stCondLst>
                                            <p:cond delay="0"/>
                                          </p:stCondLst>
                                        </p:cTn>
                                        <p:tgtEl>
                                          <p:spTgt spid="44035">
                                            <p:txEl>
                                              <p:pRg st="8" end="8"/>
                                            </p:txEl>
                                          </p:spTgt>
                                        </p:tgtEl>
                                        <p:attrNameLst>
                                          <p:attrName>style.visibility</p:attrName>
                                        </p:attrNameLst>
                                      </p:cBhvr>
                                      <p:to>
                                        <p:strVal val="visible"/>
                                      </p:to>
                                    </p:set>
                                    <p:animEffect transition="in" filter="wipe(right)">
                                      <p:cBhvr>
                                        <p:cTn id="36" dur="500"/>
                                        <p:tgtEl>
                                          <p:spTgt spid="44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7427168" cy="591344"/>
          </a:xfrm>
        </p:spPr>
        <p:txBody>
          <a:bodyPr>
            <a:normAutofit fontScale="90000"/>
          </a:bodyPr>
          <a:lstStyle/>
          <a:p>
            <a:r>
              <a:rPr lang="es-AR" dirty="0"/>
              <a:t>¿Que es el sonido?</a:t>
            </a:r>
          </a:p>
        </p:txBody>
      </p:sp>
      <p:sp>
        <p:nvSpPr>
          <p:cNvPr id="3" name="2 Marcador de contenido"/>
          <p:cNvSpPr>
            <a:spLocks noGrp="1"/>
          </p:cNvSpPr>
          <p:nvPr>
            <p:ph idx="1"/>
          </p:nvPr>
        </p:nvSpPr>
        <p:spPr>
          <a:xfrm>
            <a:off x="457200" y="1268760"/>
            <a:ext cx="8363272" cy="5589240"/>
          </a:xfrm>
        </p:spPr>
        <p:txBody>
          <a:bodyPr>
            <a:normAutofit fontScale="92500" lnSpcReduction="20000"/>
          </a:bodyPr>
          <a:lstStyle/>
          <a:p>
            <a:pPr marL="0" indent="0">
              <a:buNone/>
            </a:pPr>
            <a:r>
              <a:rPr lang="es-ES" sz="1800" b="0" i="0" dirty="0">
                <a:solidFill>
                  <a:srgbClr val="231F20"/>
                </a:solidFill>
                <a:effectLst/>
              </a:rPr>
              <a:t>La definición más general del </a:t>
            </a:r>
            <a:r>
              <a:rPr lang="es-ES" sz="1800" b="1" i="0" dirty="0">
                <a:solidFill>
                  <a:srgbClr val="231F20"/>
                </a:solidFill>
                <a:effectLst/>
              </a:rPr>
              <a:t>sonido </a:t>
            </a:r>
            <a:r>
              <a:rPr lang="es-ES" sz="1800" b="0" i="0" dirty="0">
                <a:solidFill>
                  <a:srgbClr val="231F20"/>
                </a:solidFill>
                <a:effectLst/>
              </a:rPr>
              <a:t>es una onda longitudinal en un medio. Lo que más nos interesa son las ondas sonoras en aire; aunque el sonido puede viajar por cualquier medio, gas, líquido o sólido. </a:t>
            </a:r>
            <a:r>
              <a:rPr lang="es-ES_tradnl" altLang="es-ES" sz="1800" dirty="0">
                <a:latin typeface="+mj-lt"/>
                <a:cs typeface="Times New Roman" panose="02020603050405020304" pitchFamily="18" charset="0"/>
              </a:rPr>
              <a:t>Se produce por la </a:t>
            </a:r>
            <a:r>
              <a:rPr lang="es-ES_tradnl" altLang="es-ES" sz="1800" b="1" dirty="0">
                <a:latin typeface="+mj-lt"/>
                <a:cs typeface="Times New Roman" panose="02020603050405020304" pitchFamily="18" charset="0"/>
              </a:rPr>
              <a:t>vibración</a:t>
            </a:r>
            <a:r>
              <a:rPr lang="es-ES_tradnl" altLang="es-ES" sz="1800" dirty="0">
                <a:latin typeface="+mj-lt"/>
                <a:cs typeface="Times New Roman" panose="02020603050405020304" pitchFamily="18" charset="0"/>
              </a:rPr>
              <a:t> de un medio elástico, que puede ser gaseoso, líquido o sólido.</a:t>
            </a:r>
          </a:p>
          <a:p>
            <a:pPr marL="0" indent="0">
              <a:buNone/>
            </a:pPr>
            <a:br>
              <a:rPr lang="es-ES" sz="1800" dirty="0"/>
            </a:br>
            <a:endParaRPr lang="es-ES" sz="1800" dirty="0"/>
          </a:p>
          <a:p>
            <a:pPr marL="0" indent="0">
              <a:buNone/>
            </a:pPr>
            <a:r>
              <a:rPr lang="es-ES" sz="1800" b="0" i="0" dirty="0">
                <a:solidFill>
                  <a:srgbClr val="231F20"/>
                </a:solidFill>
                <a:effectLst/>
              </a:rPr>
              <a:t>Las ondas sonoras más sencillas son las senoidales, las cuales tienen la frecuencia, la amplitud y la longitud de onda completamente especificadas. </a:t>
            </a:r>
          </a:p>
          <a:p>
            <a:pPr marL="0" indent="0">
              <a:buNone/>
            </a:pPr>
            <a:br>
              <a:rPr lang="es-ES" sz="1800" dirty="0"/>
            </a:br>
            <a:endParaRPr lang="es-ES" sz="1800" dirty="0"/>
          </a:p>
          <a:p>
            <a:pPr marL="0" indent="0">
              <a:buNone/>
            </a:pPr>
            <a:r>
              <a:rPr lang="es-ES" sz="1800" b="0" i="0" dirty="0">
                <a:solidFill>
                  <a:srgbClr val="231F20"/>
                </a:solidFill>
                <a:effectLst/>
              </a:rPr>
              <a:t>Las ondas sonoras también pueden describirse en términos de variaciones de </a:t>
            </a:r>
            <a:r>
              <a:rPr lang="es-ES" sz="1800" b="0" i="1" dirty="0">
                <a:solidFill>
                  <a:srgbClr val="231F20"/>
                </a:solidFill>
                <a:effectLst/>
              </a:rPr>
              <a:t>presión </a:t>
            </a:r>
            <a:r>
              <a:rPr lang="es-ES" sz="1800" b="0" i="0" dirty="0">
                <a:solidFill>
                  <a:srgbClr val="231F20"/>
                </a:solidFill>
                <a:effectLst/>
              </a:rPr>
              <a:t>en diversos puntos. En una onda sonora senoidal en aire, la presión fluctúa por arriba y por debajo de la presión atmosférica (</a:t>
            </a:r>
            <a:r>
              <a:rPr lang="es-ES" sz="1800" b="0" i="1" dirty="0" err="1">
                <a:solidFill>
                  <a:srgbClr val="231F20"/>
                </a:solidFill>
                <a:effectLst/>
              </a:rPr>
              <a:t>p</a:t>
            </a:r>
            <a:r>
              <a:rPr lang="es-ES" sz="1800" b="0" i="0" dirty="0" err="1">
                <a:solidFill>
                  <a:srgbClr val="231F20"/>
                </a:solidFill>
                <a:effectLst/>
              </a:rPr>
              <a:t>a</a:t>
            </a:r>
            <a:r>
              <a:rPr lang="es-ES" sz="1800" b="0" i="0" dirty="0">
                <a:solidFill>
                  <a:srgbClr val="231F20"/>
                </a:solidFill>
                <a:effectLst/>
              </a:rPr>
              <a:t>) en forma senoidal con la misma frecuencia que los movimientos de las partículas de aire.</a:t>
            </a:r>
          </a:p>
          <a:p>
            <a:pPr marL="0" indent="0">
              <a:buNone/>
            </a:pPr>
            <a:r>
              <a:rPr lang="es-ES" sz="1800" b="0" i="0" dirty="0">
                <a:solidFill>
                  <a:srgbClr val="231F20"/>
                </a:solidFill>
                <a:effectLst/>
              </a:rPr>
              <a:t> </a:t>
            </a:r>
          </a:p>
          <a:p>
            <a:pPr marL="0" indent="0">
              <a:buNone/>
            </a:pPr>
            <a:r>
              <a:rPr lang="es-ES" sz="1800" b="0" i="0" dirty="0">
                <a:solidFill>
                  <a:srgbClr val="231F20"/>
                </a:solidFill>
                <a:effectLst/>
              </a:rPr>
              <a:t>El oído humano funciona detectando tales variaciones de presión. Una onda sonora que entra en el canal auditivo ejerce una presión fluctuante sobre un lado del tímpano; el aire del otro lado, comunicado con el exterior por la trompa de Eustaquio, está a presión atmosférica. </a:t>
            </a:r>
          </a:p>
          <a:p>
            <a:pPr marL="0" indent="0">
              <a:buNone/>
            </a:pPr>
            <a:r>
              <a:rPr lang="es-ES" sz="1800" b="0" i="0" dirty="0">
                <a:solidFill>
                  <a:srgbClr val="231F20"/>
                </a:solidFill>
                <a:effectLst/>
              </a:rPr>
              <a:t>La diferencia de presión entre ambos lados del tímpano lo pone en movimiento. </a:t>
            </a:r>
          </a:p>
          <a:p>
            <a:pPr marL="0" indent="0">
              <a:buNone/>
            </a:pPr>
            <a:endParaRPr lang="es-ES" sz="1800" dirty="0">
              <a:solidFill>
                <a:srgbClr val="231F20"/>
              </a:solidFill>
            </a:endParaRPr>
          </a:p>
          <a:p>
            <a:pPr marL="0" indent="0">
              <a:buNone/>
            </a:pPr>
            <a:r>
              <a:rPr lang="es-ES" sz="1800" b="0" i="0" dirty="0">
                <a:solidFill>
                  <a:srgbClr val="231F20"/>
                </a:solidFill>
                <a:effectLst/>
              </a:rPr>
              <a:t>Los micrófonos y dispositivos similares por lo regular también detectan diferencias de presión.</a:t>
            </a:r>
            <a:endParaRPr lang="es-AR" dirty="0"/>
          </a:p>
        </p:txBody>
      </p:sp>
    </p:spTree>
    <p:extLst>
      <p:ext uri="{BB962C8B-B14F-4D97-AF65-F5344CB8AC3E}">
        <p14:creationId xmlns:p14="http://schemas.microsoft.com/office/powerpoint/2010/main" val="46715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08B2355-39FD-DA2A-BD10-77702D898723}"/>
              </a:ext>
            </a:extLst>
          </p:cNvPr>
          <p:cNvSpPr>
            <a:spLocks noGrp="1" noChangeArrowheads="1"/>
          </p:cNvSpPr>
          <p:nvPr>
            <p:ph idx="1"/>
          </p:nvPr>
        </p:nvSpPr>
        <p:spPr>
          <a:xfrm>
            <a:off x="0" y="908050"/>
            <a:ext cx="9144000" cy="1763713"/>
          </a:xfrm>
        </p:spPr>
        <p:txBody>
          <a:bodyPr rtlCol="0">
            <a:normAutofit fontScale="85000" lnSpcReduction="20000"/>
          </a:bodyPr>
          <a:lstStyle/>
          <a:p>
            <a:pPr eaLnBrk="1" fontAlgn="auto" hangingPunct="1">
              <a:spcAft>
                <a:spcPts val="0"/>
              </a:spcAft>
              <a:buFontTx/>
              <a:buNone/>
              <a:defRPr/>
            </a:pPr>
            <a:r>
              <a:rPr lang="es-ES_tradnl" altLang="es-ES" dirty="0"/>
              <a:t>	</a:t>
            </a:r>
            <a:r>
              <a:rPr lang="es-ES_tradnl" altLang="es-ES" sz="3600" dirty="0">
                <a:latin typeface="Times New Roman" charset="0"/>
                <a:cs typeface="Times New Roman" charset="0"/>
              </a:rPr>
              <a:t>Los sonidos que son audibles para el ser humano son aquellos cuya frecuencia está entre </a:t>
            </a:r>
            <a:r>
              <a:rPr lang="es-ES_tradnl" altLang="es-ES" sz="3600" b="1" dirty="0">
                <a:latin typeface="Times New Roman" charset="0"/>
                <a:cs typeface="Times New Roman" charset="0"/>
              </a:rPr>
              <a:t>20 Hz </a:t>
            </a:r>
            <a:r>
              <a:rPr lang="es-ES_tradnl" altLang="es-ES" sz="3600" dirty="0">
                <a:latin typeface="Times New Roman" charset="0"/>
                <a:cs typeface="Times New Roman" charset="0"/>
              </a:rPr>
              <a:t>y </a:t>
            </a:r>
            <a:r>
              <a:rPr lang="es-ES_tradnl" altLang="es-ES" sz="3600" b="1" dirty="0">
                <a:latin typeface="Times New Roman" charset="0"/>
                <a:cs typeface="Times New Roman" charset="0"/>
              </a:rPr>
              <a:t>20 KHz</a:t>
            </a:r>
            <a:r>
              <a:rPr lang="es-ES_tradnl" altLang="es-ES" sz="3600" dirty="0">
                <a:latin typeface="Times New Roman" charset="0"/>
                <a:cs typeface="Times New Roman" charset="0"/>
              </a:rPr>
              <a:t>.</a:t>
            </a:r>
          </a:p>
          <a:p>
            <a:pPr eaLnBrk="1" fontAlgn="auto" hangingPunct="1">
              <a:spcAft>
                <a:spcPts val="0"/>
              </a:spcAft>
              <a:buFontTx/>
              <a:buNone/>
              <a:defRPr/>
            </a:pPr>
            <a:endParaRPr lang="es-ES_tradnl" altLang="es-ES" dirty="0"/>
          </a:p>
          <a:p>
            <a:pPr eaLnBrk="1" fontAlgn="auto" hangingPunct="1">
              <a:spcAft>
                <a:spcPts val="0"/>
              </a:spcAft>
              <a:buFontTx/>
              <a:buNone/>
              <a:defRPr/>
            </a:pPr>
            <a:endParaRPr lang="es-ES_tradnl" altLang="es-ES" dirty="0"/>
          </a:p>
          <a:p>
            <a:pPr eaLnBrk="1" fontAlgn="auto" hangingPunct="1">
              <a:spcAft>
                <a:spcPts val="0"/>
              </a:spcAft>
              <a:buFontTx/>
              <a:buNone/>
              <a:defRPr/>
            </a:pPr>
            <a:r>
              <a:rPr lang="es-ES_tradnl" altLang="es-ES" dirty="0"/>
              <a:t>	</a:t>
            </a:r>
            <a:endParaRPr lang="es-ES" altLang="es-ES" dirty="0"/>
          </a:p>
        </p:txBody>
      </p:sp>
      <p:grpSp>
        <p:nvGrpSpPr>
          <p:cNvPr id="2" name="Group 4">
            <a:extLst>
              <a:ext uri="{FF2B5EF4-FFF2-40B4-BE49-F238E27FC236}">
                <a16:creationId xmlns:a16="http://schemas.microsoft.com/office/drawing/2014/main" id="{3ED27D9E-0989-2895-513B-31D9219CDA62}"/>
              </a:ext>
            </a:extLst>
          </p:cNvPr>
          <p:cNvGrpSpPr>
            <a:grpSpLocks/>
          </p:cNvGrpSpPr>
          <p:nvPr/>
        </p:nvGrpSpPr>
        <p:grpSpPr bwMode="auto">
          <a:xfrm>
            <a:off x="0" y="1665288"/>
            <a:ext cx="9144000" cy="5184775"/>
            <a:chOff x="476" y="2160"/>
            <a:chExt cx="4853" cy="1452"/>
          </a:xfrm>
        </p:grpSpPr>
        <p:graphicFrame>
          <p:nvGraphicFramePr>
            <p:cNvPr id="40965" name="Object 5">
              <a:extLst>
                <a:ext uri="{FF2B5EF4-FFF2-40B4-BE49-F238E27FC236}">
                  <a16:creationId xmlns:a16="http://schemas.microsoft.com/office/drawing/2014/main" id="{86CC6DA9-314E-0273-378E-5D16FA585677}"/>
                </a:ext>
              </a:extLst>
            </p:cNvPr>
            <p:cNvGraphicFramePr>
              <a:graphicFrameLocks noChangeAspect="1"/>
            </p:cNvGraphicFramePr>
            <p:nvPr/>
          </p:nvGraphicFramePr>
          <p:xfrm>
            <a:off x="476" y="2160"/>
            <a:ext cx="4835" cy="1446"/>
          </p:xfrm>
          <a:graphic>
            <a:graphicData uri="http://schemas.openxmlformats.org/presentationml/2006/ole">
              <mc:AlternateContent xmlns:mc="http://schemas.openxmlformats.org/markup-compatibility/2006">
                <mc:Choice xmlns:v="urn:schemas-microsoft-com:vml" Requires="v">
                  <p:oleObj name="Fotografía de Photo Editor" r:id="rId2" imgW="7842163" imgH="1478919" progId="MSPhotoEd.3">
                    <p:embed/>
                  </p:oleObj>
                </mc:Choice>
                <mc:Fallback>
                  <p:oleObj name="Fotografía de Photo Editor" r:id="rId2" imgW="7842163" imgH="1478919" progId="MSPhotoEd.3">
                    <p:embed/>
                    <p:pic>
                      <p:nvPicPr>
                        <p:cNvPr id="40965" name="Object 5">
                          <a:extLst>
                            <a:ext uri="{FF2B5EF4-FFF2-40B4-BE49-F238E27FC236}">
                              <a16:creationId xmlns:a16="http://schemas.microsoft.com/office/drawing/2014/main" id="{86CC6DA9-314E-0273-378E-5D16FA585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2160"/>
                          <a:ext cx="4835" cy="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6">
              <a:extLst>
                <a:ext uri="{FF2B5EF4-FFF2-40B4-BE49-F238E27FC236}">
                  <a16:creationId xmlns:a16="http://schemas.microsoft.com/office/drawing/2014/main" id="{609C53C0-54AC-6681-7900-10FA71E292F6}"/>
                </a:ext>
              </a:extLst>
            </p:cNvPr>
            <p:cNvSpPr>
              <a:spLocks noChangeArrowheads="1"/>
            </p:cNvSpPr>
            <p:nvPr/>
          </p:nvSpPr>
          <p:spPr bwMode="auto">
            <a:xfrm>
              <a:off x="476" y="2160"/>
              <a:ext cx="4853" cy="1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Dos gráficas: presión vs tiempo, presión vs posición</a:t>
            </a:r>
          </a:p>
        </p:txBody>
      </p:sp>
      <p:pic>
        <p:nvPicPr>
          <p:cNvPr id="3074" name="Picture 2" descr="Resultado de imagen para length sound 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9652" y="1736992"/>
            <a:ext cx="6264696" cy="485904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43608" y="1749568"/>
            <a:ext cx="941283" cy="369332"/>
          </a:xfrm>
          <a:prstGeom prst="rect">
            <a:avLst/>
          </a:prstGeom>
          <a:solidFill>
            <a:schemeClr val="bg1"/>
          </a:solidFill>
        </p:spPr>
        <p:txBody>
          <a:bodyPr wrap="none" rtlCol="0">
            <a:spAutoFit/>
          </a:bodyPr>
          <a:lstStyle/>
          <a:p>
            <a:r>
              <a:rPr lang="es-AR" dirty="0"/>
              <a:t>presión</a:t>
            </a:r>
          </a:p>
        </p:txBody>
      </p:sp>
      <p:sp>
        <p:nvSpPr>
          <p:cNvPr id="7" name="6 CuadroTexto"/>
          <p:cNvSpPr txBox="1"/>
          <p:nvPr/>
        </p:nvSpPr>
        <p:spPr>
          <a:xfrm>
            <a:off x="1084657" y="4283804"/>
            <a:ext cx="941283" cy="369332"/>
          </a:xfrm>
          <a:prstGeom prst="rect">
            <a:avLst/>
          </a:prstGeom>
          <a:solidFill>
            <a:schemeClr val="bg1"/>
          </a:solidFill>
        </p:spPr>
        <p:txBody>
          <a:bodyPr wrap="none" rtlCol="0">
            <a:spAutoFit/>
          </a:bodyPr>
          <a:lstStyle/>
          <a:p>
            <a:r>
              <a:rPr lang="es-AR" dirty="0"/>
              <a:t>presión</a:t>
            </a:r>
          </a:p>
        </p:txBody>
      </p:sp>
    </p:spTree>
    <p:extLst>
      <p:ext uri="{BB962C8B-B14F-4D97-AF65-F5344CB8AC3E}">
        <p14:creationId xmlns:p14="http://schemas.microsoft.com/office/powerpoint/2010/main" val="352983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F8F51AB-269C-2389-238B-0B440AE6AD85}"/>
              </a:ext>
            </a:extLst>
          </p:cNvPr>
          <p:cNvSpPr>
            <a:spLocks noGrp="1" noChangeArrowheads="1"/>
          </p:cNvSpPr>
          <p:nvPr>
            <p:ph type="body" sz="half" idx="2"/>
          </p:nvPr>
        </p:nvSpPr>
        <p:spPr>
          <a:xfrm>
            <a:off x="0" y="4537075"/>
            <a:ext cx="9144000" cy="2312988"/>
          </a:xfrm>
        </p:spPr>
        <p:txBody>
          <a:bodyPr rtlCol="0">
            <a:normAutofit fontScale="92500" lnSpcReduction="10000"/>
          </a:bodyPr>
          <a:lstStyle/>
          <a:p>
            <a:pPr eaLnBrk="1" fontAlgn="auto" hangingPunct="1">
              <a:spcAft>
                <a:spcPts val="0"/>
              </a:spcAft>
              <a:buFontTx/>
              <a:buNone/>
              <a:defRPr/>
            </a:pPr>
            <a:r>
              <a:rPr lang="es-ES_tradnl" altLang="es-ES" sz="2800" dirty="0">
                <a:latin typeface="Times New Roman" charset="0"/>
                <a:cs typeface="Times New Roman" charset="0"/>
              </a:rPr>
              <a:t>Cualquiera sea la frecuencia que tenga un sonido, se </a:t>
            </a:r>
          </a:p>
          <a:p>
            <a:pPr eaLnBrk="1" fontAlgn="auto" hangingPunct="1">
              <a:spcAft>
                <a:spcPts val="0"/>
              </a:spcAft>
              <a:buFontTx/>
              <a:buNone/>
              <a:defRPr/>
            </a:pPr>
            <a:r>
              <a:rPr lang="es-ES_tradnl" altLang="es-ES" sz="2800" dirty="0">
                <a:latin typeface="Times New Roman" charset="0"/>
                <a:cs typeface="Times New Roman" charset="0"/>
              </a:rPr>
              <a:t>caracteriza por ser una onda de </a:t>
            </a:r>
            <a:r>
              <a:rPr lang="es-ES_tradnl" altLang="es-ES" sz="2800" b="1" dirty="0">
                <a:latin typeface="Times New Roman" charset="0"/>
                <a:cs typeface="Times New Roman" charset="0"/>
              </a:rPr>
              <a:t>tipo: </a:t>
            </a:r>
          </a:p>
          <a:p>
            <a:pPr eaLnBrk="1" fontAlgn="auto" hangingPunct="1">
              <a:spcAft>
                <a:spcPts val="0"/>
              </a:spcAft>
              <a:buFontTx/>
              <a:buNone/>
              <a:defRPr/>
            </a:pPr>
            <a:r>
              <a:rPr lang="es-ES_tradnl" altLang="es-ES" sz="2800" dirty="0">
                <a:latin typeface="Times New Roman" charset="0"/>
                <a:cs typeface="Times New Roman" charset="0"/>
              </a:rPr>
              <a:t>1)</a:t>
            </a:r>
            <a:r>
              <a:rPr lang="es-ES_tradnl" altLang="es-ES" sz="2800" b="1" dirty="0">
                <a:latin typeface="Times New Roman" charset="0"/>
                <a:cs typeface="Times New Roman" charset="0"/>
              </a:rPr>
              <a:t> Mecánica.</a:t>
            </a:r>
          </a:p>
          <a:p>
            <a:pPr eaLnBrk="1" fontAlgn="auto" hangingPunct="1">
              <a:spcAft>
                <a:spcPts val="0"/>
              </a:spcAft>
              <a:buFontTx/>
              <a:buNone/>
              <a:defRPr/>
            </a:pPr>
            <a:r>
              <a:rPr lang="es-ES_tradnl" altLang="es-ES" sz="2800" dirty="0">
                <a:latin typeface="Times New Roman" charset="0"/>
                <a:cs typeface="Times New Roman" charset="0"/>
              </a:rPr>
              <a:t>2) </a:t>
            </a:r>
            <a:r>
              <a:rPr lang="es-ES_tradnl" altLang="es-ES" sz="2800" b="1" dirty="0">
                <a:latin typeface="Times New Roman" charset="0"/>
                <a:cs typeface="Times New Roman" charset="0"/>
              </a:rPr>
              <a:t>Longitudinal.</a:t>
            </a:r>
          </a:p>
          <a:p>
            <a:pPr eaLnBrk="1" fontAlgn="auto" hangingPunct="1">
              <a:spcAft>
                <a:spcPts val="0"/>
              </a:spcAft>
              <a:buFontTx/>
              <a:buNone/>
              <a:defRPr/>
            </a:pPr>
            <a:r>
              <a:rPr lang="es-ES_tradnl" altLang="es-ES" sz="2800" dirty="0">
                <a:latin typeface="Times New Roman" charset="0"/>
                <a:cs typeface="Times New Roman" charset="0"/>
              </a:rPr>
              <a:t>3) El medio que vibra lo hace por </a:t>
            </a:r>
            <a:r>
              <a:rPr lang="es-ES_tradnl" altLang="es-ES" sz="2800" b="1" dirty="0">
                <a:latin typeface="Times New Roman" charset="0"/>
                <a:cs typeface="Times New Roman" charset="0"/>
              </a:rPr>
              <a:t>Variaciones de Presión</a:t>
            </a:r>
            <a:r>
              <a:rPr lang="es-ES_tradnl" altLang="es-ES" sz="2800" dirty="0">
                <a:latin typeface="Times New Roman" charset="0"/>
                <a:cs typeface="Times New Roman" charset="0"/>
              </a:rPr>
              <a:t>.</a:t>
            </a:r>
            <a:endParaRPr lang="es-ES" altLang="es-ES" sz="2800" dirty="0">
              <a:latin typeface="Times New Roman" charset="0"/>
              <a:cs typeface="Times New Roman" charset="0"/>
            </a:endParaRPr>
          </a:p>
        </p:txBody>
      </p:sp>
      <p:grpSp>
        <p:nvGrpSpPr>
          <p:cNvPr id="2" name="Group 4">
            <a:extLst>
              <a:ext uri="{FF2B5EF4-FFF2-40B4-BE49-F238E27FC236}">
                <a16:creationId xmlns:a16="http://schemas.microsoft.com/office/drawing/2014/main" id="{BA080C1D-A50C-0AC6-41C6-2FE0052124FA}"/>
              </a:ext>
            </a:extLst>
          </p:cNvPr>
          <p:cNvGrpSpPr>
            <a:grpSpLocks/>
          </p:cNvGrpSpPr>
          <p:nvPr/>
        </p:nvGrpSpPr>
        <p:grpSpPr bwMode="auto">
          <a:xfrm>
            <a:off x="7938" y="728663"/>
            <a:ext cx="9136062" cy="3779837"/>
            <a:chOff x="930" y="981"/>
            <a:chExt cx="3946" cy="1814"/>
          </a:xfrm>
        </p:grpSpPr>
        <p:graphicFrame>
          <p:nvGraphicFramePr>
            <p:cNvPr id="11269" name="Object 5">
              <a:extLst>
                <a:ext uri="{FF2B5EF4-FFF2-40B4-BE49-F238E27FC236}">
                  <a16:creationId xmlns:a16="http://schemas.microsoft.com/office/drawing/2014/main" id="{87D5300A-3DA7-663D-9E43-CB683DA14859}"/>
                </a:ext>
              </a:extLst>
            </p:cNvPr>
            <p:cNvGraphicFramePr>
              <a:graphicFrameLocks noChangeAspect="1"/>
            </p:cNvGraphicFramePr>
            <p:nvPr/>
          </p:nvGraphicFramePr>
          <p:xfrm>
            <a:off x="937" y="1008"/>
            <a:ext cx="3932" cy="1770"/>
          </p:xfrm>
          <a:graphic>
            <a:graphicData uri="http://schemas.openxmlformats.org/presentationml/2006/ole">
              <mc:AlternateContent xmlns:mc="http://schemas.openxmlformats.org/markup-compatibility/2006">
                <mc:Choice xmlns:v="urn:schemas-microsoft-com:vml" Requires="v">
                  <p:oleObj name="Fotografía de Photo Editor" r:id="rId2" imgW="5526487" imgH="3084324" progId="MSPhotoEd.3">
                    <p:embed/>
                  </p:oleObj>
                </mc:Choice>
                <mc:Fallback>
                  <p:oleObj name="Fotografía de Photo Editor" r:id="rId2" imgW="5526487" imgH="3084324" progId="MSPhotoEd.3">
                    <p:embed/>
                    <p:pic>
                      <p:nvPicPr>
                        <p:cNvPr id="11269" name="Object 5">
                          <a:extLst>
                            <a:ext uri="{FF2B5EF4-FFF2-40B4-BE49-F238E27FC236}">
                              <a16:creationId xmlns:a16="http://schemas.microsoft.com/office/drawing/2014/main" id="{87D5300A-3DA7-663D-9E43-CB683DA14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 y="1008"/>
                          <a:ext cx="3932" cy="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6">
              <a:extLst>
                <a:ext uri="{FF2B5EF4-FFF2-40B4-BE49-F238E27FC236}">
                  <a16:creationId xmlns:a16="http://schemas.microsoft.com/office/drawing/2014/main" id="{5B3EA98D-35C7-604E-C5DC-ED284F770F18}"/>
                </a:ext>
              </a:extLst>
            </p:cNvPr>
            <p:cNvSpPr>
              <a:spLocks noChangeArrowheads="1"/>
            </p:cNvSpPr>
            <p:nvPr/>
          </p:nvSpPr>
          <p:spPr bwMode="auto">
            <a:xfrm>
              <a:off x="930" y="981"/>
              <a:ext cx="3946" cy="18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Parámetros físicos del sonido</a:t>
            </a:r>
          </a:p>
        </p:txBody>
      </p:sp>
      <p:sp>
        <p:nvSpPr>
          <p:cNvPr id="3" name="2 Marcador de contenido"/>
          <p:cNvSpPr>
            <a:spLocks noGrp="1"/>
          </p:cNvSpPr>
          <p:nvPr>
            <p:ph idx="1"/>
          </p:nvPr>
        </p:nvSpPr>
        <p:spPr/>
        <p:txBody>
          <a:bodyPr/>
          <a:lstStyle/>
          <a:p>
            <a:r>
              <a:rPr lang="es-AR" b="1" u="sng" dirty="0"/>
              <a:t>Amplitud (A): </a:t>
            </a:r>
            <a:r>
              <a:rPr lang="es-AR" dirty="0"/>
              <a:t>presión máxima (o mínima) medida en [</a:t>
            </a:r>
            <a:r>
              <a:rPr lang="es-AR" dirty="0" err="1"/>
              <a:t>Pa</a:t>
            </a:r>
            <a:r>
              <a:rPr lang="es-AR" dirty="0"/>
              <a:t>]</a:t>
            </a:r>
          </a:p>
          <a:p>
            <a:r>
              <a:rPr lang="es-AR" b="1" u="sng" dirty="0"/>
              <a:t>Longitud de onda (</a:t>
            </a:r>
            <a:r>
              <a:rPr lang="el-GR" b="1" u="sng" dirty="0"/>
              <a:t>λ</a:t>
            </a:r>
            <a:r>
              <a:rPr lang="es-AR" b="1" u="sng" dirty="0"/>
              <a:t> “lambda”):</a:t>
            </a:r>
            <a:r>
              <a:rPr lang="es-AR" dirty="0"/>
              <a:t> distancia entre dos máximos o mínimos, medida en [m]</a:t>
            </a:r>
          </a:p>
          <a:p>
            <a:r>
              <a:rPr lang="es-AR" b="1" u="sng" dirty="0"/>
              <a:t>Período (T): </a:t>
            </a:r>
            <a:r>
              <a:rPr lang="es-AR" dirty="0"/>
              <a:t>tiempo que dura un ciclo, medido en [s]</a:t>
            </a:r>
          </a:p>
          <a:p>
            <a:r>
              <a:rPr lang="es-AR" b="1" u="sng" dirty="0"/>
              <a:t>Frecuencia (f): </a:t>
            </a:r>
            <a:r>
              <a:rPr lang="es-AR" dirty="0"/>
              <a:t>cantidad de ciclos por unidad de tiempo, medido en [s</a:t>
            </a:r>
            <a:r>
              <a:rPr lang="es-AR" baseline="30000" dirty="0"/>
              <a:t>-1</a:t>
            </a:r>
            <a:r>
              <a:rPr lang="es-AR" dirty="0"/>
              <a:t>]=[Hz]</a:t>
            </a:r>
          </a:p>
          <a:p>
            <a:r>
              <a:rPr lang="es-AR" dirty="0"/>
              <a:t>Se puede deducir de lo anterior que la velocidad de propagación del sonido está dada por:</a:t>
            </a:r>
          </a:p>
        </p:txBody>
      </p:sp>
      <mc:AlternateContent xmlns:mc="http://schemas.openxmlformats.org/markup-compatibility/2006" xmlns:a14="http://schemas.microsoft.com/office/drawing/2010/main">
        <mc:Choice Requires="a14">
          <p:sp>
            <p:nvSpPr>
              <p:cNvPr id="4" name="3 CuadroTexto"/>
              <p:cNvSpPr txBox="1"/>
              <p:nvPr/>
            </p:nvSpPr>
            <p:spPr>
              <a:xfrm>
                <a:off x="4220851" y="5136300"/>
                <a:ext cx="241867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sz="4400" b="0" i="1" smtClean="0">
                          <a:latin typeface="Cambria Math"/>
                        </a:rPr>
                        <m:t>𝑣</m:t>
                      </m:r>
                      <m:r>
                        <a:rPr lang="es-AR" sz="4400" b="0" i="1" smtClean="0">
                          <a:latin typeface="Cambria Math"/>
                        </a:rPr>
                        <m:t>=</m:t>
                      </m:r>
                      <m:r>
                        <a:rPr lang="es-AR" sz="4400" b="0" i="1" smtClean="0">
                          <a:latin typeface="Cambria Math"/>
                          <a:ea typeface="Cambria Math"/>
                        </a:rPr>
                        <m:t>𝜆</m:t>
                      </m:r>
                      <m:r>
                        <a:rPr lang="es-AR" sz="4400" b="0" i="1" smtClean="0">
                          <a:latin typeface="Cambria Math"/>
                          <a:ea typeface="Cambria Math"/>
                        </a:rPr>
                        <m:t>∙</m:t>
                      </m:r>
                      <m:r>
                        <a:rPr lang="es-AR" sz="4400" b="0" i="1" smtClean="0">
                          <a:latin typeface="Cambria Math"/>
                          <a:ea typeface="Cambria Math"/>
                        </a:rPr>
                        <m:t>𝑓</m:t>
                      </m:r>
                    </m:oMath>
                  </m:oMathPara>
                </a14:m>
                <a:endParaRPr lang="es-AR" sz="4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4220851" y="5136300"/>
                <a:ext cx="2418675" cy="769441"/>
              </a:xfrm>
              <a:prstGeom prst="rect">
                <a:avLst/>
              </a:prstGeom>
              <a:blipFill rotWithShape="1">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00736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Rapidez del sonido en distintos medios</a:t>
            </a:r>
          </a:p>
        </p:txBody>
      </p:sp>
      <p:sp>
        <p:nvSpPr>
          <p:cNvPr id="3" name="2 Marcador de contenido"/>
          <p:cNvSpPr>
            <a:spLocks noGrp="1"/>
          </p:cNvSpPr>
          <p:nvPr>
            <p:ph idx="1"/>
          </p:nvPr>
        </p:nvSpPr>
        <p:spPr/>
        <p:txBody>
          <a:bodyPr>
            <a:noAutofit/>
          </a:bodyPr>
          <a:lstStyle/>
          <a:p>
            <a:pPr marL="0" indent="0">
              <a:buNone/>
            </a:pPr>
            <a:r>
              <a:rPr lang="es-ES" sz="2000" b="0" i="0" dirty="0">
                <a:solidFill>
                  <a:srgbClr val="1F1F1F"/>
                </a:solidFill>
                <a:effectLst/>
                <a:latin typeface="+mj-lt"/>
              </a:rPr>
              <a:t>El sonido viaja a distintas velocidades dependiendo del medio en que se mueve.</a:t>
            </a:r>
          </a:p>
          <a:p>
            <a:pPr marL="0" indent="0">
              <a:buNone/>
            </a:pPr>
            <a:endParaRPr lang="es-ES" sz="2000" dirty="0">
              <a:solidFill>
                <a:srgbClr val="1F1F1F"/>
              </a:solidFill>
              <a:latin typeface="+mj-lt"/>
            </a:endParaRPr>
          </a:p>
          <a:p>
            <a:pPr marL="0" indent="0">
              <a:buNone/>
            </a:pPr>
            <a:r>
              <a:rPr lang="es-ES" sz="2000" dirty="0">
                <a:solidFill>
                  <a:srgbClr val="1F1F1F"/>
                </a:solidFill>
                <a:latin typeface="+mj-lt"/>
              </a:rPr>
              <a:t>El sonido se propaga más rápidamente en un medio sólido, luego en el medio líquido y finalmente se mueve con menor velocidad en un medio gaseoso.</a:t>
            </a:r>
          </a:p>
          <a:p>
            <a:pPr marL="0" indent="0">
              <a:buNone/>
            </a:pPr>
            <a:endParaRPr lang="es-ES" sz="2000" b="0" i="0" dirty="0">
              <a:solidFill>
                <a:srgbClr val="1F1F1F"/>
              </a:solidFill>
              <a:effectLst/>
              <a:latin typeface="+mj-lt"/>
            </a:endParaRPr>
          </a:p>
          <a:p>
            <a:pPr marL="0" indent="0">
              <a:buNone/>
            </a:pPr>
            <a:r>
              <a:rPr lang="es-ES" sz="2000" b="0" i="0" dirty="0">
                <a:solidFill>
                  <a:srgbClr val="1F1F1F"/>
                </a:solidFill>
                <a:effectLst/>
                <a:latin typeface="+mj-lt"/>
              </a:rPr>
              <a:t>Por ejemplo:</a:t>
            </a:r>
          </a:p>
          <a:p>
            <a:r>
              <a:rPr lang="es-ES" sz="2000" b="0" i="0" dirty="0">
                <a:solidFill>
                  <a:srgbClr val="1F1F1F"/>
                </a:solidFill>
                <a:effectLst/>
                <a:latin typeface="+mj-lt"/>
              </a:rPr>
              <a:t>En la madera es de 3700 m/s.</a:t>
            </a:r>
          </a:p>
          <a:p>
            <a:r>
              <a:rPr lang="es-ES" sz="2000" b="0" i="0" dirty="0">
                <a:solidFill>
                  <a:srgbClr val="1F1F1F"/>
                </a:solidFill>
                <a:effectLst/>
                <a:latin typeface="+mj-lt"/>
              </a:rPr>
              <a:t>En el agua (a 25 °C) es de 1593 m/s. </a:t>
            </a:r>
          </a:p>
          <a:p>
            <a:r>
              <a:rPr lang="es-ES" sz="2000" b="0" i="0" dirty="0">
                <a:solidFill>
                  <a:srgbClr val="1F1F1F"/>
                </a:solidFill>
                <a:effectLst/>
                <a:latin typeface="+mj-lt"/>
              </a:rPr>
              <a:t>En el aire, a 0 °C, el </a:t>
            </a:r>
            <a:r>
              <a:rPr lang="es-ES" sz="2000" b="0" i="0" dirty="0">
                <a:solidFill>
                  <a:srgbClr val="040C28"/>
                </a:solidFill>
                <a:effectLst/>
                <a:latin typeface="+mj-lt"/>
              </a:rPr>
              <a:t>sonido</a:t>
            </a:r>
            <a:r>
              <a:rPr lang="es-ES" sz="2000" b="0" i="0" dirty="0">
                <a:solidFill>
                  <a:srgbClr val="1F1F1F"/>
                </a:solidFill>
                <a:effectLst/>
                <a:latin typeface="+mj-lt"/>
              </a:rPr>
              <a:t> viaja a una </a:t>
            </a:r>
            <a:r>
              <a:rPr lang="es-ES" sz="2000" b="0" i="0" dirty="0">
                <a:solidFill>
                  <a:srgbClr val="040C28"/>
                </a:solidFill>
                <a:effectLst/>
                <a:latin typeface="+mj-lt"/>
              </a:rPr>
              <a:t>velocidad</a:t>
            </a:r>
            <a:r>
              <a:rPr lang="es-ES" sz="2000" b="0" i="0" dirty="0">
                <a:solidFill>
                  <a:srgbClr val="1F1F1F"/>
                </a:solidFill>
                <a:effectLst/>
                <a:latin typeface="+mj-lt"/>
              </a:rPr>
              <a:t> de 331 m/s (por cada grado Celsius que sube la temperatura, la </a:t>
            </a:r>
            <a:r>
              <a:rPr lang="es-ES" sz="2000" b="0" i="0" dirty="0">
                <a:solidFill>
                  <a:srgbClr val="040C28"/>
                </a:solidFill>
                <a:effectLst/>
                <a:latin typeface="+mj-lt"/>
              </a:rPr>
              <a:t>velocidad del sonido</a:t>
            </a:r>
            <a:r>
              <a:rPr lang="es-ES" sz="2000" b="0" i="0" dirty="0">
                <a:solidFill>
                  <a:srgbClr val="1F1F1F"/>
                </a:solidFill>
                <a:effectLst/>
                <a:latin typeface="+mj-lt"/>
              </a:rPr>
              <a:t> aumenta en 0,6 m/</a:t>
            </a:r>
            <a:r>
              <a:rPr lang="es-ES" sz="2000" dirty="0">
                <a:solidFill>
                  <a:srgbClr val="1F1F1F"/>
                </a:solidFill>
                <a:latin typeface="+mj-lt"/>
              </a:rPr>
              <a:t>s)</a:t>
            </a:r>
            <a:endParaRPr lang="es-ES" sz="2000" b="0" i="0" dirty="0">
              <a:solidFill>
                <a:srgbClr val="1F1F1F"/>
              </a:solidFill>
              <a:effectLst/>
              <a:latin typeface="+mj-lt"/>
            </a:endParaRPr>
          </a:p>
        </p:txBody>
      </p:sp>
    </p:spTree>
    <p:extLst>
      <p:ext uri="{BB962C8B-B14F-4D97-AF65-F5344CB8AC3E}">
        <p14:creationId xmlns:p14="http://schemas.microsoft.com/office/powerpoint/2010/main" val="2235637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1165</TotalTime>
  <Words>2365</Words>
  <Application>Microsoft Office PowerPoint</Application>
  <PresentationFormat>Presentación en pantalla (4:3)</PresentationFormat>
  <Paragraphs>221</Paragraphs>
  <Slides>35</Slides>
  <Notes>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3" baseType="lpstr">
      <vt:lpstr>Arial</vt:lpstr>
      <vt:lpstr>Calibri</vt:lpstr>
      <vt:lpstr>Cambria Math</vt:lpstr>
      <vt:lpstr>Open Sans</vt:lpstr>
      <vt:lpstr>Times New Roman</vt:lpstr>
      <vt:lpstr>Wingdings</vt:lpstr>
      <vt:lpstr>Claridad</vt:lpstr>
      <vt:lpstr>Fotografía de Photo Editor</vt:lpstr>
      <vt:lpstr>Física aplicada: unidad 5 “sonido”</vt:lpstr>
      <vt:lpstr>SÍNTESIS DE LA CLASE</vt:lpstr>
      <vt:lpstr>¿qué es el sonido?</vt:lpstr>
      <vt:lpstr>¿Que es el sonido?</vt:lpstr>
      <vt:lpstr>Presentación de PowerPoint</vt:lpstr>
      <vt:lpstr>Dos gráficas: presión vs tiempo, presión vs posición</vt:lpstr>
      <vt:lpstr>Presentación de PowerPoint</vt:lpstr>
      <vt:lpstr>Parámetros físicos del sonido</vt:lpstr>
      <vt:lpstr>Rapidez del sonido en distintos medios</vt:lpstr>
      <vt:lpstr>Características del sonido</vt:lpstr>
      <vt:lpstr>Presentación de PowerPoint</vt:lpstr>
      <vt:lpstr>TONO (ALTURA)</vt:lpstr>
      <vt:lpstr>Presentación de PowerPoint</vt:lpstr>
      <vt:lpstr>TIMBRE</vt:lpstr>
      <vt:lpstr>Tono y Timbre </vt:lpstr>
      <vt:lpstr>INTENSIDAD (VOLUMEN)</vt:lpstr>
      <vt:lpstr>Intensidad del sonido</vt:lpstr>
      <vt:lpstr>Intensidad</vt:lpstr>
      <vt:lpstr>La escala de decibles: https://www.youtube.com/watch?v=gUQAHtLCg2c</vt:lpstr>
      <vt:lpstr>Niveles de intensidad sonido </vt:lpstr>
      <vt:lpstr>Fenómenos asociados al sonido https://www.wited.com/reflexion-refraccion-difraccion-e-interferencia-del-sonido/</vt:lpstr>
      <vt:lpstr>Fenómenos asociados al sonido</vt:lpstr>
      <vt:lpstr>Presentación de PowerPoint</vt:lpstr>
      <vt:lpstr>Fenómenos asociados al sonido </vt:lpstr>
      <vt:lpstr>Reverberación</vt:lpstr>
      <vt:lpstr>Fenómenos asociados al sonido </vt:lpstr>
      <vt:lpstr>Interferencia</vt:lpstr>
      <vt:lpstr>Interferencia</vt:lpstr>
      <vt:lpstr>Pulsos</vt:lpstr>
      <vt:lpstr>Resonancia</vt:lpstr>
      <vt:lpstr>Difracción</vt:lpstr>
      <vt:lpstr>Absorción: </vt:lpstr>
      <vt:lpstr>ABSORCIÓN DEL SONIDO</vt:lpstr>
      <vt:lpstr>Presentación de PowerPoint</vt:lpstr>
      <vt:lpstr>RUIDO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Física aplicada: unidad 3 “sonido”</dc:title>
  <dc:creator>Pedro Baziuk</dc:creator>
  <cp:lastModifiedBy>Pavilion</cp:lastModifiedBy>
  <cp:revision>74</cp:revision>
  <dcterms:created xsi:type="dcterms:W3CDTF">2016-09-15T14:31:02Z</dcterms:created>
  <dcterms:modified xsi:type="dcterms:W3CDTF">2024-10-15T13:31:16Z</dcterms:modified>
</cp:coreProperties>
</file>