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87" r:id="rId4"/>
    <p:sldId id="288" r:id="rId5"/>
    <p:sldId id="259" r:id="rId6"/>
    <p:sldId id="263" r:id="rId7"/>
    <p:sldId id="282" r:id="rId8"/>
    <p:sldId id="310" r:id="rId9"/>
    <p:sldId id="317" r:id="rId10"/>
    <p:sldId id="318" r:id="rId11"/>
    <p:sldId id="264" r:id="rId12"/>
    <p:sldId id="281" r:id="rId13"/>
    <p:sldId id="311" r:id="rId14"/>
    <p:sldId id="309" r:id="rId15"/>
    <p:sldId id="319" r:id="rId16"/>
    <p:sldId id="308" r:id="rId17"/>
    <p:sldId id="302" r:id="rId18"/>
    <p:sldId id="280" r:id="rId19"/>
    <p:sldId id="286" r:id="rId20"/>
    <p:sldId id="312" r:id="rId21"/>
    <p:sldId id="313" r:id="rId22"/>
    <p:sldId id="315" r:id="rId23"/>
    <p:sldId id="316" r:id="rId24"/>
    <p:sldId id="314" r:id="rId25"/>
    <p:sldId id="266" r:id="rId26"/>
    <p:sldId id="267" r:id="rId27"/>
    <p:sldId id="271" r:id="rId28"/>
    <p:sldId id="304" r:id="rId29"/>
    <p:sldId id="268" r:id="rId30"/>
    <p:sldId id="296" r:id="rId31"/>
    <p:sldId id="292" r:id="rId32"/>
    <p:sldId id="297" r:id="rId33"/>
    <p:sldId id="299" r:id="rId34"/>
    <p:sldId id="298" r:id="rId35"/>
    <p:sldId id="300" r:id="rId36"/>
    <p:sldId id="269" r:id="rId37"/>
    <p:sldId id="293" r:id="rId38"/>
    <p:sldId id="294" r:id="rId39"/>
    <p:sldId id="295" r:id="rId40"/>
    <p:sldId id="273" r:id="rId41"/>
    <p:sldId id="274" r:id="rId42"/>
    <p:sldId id="303" r:id="rId43"/>
    <p:sldId id="305" r:id="rId44"/>
    <p:sldId id="306" r:id="rId45"/>
    <p:sldId id="301" r:id="rId46"/>
    <p:sldId id="283" r:id="rId47"/>
    <p:sldId id="289" r:id="rId48"/>
    <p:sldId id="290" r:id="rId49"/>
    <p:sldId id="265" r:id="rId50"/>
    <p:sldId id="307" r:id="rId51"/>
    <p:sldId id="276" r:id="rId52"/>
    <p:sldId id="277" r:id="rId53"/>
    <p:sldId id="278" r:id="rId54"/>
    <p:sldId id="279" r:id="rId55"/>
    <p:sldId id="285" r:id="rId56"/>
    <p:sldId id="284" r:id="rId5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>
        <p:scale>
          <a:sx n="80" d="100"/>
          <a:sy n="80" d="100"/>
        </p:scale>
        <p:origin x="-1062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1.-%20MIS%20ARCHIVOS\1.-%20INFORMACION%20PARA%20PROYECTOS%20CAMARA\1.-%20COMPRA%20ENERGIA%20Y%20GNL\PRESENTACION\CUADROS%20Y%20GRAFICOS\GRAFICO%20PRODUCCION%20DIARIA%20GA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en-US">
                <a:latin typeface="Arial" pitchFamily="34" charset="0"/>
                <a:cs typeface="Arial" pitchFamily="34" charset="0"/>
              </a:rPr>
              <a:t>PRODUCCION DIARIA DE GAS</a:t>
            </a:r>
          </a:p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en-US">
                <a:latin typeface="Arial" pitchFamily="34" charset="0"/>
                <a:cs typeface="Arial" pitchFamily="34" charset="0"/>
              </a:rPr>
              <a:t>MMM³/dia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65289446474693"/>
          <c:y val="0.18091462525517643"/>
          <c:w val="0.70984490575041759"/>
          <c:h val="0.60751746080804025"/>
        </c:manualLayout>
      </c:layout>
      <c:lineChart>
        <c:grouping val="standard"/>
        <c:varyColors val="0"/>
        <c:ser>
          <c:idx val="0"/>
          <c:order val="0"/>
          <c:tx>
            <c:v>PRODUCCION DIARIA DE GAS</c:v>
          </c:tx>
          <c:marker>
            <c:symbol val="none"/>
          </c:marker>
          <c:cat>
            <c:numRef>
              <c:f>Hoja1!$B$5:$B$25</c:f>
              <c:numCache>
                <c:formatCode>General</c:formatCod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</c:numCache>
            </c:numRef>
          </c:cat>
          <c:val>
            <c:numRef>
              <c:f>Hoja1!$C$5:$C$25</c:f>
              <c:numCache>
                <c:formatCode>General</c:formatCode>
                <c:ptCount val="21"/>
                <c:pt idx="0">
                  <c:v>58</c:v>
                </c:pt>
                <c:pt idx="1">
                  <c:v>60</c:v>
                </c:pt>
                <c:pt idx="2">
                  <c:v>70</c:v>
                </c:pt>
                <c:pt idx="3">
                  <c:v>90</c:v>
                </c:pt>
                <c:pt idx="4">
                  <c:v>105</c:v>
                </c:pt>
                <c:pt idx="5">
                  <c:v>108</c:v>
                </c:pt>
                <c:pt idx="6">
                  <c:v>111</c:v>
                </c:pt>
                <c:pt idx="7">
                  <c:v>125</c:v>
                </c:pt>
                <c:pt idx="8">
                  <c:v>130</c:v>
                </c:pt>
                <c:pt idx="9">
                  <c:v>125</c:v>
                </c:pt>
                <c:pt idx="10">
                  <c:v>140</c:v>
                </c:pt>
                <c:pt idx="11">
                  <c:v>145</c:v>
                </c:pt>
                <c:pt idx="12">
                  <c:v>140</c:v>
                </c:pt>
                <c:pt idx="13">
                  <c:v>142</c:v>
                </c:pt>
                <c:pt idx="14">
                  <c:v>140</c:v>
                </c:pt>
                <c:pt idx="15">
                  <c:v>138</c:v>
                </c:pt>
                <c:pt idx="16">
                  <c:v>132</c:v>
                </c:pt>
                <c:pt idx="17">
                  <c:v>130</c:v>
                </c:pt>
                <c:pt idx="18">
                  <c:v>127</c:v>
                </c:pt>
                <c:pt idx="19">
                  <c:v>120</c:v>
                </c:pt>
                <c:pt idx="20">
                  <c:v>110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14912"/>
        <c:axId val="71686336"/>
      </c:lineChart>
      <c:catAx>
        <c:axId val="3741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200" baseline="0">
                <a:latin typeface="Arial" pitchFamily="34" charset="0"/>
              </a:defRPr>
            </a:pPr>
            <a:endParaRPr lang="es-AR"/>
          </a:p>
        </c:txPr>
        <c:crossAx val="71686336"/>
        <c:crosses val="autoZero"/>
        <c:auto val="1"/>
        <c:lblAlgn val="ctr"/>
        <c:lblOffset val="100"/>
        <c:tickLblSkip val="1"/>
        <c:noMultiLvlLbl val="0"/>
      </c:catAx>
      <c:valAx>
        <c:axId val="71686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Arial" pitchFamily="34" charset="0"/>
                <a:cs typeface="Arial" pitchFamily="34" charset="0"/>
              </a:defRPr>
            </a:pPr>
            <a:endParaRPr lang="es-AR"/>
          </a:p>
        </c:txPr>
        <c:crossAx val="374149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AR" sz="1600" u="sng" baseline="0"/>
              <a:t>MATRIZ ENERGETICA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2.4626125714385206E-2"/>
                  <c:y val="-3.91847803946901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PETROLEO</a:t>
                    </a:r>
                    <a:r>
                      <a:rPr lang="en-US" baseline="0"/>
                      <a:t> </a:t>
                    </a:r>
                  </a:p>
                  <a:p>
                    <a:pPr>
                      <a:defRPr/>
                    </a:pPr>
                    <a:r>
                      <a:rPr lang="en-US" baseline="0"/>
                      <a:t>34%</a:t>
                    </a:r>
                  </a:p>
                  <a:p>
                    <a:pPr>
                      <a:defRPr/>
                    </a:pPr>
                    <a:endParaRPr lang="en-US"/>
                  </a:p>
                </c:rich>
              </c:tx>
              <c:numFmt formatCode="\A\R\I\A\L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33853893263342"/>
                  <c:y val="-0.1636132983377078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GAS NATURAL 52%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8714112658994551E-2"/>
                  <c:y val="8.31062826007508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NUCLEAR 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199777912376338"/>
                  <c:y val="5.40762151566496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HIDRAULICA 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5083832186591815E-2"/>
                  <c:y val="1.82190389266174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RENOVABLES 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8922491653717495E-2"/>
                  <c:y val="-3.801060344175383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CARBON 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8029885567786613"/>
                  <c:y val="-2.838370259149978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OTROS 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Hoja1!$A$3:$A$9</c:f>
              <c:strCache>
                <c:ptCount val="7"/>
                <c:pt idx="0">
                  <c:v>PETROLEO</c:v>
                </c:pt>
                <c:pt idx="1">
                  <c:v>GAS NATURAL</c:v>
                </c:pt>
                <c:pt idx="2">
                  <c:v>NUCLEAR</c:v>
                </c:pt>
                <c:pt idx="3">
                  <c:v>HIDRAULICA</c:v>
                </c:pt>
                <c:pt idx="4">
                  <c:v>RENOVABLES</c:v>
                </c:pt>
                <c:pt idx="5">
                  <c:v>CARBON</c:v>
                </c:pt>
                <c:pt idx="6">
                  <c:v>OTROS</c:v>
                </c:pt>
              </c:strCache>
            </c:strRef>
          </c:cat>
          <c:val>
            <c:numRef>
              <c:f>Hoja1!$B$3:$B$9</c:f>
              <c:numCache>
                <c:formatCode>0%</c:formatCode>
                <c:ptCount val="7"/>
                <c:pt idx="0">
                  <c:v>0.34</c:v>
                </c:pt>
                <c:pt idx="1">
                  <c:v>0.52</c:v>
                </c:pt>
                <c:pt idx="2">
                  <c:v>0.03</c:v>
                </c:pt>
                <c:pt idx="3">
                  <c:v>0.06</c:v>
                </c:pt>
                <c:pt idx="4">
                  <c:v>0.03</c:v>
                </c:pt>
                <c:pt idx="5">
                  <c:v>0.01</c:v>
                </c:pt>
                <c:pt idx="6">
                  <c:v>0.01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10" b="1" i="0" baseline="0">
          <a:latin typeface="Arial" pitchFamily="34" charset="0"/>
        </a:defRPr>
      </a:pPr>
      <a:endParaRPr lang="es-A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874277371277148E-2"/>
          <c:y val="3.756140456867444E-2"/>
          <c:w val="0.69287051337232375"/>
          <c:h val="0.776569825323558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Hoja1!$C$24</c:f>
              <c:strCache>
                <c:ptCount val="1"/>
                <c:pt idx="0">
                  <c:v>RESIDENCIALES</c:v>
                </c:pt>
              </c:strCache>
            </c:strRef>
          </c:tx>
          <c:invertIfNegative val="0"/>
          <c:cat>
            <c:strRef>
              <c:f>Hoja1!$B$25:$B$36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Hoja1!$C$25:$C$36</c:f>
              <c:numCache>
                <c:formatCode>General</c:formatCode>
                <c:ptCount val="12"/>
                <c:pt idx="0">
                  <c:v>255.46299999999999</c:v>
                </c:pt>
                <c:pt idx="1">
                  <c:v>279.64999999999998</c:v>
                </c:pt>
                <c:pt idx="2">
                  <c:v>383.99400000000003</c:v>
                </c:pt>
                <c:pt idx="3">
                  <c:v>658.01700000000005</c:v>
                </c:pt>
                <c:pt idx="4">
                  <c:v>1014.939</c:v>
                </c:pt>
                <c:pt idx="5">
                  <c:v>1593.2629999999999</c:v>
                </c:pt>
                <c:pt idx="6">
                  <c:v>1893.7550000000001</c:v>
                </c:pt>
                <c:pt idx="7">
                  <c:v>1492.7909999999999</c:v>
                </c:pt>
                <c:pt idx="8">
                  <c:v>1021.294</c:v>
                </c:pt>
                <c:pt idx="9">
                  <c:v>693.60900000000004</c:v>
                </c:pt>
                <c:pt idx="10">
                  <c:v>399.47300000000001</c:v>
                </c:pt>
                <c:pt idx="11">
                  <c:v>345.57299999999998</c:v>
                </c:pt>
              </c:numCache>
            </c:numRef>
          </c:val>
        </c:ser>
        <c:ser>
          <c:idx val="1"/>
          <c:order val="1"/>
          <c:tx>
            <c:strRef>
              <c:f>Hoja1!$D$24</c:f>
              <c:strCache>
                <c:ptCount val="1"/>
                <c:pt idx="0">
                  <c:v>COMERCIO</c:v>
                </c:pt>
              </c:strCache>
            </c:strRef>
          </c:tx>
          <c:invertIfNegative val="0"/>
          <c:cat>
            <c:strRef>
              <c:f>Hoja1!$B$25:$B$36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Hoja1!$D$25:$D$36</c:f>
              <c:numCache>
                <c:formatCode>General</c:formatCode>
                <c:ptCount val="12"/>
                <c:pt idx="0">
                  <c:v>83.715000000000003</c:v>
                </c:pt>
                <c:pt idx="1">
                  <c:v>84.72</c:v>
                </c:pt>
                <c:pt idx="2">
                  <c:v>93.933999999999997</c:v>
                </c:pt>
                <c:pt idx="3">
                  <c:v>121.497</c:v>
                </c:pt>
                <c:pt idx="4">
                  <c:v>176.68100000000001</c:v>
                </c:pt>
                <c:pt idx="5">
                  <c:v>225.89599999999999</c:v>
                </c:pt>
                <c:pt idx="6">
                  <c:v>278.87099999999998</c:v>
                </c:pt>
                <c:pt idx="7">
                  <c:v>235.489</c:v>
                </c:pt>
                <c:pt idx="8">
                  <c:v>166.77</c:v>
                </c:pt>
                <c:pt idx="9">
                  <c:v>131.97300000000001</c:v>
                </c:pt>
                <c:pt idx="10">
                  <c:v>97.953999999999994</c:v>
                </c:pt>
                <c:pt idx="11">
                  <c:v>89.649000000000001</c:v>
                </c:pt>
              </c:numCache>
            </c:numRef>
          </c:val>
        </c:ser>
        <c:ser>
          <c:idx val="2"/>
          <c:order val="2"/>
          <c:tx>
            <c:strRef>
              <c:f>Hoja1!$E$24</c:f>
              <c:strCache>
                <c:ptCount val="1"/>
                <c:pt idx="0">
                  <c:v>INDUSTRIA</c:v>
                </c:pt>
              </c:strCache>
            </c:strRef>
          </c:tx>
          <c:invertIfNegative val="0"/>
          <c:cat>
            <c:strRef>
              <c:f>Hoja1!$B$25:$B$36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Hoja1!$E$25:$E$36</c:f>
              <c:numCache>
                <c:formatCode>General</c:formatCode>
                <c:ptCount val="12"/>
                <c:pt idx="0">
                  <c:v>1046.3009999999999</c:v>
                </c:pt>
                <c:pt idx="1">
                  <c:v>989.31500000000005</c:v>
                </c:pt>
                <c:pt idx="2">
                  <c:v>1054.8989999999999</c:v>
                </c:pt>
                <c:pt idx="3">
                  <c:v>1020.875</c:v>
                </c:pt>
                <c:pt idx="4">
                  <c:v>1027.104</c:v>
                </c:pt>
                <c:pt idx="5">
                  <c:v>814.48500000000001</c:v>
                </c:pt>
                <c:pt idx="6">
                  <c:v>744.10199999999998</c:v>
                </c:pt>
                <c:pt idx="7">
                  <c:v>864.70399999999995</c:v>
                </c:pt>
                <c:pt idx="8">
                  <c:v>965.74599999999998</c:v>
                </c:pt>
                <c:pt idx="9">
                  <c:v>1073.9059999999999</c:v>
                </c:pt>
                <c:pt idx="10">
                  <c:v>1031.537</c:v>
                </c:pt>
                <c:pt idx="11">
                  <c:v>1028.2819999999999</c:v>
                </c:pt>
              </c:numCache>
            </c:numRef>
          </c:val>
        </c:ser>
        <c:ser>
          <c:idx val="3"/>
          <c:order val="3"/>
          <c:tx>
            <c:strRef>
              <c:f>Hoja1!$F$24</c:f>
              <c:strCache>
                <c:ptCount val="1"/>
                <c:pt idx="0">
                  <c:v>CENTRALES ELECTRICAS</c:v>
                </c:pt>
              </c:strCache>
            </c:strRef>
          </c:tx>
          <c:invertIfNegative val="0"/>
          <c:cat>
            <c:strRef>
              <c:f>Hoja1!$B$25:$B$36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Hoja1!$F$25:$F$36</c:f>
              <c:numCache>
                <c:formatCode>General</c:formatCode>
                <c:ptCount val="12"/>
                <c:pt idx="0">
                  <c:v>1783.78</c:v>
                </c:pt>
                <c:pt idx="1">
                  <c:v>1591.6980000000001</c:v>
                </c:pt>
                <c:pt idx="2">
                  <c:v>1497.982</c:v>
                </c:pt>
                <c:pt idx="3">
                  <c:v>1210.355</c:v>
                </c:pt>
                <c:pt idx="4">
                  <c:v>1182.741</c:v>
                </c:pt>
                <c:pt idx="5">
                  <c:v>788.37599999999998</c:v>
                </c:pt>
                <c:pt idx="6">
                  <c:v>767.89499999999998</c:v>
                </c:pt>
                <c:pt idx="7">
                  <c:v>1074.8920000000001</c:v>
                </c:pt>
                <c:pt idx="8">
                  <c:v>1183.9870000000001</c:v>
                </c:pt>
                <c:pt idx="9">
                  <c:v>1239.6849999999999</c:v>
                </c:pt>
                <c:pt idx="10">
                  <c:v>1495.135</c:v>
                </c:pt>
                <c:pt idx="11">
                  <c:v>1470.5640000000001</c:v>
                </c:pt>
              </c:numCache>
            </c:numRef>
          </c:val>
        </c:ser>
        <c:ser>
          <c:idx val="4"/>
          <c:order val="4"/>
          <c:tx>
            <c:strRef>
              <c:f>Hoja1!$G$24</c:f>
              <c:strCache>
                <c:ptCount val="1"/>
                <c:pt idx="0">
                  <c:v>GNC</c:v>
                </c:pt>
              </c:strCache>
            </c:strRef>
          </c:tx>
          <c:invertIfNegative val="0"/>
          <c:cat>
            <c:strRef>
              <c:f>Hoja1!$B$25:$B$36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Hoja1!$G$25:$G$36</c:f>
              <c:numCache>
                <c:formatCode>General</c:formatCode>
                <c:ptCount val="12"/>
                <c:pt idx="0">
                  <c:v>221.465</c:v>
                </c:pt>
                <c:pt idx="1">
                  <c:v>211.03</c:v>
                </c:pt>
                <c:pt idx="2">
                  <c:v>235.27600000000001</c:v>
                </c:pt>
                <c:pt idx="3">
                  <c:v>225.62100000000001</c:v>
                </c:pt>
                <c:pt idx="4">
                  <c:v>233.95500000000001</c:v>
                </c:pt>
                <c:pt idx="5">
                  <c:v>234.90799999999999</c:v>
                </c:pt>
                <c:pt idx="6">
                  <c:v>244.63399999999999</c:v>
                </c:pt>
                <c:pt idx="7">
                  <c:v>241.42400000000001</c:v>
                </c:pt>
                <c:pt idx="8">
                  <c:v>231.09</c:v>
                </c:pt>
                <c:pt idx="9">
                  <c:v>237.374</c:v>
                </c:pt>
                <c:pt idx="10">
                  <c:v>229.95699999999999</c:v>
                </c:pt>
                <c:pt idx="11">
                  <c:v>238.24700000000001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249728"/>
        <c:axId val="82155136"/>
      </c:barChart>
      <c:catAx>
        <c:axId val="82249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baseline="0"/>
            </a:pPr>
            <a:endParaRPr lang="es-AR"/>
          </a:p>
        </c:txPr>
        <c:crossAx val="82155136"/>
        <c:crosses val="autoZero"/>
        <c:auto val="0"/>
        <c:lblAlgn val="ctr"/>
        <c:lblOffset val="100"/>
        <c:noMultiLvlLbl val="0"/>
      </c:catAx>
      <c:valAx>
        <c:axId val="82155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249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518199694491564"/>
          <c:y val="0.29231440397087788"/>
          <c:w val="0.21299052248693995"/>
          <c:h val="0.48520181780346505"/>
        </c:manualLayout>
      </c:layout>
      <c:overlay val="0"/>
      <c:txPr>
        <a:bodyPr/>
        <a:lstStyle/>
        <a:p>
          <a:pPr>
            <a:defRPr sz="1000" baseline="0"/>
          </a:pPr>
          <a:endParaRPr lang="es-A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 i="0" baseline="0">
          <a:latin typeface="Arial" pitchFamily="34" charset="0"/>
        </a:defRPr>
      </a:pPr>
      <a:endParaRPr lang="es-AR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0.76502</cdr:x>
      <cdr:y>0</cdr:y>
    </cdr:from>
    <cdr:to>
      <cdr:x>1</cdr:x>
      <cdr:y>0.1137</cdr:y>
    </cdr:to>
    <cdr:pic>
      <cdr:nvPicPr>
        <cdr:cNvPr id="2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445224" y="-332656"/>
          <a:ext cx="1979712" cy="7040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90AD-235A-4F38-9BC1-E1F978EAE8EC}" type="datetimeFigureOut">
              <a:rPr lang="es-AR" smtClean="0"/>
              <a:t>28/10/2014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4753-C46E-4B18-831C-4100B63AF5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990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90AD-235A-4F38-9BC1-E1F978EAE8EC}" type="datetimeFigureOut">
              <a:rPr lang="es-AR" smtClean="0"/>
              <a:t>28/10/2014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4753-C46E-4B18-831C-4100B63AF5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558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90AD-235A-4F38-9BC1-E1F978EAE8EC}" type="datetimeFigureOut">
              <a:rPr lang="es-AR" smtClean="0"/>
              <a:t>28/10/2014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4753-C46E-4B18-831C-4100B63AF5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4828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90AD-235A-4F38-9BC1-E1F978EAE8EC}" type="datetimeFigureOut">
              <a:rPr lang="es-AR" smtClean="0"/>
              <a:t>28/10/2014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4753-C46E-4B18-831C-4100B63AF5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398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90AD-235A-4F38-9BC1-E1F978EAE8EC}" type="datetimeFigureOut">
              <a:rPr lang="es-AR" smtClean="0"/>
              <a:t>28/10/2014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4753-C46E-4B18-831C-4100B63AF5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652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90AD-235A-4F38-9BC1-E1F978EAE8EC}" type="datetimeFigureOut">
              <a:rPr lang="es-AR" smtClean="0"/>
              <a:t>28/10/2014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4753-C46E-4B18-831C-4100B63AF5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388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90AD-235A-4F38-9BC1-E1F978EAE8EC}" type="datetimeFigureOut">
              <a:rPr lang="es-AR" smtClean="0"/>
              <a:t>28/10/2014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4753-C46E-4B18-831C-4100B63AF5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123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90AD-235A-4F38-9BC1-E1F978EAE8EC}" type="datetimeFigureOut">
              <a:rPr lang="es-AR" smtClean="0"/>
              <a:t>28/10/2014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4753-C46E-4B18-831C-4100B63AF5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9353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90AD-235A-4F38-9BC1-E1F978EAE8EC}" type="datetimeFigureOut">
              <a:rPr lang="es-AR" smtClean="0"/>
              <a:t>28/10/2014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4753-C46E-4B18-831C-4100B63AF5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105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90AD-235A-4F38-9BC1-E1F978EAE8EC}" type="datetimeFigureOut">
              <a:rPr lang="es-AR" smtClean="0"/>
              <a:t>28/10/2014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4753-C46E-4B18-831C-4100B63AF5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321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90AD-235A-4F38-9BC1-E1F978EAE8EC}" type="datetimeFigureOut">
              <a:rPr lang="es-AR" smtClean="0"/>
              <a:t>28/10/2014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4753-C46E-4B18-831C-4100B63AF5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113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90AD-235A-4F38-9BC1-E1F978EAE8EC}" type="datetimeFigureOut">
              <a:rPr lang="es-AR" smtClean="0"/>
              <a:t>28/10/2014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84753-C46E-4B18-831C-4100B63AF5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323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m.ar/url?sa=i&amp;rct=j&amp;q=&amp;esrc=s&amp;frm=1&amp;source=images&amp;cd=&amp;cad=rja&amp;docid=idhQ-T6crWtL1M&amp;tbnid=SxzYyWxuDXLzyM:&amp;ved=0CAUQjRw&amp;url=http://mercadoenergia.com/mercado/con-s-14-40-millones-sera-sancionado-incumplimiento-de-normas-sobre-transporte-y-suministro-de-gas/&amp;ei=gl1AUqOJDZDw8ASahYCwAQ&amp;bvm=bv.52434380,d.dmg&amp;psig=AFQjCNE4TqPMrvuDIcDYbuT1UFYgBTWTwQ&amp;ust=138003631892216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om.ar/url?sa=i&amp;source=images&amp;cd=&amp;cad=rja&amp;docid=6hZv4IxbN6I_DM&amp;tbnid=QnNvQFJvicb3mM:&amp;ved=0CAgQjRwwAA&amp;url=http://www.vistaalmar.es/ciencia-tecnologia/ingenieria-innovacion/597-gasoducto-submarino-medgaz.html&amp;ei=x15AUprkC5Hi9gTtrID4CQ&amp;psig=AFQjCNE1apu8tuWHMzGlP50CMb3PQiaWMg&amp;ust=138003667932988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4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ar/url?sa=i&amp;rct=j&amp;q=&amp;esrc=s&amp;frm=1&amp;source=images&amp;cd=&amp;cad=rja&amp;uact=8&amp;docid=Y1H-YaaPhzu9hM&amp;tbnid=uFxQxUKSG5uwkM:&amp;ved=0CAUQjRw&amp;url=http://www.minutoneuquen.com/notas/2014/1/30/escenario-precios-natural-argentina-caotico-85559.asp&amp;ei=KAB-U9mtO8iRyATHhoLYDA&amp;bvm=bv.67229260,d.aWw&amp;psig=AFQjCNGrQZArNqeHzs7_lhYQIUj_5GT6RA&amp;ust=140085264719953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24136"/>
          </a:xfrm>
        </p:spPr>
        <p:txBody>
          <a:bodyPr/>
          <a:lstStyle/>
          <a:p>
            <a:r>
              <a:rPr lang="es-AR" dirty="0" smtClean="0"/>
              <a:t>Curso de GNC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es-AR" dirty="0" smtClean="0"/>
              <a:t>Unidad 5</a:t>
            </a:r>
          </a:p>
          <a:p>
            <a:r>
              <a:rPr lang="es-AR" dirty="0" smtClean="0"/>
              <a:t>Características del Gas Natural.</a:t>
            </a:r>
          </a:p>
          <a:p>
            <a:r>
              <a:rPr lang="es-AR" dirty="0" smtClean="0"/>
              <a:t>Que es el gas natural.</a:t>
            </a:r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20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://hcbcdn.hidrocarburosbol.netdna-cdn.com/images/stories/2010/vaca_muerta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136904" cy="619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3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51720" y="548680"/>
            <a:ext cx="64807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1" i="0" u="sng" strike="noStrike" baseline="0" dirty="0" smtClean="0">
                <a:latin typeface="Arial"/>
              </a:rPr>
              <a:t>Procesamiento</a:t>
            </a:r>
          </a:p>
          <a:p>
            <a:endParaRPr lang="es-AR" sz="3200" b="1" i="0" u="sng" strike="noStrike" baseline="0" dirty="0" smtClean="0">
              <a:latin typeface="Arial"/>
            </a:endParaRPr>
          </a:p>
          <a:p>
            <a:r>
              <a:rPr lang="es-AR" sz="2000" b="0" i="0" u="none" strike="noStrike" baseline="0" dirty="0" smtClean="0">
                <a:latin typeface="Arial"/>
              </a:rPr>
              <a:t>• Menos complicado que el de petróleo</a:t>
            </a:r>
          </a:p>
          <a:p>
            <a:r>
              <a:rPr lang="es-AR" sz="2000" b="0" i="0" u="none" strike="noStrike" baseline="0" dirty="0" smtClean="0">
                <a:latin typeface="Arial"/>
              </a:rPr>
              <a:t>• Tratamiento de impurezas:</a:t>
            </a:r>
          </a:p>
          <a:p>
            <a:endParaRPr lang="es-AR" sz="2000" dirty="0">
              <a:latin typeface="Arial"/>
            </a:endParaRPr>
          </a:p>
          <a:p>
            <a:endParaRPr lang="es-AR" sz="2000" b="0" i="0" u="none" strike="noStrike" baseline="0" dirty="0" smtClean="0">
              <a:latin typeface="Arial"/>
            </a:endParaRPr>
          </a:p>
          <a:p>
            <a:r>
              <a:rPr lang="es-AR" sz="2400" b="0" i="0" u="none" strike="noStrike" baseline="0" dirty="0" smtClean="0">
                <a:latin typeface="Arial"/>
              </a:rPr>
              <a:t>– Remoción de petróleo y condensados</a:t>
            </a:r>
          </a:p>
          <a:p>
            <a:endParaRPr lang="es-AR" sz="2400" b="0" i="0" u="none" strike="noStrike" baseline="0" dirty="0" smtClean="0">
              <a:latin typeface="Arial"/>
            </a:endParaRPr>
          </a:p>
          <a:p>
            <a:r>
              <a:rPr lang="es-AR" sz="2400" b="0" i="0" u="none" strike="noStrike" baseline="0" dirty="0" smtClean="0">
                <a:latin typeface="Arial"/>
              </a:rPr>
              <a:t>– Remoción de agua • Deshidratación</a:t>
            </a:r>
          </a:p>
          <a:p>
            <a:r>
              <a:rPr lang="es-AR" sz="2400" b="0" i="0" u="none" strike="noStrike" baseline="0" dirty="0" smtClean="0">
                <a:latin typeface="Arial"/>
              </a:rPr>
              <a:t> </a:t>
            </a:r>
          </a:p>
          <a:p>
            <a:r>
              <a:rPr lang="es-AR" sz="2400" b="0" i="0" u="none" strike="noStrike" baseline="0" dirty="0" smtClean="0">
                <a:latin typeface="Arial"/>
              </a:rPr>
              <a:t>– Separación de líquidos de gas natural </a:t>
            </a:r>
          </a:p>
          <a:p>
            <a:endParaRPr lang="es-AR" sz="2400" b="0" i="0" u="none" strike="noStrike" baseline="0" dirty="0" smtClean="0">
              <a:latin typeface="Arial"/>
            </a:endParaRPr>
          </a:p>
          <a:p>
            <a:r>
              <a:rPr lang="es-AR" sz="2400" b="0" i="0" u="none" strike="noStrike" baseline="0" dirty="0" smtClean="0">
                <a:latin typeface="Arial"/>
              </a:rPr>
              <a:t>– Remoción de S y CO2</a:t>
            </a:r>
            <a:endParaRPr lang="es-AR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9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115741"/>
              </p:ext>
            </p:extLst>
          </p:nvPr>
        </p:nvGraphicFramePr>
        <p:xfrm>
          <a:off x="971600" y="692696"/>
          <a:ext cx="71287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7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4112288102"/>
              </p:ext>
            </p:extLst>
          </p:nvPr>
        </p:nvGraphicFramePr>
        <p:xfrm>
          <a:off x="467544" y="332656"/>
          <a:ext cx="842493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63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Yacimientos de gas natural en Argentin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5544615" cy="612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19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://www.sitioandino.com/files/image/106/106477/51efd9095a8a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7272808" cy="612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46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1793032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La Cuenca Noroeste, la Neuquina, la del Golfo San Jorge y la Austral. </a:t>
            </a:r>
            <a:endParaRPr lang="es-AR" dirty="0" smtClean="0"/>
          </a:p>
          <a:p>
            <a:endParaRPr lang="es-AR" dirty="0"/>
          </a:p>
          <a:p>
            <a:r>
              <a:rPr lang="es-AR" dirty="0"/>
              <a:t> Estas coinciden, Obviamente con las cuencas petrolíferas. </a:t>
            </a:r>
            <a:endParaRPr lang="es-AR" dirty="0" smtClean="0"/>
          </a:p>
          <a:p>
            <a:endParaRPr lang="es-AR" dirty="0"/>
          </a:p>
          <a:p>
            <a:r>
              <a:rPr lang="es-AR" dirty="0"/>
              <a:t> Las reservas comprobadas de gas natural totalizan unos 690 billones de metros cúbicos con la siguiente distribución por cuenca sedimentaria: Neuquina 50%, Noroeste 25%, Austral 22%, San Jorge 2,5% y Cuyana 0,5%. </a:t>
            </a:r>
            <a:endParaRPr lang="es-AR" dirty="0" smtClean="0"/>
          </a:p>
          <a:p>
            <a:endParaRPr lang="es-AR" dirty="0"/>
          </a:p>
          <a:p>
            <a:endParaRPr lang="es-AR" dirty="0"/>
          </a:p>
          <a:p>
            <a:r>
              <a:rPr lang="es-AR" dirty="0"/>
              <a:t> El yacimiento de gas y petróleo no convencional segundo en el mundo por su capacidad de </a:t>
            </a:r>
            <a:r>
              <a:rPr lang="es-AR" dirty="0" err="1"/>
              <a:t>prosucción</a:t>
            </a:r>
            <a:r>
              <a:rPr lang="es-AR" dirty="0"/>
              <a:t> es el de Vaca </a:t>
            </a:r>
            <a:r>
              <a:rPr lang="es-AR" dirty="0" err="1"/>
              <a:t>Meurte</a:t>
            </a:r>
            <a:r>
              <a:rPr lang="es-AR" dirty="0"/>
              <a:t> en la Cuenca Neuquina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9812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2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nrique\Pictures\produccion-y-consu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28091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93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72" y="748721"/>
            <a:ext cx="7553335" cy="540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4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980728"/>
            <a:ext cx="720080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86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5536" y="332656"/>
            <a:ext cx="828092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 smtClean="0"/>
          </a:p>
          <a:p>
            <a:pPr algn="ctr"/>
            <a:r>
              <a:rPr lang="es-AR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Gas Natural</a:t>
            </a:r>
          </a:p>
          <a:p>
            <a:r>
              <a:rPr lang="es-A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•Composición:</a:t>
            </a:r>
          </a:p>
          <a:p>
            <a:r>
              <a:rPr lang="es-A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Metano: 70-95%</a:t>
            </a:r>
          </a:p>
          <a:p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– Etano, Propano y Butano: 0-20%</a:t>
            </a:r>
          </a:p>
          <a:p>
            <a:endParaRPr lang="es-A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denomina gas natural a una mezcla de gases, cuyos componentes principales son hidrocarburos gaseosos.</a:t>
            </a:r>
          </a:p>
          <a:p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Está compuesto por metano (CH4) en un 70 a 95% y el resto son hidrocarburos de orden superior.</a:t>
            </a:r>
          </a:p>
          <a:p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Contiene también vapor de agua en proporciones variables de saturación y aún agua condensada y puede contener anhídrido carbónico, nitrógeno, hidrógeno sulfurado, helio, etc. </a:t>
            </a:r>
          </a:p>
          <a:p>
            <a:endParaRPr lang="es-A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5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3879809263"/>
              </p:ext>
            </p:extLst>
          </p:nvPr>
        </p:nvGraphicFramePr>
        <p:xfrm>
          <a:off x="755576" y="908720"/>
          <a:ext cx="777686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2051720" y="260649"/>
            <a:ext cx="4806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b="1" u="sng" dirty="0"/>
              <a:t>CONSUMO  MENSUAL EN MMm³/MES</a:t>
            </a:r>
            <a:endParaRPr lang="es-AR" sz="2000" dirty="0"/>
          </a:p>
          <a:p>
            <a:pPr algn="ctr"/>
            <a:r>
              <a:rPr lang="es-AR" sz="2000" b="1" u="sng" dirty="0"/>
              <a:t>AÑO 2012  </a:t>
            </a:r>
            <a:endParaRPr lang="es-A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44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1"/>
            <a:ext cx="826936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311710"/>
              </p:ext>
            </p:extLst>
          </p:nvPr>
        </p:nvGraphicFramePr>
        <p:xfrm>
          <a:off x="1907705" y="1772817"/>
          <a:ext cx="2448272" cy="771144"/>
        </p:xfrm>
        <a:graphic>
          <a:graphicData uri="http://schemas.openxmlformats.org/drawingml/2006/table">
            <a:tbl>
              <a:tblPr firstRow="1" firstCol="1" bandRow="1"/>
              <a:tblGrid>
                <a:gridCol w="994610"/>
                <a:gridCol w="459052"/>
                <a:gridCol w="994610"/>
              </a:tblGrid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AR" sz="12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A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</a:t>
                      </a:r>
                      <a:endParaRPr lang="es-A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</a:t>
                      </a:r>
                      <a:endParaRPr lang="es-A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=</a:t>
                      </a:r>
                      <a:endParaRPr lang="es-A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</a:t>
                      </a:r>
                      <a:endParaRPr lang="es-A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AR" sz="12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AR" sz="12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4499992" y="1978256"/>
            <a:ext cx="252028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Arial"/>
                <a:ea typeface="Calibri"/>
                <a:cs typeface="Times New Roman"/>
              </a:rPr>
              <a:t>Kg/cm</a:t>
            </a:r>
            <a:r>
              <a:rPr lang="en-US" b="1" dirty="0">
                <a:latin typeface="Arial"/>
                <a:ea typeface="Calibri"/>
                <a:cs typeface="Arial"/>
              </a:rPr>
              <a:t>²   </a:t>
            </a:r>
            <a:r>
              <a:rPr lang="en-US" b="1" dirty="0" smtClean="0">
                <a:latin typeface="Arial"/>
                <a:ea typeface="Calibri"/>
                <a:cs typeface="Arial"/>
              </a:rPr>
              <a:t>  </a:t>
            </a:r>
            <a:endParaRPr lang="es-AR" sz="1100" dirty="0">
              <a:effectLst/>
              <a:latin typeface="Arial"/>
              <a:ea typeface="Calibri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708920"/>
            <a:ext cx="794819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3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8092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3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806489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9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533343"/>
              </p:ext>
            </p:extLst>
          </p:nvPr>
        </p:nvGraphicFramePr>
        <p:xfrm>
          <a:off x="683570" y="620684"/>
          <a:ext cx="7848869" cy="6120688"/>
        </p:xfrm>
        <a:graphic>
          <a:graphicData uri="http://schemas.openxmlformats.org/drawingml/2006/table">
            <a:tbl>
              <a:tblPr/>
              <a:tblGrid>
                <a:gridCol w="1121267"/>
                <a:gridCol w="1121267"/>
                <a:gridCol w="1121267"/>
                <a:gridCol w="1121267"/>
                <a:gridCol w="1121267"/>
                <a:gridCol w="1121267"/>
                <a:gridCol w="1121267"/>
              </a:tblGrid>
              <a:tr h="305208">
                <a:tc gridSpan="7">
                  <a:txBody>
                    <a:bodyPr/>
                    <a:lstStyle/>
                    <a:p>
                      <a:r>
                        <a:rPr lang="es-AR" sz="1200" dirty="0"/>
                        <a:t>Múltiplos del Sistema Internacional para pascal (</a:t>
                      </a:r>
                      <a:r>
                        <a:rPr lang="es-AR" sz="1200" dirty="0" err="1"/>
                        <a:t>Pa</a:t>
                      </a:r>
                      <a:r>
                        <a:rPr lang="es-AR" sz="1200" dirty="0"/>
                        <a:t>)</a:t>
                      </a:r>
                    </a:p>
                  </a:txBody>
                  <a:tcPr marL="58779" marR="58779" marT="29389" marB="29389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05208">
                <a:tc gridSpan="3">
                  <a:txBody>
                    <a:bodyPr/>
                    <a:lstStyle/>
                    <a:p>
                      <a:r>
                        <a:rPr lang="es-AR" sz="1200"/>
                        <a:t>Submúltiplos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endParaRPr lang="es-AR" sz="1200" dirty="0"/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s-AR" sz="1200"/>
                        <a:t>Múltiplos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05208">
                <a:tc>
                  <a:txBody>
                    <a:bodyPr/>
                    <a:lstStyle/>
                    <a:p>
                      <a:r>
                        <a:rPr lang="es-AR" sz="1200"/>
                        <a:t>Valor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Símbolo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Nombre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4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Valor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Símbolo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Nombre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4D4"/>
                    </a:solidFill>
                  </a:tcPr>
                </a:tc>
              </a:tr>
              <a:tr h="536180">
                <a:tc>
                  <a:txBody>
                    <a:bodyPr/>
                    <a:lstStyle/>
                    <a:p>
                      <a:r>
                        <a:rPr lang="es-AR" sz="1200"/>
                        <a:t>10</a:t>
                      </a:r>
                      <a:r>
                        <a:rPr lang="es-AR" sz="1200" baseline="30000"/>
                        <a:t>−1</a:t>
                      </a:r>
                      <a:r>
                        <a:rPr lang="es-AR" sz="1200"/>
                        <a:t> 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dPa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decipascal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10</a:t>
                      </a:r>
                      <a:r>
                        <a:rPr lang="es-AR" sz="1200" baseline="30000"/>
                        <a:t>1</a:t>
                      </a:r>
                      <a:r>
                        <a:rPr lang="es-AR" sz="1200"/>
                        <a:t> 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daPa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decapascal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6180">
                <a:tc>
                  <a:txBody>
                    <a:bodyPr/>
                    <a:lstStyle/>
                    <a:p>
                      <a:r>
                        <a:rPr lang="es-AR" sz="1200"/>
                        <a:t>10</a:t>
                      </a:r>
                      <a:r>
                        <a:rPr lang="es-AR" sz="1200" baseline="30000"/>
                        <a:t>−2</a:t>
                      </a:r>
                      <a:r>
                        <a:rPr lang="es-AR" sz="1200"/>
                        <a:t> 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cPa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centipascal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10</a:t>
                      </a:r>
                      <a:r>
                        <a:rPr lang="es-AR" sz="1200" baseline="30000"/>
                        <a:t>2</a:t>
                      </a:r>
                      <a:r>
                        <a:rPr lang="es-AR" sz="1200"/>
                        <a:t> 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 b="1"/>
                        <a:t>hPa</a:t>
                      </a:r>
                      <a:endParaRPr lang="es-AR" sz="1200"/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 b="1"/>
                        <a:t>hectopascal</a:t>
                      </a:r>
                      <a:endParaRPr lang="es-AR" sz="1200"/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208">
                <a:tc>
                  <a:txBody>
                    <a:bodyPr/>
                    <a:lstStyle/>
                    <a:p>
                      <a:r>
                        <a:rPr lang="es-AR" sz="1200"/>
                        <a:t>10</a:t>
                      </a:r>
                      <a:r>
                        <a:rPr lang="es-AR" sz="1200" baseline="30000"/>
                        <a:t>−3</a:t>
                      </a:r>
                      <a:r>
                        <a:rPr lang="es-AR" sz="1200"/>
                        <a:t> 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mPa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milipascal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10</a:t>
                      </a:r>
                      <a:r>
                        <a:rPr lang="es-AR" sz="1200" baseline="30000"/>
                        <a:t>3</a:t>
                      </a:r>
                      <a:r>
                        <a:rPr lang="es-AR" sz="1200"/>
                        <a:t> 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 b="1"/>
                        <a:t>kPa</a:t>
                      </a:r>
                      <a:endParaRPr lang="es-AR" sz="1200"/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 b="1"/>
                        <a:t>kilopascal</a:t>
                      </a:r>
                      <a:endParaRPr lang="es-AR" sz="1200"/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6180">
                <a:tc>
                  <a:txBody>
                    <a:bodyPr/>
                    <a:lstStyle/>
                    <a:p>
                      <a:r>
                        <a:rPr lang="es-AR" sz="1200"/>
                        <a:t>10</a:t>
                      </a:r>
                      <a:r>
                        <a:rPr lang="es-AR" sz="1200" baseline="30000"/>
                        <a:t>−6</a:t>
                      </a:r>
                      <a:r>
                        <a:rPr lang="es-AR" sz="1200"/>
                        <a:t> 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µPa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micropascal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10</a:t>
                      </a:r>
                      <a:r>
                        <a:rPr lang="es-AR" sz="1200" baseline="30000"/>
                        <a:t>6</a:t>
                      </a:r>
                      <a:r>
                        <a:rPr lang="es-AR" sz="1200"/>
                        <a:t> 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 b="1"/>
                        <a:t>MPa</a:t>
                      </a:r>
                      <a:endParaRPr lang="es-AR" sz="1200"/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 b="1"/>
                        <a:t>megapascal</a:t>
                      </a:r>
                      <a:endParaRPr lang="es-AR" sz="1200"/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6180">
                <a:tc>
                  <a:txBody>
                    <a:bodyPr/>
                    <a:lstStyle/>
                    <a:p>
                      <a:r>
                        <a:rPr lang="es-AR" sz="1200"/>
                        <a:t>10</a:t>
                      </a:r>
                      <a:r>
                        <a:rPr lang="es-AR" sz="1200" baseline="30000"/>
                        <a:t>−9</a:t>
                      </a:r>
                      <a:r>
                        <a:rPr lang="es-AR" sz="1200"/>
                        <a:t> 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nPa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nanopascal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10</a:t>
                      </a:r>
                      <a:r>
                        <a:rPr lang="es-AR" sz="1200" baseline="30000"/>
                        <a:t>9</a:t>
                      </a:r>
                      <a:r>
                        <a:rPr lang="es-AR" sz="1200"/>
                        <a:t> 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GPa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gigapascal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6180">
                <a:tc>
                  <a:txBody>
                    <a:bodyPr/>
                    <a:lstStyle/>
                    <a:p>
                      <a:r>
                        <a:rPr lang="es-AR" sz="1200"/>
                        <a:t>10</a:t>
                      </a:r>
                      <a:r>
                        <a:rPr lang="es-AR" sz="1200" baseline="30000"/>
                        <a:t>−12</a:t>
                      </a:r>
                      <a:r>
                        <a:rPr lang="es-AR" sz="1200"/>
                        <a:t> 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pPa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picopascal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10</a:t>
                      </a:r>
                      <a:r>
                        <a:rPr lang="es-AR" sz="1200" baseline="30000"/>
                        <a:t>12</a:t>
                      </a:r>
                      <a:r>
                        <a:rPr lang="es-AR" sz="1200"/>
                        <a:t> 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TPa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terapascal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6180">
                <a:tc>
                  <a:txBody>
                    <a:bodyPr/>
                    <a:lstStyle/>
                    <a:p>
                      <a:r>
                        <a:rPr lang="es-AR" sz="1200"/>
                        <a:t>10</a:t>
                      </a:r>
                      <a:r>
                        <a:rPr lang="es-AR" sz="1200" baseline="30000"/>
                        <a:t>−15</a:t>
                      </a:r>
                      <a:r>
                        <a:rPr lang="es-AR" sz="1200"/>
                        <a:t> 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fPa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femtopascal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10</a:t>
                      </a:r>
                      <a:r>
                        <a:rPr lang="es-AR" sz="1200" baseline="30000"/>
                        <a:t>15</a:t>
                      </a:r>
                      <a:r>
                        <a:rPr lang="es-AR" sz="1200"/>
                        <a:t> 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PPa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petapascal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208">
                <a:tc>
                  <a:txBody>
                    <a:bodyPr/>
                    <a:lstStyle/>
                    <a:p>
                      <a:r>
                        <a:rPr lang="es-AR" sz="1200"/>
                        <a:t>10</a:t>
                      </a:r>
                      <a:r>
                        <a:rPr lang="es-AR" sz="1200" baseline="30000"/>
                        <a:t>−18</a:t>
                      </a:r>
                      <a:r>
                        <a:rPr lang="es-AR" sz="1200"/>
                        <a:t> 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aPa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attopascal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10</a:t>
                      </a:r>
                      <a:r>
                        <a:rPr lang="es-AR" sz="1200" baseline="30000"/>
                        <a:t>18</a:t>
                      </a:r>
                      <a:r>
                        <a:rPr lang="es-AR" sz="1200"/>
                        <a:t> 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EPa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exapascal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6180">
                <a:tc>
                  <a:txBody>
                    <a:bodyPr/>
                    <a:lstStyle/>
                    <a:p>
                      <a:r>
                        <a:rPr lang="es-AR" sz="1200"/>
                        <a:t>10</a:t>
                      </a:r>
                      <a:r>
                        <a:rPr lang="es-AR" sz="1200" baseline="30000"/>
                        <a:t>−21</a:t>
                      </a:r>
                      <a:r>
                        <a:rPr lang="es-AR" sz="1200"/>
                        <a:t> 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zPa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zeptopascal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10</a:t>
                      </a:r>
                      <a:r>
                        <a:rPr lang="es-AR" sz="1200" baseline="30000"/>
                        <a:t>21</a:t>
                      </a:r>
                      <a:r>
                        <a:rPr lang="es-AR" sz="1200"/>
                        <a:t> 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ZPa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zettapascal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6180">
                <a:tc>
                  <a:txBody>
                    <a:bodyPr/>
                    <a:lstStyle/>
                    <a:p>
                      <a:r>
                        <a:rPr lang="es-AR" sz="1200"/>
                        <a:t>10</a:t>
                      </a:r>
                      <a:r>
                        <a:rPr lang="es-AR" sz="1200" baseline="30000"/>
                        <a:t>−24</a:t>
                      </a:r>
                      <a:r>
                        <a:rPr lang="es-AR" sz="1200"/>
                        <a:t> 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yPa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yoctopascal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10</a:t>
                      </a:r>
                      <a:r>
                        <a:rPr lang="es-AR" sz="1200" baseline="30000"/>
                        <a:t>24</a:t>
                      </a:r>
                      <a:r>
                        <a:rPr lang="es-AR" sz="1200"/>
                        <a:t> 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YPa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200"/>
                        <a:t>yottapascal</a:t>
                      </a:r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208">
                <a:tc gridSpan="7">
                  <a:txBody>
                    <a:bodyPr/>
                    <a:lstStyle/>
                    <a:p>
                      <a:endParaRPr lang="es-AR" sz="1200" dirty="0"/>
                    </a:p>
                  </a:txBody>
                  <a:tcPr marL="58779" marR="58779" marT="29389" marB="293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6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26469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03648" y="908720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u="sng" dirty="0" smtClean="0">
                <a:latin typeface="Arial"/>
              </a:rPr>
              <a:t>2.- Importación</a:t>
            </a:r>
            <a:endParaRPr lang="es-AR" sz="2800" b="1" u="sng" dirty="0"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43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208"/>
            <a:ext cx="6120680" cy="496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8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365500"/>
            <a:ext cx="8964613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06489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50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9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1.- MIS ARCHIVOS\0- GAS NATURAL EN ARGENTINA\1.- INFORMACION PARA PROYECTOS CAMARA\1.- COMPRA ENERGIA Y GNL\BUQUES GASIFICADORES GNL_Página_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11" y="0"/>
            <a:ext cx="9433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23" y="147339"/>
            <a:ext cx="19812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98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>
                <a:ea typeface="Calibri"/>
                <a:cs typeface="Times New Roman"/>
              </a:rPr>
              <a:t/>
            </a:r>
            <a:br>
              <a:rPr lang="es-AR" dirty="0">
                <a:ea typeface="Calibri"/>
                <a:cs typeface="Times New Roman"/>
              </a:rPr>
            </a:br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74" y="116632"/>
            <a:ext cx="8585898" cy="635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23" y="147339"/>
            <a:ext cx="19812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56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600077"/>
              </p:ext>
            </p:extLst>
          </p:nvPr>
        </p:nvGraphicFramePr>
        <p:xfrm>
          <a:off x="683568" y="1628801"/>
          <a:ext cx="7920880" cy="4464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496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50" dirty="0">
                          <a:effectLst/>
                        </a:rPr>
                        <a:t>Compuesto</a:t>
                      </a:r>
                      <a:endParaRPr lang="es-A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50">
                          <a:effectLst/>
                        </a:rPr>
                        <a:t>% de Participación</a:t>
                      </a:r>
                      <a:endParaRPr lang="es-A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496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50">
                          <a:effectLst/>
                        </a:rPr>
                        <a:t>Metano (CH</a:t>
                      </a:r>
                      <a:r>
                        <a:rPr lang="es-AR" sz="750" baseline="-25000">
                          <a:effectLst/>
                        </a:rPr>
                        <a:t>4</a:t>
                      </a:r>
                      <a:r>
                        <a:rPr lang="es-AR" sz="750">
                          <a:effectLst/>
                        </a:rPr>
                        <a:t>)</a:t>
                      </a:r>
                      <a:endParaRPr lang="es-A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50">
                          <a:effectLst/>
                        </a:rPr>
                        <a:t>85 a 90 %</a:t>
                      </a:r>
                      <a:endParaRPr lang="es-A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496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50">
                          <a:effectLst/>
                        </a:rPr>
                        <a:t>Etano (C</a:t>
                      </a:r>
                      <a:r>
                        <a:rPr lang="es-AR" sz="750" baseline="-25000">
                          <a:effectLst/>
                        </a:rPr>
                        <a:t>2</a:t>
                      </a:r>
                      <a:r>
                        <a:rPr lang="es-AR" sz="750">
                          <a:effectLst/>
                        </a:rPr>
                        <a:t>H</a:t>
                      </a:r>
                      <a:r>
                        <a:rPr lang="es-AR" sz="750" baseline="-25000">
                          <a:effectLst/>
                        </a:rPr>
                        <a:t>6</a:t>
                      </a:r>
                      <a:r>
                        <a:rPr lang="es-AR" sz="750">
                          <a:effectLst/>
                        </a:rPr>
                        <a:t>)</a:t>
                      </a:r>
                      <a:endParaRPr lang="es-A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50">
                          <a:effectLst/>
                        </a:rPr>
                        <a:t>5 a 6%</a:t>
                      </a:r>
                      <a:endParaRPr lang="es-A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496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50" dirty="0">
                          <a:effectLst/>
                        </a:rPr>
                        <a:t>Propano (C</a:t>
                      </a:r>
                      <a:r>
                        <a:rPr lang="es-AR" sz="750" baseline="-25000" dirty="0">
                          <a:effectLst/>
                        </a:rPr>
                        <a:t>3</a:t>
                      </a:r>
                      <a:r>
                        <a:rPr lang="es-AR" sz="750" dirty="0">
                          <a:effectLst/>
                        </a:rPr>
                        <a:t>H</a:t>
                      </a:r>
                      <a:r>
                        <a:rPr lang="es-AR" sz="750" baseline="-25000" dirty="0">
                          <a:effectLst/>
                        </a:rPr>
                        <a:t>8</a:t>
                      </a:r>
                      <a:r>
                        <a:rPr lang="es-AR" sz="750" dirty="0">
                          <a:effectLst/>
                        </a:rPr>
                        <a:t>)</a:t>
                      </a:r>
                      <a:endParaRPr lang="es-A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50">
                          <a:effectLst/>
                        </a:rPr>
                        <a:t>1,5 a 2%</a:t>
                      </a:r>
                      <a:endParaRPr lang="es-A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496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50" dirty="0">
                          <a:effectLst/>
                        </a:rPr>
                        <a:t>Butano (C</a:t>
                      </a:r>
                      <a:r>
                        <a:rPr lang="es-AR" sz="750" baseline="-25000" dirty="0">
                          <a:effectLst/>
                        </a:rPr>
                        <a:t>4</a:t>
                      </a:r>
                      <a:r>
                        <a:rPr lang="es-AR" sz="750" dirty="0">
                          <a:effectLst/>
                        </a:rPr>
                        <a:t>H</a:t>
                      </a:r>
                      <a:r>
                        <a:rPr lang="es-AR" sz="750" baseline="-25000" dirty="0">
                          <a:effectLst/>
                        </a:rPr>
                        <a:t>10</a:t>
                      </a:r>
                      <a:r>
                        <a:rPr lang="es-AR" sz="750" dirty="0">
                          <a:effectLst/>
                        </a:rPr>
                        <a:t>)</a:t>
                      </a:r>
                      <a:endParaRPr lang="es-A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50">
                          <a:effectLst/>
                        </a:rPr>
                        <a:t>0,8 a 1 %</a:t>
                      </a:r>
                      <a:endParaRPr lang="es-A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496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50">
                          <a:effectLst/>
                        </a:rPr>
                        <a:t>Pentano (C</a:t>
                      </a:r>
                      <a:r>
                        <a:rPr lang="es-AR" sz="750" baseline="-25000">
                          <a:effectLst/>
                        </a:rPr>
                        <a:t>5</a:t>
                      </a:r>
                      <a:r>
                        <a:rPr lang="es-AR" sz="750">
                          <a:effectLst/>
                        </a:rPr>
                        <a:t>H</a:t>
                      </a:r>
                      <a:r>
                        <a:rPr lang="es-AR" sz="750" baseline="-25000">
                          <a:effectLst/>
                        </a:rPr>
                        <a:t>12</a:t>
                      </a:r>
                      <a:r>
                        <a:rPr lang="es-AR" sz="750">
                          <a:effectLst/>
                        </a:rPr>
                        <a:t>)</a:t>
                      </a:r>
                      <a:endParaRPr lang="es-A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50">
                          <a:effectLst/>
                        </a:rPr>
                        <a:t>0,1 a 0,3 %</a:t>
                      </a:r>
                      <a:endParaRPr lang="es-A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496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50">
                          <a:effectLst/>
                        </a:rPr>
                        <a:t>Hexano (C</a:t>
                      </a:r>
                      <a:r>
                        <a:rPr lang="es-AR" sz="750" baseline="-25000">
                          <a:effectLst/>
                        </a:rPr>
                        <a:t>6</a:t>
                      </a:r>
                      <a:r>
                        <a:rPr lang="es-AR" sz="750">
                          <a:effectLst/>
                        </a:rPr>
                        <a:t>H</a:t>
                      </a:r>
                      <a:r>
                        <a:rPr lang="es-AR" sz="750" baseline="-25000">
                          <a:effectLst/>
                        </a:rPr>
                        <a:t>12</a:t>
                      </a:r>
                      <a:r>
                        <a:rPr lang="es-AR" sz="750">
                          <a:effectLst/>
                        </a:rPr>
                        <a:t>) y Superiores</a:t>
                      </a:r>
                      <a:endParaRPr lang="es-A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50">
                          <a:effectLst/>
                        </a:rPr>
                        <a:t>0,05 a 0,1 %</a:t>
                      </a:r>
                      <a:endParaRPr lang="es-A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496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50">
                          <a:effectLst/>
                        </a:rPr>
                        <a:t>Anhídrido Carbónico (CO</a:t>
                      </a:r>
                      <a:r>
                        <a:rPr lang="es-AR" sz="750" baseline="-25000">
                          <a:effectLst/>
                        </a:rPr>
                        <a:t>2</a:t>
                      </a:r>
                      <a:r>
                        <a:rPr lang="es-AR" sz="750">
                          <a:effectLst/>
                        </a:rPr>
                        <a:t>)</a:t>
                      </a:r>
                      <a:endParaRPr lang="es-A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50">
                          <a:effectLst/>
                        </a:rPr>
                        <a:t>0,5 a 1</a:t>
                      </a:r>
                      <a:endParaRPr lang="es-A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496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50">
                          <a:effectLst/>
                        </a:rPr>
                        <a:t>Nitrógeno (N</a:t>
                      </a:r>
                      <a:r>
                        <a:rPr lang="es-AR" sz="750" baseline="-25000">
                          <a:effectLst/>
                        </a:rPr>
                        <a:t>2</a:t>
                      </a:r>
                      <a:r>
                        <a:rPr lang="es-AR" sz="750">
                          <a:effectLst/>
                        </a:rPr>
                        <a:t>)</a:t>
                      </a:r>
                      <a:endParaRPr lang="es-A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50" dirty="0">
                          <a:effectLst/>
                        </a:rPr>
                        <a:t>1 a 2 %</a:t>
                      </a:r>
                      <a:endParaRPr lang="es-A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3568" y="1153001"/>
            <a:ext cx="79928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Gas Natural. Está Compuesto Principalmente por:</a:t>
            </a:r>
            <a:endParaRPr kumimoji="0" lang="es-AR" altLang="es-A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0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1.- MIS ARCHIVOS\0- GAS NATURAL EN ARGENTINA\1.- INFORMACION PARA PROYECTOS CAMARA\1.- COMPRA ENERGIA Y GNL\BUQUES GASIFICADORES GNL_Página_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96" y="116632"/>
            <a:ext cx="19812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5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1.- MIS ARCHIVOS\0- GAS NATURAL EN ARGENTINA\1.- INFORMACION PARA PROYECTOS CAMARA\1.- COMPRA ENERGIA Y GNL\BUQUES GASIFICADORES GNL_Página_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0" y="-26410"/>
            <a:ext cx="10693400" cy="723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-26409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1.- MIS ARCHIVOS\0- GAS NATURAL EN ARGENTINA\1.- INFORMACION PARA PROYECTOS CAMARA\1.- COMPRA ENERGIA Y GNL\BUQUES GASIFICADORES GNL_Página_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863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5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1.- MIS ARCHIVOS\0- GAS NATURAL EN ARGENTINA\1.- INFORMACION PARA PROYECTOS CAMARA\1.- COMPRA ENERGIA Y GNL\BUQUES GASIFICADORES GNL_Página_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793088" cy="720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645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08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1.- MIS ARCHIVOS\0- GAS NATURAL EN ARGENTINA\1.- INFORMACION PARA PROYECTOS CAMARA\1.- COMPRA ENERGIA Y GNL\BUQUES GASIFICADORES GNL_Página_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16632"/>
            <a:ext cx="993710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632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25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1.- MIS ARCHIVOS\0- GAS NATURAL EN ARGENTINA\1.- INFORMACION PARA PROYECTOS CAMARA\1.- COMPRA ENERGIA Y GNL\BUQUES GASIFICADORES GNL_Página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288" y="-350838"/>
            <a:ext cx="1069657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-171400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9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57151"/>
            <a:ext cx="7780337" cy="646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7151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31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1.- MIS ARCHIVOS\0- GAS NATURAL EN ARGENTINA\1.- INFORMACION PARA PROYECTOS CAMARA\1.- COMPRA ENERGIA Y GNL\BUQUES GASIFICADORES GNL_Página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6632"/>
            <a:ext cx="9252520" cy="709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0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1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1.- MIS ARCHIVOS\0- GAS NATURAL EN ARGENTINA\1.- INFORMACION PARA PROYECTOS CAMARA\1.- COMPRA ENERGIA Y GNL\BUQUES GASIFICADORES GNL_Página_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4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1.- MIS ARCHIVOS\0- GAS NATURAL EN ARGENTINA\1.- INFORMACION PARA PROYECTOS CAMARA\1.- COMPRA ENERGIA Y GNL\BUQUES GASIFICADORES GNL_Página_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85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83" y="1268760"/>
            <a:ext cx="876607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1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784976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6632"/>
            <a:ext cx="19812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00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260648"/>
            <a:ext cx="7780337" cy="839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9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1.- MIS ARCHIVOS\0- GAS NATURAL EN ARGENTINA\1.- INFORMACION PARA PROYECTOS CAMARA\1.- COMPRA ENERGIA Y GNL\BUQUES GASIFICADORES GNL_Página_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-163147"/>
            <a:ext cx="9144000" cy="709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40" y="-26409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8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1.- MIS ARCHIVOS\0- GAS NATURAL EN ARGENTINA\1.- INFORMACION PARA PROYECTOS CAMARA\1.- COMPRA ENERGIA Y GNL\BUQUES GASIFICADORES GNL_Página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10009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148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12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1.- MIS ARCHIVOS\0- GAS NATURAL EN ARGENTINA\1.- INFORMACION PARA PROYECTOS CAMARA\1.- COMPRA ENERGIA Y GNL\BUQUES GASIFICADORES GNL_Página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10244832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-171400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1.- MIS ARCHIVOS\0- GAS NATURAL EN ARGENTINA\1.- INFORMACION PARA PROYECTOS CAMARA\1.- COMPRA ENERGIA Y GNL\BUQUES GASIFICADORES GNL_Página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288" y="-350838"/>
            <a:ext cx="1069657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44" y="-171400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47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ttp://www.astraevangelista.com/fullsize/construccion_R01cordillerano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60648"/>
            <a:ext cx="90073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89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://mercadoenergia.com/mercado/wp-content/uploads/2010/07/gas-natural-2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256584" cy="583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3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://t3.gstatic.com/images?q=tbn:ANd9GcQSbqu6IgA3SEC4yF8WueDbZm05QFwLATnsn2hHnCUaHYkx3cAle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344816" cy="54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4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956571"/>
              </p:ext>
            </p:extLst>
          </p:nvPr>
        </p:nvGraphicFramePr>
        <p:xfrm>
          <a:off x="2552700" y="185738"/>
          <a:ext cx="4110038" cy="627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Acrobat Document" r:id="rId3" imgW="7551360" imgH="10695960" progId="AcroExch.Document.7">
                  <p:embed/>
                </p:oleObj>
              </mc:Choice>
              <mc:Fallback>
                <p:oleObj name="Acrobat Document" r:id="rId3" imgW="7551360" imgH="1069596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2700" y="185738"/>
                        <a:ext cx="4110038" cy="6272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61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404664"/>
            <a:ext cx="828092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Básicamente 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es un combustible de origen fósil que procede de la descomposición de materia orgánica. </a:t>
            </a:r>
          </a:p>
          <a:p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El gas natural se encuentra en la naturaleza en las llamadas “bolsas de gas “, bajo tierra, cubiertas por capas impermeables que impiden su salida al exterior. </a:t>
            </a:r>
          </a:p>
          <a:p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El gas natural se puede encontrar acompañando al crudo en pozos petrolíferos (gas natural asociado) o bien en yacimientos exclusivos de gas natural (gas natural no asociado). </a:t>
            </a:r>
            <a:endParaRPr lang="es-A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9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1.- MIS ARCHIVOS\5.- AMENA\CAPACITACION TALLERES CONVERSION\BORRADORES UNIDAD 8\ar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4" y="-99392"/>
            <a:ext cx="725075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63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070184" cy="6483148"/>
            <a:chOff x="1218" y="550"/>
            <a:chExt cx="14402" cy="10801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8" y="550"/>
              <a:ext cx="1615" cy="1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4" y="2342"/>
              <a:ext cx="9206" cy="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1909" y="3929"/>
              <a:ext cx="439" cy="600"/>
              <a:chOff x="11909" y="3929"/>
              <a:chExt cx="439" cy="600"/>
            </a:xfrm>
          </p:grpSpPr>
          <p:sp>
            <p:nvSpPr>
              <p:cNvPr id="12324" name="Freeform 7"/>
              <p:cNvSpPr>
                <a:spLocks/>
              </p:cNvSpPr>
              <p:nvPr/>
            </p:nvSpPr>
            <p:spPr bwMode="auto">
              <a:xfrm>
                <a:off x="11909" y="3929"/>
                <a:ext cx="439" cy="600"/>
              </a:xfrm>
              <a:custGeom>
                <a:avLst/>
                <a:gdLst>
                  <a:gd name="T0" fmla="+- 0 12348 11909"/>
                  <a:gd name="T1" fmla="*/ T0 w 439"/>
                  <a:gd name="T2" fmla="+- 0 4003 3929"/>
                  <a:gd name="T3" fmla="*/ 4003 h 600"/>
                  <a:gd name="T4" fmla="+- 0 12223 11909"/>
                  <a:gd name="T5" fmla="*/ T4 w 439"/>
                  <a:gd name="T6" fmla="+- 0 3929 3929"/>
                  <a:gd name="T7" fmla="*/ 3929 h 600"/>
                  <a:gd name="T8" fmla="+- 0 11971 11909"/>
                  <a:gd name="T9" fmla="*/ T8 w 439"/>
                  <a:gd name="T10" fmla="+- 0 4339 3929"/>
                  <a:gd name="T11" fmla="*/ 4339 h 600"/>
                  <a:gd name="T12" fmla="+- 0 11909 11909"/>
                  <a:gd name="T13" fmla="*/ T12 w 439"/>
                  <a:gd name="T14" fmla="+- 0 4303 3929"/>
                  <a:gd name="T15" fmla="*/ 4303 h 600"/>
                  <a:gd name="T16" fmla="+- 0 11942 11909"/>
                  <a:gd name="T17" fmla="*/ T16 w 439"/>
                  <a:gd name="T18" fmla="+- 0 4529 3929"/>
                  <a:gd name="T19" fmla="*/ 4529 h 600"/>
                  <a:gd name="T20" fmla="+- 0 12096 11909"/>
                  <a:gd name="T21" fmla="*/ T20 w 439"/>
                  <a:gd name="T22" fmla="+- 0 4476 3929"/>
                  <a:gd name="T23" fmla="*/ 4476 h 600"/>
                  <a:gd name="T24" fmla="+- 0 12096 11909"/>
                  <a:gd name="T25" fmla="*/ T24 w 439"/>
                  <a:gd name="T26" fmla="+- 0 4416 3929"/>
                  <a:gd name="T27" fmla="*/ 4416 h 600"/>
                  <a:gd name="T28" fmla="+- 0 12348 11909"/>
                  <a:gd name="T29" fmla="*/ T28 w 439"/>
                  <a:gd name="T30" fmla="+- 0 4003 3929"/>
                  <a:gd name="T31" fmla="*/ 4003 h 6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439" h="600">
                    <a:moveTo>
                      <a:pt x="439" y="74"/>
                    </a:moveTo>
                    <a:lnTo>
                      <a:pt x="314" y="0"/>
                    </a:lnTo>
                    <a:lnTo>
                      <a:pt x="62" y="410"/>
                    </a:lnTo>
                    <a:lnTo>
                      <a:pt x="0" y="374"/>
                    </a:lnTo>
                    <a:lnTo>
                      <a:pt x="33" y="600"/>
                    </a:lnTo>
                    <a:lnTo>
                      <a:pt x="187" y="547"/>
                    </a:lnTo>
                    <a:lnTo>
                      <a:pt x="187" y="487"/>
                    </a:lnTo>
                    <a:lnTo>
                      <a:pt x="439" y="74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325" name="Freeform 8"/>
              <p:cNvSpPr>
                <a:spLocks/>
              </p:cNvSpPr>
              <p:nvPr/>
            </p:nvSpPr>
            <p:spPr bwMode="auto">
              <a:xfrm>
                <a:off x="11909" y="3929"/>
                <a:ext cx="439" cy="600"/>
              </a:xfrm>
              <a:custGeom>
                <a:avLst/>
                <a:gdLst>
                  <a:gd name="T0" fmla="+- 0 12158 11909"/>
                  <a:gd name="T1" fmla="*/ T0 w 439"/>
                  <a:gd name="T2" fmla="+- 0 4454 3929"/>
                  <a:gd name="T3" fmla="*/ 4454 h 600"/>
                  <a:gd name="T4" fmla="+- 0 12096 11909"/>
                  <a:gd name="T5" fmla="*/ T4 w 439"/>
                  <a:gd name="T6" fmla="+- 0 4416 3929"/>
                  <a:gd name="T7" fmla="*/ 4416 h 600"/>
                  <a:gd name="T8" fmla="+- 0 12096 11909"/>
                  <a:gd name="T9" fmla="*/ T8 w 439"/>
                  <a:gd name="T10" fmla="+- 0 4476 3929"/>
                  <a:gd name="T11" fmla="*/ 4476 h 600"/>
                  <a:gd name="T12" fmla="+- 0 12158 11909"/>
                  <a:gd name="T13" fmla="*/ T12 w 439"/>
                  <a:gd name="T14" fmla="+- 0 4454 3929"/>
                  <a:gd name="T15" fmla="*/ 4454 h 6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39" h="600">
                    <a:moveTo>
                      <a:pt x="249" y="525"/>
                    </a:moveTo>
                    <a:lnTo>
                      <a:pt x="187" y="487"/>
                    </a:lnTo>
                    <a:lnTo>
                      <a:pt x="187" y="547"/>
                    </a:lnTo>
                    <a:lnTo>
                      <a:pt x="249" y="525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1899" y="3917"/>
              <a:ext cx="458" cy="622"/>
              <a:chOff x="11899" y="3917"/>
              <a:chExt cx="458" cy="622"/>
            </a:xfrm>
          </p:grpSpPr>
          <p:sp>
            <p:nvSpPr>
              <p:cNvPr id="12307" name="Freeform 10"/>
              <p:cNvSpPr>
                <a:spLocks/>
              </p:cNvSpPr>
              <p:nvPr/>
            </p:nvSpPr>
            <p:spPr bwMode="auto">
              <a:xfrm>
                <a:off x="11899" y="3917"/>
                <a:ext cx="458" cy="622"/>
              </a:xfrm>
              <a:custGeom>
                <a:avLst/>
                <a:gdLst>
                  <a:gd name="T0" fmla="+- 0 11968 11899"/>
                  <a:gd name="T1" fmla="*/ T0 w 458"/>
                  <a:gd name="T2" fmla="+- 0 4330 3917"/>
                  <a:gd name="T3" fmla="*/ 4330 h 622"/>
                  <a:gd name="T4" fmla="+- 0 11899 11899"/>
                  <a:gd name="T5" fmla="*/ T4 w 458"/>
                  <a:gd name="T6" fmla="+- 0 4286 3917"/>
                  <a:gd name="T7" fmla="*/ 4286 h 622"/>
                  <a:gd name="T8" fmla="+- 0 11904 11899"/>
                  <a:gd name="T9" fmla="*/ T8 w 458"/>
                  <a:gd name="T10" fmla="+- 0 4320 3917"/>
                  <a:gd name="T11" fmla="*/ 4320 h 622"/>
                  <a:gd name="T12" fmla="+- 0 11904 11899"/>
                  <a:gd name="T13" fmla="*/ T12 w 458"/>
                  <a:gd name="T14" fmla="+- 0 4308 3917"/>
                  <a:gd name="T15" fmla="*/ 4308 h 622"/>
                  <a:gd name="T16" fmla="+- 0 11916 11899"/>
                  <a:gd name="T17" fmla="*/ T16 w 458"/>
                  <a:gd name="T18" fmla="+- 0 4301 3917"/>
                  <a:gd name="T19" fmla="*/ 4301 h 622"/>
                  <a:gd name="T20" fmla="+- 0 11918 11899"/>
                  <a:gd name="T21" fmla="*/ T20 w 458"/>
                  <a:gd name="T22" fmla="+- 0 4317 3917"/>
                  <a:gd name="T23" fmla="*/ 4317 h 622"/>
                  <a:gd name="T24" fmla="+- 0 11964 11899"/>
                  <a:gd name="T25" fmla="*/ T24 w 458"/>
                  <a:gd name="T26" fmla="+- 0 4345 3917"/>
                  <a:gd name="T27" fmla="*/ 4345 h 622"/>
                  <a:gd name="T28" fmla="+- 0 11964 11899"/>
                  <a:gd name="T29" fmla="*/ T28 w 458"/>
                  <a:gd name="T30" fmla="+- 0 4337 3917"/>
                  <a:gd name="T31" fmla="*/ 4337 h 622"/>
                  <a:gd name="T32" fmla="+- 0 11968 11899"/>
                  <a:gd name="T33" fmla="*/ T32 w 458"/>
                  <a:gd name="T34" fmla="+- 0 4330 3917"/>
                  <a:gd name="T35" fmla="*/ 4330 h 6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458" h="622">
                    <a:moveTo>
                      <a:pt x="69" y="413"/>
                    </a:moveTo>
                    <a:lnTo>
                      <a:pt x="0" y="369"/>
                    </a:lnTo>
                    <a:lnTo>
                      <a:pt x="5" y="403"/>
                    </a:lnTo>
                    <a:lnTo>
                      <a:pt x="5" y="391"/>
                    </a:lnTo>
                    <a:lnTo>
                      <a:pt x="17" y="384"/>
                    </a:lnTo>
                    <a:lnTo>
                      <a:pt x="19" y="400"/>
                    </a:lnTo>
                    <a:lnTo>
                      <a:pt x="65" y="428"/>
                    </a:lnTo>
                    <a:lnTo>
                      <a:pt x="65" y="420"/>
                    </a:lnTo>
                    <a:lnTo>
                      <a:pt x="69" y="41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308" name="Freeform 11"/>
              <p:cNvSpPr>
                <a:spLocks/>
              </p:cNvSpPr>
              <p:nvPr/>
            </p:nvSpPr>
            <p:spPr bwMode="auto">
              <a:xfrm>
                <a:off x="11899" y="3917"/>
                <a:ext cx="458" cy="622"/>
              </a:xfrm>
              <a:custGeom>
                <a:avLst/>
                <a:gdLst>
                  <a:gd name="T0" fmla="+- 0 11918 11899"/>
                  <a:gd name="T1" fmla="*/ T0 w 458"/>
                  <a:gd name="T2" fmla="+- 0 4317 3917"/>
                  <a:gd name="T3" fmla="*/ 4317 h 622"/>
                  <a:gd name="T4" fmla="+- 0 11916 11899"/>
                  <a:gd name="T5" fmla="*/ T4 w 458"/>
                  <a:gd name="T6" fmla="+- 0 4301 3917"/>
                  <a:gd name="T7" fmla="*/ 4301 h 622"/>
                  <a:gd name="T8" fmla="+- 0 11904 11899"/>
                  <a:gd name="T9" fmla="*/ T8 w 458"/>
                  <a:gd name="T10" fmla="+- 0 4308 3917"/>
                  <a:gd name="T11" fmla="*/ 4308 h 622"/>
                  <a:gd name="T12" fmla="+- 0 11918 11899"/>
                  <a:gd name="T13" fmla="*/ T12 w 458"/>
                  <a:gd name="T14" fmla="+- 0 4317 3917"/>
                  <a:gd name="T15" fmla="*/ 4317 h 6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58" h="622">
                    <a:moveTo>
                      <a:pt x="19" y="400"/>
                    </a:moveTo>
                    <a:lnTo>
                      <a:pt x="17" y="384"/>
                    </a:lnTo>
                    <a:lnTo>
                      <a:pt x="5" y="391"/>
                    </a:lnTo>
                    <a:lnTo>
                      <a:pt x="19" y="40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309" name="Freeform 12"/>
              <p:cNvSpPr>
                <a:spLocks/>
              </p:cNvSpPr>
              <p:nvPr/>
            </p:nvSpPr>
            <p:spPr bwMode="auto">
              <a:xfrm>
                <a:off x="11899" y="3917"/>
                <a:ext cx="458" cy="622"/>
              </a:xfrm>
              <a:custGeom>
                <a:avLst/>
                <a:gdLst>
                  <a:gd name="T0" fmla="+- 0 11948 11899"/>
                  <a:gd name="T1" fmla="*/ T0 w 458"/>
                  <a:gd name="T2" fmla="+- 0 4519 3917"/>
                  <a:gd name="T3" fmla="*/ 4519 h 622"/>
                  <a:gd name="T4" fmla="+- 0 11918 11899"/>
                  <a:gd name="T5" fmla="*/ T4 w 458"/>
                  <a:gd name="T6" fmla="+- 0 4317 3917"/>
                  <a:gd name="T7" fmla="*/ 4317 h 622"/>
                  <a:gd name="T8" fmla="+- 0 11904 11899"/>
                  <a:gd name="T9" fmla="*/ T8 w 458"/>
                  <a:gd name="T10" fmla="+- 0 4308 3917"/>
                  <a:gd name="T11" fmla="*/ 4308 h 622"/>
                  <a:gd name="T12" fmla="+- 0 11904 11899"/>
                  <a:gd name="T13" fmla="*/ T12 w 458"/>
                  <a:gd name="T14" fmla="+- 0 4320 3917"/>
                  <a:gd name="T15" fmla="*/ 4320 h 622"/>
                  <a:gd name="T16" fmla="+- 0 11935 11899"/>
                  <a:gd name="T17" fmla="*/ T16 w 458"/>
                  <a:gd name="T18" fmla="+- 0 4538 3917"/>
                  <a:gd name="T19" fmla="*/ 4538 h 622"/>
                  <a:gd name="T20" fmla="+- 0 11940 11899"/>
                  <a:gd name="T21" fmla="*/ T20 w 458"/>
                  <a:gd name="T22" fmla="+- 0 4537 3917"/>
                  <a:gd name="T23" fmla="*/ 4537 h 622"/>
                  <a:gd name="T24" fmla="+- 0 11940 11899"/>
                  <a:gd name="T25" fmla="*/ T24 w 458"/>
                  <a:gd name="T26" fmla="+- 0 4522 3917"/>
                  <a:gd name="T27" fmla="*/ 4522 h 622"/>
                  <a:gd name="T28" fmla="+- 0 11948 11899"/>
                  <a:gd name="T29" fmla="*/ T28 w 458"/>
                  <a:gd name="T30" fmla="+- 0 4519 3917"/>
                  <a:gd name="T31" fmla="*/ 4519 h 6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458" h="622">
                    <a:moveTo>
                      <a:pt x="49" y="602"/>
                    </a:moveTo>
                    <a:lnTo>
                      <a:pt x="19" y="400"/>
                    </a:lnTo>
                    <a:lnTo>
                      <a:pt x="5" y="391"/>
                    </a:lnTo>
                    <a:lnTo>
                      <a:pt x="5" y="403"/>
                    </a:lnTo>
                    <a:lnTo>
                      <a:pt x="36" y="621"/>
                    </a:lnTo>
                    <a:lnTo>
                      <a:pt x="41" y="620"/>
                    </a:lnTo>
                    <a:lnTo>
                      <a:pt x="41" y="605"/>
                    </a:lnTo>
                    <a:lnTo>
                      <a:pt x="49" y="60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310" name="Freeform 13"/>
              <p:cNvSpPr>
                <a:spLocks/>
              </p:cNvSpPr>
              <p:nvPr/>
            </p:nvSpPr>
            <p:spPr bwMode="auto">
              <a:xfrm>
                <a:off x="11899" y="3917"/>
                <a:ext cx="458" cy="622"/>
              </a:xfrm>
              <a:custGeom>
                <a:avLst/>
                <a:gdLst>
                  <a:gd name="T0" fmla="+- 0 11949 11899"/>
                  <a:gd name="T1" fmla="*/ T0 w 458"/>
                  <a:gd name="T2" fmla="+- 0 4526 3917"/>
                  <a:gd name="T3" fmla="*/ 4526 h 622"/>
                  <a:gd name="T4" fmla="+- 0 11948 11899"/>
                  <a:gd name="T5" fmla="*/ T4 w 458"/>
                  <a:gd name="T6" fmla="+- 0 4519 3917"/>
                  <a:gd name="T7" fmla="*/ 4519 h 622"/>
                  <a:gd name="T8" fmla="+- 0 11940 11899"/>
                  <a:gd name="T9" fmla="*/ T8 w 458"/>
                  <a:gd name="T10" fmla="+- 0 4522 3917"/>
                  <a:gd name="T11" fmla="*/ 4522 h 622"/>
                  <a:gd name="T12" fmla="+- 0 11949 11899"/>
                  <a:gd name="T13" fmla="*/ T12 w 458"/>
                  <a:gd name="T14" fmla="+- 0 4526 3917"/>
                  <a:gd name="T15" fmla="*/ 4526 h 6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58" h="622">
                    <a:moveTo>
                      <a:pt x="50" y="609"/>
                    </a:moveTo>
                    <a:lnTo>
                      <a:pt x="49" y="602"/>
                    </a:lnTo>
                    <a:lnTo>
                      <a:pt x="41" y="605"/>
                    </a:lnTo>
                    <a:lnTo>
                      <a:pt x="50" y="60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311" name="Freeform 14"/>
              <p:cNvSpPr>
                <a:spLocks/>
              </p:cNvSpPr>
              <p:nvPr/>
            </p:nvSpPr>
            <p:spPr bwMode="auto">
              <a:xfrm>
                <a:off x="11899" y="3917"/>
                <a:ext cx="458" cy="622"/>
              </a:xfrm>
              <a:custGeom>
                <a:avLst/>
                <a:gdLst>
                  <a:gd name="T0" fmla="+- 0 11949 11899"/>
                  <a:gd name="T1" fmla="*/ T0 w 458"/>
                  <a:gd name="T2" fmla="+- 0 4534 3917"/>
                  <a:gd name="T3" fmla="*/ 4534 h 622"/>
                  <a:gd name="T4" fmla="+- 0 11949 11899"/>
                  <a:gd name="T5" fmla="*/ T4 w 458"/>
                  <a:gd name="T6" fmla="+- 0 4526 3917"/>
                  <a:gd name="T7" fmla="*/ 4526 h 622"/>
                  <a:gd name="T8" fmla="+- 0 11940 11899"/>
                  <a:gd name="T9" fmla="*/ T8 w 458"/>
                  <a:gd name="T10" fmla="+- 0 4522 3917"/>
                  <a:gd name="T11" fmla="*/ 4522 h 622"/>
                  <a:gd name="T12" fmla="+- 0 11940 11899"/>
                  <a:gd name="T13" fmla="*/ T12 w 458"/>
                  <a:gd name="T14" fmla="+- 0 4537 3917"/>
                  <a:gd name="T15" fmla="*/ 4537 h 622"/>
                  <a:gd name="T16" fmla="+- 0 11949 11899"/>
                  <a:gd name="T17" fmla="*/ T16 w 458"/>
                  <a:gd name="T18" fmla="+- 0 4534 3917"/>
                  <a:gd name="T19" fmla="*/ 4534 h 6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58" h="622">
                    <a:moveTo>
                      <a:pt x="50" y="617"/>
                    </a:moveTo>
                    <a:lnTo>
                      <a:pt x="50" y="609"/>
                    </a:lnTo>
                    <a:lnTo>
                      <a:pt x="41" y="605"/>
                    </a:lnTo>
                    <a:lnTo>
                      <a:pt x="41" y="620"/>
                    </a:lnTo>
                    <a:lnTo>
                      <a:pt x="50" y="61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312" name="Freeform 15"/>
              <p:cNvSpPr>
                <a:spLocks/>
              </p:cNvSpPr>
              <p:nvPr/>
            </p:nvSpPr>
            <p:spPr bwMode="auto">
              <a:xfrm>
                <a:off x="11899" y="3917"/>
                <a:ext cx="458" cy="622"/>
              </a:xfrm>
              <a:custGeom>
                <a:avLst/>
                <a:gdLst>
                  <a:gd name="T0" fmla="+- 0 12156 11899"/>
                  <a:gd name="T1" fmla="*/ T0 w 458"/>
                  <a:gd name="T2" fmla="+- 0 4463 3917"/>
                  <a:gd name="T3" fmla="*/ 4463 h 622"/>
                  <a:gd name="T4" fmla="+- 0 12156 11899"/>
                  <a:gd name="T5" fmla="*/ T4 w 458"/>
                  <a:gd name="T6" fmla="+- 0 4447 3917"/>
                  <a:gd name="T7" fmla="*/ 4447 h 622"/>
                  <a:gd name="T8" fmla="+- 0 12153 11899"/>
                  <a:gd name="T9" fmla="*/ T8 w 458"/>
                  <a:gd name="T10" fmla="+- 0 4462 3917"/>
                  <a:gd name="T11" fmla="*/ 4462 h 622"/>
                  <a:gd name="T12" fmla="+- 0 12140 11899"/>
                  <a:gd name="T13" fmla="*/ T12 w 458"/>
                  <a:gd name="T14" fmla="+- 0 4453 3917"/>
                  <a:gd name="T15" fmla="*/ 4453 h 622"/>
                  <a:gd name="T16" fmla="+- 0 11948 11899"/>
                  <a:gd name="T17" fmla="*/ T16 w 458"/>
                  <a:gd name="T18" fmla="+- 0 4519 3917"/>
                  <a:gd name="T19" fmla="*/ 4519 h 622"/>
                  <a:gd name="T20" fmla="+- 0 11949 11899"/>
                  <a:gd name="T21" fmla="*/ T20 w 458"/>
                  <a:gd name="T22" fmla="+- 0 4526 3917"/>
                  <a:gd name="T23" fmla="*/ 4526 h 622"/>
                  <a:gd name="T24" fmla="+- 0 11949 11899"/>
                  <a:gd name="T25" fmla="*/ T24 w 458"/>
                  <a:gd name="T26" fmla="+- 0 4534 3917"/>
                  <a:gd name="T27" fmla="*/ 4534 h 622"/>
                  <a:gd name="T28" fmla="+- 0 12156 11899"/>
                  <a:gd name="T29" fmla="*/ T28 w 458"/>
                  <a:gd name="T30" fmla="+- 0 4463 3917"/>
                  <a:gd name="T31" fmla="*/ 4463 h 6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458" h="622">
                    <a:moveTo>
                      <a:pt x="257" y="546"/>
                    </a:moveTo>
                    <a:lnTo>
                      <a:pt x="257" y="530"/>
                    </a:lnTo>
                    <a:lnTo>
                      <a:pt x="254" y="545"/>
                    </a:lnTo>
                    <a:lnTo>
                      <a:pt x="241" y="536"/>
                    </a:lnTo>
                    <a:lnTo>
                      <a:pt x="49" y="602"/>
                    </a:lnTo>
                    <a:lnTo>
                      <a:pt x="50" y="609"/>
                    </a:lnTo>
                    <a:lnTo>
                      <a:pt x="50" y="617"/>
                    </a:lnTo>
                    <a:lnTo>
                      <a:pt x="257" y="54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313" name="Freeform 16"/>
              <p:cNvSpPr>
                <a:spLocks/>
              </p:cNvSpPr>
              <p:nvPr/>
            </p:nvSpPr>
            <p:spPr bwMode="auto">
              <a:xfrm>
                <a:off x="11899" y="3917"/>
                <a:ext cx="458" cy="622"/>
              </a:xfrm>
              <a:custGeom>
                <a:avLst/>
                <a:gdLst>
                  <a:gd name="T0" fmla="+- 0 11976 11899"/>
                  <a:gd name="T1" fmla="*/ T0 w 458"/>
                  <a:gd name="T2" fmla="+- 0 4334 3917"/>
                  <a:gd name="T3" fmla="*/ 4334 h 622"/>
                  <a:gd name="T4" fmla="+- 0 11968 11899"/>
                  <a:gd name="T5" fmla="*/ T4 w 458"/>
                  <a:gd name="T6" fmla="+- 0 4330 3917"/>
                  <a:gd name="T7" fmla="*/ 4330 h 622"/>
                  <a:gd name="T8" fmla="+- 0 11964 11899"/>
                  <a:gd name="T9" fmla="*/ T8 w 458"/>
                  <a:gd name="T10" fmla="+- 0 4337 3917"/>
                  <a:gd name="T11" fmla="*/ 4337 h 622"/>
                  <a:gd name="T12" fmla="+- 0 11976 11899"/>
                  <a:gd name="T13" fmla="*/ T12 w 458"/>
                  <a:gd name="T14" fmla="+- 0 4334 3917"/>
                  <a:gd name="T15" fmla="*/ 4334 h 6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58" h="622">
                    <a:moveTo>
                      <a:pt x="77" y="417"/>
                    </a:moveTo>
                    <a:lnTo>
                      <a:pt x="69" y="413"/>
                    </a:lnTo>
                    <a:lnTo>
                      <a:pt x="65" y="420"/>
                    </a:lnTo>
                    <a:lnTo>
                      <a:pt x="77" y="41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314" name="Freeform 17"/>
              <p:cNvSpPr>
                <a:spLocks/>
              </p:cNvSpPr>
              <p:nvPr/>
            </p:nvSpPr>
            <p:spPr bwMode="auto">
              <a:xfrm>
                <a:off x="11899" y="3917"/>
                <a:ext cx="458" cy="622"/>
              </a:xfrm>
              <a:custGeom>
                <a:avLst/>
                <a:gdLst>
                  <a:gd name="T0" fmla="+- 0 11976 11899"/>
                  <a:gd name="T1" fmla="*/ T0 w 458"/>
                  <a:gd name="T2" fmla="+- 0 4347 3917"/>
                  <a:gd name="T3" fmla="*/ 4347 h 622"/>
                  <a:gd name="T4" fmla="+- 0 11976 11899"/>
                  <a:gd name="T5" fmla="*/ T4 w 458"/>
                  <a:gd name="T6" fmla="+- 0 4334 3917"/>
                  <a:gd name="T7" fmla="*/ 4334 h 622"/>
                  <a:gd name="T8" fmla="+- 0 11964 11899"/>
                  <a:gd name="T9" fmla="*/ T8 w 458"/>
                  <a:gd name="T10" fmla="+- 0 4337 3917"/>
                  <a:gd name="T11" fmla="*/ 4337 h 622"/>
                  <a:gd name="T12" fmla="+- 0 11964 11899"/>
                  <a:gd name="T13" fmla="*/ T12 w 458"/>
                  <a:gd name="T14" fmla="+- 0 4345 3917"/>
                  <a:gd name="T15" fmla="*/ 4345 h 622"/>
                  <a:gd name="T16" fmla="+- 0 11973 11899"/>
                  <a:gd name="T17" fmla="*/ T16 w 458"/>
                  <a:gd name="T18" fmla="+- 0 4351 3917"/>
                  <a:gd name="T19" fmla="*/ 4351 h 622"/>
                  <a:gd name="T20" fmla="+- 0 11976 11899"/>
                  <a:gd name="T21" fmla="*/ T20 w 458"/>
                  <a:gd name="T22" fmla="+- 0 4347 3917"/>
                  <a:gd name="T23" fmla="*/ 4347 h 6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458" h="622">
                    <a:moveTo>
                      <a:pt x="77" y="430"/>
                    </a:moveTo>
                    <a:lnTo>
                      <a:pt x="77" y="417"/>
                    </a:lnTo>
                    <a:lnTo>
                      <a:pt x="65" y="420"/>
                    </a:lnTo>
                    <a:lnTo>
                      <a:pt x="65" y="428"/>
                    </a:lnTo>
                    <a:lnTo>
                      <a:pt x="74" y="434"/>
                    </a:lnTo>
                    <a:lnTo>
                      <a:pt x="77" y="43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315" name="Freeform 18"/>
              <p:cNvSpPr>
                <a:spLocks/>
              </p:cNvSpPr>
              <p:nvPr/>
            </p:nvSpPr>
            <p:spPr bwMode="auto">
              <a:xfrm>
                <a:off x="11899" y="3917"/>
                <a:ext cx="458" cy="622"/>
              </a:xfrm>
              <a:custGeom>
                <a:avLst/>
                <a:gdLst>
                  <a:gd name="T0" fmla="+- 0 12357 11899"/>
                  <a:gd name="T1" fmla="*/ T0 w 458"/>
                  <a:gd name="T2" fmla="+- 0 4001 3917"/>
                  <a:gd name="T3" fmla="*/ 4001 h 622"/>
                  <a:gd name="T4" fmla="+- 0 12221 11899"/>
                  <a:gd name="T5" fmla="*/ T4 w 458"/>
                  <a:gd name="T6" fmla="+- 0 3917 3917"/>
                  <a:gd name="T7" fmla="*/ 3917 h 622"/>
                  <a:gd name="T8" fmla="+- 0 11968 11899"/>
                  <a:gd name="T9" fmla="*/ T8 w 458"/>
                  <a:gd name="T10" fmla="+- 0 4330 3917"/>
                  <a:gd name="T11" fmla="*/ 4330 h 622"/>
                  <a:gd name="T12" fmla="+- 0 11976 11899"/>
                  <a:gd name="T13" fmla="*/ T12 w 458"/>
                  <a:gd name="T14" fmla="+- 0 4334 3917"/>
                  <a:gd name="T15" fmla="*/ 4334 h 622"/>
                  <a:gd name="T16" fmla="+- 0 11976 11899"/>
                  <a:gd name="T17" fmla="*/ T16 w 458"/>
                  <a:gd name="T18" fmla="+- 0 4347 3917"/>
                  <a:gd name="T19" fmla="*/ 4347 h 622"/>
                  <a:gd name="T20" fmla="+- 0 12218 11899"/>
                  <a:gd name="T21" fmla="*/ T20 w 458"/>
                  <a:gd name="T22" fmla="+- 0 3947 3917"/>
                  <a:gd name="T23" fmla="*/ 3947 h 622"/>
                  <a:gd name="T24" fmla="+- 0 12218 11899"/>
                  <a:gd name="T25" fmla="*/ T24 w 458"/>
                  <a:gd name="T26" fmla="+- 0 3934 3917"/>
                  <a:gd name="T27" fmla="*/ 3934 h 622"/>
                  <a:gd name="T28" fmla="+- 0 12228 11899"/>
                  <a:gd name="T29" fmla="*/ T28 w 458"/>
                  <a:gd name="T30" fmla="+- 0 3931 3917"/>
                  <a:gd name="T31" fmla="*/ 3931 h 622"/>
                  <a:gd name="T32" fmla="+- 0 12228 11899"/>
                  <a:gd name="T33" fmla="*/ T32 w 458"/>
                  <a:gd name="T34" fmla="+- 0 3940 3917"/>
                  <a:gd name="T35" fmla="*/ 3940 h 622"/>
                  <a:gd name="T36" fmla="+- 0 12337 11899"/>
                  <a:gd name="T37" fmla="*/ T36 w 458"/>
                  <a:gd name="T38" fmla="+- 0 4007 3917"/>
                  <a:gd name="T39" fmla="*/ 4007 h 622"/>
                  <a:gd name="T40" fmla="+- 0 12341 11899"/>
                  <a:gd name="T41" fmla="*/ T40 w 458"/>
                  <a:gd name="T42" fmla="+- 0 4001 3917"/>
                  <a:gd name="T43" fmla="*/ 4001 h 622"/>
                  <a:gd name="T44" fmla="+- 0 12343 11899"/>
                  <a:gd name="T45" fmla="*/ T44 w 458"/>
                  <a:gd name="T46" fmla="+- 0 4010 3917"/>
                  <a:gd name="T47" fmla="*/ 4010 h 622"/>
                  <a:gd name="T48" fmla="+- 0 12343 11899"/>
                  <a:gd name="T49" fmla="*/ T48 w 458"/>
                  <a:gd name="T50" fmla="+- 0 4025 3917"/>
                  <a:gd name="T51" fmla="*/ 4025 h 622"/>
                  <a:gd name="T52" fmla="+- 0 12357 11899"/>
                  <a:gd name="T53" fmla="*/ T52 w 458"/>
                  <a:gd name="T54" fmla="+- 0 4001 3917"/>
                  <a:gd name="T55" fmla="*/ 4001 h 6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458" h="622">
                    <a:moveTo>
                      <a:pt x="458" y="84"/>
                    </a:moveTo>
                    <a:lnTo>
                      <a:pt x="322" y="0"/>
                    </a:lnTo>
                    <a:lnTo>
                      <a:pt x="69" y="413"/>
                    </a:lnTo>
                    <a:lnTo>
                      <a:pt x="77" y="417"/>
                    </a:lnTo>
                    <a:lnTo>
                      <a:pt x="77" y="430"/>
                    </a:lnTo>
                    <a:lnTo>
                      <a:pt x="319" y="30"/>
                    </a:lnTo>
                    <a:lnTo>
                      <a:pt x="319" y="17"/>
                    </a:lnTo>
                    <a:lnTo>
                      <a:pt x="329" y="14"/>
                    </a:lnTo>
                    <a:lnTo>
                      <a:pt x="329" y="23"/>
                    </a:lnTo>
                    <a:lnTo>
                      <a:pt x="438" y="90"/>
                    </a:lnTo>
                    <a:lnTo>
                      <a:pt x="442" y="84"/>
                    </a:lnTo>
                    <a:lnTo>
                      <a:pt x="444" y="93"/>
                    </a:lnTo>
                    <a:lnTo>
                      <a:pt x="444" y="108"/>
                    </a:lnTo>
                    <a:lnTo>
                      <a:pt x="458" y="8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316" name="Freeform 19"/>
              <p:cNvSpPr>
                <a:spLocks/>
              </p:cNvSpPr>
              <p:nvPr/>
            </p:nvSpPr>
            <p:spPr bwMode="auto">
              <a:xfrm>
                <a:off x="11899" y="3917"/>
                <a:ext cx="458" cy="622"/>
              </a:xfrm>
              <a:custGeom>
                <a:avLst/>
                <a:gdLst>
                  <a:gd name="T0" fmla="+- 0 12343 11899"/>
                  <a:gd name="T1" fmla="*/ T0 w 458"/>
                  <a:gd name="T2" fmla="+- 0 4025 3917"/>
                  <a:gd name="T3" fmla="*/ 4025 h 622"/>
                  <a:gd name="T4" fmla="+- 0 12343 11899"/>
                  <a:gd name="T5" fmla="*/ T4 w 458"/>
                  <a:gd name="T6" fmla="+- 0 4010 3917"/>
                  <a:gd name="T7" fmla="*/ 4010 h 622"/>
                  <a:gd name="T8" fmla="+- 0 12337 11899"/>
                  <a:gd name="T9" fmla="*/ T8 w 458"/>
                  <a:gd name="T10" fmla="+- 0 4007 3917"/>
                  <a:gd name="T11" fmla="*/ 4007 h 622"/>
                  <a:gd name="T12" fmla="+- 0 12086 11899"/>
                  <a:gd name="T13" fmla="*/ T12 w 458"/>
                  <a:gd name="T14" fmla="+- 0 4418 3917"/>
                  <a:gd name="T15" fmla="*/ 4418 h 622"/>
                  <a:gd name="T16" fmla="+- 0 12101 11899"/>
                  <a:gd name="T17" fmla="*/ T16 w 458"/>
                  <a:gd name="T18" fmla="+- 0 4428 3917"/>
                  <a:gd name="T19" fmla="*/ 4428 h 622"/>
                  <a:gd name="T20" fmla="+- 0 12101 11899"/>
                  <a:gd name="T21" fmla="*/ T20 w 458"/>
                  <a:gd name="T22" fmla="+- 0 4409 3917"/>
                  <a:gd name="T23" fmla="*/ 4409 h 622"/>
                  <a:gd name="T24" fmla="+- 0 12108 11899"/>
                  <a:gd name="T25" fmla="*/ T24 w 458"/>
                  <a:gd name="T26" fmla="+- 0 4413 3917"/>
                  <a:gd name="T27" fmla="*/ 4413 h 622"/>
                  <a:gd name="T28" fmla="+- 0 12343 11899"/>
                  <a:gd name="T29" fmla="*/ T28 w 458"/>
                  <a:gd name="T30" fmla="+- 0 4025 3917"/>
                  <a:gd name="T31" fmla="*/ 4025 h 6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458" h="622">
                    <a:moveTo>
                      <a:pt x="444" y="108"/>
                    </a:moveTo>
                    <a:lnTo>
                      <a:pt x="444" y="93"/>
                    </a:lnTo>
                    <a:lnTo>
                      <a:pt x="438" y="90"/>
                    </a:lnTo>
                    <a:lnTo>
                      <a:pt x="187" y="501"/>
                    </a:lnTo>
                    <a:lnTo>
                      <a:pt x="202" y="511"/>
                    </a:lnTo>
                    <a:lnTo>
                      <a:pt x="202" y="492"/>
                    </a:lnTo>
                    <a:lnTo>
                      <a:pt x="209" y="496"/>
                    </a:lnTo>
                    <a:lnTo>
                      <a:pt x="444" y="10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317" name="Freeform 20"/>
              <p:cNvSpPr>
                <a:spLocks/>
              </p:cNvSpPr>
              <p:nvPr/>
            </p:nvSpPr>
            <p:spPr bwMode="auto">
              <a:xfrm>
                <a:off x="11899" y="3917"/>
                <a:ext cx="458" cy="622"/>
              </a:xfrm>
              <a:custGeom>
                <a:avLst/>
                <a:gdLst>
                  <a:gd name="T0" fmla="+- 0 12108 11899"/>
                  <a:gd name="T1" fmla="*/ T0 w 458"/>
                  <a:gd name="T2" fmla="+- 0 4413 3917"/>
                  <a:gd name="T3" fmla="*/ 4413 h 622"/>
                  <a:gd name="T4" fmla="+- 0 12101 11899"/>
                  <a:gd name="T5" fmla="*/ T4 w 458"/>
                  <a:gd name="T6" fmla="+- 0 4409 3917"/>
                  <a:gd name="T7" fmla="*/ 4409 h 622"/>
                  <a:gd name="T8" fmla="+- 0 12103 11899"/>
                  <a:gd name="T9" fmla="*/ T8 w 458"/>
                  <a:gd name="T10" fmla="+- 0 4421 3917"/>
                  <a:gd name="T11" fmla="*/ 4421 h 622"/>
                  <a:gd name="T12" fmla="+- 0 12108 11899"/>
                  <a:gd name="T13" fmla="*/ T12 w 458"/>
                  <a:gd name="T14" fmla="+- 0 4413 3917"/>
                  <a:gd name="T15" fmla="*/ 4413 h 6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58" h="622">
                    <a:moveTo>
                      <a:pt x="209" y="496"/>
                    </a:moveTo>
                    <a:lnTo>
                      <a:pt x="202" y="492"/>
                    </a:lnTo>
                    <a:lnTo>
                      <a:pt x="204" y="504"/>
                    </a:lnTo>
                    <a:lnTo>
                      <a:pt x="209" y="49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318" name="Freeform 21"/>
              <p:cNvSpPr>
                <a:spLocks/>
              </p:cNvSpPr>
              <p:nvPr/>
            </p:nvSpPr>
            <p:spPr bwMode="auto">
              <a:xfrm>
                <a:off x="11899" y="3917"/>
                <a:ext cx="458" cy="622"/>
              </a:xfrm>
              <a:custGeom>
                <a:avLst/>
                <a:gdLst>
                  <a:gd name="T0" fmla="+- 0 12175 11899"/>
                  <a:gd name="T1" fmla="*/ T0 w 458"/>
                  <a:gd name="T2" fmla="+- 0 4457 3917"/>
                  <a:gd name="T3" fmla="*/ 4457 h 622"/>
                  <a:gd name="T4" fmla="+- 0 12108 11899"/>
                  <a:gd name="T5" fmla="*/ T4 w 458"/>
                  <a:gd name="T6" fmla="+- 0 4413 3917"/>
                  <a:gd name="T7" fmla="*/ 4413 h 622"/>
                  <a:gd name="T8" fmla="+- 0 12103 11899"/>
                  <a:gd name="T9" fmla="*/ T8 w 458"/>
                  <a:gd name="T10" fmla="+- 0 4421 3917"/>
                  <a:gd name="T11" fmla="*/ 4421 h 622"/>
                  <a:gd name="T12" fmla="+- 0 12101 11899"/>
                  <a:gd name="T13" fmla="*/ T12 w 458"/>
                  <a:gd name="T14" fmla="+- 0 4409 3917"/>
                  <a:gd name="T15" fmla="*/ 4409 h 622"/>
                  <a:gd name="T16" fmla="+- 0 12101 11899"/>
                  <a:gd name="T17" fmla="*/ T16 w 458"/>
                  <a:gd name="T18" fmla="+- 0 4428 3917"/>
                  <a:gd name="T19" fmla="*/ 4428 h 622"/>
                  <a:gd name="T20" fmla="+- 0 12140 11899"/>
                  <a:gd name="T21" fmla="*/ T20 w 458"/>
                  <a:gd name="T22" fmla="+- 0 4453 3917"/>
                  <a:gd name="T23" fmla="*/ 4453 h 622"/>
                  <a:gd name="T24" fmla="+- 0 12156 11899"/>
                  <a:gd name="T25" fmla="*/ T24 w 458"/>
                  <a:gd name="T26" fmla="+- 0 4447 3917"/>
                  <a:gd name="T27" fmla="*/ 4447 h 622"/>
                  <a:gd name="T28" fmla="+- 0 12156 11899"/>
                  <a:gd name="T29" fmla="*/ T28 w 458"/>
                  <a:gd name="T30" fmla="+- 0 4463 3917"/>
                  <a:gd name="T31" fmla="*/ 4463 h 622"/>
                  <a:gd name="T32" fmla="+- 0 12175 11899"/>
                  <a:gd name="T33" fmla="*/ T32 w 458"/>
                  <a:gd name="T34" fmla="+- 0 4457 3917"/>
                  <a:gd name="T35" fmla="*/ 4457 h 6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458" h="622">
                    <a:moveTo>
                      <a:pt x="276" y="540"/>
                    </a:moveTo>
                    <a:lnTo>
                      <a:pt x="209" y="496"/>
                    </a:lnTo>
                    <a:lnTo>
                      <a:pt x="204" y="504"/>
                    </a:lnTo>
                    <a:lnTo>
                      <a:pt x="202" y="492"/>
                    </a:lnTo>
                    <a:lnTo>
                      <a:pt x="202" y="511"/>
                    </a:lnTo>
                    <a:lnTo>
                      <a:pt x="241" y="536"/>
                    </a:lnTo>
                    <a:lnTo>
                      <a:pt x="257" y="530"/>
                    </a:lnTo>
                    <a:lnTo>
                      <a:pt x="257" y="546"/>
                    </a:lnTo>
                    <a:lnTo>
                      <a:pt x="276" y="54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319" name="Freeform 22"/>
              <p:cNvSpPr>
                <a:spLocks/>
              </p:cNvSpPr>
              <p:nvPr/>
            </p:nvSpPr>
            <p:spPr bwMode="auto">
              <a:xfrm>
                <a:off x="11899" y="3917"/>
                <a:ext cx="458" cy="622"/>
              </a:xfrm>
              <a:custGeom>
                <a:avLst/>
                <a:gdLst>
                  <a:gd name="T0" fmla="+- 0 12156 11899"/>
                  <a:gd name="T1" fmla="*/ T0 w 458"/>
                  <a:gd name="T2" fmla="+- 0 4447 3917"/>
                  <a:gd name="T3" fmla="*/ 4447 h 622"/>
                  <a:gd name="T4" fmla="+- 0 12140 11899"/>
                  <a:gd name="T5" fmla="*/ T4 w 458"/>
                  <a:gd name="T6" fmla="+- 0 4453 3917"/>
                  <a:gd name="T7" fmla="*/ 4453 h 622"/>
                  <a:gd name="T8" fmla="+- 0 12153 11899"/>
                  <a:gd name="T9" fmla="*/ T8 w 458"/>
                  <a:gd name="T10" fmla="+- 0 4462 3917"/>
                  <a:gd name="T11" fmla="*/ 4462 h 622"/>
                  <a:gd name="T12" fmla="+- 0 12156 11899"/>
                  <a:gd name="T13" fmla="*/ T12 w 458"/>
                  <a:gd name="T14" fmla="+- 0 4447 3917"/>
                  <a:gd name="T15" fmla="*/ 4447 h 6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58" h="622">
                    <a:moveTo>
                      <a:pt x="257" y="530"/>
                    </a:moveTo>
                    <a:lnTo>
                      <a:pt x="241" y="536"/>
                    </a:lnTo>
                    <a:lnTo>
                      <a:pt x="254" y="545"/>
                    </a:lnTo>
                    <a:lnTo>
                      <a:pt x="257" y="53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320" name="Freeform 23"/>
              <p:cNvSpPr>
                <a:spLocks/>
              </p:cNvSpPr>
              <p:nvPr/>
            </p:nvSpPr>
            <p:spPr bwMode="auto">
              <a:xfrm>
                <a:off x="11899" y="3917"/>
                <a:ext cx="458" cy="622"/>
              </a:xfrm>
              <a:custGeom>
                <a:avLst/>
                <a:gdLst>
                  <a:gd name="T0" fmla="+- 0 12228 11899"/>
                  <a:gd name="T1" fmla="*/ T0 w 458"/>
                  <a:gd name="T2" fmla="+- 0 3931 3917"/>
                  <a:gd name="T3" fmla="*/ 3931 h 622"/>
                  <a:gd name="T4" fmla="+- 0 12218 11899"/>
                  <a:gd name="T5" fmla="*/ T4 w 458"/>
                  <a:gd name="T6" fmla="+- 0 3934 3917"/>
                  <a:gd name="T7" fmla="*/ 3934 h 622"/>
                  <a:gd name="T8" fmla="+- 0 12224 11899"/>
                  <a:gd name="T9" fmla="*/ T8 w 458"/>
                  <a:gd name="T10" fmla="+- 0 3937 3917"/>
                  <a:gd name="T11" fmla="*/ 3937 h 622"/>
                  <a:gd name="T12" fmla="+- 0 12228 11899"/>
                  <a:gd name="T13" fmla="*/ T12 w 458"/>
                  <a:gd name="T14" fmla="+- 0 3931 3917"/>
                  <a:gd name="T15" fmla="*/ 3931 h 6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58" h="622">
                    <a:moveTo>
                      <a:pt x="329" y="14"/>
                    </a:moveTo>
                    <a:lnTo>
                      <a:pt x="319" y="17"/>
                    </a:lnTo>
                    <a:lnTo>
                      <a:pt x="325" y="20"/>
                    </a:lnTo>
                    <a:lnTo>
                      <a:pt x="329" y="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321" name="Freeform 24"/>
              <p:cNvSpPr>
                <a:spLocks/>
              </p:cNvSpPr>
              <p:nvPr/>
            </p:nvSpPr>
            <p:spPr bwMode="auto">
              <a:xfrm>
                <a:off x="11899" y="3917"/>
                <a:ext cx="458" cy="622"/>
              </a:xfrm>
              <a:custGeom>
                <a:avLst/>
                <a:gdLst>
                  <a:gd name="T0" fmla="+- 0 12224 11899"/>
                  <a:gd name="T1" fmla="*/ T0 w 458"/>
                  <a:gd name="T2" fmla="+- 0 3937 3917"/>
                  <a:gd name="T3" fmla="*/ 3937 h 622"/>
                  <a:gd name="T4" fmla="+- 0 12218 11899"/>
                  <a:gd name="T5" fmla="*/ T4 w 458"/>
                  <a:gd name="T6" fmla="+- 0 3934 3917"/>
                  <a:gd name="T7" fmla="*/ 3934 h 622"/>
                  <a:gd name="T8" fmla="+- 0 12218 11899"/>
                  <a:gd name="T9" fmla="*/ T8 w 458"/>
                  <a:gd name="T10" fmla="+- 0 3947 3917"/>
                  <a:gd name="T11" fmla="*/ 3947 h 622"/>
                  <a:gd name="T12" fmla="+- 0 12224 11899"/>
                  <a:gd name="T13" fmla="*/ T12 w 458"/>
                  <a:gd name="T14" fmla="+- 0 3937 3917"/>
                  <a:gd name="T15" fmla="*/ 3937 h 6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58" h="622">
                    <a:moveTo>
                      <a:pt x="325" y="20"/>
                    </a:moveTo>
                    <a:lnTo>
                      <a:pt x="319" y="17"/>
                    </a:lnTo>
                    <a:lnTo>
                      <a:pt x="319" y="30"/>
                    </a:lnTo>
                    <a:lnTo>
                      <a:pt x="325" y="2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322" name="Freeform 25"/>
              <p:cNvSpPr>
                <a:spLocks/>
              </p:cNvSpPr>
              <p:nvPr/>
            </p:nvSpPr>
            <p:spPr bwMode="auto">
              <a:xfrm>
                <a:off x="11899" y="3917"/>
                <a:ext cx="458" cy="622"/>
              </a:xfrm>
              <a:custGeom>
                <a:avLst/>
                <a:gdLst>
                  <a:gd name="T0" fmla="+- 0 12228 11899"/>
                  <a:gd name="T1" fmla="*/ T0 w 458"/>
                  <a:gd name="T2" fmla="+- 0 3940 3917"/>
                  <a:gd name="T3" fmla="*/ 3940 h 622"/>
                  <a:gd name="T4" fmla="+- 0 12228 11899"/>
                  <a:gd name="T5" fmla="*/ T4 w 458"/>
                  <a:gd name="T6" fmla="+- 0 3931 3917"/>
                  <a:gd name="T7" fmla="*/ 3931 h 622"/>
                  <a:gd name="T8" fmla="+- 0 12224 11899"/>
                  <a:gd name="T9" fmla="*/ T8 w 458"/>
                  <a:gd name="T10" fmla="+- 0 3937 3917"/>
                  <a:gd name="T11" fmla="*/ 3937 h 622"/>
                  <a:gd name="T12" fmla="+- 0 12228 11899"/>
                  <a:gd name="T13" fmla="*/ T12 w 458"/>
                  <a:gd name="T14" fmla="+- 0 3940 3917"/>
                  <a:gd name="T15" fmla="*/ 3940 h 6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58" h="622">
                    <a:moveTo>
                      <a:pt x="329" y="23"/>
                    </a:moveTo>
                    <a:lnTo>
                      <a:pt x="329" y="14"/>
                    </a:lnTo>
                    <a:lnTo>
                      <a:pt x="325" y="20"/>
                    </a:lnTo>
                    <a:lnTo>
                      <a:pt x="329" y="2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323" name="Freeform 26"/>
              <p:cNvSpPr>
                <a:spLocks/>
              </p:cNvSpPr>
              <p:nvPr/>
            </p:nvSpPr>
            <p:spPr bwMode="auto">
              <a:xfrm>
                <a:off x="11899" y="3917"/>
                <a:ext cx="458" cy="622"/>
              </a:xfrm>
              <a:custGeom>
                <a:avLst/>
                <a:gdLst>
                  <a:gd name="T0" fmla="+- 0 12343 11899"/>
                  <a:gd name="T1" fmla="*/ T0 w 458"/>
                  <a:gd name="T2" fmla="+- 0 4010 3917"/>
                  <a:gd name="T3" fmla="*/ 4010 h 622"/>
                  <a:gd name="T4" fmla="+- 0 12341 11899"/>
                  <a:gd name="T5" fmla="*/ T4 w 458"/>
                  <a:gd name="T6" fmla="+- 0 4001 3917"/>
                  <a:gd name="T7" fmla="*/ 4001 h 622"/>
                  <a:gd name="T8" fmla="+- 0 12337 11899"/>
                  <a:gd name="T9" fmla="*/ T8 w 458"/>
                  <a:gd name="T10" fmla="+- 0 4007 3917"/>
                  <a:gd name="T11" fmla="*/ 4007 h 622"/>
                  <a:gd name="T12" fmla="+- 0 12343 11899"/>
                  <a:gd name="T13" fmla="*/ T12 w 458"/>
                  <a:gd name="T14" fmla="+- 0 4010 3917"/>
                  <a:gd name="T15" fmla="*/ 4010 h 6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58" h="622">
                    <a:moveTo>
                      <a:pt x="444" y="93"/>
                    </a:moveTo>
                    <a:lnTo>
                      <a:pt x="442" y="84"/>
                    </a:lnTo>
                    <a:lnTo>
                      <a:pt x="438" y="90"/>
                    </a:lnTo>
                    <a:lnTo>
                      <a:pt x="444" y="9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11114" y="3269"/>
              <a:ext cx="3742" cy="482"/>
              <a:chOff x="11114" y="3269"/>
              <a:chExt cx="3742" cy="482"/>
            </a:xfrm>
          </p:grpSpPr>
          <p:sp>
            <p:nvSpPr>
              <p:cNvPr id="12306" name="Freeform 28"/>
              <p:cNvSpPr>
                <a:spLocks/>
              </p:cNvSpPr>
              <p:nvPr/>
            </p:nvSpPr>
            <p:spPr bwMode="auto">
              <a:xfrm>
                <a:off x="11114" y="3269"/>
                <a:ext cx="3742" cy="482"/>
              </a:xfrm>
              <a:custGeom>
                <a:avLst/>
                <a:gdLst>
                  <a:gd name="T0" fmla="+- 0 11114 11114"/>
                  <a:gd name="T1" fmla="*/ T0 w 3742"/>
                  <a:gd name="T2" fmla="+- 0 3269 3269"/>
                  <a:gd name="T3" fmla="*/ 3269 h 482"/>
                  <a:gd name="T4" fmla="+- 0 11114 11114"/>
                  <a:gd name="T5" fmla="*/ T4 w 3742"/>
                  <a:gd name="T6" fmla="+- 0 3751 3269"/>
                  <a:gd name="T7" fmla="*/ 3751 h 482"/>
                  <a:gd name="T8" fmla="+- 0 14856 11114"/>
                  <a:gd name="T9" fmla="*/ T8 w 3742"/>
                  <a:gd name="T10" fmla="+- 0 3751 3269"/>
                  <a:gd name="T11" fmla="*/ 3751 h 482"/>
                  <a:gd name="T12" fmla="+- 0 14856 11114"/>
                  <a:gd name="T13" fmla="*/ T12 w 3742"/>
                  <a:gd name="T14" fmla="+- 0 3269 3269"/>
                  <a:gd name="T15" fmla="*/ 3269 h 482"/>
                  <a:gd name="T16" fmla="+- 0 11114 11114"/>
                  <a:gd name="T17" fmla="*/ T16 w 3742"/>
                  <a:gd name="T18" fmla="+- 0 3269 3269"/>
                  <a:gd name="T19" fmla="*/ 3269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742" h="482">
                    <a:moveTo>
                      <a:pt x="0" y="0"/>
                    </a:moveTo>
                    <a:lnTo>
                      <a:pt x="0" y="482"/>
                    </a:lnTo>
                    <a:lnTo>
                      <a:pt x="3742" y="482"/>
                    </a:lnTo>
                    <a:lnTo>
                      <a:pt x="374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8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11107" y="3259"/>
              <a:ext cx="3756" cy="499"/>
              <a:chOff x="11107" y="3259"/>
              <a:chExt cx="3756" cy="499"/>
            </a:xfrm>
          </p:grpSpPr>
          <p:sp>
            <p:nvSpPr>
              <p:cNvPr id="12305" name="Freeform 30"/>
              <p:cNvSpPr>
                <a:spLocks/>
              </p:cNvSpPr>
              <p:nvPr/>
            </p:nvSpPr>
            <p:spPr bwMode="auto">
              <a:xfrm>
                <a:off x="11107" y="3259"/>
                <a:ext cx="3756" cy="499"/>
              </a:xfrm>
              <a:custGeom>
                <a:avLst/>
                <a:gdLst>
                  <a:gd name="T0" fmla="+- 0 14863 11107"/>
                  <a:gd name="T1" fmla="*/ T0 w 3756"/>
                  <a:gd name="T2" fmla="+- 0 3758 3259"/>
                  <a:gd name="T3" fmla="*/ 3758 h 499"/>
                  <a:gd name="T4" fmla="+- 0 14863 11107"/>
                  <a:gd name="T5" fmla="*/ T4 w 3756"/>
                  <a:gd name="T6" fmla="+- 0 3259 3259"/>
                  <a:gd name="T7" fmla="*/ 3259 h 499"/>
                  <a:gd name="T8" fmla="+- 0 11107 11107"/>
                  <a:gd name="T9" fmla="*/ T8 w 3756"/>
                  <a:gd name="T10" fmla="+- 0 3259 3259"/>
                  <a:gd name="T11" fmla="*/ 3259 h 499"/>
                  <a:gd name="T12" fmla="+- 0 11107 11107"/>
                  <a:gd name="T13" fmla="*/ T12 w 3756"/>
                  <a:gd name="T14" fmla="+- 0 3758 3259"/>
                  <a:gd name="T15" fmla="*/ 3758 h 499"/>
                  <a:gd name="T16" fmla="+- 0 11114 11107"/>
                  <a:gd name="T17" fmla="*/ T16 w 3756"/>
                  <a:gd name="T18" fmla="+- 0 3758 3259"/>
                  <a:gd name="T19" fmla="*/ 3758 h 499"/>
                  <a:gd name="T20" fmla="+- 0 11114 11107"/>
                  <a:gd name="T21" fmla="*/ T20 w 3756"/>
                  <a:gd name="T22" fmla="+- 0 3276 3259"/>
                  <a:gd name="T23" fmla="*/ 3276 h 499"/>
                  <a:gd name="T24" fmla="+- 0 11121 11107"/>
                  <a:gd name="T25" fmla="*/ T24 w 3756"/>
                  <a:gd name="T26" fmla="+- 0 3269 3259"/>
                  <a:gd name="T27" fmla="*/ 3269 h 499"/>
                  <a:gd name="T28" fmla="+- 0 11121 11107"/>
                  <a:gd name="T29" fmla="*/ T28 w 3756"/>
                  <a:gd name="T30" fmla="+- 0 3276 3259"/>
                  <a:gd name="T31" fmla="*/ 3276 h 499"/>
                  <a:gd name="T32" fmla="+- 0 14849 11107"/>
                  <a:gd name="T33" fmla="*/ T32 w 3756"/>
                  <a:gd name="T34" fmla="+- 0 3276 3259"/>
                  <a:gd name="T35" fmla="*/ 3276 h 499"/>
                  <a:gd name="T36" fmla="+- 0 14849 11107"/>
                  <a:gd name="T37" fmla="*/ T36 w 3756"/>
                  <a:gd name="T38" fmla="+- 0 3269 3259"/>
                  <a:gd name="T39" fmla="*/ 3269 h 499"/>
                  <a:gd name="T40" fmla="+- 0 14856 11107"/>
                  <a:gd name="T41" fmla="*/ T40 w 3756"/>
                  <a:gd name="T42" fmla="+- 0 3276 3259"/>
                  <a:gd name="T43" fmla="*/ 3276 h 499"/>
                  <a:gd name="T44" fmla="+- 0 14856 11107"/>
                  <a:gd name="T45" fmla="*/ T44 w 3756"/>
                  <a:gd name="T46" fmla="+- 0 3758 3259"/>
                  <a:gd name="T47" fmla="*/ 3758 h 499"/>
                  <a:gd name="T48" fmla="+- 0 14863 11107"/>
                  <a:gd name="T49" fmla="*/ T48 w 3756"/>
                  <a:gd name="T50" fmla="+- 0 3758 3259"/>
                  <a:gd name="T51" fmla="*/ 3758 h 4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3756" h="499">
                    <a:moveTo>
                      <a:pt x="3756" y="499"/>
                    </a:moveTo>
                    <a:lnTo>
                      <a:pt x="3756" y="0"/>
                    </a:lnTo>
                    <a:lnTo>
                      <a:pt x="0" y="0"/>
                    </a:lnTo>
                    <a:lnTo>
                      <a:pt x="0" y="499"/>
                    </a:lnTo>
                    <a:lnTo>
                      <a:pt x="7" y="499"/>
                    </a:lnTo>
                    <a:lnTo>
                      <a:pt x="7" y="17"/>
                    </a:lnTo>
                    <a:lnTo>
                      <a:pt x="14" y="10"/>
                    </a:lnTo>
                    <a:lnTo>
                      <a:pt x="14" y="17"/>
                    </a:lnTo>
                    <a:lnTo>
                      <a:pt x="3742" y="17"/>
                    </a:lnTo>
                    <a:lnTo>
                      <a:pt x="3742" y="10"/>
                    </a:lnTo>
                    <a:lnTo>
                      <a:pt x="3749" y="17"/>
                    </a:lnTo>
                    <a:lnTo>
                      <a:pt x="3749" y="499"/>
                    </a:lnTo>
                    <a:lnTo>
                      <a:pt x="3756" y="499"/>
                    </a:lnTo>
                  </a:path>
                </a:pathLst>
              </a:custGeom>
              <a:solidFill>
                <a:srgbClr val="98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11114" y="3269"/>
              <a:ext cx="7" cy="7"/>
              <a:chOff x="11114" y="3269"/>
              <a:chExt cx="7" cy="7"/>
            </a:xfrm>
          </p:grpSpPr>
          <p:sp>
            <p:nvSpPr>
              <p:cNvPr id="12304" name="Freeform 32"/>
              <p:cNvSpPr>
                <a:spLocks/>
              </p:cNvSpPr>
              <p:nvPr/>
            </p:nvSpPr>
            <p:spPr bwMode="auto">
              <a:xfrm>
                <a:off x="11114" y="3269"/>
                <a:ext cx="7" cy="7"/>
              </a:xfrm>
              <a:custGeom>
                <a:avLst/>
                <a:gdLst>
                  <a:gd name="T0" fmla="+- 0 11121 11114"/>
                  <a:gd name="T1" fmla="*/ T0 w 7"/>
                  <a:gd name="T2" fmla="+- 0 3276 3269"/>
                  <a:gd name="T3" fmla="*/ 3276 h 7"/>
                  <a:gd name="T4" fmla="+- 0 11121 11114"/>
                  <a:gd name="T5" fmla="*/ T4 w 7"/>
                  <a:gd name="T6" fmla="+- 0 3269 3269"/>
                  <a:gd name="T7" fmla="*/ 3269 h 7"/>
                  <a:gd name="T8" fmla="+- 0 11114 11114"/>
                  <a:gd name="T9" fmla="*/ T8 w 7"/>
                  <a:gd name="T10" fmla="+- 0 3276 3269"/>
                  <a:gd name="T11" fmla="*/ 3276 h 7"/>
                  <a:gd name="T12" fmla="+- 0 11121 11114"/>
                  <a:gd name="T13" fmla="*/ T12 w 7"/>
                  <a:gd name="T14" fmla="+- 0 3276 3269"/>
                  <a:gd name="T15" fmla="*/ 3276 h 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7" y="7"/>
                    </a:lnTo>
                  </a:path>
                </a:pathLst>
              </a:custGeom>
              <a:solidFill>
                <a:srgbClr val="98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11118" y="3276"/>
              <a:ext cx="2" cy="468"/>
              <a:chOff x="11118" y="3276"/>
              <a:chExt cx="2" cy="468"/>
            </a:xfrm>
          </p:grpSpPr>
          <p:sp>
            <p:nvSpPr>
              <p:cNvPr id="12303" name="Freeform 34"/>
              <p:cNvSpPr>
                <a:spLocks/>
              </p:cNvSpPr>
              <p:nvPr/>
            </p:nvSpPr>
            <p:spPr bwMode="auto">
              <a:xfrm>
                <a:off x="11118" y="3276"/>
                <a:ext cx="2" cy="468"/>
              </a:xfrm>
              <a:custGeom>
                <a:avLst/>
                <a:gdLst>
                  <a:gd name="T0" fmla="+- 0 3276 3276"/>
                  <a:gd name="T1" fmla="*/ 3276 h 468"/>
                  <a:gd name="T2" fmla="+- 0 3744 3276"/>
                  <a:gd name="T3" fmla="*/ 3744 h 46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68">
                    <a:moveTo>
                      <a:pt x="0" y="0"/>
                    </a:moveTo>
                    <a:lnTo>
                      <a:pt x="0" y="468"/>
                    </a:lnTo>
                  </a:path>
                </a:pathLst>
              </a:custGeom>
              <a:noFill/>
              <a:ln w="5842">
                <a:solidFill>
                  <a:srgbClr val="98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11114" y="3744"/>
              <a:ext cx="3742" cy="2"/>
              <a:chOff x="11114" y="3744"/>
              <a:chExt cx="3742" cy="2"/>
            </a:xfrm>
          </p:grpSpPr>
          <p:sp>
            <p:nvSpPr>
              <p:cNvPr id="12302" name="Freeform 36"/>
              <p:cNvSpPr>
                <a:spLocks/>
              </p:cNvSpPr>
              <p:nvPr/>
            </p:nvSpPr>
            <p:spPr bwMode="auto">
              <a:xfrm>
                <a:off x="11114" y="3744"/>
                <a:ext cx="3742" cy="2"/>
              </a:xfrm>
              <a:custGeom>
                <a:avLst/>
                <a:gdLst>
                  <a:gd name="T0" fmla="+- 0 14856 11114"/>
                  <a:gd name="T1" fmla="*/ T0 w 3742"/>
                  <a:gd name="T2" fmla="+- 0 11114 11114"/>
                  <a:gd name="T3" fmla="*/ T2 w 374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742">
                    <a:moveTo>
                      <a:pt x="374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">
                <a:solidFill>
                  <a:srgbClr val="98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10" name="Group 37"/>
            <p:cNvGrpSpPr>
              <a:grpSpLocks/>
            </p:cNvGrpSpPr>
            <p:nvPr/>
          </p:nvGrpSpPr>
          <p:grpSpPr bwMode="auto">
            <a:xfrm>
              <a:off x="11114" y="3744"/>
              <a:ext cx="7" cy="14"/>
              <a:chOff x="11114" y="3744"/>
              <a:chExt cx="7" cy="14"/>
            </a:xfrm>
          </p:grpSpPr>
          <p:sp>
            <p:nvSpPr>
              <p:cNvPr id="12301" name="Freeform 38"/>
              <p:cNvSpPr>
                <a:spLocks/>
              </p:cNvSpPr>
              <p:nvPr/>
            </p:nvSpPr>
            <p:spPr bwMode="auto">
              <a:xfrm>
                <a:off x="11114" y="3744"/>
                <a:ext cx="7" cy="14"/>
              </a:xfrm>
              <a:custGeom>
                <a:avLst/>
                <a:gdLst>
                  <a:gd name="T0" fmla="+- 0 11121 11114"/>
                  <a:gd name="T1" fmla="*/ T0 w 7"/>
                  <a:gd name="T2" fmla="+- 0 3758 3744"/>
                  <a:gd name="T3" fmla="*/ 3758 h 14"/>
                  <a:gd name="T4" fmla="+- 0 11121 11114"/>
                  <a:gd name="T5" fmla="*/ T4 w 7"/>
                  <a:gd name="T6" fmla="+- 0 3751 3744"/>
                  <a:gd name="T7" fmla="*/ 3751 h 14"/>
                  <a:gd name="T8" fmla="+- 0 11114 11114"/>
                  <a:gd name="T9" fmla="*/ T8 w 7"/>
                  <a:gd name="T10" fmla="+- 0 3744 3744"/>
                  <a:gd name="T11" fmla="*/ 3744 h 14"/>
                  <a:gd name="T12" fmla="+- 0 11114 11114"/>
                  <a:gd name="T13" fmla="*/ T12 w 7"/>
                  <a:gd name="T14" fmla="+- 0 3758 3744"/>
                  <a:gd name="T15" fmla="*/ 3758 h 14"/>
                  <a:gd name="T16" fmla="+- 0 11121 11114"/>
                  <a:gd name="T17" fmla="*/ T16 w 7"/>
                  <a:gd name="T18" fmla="+- 0 3758 3744"/>
                  <a:gd name="T19" fmla="*/ 3758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" h="14">
                    <a:moveTo>
                      <a:pt x="7" y="14"/>
                    </a:moveTo>
                    <a:lnTo>
                      <a:pt x="7" y="7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7" y="14"/>
                    </a:lnTo>
                  </a:path>
                </a:pathLst>
              </a:custGeom>
              <a:solidFill>
                <a:srgbClr val="98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11" name="Group 39"/>
            <p:cNvGrpSpPr>
              <a:grpSpLocks/>
            </p:cNvGrpSpPr>
            <p:nvPr/>
          </p:nvGrpSpPr>
          <p:grpSpPr bwMode="auto">
            <a:xfrm>
              <a:off x="14849" y="3269"/>
              <a:ext cx="7" cy="7"/>
              <a:chOff x="14849" y="3269"/>
              <a:chExt cx="7" cy="7"/>
            </a:xfrm>
          </p:grpSpPr>
          <p:sp>
            <p:nvSpPr>
              <p:cNvPr id="12300" name="Freeform 40"/>
              <p:cNvSpPr>
                <a:spLocks/>
              </p:cNvSpPr>
              <p:nvPr/>
            </p:nvSpPr>
            <p:spPr bwMode="auto">
              <a:xfrm>
                <a:off x="14849" y="3269"/>
                <a:ext cx="7" cy="7"/>
              </a:xfrm>
              <a:custGeom>
                <a:avLst/>
                <a:gdLst>
                  <a:gd name="T0" fmla="+- 0 14856 14849"/>
                  <a:gd name="T1" fmla="*/ T0 w 7"/>
                  <a:gd name="T2" fmla="+- 0 3276 3269"/>
                  <a:gd name="T3" fmla="*/ 3276 h 7"/>
                  <a:gd name="T4" fmla="+- 0 14849 14849"/>
                  <a:gd name="T5" fmla="*/ T4 w 7"/>
                  <a:gd name="T6" fmla="+- 0 3269 3269"/>
                  <a:gd name="T7" fmla="*/ 3269 h 7"/>
                  <a:gd name="T8" fmla="+- 0 14849 14849"/>
                  <a:gd name="T9" fmla="*/ T8 w 7"/>
                  <a:gd name="T10" fmla="+- 0 3276 3269"/>
                  <a:gd name="T11" fmla="*/ 3276 h 7"/>
                  <a:gd name="T12" fmla="+- 0 14856 14849"/>
                  <a:gd name="T13" fmla="*/ T12 w 7"/>
                  <a:gd name="T14" fmla="+- 0 3276 3269"/>
                  <a:gd name="T15" fmla="*/ 3276 h 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</a:path>
                </a:pathLst>
              </a:custGeom>
              <a:solidFill>
                <a:srgbClr val="98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12" name="Group 41"/>
            <p:cNvGrpSpPr>
              <a:grpSpLocks/>
            </p:cNvGrpSpPr>
            <p:nvPr/>
          </p:nvGrpSpPr>
          <p:grpSpPr bwMode="auto">
            <a:xfrm>
              <a:off x="14852" y="3276"/>
              <a:ext cx="2" cy="468"/>
              <a:chOff x="14852" y="3276"/>
              <a:chExt cx="2" cy="468"/>
            </a:xfrm>
          </p:grpSpPr>
          <p:sp>
            <p:nvSpPr>
              <p:cNvPr id="12299" name="Freeform 42"/>
              <p:cNvSpPr>
                <a:spLocks/>
              </p:cNvSpPr>
              <p:nvPr/>
            </p:nvSpPr>
            <p:spPr bwMode="auto">
              <a:xfrm>
                <a:off x="14852" y="3276"/>
                <a:ext cx="2" cy="468"/>
              </a:xfrm>
              <a:custGeom>
                <a:avLst/>
                <a:gdLst>
                  <a:gd name="T0" fmla="+- 0 3276 3276"/>
                  <a:gd name="T1" fmla="*/ 3276 h 468"/>
                  <a:gd name="T2" fmla="+- 0 3744 3276"/>
                  <a:gd name="T3" fmla="*/ 3744 h 46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68">
                    <a:moveTo>
                      <a:pt x="0" y="0"/>
                    </a:moveTo>
                    <a:lnTo>
                      <a:pt x="0" y="468"/>
                    </a:lnTo>
                  </a:path>
                </a:pathLst>
              </a:custGeom>
              <a:noFill/>
              <a:ln w="5842">
                <a:solidFill>
                  <a:srgbClr val="98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14849" y="3744"/>
              <a:ext cx="7" cy="14"/>
              <a:chOff x="14849" y="3744"/>
              <a:chExt cx="7" cy="14"/>
            </a:xfrm>
          </p:grpSpPr>
          <p:sp>
            <p:nvSpPr>
              <p:cNvPr id="12298" name="Freeform 44"/>
              <p:cNvSpPr>
                <a:spLocks/>
              </p:cNvSpPr>
              <p:nvPr/>
            </p:nvSpPr>
            <p:spPr bwMode="auto">
              <a:xfrm>
                <a:off x="14849" y="3744"/>
                <a:ext cx="7" cy="14"/>
              </a:xfrm>
              <a:custGeom>
                <a:avLst/>
                <a:gdLst>
                  <a:gd name="T0" fmla="+- 0 14856 14849"/>
                  <a:gd name="T1" fmla="*/ T0 w 7"/>
                  <a:gd name="T2" fmla="+- 0 3758 3744"/>
                  <a:gd name="T3" fmla="*/ 3758 h 14"/>
                  <a:gd name="T4" fmla="+- 0 14856 14849"/>
                  <a:gd name="T5" fmla="*/ T4 w 7"/>
                  <a:gd name="T6" fmla="+- 0 3744 3744"/>
                  <a:gd name="T7" fmla="*/ 3744 h 14"/>
                  <a:gd name="T8" fmla="+- 0 14849 14849"/>
                  <a:gd name="T9" fmla="*/ T8 w 7"/>
                  <a:gd name="T10" fmla="+- 0 3751 3744"/>
                  <a:gd name="T11" fmla="*/ 3751 h 14"/>
                  <a:gd name="T12" fmla="+- 0 14849 14849"/>
                  <a:gd name="T13" fmla="*/ T12 w 7"/>
                  <a:gd name="T14" fmla="+- 0 3758 3744"/>
                  <a:gd name="T15" fmla="*/ 3758 h 14"/>
                  <a:gd name="T16" fmla="+- 0 14856 14849"/>
                  <a:gd name="T17" fmla="*/ T16 w 7"/>
                  <a:gd name="T18" fmla="+- 0 3758 3744"/>
                  <a:gd name="T19" fmla="*/ 3758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" h="14">
                    <a:moveTo>
                      <a:pt x="7" y="14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7" y="14"/>
                    </a:lnTo>
                  </a:path>
                </a:pathLst>
              </a:custGeom>
              <a:solidFill>
                <a:srgbClr val="98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pic>
            <p:nvPicPr>
              <p:cNvPr id="12333" name="Picture 4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0" y="3725"/>
                <a:ext cx="3665" cy="2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46"/>
            <p:cNvGrpSpPr>
              <a:grpSpLocks/>
            </p:cNvGrpSpPr>
            <p:nvPr/>
          </p:nvGrpSpPr>
          <p:grpSpPr bwMode="auto">
            <a:xfrm>
              <a:off x="1219" y="5950"/>
              <a:ext cx="14400" cy="5400"/>
              <a:chOff x="1219" y="5950"/>
              <a:chExt cx="14400" cy="5400"/>
            </a:xfrm>
          </p:grpSpPr>
          <p:sp>
            <p:nvSpPr>
              <p:cNvPr id="12297" name="Freeform 47"/>
              <p:cNvSpPr>
                <a:spLocks/>
              </p:cNvSpPr>
              <p:nvPr/>
            </p:nvSpPr>
            <p:spPr bwMode="auto">
              <a:xfrm>
                <a:off x="1219" y="5950"/>
                <a:ext cx="14400" cy="5400"/>
              </a:xfrm>
              <a:custGeom>
                <a:avLst/>
                <a:gdLst>
                  <a:gd name="T0" fmla="+- 0 1219 1219"/>
                  <a:gd name="T1" fmla="*/ T0 w 14400"/>
                  <a:gd name="T2" fmla="+- 0 11350 5950"/>
                  <a:gd name="T3" fmla="*/ 11350 h 5400"/>
                  <a:gd name="T4" fmla="+- 0 15619 1219"/>
                  <a:gd name="T5" fmla="*/ T4 w 14400"/>
                  <a:gd name="T6" fmla="+- 0 11350 5950"/>
                  <a:gd name="T7" fmla="*/ 11350 h 5400"/>
                  <a:gd name="T8" fmla="+- 0 15619 1219"/>
                  <a:gd name="T9" fmla="*/ T8 w 14400"/>
                  <a:gd name="T10" fmla="+- 0 16750 5950"/>
                  <a:gd name="T11" fmla="*/ 16750 h 5400"/>
                  <a:gd name="T12" fmla="+- 0 1219 1219"/>
                  <a:gd name="T13" fmla="*/ T12 w 14400"/>
                  <a:gd name="T14" fmla="+- 0 16750 5950"/>
                  <a:gd name="T15" fmla="*/ 16750 h 5400"/>
                  <a:gd name="T16" fmla="+- 0 1219 1219"/>
                  <a:gd name="T17" fmla="*/ T16 w 14400"/>
                  <a:gd name="T18" fmla="+- 0 11350 5950"/>
                  <a:gd name="T19" fmla="*/ 11350 h 54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400" h="5400">
                    <a:moveTo>
                      <a:pt x="0" y="5400"/>
                    </a:moveTo>
                    <a:lnTo>
                      <a:pt x="14400" y="5400"/>
                    </a:lnTo>
                    <a:lnTo>
                      <a:pt x="14400" y="10800"/>
                    </a:lnTo>
                    <a:lnTo>
                      <a:pt x="0" y="10800"/>
                    </a:lnTo>
                    <a:lnTo>
                      <a:pt x="0" y="54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pic>
            <p:nvPicPr>
              <p:cNvPr id="12336" name="Picture 4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0" y="5950"/>
                <a:ext cx="3665" cy="30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37" name="Picture 4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4" y="5950"/>
                <a:ext cx="9206" cy="40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50"/>
            <p:cNvGrpSpPr>
              <a:grpSpLocks/>
            </p:cNvGrpSpPr>
            <p:nvPr/>
          </p:nvGrpSpPr>
          <p:grpSpPr bwMode="auto">
            <a:xfrm>
              <a:off x="7730" y="9840"/>
              <a:ext cx="362" cy="648"/>
              <a:chOff x="7730" y="9840"/>
              <a:chExt cx="362" cy="648"/>
            </a:xfrm>
          </p:grpSpPr>
          <p:sp>
            <p:nvSpPr>
              <p:cNvPr id="12295" name="Freeform 51"/>
              <p:cNvSpPr>
                <a:spLocks/>
              </p:cNvSpPr>
              <p:nvPr/>
            </p:nvSpPr>
            <p:spPr bwMode="auto">
              <a:xfrm>
                <a:off x="7730" y="9840"/>
                <a:ext cx="362" cy="648"/>
              </a:xfrm>
              <a:custGeom>
                <a:avLst/>
                <a:gdLst>
                  <a:gd name="T0" fmla="+- 0 8006 7730"/>
                  <a:gd name="T1" fmla="*/ T0 w 362"/>
                  <a:gd name="T2" fmla="+- 0 9960 9840"/>
                  <a:gd name="T3" fmla="*/ 9960 h 648"/>
                  <a:gd name="T4" fmla="+- 0 7812 7730"/>
                  <a:gd name="T5" fmla="*/ T4 w 362"/>
                  <a:gd name="T6" fmla="+- 0 9840 9840"/>
                  <a:gd name="T7" fmla="*/ 9840 h 648"/>
                  <a:gd name="T8" fmla="+- 0 7730 7730"/>
                  <a:gd name="T9" fmla="*/ T8 w 362"/>
                  <a:gd name="T10" fmla="+- 0 10054 9840"/>
                  <a:gd name="T11" fmla="*/ 10054 h 648"/>
                  <a:gd name="T12" fmla="+- 0 7800 7730"/>
                  <a:gd name="T13" fmla="*/ T12 w 362"/>
                  <a:gd name="T14" fmla="+- 0 10030 9840"/>
                  <a:gd name="T15" fmla="*/ 10030 h 648"/>
                  <a:gd name="T16" fmla="+- 0 7939 7730"/>
                  <a:gd name="T17" fmla="*/ T16 w 362"/>
                  <a:gd name="T18" fmla="+- 0 10445 9840"/>
                  <a:gd name="T19" fmla="*/ 10445 h 648"/>
                  <a:gd name="T20" fmla="+- 0 7939 7730"/>
                  <a:gd name="T21" fmla="*/ T20 w 362"/>
                  <a:gd name="T22" fmla="+- 0 9984 9840"/>
                  <a:gd name="T23" fmla="*/ 9984 h 648"/>
                  <a:gd name="T24" fmla="+- 0 8006 7730"/>
                  <a:gd name="T25" fmla="*/ T24 w 362"/>
                  <a:gd name="T26" fmla="+- 0 9960 9840"/>
                  <a:gd name="T27" fmla="*/ 9960 h 6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62" h="648">
                    <a:moveTo>
                      <a:pt x="276" y="120"/>
                    </a:moveTo>
                    <a:lnTo>
                      <a:pt x="82" y="0"/>
                    </a:lnTo>
                    <a:lnTo>
                      <a:pt x="0" y="214"/>
                    </a:lnTo>
                    <a:lnTo>
                      <a:pt x="70" y="190"/>
                    </a:lnTo>
                    <a:lnTo>
                      <a:pt x="209" y="605"/>
                    </a:lnTo>
                    <a:lnTo>
                      <a:pt x="209" y="144"/>
                    </a:lnTo>
                    <a:lnTo>
                      <a:pt x="276" y="120"/>
                    </a:lnTo>
                  </a:path>
                </a:pathLst>
              </a:custGeom>
              <a:solidFill>
                <a:srgbClr val="00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296" name="Freeform 52"/>
              <p:cNvSpPr>
                <a:spLocks/>
              </p:cNvSpPr>
              <p:nvPr/>
            </p:nvSpPr>
            <p:spPr bwMode="auto">
              <a:xfrm>
                <a:off x="7730" y="9840"/>
                <a:ext cx="362" cy="648"/>
              </a:xfrm>
              <a:custGeom>
                <a:avLst/>
                <a:gdLst>
                  <a:gd name="T0" fmla="+- 0 8093 7730"/>
                  <a:gd name="T1" fmla="*/ T0 w 362"/>
                  <a:gd name="T2" fmla="+- 0 10442 9840"/>
                  <a:gd name="T3" fmla="*/ 10442 h 648"/>
                  <a:gd name="T4" fmla="+- 0 7939 7730"/>
                  <a:gd name="T5" fmla="*/ T4 w 362"/>
                  <a:gd name="T6" fmla="+- 0 9984 9840"/>
                  <a:gd name="T7" fmla="*/ 9984 h 648"/>
                  <a:gd name="T8" fmla="+- 0 7939 7730"/>
                  <a:gd name="T9" fmla="*/ T8 w 362"/>
                  <a:gd name="T10" fmla="+- 0 10445 9840"/>
                  <a:gd name="T11" fmla="*/ 10445 h 648"/>
                  <a:gd name="T12" fmla="+- 0 7953 7730"/>
                  <a:gd name="T13" fmla="*/ T12 w 362"/>
                  <a:gd name="T14" fmla="+- 0 10488 9840"/>
                  <a:gd name="T15" fmla="*/ 10488 h 648"/>
                  <a:gd name="T16" fmla="+- 0 8093 7730"/>
                  <a:gd name="T17" fmla="*/ T16 w 362"/>
                  <a:gd name="T18" fmla="+- 0 10442 9840"/>
                  <a:gd name="T19" fmla="*/ 10442 h 6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2" h="648">
                    <a:moveTo>
                      <a:pt x="363" y="602"/>
                    </a:moveTo>
                    <a:lnTo>
                      <a:pt x="209" y="144"/>
                    </a:lnTo>
                    <a:lnTo>
                      <a:pt x="209" y="605"/>
                    </a:lnTo>
                    <a:lnTo>
                      <a:pt x="223" y="648"/>
                    </a:lnTo>
                    <a:lnTo>
                      <a:pt x="363" y="602"/>
                    </a:lnTo>
                  </a:path>
                </a:pathLst>
              </a:custGeom>
              <a:solidFill>
                <a:srgbClr val="00C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16" name="Group 53"/>
            <p:cNvGrpSpPr>
              <a:grpSpLocks/>
            </p:cNvGrpSpPr>
            <p:nvPr/>
          </p:nvGrpSpPr>
          <p:grpSpPr bwMode="auto">
            <a:xfrm>
              <a:off x="7718" y="9830"/>
              <a:ext cx="384" cy="667"/>
              <a:chOff x="7718" y="9830"/>
              <a:chExt cx="384" cy="667"/>
            </a:xfrm>
          </p:grpSpPr>
          <p:sp>
            <p:nvSpPr>
              <p:cNvPr id="51" name="Freeform 54"/>
              <p:cNvSpPr>
                <a:spLocks/>
              </p:cNvSpPr>
              <p:nvPr/>
            </p:nvSpPr>
            <p:spPr bwMode="auto">
              <a:xfrm>
                <a:off x="7718" y="9830"/>
                <a:ext cx="384" cy="667"/>
              </a:xfrm>
              <a:custGeom>
                <a:avLst/>
                <a:gdLst>
                  <a:gd name="T0" fmla="+- 0 8025 7718"/>
                  <a:gd name="T1" fmla="*/ T0 w 384"/>
                  <a:gd name="T2" fmla="+- 0 9962 9830"/>
                  <a:gd name="T3" fmla="*/ 9962 h 667"/>
                  <a:gd name="T4" fmla="+- 0 7809 7718"/>
                  <a:gd name="T5" fmla="*/ T4 w 384"/>
                  <a:gd name="T6" fmla="+- 0 9830 9830"/>
                  <a:gd name="T7" fmla="*/ 9830 h 667"/>
                  <a:gd name="T8" fmla="+- 0 7718 7718"/>
                  <a:gd name="T9" fmla="*/ T8 w 384"/>
                  <a:gd name="T10" fmla="+- 0 10066 9830"/>
                  <a:gd name="T11" fmla="*/ 10066 h 667"/>
                  <a:gd name="T12" fmla="+- 0 7728 7718"/>
                  <a:gd name="T13" fmla="*/ T12 w 384"/>
                  <a:gd name="T14" fmla="+- 0 10062 9830"/>
                  <a:gd name="T15" fmla="*/ 10062 h 667"/>
                  <a:gd name="T16" fmla="+- 0 7728 7718"/>
                  <a:gd name="T17" fmla="*/ T16 w 384"/>
                  <a:gd name="T18" fmla="+- 0 10046 9830"/>
                  <a:gd name="T19" fmla="*/ 10046 h 667"/>
                  <a:gd name="T20" fmla="+- 0 7743 7718"/>
                  <a:gd name="T21" fmla="*/ T20 w 384"/>
                  <a:gd name="T22" fmla="+- 0 10041 9830"/>
                  <a:gd name="T23" fmla="*/ 10041 h 667"/>
                  <a:gd name="T24" fmla="+- 0 7809 7718"/>
                  <a:gd name="T25" fmla="*/ T24 w 384"/>
                  <a:gd name="T26" fmla="+- 0 9868 9830"/>
                  <a:gd name="T27" fmla="*/ 9868 h 667"/>
                  <a:gd name="T28" fmla="+- 0 7809 7718"/>
                  <a:gd name="T29" fmla="*/ T28 w 384"/>
                  <a:gd name="T30" fmla="+- 0 9847 9830"/>
                  <a:gd name="T31" fmla="*/ 9847 h 667"/>
                  <a:gd name="T32" fmla="+- 0 7819 7718"/>
                  <a:gd name="T33" fmla="*/ T32 w 384"/>
                  <a:gd name="T34" fmla="+- 0 9842 9830"/>
                  <a:gd name="T35" fmla="*/ 9842 h 667"/>
                  <a:gd name="T36" fmla="+- 0 7819 7718"/>
                  <a:gd name="T37" fmla="*/ T36 w 384"/>
                  <a:gd name="T38" fmla="+- 0 9853 9830"/>
                  <a:gd name="T39" fmla="*/ 9853 h 667"/>
                  <a:gd name="T40" fmla="+- 0 7989 7718"/>
                  <a:gd name="T41" fmla="*/ T40 w 384"/>
                  <a:gd name="T42" fmla="+- 0 9958 9830"/>
                  <a:gd name="T43" fmla="*/ 9958 h 667"/>
                  <a:gd name="T44" fmla="+- 0 8004 7718"/>
                  <a:gd name="T45" fmla="*/ T44 w 384"/>
                  <a:gd name="T46" fmla="+- 0 9953 9830"/>
                  <a:gd name="T47" fmla="*/ 9953 h 667"/>
                  <a:gd name="T48" fmla="+- 0 8004 7718"/>
                  <a:gd name="T49" fmla="*/ T48 w 384"/>
                  <a:gd name="T50" fmla="+- 0 9970 9830"/>
                  <a:gd name="T51" fmla="*/ 9970 h 667"/>
                  <a:gd name="T52" fmla="+- 0 8025 7718"/>
                  <a:gd name="T53" fmla="*/ T52 w 384"/>
                  <a:gd name="T54" fmla="+- 0 9962 9830"/>
                  <a:gd name="T55" fmla="*/ 9962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384" h="667">
                    <a:moveTo>
                      <a:pt x="307" y="132"/>
                    </a:moveTo>
                    <a:lnTo>
                      <a:pt x="91" y="0"/>
                    </a:lnTo>
                    <a:lnTo>
                      <a:pt x="0" y="236"/>
                    </a:lnTo>
                    <a:lnTo>
                      <a:pt x="10" y="232"/>
                    </a:lnTo>
                    <a:lnTo>
                      <a:pt x="10" y="216"/>
                    </a:lnTo>
                    <a:lnTo>
                      <a:pt x="25" y="211"/>
                    </a:lnTo>
                    <a:lnTo>
                      <a:pt x="91" y="38"/>
                    </a:lnTo>
                    <a:lnTo>
                      <a:pt x="91" y="17"/>
                    </a:lnTo>
                    <a:lnTo>
                      <a:pt x="101" y="12"/>
                    </a:lnTo>
                    <a:lnTo>
                      <a:pt x="101" y="23"/>
                    </a:lnTo>
                    <a:lnTo>
                      <a:pt x="271" y="128"/>
                    </a:lnTo>
                    <a:lnTo>
                      <a:pt x="286" y="123"/>
                    </a:lnTo>
                    <a:lnTo>
                      <a:pt x="286" y="140"/>
                    </a:lnTo>
                    <a:lnTo>
                      <a:pt x="307" y="13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2" name="Freeform 55"/>
              <p:cNvSpPr>
                <a:spLocks/>
              </p:cNvSpPr>
              <p:nvPr/>
            </p:nvSpPr>
            <p:spPr bwMode="auto">
              <a:xfrm>
                <a:off x="7718" y="9830"/>
                <a:ext cx="384" cy="667"/>
              </a:xfrm>
              <a:custGeom>
                <a:avLst/>
                <a:gdLst>
                  <a:gd name="T0" fmla="+- 0 7743 7718"/>
                  <a:gd name="T1" fmla="*/ T0 w 384"/>
                  <a:gd name="T2" fmla="+- 0 10041 9830"/>
                  <a:gd name="T3" fmla="*/ 10041 h 667"/>
                  <a:gd name="T4" fmla="+- 0 7728 7718"/>
                  <a:gd name="T5" fmla="*/ T4 w 384"/>
                  <a:gd name="T6" fmla="+- 0 10046 9830"/>
                  <a:gd name="T7" fmla="*/ 10046 h 667"/>
                  <a:gd name="T8" fmla="+- 0 7737 7718"/>
                  <a:gd name="T9" fmla="*/ T8 w 384"/>
                  <a:gd name="T10" fmla="+- 0 10056 9830"/>
                  <a:gd name="T11" fmla="*/ 10056 h 667"/>
                  <a:gd name="T12" fmla="+- 0 7743 7718"/>
                  <a:gd name="T13" fmla="*/ T12 w 384"/>
                  <a:gd name="T14" fmla="+- 0 10041 9830"/>
                  <a:gd name="T15" fmla="*/ 10041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4" h="667">
                    <a:moveTo>
                      <a:pt x="25" y="211"/>
                    </a:moveTo>
                    <a:lnTo>
                      <a:pt x="10" y="216"/>
                    </a:lnTo>
                    <a:lnTo>
                      <a:pt x="19" y="226"/>
                    </a:lnTo>
                    <a:lnTo>
                      <a:pt x="25" y="2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3" name="Freeform 56"/>
              <p:cNvSpPr>
                <a:spLocks/>
              </p:cNvSpPr>
              <p:nvPr/>
            </p:nvSpPr>
            <p:spPr bwMode="auto">
              <a:xfrm>
                <a:off x="7718" y="9830"/>
                <a:ext cx="384" cy="667"/>
              </a:xfrm>
              <a:custGeom>
                <a:avLst/>
                <a:gdLst>
                  <a:gd name="T0" fmla="+- 0 7958 7718"/>
                  <a:gd name="T1" fmla="*/ T0 w 384"/>
                  <a:gd name="T2" fmla="+- 0 10478 9830"/>
                  <a:gd name="T3" fmla="*/ 10478 h 667"/>
                  <a:gd name="T4" fmla="+- 0 7805 7718"/>
                  <a:gd name="T5" fmla="*/ T4 w 384"/>
                  <a:gd name="T6" fmla="+- 0 10020 9830"/>
                  <a:gd name="T7" fmla="*/ 10020 h 667"/>
                  <a:gd name="T8" fmla="+- 0 7743 7718"/>
                  <a:gd name="T9" fmla="*/ T8 w 384"/>
                  <a:gd name="T10" fmla="+- 0 10041 9830"/>
                  <a:gd name="T11" fmla="*/ 10041 h 667"/>
                  <a:gd name="T12" fmla="+- 0 7737 7718"/>
                  <a:gd name="T13" fmla="*/ T12 w 384"/>
                  <a:gd name="T14" fmla="+- 0 10056 9830"/>
                  <a:gd name="T15" fmla="*/ 10056 h 667"/>
                  <a:gd name="T16" fmla="+- 0 7728 7718"/>
                  <a:gd name="T17" fmla="*/ T16 w 384"/>
                  <a:gd name="T18" fmla="+- 0 10046 9830"/>
                  <a:gd name="T19" fmla="*/ 10046 h 667"/>
                  <a:gd name="T20" fmla="+- 0 7728 7718"/>
                  <a:gd name="T21" fmla="*/ T20 w 384"/>
                  <a:gd name="T22" fmla="+- 0 10062 9830"/>
                  <a:gd name="T23" fmla="*/ 10062 h 667"/>
                  <a:gd name="T24" fmla="+- 0 7793 7718"/>
                  <a:gd name="T25" fmla="*/ T24 w 384"/>
                  <a:gd name="T26" fmla="+- 0 10040 9830"/>
                  <a:gd name="T27" fmla="*/ 10040 h 667"/>
                  <a:gd name="T28" fmla="+- 0 7793 7718"/>
                  <a:gd name="T29" fmla="*/ T28 w 384"/>
                  <a:gd name="T30" fmla="+- 0 10032 9830"/>
                  <a:gd name="T31" fmla="*/ 10032 h 667"/>
                  <a:gd name="T32" fmla="+- 0 7802 7718"/>
                  <a:gd name="T33" fmla="*/ T32 w 384"/>
                  <a:gd name="T34" fmla="+- 0 10037 9830"/>
                  <a:gd name="T35" fmla="*/ 10037 h 667"/>
                  <a:gd name="T36" fmla="+- 0 7802 7718"/>
                  <a:gd name="T37" fmla="*/ T36 w 384"/>
                  <a:gd name="T38" fmla="+- 0 10061 9830"/>
                  <a:gd name="T39" fmla="*/ 10061 h 667"/>
                  <a:gd name="T40" fmla="+- 0 7949 7718"/>
                  <a:gd name="T41" fmla="*/ T40 w 384"/>
                  <a:gd name="T42" fmla="+- 0 10498 9830"/>
                  <a:gd name="T43" fmla="*/ 10498 h 667"/>
                  <a:gd name="T44" fmla="+- 0 7951 7718"/>
                  <a:gd name="T45" fmla="*/ T44 w 384"/>
                  <a:gd name="T46" fmla="+- 0 10497 9830"/>
                  <a:gd name="T47" fmla="*/ 10497 h 667"/>
                  <a:gd name="T48" fmla="+- 0 7951 7718"/>
                  <a:gd name="T49" fmla="*/ T48 w 384"/>
                  <a:gd name="T50" fmla="+- 0 10481 9830"/>
                  <a:gd name="T51" fmla="*/ 10481 h 667"/>
                  <a:gd name="T52" fmla="+- 0 7958 7718"/>
                  <a:gd name="T53" fmla="*/ T52 w 384"/>
                  <a:gd name="T54" fmla="+- 0 10478 9830"/>
                  <a:gd name="T55" fmla="*/ 10478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384" h="667">
                    <a:moveTo>
                      <a:pt x="240" y="648"/>
                    </a:moveTo>
                    <a:lnTo>
                      <a:pt x="87" y="190"/>
                    </a:lnTo>
                    <a:lnTo>
                      <a:pt x="25" y="211"/>
                    </a:lnTo>
                    <a:lnTo>
                      <a:pt x="19" y="226"/>
                    </a:lnTo>
                    <a:lnTo>
                      <a:pt x="10" y="216"/>
                    </a:lnTo>
                    <a:lnTo>
                      <a:pt x="10" y="232"/>
                    </a:lnTo>
                    <a:lnTo>
                      <a:pt x="75" y="210"/>
                    </a:lnTo>
                    <a:lnTo>
                      <a:pt x="75" y="202"/>
                    </a:lnTo>
                    <a:lnTo>
                      <a:pt x="84" y="207"/>
                    </a:lnTo>
                    <a:lnTo>
                      <a:pt x="84" y="231"/>
                    </a:lnTo>
                    <a:lnTo>
                      <a:pt x="231" y="668"/>
                    </a:lnTo>
                    <a:lnTo>
                      <a:pt x="233" y="667"/>
                    </a:lnTo>
                    <a:lnTo>
                      <a:pt x="233" y="651"/>
                    </a:lnTo>
                    <a:lnTo>
                      <a:pt x="240" y="64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4" name="Freeform 57"/>
              <p:cNvSpPr>
                <a:spLocks/>
              </p:cNvSpPr>
              <p:nvPr/>
            </p:nvSpPr>
            <p:spPr bwMode="auto">
              <a:xfrm>
                <a:off x="7718" y="9830"/>
                <a:ext cx="384" cy="667"/>
              </a:xfrm>
              <a:custGeom>
                <a:avLst/>
                <a:gdLst>
                  <a:gd name="T0" fmla="+- 0 7802 7718"/>
                  <a:gd name="T1" fmla="*/ T0 w 384"/>
                  <a:gd name="T2" fmla="+- 0 10037 9830"/>
                  <a:gd name="T3" fmla="*/ 10037 h 667"/>
                  <a:gd name="T4" fmla="+- 0 7793 7718"/>
                  <a:gd name="T5" fmla="*/ T4 w 384"/>
                  <a:gd name="T6" fmla="+- 0 10032 9830"/>
                  <a:gd name="T7" fmla="*/ 10032 h 667"/>
                  <a:gd name="T8" fmla="+- 0 7795 7718"/>
                  <a:gd name="T9" fmla="*/ T8 w 384"/>
                  <a:gd name="T10" fmla="+- 0 10039 9830"/>
                  <a:gd name="T11" fmla="*/ 10039 h 667"/>
                  <a:gd name="T12" fmla="+- 0 7802 7718"/>
                  <a:gd name="T13" fmla="*/ T12 w 384"/>
                  <a:gd name="T14" fmla="+- 0 10037 9830"/>
                  <a:gd name="T15" fmla="*/ 10037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4" h="667">
                    <a:moveTo>
                      <a:pt x="84" y="207"/>
                    </a:moveTo>
                    <a:lnTo>
                      <a:pt x="75" y="202"/>
                    </a:lnTo>
                    <a:lnTo>
                      <a:pt x="77" y="209"/>
                    </a:lnTo>
                    <a:lnTo>
                      <a:pt x="84" y="20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5" name="Freeform 58"/>
              <p:cNvSpPr>
                <a:spLocks/>
              </p:cNvSpPr>
              <p:nvPr/>
            </p:nvSpPr>
            <p:spPr bwMode="auto">
              <a:xfrm>
                <a:off x="7718" y="9830"/>
                <a:ext cx="384" cy="667"/>
              </a:xfrm>
              <a:custGeom>
                <a:avLst/>
                <a:gdLst>
                  <a:gd name="T0" fmla="+- 0 7795 7718"/>
                  <a:gd name="T1" fmla="*/ T0 w 384"/>
                  <a:gd name="T2" fmla="+- 0 10039 9830"/>
                  <a:gd name="T3" fmla="*/ 10039 h 667"/>
                  <a:gd name="T4" fmla="+- 0 7793 7718"/>
                  <a:gd name="T5" fmla="*/ T4 w 384"/>
                  <a:gd name="T6" fmla="+- 0 10032 9830"/>
                  <a:gd name="T7" fmla="*/ 10032 h 667"/>
                  <a:gd name="T8" fmla="+- 0 7793 7718"/>
                  <a:gd name="T9" fmla="*/ T8 w 384"/>
                  <a:gd name="T10" fmla="+- 0 10040 9830"/>
                  <a:gd name="T11" fmla="*/ 10040 h 667"/>
                  <a:gd name="T12" fmla="+- 0 7795 7718"/>
                  <a:gd name="T13" fmla="*/ T12 w 384"/>
                  <a:gd name="T14" fmla="+- 0 10039 9830"/>
                  <a:gd name="T15" fmla="*/ 10039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4" h="667">
                    <a:moveTo>
                      <a:pt x="77" y="209"/>
                    </a:moveTo>
                    <a:lnTo>
                      <a:pt x="75" y="202"/>
                    </a:lnTo>
                    <a:lnTo>
                      <a:pt x="75" y="210"/>
                    </a:lnTo>
                    <a:lnTo>
                      <a:pt x="77" y="20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6" name="Freeform 59"/>
              <p:cNvSpPr>
                <a:spLocks/>
              </p:cNvSpPr>
              <p:nvPr/>
            </p:nvSpPr>
            <p:spPr bwMode="auto">
              <a:xfrm>
                <a:off x="7718" y="9830"/>
                <a:ext cx="384" cy="667"/>
              </a:xfrm>
              <a:custGeom>
                <a:avLst/>
                <a:gdLst>
                  <a:gd name="T0" fmla="+- 0 7802 7718"/>
                  <a:gd name="T1" fmla="*/ T0 w 384"/>
                  <a:gd name="T2" fmla="+- 0 10061 9830"/>
                  <a:gd name="T3" fmla="*/ 10061 h 667"/>
                  <a:gd name="T4" fmla="+- 0 7802 7718"/>
                  <a:gd name="T5" fmla="*/ T4 w 384"/>
                  <a:gd name="T6" fmla="+- 0 10037 9830"/>
                  <a:gd name="T7" fmla="*/ 10037 h 667"/>
                  <a:gd name="T8" fmla="+- 0 7795 7718"/>
                  <a:gd name="T9" fmla="*/ T8 w 384"/>
                  <a:gd name="T10" fmla="+- 0 10039 9830"/>
                  <a:gd name="T11" fmla="*/ 10039 h 667"/>
                  <a:gd name="T12" fmla="+- 0 7802 7718"/>
                  <a:gd name="T13" fmla="*/ T12 w 384"/>
                  <a:gd name="T14" fmla="+- 0 10061 9830"/>
                  <a:gd name="T15" fmla="*/ 10061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4" h="667">
                    <a:moveTo>
                      <a:pt x="84" y="231"/>
                    </a:moveTo>
                    <a:lnTo>
                      <a:pt x="84" y="207"/>
                    </a:lnTo>
                    <a:lnTo>
                      <a:pt x="77" y="209"/>
                    </a:lnTo>
                    <a:lnTo>
                      <a:pt x="84" y="23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7" name="Freeform 60"/>
              <p:cNvSpPr>
                <a:spLocks/>
              </p:cNvSpPr>
              <p:nvPr/>
            </p:nvSpPr>
            <p:spPr bwMode="auto">
              <a:xfrm>
                <a:off x="7718" y="9830"/>
                <a:ext cx="384" cy="667"/>
              </a:xfrm>
              <a:custGeom>
                <a:avLst/>
                <a:gdLst>
                  <a:gd name="T0" fmla="+- 0 7819 7718"/>
                  <a:gd name="T1" fmla="*/ T0 w 384"/>
                  <a:gd name="T2" fmla="+- 0 9842 9830"/>
                  <a:gd name="T3" fmla="*/ 9842 h 667"/>
                  <a:gd name="T4" fmla="+- 0 7809 7718"/>
                  <a:gd name="T5" fmla="*/ T4 w 384"/>
                  <a:gd name="T6" fmla="+- 0 9847 9830"/>
                  <a:gd name="T7" fmla="*/ 9847 h 667"/>
                  <a:gd name="T8" fmla="+- 0 7816 7718"/>
                  <a:gd name="T9" fmla="*/ T8 w 384"/>
                  <a:gd name="T10" fmla="+- 0 9851 9830"/>
                  <a:gd name="T11" fmla="*/ 9851 h 667"/>
                  <a:gd name="T12" fmla="+- 0 7819 7718"/>
                  <a:gd name="T13" fmla="*/ T12 w 384"/>
                  <a:gd name="T14" fmla="+- 0 9842 9830"/>
                  <a:gd name="T15" fmla="*/ 9842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4" h="667">
                    <a:moveTo>
                      <a:pt x="101" y="12"/>
                    </a:moveTo>
                    <a:lnTo>
                      <a:pt x="91" y="17"/>
                    </a:lnTo>
                    <a:lnTo>
                      <a:pt x="98" y="21"/>
                    </a:lnTo>
                    <a:lnTo>
                      <a:pt x="101" y="1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8" name="Freeform 61"/>
              <p:cNvSpPr>
                <a:spLocks/>
              </p:cNvSpPr>
              <p:nvPr/>
            </p:nvSpPr>
            <p:spPr bwMode="auto">
              <a:xfrm>
                <a:off x="7718" y="9830"/>
                <a:ext cx="384" cy="667"/>
              </a:xfrm>
              <a:custGeom>
                <a:avLst/>
                <a:gdLst>
                  <a:gd name="T0" fmla="+- 0 7816 7718"/>
                  <a:gd name="T1" fmla="*/ T0 w 384"/>
                  <a:gd name="T2" fmla="+- 0 9851 9830"/>
                  <a:gd name="T3" fmla="*/ 9851 h 667"/>
                  <a:gd name="T4" fmla="+- 0 7809 7718"/>
                  <a:gd name="T5" fmla="*/ T4 w 384"/>
                  <a:gd name="T6" fmla="+- 0 9847 9830"/>
                  <a:gd name="T7" fmla="*/ 9847 h 667"/>
                  <a:gd name="T8" fmla="+- 0 7809 7718"/>
                  <a:gd name="T9" fmla="*/ T8 w 384"/>
                  <a:gd name="T10" fmla="+- 0 9868 9830"/>
                  <a:gd name="T11" fmla="*/ 9868 h 667"/>
                  <a:gd name="T12" fmla="+- 0 7816 7718"/>
                  <a:gd name="T13" fmla="*/ T12 w 384"/>
                  <a:gd name="T14" fmla="+- 0 9851 9830"/>
                  <a:gd name="T15" fmla="*/ 9851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4" h="667">
                    <a:moveTo>
                      <a:pt x="98" y="21"/>
                    </a:moveTo>
                    <a:lnTo>
                      <a:pt x="91" y="17"/>
                    </a:lnTo>
                    <a:lnTo>
                      <a:pt x="91" y="38"/>
                    </a:lnTo>
                    <a:lnTo>
                      <a:pt x="98" y="2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9" name="Freeform 62"/>
              <p:cNvSpPr>
                <a:spLocks/>
              </p:cNvSpPr>
              <p:nvPr/>
            </p:nvSpPr>
            <p:spPr bwMode="auto">
              <a:xfrm>
                <a:off x="7718" y="9830"/>
                <a:ext cx="384" cy="667"/>
              </a:xfrm>
              <a:custGeom>
                <a:avLst/>
                <a:gdLst>
                  <a:gd name="T0" fmla="+- 0 7819 7718"/>
                  <a:gd name="T1" fmla="*/ T0 w 384"/>
                  <a:gd name="T2" fmla="+- 0 9853 9830"/>
                  <a:gd name="T3" fmla="*/ 9853 h 667"/>
                  <a:gd name="T4" fmla="+- 0 7819 7718"/>
                  <a:gd name="T5" fmla="*/ T4 w 384"/>
                  <a:gd name="T6" fmla="+- 0 9842 9830"/>
                  <a:gd name="T7" fmla="*/ 9842 h 667"/>
                  <a:gd name="T8" fmla="+- 0 7816 7718"/>
                  <a:gd name="T9" fmla="*/ T8 w 384"/>
                  <a:gd name="T10" fmla="+- 0 9851 9830"/>
                  <a:gd name="T11" fmla="*/ 9851 h 667"/>
                  <a:gd name="T12" fmla="+- 0 7819 7718"/>
                  <a:gd name="T13" fmla="*/ T12 w 384"/>
                  <a:gd name="T14" fmla="+- 0 9853 9830"/>
                  <a:gd name="T15" fmla="*/ 9853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4" h="667">
                    <a:moveTo>
                      <a:pt x="101" y="23"/>
                    </a:moveTo>
                    <a:lnTo>
                      <a:pt x="101" y="12"/>
                    </a:lnTo>
                    <a:lnTo>
                      <a:pt x="98" y="21"/>
                    </a:lnTo>
                    <a:lnTo>
                      <a:pt x="101" y="2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0" name="Freeform 63"/>
              <p:cNvSpPr>
                <a:spLocks/>
              </p:cNvSpPr>
              <p:nvPr/>
            </p:nvSpPr>
            <p:spPr bwMode="auto">
              <a:xfrm>
                <a:off x="7718" y="9830"/>
                <a:ext cx="384" cy="667"/>
              </a:xfrm>
              <a:custGeom>
                <a:avLst/>
                <a:gdLst>
                  <a:gd name="T0" fmla="+- 0 8004 7718"/>
                  <a:gd name="T1" fmla="*/ T0 w 384"/>
                  <a:gd name="T2" fmla="+- 0 9970 9830"/>
                  <a:gd name="T3" fmla="*/ 9970 h 667"/>
                  <a:gd name="T4" fmla="+- 0 8004 7718"/>
                  <a:gd name="T5" fmla="*/ T4 w 384"/>
                  <a:gd name="T6" fmla="+- 0 9967 9830"/>
                  <a:gd name="T7" fmla="*/ 9967 h 667"/>
                  <a:gd name="T8" fmla="+- 0 7989 7718"/>
                  <a:gd name="T9" fmla="*/ T8 w 384"/>
                  <a:gd name="T10" fmla="+- 0 9958 9830"/>
                  <a:gd name="T11" fmla="*/ 9958 h 667"/>
                  <a:gd name="T12" fmla="+- 0 7929 7718"/>
                  <a:gd name="T13" fmla="*/ T12 w 384"/>
                  <a:gd name="T14" fmla="+- 0 9979 9830"/>
                  <a:gd name="T15" fmla="*/ 9979 h 667"/>
                  <a:gd name="T16" fmla="+- 0 7941 7718"/>
                  <a:gd name="T17" fmla="*/ T16 w 384"/>
                  <a:gd name="T18" fmla="+- 0 10015 9830"/>
                  <a:gd name="T19" fmla="*/ 10015 h 667"/>
                  <a:gd name="T20" fmla="+- 0 7941 7718"/>
                  <a:gd name="T21" fmla="*/ T20 w 384"/>
                  <a:gd name="T22" fmla="+- 0 9991 9830"/>
                  <a:gd name="T23" fmla="*/ 9991 h 667"/>
                  <a:gd name="T24" fmla="+- 0 7946 7718"/>
                  <a:gd name="T25" fmla="*/ T24 w 384"/>
                  <a:gd name="T26" fmla="+- 0 9982 9830"/>
                  <a:gd name="T27" fmla="*/ 9982 h 667"/>
                  <a:gd name="T28" fmla="+- 0 7949 7718"/>
                  <a:gd name="T29" fmla="*/ T28 w 384"/>
                  <a:gd name="T30" fmla="+- 0 9989 9830"/>
                  <a:gd name="T31" fmla="*/ 9989 h 667"/>
                  <a:gd name="T32" fmla="+- 0 8004 7718"/>
                  <a:gd name="T33" fmla="*/ T32 w 384"/>
                  <a:gd name="T34" fmla="+- 0 9970 9830"/>
                  <a:gd name="T35" fmla="*/ 9970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84" h="667">
                    <a:moveTo>
                      <a:pt x="286" y="140"/>
                    </a:moveTo>
                    <a:lnTo>
                      <a:pt x="286" y="137"/>
                    </a:lnTo>
                    <a:lnTo>
                      <a:pt x="271" y="128"/>
                    </a:lnTo>
                    <a:lnTo>
                      <a:pt x="211" y="149"/>
                    </a:lnTo>
                    <a:lnTo>
                      <a:pt x="223" y="185"/>
                    </a:lnTo>
                    <a:lnTo>
                      <a:pt x="223" y="161"/>
                    </a:lnTo>
                    <a:lnTo>
                      <a:pt x="228" y="152"/>
                    </a:lnTo>
                    <a:lnTo>
                      <a:pt x="231" y="159"/>
                    </a:lnTo>
                    <a:lnTo>
                      <a:pt x="286" y="14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1" name="Freeform 64"/>
              <p:cNvSpPr>
                <a:spLocks/>
              </p:cNvSpPr>
              <p:nvPr/>
            </p:nvSpPr>
            <p:spPr bwMode="auto">
              <a:xfrm>
                <a:off x="7718" y="9830"/>
                <a:ext cx="384" cy="667"/>
              </a:xfrm>
              <a:custGeom>
                <a:avLst/>
                <a:gdLst>
                  <a:gd name="T0" fmla="+- 0 7949 7718"/>
                  <a:gd name="T1" fmla="*/ T0 w 384"/>
                  <a:gd name="T2" fmla="+- 0 9989 9830"/>
                  <a:gd name="T3" fmla="*/ 9989 h 667"/>
                  <a:gd name="T4" fmla="+- 0 7946 7718"/>
                  <a:gd name="T5" fmla="*/ T4 w 384"/>
                  <a:gd name="T6" fmla="+- 0 9982 9830"/>
                  <a:gd name="T7" fmla="*/ 9982 h 667"/>
                  <a:gd name="T8" fmla="+- 0 7941 7718"/>
                  <a:gd name="T9" fmla="*/ T8 w 384"/>
                  <a:gd name="T10" fmla="+- 0 9991 9830"/>
                  <a:gd name="T11" fmla="*/ 9991 h 667"/>
                  <a:gd name="T12" fmla="+- 0 7949 7718"/>
                  <a:gd name="T13" fmla="*/ T12 w 384"/>
                  <a:gd name="T14" fmla="+- 0 9989 9830"/>
                  <a:gd name="T15" fmla="*/ 9989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4" h="667">
                    <a:moveTo>
                      <a:pt x="231" y="159"/>
                    </a:moveTo>
                    <a:lnTo>
                      <a:pt x="228" y="152"/>
                    </a:lnTo>
                    <a:lnTo>
                      <a:pt x="223" y="161"/>
                    </a:lnTo>
                    <a:lnTo>
                      <a:pt x="231" y="15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2" name="Freeform 65"/>
              <p:cNvSpPr>
                <a:spLocks/>
              </p:cNvSpPr>
              <p:nvPr/>
            </p:nvSpPr>
            <p:spPr bwMode="auto">
              <a:xfrm>
                <a:off x="7718" y="9830"/>
                <a:ext cx="384" cy="667"/>
              </a:xfrm>
              <a:custGeom>
                <a:avLst/>
                <a:gdLst>
                  <a:gd name="T0" fmla="+- 0 8102 7718"/>
                  <a:gd name="T1" fmla="*/ T0 w 384"/>
                  <a:gd name="T2" fmla="+- 0 10447 9830"/>
                  <a:gd name="T3" fmla="*/ 10447 h 667"/>
                  <a:gd name="T4" fmla="+- 0 7949 7718"/>
                  <a:gd name="T5" fmla="*/ T4 w 384"/>
                  <a:gd name="T6" fmla="+- 0 9989 9830"/>
                  <a:gd name="T7" fmla="*/ 9989 h 667"/>
                  <a:gd name="T8" fmla="+- 0 7941 7718"/>
                  <a:gd name="T9" fmla="*/ T8 w 384"/>
                  <a:gd name="T10" fmla="+- 0 9991 9830"/>
                  <a:gd name="T11" fmla="*/ 9991 h 667"/>
                  <a:gd name="T12" fmla="+- 0 7941 7718"/>
                  <a:gd name="T13" fmla="*/ T12 w 384"/>
                  <a:gd name="T14" fmla="+- 0 10015 9830"/>
                  <a:gd name="T15" fmla="*/ 10015 h 667"/>
                  <a:gd name="T16" fmla="+- 0 8083 7718"/>
                  <a:gd name="T17" fmla="*/ T16 w 384"/>
                  <a:gd name="T18" fmla="+- 0 10438 9830"/>
                  <a:gd name="T19" fmla="*/ 10438 h 667"/>
                  <a:gd name="T20" fmla="+- 0 8090 7718"/>
                  <a:gd name="T21" fmla="*/ T20 w 384"/>
                  <a:gd name="T22" fmla="+- 0 10435 9830"/>
                  <a:gd name="T23" fmla="*/ 10435 h 667"/>
                  <a:gd name="T24" fmla="+- 0 8090 7718"/>
                  <a:gd name="T25" fmla="*/ T24 w 384"/>
                  <a:gd name="T26" fmla="+- 0 10451 9830"/>
                  <a:gd name="T27" fmla="*/ 10451 h 667"/>
                  <a:gd name="T28" fmla="+- 0 8102 7718"/>
                  <a:gd name="T29" fmla="*/ T28 w 384"/>
                  <a:gd name="T30" fmla="+- 0 10447 9830"/>
                  <a:gd name="T31" fmla="*/ 10447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84" h="667">
                    <a:moveTo>
                      <a:pt x="384" y="617"/>
                    </a:moveTo>
                    <a:lnTo>
                      <a:pt x="231" y="159"/>
                    </a:lnTo>
                    <a:lnTo>
                      <a:pt x="223" y="161"/>
                    </a:lnTo>
                    <a:lnTo>
                      <a:pt x="223" y="185"/>
                    </a:lnTo>
                    <a:lnTo>
                      <a:pt x="365" y="608"/>
                    </a:lnTo>
                    <a:lnTo>
                      <a:pt x="372" y="605"/>
                    </a:lnTo>
                    <a:lnTo>
                      <a:pt x="372" y="621"/>
                    </a:lnTo>
                    <a:lnTo>
                      <a:pt x="384" y="61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3" name="Freeform 66"/>
              <p:cNvSpPr>
                <a:spLocks/>
              </p:cNvSpPr>
              <p:nvPr/>
            </p:nvSpPr>
            <p:spPr bwMode="auto">
              <a:xfrm>
                <a:off x="7718" y="9830"/>
                <a:ext cx="384" cy="667"/>
              </a:xfrm>
              <a:custGeom>
                <a:avLst/>
                <a:gdLst>
                  <a:gd name="T0" fmla="+- 0 7961 7718"/>
                  <a:gd name="T1" fmla="*/ T0 w 384"/>
                  <a:gd name="T2" fmla="+- 0 10486 9830"/>
                  <a:gd name="T3" fmla="*/ 10486 h 667"/>
                  <a:gd name="T4" fmla="+- 0 7958 7718"/>
                  <a:gd name="T5" fmla="*/ T4 w 384"/>
                  <a:gd name="T6" fmla="+- 0 10478 9830"/>
                  <a:gd name="T7" fmla="*/ 10478 h 667"/>
                  <a:gd name="T8" fmla="+- 0 7951 7718"/>
                  <a:gd name="T9" fmla="*/ T8 w 384"/>
                  <a:gd name="T10" fmla="+- 0 10481 9830"/>
                  <a:gd name="T11" fmla="*/ 10481 h 667"/>
                  <a:gd name="T12" fmla="+- 0 7961 7718"/>
                  <a:gd name="T13" fmla="*/ T12 w 384"/>
                  <a:gd name="T14" fmla="+- 0 10486 9830"/>
                  <a:gd name="T15" fmla="*/ 10486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4" h="667">
                    <a:moveTo>
                      <a:pt x="243" y="656"/>
                    </a:moveTo>
                    <a:lnTo>
                      <a:pt x="240" y="648"/>
                    </a:lnTo>
                    <a:lnTo>
                      <a:pt x="233" y="651"/>
                    </a:lnTo>
                    <a:lnTo>
                      <a:pt x="243" y="65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288" name="Freeform 67"/>
              <p:cNvSpPr>
                <a:spLocks/>
              </p:cNvSpPr>
              <p:nvPr/>
            </p:nvSpPr>
            <p:spPr bwMode="auto">
              <a:xfrm>
                <a:off x="7718" y="9830"/>
                <a:ext cx="384" cy="667"/>
              </a:xfrm>
              <a:custGeom>
                <a:avLst/>
                <a:gdLst>
                  <a:gd name="T0" fmla="+- 0 7961 7718"/>
                  <a:gd name="T1" fmla="*/ T0 w 384"/>
                  <a:gd name="T2" fmla="+- 0 10494 9830"/>
                  <a:gd name="T3" fmla="*/ 10494 h 667"/>
                  <a:gd name="T4" fmla="+- 0 7961 7718"/>
                  <a:gd name="T5" fmla="*/ T4 w 384"/>
                  <a:gd name="T6" fmla="+- 0 10486 9830"/>
                  <a:gd name="T7" fmla="*/ 10486 h 667"/>
                  <a:gd name="T8" fmla="+- 0 7951 7718"/>
                  <a:gd name="T9" fmla="*/ T8 w 384"/>
                  <a:gd name="T10" fmla="+- 0 10481 9830"/>
                  <a:gd name="T11" fmla="*/ 10481 h 667"/>
                  <a:gd name="T12" fmla="+- 0 7951 7718"/>
                  <a:gd name="T13" fmla="*/ T12 w 384"/>
                  <a:gd name="T14" fmla="+- 0 10497 9830"/>
                  <a:gd name="T15" fmla="*/ 10497 h 667"/>
                  <a:gd name="T16" fmla="+- 0 7961 7718"/>
                  <a:gd name="T17" fmla="*/ T16 w 384"/>
                  <a:gd name="T18" fmla="+- 0 10494 9830"/>
                  <a:gd name="T19" fmla="*/ 10494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84" h="667">
                    <a:moveTo>
                      <a:pt x="243" y="664"/>
                    </a:moveTo>
                    <a:lnTo>
                      <a:pt x="243" y="656"/>
                    </a:lnTo>
                    <a:lnTo>
                      <a:pt x="233" y="651"/>
                    </a:lnTo>
                    <a:lnTo>
                      <a:pt x="233" y="667"/>
                    </a:lnTo>
                    <a:lnTo>
                      <a:pt x="243" y="66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289" name="Freeform 68"/>
              <p:cNvSpPr>
                <a:spLocks/>
              </p:cNvSpPr>
              <p:nvPr/>
            </p:nvSpPr>
            <p:spPr bwMode="auto">
              <a:xfrm>
                <a:off x="7718" y="9830"/>
                <a:ext cx="384" cy="667"/>
              </a:xfrm>
              <a:custGeom>
                <a:avLst/>
                <a:gdLst>
                  <a:gd name="T0" fmla="+- 0 8090 7718"/>
                  <a:gd name="T1" fmla="*/ T0 w 384"/>
                  <a:gd name="T2" fmla="+- 0 10451 9830"/>
                  <a:gd name="T3" fmla="*/ 10451 h 667"/>
                  <a:gd name="T4" fmla="+- 0 8090 7718"/>
                  <a:gd name="T5" fmla="*/ T4 w 384"/>
                  <a:gd name="T6" fmla="+- 0 10435 9830"/>
                  <a:gd name="T7" fmla="*/ 10435 h 667"/>
                  <a:gd name="T8" fmla="+- 0 8085 7718"/>
                  <a:gd name="T9" fmla="*/ T8 w 384"/>
                  <a:gd name="T10" fmla="+- 0 10445 9830"/>
                  <a:gd name="T11" fmla="*/ 10445 h 667"/>
                  <a:gd name="T12" fmla="+- 0 8083 7718"/>
                  <a:gd name="T13" fmla="*/ T12 w 384"/>
                  <a:gd name="T14" fmla="+- 0 10438 9830"/>
                  <a:gd name="T15" fmla="*/ 10438 h 667"/>
                  <a:gd name="T16" fmla="+- 0 7958 7718"/>
                  <a:gd name="T17" fmla="*/ T16 w 384"/>
                  <a:gd name="T18" fmla="+- 0 10478 9830"/>
                  <a:gd name="T19" fmla="*/ 10478 h 667"/>
                  <a:gd name="T20" fmla="+- 0 7961 7718"/>
                  <a:gd name="T21" fmla="*/ T20 w 384"/>
                  <a:gd name="T22" fmla="+- 0 10486 9830"/>
                  <a:gd name="T23" fmla="*/ 10486 h 667"/>
                  <a:gd name="T24" fmla="+- 0 7961 7718"/>
                  <a:gd name="T25" fmla="*/ T24 w 384"/>
                  <a:gd name="T26" fmla="+- 0 10494 9830"/>
                  <a:gd name="T27" fmla="*/ 10494 h 667"/>
                  <a:gd name="T28" fmla="+- 0 8090 7718"/>
                  <a:gd name="T29" fmla="*/ T28 w 384"/>
                  <a:gd name="T30" fmla="+- 0 10451 9830"/>
                  <a:gd name="T31" fmla="*/ 10451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84" h="667">
                    <a:moveTo>
                      <a:pt x="372" y="621"/>
                    </a:moveTo>
                    <a:lnTo>
                      <a:pt x="372" y="605"/>
                    </a:lnTo>
                    <a:lnTo>
                      <a:pt x="367" y="615"/>
                    </a:lnTo>
                    <a:lnTo>
                      <a:pt x="365" y="608"/>
                    </a:lnTo>
                    <a:lnTo>
                      <a:pt x="240" y="648"/>
                    </a:lnTo>
                    <a:lnTo>
                      <a:pt x="243" y="656"/>
                    </a:lnTo>
                    <a:lnTo>
                      <a:pt x="243" y="664"/>
                    </a:lnTo>
                    <a:lnTo>
                      <a:pt x="372" y="62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291" name="Freeform 69"/>
              <p:cNvSpPr>
                <a:spLocks/>
              </p:cNvSpPr>
              <p:nvPr/>
            </p:nvSpPr>
            <p:spPr bwMode="auto">
              <a:xfrm>
                <a:off x="7718" y="9830"/>
                <a:ext cx="384" cy="667"/>
              </a:xfrm>
              <a:custGeom>
                <a:avLst/>
                <a:gdLst>
                  <a:gd name="T0" fmla="+- 0 8004 7718"/>
                  <a:gd name="T1" fmla="*/ T0 w 384"/>
                  <a:gd name="T2" fmla="+- 0 9967 9830"/>
                  <a:gd name="T3" fmla="*/ 9967 h 667"/>
                  <a:gd name="T4" fmla="+- 0 8004 7718"/>
                  <a:gd name="T5" fmla="*/ T4 w 384"/>
                  <a:gd name="T6" fmla="+- 0 9953 9830"/>
                  <a:gd name="T7" fmla="*/ 9953 h 667"/>
                  <a:gd name="T8" fmla="+- 0 7989 7718"/>
                  <a:gd name="T9" fmla="*/ T8 w 384"/>
                  <a:gd name="T10" fmla="+- 0 9958 9830"/>
                  <a:gd name="T11" fmla="*/ 9958 h 667"/>
                  <a:gd name="T12" fmla="+- 0 8004 7718"/>
                  <a:gd name="T13" fmla="*/ T12 w 384"/>
                  <a:gd name="T14" fmla="+- 0 9967 9830"/>
                  <a:gd name="T15" fmla="*/ 9967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4" h="667">
                    <a:moveTo>
                      <a:pt x="286" y="137"/>
                    </a:moveTo>
                    <a:lnTo>
                      <a:pt x="286" y="123"/>
                    </a:lnTo>
                    <a:lnTo>
                      <a:pt x="271" y="128"/>
                    </a:lnTo>
                    <a:lnTo>
                      <a:pt x="286" y="13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294" name="Freeform 70"/>
              <p:cNvSpPr>
                <a:spLocks/>
              </p:cNvSpPr>
              <p:nvPr/>
            </p:nvSpPr>
            <p:spPr bwMode="auto">
              <a:xfrm>
                <a:off x="7718" y="9830"/>
                <a:ext cx="384" cy="667"/>
              </a:xfrm>
              <a:custGeom>
                <a:avLst/>
                <a:gdLst>
                  <a:gd name="T0" fmla="+- 0 8090 7718"/>
                  <a:gd name="T1" fmla="*/ T0 w 384"/>
                  <a:gd name="T2" fmla="+- 0 10435 9830"/>
                  <a:gd name="T3" fmla="*/ 10435 h 667"/>
                  <a:gd name="T4" fmla="+- 0 8083 7718"/>
                  <a:gd name="T5" fmla="*/ T4 w 384"/>
                  <a:gd name="T6" fmla="+- 0 10438 9830"/>
                  <a:gd name="T7" fmla="*/ 10438 h 667"/>
                  <a:gd name="T8" fmla="+- 0 8085 7718"/>
                  <a:gd name="T9" fmla="*/ T8 w 384"/>
                  <a:gd name="T10" fmla="+- 0 10445 9830"/>
                  <a:gd name="T11" fmla="*/ 10445 h 667"/>
                  <a:gd name="T12" fmla="+- 0 8090 7718"/>
                  <a:gd name="T13" fmla="*/ T12 w 384"/>
                  <a:gd name="T14" fmla="+- 0 10435 9830"/>
                  <a:gd name="T15" fmla="*/ 10435 h 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84" h="667">
                    <a:moveTo>
                      <a:pt x="372" y="605"/>
                    </a:moveTo>
                    <a:lnTo>
                      <a:pt x="365" y="608"/>
                    </a:lnTo>
                    <a:lnTo>
                      <a:pt x="367" y="615"/>
                    </a:lnTo>
                    <a:lnTo>
                      <a:pt x="372" y="60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17" name="Group 71"/>
            <p:cNvGrpSpPr>
              <a:grpSpLocks/>
            </p:cNvGrpSpPr>
            <p:nvPr/>
          </p:nvGrpSpPr>
          <p:grpSpPr bwMode="auto">
            <a:xfrm>
              <a:off x="8208" y="10066"/>
              <a:ext cx="3470" cy="485"/>
              <a:chOff x="8208" y="10066"/>
              <a:chExt cx="3470" cy="485"/>
            </a:xfrm>
          </p:grpSpPr>
          <p:sp>
            <p:nvSpPr>
              <p:cNvPr id="50" name="Freeform 72"/>
              <p:cNvSpPr>
                <a:spLocks/>
              </p:cNvSpPr>
              <p:nvPr/>
            </p:nvSpPr>
            <p:spPr bwMode="auto">
              <a:xfrm>
                <a:off x="8208" y="10066"/>
                <a:ext cx="3470" cy="485"/>
              </a:xfrm>
              <a:custGeom>
                <a:avLst/>
                <a:gdLst>
                  <a:gd name="T0" fmla="+- 0 8208 8208"/>
                  <a:gd name="T1" fmla="*/ T0 w 3470"/>
                  <a:gd name="T2" fmla="+- 0 10066 10066"/>
                  <a:gd name="T3" fmla="*/ 10066 h 485"/>
                  <a:gd name="T4" fmla="+- 0 8208 8208"/>
                  <a:gd name="T5" fmla="*/ T4 w 3470"/>
                  <a:gd name="T6" fmla="+- 0 10550 10066"/>
                  <a:gd name="T7" fmla="*/ 10550 h 485"/>
                  <a:gd name="T8" fmla="+- 0 11678 8208"/>
                  <a:gd name="T9" fmla="*/ T8 w 3470"/>
                  <a:gd name="T10" fmla="+- 0 10550 10066"/>
                  <a:gd name="T11" fmla="*/ 10550 h 485"/>
                  <a:gd name="T12" fmla="+- 0 11678 8208"/>
                  <a:gd name="T13" fmla="*/ T12 w 3470"/>
                  <a:gd name="T14" fmla="+- 0 10066 10066"/>
                  <a:gd name="T15" fmla="*/ 10066 h 485"/>
                  <a:gd name="T16" fmla="+- 0 8208 8208"/>
                  <a:gd name="T17" fmla="*/ T16 w 3470"/>
                  <a:gd name="T18" fmla="+- 0 10066 10066"/>
                  <a:gd name="T19" fmla="*/ 10066 h 4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470" h="485">
                    <a:moveTo>
                      <a:pt x="0" y="0"/>
                    </a:moveTo>
                    <a:lnTo>
                      <a:pt x="0" y="484"/>
                    </a:lnTo>
                    <a:lnTo>
                      <a:pt x="3470" y="484"/>
                    </a:lnTo>
                    <a:lnTo>
                      <a:pt x="34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8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18" name="Group 73"/>
            <p:cNvGrpSpPr>
              <a:grpSpLocks/>
            </p:cNvGrpSpPr>
            <p:nvPr/>
          </p:nvGrpSpPr>
          <p:grpSpPr bwMode="auto">
            <a:xfrm>
              <a:off x="8201" y="10058"/>
              <a:ext cx="3485" cy="499"/>
              <a:chOff x="8201" y="10058"/>
              <a:chExt cx="3485" cy="499"/>
            </a:xfrm>
          </p:grpSpPr>
          <p:sp>
            <p:nvSpPr>
              <p:cNvPr id="49" name="Freeform 74"/>
              <p:cNvSpPr>
                <a:spLocks/>
              </p:cNvSpPr>
              <p:nvPr/>
            </p:nvSpPr>
            <p:spPr bwMode="auto">
              <a:xfrm>
                <a:off x="8201" y="10058"/>
                <a:ext cx="3485" cy="499"/>
              </a:xfrm>
              <a:custGeom>
                <a:avLst/>
                <a:gdLst>
                  <a:gd name="T0" fmla="+- 0 11685 8201"/>
                  <a:gd name="T1" fmla="*/ T0 w 3485"/>
                  <a:gd name="T2" fmla="+- 0 10558 10058"/>
                  <a:gd name="T3" fmla="*/ 10558 h 499"/>
                  <a:gd name="T4" fmla="+- 0 11685 8201"/>
                  <a:gd name="T5" fmla="*/ T4 w 3485"/>
                  <a:gd name="T6" fmla="+- 0 10058 10058"/>
                  <a:gd name="T7" fmla="*/ 10058 h 499"/>
                  <a:gd name="T8" fmla="+- 0 8201 8201"/>
                  <a:gd name="T9" fmla="*/ T8 w 3485"/>
                  <a:gd name="T10" fmla="+- 0 10058 10058"/>
                  <a:gd name="T11" fmla="*/ 10058 h 499"/>
                  <a:gd name="T12" fmla="+- 0 8201 8201"/>
                  <a:gd name="T13" fmla="*/ T12 w 3485"/>
                  <a:gd name="T14" fmla="+- 0 10558 10058"/>
                  <a:gd name="T15" fmla="*/ 10558 h 499"/>
                  <a:gd name="T16" fmla="+- 0 8208 8201"/>
                  <a:gd name="T17" fmla="*/ T16 w 3485"/>
                  <a:gd name="T18" fmla="+- 0 10558 10058"/>
                  <a:gd name="T19" fmla="*/ 10558 h 499"/>
                  <a:gd name="T20" fmla="+- 0 8208 8201"/>
                  <a:gd name="T21" fmla="*/ T20 w 3485"/>
                  <a:gd name="T22" fmla="+- 0 10073 10058"/>
                  <a:gd name="T23" fmla="*/ 10073 h 499"/>
                  <a:gd name="T24" fmla="+- 0 8215 8201"/>
                  <a:gd name="T25" fmla="*/ T24 w 3485"/>
                  <a:gd name="T26" fmla="+- 0 10066 10058"/>
                  <a:gd name="T27" fmla="*/ 10066 h 499"/>
                  <a:gd name="T28" fmla="+- 0 8215 8201"/>
                  <a:gd name="T29" fmla="*/ T28 w 3485"/>
                  <a:gd name="T30" fmla="+- 0 10073 10058"/>
                  <a:gd name="T31" fmla="*/ 10073 h 499"/>
                  <a:gd name="T32" fmla="+- 0 11671 8201"/>
                  <a:gd name="T33" fmla="*/ T32 w 3485"/>
                  <a:gd name="T34" fmla="+- 0 10073 10058"/>
                  <a:gd name="T35" fmla="*/ 10073 h 499"/>
                  <a:gd name="T36" fmla="+- 0 11671 8201"/>
                  <a:gd name="T37" fmla="*/ T36 w 3485"/>
                  <a:gd name="T38" fmla="+- 0 10066 10058"/>
                  <a:gd name="T39" fmla="*/ 10066 h 499"/>
                  <a:gd name="T40" fmla="+- 0 11678 8201"/>
                  <a:gd name="T41" fmla="*/ T40 w 3485"/>
                  <a:gd name="T42" fmla="+- 0 10073 10058"/>
                  <a:gd name="T43" fmla="*/ 10073 h 499"/>
                  <a:gd name="T44" fmla="+- 0 11678 8201"/>
                  <a:gd name="T45" fmla="*/ T44 w 3485"/>
                  <a:gd name="T46" fmla="+- 0 10558 10058"/>
                  <a:gd name="T47" fmla="*/ 10558 h 499"/>
                  <a:gd name="T48" fmla="+- 0 11685 8201"/>
                  <a:gd name="T49" fmla="*/ T48 w 3485"/>
                  <a:gd name="T50" fmla="+- 0 10558 10058"/>
                  <a:gd name="T51" fmla="*/ 10558 h 4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3485" h="499">
                    <a:moveTo>
                      <a:pt x="3484" y="500"/>
                    </a:moveTo>
                    <a:lnTo>
                      <a:pt x="3484" y="0"/>
                    </a:lnTo>
                    <a:lnTo>
                      <a:pt x="0" y="0"/>
                    </a:lnTo>
                    <a:lnTo>
                      <a:pt x="0" y="500"/>
                    </a:lnTo>
                    <a:lnTo>
                      <a:pt x="7" y="500"/>
                    </a:lnTo>
                    <a:lnTo>
                      <a:pt x="7" y="15"/>
                    </a:lnTo>
                    <a:lnTo>
                      <a:pt x="14" y="8"/>
                    </a:lnTo>
                    <a:lnTo>
                      <a:pt x="14" y="15"/>
                    </a:lnTo>
                    <a:lnTo>
                      <a:pt x="3470" y="15"/>
                    </a:lnTo>
                    <a:lnTo>
                      <a:pt x="3470" y="8"/>
                    </a:lnTo>
                    <a:lnTo>
                      <a:pt x="3477" y="15"/>
                    </a:lnTo>
                    <a:lnTo>
                      <a:pt x="3477" y="500"/>
                    </a:lnTo>
                    <a:lnTo>
                      <a:pt x="3484" y="500"/>
                    </a:lnTo>
                  </a:path>
                </a:pathLst>
              </a:custGeom>
              <a:solidFill>
                <a:srgbClr val="98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19" name="Group 75"/>
            <p:cNvGrpSpPr>
              <a:grpSpLocks/>
            </p:cNvGrpSpPr>
            <p:nvPr/>
          </p:nvGrpSpPr>
          <p:grpSpPr bwMode="auto">
            <a:xfrm>
              <a:off x="8208" y="10066"/>
              <a:ext cx="7" cy="7"/>
              <a:chOff x="8208" y="10066"/>
              <a:chExt cx="7" cy="7"/>
            </a:xfrm>
          </p:grpSpPr>
          <p:sp>
            <p:nvSpPr>
              <p:cNvPr id="48" name="Freeform 76"/>
              <p:cNvSpPr>
                <a:spLocks/>
              </p:cNvSpPr>
              <p:nvPr/>
            </p:nvSpPr>
            <p:spPr bwMode="auto">
              <a:xfrm>
                <a:off x="8208" y="10066"/>
                <a:ext cx="7" cy="7"/>
              </a:xfrm>
              <a:custGeom>
                <a:avLst/>
                <a:gdLst>
                  <a:gd name="T0" fmla="+- 0 8215 8208"/>
                  <a:gd name="T1" fmla="*/ T0 w 7"/>
                  <a:gd name="T2" fmla="+- 0 10073 10066"/>
                  <a:gd name="T3" fmla="*/ 10073 h 7"/>
                  <a:gd name="T4" fmla="+- 0 8215 8208"/>
                  <a:gd name="T5" fmla="*/ T4 w 7"/>
                  <a:gd name="T6" fmla="+- 0 10066 10066"/>
                  <a:gd name="T7" fmla="*/ 10066 h 7"/>
                  <a:gd name="T8" fmla="+- 0 8208 8208"/>
                  <a:gd name="T9" fmla="*/ T8 w 7"/>
                  <a:gd name="T10" fmla="+- 0 10073 10066"/>
                  <a:gd name="T11" fmla="*/ 10073 h 7"/>
                  <a:gd name="T12" fmla="+- 0 8215 8208"/>
                  <a:gd name="T13" fmla="*/ T12 w 7"/>
                  <a:gd name="T14" fmla="+- 0 10073 10066"/>
                  <a:gd name="T15" fmla="*/ 10073 h 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7" y="7"/>
                    </a:lnTo>
                  </a:path>
                </a:pathLst>
              </a:custGeom>
              <a:solidFill>
                <a:srgbClr val="98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20" name="Group 77"/>
            <p:cNvGrpSpPr>
              <a:grpSpLocks/>
            </p:cNvGrpSpPr>
            <p:nvPr/>
          </p:nvGrpSpPr>
          <p:grpSpPr bwMode="auto">
            <a:xfrm>
              <a:off x="8211" y="10073"/>
              <a:ext cx="2" cy="468"/>
              <a:chOff x="8211" y="10073"/>
              <a:chExt cx="2" cy="468"/>
            </a:xfrm>
          </p:grpSpPr>
          <p:sp>
            <p:nvSpPr>
              <p:cNvPr id="47" name="Freeform 78"/>
              <p:cNvSpPr>
                <a:spLocks/>
              </p:cNvSpPr>
              <p:nvPr/>
            </p:nvSpPr>
            <p:spPr bwMode="auto">
              <a:xfrm>
                <a:off x="8211" y="10073"/>
                <a:ext cx="2" cy="468"/>
              </a:xfrm>
              <a:custGeom>
                <a:avLst/>
                <a:gdLst>
                  <a:gd name="T0" fmla="+- 0 10073 10073"/>
                  <a:gd name="T1" fmla="*/ 10073 h 468"/>
                  <a:gd name="T2" fmla="+- 0 10541 10073"/>
                  <a:gd name="T3" fmla="*/ 10541 h 46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68">
                    <a:moveTo>
                      <a:pt x="0" y="0"/>
                    </a:moveTo>
                    <a:lnTo>
                      <a:pt x="0" y="468"/>
                    </a:lnTo>
                  </a:path>
                </a:pathLst>
              </a:custGeom>
              <a:noFill/>
              <a:ln w="5842">
                <a:solidFill>
                  <a:srgbClr val="98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21" name="Group 79"/>
            <p:cNvGrpSpPr>
              <a:grpSpLocks/>
            </p:cNvGrpSpPr>
            <p:nvPr/>
          </p:nvGrpSpPr>
          <p:grpSpPr bwMode="auto">
            <a:xfrm>
              <a:off x="8208" y="10541"/>
              <a:ext cx="3470" cy="2"/>
              <a:chOff x="8208" y="10541"/>
              <a:chExt cx="3470" cy="2"/>
            </a:xfrm>
          </p:grpSpPr>
          <p:sp>
            <p:nvSpPr>
              <p:cNvPr id="46" name="Freeform 80"/>
              <p:cNvSpPr>
                <a:spLocks/>
              </p:cNvSpPr>
              <p:nvPr/>
            </p:nvSpPr>
            <p:spPr bwMode="auto">
              <a:xfrm>
                <a:off x="8208" y="10541"/>
                <a:ext cx="3470" cy="2"/>
              </a:xfrm>
              <a:custGeom>
                <a:avLst/>
                <a:gdLst>
                  <a:gd name="T0" fmla="+- 0 11678 8208"/>
                  <a:gd name="T1" fmla="*/ T0 w 3470"/>
                  <a:gd name="T2" fmla="+- 0 8208 8208"/>
                  <a:gd name="T3" fmla="*/ T2 w 347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470">
                    <a:moveTo>
                      <a:pt x="3470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">
                <a:solidFill>
                  <a:srgbClr val="98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22" name="Group 81"/>
            <p:cNvGrpSpPr>
              <a:grpSpLocks/>
            </p:cNvGrpSpPr>
            <p:nvPr/>
          </p:nvGrpSpPr>
          <p:grpSpPr bwMode="auto">
            <a:xfrm>
              <a:off x="8208" y="10541"/>
              <a:ext cx="7" cy="17"/>
              <a:chOff x="8208" y="10541"/>
              <a:chExt cx="7" cy="17"/>
            </a:xfrm>
          </p:grpSpPr>
          <p:sp>
            <p:nvSpPr>
              <p:cNvPr id="45" name="Freeform 82"/>
              <p:cNvSpPr>
                <a:spLocks/>
              </p:cNvSpPr>
              <p:nvPr/>
            </p:nvSpPr>
            <p:spPr bwMode="auto">
              <a:xfrm>
                <a:off x="8208" y="10541"/>
                <a:ext cx="7" cy="17"/>
              </a:xfrm>
              <a:custGeom>
                <a:avLst/>
                <a:gdLst>
                  <a:gd name="T0" fmla="+- 0 8215 8208"/>
                  <a:gd name="T1" fmla="*/ T0 w 7"/>
                  <a:gd name="T2" fmla="+- 0 10558 10541"/>
                  <a:gd name="T3" fmla="*/ 10558 h 17"/>
                  <a:gd name="T4" fmla="+- 0 8215 8208"/>
                  <a:gd name="T5" fmla="*/ T4 w 7"/>
                  <a:gd name="T6" fmla="+- 0 10550 10541"/>
                  <a:gd name="T7" fmla="*/ 10550 h 17"/>
                  <a:gd name="T8" fmla="+- 0 8208 8208"/>
                  <a:gd name="T9" fmla="*/ T8 w 7"/>
                  <a:gd name="T10" fmla="+- 0 10541 10541"/>
                  <a:gd name="T11" fmla="*/ 10541 h 17"/>
                  <a:gd name="T12" fmla="+- 0 8208 8208"/>
                  <a:gd name="T13" fmla="*/ T12 w 7"/>
                  <a:gd name="T14" fmla="+- 0 10558 10541"/>
                  <a:gd name="T15" fmla="*/ 10558 h 17"/>
                  <a:gd name="T16" fmla="+- 0 8215 8208"/>
                  <a:gd name="T17" fmla="*/ T16 w 7"/>
                  <a:gd name="T18" fmla="+- 0 10558 10541"/>
                  <a:gd name="T19" fmla="*/ 10558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" h="17">
                    <a:moveTo>
                      <a:pt x="7" y="17"/>
                    </a:moveTo>
                    <a:lnTo>
                      <a:pt x="7" y="9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7" y="17"/>
                    </a:lnTo>
                  </a:path>
                </a:pathLst>
              </a:custGeom>
              <a:solidFill>
                <a:srgbClr val="98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23" name="Group 83"/>
            <p:cNvGrpSpPr>
              <a:grpSpLocks/>
            </p:cNvGrpSpPr>
            <p:nvPr/>
          </p:nvGrpSpPr>
          <p:grpSpPr bwMode="auto">
            <a:xfrm>
              <a:off x="11671" y="10066"/>
              <a:ext cx="7" cy="7"/>
              <a:chOff x="11671" y="10066"/>
              <a:chExt cx="7" cy="7"/>
            </a:xfrm>
          </p:grpSpPr>
          <p:sp>
            <p:nvSpPr>
              <p:cNvPr id="44" name="Freeform 84"/>
              <p:cNvSpPr>
                <a:spLocks/>
              </p:cNvSpPr>
              <p:nvPr/>
            </p:nvSpPr>
            <p:spPr bwMode="auto">
              <a:xfrm>
                <a:off x="11671" y="10066"/>
                <a:ext cx="7" cy="7"/>
              </a:xfrm>
              <a:custGeom>
                <a:avLst/>
                <a:gdLst>
                  <a:gd name="T0" fmla="+- 0 11678 11671"/>
                  <a:gd name="T1" fmla="*/ T0 w 7"/>
                  <a:gd name="T2" fmla="+- 0 10073 10066"/>
                  <a:gd name="T3" fmla="*/ 10073 h 7"/>
                  <a:gd name="T4" fmla="+- 0 11671 11671"/>
                  <a:gd name="T5" fmla="*/ T4 w 7"/>
                  <a:gd name="T6" fmla="+- 0 10066 10066"/>
                  <a:gd name="T7" fmla="*/ 10066 h 7"/>
                  <a:gd name="T8" fmla="+- 0 11671 11671"/>
                  <a:gd name="T9" fmla="*/ T8 w 7"/>
                  <a:gd name="T10" fmla="+- 0 10073 10066"/>
                  <a:gd name="T11" fmla="*/ 10073 h 7"/>
                  <a:gd name="T12" fmla="+- 0 11678 11671"/>
                  <a:gd name="T13" fmla="*/ T12 w 7"/>
                  <a:gd name="T14" fmla="+- 0 10073 10066"/>
                  <a:gd name="T15" fmla="*/ 10073 h 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</a:path>
                </a:pathLst>
              </a:custGeom>
              <a:solidFill>
                <a:srgbClr val="98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24" name="Group 85"/>
            <p:cNvGrpSpPr>
              <a:grpSpLocks/>
            </p:cNvGrpSpPr>
            <p:nvPr/>
          </p:nvGrpSpPr>
          <p:grpSpPr bwMode="auto">
            <a:xfrm>
              <a:off x="11675" y="10073"/>
              <a:ext cx="2" cy="468"/>
              <a:chOff x="11675" y="10073"/>
              <a:chExt cx="2" cy="468"/>
            </a:xfrm>
          </p:grpSpPr>
          <p:sp>
            <p:nvSpPr>
              <p:cNvPr id="43" name="Freeform 86"/>
              <p:cNvSpPr>
                <a:spLocks/>
              </p:cNvSpPr>
              <p:nvPr/>
            </p:nvSpPr>
            <p:spPr bwMode="auto">
              <a:xfrm>
                <a:off x="11675" y="10073"/>
                <a:ext cx="2" cy="468"/>
              </a:xfrm>
              <a:custGeom>
                <a:avLst/>
                <a:gdLst>
                  <a:gd name="T0" fmla="+- 0 10073 10073"/>
                  <a:gd name="T1" fmla="*/ 10073 h 468"/>
                  <a:gd name="T2" fmla="+- 0 10541 10073"/>
                  <a:gd name="T3" fmla="*/ 10541 h 46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68">
                    <a:moveTo>
                      <a:pt x="0" y="0"/>
                    </a:moveTo>
                    <a:lnTo>
                      <a:pt x="0" y="468"/>
                    </a:lnTo>
                  </a:path>
                </a:pathLst>
              </a:custGeom>
              <a:noFill/>
              <a:ln w="5842">
                <a:solidFill>
                  <a:srgbClr val="98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25" name="Group 87"/>
            <p:cNvGrpSpPr>
              <a:grpSpLocks/>
            </p:cNvGrpSpPr>
            <p:nvPr/>
          </p:nvGrpSpPr>
          <p:grpSpPr bwMode="auto">
            <a:xfrm>
              <a:off x="11671" y="10541"/>
              <a:ext cx="7" cy="17"/>
              <a:chOff x="11671" y="10541"/>
              <a:chExt cx="7" cy="17"/>
            </a:xfrm>
          </p:grpSpPr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11671" y="10541"/>
                <a:ext cx="7" cy="17"/>
              </a:xfrm>
              <a:custGeom>
                <a:avLst/>
                <a:gdLst>
                  <a:gd name="T0" fmla="+- 0 11678 11671"/>
                  <a:gd name="T1" fmla="*/ T0 w 7"/>
                  <a:gd name="T2" fmla="+- 0 10558 10541"/>
                  <a:gd name="T3" fmla="*/ 10558 h 17"/>
                  <a:gd name="T4" fmla="+- 0 11678 11671"/>
                  <a:gd name="T5" fmla="*/ T4 w 7"/>
                  <a:gd name="T6" fmla="+- 0 10541 10541"/>
                  <a:gd name="T7" fmla="*/ 10541 h 17"/>
                  <a:gd name="T8" fmla="+- 0 11671 11671"/>
                  <a:gd name="T9" fmla="*/ T8 w 7"/>
                  <a:gd name="T10" fmla="+- 0 10550 10541"/>
                  <a:gd name="T11" fmla="*/ 10550 h 17"/>
                  <a:gd name="T12" fmla="+- 0 11671 11671"/>
                  <a:gd name="T13" fmla="*/ T12 w 7"/>
                  <a:gd name="T14" fmla="+- 0 10558 10541"/>
                  <a:gd name="T15" fmla="*/ 10558 h 17"/>
                  <a:gd name="T16" fmla="+- 0 11678 11671"/>
                  <a:gd name="T17" fmla="*/ T16 w 7"/>
                  <a:gd name="T18" fmla="+- 0 10558 10541"/>
                  <a:gd name="T19" fmla="*/ 10558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" h="17">
                    <a:moveTo>
                      <a:pt x="7" y="17"/>
                    </a:moveTo>
                    <a:lnTo>
                      <a:pt x="7" y="0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7" y="17"/>
                    </a:lnTo>
                  </a:path>
                </a:pathLst>
              </a:custGeom>
              <a:solidFill>
                <a:srgbClr val="98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26" name="Group 89"/>
            <p:cNvGrpSpPr>
              <a:grpSpLocks/>
            </p:cNvGrpSpPr>
            <p:nvPr/>
          </p:nvGrpSpPr>
          <p:grpSpPr bwMode="auto">
            <a:xfrm>
              <a:off x="1925" y="7226"/>
              <a:ext cx="751" cy="583"/>
              <a:chOff x="1925" y="7226"/>
              <a:chExt cx="751" cy="583"/>
            </a:xfrm>
          </p:grpSpPr>
          <p:sp>
            <p:nvSpPr>
              <p:cNvPr id="41" name="Freeform 90"/>
              <p:cNvSpPr>
                <a:spLocks/>
              </p:cNvSpPr>
              <p:nvPr/>
            </p:nvSpPr>
            <p:spPr bwMode="auto">
              <a:xfrm>
                <a:off x="1925" y="7226"/>
                <a:ext cx="751" cy="583"/>
              </a:xfrm>
              <a:custGeom>
                <a:avLst/>
                <a:gdLst>
                  <a:gd name="T0" fmla="+- 0 2676 1925"/>
                  <a:gd name="T1" fmla="*/ T0 w 751"/>
                  <a:gd name="T2" fmla="+- 0 7805 7226"/>
                  <a:gd name="T3" fmla="*/ 7805 h 583"/>
                  <a:gd name="T4" fmla="+- 0 2676 1925"/>
                  <a:gd name="T5" fmla="*/ T4 w 751"/>
                  <a:gd name="T6" fmla="+- 0 7234 7226"/>
                  <a:gd name="T7" fmla="*/ 7234 h 583"/>
                  <a:gd name="T8" fmla="+- 0 2669 1925"/>
                  <a:gd name="T9" fmla="*/ T8 w 751"/>
                  <a:gd name="T10" fmla="+- 0 7226 7226"/>
                  <a:gd name="T11" fmla="*/ 7226 h 583"/>
                  <a:gd name="T12" fmla="+- 0 1932 1925"/>
                  <a:gd name="T13" fmla="*/ T12 w 751"/>
                  <a:gd name="T14" fmla="+- 0 7226 7226"/>
                  <a:gd name="T15" fmla="*/ 7226 h 583"/>
                  <a:gd name="T16" fmla="+- 0 1925 1925"/>
                  <a:gd name="T17" fmla="*/ T16 w 751"/>
                  <a:gd name="T18" fmla="+- 0 7234 7226"/>
                  <a:gd name="T19" fmla="*/ 7234 h 583"/>
                  <a:gd name="T20" fmla="+- 0 1925 1925"/>
                  <a:gd name="T21" fmla="*/ T20 w 751"/>
                  <a:gd name="T22" fmla="+- 0 7805 7226"/>
                  <a:gd name="T23" fmla="*/ 7805 h 583"/>
                  <a:gd name="T24" fmla="+- 0 1932 1925"/>
                  <a:gd name="T25" fmla="*/ T24 w 751"/>
                  <a:gd name="T26" fmla="+- 0 7810 7226"/>
                  <a:gd name="T27" fmla="*/ 7810 h 583"/>
                  <a:gd name="T28" fmla="+- 0 1939 1925"/>
                  <a:gd name="T29" fmla="*/ T28 w 751"/>
                  <a:gd name="T30" fmla="+- 0 7810 7226"/>
                  <a:gd name="T31" fmla="*/ 7810 h 583"/>
                  <a:gd name="T32" fmla="+- 0 1939 1925"/>
                  <a:gd name="T33" fmla="*/ T32 w 751"/>
                  <a:gd name="T34" fmla="+- 0 7255 7226"/>
                  <a:gd name="T35" fmla="*/ 7255 h 583"/>
                  <a:gd name="T36" fmla="+- 0 1956 1925"/>
                  <a:gd name="T37" fmla="*/ T36 w 751"/>
                  <a:gd name="T38" fmla="+- 0 7241 7226"/>
                  <a:gd name="T39" fmla="*/ 7241 h 583"/>
                  <a:gd name="T40" fmla="+- 0 1956 1925"/>
                  <a:gd name="T41" fmla="*/ T40 w 751"/>
                  <a:gd name="T42" fmla="+- 0 7255 7226"/>
                  <a:gd name="T43" fmla="*/ 7255 h 583"/>
                  <a:gd name="T44" fmla="+- 0 2645 1925"/>
                  <a:gd name="T45" fmla="*/ T44 w 751"/>
                  <a:gd name="T46" fmla="+- 0 7255 7226"/>
                  <a:gd name="T47" fmla="*/ 7255 h 583"/>
                  <a:gd name="T48" fmla="+- 0 2645 1925"/>
                  <a:gd name="T49" fmla="*/ T48 w 751"/>
                  <a:gd name="T50" fmla="+- 0 7241 7226"/>
                  <a:gd name="T51" fmla="*/ 7241 h 583"/>
                  <a:gd name="T52" fmla="+- 0 2659 1925"/>
                  <a:gd name="T53" fmla="*/ T52 w 751"/>
                  <a:gd name="T54" fmla="+- 0 7255 7226"/>
                  <a:gd name="T55" fmla="*/ 7255 h 583"/>
                  <a:gd name="T56" fmla="+- 0 2659 1925"/>
                  <a:gd name="T57" fmla="*/ T56 w 751"/>
                  <a:gd name="T58" fmla="+- 0 7810 7226"/>
                  <a:gd name="T59" fmla="*/ 7810 h 583"/>
                  <a:gd name="T60" fmla="+- 0 2669 1925"/>
                  <a:gd name="T61" fmla="*/ T60 w 751"/>
                  <a:gd name="T62" fmla="+- 0 7810 7226"/>
                  <a:gd name="T63" fmla="*/ 7810 h 583"/>
                  <a:gd name="T64" fmla="+- 0 2676 1925"/>
                  <a:gd name="T65" fmla="*/ T64 w 751"/>
                  <a:gd name="T66" fmla="+- 0 7805 7226"/>
                  <a:gd name="T67" fmla="*/ 7805 h 58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751" h="583">
                    <a:moveTo>
                      <a:pt x="751" y="579"/>
                    </a:moveTo>
                    <a:lnTo>
                      <a:pt x="751" y="8"/>
                    </a:lnTo>
                    <a:lnTo>
                      <a:pt x="744" y="0"/>
                    </a:lnTo>
                    <a:lnTo>
                      <a:pt x="7" y="0"/>
                    </a:lnTo>
                    <a:lnTo>
                      <a:pt x="0" y="8"/>
                    </a:lnTo>
                    <a:lnTo>
                      <a:pt x="0" y="579"/>
                    </a:lnTo>
                    <a:lnTo>
                      <a:pt x="7" y="584"/>
                    </a:lnTo>
                    <a:lnTo>
                      <a:pt x="14" y="584"/>
                    </a:lnTo>
                    <a:lnTo>
                      <a:pt x="14" y="29"/>
                    </a:lnTo>
                    <a:lnTo>
                      <a:pt x="31" y="15"/>
                    </a:lnTo>
                    <a:lnTo>
                      <a:pt x="31" y="29"/>
                    </a:lnTo>
                    <a:lnTo>
                      <a:pt x="720" y="29"/>
                    </a:lnTo>
                    <a:lnTo>
                      <a:pt x="720" y="15"/>
                    </a:lnTo>
                    <a:lnTo>
                      <a:pt x="734" y="29"/>
                    </a:lnTo>
                    <a:lnTo>
                      <a:pt x="734" y="584"/>
                    </a:lnTo>
                    <a:lnTo>
                      <a:pt x="744" y="584"/>
                    </a:lnTo>
                    <a:lnTo>
                      <a:pt x="751" y="579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27" name="Group 91"/>
            <p:cNvGrpSpPr>
              <a:grpSpLocks/>
            </p:cNvGrpSpPr>
            <p:nvPr/>
          </p:nvGrpSpPr>
          <p:grpSpPr bwMode="auto">
            <a:xfrm>
              <a:off x="1939" y="7241"/>
              <a:ext cx="17" cy="14"/>
              <a:chOff x="1939" y="7241"/>
              <a:chExt cx="17" cy="14"/>
            </a:xfrm>
          </p:grpSpPr>
          <p:sp>
            <p:nvSpPr>
              <p:cNvPr id="40" name="Freeform 92"/>
              <p:cNvSpPr>
                <a:spLocks/>
              </p:cNvSpPr>
              <p:nvPr/>
            </p:nvSpPr>
            <p:spPr bwMode="auto">
              <a:xfrm>
                <a:off x="1939" y="7241"/>
                <a:ext cx="17" cy="14"/>
              </a:xfrm>
              <a:custGeom>
                <a:avLst/>
                <a:gdLst>
                  <a:gd name="T0" fmla="+- 0 1956 1939"/>
                  <a:gd name="T1" fmla="*/ T0 w 17"/>
                  <a:gd name="T2" fmla="+- 0 7255 7241"/>
                  <a:gd name="T3" fmla="*/ 7255 h 14"/>
                  <a:gd name="T4" fmla="+- 0 1956 1939"/>
                  <a:gd name="T5" fmla="*/ T4 w 17"/>
                  <a:gd name="T6" fmla="+- 0 7241 7241"/>
                  <a:gd name="T7" fmla="*/ 7241 h 14"/>
                  <a:gd name="T8" fmla="+- 0 1939 1939"/>
                  <a:gd name="T9" fmla="*/ T8 w 17"/>
                  <a:gd name="T10" fmla="+- 0 7255 7241"/>
                  <a:gd name="T11" fmla="*/ 7255 h 14"/>
                  <a:gd name="T12" fmla="+- 0 1956 1939"/>
                  <a:gd name="T13" fmla="*/ T12 w 17"/>
                  <a:gd name="T14" fmla="+- 0 7255 7241"/>
                  <a:gd name="T15" fmla="*/ 7255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7" h="14">
                    <a:moveTo>
                      <a:pt x="17" y="14"/>
                    </a:moveTo>
                    <a:lnTo>
                      <a:pt x="17" y="0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28" name="Group 93"/>
            <p:cNvGrpSpPr>
              <a:grpSpLocks/>
            </p:cNvGrpSpPr>
            <p:nvPr/>
          </p:nvGrpSpPr>
          <p:grpSpPr bwMode="auto">
            <a:xfrm>
              <a:off x="1947" y="7255"/>
              <a:ext cx="2" cy="526"/>
              <a:chOff x="1947" y="7255"/>
              <a:chExt cx="2" cy="526"/>
            </a:xfrm>
          </p:grpSpPr>
          <p:sp>
            <p:nvSpPr>
              <p:cNvPr id="39" name="Freeform 94"/>
              <p:cNvSpPr>
                <a:spLocks/>
              </p:cNvSpPr>
              <p:nvPr/>
            </p:nvSpPr>
            <p:spPr bwMode="auto">
              <a:xfrm>
                <a:off x="1947" y="7255"/>
                <a:ext cx="2" cy="526"/>
              </a:xfrm>
              <a:custGeom>
                <a:avLst/>
                <a:gdLst>
                  <a:gd name="T0" fmla="+- 0 7255 7255"/>
                  <a:gd name="T1" fmla="*/ 7255 h 526"/>
                  <a:gd name="T2" fmla="+- 0 7781 7255"/>
                  <a:gd name="T3" fmla="*/ 7781 h 52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26">
                    <a:moveTo>
                      <a:pt x="0" y="0"/>
                    </a:moveTo>
                    <a:lnTo>
                      <a:pt x="0" y="526"/>
                    </a:lnTo>
                  </a:path>
                </a:pathLst>
              </a:custGeom>
              <a:noFill/>
              <a:ln w="11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29" name="Group 95"/>
            <p:cNvGrpSpPr>
              <a:grpSpLocks/>
            </p:cNvGrpSpPr>
            <p:nvPr/>
          </p:nvGrpSpPr>
          <p:grpSpPr bwMode="auto">
            <a:xfrm>
              <a:off x="1939" y="7781"/>
              <a:ext cx="720" cy="29"/>
              <a:chOff x="1939" y="7781"/>
              <a:chExt cx="720" cy="29"/>
            </a:xfrm>
          </p:grpSpPr>
          <p:sp>
            <p:nvSpPr>
              <p:cNvPr id="38" name="Freeform 96"/>
              <p:cNvSpPr>
                <a:spLocks/>
              </p:cNvSpPr>
              <p:nvPr/>
            </p:nvSpPr>
            <p:spPr bwMode="auto">
              <a:xfrm>
                <a:off x="1939" y="7781"/>
                <a:ext cx="720" cy="29"/>
              </a:xfrm>
              <a:custGeom>
                <a:avLst/>
                <a:gdLst>
                  <a:gd name="T0" fmla="+- 0 2659 1939"/>
                  <a:gd name="T1" fmla="*/ T0 w 720"/>
                  <a:gd name="T2" fmla="+- 0 7781 7781"/>
                  <a:gd name="T3" fmla="*/ 7781 h 29"/>
                  <a:gd name="T4" fmla="+- 0 1939 1939"/>
                  <a:gd name="T5" fmla="*/ T4 w 720"/>
                  <a:gd name="T6" fmla="+- 0 7781 7781"/>
                  <a:gd name="T7" fmla="*/ 7781 h 29"/>
                  <a:gd name="T8" fmla="+- 0 1956 1939"/>
                  <a:gd name="T9" fmla="*/ T8 w 720"/>
                  <a:gd name="T10" fmla="+- 0 7795 7781"/>
                  <a:gd name="T11" fmla="*/ 7795 h 29"/>
                  <a:gd name="T12" fmla="+- 0 1956 1939"/>
                  <a:gd name="T13" fmla="*/ T12 w 720"/>
                  <a:gd name="T14" fmla="+- 0 7810 7781"/>
                  <a:gd name="T15" fmla="*/ 7810 h 29"/>
                  <a:gd name="T16" fmla="+- 0 2645 1939"/>
                  <a:gd name="T17" fmla="*/ T16 w 720"/>
                  <a:gd name="T18" fmla="+- 0 7810 7781"/>
                  <a:gd name="T19" fmla="*/ 7810 h 29"/>
                  <a:gd name="T20" fmla="+- 0 2645 1939"/>
                  <a:gd name="T21" fmla="*/ T20 w 720"/>
                  <a:gd name="T22" fmla="+- 0 7795 7781"/>
                  <a:gd name="T23" fmla="*/ 7795 h 29"/>
                  <a:gd name="T24" fmla="+- 0 2659 1939"/>
                  <a:gd name="T25" fmla="*/ T24 w 720"/>
                  <a:gd name="T26" fmla="+- 0 7781 7781"/>
                  <a:gd name="T27" fmla="*/ 7781 h 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20" h="29">
                    <a:moveTo>
                      <a:pt x="720" y="0"/>
                    </a:moveTo>
                    <a:lnTo>
                      <a:pt x="0" y="0"/>
                    </a:lnTo>
                    <a:lnTo>
                      <a:pt x="17" y="14"/>
                    </a:lnTo>
                    <a:lnTo>
                      <a:pt x="17" y="29"/>
                    </a:lnTo>
                    <a:lnTo>
                      <a:pt x="706" y="29"/>
                    </a:lnTo>
                    <a:lnTo>
                      <a:pt x="706" y="14"/>
                    </a:lnTo>
                    <a:lnTo>
                      <a:pt x="720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30" name="Group 97"/>
            <p:cNvGrpSpPr>
              <a:grpSpLocks/>
            </p:cNvGrpSpPr>
            <p:nvPr/>
          </p:nvGrpSpPr>
          <p:grpSpPr bwMode="auto">
            <a:xfrm>
              <a:off x="1939" y="7781"/>
              <a:ext cx="17" cy="29"/>
              <a:chOff x="1939" y="7781"/>
              <a:chExt cx="17" cy="29"/>
            </a:xfrm>
          </p:grpSpPr>
          <p:sp>
            <p:nvSpPr>
              <p:cNvPr id="37" name="Freeform 98"/>
              <p:cNvSpPr>
                <a:spLocks/>
              </p:cNvSpPr>
              <p:nvPr/>
            </p:nvSpPr>
            <p:spPr bwMode="auto">
              <a:xfrm>
                <a:off x="1939" y="7781"/>
                <a:ext cx="17" cy="29"/>
              </a:xfrm>
              <a:custGeom>
                <a:avLst/>
                <a:gdLst>
                  <a:gd name="T0" fmla="+- 0 1956 1939"/>
                  <a:gd name="T1" fmla="*/ T0 w 17"/>
                  <a:gd name="T2" fmla="+- 0 7810 7781"/>
                  <a:gd name="T3" fmla="*/ 7810 h 29"/>
                  <a:gd name="T4" fmla="+- 0 1956 1939"/>
                  <a:gd name="T5" fmla="*/ T4 w 17"/>
                  <a:gd name="T6" fmla="+- 0 7795 7781"/>
                  <a:gd name="T7" fmla="*/ 7795 h 29"/>
                  <a:gd name="T8" fmla="+- 0 1939 1939"/>
                  <a:gd name="T9" fmla="*/ T8 w 17"/>
                  <a:gd name="T10" fmla="+- 0 7781 7781"/>
                  <a:gd name="T11" fmla="*/ 7781 h 29"/>
                  <a:gd name="T12" fmla="+- 0 1939 1939"/>
                  <a:gd name="T13" fmla="*/ T12 w 17"/>
                  <a:gd name="T14" fmla="+- 0 7810 7781"/>
                  <a:gd name="T15" fmla="*/ 7810 h 29"/>
                  <a:gd name="T16" fmla="+- 0 1956 1939"/>
                  <a:gd name="T17" fmla="*/ T16 w 17"/>
                  <a:gd name="T18" fmla="+- 0 7810 7781"/>
                  <a:gd name="T19" fmla="*/ 7810 h 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7" h="29">
                    <a:moveTo>
                      <a:pt x="17" y="29"/>
                    </a:moveTo>
                    <a:lnTo>
                      <a:pt x="17" y="14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17" y="29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31" name="Group 99"/>
            <p:cNvGrpSpPr>
              <a:grpSpLocks/>
            </p:cNvGrpSpPr>
            <p:nvPr/>
          </p:nvGrpSpPr>
          <p:grpSpPr bwMode="auto">
            <a:xfrm>
              <a:off x="2645" y="7241"/>
              <a:ext cx="14" cy="14"/>
              <a:chOff x="2645" y="7241"/>
              <a:chExt cx="14" cy="14"/>
            </a:xfrm>
          </p:grpSpPr>
          <p:sp>
            <p:nvSpPr>
              <p:cNvPr id="36" name="Freeform 100"/>
              <p:cNvSpPr>
                <a:spLocks/>
              </p:cNvSpPr>
              <p:nvPr/>
            </p:nvSpPr>
            <p:spPr bwMode="auto">
              <a:xfrm>
                <a:off x="2645" y="7241"/>
                <a:ext cx="14" cy="14"/>
              </a:xfrm>
              <a:custGeom>
                <a:avLst/>
                <a:gdLst>
                  <a:gd name="T0" fmla="+- 0 2659 2645"/>
                  <a:gd name="T1" fmla="*/ T0 w 14"/>
                  <a:gd name="T2" fmla="+- 0 7255 7241"/>
                  <a:gd name="T3" fmla="*/ 7255 h 14"/>
                  <a:gd name="T4" fmla="+- 0 2645 2645"/>
                  <a:gd name="T5" fmla="*/ T4 w 14"/>
                  <a:gd name="T6" fmla="+- 0 7241 7241"/>
                  <a:gd name="T7" fmla="*/ 7241 h 14"/>
                  <a:gd name="T8" fmla="+- 0 2645 2645"/>
                  <a:gd name="T9" fmla="*/ T8 w 14"/>
                  <a:gd name="T10" fmla="+- 0 7255 7241"/>
                  <a:gd name="T11" fmla="*/ 7255 h 14"/>
                  <a:gd name="T12" fmla="+- 0 2659 2645"/>
                  <a:gd name="T13" fmla="*/ T12 w 14"/>
                  <a:gd name="T14" fmla="+- 0 7255 7241"/>
                  <a:gd name="T15" fmla="*/ 7255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" h="14">
                    <a:moveTo>
                      <a:pt x="14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4" y="14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32" name="Group 101"/>
            <p:cNvGrpSpPr>
              <a:grpSpLocks/>
            </p:cNvGrpSpPr>
            <p:nvPr/>
          </p:nvGrpSpPr>
          <p:grpSpPr bwMode="auto">
            <a:xfrm>
              <a:off x="2652" y="7255"/>
              <a:ext cx="2" cy="526"/>
              <a:chOff x="2652" y="7255"/>
              <a:chExt cx="2" cy="526"/>
            </a:xfrm>
          </p:grpSpPr>
          <p:sp>
            <p:nvSpPr>
              <p:cNvPr id="35" name="Freeform 102"/>
              <p:cNvSpPr>
                <a:spLocks/>
              </p:cNvSpPr>
              <p:nvPr/>
            </p:nvSpPr>
            <p:spPr bwMode="auto">
              <a:xfrm>
                <a:off x="2652" y="7255"/>
                <a:ext cx="2" cy="526"/>
              </a:xfrm>
              <a:custGeom>
                <a:avLst/>
                <a:gdLst>
                  <a:gd name="T0" fmla="+- 0 7255 7255"/>
                  <a:gd name="T1" fmla="*/ 7255 h 526"/>
                  <a:gd name="T2" fmla="+- 0 7781 7255"/>
                  <a:gd name="T3" fmla="*/ 7781 h 52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26">
                    <a:moveTo>
                      <a:pt x="0" y="0"/>
                    </a:moveTo>
                    <a:lnTo>
                      <a:pt x="0" y="526"/>
                    </a:lnTo>
                  </a:path>
                </a:pathLst>
              </a:custGeom>
              <a:noFill/>
              <a:ln w="10414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33" name="Group 103"/>
            <p:cNvGrpSpPr>
              <a:grpSpLocks/>
            </p:cNvGrpSpPr>
            <p:nvPr/>
          </p:nvGrpSpPr>
          <p:grpSpPr bwMode="auto">
            <a:xfrm>
              <a:off x="2645" y="7781"/>
              <a:ext cx="14" cy="29"/>
              <a:chOff x="2645" y="7781"/>
              <a:chExt cx="14" cy="29"/>
            </a:xfrm>
          </p:grpSpPr>
          <p:sp>
            <p:nvSpPr>
              <p:cNvPr id="34" name="Freeform 104"/>
              <p:cNvSpPr>
                <a:spLocks/>
              </p:cNvSpPr>
              <p:nvPr/>
            </p:nvSpPr>
            <p:spPr bwMode="auto">
              <a:xfrm>
                <a:off x="2645" y="7781"/>
                <a:ext cx="14" cy="29"/>
              </a:xfrm>
              <a:custGeom>
                <a:avLst/>
                <a:gdLst>
                  <a:gd name="T0" fmla="+- 0 2659 2645"/>
                  <a:gd name="T1" fmla="*/ T0 w 14"/>
                  <a:gd name="T2" fmla="+- 0 7810 7781"/>
                  <a:gd name="T3" fmla="*/ 7810 h 29"/>
                  <a:gd name="T4" fmla="+- 0 2659 2645"/>
                  <a:gd name="T5" fmla="*/ T4 w 14"/>
                  <a:gd name="T6" fmla="+- 0 7781 7781"/>
                  <a:gd name="T7" fmla="*/ 7781 h 29"/>
                  <a:gd name="T8" fmla="+- 0 2645 2645"/>
                  <a:gd name="T9" fmla="*/ T8 w 14"/>
                  <a:gd name="T10" fmla="+- 0 7795 7781"/>
                  <a:gd name="T11" fmla="*/ 7795 h 29"/>
                  <a:gd name="T12" fmla="+- 0 2645 2645"/>
                  <a:gd name="T13" fmla="*/ T12 w 14"/>
                  <a:gd name="T14" fmla="+- 0 7810 7781"/>
                  <a:gd name="T15" fmla="*/ 7810 h 29"/>
                  <a:gd name="T16" fmla="+- 0 2659 2645"/>
                  <a:gd name="T17" fmla="*/ T16 w 14"/>
                  <a:gd name="T18" fmla="+- 0 7810 7781"/>
                  <a:gd name="T19" fmla="*/ 7810 h 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" h="29">
                    <a:moveTo>
                      <a:pt x="14" y="29"/>
                    </a:moveTo>
                    <a:lnTo>
                      <a:pt x="14" y="0"/>
                    </a:lnTo>
                    <a:lnTo>
                      <a:pt x="0" y="14"/>
                    </a:lnTo>
                    <a:lnTo>
                      <a:pt x="0" y="29"/>
                    </a:lnTo>
                    <a:lnTo>
                      <a:pt x="14" y="29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9159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7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48721"/>
            <a:ext cx="6791379" cy="53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6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764704"/>
            <a:ext cx="7920880" cy="5472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El procesamiento del gas natural empieza en la boca de pozo e incluye todos los procesos necesarios para la purificación del gas natural. La composición del gas natural explorado varía significativamente en función de cada pozo individual y está constituida por hidrocarburos gaseosos, líquidos del gas natural, hidrocarburos líquidos y una determinada cantidad de agua y otros gases.</a:t>
            </a:r>
          </a:p>
          <a:p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Los pasos del proceso de purificación del gas natural van de la separación al tratamiento del gas amargo, a la deshidratación del gas, a la captura de los líquidos del gas natural, hasta la compresión final en la red de tuberías del gas.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0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42" y="692696"/>
            <a:ext cx="8024715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0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4944" y="13798152"/>
            <a:ext cx="32080200" cy="1834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6657"/>
            <a:ext cx="8640960" cy="64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5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07" y="1357816"/>
            <a:ext cx="7618413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331639" y="748721"/>
            <a:ext cx="67870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Flujo Promedio Entregado vs. Capacidad</a:t>
            </a:r>
          </a:p>
          <a:p>
            <a:pPr algn="ctr"/>
            <a:r>
              <a:rPr 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Nominal de Transporte, por Gasoducto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98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548680"/>
            <a:ext cx="748883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1" i="0" u="sng" strike="noStrike" baseline="0" dirty="0" smtClean="0">
                <a:latin typeface="Arial"/>
              </a:rPr>
              <a:t>1.- Exploración </a:t>
            </a:r>
            <a:r>
              <a:rPr lang="es-AR" sz="3200" b="1" u="sng" dirty="0">
                <a:latin typeface="Arial"/>
              </a:rPr>
              <a:t>y</a:t>
            </a:r>
            <a:r>
              <a:rPr lang="es-AR" sz="3200" b="1" i="0" u="sng" strike="noStrike" dirty="0" smtClean="0">
                <a:latin typeface="Arial"/>
              </a:rPr>
              <a:t> Producción</a:t>
            </a:r>
            <a:endParaRPr lang="es-AR" sz="3200" b="1" i="0" u="sng" strike="noStrike" baseline="0" dirty="0" smtClean="0">
              <a:latin typeface="Arial"/>
            </a:endParaRPr>
          </a:p>
          <a:p>
            <a:endParaRPr lang="es-AR" sz="2400" b="0" i="0" u="none" strike="noStrike" baseline="0" dirty="0" smtClean="0">
              <a:latin typeface="Arial"/>
            </a:endParaRPr>
          </a:p>
          <a:p>
            <a:r>
              <a:rPr lang="es-AR" sz="2400" dirty="0">
                <a:latin typeface="Arial"/>
              </a:rPr>
              <a:t> </a:t>
            </a:r>
            <a:r>
              <a:rPr lang="es-AR" sz="2400" dirty="0" smtClean="0">
                <a:latin typeface="Arial"/>
              </a:rPr>
              <a:t>  </a:t>
            </a:r>
            <a:r>
              <a:rPr lang="es-AR" sz="2400" b="0" i="0" u="none" strike="noStrike" baseline="0" dirty="0" smtClean="0">
                <a:latin typeface="Arial"/>
              </a:rPr>
              <a:t>Exploración Sísmica</a:t>
            </a:r>
          </a:p>
          <a:p>
            <a:r>
              <a:rPr lang="es-AR" sz="2400" b="0" i="0" u="none" strike="noStrike" baseline="0" dirty="0" smtClean="0">
                <a:latin typeface="Arial"/>
              </a:rPr>
              <a:t>                                        – En tierra</a:t>
            </a:r>
          </a:p>
          <a:p>
            <a:r>
              <a:rPr lang="es-AR" sz="2400" b="0" i="0" u="none" strike="noStrike" baseline="0" dirty="0" smtClean="0">
                <a:latin typeface="Arial"/>
              </a:rPr>
              <a:t>                                        – Offshore</a:t>
            </a:r>
          </a:p>
          <a:p>
            <a:endParaRPr lang="es-AR" sz="2400" dirty="0">
              <a:latin typeface="Arial"/>
            </a:endParaRPr>
          </a:p>
          <a:p>
            <a:r>
              <a:rPr lang="es-AR" sz="3200" b="1" i="0" u="sng" strike="noStrike" baseline="0" dirty="0" smtClean="0">
                <a:latin typeface="Arial"/>
              </a:rPr>
              <a:t>El pozo</a:t>
            </a:r>
          </a:p>
          <a:p>
            <a:endParaRPr lang="es-AR" sz="2400" b="0" i="0" u="none" strike="noStrike" baseline="0" dirty="0" smtClean="0">
              <a:latin typeface="Arial"/>
            </a:endParaRPr>
          </a:p>
          <a:p>
            <a:r>
              <a:rPr lang="es-AR" sz="2400" b="0" i="0" u="none" strike="noStrike" baseline="0" dirty="0" smtClean="0">
                <a:latin typeface="Arial"/>
              </a:rPr>
              <a:t>                                        – Pozos de petróleo</a:t>
            </a:r>
          </a:p>
          <a:p>
            <a:r>
              <a:rPr lang="es-AR" sz="2400" b="0" i="0" u="none" strike="noStrike" baseline="0" dirty="0" smtClean="0">
                <a:latin typeface="Arial"/>
              </a:rPr>
              <a:t>                                        – Pozos de gas natural</a:t>
            </a:r>
          </a:p>
          <a:p>
            <a:r>
              <a:rPr lang="es-AR" sz="2400" b="0" i="0" u="none" strike="noStrike" baseline="0" dirty="0" smtClean="0">
                <a:latin typeface="Arial"/>
              </a:rPr>
              <a:t>• Perforación</a:t>
            </a:r>
          </a:p>
          <a:p>
            <a:r>
              <a:rPr lang="es-AR" sz="2400" b="0" i="0" u="none" strike="noStrike" baseline="0" dirty="0" smtClean="0">
                <a:latin typeface="Arial"/>
              </a:rPr>
              <a:t>• Entubado</a:t>
            </a:r>
          </a:p>
          <a:p>
            <a:r>
              <a:rPr lang="es-AR" sz="2400" b="0" i="0" u="none" strike="noStrike" baseline="0" dirty="0" smtClean="0">
                <a:latin typeface="Arial"/>
              </a:rPr>
              <a:t>• Terminación</a:t>
            </a:r>
          </a:p>
          <a:p>
            <a:r>
              <a:rPr lang="es-AR" sz="2400" b="0" i="0" u="none" strike="noStrike" baseline="0" dirty="0" smtClean="0">
                <a:latin typeface="Arial"/>
              </a:rPr>
              <a:t>• Cabeza de pozo</a:t>
            </a:r>
          </a:p>
          <a:p>
            <a:r>
              <a:rPr lang="es-AR" sz="2400" b="0" i="0" u="none" strike="noStrike" baseline="0" dirty="0" smtClean="0">
                <a:latin typeface="Arial"/>
              </a:rPr>
              <a:t>• Tratamientos de pozo</a:t>
            </a:r>
            <a:endParaRPr lang="es-AR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39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64023"/>
            <a:ext cx="5616623" cy="549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3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0.gstatic.com/images?q=tbn:ANd9GcQNY0cKWyznbTd3NcEBP4fUEzw2XYecRZoxPu1emlhevYoqGcS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93102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15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://www.sitioandino.com/files/image/106/106480/51efdb925b03a_684_!.jpg?s=6dbc16c1151ed232770f81815bb66f7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920880" cy="5877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44624"/>
            <a:ext cx="1979712" cy="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49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</TotalTime>
  <Words>714</Words>
  <Application>Microsoft Office PowerPoint</Application>
  <PresentationFormat>Presentación en pantalla (4:3)</PresentationFormat>
  <Paragraphs>169</Paragraphs>
  <Slides>56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58" baseType="lpstr">
      <vt:lpstr>Tema de Office</vt:lpstr>
      <vt:lpstr>Acrobat Document</vt:lpstr>
      <vt:lpstr>Curso de GNC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GNC</dc:title>
  <dc:creator>Enrique</dc:creator>
  <cp:lastModifiedBy>Enrique</cp:lastModifiedBy>
  <cp:revision>58</cp:revision>
  <dcterms:created xsi:type="dcterms:W3CDTF">2013-09-18T18:18:36Z</dcterms:created>
  <dcterms:modified xsi:type="dcterms:W3CDTF">2014-10-28T14:11:40Z</dcterms:modified>
</cp:coreProperties>
</file>