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0" r:id="rId5"/>
    <p:sldId id="257" r:id="rId6"/>
    <p:sldId id="258" r:id="rId7"/>
    <p:sldId id="281" r:id="rId8"/>
    <p:sldId id="259" r:id="rId9"/>
    <p:sldId id="282" r:id="rId10"/>
    <p:sldId id="260" r:id="rId11"/>
    <p:sldId id="261" r:id="rId12"/>
    <p:sldId id="262" r:id="rId13"/>
    <p:sldId id="263" r:id="rId14"/>
    <p:sldId id="264" r:id="rId15"/>
    <p:sldId id="272" r:id="rId16"/>
    <p:sldId id="273" r:id="rId17"/>
    <p:sldId id="274" r:id="rId18"/>
    <p:sldId id="275" r:id="rId19"/>
    <p:sldId id="276" r:id="rId20"/>
    <p:sldId id="283" r:id="rId21"/>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56" autoAdjust="0"/>
    <p:restoredTop sz="94660"/>
  </p:normalViewPr>
  <p:slideViewPr>
    <p:cSldViewPr snapToGrid="0">
      <p:cViewPr varScale="1">
        <p:scale>
          <a:sx n="46" d="100"/>
          <a:sy n="46" d="100"/>
        </p:scale>
        <p:origin x="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58749CA8-5875-418E-93F6-E0738A2C1495}" type="datetimeFigureOut">
              <a:rPr lang="es-AR" smtClean="0"/>
              <a:t>28/5/2024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CB3FD54-CD43-4799-AFA3-4200A2E14638}" type="slidenum">
              <a:rPr lang="es-AR" smtClean="0"/>
              <a:t>‹Nº›</a:t>
            </a:fld>
            <a:endParaRPr lang="es-AR"/>
          </a:p>
        </p:txBody>
      </p:sp>
    </p:spTree>
    <p:extLst>
      <p:ext uri="{BB962C8B-B14F-4D97-AF65-F5344CB8AC3E}">
        <p14:creationId xmlns:p14="http://schemas.microsoft.com/office/powerpoint/2010/main" val="890126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58749CA8-5875-418E-93F6-E0738A2C1495}" type="datetimeFigureOut">
              <a:rPr lang="es-AR" smtClean="0"/>
              <a:t>28/5/2024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CB3FD54-CD43-4799-AFA3-4200A2E14638}" type="slidenum">
              <a:rPr lang="es-AR" smtClean="0"/>
              <a:t>‹Nº›</a:t>
            </a:fld>
            <a:endParaRPr lang="es-AR"/>
          </a:p>
        </p:txBody>
      </p:sp>
    </p:spTree>
    <p:extLst>
      <p:ext uri="{BB962C8B-B14F-4D97-AF65-F5344CB8AC3E}">
        <p14:creationId xmlns:p14="http://schemas.microsoft.com/office/powerpoint/2010/main" val="338793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58749CA8-5875-418E-93F6-E0738A2C1495}" type="datetimeFigureOut">
              <a:rPr lang="es-AR" smtClean="0"/>
              <a:t>28/5/2024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CB3FD54-CD43-4799-AFA3-4200A2E14638}" type="slidenum">
              <a:rPr lang="es-AR" smtClean="0"/>
              <a:t>‹Nº›</a:t>
            </a:fld>
            <a:endParaRPr lang="es-AR"/>
          </a:p>
        </p:txBody>
      </p:sp>
    </p:spTree>
    <p:extLst>
      <p:ext uri="{BB962C8B-B14F-4D97-AF65-F5344CB8AC3E}">
        <p14:creationId xmlns:p14="http://schemas.microsoft.com/office/powerpoint/2010/main" val="341634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58749CA8-5875-418E-93F6-E0738A2C1495}" type="datetimeFigureOut">
              <a:rPr lang="es-AR" smtClean="0"/>
              <a:t>28/5/2024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CB3FD54-CD43-4799-AFA3-4200A2E14638}" type="slidenum">
              <a:rPr lang="es-AR" smtClean="0"/>
              <a:t>‹Nº›</a:t>
            </a:fld>
            <a:endParaRPr lang="es-AR"/>
          </a:p>
        </p:txBody>
      </p:sp>
    </p:spTree>
    <p:extLst>
      <p:ext uri="{BB962C8B-B14F-4D97-AF65-F5344CB8AC3E}">
        <p14:creationId xmlns:p14="http://schemas.microsoft.com/office/powerpoint/2010/main" val="2092661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8749CA8-5875-418E-93F6-E0738A2C1495}" type="datetimeFigureOut">
              <a:rPr lang="es-AR" smtClean="0"/>
              <a:t>28/5/2024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CB3FD54-CD43-4799-AFA3-4200A2E14638}" type="slidenum">
              <a:rPr lang="es-AR" smtClean="0"/>
              <a:t>‹Nº›</a:t>
            </a:fld>
            <a:endParaRPr lang="es-AR"/>
          </a:p>
        </p:txBody>
      </p:sp>
    </p:spTree>
    <p:extLst>
      <p:ext uri="{BB962C8B-B14F-4D97-AF65-F5344CB8AC3E}">
        <p14:creationId xmlns:p14="http://schemas.microsoft.com/office/powerpoint/2010/main" val="3379302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58749CA8-5875-418E-93F6-E0738A2C1495}" type="datetimeFigureOut">
              <a:rPr lang="es-AR" smtClean="0"/>
              <a:t>28/5/2024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4CB3FD54-CD43-4799-AFA3-4200A2E14638}" type="slidenum">
              <a:rPr lang="es-AR" smtClean="0"/>
              <a:t>‹Nº›</a:t>
            </a:fld>
            <a:endParaRPr lang="es-AR"/>
          </a:p>
        </p:txBody>
      </p:sp>
    </p:spTree>
    <p:extLst>
      <p:ext uri="{BB962C8B-B14F-4D97-AF65-F5344CB8AC3E}">
        <p14:creationId xmlns:p14="http://schemas.microsoft.com/office/powerpoint/2010/main" val="2333970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58749CA8-5875-418E-93F6-E0738A2C1495}" type="datetimeFigureOut">
              <a:rPr lang="es-AR" smtClean="0"/>
              <a:t>28/5/2024</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4CB3FD54-CD43-4799-AFA3-4200A2E14638}" type="slidenum">
              <a:rPr lang="es-AR" smtClean="0"/>
              <a:t>‹Nº›</a:t>
            </a:fld>
            <a:endParaRPr lang="es-AR"/>
          </a:p>
        </p:txBody>
      </p:sp>
    </p:spTree>
    <p:extLst>
      <p:ext uri="{BB962C8B-B14F-4D97-AF65-F5344CB8AC3E}">
        <p14:creationId xmlns:p14="http://schemas.microsoft.com/office/powerpoint/2010/main" val="145379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58749CA8-5875-418E-93F6-E0738A2C1495}" type="datetimeFigureOut">
              <a:rPr lang="es-AR" smtClean="0"/>
              <a:t>28/5/2024</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4CB3FD54-CD43-4799-AFA3-4200A2E14638}" type="slidenum">
              <a:rPr lang="es-AR" smtClean="0"/>
              <a:t>‹Nº›</a:t>
            </a:fld>
            <a:endParaRPr lang="es-AR"/>
          </a:p>
        </p:txBody>
      </p:sp>
    </p:spTree>
    <p:extLst>
      <p:ext uri="{BB962C8B-B14F-4D97-AF65-F5344CB8AC3E}">
        <p14:creationId xmlns:p14="http://schemas.microsoft.com/office/powerpoint/2010/main" val="336092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8749CA8-5875-418E-93F6-E0738A2C1495}" type="datetimeFigureOut">
              <a:rPr lang="es-AR" smtClean="0"/>
              <a:t>28/5/2024</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4CB3FD54-CD43-4799-AFA3-4200A2E14638}" type="slidenum">
              <a:rPr lang="es-AR" smtClean="0"/>
              <a:t>‹Nº›</a:t>
            </a:fld>
            <a:endParaRPr lang="es-AR"/>
          </a:p>
        </p:txBody>
      </p:sp>
    </p:spTree>
    <p:extLst>
      <p:ext uri="{BB962C8B-B14F-4D97-AF65-F5344CB8AC3E}">
        <p14:creationId xmlns:p14="http://schemas.microsoft.com/office/powerpoint/2010/main" val="188847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8749CA8-5875-418E-93F6-E0738A2C1495}" type="datetimeFigureOut">
              <a:rPr lang="es-AR" smtClean="0"/>
              <a:t>28/5/2024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4CB3FD54-CD43-4799-AFA3-4200A2E14638}" type="slidenum">
              <a:rPr lang="es-AR" smtClean="0"/>
              <a:t>‹Nº›</a:t>
            </a:fld>
            <a:endParaRPr lang="es-AR"/>
          </a:p>
        </p:txBody>
      </p:sp>
    </p:spTree>
    <p:extLst>
      <p:ext uri="{BB962C8B-B14F-4D97-AF65-F5344CB8AC3E}">
        <p14:creationId xmlns:p14="http://schemas.microsoft.com/office/powerpoint/2010/main" val="181272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8749CA8-5875-418E-93F6-E0738A2C1495}" type="datetimeFigureOut">
              <a:rPr lang="es-AR" smtClean="0"/>
              <a:t>28/5/2024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4CB3FD54-CD43-4799-AFA3-4200A2E14638}" type="slidenum">
              <a:rPr lang="es-AR" smtClean="0"/>
              <a:t>‹Nº›</a:t>
            </a:fld>
            <a:endParaRPr lang="es-AR"/>
          </a:p>
        </p:txBody>
      </p:sp>
    </p:spTree>
    <p:extLst>
      <p:ext uri="{BB962C8B-B14F-4D97-AF65-F5344CB8AC3E}">
        <p14:creationId xmlns:p14="http://schemas.microsoft.com/office/powerpoint/2010/main" val="2417861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49CA8-5875-418E-93F6-E0738A2C1495}" type="datetimeFigureOut">
              <a:rPr lang="es-AR" smtClean="0"/>
              <a:t>28/5/2024</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3FD54-CD43-4799-AFA3-4200A2E14638}" type="slidenum">
              <a:rPr lang="es-AR" smtClean="0"/>
              <a:t>‹Nº›</a:t>
            </a:fld>
            <a:endParaRPr lang="es-AR"/>
          </a:p>
        </p:txBody>
      </p:sp>
    </p:spTree>
    <p:extLst>
      <p:ext uri="{BB962C8B-B14F-4D97-AF65-F5344CB8AC3E}">
        <p14:creationId xmlns:p14="http://schemas.microsoft.com/office/powerpoint/2010/main" val="3666653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sciencedirect.com/topics/materials-science/fastener"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sz="5300" dirty="0" smtClean="0">
                <a:solidFill>
                  <a:srgbClr val="A50021"/>
                </a:solidFill>
                <a:latin typeface="Arial Black" panose="020B0A04020102020204" pitchFamily="34" charset="0"/>
              </a:rPr>
              <a:t>TRABAJO PRÁCTICO 11</a:t>
            </a:r>
            <a:endParaRPr lang="es-AR" dirty="0">
              <a:solidFill>
                <a:srgbClr val="A50021"/>
              </a:solidFill>
            </a:endParaRPr>
          </a:p>
        </p:txBody>
      </p:sp>
      <p:sp>
        <p:nvSpPr>
          <p:cNvPr id="3" name="Subtítulo 2"/>
          <p:cNvSpPr>
            <a:spLocks noGrp="1"/>
          </p:cNvSpPr>
          <p:nvPr>
            <p:ph type="subTitle" idx="1"/>
          </p:nvPr>
        </p:nvSpPr>
        <p:spPr>
          <a:solidFill>
            <a:srgbClr val="A50021"/>
          </a:solidFill>
        </p:spPr>
        <p:txBody>
          <a:bodyPr anchor="ctr"/>
          <a:lstStyle/>
          <a:p>
            <a:r>
              <a:rPr lang="es-ES" sz="4000" b="1" dirty="0">
                <a:solidFill>
                  <a:schemeClr val="bg1"/>
                </a:solidFill>
              </a:rPr>
              <a:t>Expresiones críticas para la traducción.</a:t>
            </a:r>
            <a:endParaRPr lang="es-AR" sz="4000" dirty="0">
              <a:solidFill>
                <a:schemeClr val="bg1"/>
              </a:solidFill>
            </a:endParaRPr>
          </a:p>
        </p:txBody>
      </p:sp>
    </p:spTree>
    <p:extLst>
      <p:ext uri="{BB962C8B-B14F-4D97-AF65-F5344CB8AC3E}">
        <p14:creationId xmlns:p14="http://schemas.microsoft.com/office/powerpoint/2010/main" val="1850442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lstStyle/>
          <a:p>
            <a:r>
              <a:rPr lang="en-US" dirty="0"/>
              <a:t> </a:t>
            </a:r>
            <a:endParaRPr lang="es-AR" dirty="0"/>
          </a:p>
          <a:p>
            <a:pPr algn="l"/>
            <a:r>
              <a:rPr lang="en-GB" sz="2800" dirty="0"/>
              <a:t>5. Even when the fuel gas suddenly stops, the supply of vaporizer gas will continue for a limited time because of the capacity of the heated water bath.</a:t>
            </a:r>
            <a:endParaRPr lang="es-AR" sz="2800" dirty="0"/>
          </a:p>
          <a:p>
            <a:pPr algn="l"/>
            <a:r>
              <a:rPr lang="en-US" sz="2800" dirty="0"/>
              <a:t> </a:t>
            </a:r>
            <a:endParaRPr lang="es-AR" sz="2800" dirty="0"/>
          </a:p>
          <a:p>
            <a:pPr algn="l"/>
            <a:r>
              <a:rPr lang="en-GB" sz="2800" dirty="0"/>
              <a:t>6. By designing a UAV that is specifically catered towards humanitarian purposes, the public can recognize that UAVs can have a positive impact on society rather than a negative one.</a:t>
            </a:r>
            <a:endParaRPr lang="es-AR" sz="2800" dirty="0"/>
          </a:p>
        </p:txBody>
      </p:sp>
    </p:spTree>
    <p:extLst>
      <p:ext uri="{BB962C8B-B14F-4D97-AF65-F5344CB8AC3E}">
        <p14:creationId xmlns:p14="http://schemas.microsoft.com/office/powerpoint/2010/main" val="1089037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normAutofit/>
          </a:bodyPr>
          <a:lstStyle/>
          <a:p>
            <a:pPr algn="l"/>
            <a:r>
              <a:rPr lang="en-GB" sz="2800" dirty="0"/>
              <a:t>7. Once integrated, all functions will be ready to meet new demands and know how each change should be tailored to support the other functions.</a:t>
            </a:r>
            <a:endParaRPr lang="es-AR" sz="2800" dirty="0"/>
          </a:p>
          <a:p>
            <a:pPr algn="l"/>
            <a:r>
              <a:rPr lang="en-GB" sz="2800" dirty="0"/>
              <a:t> </a:t>
            </a:r>
            <a:endParaRPr lang="es-AR" sz="2800" dirty="0"/>
          </a:p>
          <a:p>
            <a:pPr algn="l"/>
            <a:r>
              <a:rPr lang="en-GB" sz="2800" dirty="0"/>
              <a:t>8. On a mass basis, spider silk is five times stronger than steel.</a:t>
            </a:r>
            <a:endParaRPr lang="es-AR" sz="2800" dirty="0"/>
          </a:p>
          <a:p>
            <a:pPr algn="l"/>
            <a:r>
              <a:rPr lang="en-US" sz="2800" dirty="0"/>
              <a:t> </a:t>
            </a:r>
            <a:endParaRPr lang="es-AR" sz="2800" dirty="0"/>
          </a:p>
          <a:p>
            <a:pPr algn="l"/>
            <a:r>
              <a:rPr lang="en-GB" sz="2800" dirty="0"/>
              <a:t>9. The patch panels and </a:t>
            </a:r>
            <a:r>
              <a:rPr lang="en-GB" sz="2800" dirty="0">
                <a:hlinkClick r:id="rId2" tooltip="Learn more about Fastener from ScienceDirect's AI-generated Topic Pages"/>
              </a:rPr>
              <a:t>fasteners</a:t>
            </a:r>
            <a:r>
              <a:rPr lang="en-GB" sz="2800" dirty="0"/>
              <a:t> should be coated with a sealing compound and fitted wet.</a:t>
            </a:r>
            <a:endParaRPr lang="es-AR" sz="2800" dirty="0"/>
          </a:p>
        </p:txBody>
      </p:sp>
    </p:spTree>
    <p:extLst>
      <p:ext uri="{BB962C8B-B14F-4D97-AF65-F5344CB8AC3E}">
        <p14:creationId xmlns:p14="http://schemas.microsoft.com/office/powerpoint/2010/main" val="76085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lstStyle/>
          <a:p>
            <a:pPr algn="l"/>
            <a:r>
              <a:rPr lang="en-GB" sz="2800" dirty="0"/>
              <a:t>10. When opportunities for fuel conservation are to be assessed, it becomes necessary to use a measure other than energy.</a:t>
            </a:r>
            <a:endParaRPr lang="es-AR" sz="2800" dirty="0"/>
          </a:p>
          <a:p>
            <a:pPr algn="l"/>
            <a:r>
              <a:rPr lang="en-GB" sz="2800" dirty="0"/>
              <a:t> </a:t>
            </a:r>
            <a:endParaRPr lang="es-AR" sz="2800" dirty="0"/>
          </a:p>
          <a:p>
            <a:pPr algn="l"/>
            <a:r>
              <a:rPr lang="en-GB" sz="2800" dirty="0"/>
              <a:t>11. If the repair is to a sandwiched construction, the inner coating and core are repaired in a first step.</a:t>
            </a:r>
            <a:endParaRPr lang="es-AR" sz="2800" dirty="0"/>
          </a:p>
          <a:p>
            <a:pPr algn="l"/>
            <a:endParaRPr lang="es-AR" dirty="0"/>
          </a:p>
        </p:txBody>
      </p:sp>
    </p:spTree>
    <p:extLst>
      <p:ext uri="{BB962C8B-B14F-4D97-AF65-F5344CB8AC3E}">
        <p14:creationId xmlns:p14="http://schemas.microsoft.com/office/powerpoint/2010/main" val="106002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normAutofit/>
          </a:bodyPr>
          <a:lstStyle/>
          <a:p>
            <a:pPr algn="l"/>
            <a:r>
              <a:rPr lang="en-GB" sz="2800" dirty="0"/>
              <a:t>12. When this approach is used, similar tasks from all over the facility are considered and standards are engineered to provide consistent methods and times.</a:t>
            </a:r>
            <a:endParaRPr lang="es-AR" sz="2800" dirty="0"/>
          </a:p>
          <a:p>
            <a:pPr algn="l"/>
            <a:r>
              <a:rPr lang="en-GB" sz="2800" dirty="0"/>
              <a:t> </a:t>
            </a:r>
            <a:endParaRPr lang="es-AR" sz="2800" dirty="0"/>
          </a:p>
          <a:p>
            <a:pPr algn="l"/>
            <a:r>
              <a:rPr lang="en-GB" sz="2800" dirty="0"/>
              <a:t>13. The spine houses all critical functions necessary for the operations and control of the facility as a whole.</a:t>
            </a:r>
            <a:endParaRPr lang="es-AR" sz="2800" dirty="0"/>
          </a:p>
        </p:txBody>
      </p:sp>
    </p:spTree>
    <p:extLst>
      <p:ext uri="{BB962C8B-B14F-4D97-AF65-F5344CB8AC3E}">
        <p14:creationId xmlns:p14="http://schemas.microsoft.com/office/powerpoint/2010/main" val="1733158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lstStyle/>
          <a:p>
            <a:pPr algn="l"/>
            <a:r>
              <a:rPr lang="en-GB" sz="2800" dirty="0"/>
              <a:t>14. For that purpose it is necessary to promote standardization and qualification of distribution equipment which recognizes the mutual interrelationship of such equipment, even bridging different companies</a:t>
            </a:r>
            <a:r>
              <a:rPr lang="en-GB" dirty="0"/>
              <a:t>.</a:t>
            </a:r>
            <a:endParaRPr lang="es-AR" dirty="0"/>
          </a:p>
        </p:txBody>
      </p:sp>
    </p:spTree>
    <p:extLst>
      <p:ext uri="{BB962C8B-B14F-4D97-AF65-F5344CB8AC3E}">
        <p14:creationId xmlns:p14="http://schemas.microsoft.com/office/powerpoint/2010/main" val="3598589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normAutofit/>
          </a:bodyPr>
          <a:lstStyle/>
          <a:p>
            <a:r>
              <a:rPr lang="es-AR" sz="3600" b="1" dirty="0">
                <a:solidFill>
                  <a:srgbClr val="A50021"/>
                </a:solidFill>
              </a:rPr>
              <a:t>C. </a:t>
            </a:r>
            <a:r>
              <a:rPr lang="es-AR" sz="3600" b="1" u="sng" dirty="0">
                <a:solidFill>
                  <a:srgbClr val="A50021"/>
                </a:solidFill>
              </a:rPr>
              <a:t>Traduzca el siguiente texto</a:t>
            </a:r>
            <a:r>
              <a:rPr lang="es-AR" sz="3600" b="1" dirty="0">
                <a:solidFill>
                  <a:srgbClr val="A50021"/>
                </a:solidFill>
              </a:rPr>
              <a:t>.</a:t>
            </a:r>
            <a:endParaRPr lang="es-AR" sz="3600" dirty="0">
              <a:solidFill>
                <a:srgbClr val="A50021"/>
              </a:solidFill>
            </a:endParaRPr>
          </a:p>
        </p:txBody>
      </p:sp>
    </p:spTree>
    <p:extLst>
      <p:ext uri="{BB962C8B-B14F-4D97-AF65-F5344CB8AC3E}">
        <p14:creationId xmlns:p14="http://schemas.microsoft.com/office/powerpoint/2010/main" val="4268922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normAutofit/>
          </a:bodyPr>
          <a:lstStyle/>
          <a:p>
            <a:r>
              <a:rPr lang="en-GB" sz="3600" dirty="0">
                <a:solidFill>
                  <a:srgbClr val="A50021"/>
                </a:solidFill>
                <a:latin typeface="Arial Black" panose="020B0A04020102020204" pitchFamily="34" charset="0"/>
              </a:rPr>
              <a:t>Metal- to- metal wear</a:t>
            </a:r>
            <a:endParaRPr lang="es-AR" sz="3600" dirty="0">
              <a:solidFill>
                <a:srgbClr val="A50021"/>
              </a:solidFill>
              <a:latin typeface="Arial Black" panose="020B0A04020102020204" pitchFamily="34" charset="0"/>
            </a:endParaRPr>
          </a:p>
        </p:txBody>
      </p:sp>
    </p:spTree>
    <p:extLst>
      <p:ext uri="{BB962C8B-B14F-4D97-AF65-F5344CB8AC3E}">
        <p14:creationId xmlns:p14="http://schemas.microsoft.com/office/powerpoint/2010/main" val="546593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normAutofit/>
          </a:bodyPr>
          <a:lstStyle/>
          <a:p>
            <a:pPr algn="l"/>
            <a:r>
              <a:rPr lang="en-GB" sz="3200" dirty="0"/>
              <a:t>Properly lubricated metal parts wear slowly, for a film of the lubricant keeps the metals from actually touching. Inadequate lubrication or excessive pressure will allow metal to make contact and then a gall or cold weld may result as one part slides over the other. Two pieces of aluminium may be cold welded by </a:t>
            </a:r>
            <a:r>
              <a:rPr lang="en-GB" sz="3200" dirty="0" smtClean="0"/>
              <a:t>brushing </a:t>
            </a:r>
            <a:r>
              <a:rPr lang="en-GB" sz="3200" dirty="0"/>
              <a:t>the surfaces and then pressing or rolling the prepared surfaces together. </a:t>
            </a:r>
            <a:endParaRPr lang="es-AR" sz="3200" dirty="0"/>
          </a:p>
        </p:txBody>
      </p:sp>
    </p:spTree>
    <p:extLst>
      <p:ext uri="{BB962C8B-B14F-4D97-AF65-F5344CB8AC3E}">
        <p14:creationId xmlns:p14="http://schemas.microsoft.com/office/powerpoint/2010/main" val="3372366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normAutofit/>
          </a:bodyPr>
          <a:lstStyle/>
          <a:p>
            <a:pPr algn="l"/>
            <a:r>
              <a:rPr lang="en-GB" sz="3200" dirty="0"/>
              <a:t>In a similar manner, a steel part that slides over another steel member may rub off the separating </a:t>
            </a:r>
            <a:r>
              <a:rPr lang="en-GB" sz="3200" dirty="0" smtClean="0"/>
              <a:t>film. </a:t>
            </a:r>
            <a:r>
              <a:rPr lang="en-GB" sz="3200" dirty="0"/>
              <a:t>With high enough contact pressure, the iron atoms of each surface may get close enough to each other to exert their potential atomic forces of attraction. F</a:t>
            </a:r>
            <a:r>
              <a:rPr lang="en-GB" sz="3200" dirty="0" smtClean="0"/>
              <a:t>requently </a:t>
            </a:r>
            <a:r>
              <a:rPr lang="en-GB" sz="3200" dirty="0"/>
              <a:t>the little weld thus formed is strong enough to hold and pull some of the parent metal. </a:t>
            </a:r>
            <a:endParaRPr lang="es-AR" sz="3200" dirty="0"/>
          </a:p>
        </p:txBody>
      </p:sp>
    </p:spTree>
    <p:extLst>
      <p:ext uri="{BB962C8B-B14F-4D97-AF65-F5344CB8AC3E}">
        <p14:creationId xmlns:p14="http://schemas.microsoft.com/office/powerpoint/2010/main" val="8964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normAutofit/>
          </a:bodyPr>
          <a:lstStyle/>
          <a:p>
            <a:pPr algn="l"/>
            <a:r>
              <a:rPr lang="en-GB" sz="3200" dirty="0"/>
              <a:t>This bit of metal will </a:t>
            </a:r>
            <a:r>
              <a:rPr lang="en-GB" sz="3200" dirty="0" err="1"/>
              <a:t>plow</a:t>
            </a:r>
            <a:r>
              <a:rPr lang="en-GB" sz="3200" dirty="0"/>
              <a:t> into the surface of the other member, picking up more metal, and soon the parts will be keyed or frozen together. If this does not happen, they will certainly be chewed up to the extent that they must be replaced. Certain combinations of metal gall less readily than others: steel does not gall when working with brass or bronze. In general, hard metals gall less readily than soft ones.</a:t>
            </a:r>
            <a:endParaRPr lang="es-AR" sz="3200" dirty="0"/>
          </a:p>
        </p:txBody>
      </p:sp>
    </p:spTree>
    <p:extLst>
      <p:ext uri="{BB962C8B-B14F-4D97-AF65-F5344CB8AC3E}">
        <p14:creationId xmlns:p14="http://schemas.microsoft.com/office/powerpoint/2010/main" val="8643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7956"/>
          </a:xfrm>
        </p:spPr>
        <p:txBody>
          <a:bodyPr>
            <a:normAutofit fontScale="90000"/>
          </a:bodyPr>
          <a:lstStyle/>
          <a:p>
            <a:endParaRPr lang="es-AR" dirty="0"/>
          </a:p>
        </p:txBody>
      </p:sp>
      <p:sp>
        <p:nvSpPr>
          <p:cNvPr id="3" name="Marcador de contenido 2"/>
          <p:cNvSpPr>
            <a:spLocks noGrp="1"/>
          </p:cNvSpPr>
          <p:nvPr>
            <p:ph idx="1"/>
          </p:nvPr>
        </p:nvSpPr>
        <p:spPr>
          <a:xfrm>
            <a:off x="838200" y="586854"/>
            <a:ext cx="10515600" cy="5590109"/>
          </a:xfrm>
        </p:spPr>
        <p:txBody>
          <a:bodyPr>
            <a:normAutofit/>
          </a:bodyPr>
          <a:lstStyle/>
          <a:p>
            <a:pPr>
              <a:lnSpc>
                <a:spcPct val="150000"/>
              </a:lnSpc>
            </a:pPr>
            <a:r>
              <a:rPr lang="es-ES" dirty="0"/>
              <a:t>Hay palabras y grupos de palabras en inglés que necesitan una traducción especial, no literal, para que el significado sea realmente equivalente al </a:t>
            </a:r>
            <a:r>
              <a:rPr lang="es-ES" dirty="0" smtClean="0"/>
              <a:t>español.</a:t>
            </a:r>
          </a:p>
          <a:p>
            <a:pPr marL="0" indent="0">
              <a:lnSpc>
                <a:spcPct val="150000"/>
              </a:lnSpc>
              <a:buNone/>
            </a:pPr>
            <a:endParaRPr lang="es-ES" dirty="0" smtClean="0"/>
          </a:p>
          <a:p>
            <a:pPr lvl="0">
              <a:lnSpc>
                <a:spcPct val="150000"/>
              </a:lnSpc>
            </a:pPr>
            <a:r>
              <a:rPr lang="es-ES" dirty="0"/>
              <a:t>Este grupo al que llamamos de “expresiones críticas” incluye sustantivos, adjetivos, verbos comunes, verbos preposicionales, verbos con partícula adverbial, y conectores</a:t>
            </a:r>
            <a:r>
              <a:rPr lang="es-ES" dirty="0" smtClean="0"/>
              <a:t>.</a:t>
            </a:r>
          </a:p>
          <a:p>
            <a:pPr marL="0" lvl="0" indent="0">
              <a:lnSpc>
                <a:spcPct val="150000"/>
              </a:lnSpc>
              <a:buNone/>
            </a:pPr>
            <a:endParaRPr lang="es-AR" dirty="0"/>
          </a:p>
        </p:txBody>
      </p:sp>
    </p:spTree>
    <p:extLst>
      <p:ext uri="{BB962C8B-B14F-4D97-AF65-F5344CB8AC3E}">
        <p14:creationId xmlns:p14="http://schemas.microsoft.com/office/powerpoint/2010/main" val="8761186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0511"/>
          </a:xfrm>
        </p:spPr>
        <p:txBody>
          <a:bodyPr>
            <a:normAutofit fontScale="90000"/>
          </a:bodyPr>
          <a:lstStyle/>
          <a:p>
            <a:endParaRPr lang="es-AR" dirty="0"/>
          </a:p>
        </p:txBody>
      </p:sp>
      <p:sp>
        <p:nvSpPr>
          <p:cNvPr id="3" name="Marcador de contenido 2"/>
          <p:cNvSpPr>
            <a:spLocks noGrp="1"/>
          </p:cNvSpPr>
          <p:nvPr>
            <p:ph idx="1"/>
          </p:nvPr>
        </p:nvSpPr>
        <p:spPr>
          <a:xfrm>
            <a:off x="838200" y="415636"/>
            <a:ext cx="10515600" cy="5969145"/>
          </a:xfrm>
        </p:spPr>
        <p:txBody>
          <a:bodyPr/>
          <a:lstStyle/>
          <a:p>
            <a:pPr marL="0" indent="0">
              <a:buNone/>
            </a:pPr>
            <a:endParaRPr lang="es-AR" dirty="0"/>
          </a:p>
          <a:p>
            <a:pPr marL="0" indent="0">
              <a:buNone/>
            </a:pPr>
            <a:endParaRPr lang="es-AR" dirty="0"/>
          </a:p>
        </p:txBody>
      </p:sp>
      <p:graphicFrame>
        <p:nvGraphicFramePr>
          <p:cNvPr id="4" name="Tabla 3"/>
          <p:cNvGraphicFramePr>
            <a:graphicFrameLocks noGrp="1"/>
          </p:cNvGraphicFramePr>
          <p:nvPr>
            <p:extLst>
              <p:ext uri="{D42A27DB-BD31-4B8C-83A1-F6EECF244321}">
                <p14:modId xmlns:p14="http://schemas.microsoft.com/office/powerpoint/2010/main" val="1981263873"/>
              </p:ext>
            </p:extLst>
          </p:nvPr>
        </p:nvGraphicFramePr>
        <p:xfrm>
          <a:off x="2032000" y="719665"/>
          <a:ext cx="8128000" cy="4413443"/>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677370751"/>
                    </a:ext>
                  </a:extLst>
                </a:gridCol>
              </a:tblGrid>
              <a:tr h="4413443">
                <a:tc>
                  <a:txBody>
                    <a:bodyPr/>
                    <a:lstStyle/>
                    <a:p>
                      <a:pPr marL="354013" indent="0">
                        <a:tabLst>
                          <a:tab pos="7626350" algn="l"/>
                        </a:tabLst>
                      </a:pPr>
                      <a:r>
                        <a:rPr lang="es-AR" sz="2800" b="1" kern="1200" dirty="0" err="1" smtClean="0">
                          <a:solidFill>
                            <a:schemeClr val="lt1"/>
                          </a:solidFill>
                          <a:effectLst/>
                          <a:latin typeface="Times New Roman" panose="02020603050405020304" pitchFamily="18" charset="0"/>
                          <a:ea typeface="+mn-ea"/>
                          <a:cs typeface="Times New Roman" panose="02020603050405020304" pitchFamily="18" charset="0"/>
                        </a:rPr>
                        <a:t>Gall</a:t>
                      </a:r>
                      <a:r>
                        <a:rPr lang="es-AR" sz="2800" b="1" kern="1200" dirty="0" smtClean="0">
                          <a:solidFill>
                            <a:schemeClr val="lt1"/>
                          </a:solidFill>
                          <a:effectLst/>
                          <a:latin typeface="Times New Roman" panose="02020603050405020304" pitchFamily="18" charset="0"/>
                          <a:ea typeface="+mn-ea"/>
                          <a:cs typeface="Times New Roman" panose="02020603050405020304" pitchFamily="18" charset="0"/>
                        </a:rPr>
                        <a:t>: vesícula, protuberancia,  cavidades, pestaña, abrasión, ampolla, burbuja, escama, viruta, celda de aireación. </a:t>
                      </a:r>
                    </a:p>
                    <a:p>
                      <a:pPr marL="354013" indent="0">
                        <a:tabLst>
                          <a:tab pos="7626350" algn="l"/>
                        </a:tabLst>
                      </a:pPr>
                      <a:endParaRPr lang="es-AR" sz="2800" b="1" kern="1200" dirty="0" smtClean="0">
                        <a:solidFill>
                          <a:schemeClr val="lt1"/>
                        </a:solidFill>
                        <a:effectLst/>
                        <a:latin typeface="Times New Roman" panose="02020603050405020304" pitchFamily="18" charset="0"/>
                        <a:ea typeface="+mn-ea"/>
                        <a:cs typeface="Times New Roman" panose="02020603050405020304" pitchFamily="18" charset="0"/>
                      </a:endParaRPr>
                    </a:p>
                    <a:p>
                      <a:pPr marL="354013" indent="0">
                        <a:tabLst>
                          <a:tab pos="7626350" algn="l"/>
                        </a:tabLst>
                      </a:pPr>
                      <a:r>
                        <a:rPr lang="es-AR" sz="2800" b="1" kern="1200" dirty="0" err="1" smtClean="0">
                          <a:solidFill>
                            <a:schemeClr val="lt1"/>
                          </a:solidFill>
                          <a:effectLst/>
                          <a:latin typeface="Times New Roman" panose="02020603050405020304" pitchFamily="18" charset="0"/>
                          <a:ea typeface="+mn-ea"/>
                          <a:cs typeface="Times New Roman" panose="02020603050405020304" pitchFamily="18" charset="0"/>
                        </a:rPr>
                        <a:t>Member</a:t>
                      </a:r>
                      <a:r>
                        <a:rPr lang="es-AR" sz="2800" b="1" kern="1200" dirty="0" smtClean="0">
                          <a:solidFill>
                            <a:schemeClr val="lt1"/>
                          </a:solidFill>
                          <a:effectLst/>
                          <a:latin typeface="Times New Roman" panose="02020603050405020304" pitchFamily="18" charset="0"/>
                          <a:ea typeface="+mn-ea"/>
                          <a:cs typeface="Times New Roman" panose="02020603050405020304" pitchFamily="18" charset="0"/>
                        </a:rPr>
                        <a:t>: en este caso componente.</a:t>
                      </a:r>
                    </a:p>
                    <a:p>
                      <a:endParaRPr lang="es-ES" sz="2800" dirty="0" smtClean="0">
                        <a:latin typeface="Times New Roman" panose="02020603050405020304" pitchFamily="18" charset="0"/>
                        <a:cs typeface="Times New Roman" panose="02020603050405020304" pitchFamily="18" charset="0"/>
                      </a:endParaRPr>
                    </a:p>
                  </a:txBody>
                  <a:tcPr anchor="ctr">
                    <a:solidFill>
                      <a:srgbClr val="A50021"/>
                    </a:solidFill>
                  </a:tcPr>
                </a:tc>
                <a:extLst>
                  <a:ext uri="{0D108BD9-81ED-4DB2-BD59-A6C34878D82A}">
                    <a16:rowId xmlns:a16="http://schemas.microsoft.com/office/drawing/2014/main" val="499052329"/>
                  </a:ext>
                </a:extLst>
              </a:tr>
            </a:tbl>
          </a:graphicData>
        </a:graphic>
      </p:graphicFrame>
    </p:spTree>
    <p:extLst>
      <p:ext uri="{BB962C8B-B14F-4D97-AF65-F5344CB8AC3E}">
        <p14:creationId xmlns:p14="http://schemas.microsoft.com/office/powerpoint/2010/main" val="639890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7956"/>
          </a:xfrm>
        </p:spPr>
        <p:txBody>
          <a:bodyPr>
            <a:normAutofit fontScale="90000"/>
          </a:bodyPr>
          <a:lstStyle/>
          <a:p>
            <a:endParaRPr lang="es-AR" dirty="0"/>
          </a:p>
        </p:txBody>
      </p:sp>
      <p:sp>
        <p:nvSpPr>
          <p:cNvPr id="3" name="Marcador de contenido 2"/>
          <p:cNvSpPr>
            <a:spLocks noGrp="1"/>
          </p:cNvSpPr>
          <p:nvPr>
            <p:ph idx="1"/>
          </p:nvPr>
        </p:nvSpPr>
        <p:spPr>
          <a:xfrm>
            <a:off x="838200" y="559558"/>
            <a:ext cx="10515600" cy="5617405"/>
          </a:xfrm>
        </p:spPr>
        <p:txBody>
          <a:bodyPr anchor="ctr"/>
          <a:lstStyle/>
          <a:p>
            <a:pPr>
              <a:lnSpc>
                <a:spcPct val="150000"/>
              </a:lnSpc>
            </a:pPr>
            <a:r>
              <a:rPr lang="es-ES" dirty="0" smtClean="0"/>
              <a:t>La lista </a:t>
            </a:r>
            <a:r>
              <a:rPr lang="es-ES" dirty="0" smtClean="0"/>
              <a:t>incluye </a:t>
            </a:r>
            <a:r>
              <a:rPr lang="es-ES" dirty="0" smtClean="0"/>
              <a:t>sólo las expresiones de aparición más frecuente, y sólo algunos conectores, ya que los restantes se pueden consultar en el </a:t>
            </a:r>
            <a:r>
              <a:rPr lang="es-ES" i="1" dirty="0" smtClean="0"/>
              <a:t>Listado de conectores</a:t>
            </a:r>
            <a:endParaRPr lang="es-AR" dirty="0" smtClean="0"/>
          </a:p>
          <a:p>
            <a:endParaRPr lang="es-AR" dirty="0"/>
          </a:p>
        </p:txBody>
      </p:sp>
    </p:spTree>
    <p:extLst>
      <p:ext uri="{BB962C8B-B14F-4D97-AF65-F5344CB8AC3E}">
        <p14:creationId xmlns:p14="http://schemas.microsoft.com/office/powerpoint/2010/main" val="196601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7956"/>
          </a:xfrm>
        </p:spPr>
        <p:txBody>
          <a:bodyPr>
            <a:normAutofit fontScale="90000"/>
          </a:bodyPr>
          <a:lstStyle/>
          <a:p>
            <a:endParaRPr lang="es-AR" dirty="0"/>
          </a:p>
        </p:txBody>
      </p:sp>
      <p:sp>
        <p:nvSpPr>
          <p:cNvPr id="3" name="Marcador de contenido 2"/>
          <p:cNvSpPr>
            <a:spLocks noGrp="1"/>
          </p:cNvSpPr>
          <p:nvPr>
            <p:ph idx="1"/>
          </p:nvPr>
        </p:nvSpPr>
        <p:spPr>
          <a:xfrm>
            <a:off x="838200" y="559558"/>
            <a:ext cx="10515600" cy="5617405"/>
          </a:xfrm>
        </p:spPr>
        <p:txBody>
          <a:bodyPr anchor="ctr"/>
          <a:lstStyle/>
          <a:p>
            <a:pPr marL="0" indent="0">
              <a:lnSpc>
                <a:spcPct val="150000"/>
              </a:lnSpc>
              <a:buNone/>
            </a:pPr>
            <a:r>
              <a:rPr lang="es-ES" dirty="0"/>
              <a:t>Además, se debe tener en cuenta que muchos </a:t>
            </a:r>
            <a:r>
              <a:rPr lang="es-ES" b="1" dirty="0"/>
              <a:t>sustantivos y adjetivos son usados como verbos</a:t>
            </a:r>
            <a:r>
              <a:rPr lang="es-ES" dirty="0"/>
              <a:t> en inglés, por lo tanto debe considerarse la función gramatical de la palabra antes de realizar la búsqueda en el diccionario. En muchas ocasiones ambas funciones, sustantivo y verbo </a:t>
            </a:r>
            <a:r>
              <a:rPr lang="es-ES" i="1" dirty="0"/>
              <a:t>(s, n, </a:t>
            </a:r>
            <a:r>
              <a:rPr lang="es-ES" i="1" dirty="0" err="1"/>
              <a:t>ó</a:t>
            </a:r>
            <a:r>
              <a:rPr lang="es-ES" i="1" dirty="0"/>
              <a:t> v, </a:t>
            </a:r>
            <a:r>
              <a:rPr lang="es-ES" i="1" dirty="0" err="1"/>
              <a:t>vt</a:t>
            </a:r>
            <a:r>
              <a:rPr lang="es-ES" i="1" dirty="0"/>
              <a:t>, v </a:t>
            </a:r>
            <a:r>
              <a:rPr lang="es-ES" i="1" dirty="0" err="1"/>
              <a:t>intr</a:t>
            </a:r>
            <a:r>
              <a:rPr lang="es-ES" i="1" dirty="0"/>
              <a:t>, </a:t>
            </a:r>
            <a:r>
              <a:rPr lang="es-ES" i="1" dirty="0" err="1"/>
              <a:t>tr</a:t>
            </a:r>
            <a:r>
              <a:rPr lang="es-ES" i="1" dirty="0"/>
              <a:t>, intr.)</a:t>
            </a:r>
            <a:r>
              <a:rPr lang="es-ES" dirty="0"/>
              <a:t>  aparecen en el diccionario, pero cuando esto no ocurre, debe transformarse el significado que da el diccionario en la palabra con la función deseada</a:t>
            </a:r>
            <a:endParaRPr lang="es-AR" dirty="0"/>
          </a:p>
        </p:txBody>
      </p:sp>
    </p:spTree>
    <p:extLst>
      <p:ext uri="{BB962C8B-B14F-4D97-AF65-F5344CB8AC3E}">
        <p14:creationId xmlns:p14="http://schemas.microsoft.com/office/powerpoint/2010/main" val="1409998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lstStyle/>
          <a:p>
            <a:pPr lvl="0"/>
            <a:r>
              <a:rPr lang="es-ES" sz="3600" b="1" dirty="0" smtClean="0">
                <a:solidFill>
                  <a:srgbClr val="A50021"/>
                </a:solidFill>
              </a:rPr>
              <a:t>A. </a:t>
            </a:r>
            <a:r>
              <a:rPr lang="es-ES" sz="3600" b="1" u="sng" dirty="0" smtClean="0">
                <a:solidFill>
                  <a:srgbClr val="A50021"/>
                </a:solidFill>
              </a:rPr>
              <a:t>Traduzca las siguientes oraciones</a:t>
            </a:r>
            <a:endParaRPr lang="es-AR" sz="3600" b="1" dirty="0" smtClean="0">
              <a:solidFill>
                <a:srgbClr val="A50021"/>
              </a:solidFill>
            </a:endParaRPr>
          </a:p>
          <a:p>
            <a:pPr algn="l"/>
            <a:endParaRPr lang="es-AR" dirty="0"/>
          </a:p>
        </p:txBody>
      </p:sp>
    </p:spTree>
    <p:extLst>
      <p:ext uri="{BB962C8B-B14F-4D97-AF65-F5344CB8AC3E}">
        <p14:creationId xmlns:p14="http://schemas.microsoft.com/office/powerpoint/2010/main" val="54255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normAutofit/>
          </a:bodyPr>
          <a:lstStyle/>
          <a:p>
            <a:pPr algn="l"/>
            <a:r>
              <a:rPr lang="en-US" sz="2800" dirty="0"/>
              <a:t>1. Studies purporting to identify accident-prone individuals have often employed incorrect statistical techniques that fail to compare distributions of accidents.</a:t>
            </a:r>
            <a:endParaRPr lang="es-AR" sz="2800" dirty="0"/>
          </a:p>
          <a:p>
            <a:pPr algn="l"/>
            <a:r>
              <a:rPr lang="es-AR" sz="2800" dirty="0"/>
              <a:t> </a:t>
            </a:r>
          </a:p>
          <a:p>
            <a:pPr algn="l"/>
            <a:r>
              <a:rPr lang="en-US" sz="2800" dirty="0"/>
              <a:t>2. LCNG refueling stations have the ability to compress liquefied natural gas at a maximum pressure of 300 bars in order to fuel CNG appropriate vehicles.</a:t>
            </a:r>
            <a:endParaRPr lang="es-AR" sz="2800" dirty="0"/>
          </a:p>
        </p:txBody>
      </p:sp>
    </p:spTree>
    <p:extLst>
      <p:ext uri="{BB962C8B-B14F-4D97-AF65-F5344CB8AC3E}">
        <p14:creationId xmlns:p14="http://schemas.microsoft.com/office/powerpoint/2010/main" val="2486976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0511"/>
          </a:xfrm>
        </p:spPr>
        <p:txBody>
          <a:bodyPr>
            <a:normAutofit fontScale="90000"/>
          </a:bodyPr>
          <a:lstStyle/>
          <a:p>
            <a:endParaRPr lang="es-AR" dirty="0"/>
          </a:p>
        </p:txBody>
      </p:sp>
      <p:sp>
        <p:nvSpPr>
          <p:cNvPr id="3" name="Marcador de contenido 2"/>
          <p:cNvSpPr>
            <a:spLocks noGrp="1"/>
          </p:cNvSpPr>
          <p:nvPr>
            <p:ph idx="1"/>
          </p:nvPr>
        </p:nvSpPr>
        <p:spPr>
          <a:xfrm>
            <a:off x="838200" y="415636"/>
            <a:ext cx="10515600" cy="5969145"/>
          </a:xfrm>
        </p:spPr>
        <p:txBody>
          <a:bodyPr/>
          <a:lstStyle/>
          <a:p>
            <a:pPr marL="0" indent="0">
              <a:buNone/>
            </a:pPr>
            <a:endParaRPr lang="es-AR" dirty="0"/>
          </a:p>
          <a:p>
            <a:pPr marL="0" indent="0">
              <a:buNone/>
            </a:pPr>
            <a:endParaRPr lang="es-AR" dirty="0"/>
          </a:p>
        </p:txBody>
      </p:sp>
      <p:graphicFrame>
        <p:nvGraphicFramePr>
          <p:cNvPr id="4" name="Tabla 3"/>
          <p:cNvGraphicFramePr>
            <a:graphicFrameLocks noGrp="1"/>
          </p:cNvGraphicFramePr>
          <p:nvPr>
            <p:extLst>
              <p:ext uri="{D42A27DB-BD31-4B8C-83A1-F6EECF244321}">
                <p14:modId xmlns:p14="http://schemas.microsoft.com/office/powerpoint/2010/main" val="3994343572"/>
              </p:ext>
            </p:extLst>
          </p:nvPr>
        </p:nvGraphicFramePr>
        <p:xfrm>
          <a:off x="2032000" y="719665"/>
          <a:ext cx="8128000" cy="4413443"/>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677370751"/>
                    </a:ext>
                  </a:extLst>
                </a:gridCol>
              </a:tblGrid>
              <a:tr h="4413443">
                <a:tc>
                  <a:txBody>
                    <a:bodyPr/>
                    <a:lstStyle/>
                    <a:p>
                      <a:endParaRPr lang="es-ES" dirty="0" smtClean="0"/>
                    </a:p>
                    <a:p>
                      <a:pPr marL="269875" indent="0" defTabSz="919163">
                        <a:tabLst>
                          <a:tab pos="354013" algn="l"/>
                          <a:tab pos="7356475" algn="l"/>
                        </a:tabLst>
                      </a:pPr>
                      <a:r>
                        <a:rPr lang="es-AR" sz="2800" dirty="0" smtClean="0">
                          <a:latin typeface="Times New Roman" panose="02020603050405020304" pitchFamily="18" charset="0"/>
                          <a:cs typeface="Times New Roman" panose="02020603050405020304" pitchFamily="18" charset="0"/>
                        </a:rPr>
                        <a:t>LCNG: </a:t>
                      </a:r>
                      <a:r>
                        <a:rPr lang="es-AR" sz="2800" dirty="0" err="1" smtClean="0">
                          <a:latin typeface="Times New Roman" panose="02020603050405020304" pitchFamily="18" charset="0"/>
                          <a:cs typeface="Times New Roman" panose="02020603050405020304" pitchFamily="18" charset="0"/>
                        </a:rPr>
                        <a:t>Liquified</a:t>
                      </a:r>
                      <a:r>
                        <a:rPr lang="es-AR" sz="2800" dirty="0" smtClean="0">
                          <a:latin typeface="Times New Roman" panose="02020603050405020304" pitchFamily="18" charset="0"/>
                          <a:cs typeface="Times New Roman" panose="02020603050405020304" pitchFamily="18" charset="0"/>
                        </a:rPr>
                        <a:t> to Compressed Natural Gas – Gas natural comprimido licuado</a:t>
                      </a:r>
                    </a:p>
                    <a:p>
                      <a:pPr marL="269875" indent="0" defTabSz="919163">
                        <a:tabLst>
                          <a:tab pos="354013" algn="l"/>
                          <a:tab pos="7356475" algn="l"/>
                        </a:tabLst>
                      </a:pPr>
                      <a:endParaRPr lang="es-AR" sz="2800" dirty="0" smtClean="0">
                        <a:latin typeface="Times New Roman" panose="02020603050405020304" pitchFamily="18" charset="0"/>
                        <a:cs typeface="Times New Roman" panose="02020603050405020304" pitchFamily="18" charset="0"/>
                      </a:endParaRPr>
                    </a:p>
                    <a:p>
                      <a:pPr marL="269875" indent="0" defTabSz="919163">
                        <a:tabLst>
                          <a:tab pos="354013" algn="l"/>
                          <a:tab pos="7356475" algn="l"/>
                        </a:tabLst>
                      </a:pPr>
                      <a:r>
                        <a:rPr lang="es-AR" sz="2800" dirty="0" smtClean="0">
                          <a:latin typeface="Times New Roman" panose="02020603050405020304" pitchFamily="18" charset="0"/>
                          <a:cs typeface="Times New Roman" panose="02020603050405020304" pitchFamily="18" charset="0"/>
                        </a:rPr>
                        <a:t>CNG: Gas natural comprimido.</a:t>
                      </a:r>
                      <a:endParaRPr lang="es-AR" sz="2800" dirty="0">
                        <a:latin typeface="Times New Roman" panose="02020603050405020304" pitchFamily="18" charset="0"/>
                        <a:cs typeface="Times New Roman" panose="02020603050405020304" pitchFamily="18" charset="0"/>
                      </a:endParaRPr>
                    </a:p>
                  </a:txBody>
                  <a:tcPr>
                    <a:solidFill>
                      <a:srgbClr val="A50021"/>
                    </a:solidFill>
                  </a:tcPr>
                </a:tc>
                <a:extLst>
                  <a:ext uri="{0D108BD9-81ED-4DB2-BD59-A6C34878D82A}">
                    <a16:rowId xmlns:a16="http://schemas.microsoft.com/office/drawing/2014/main" val="499052329"/>
                  </a:ext>
                </a:extLst>
              </a:tr>
            </a:tbl>
          </a:graphicData>
        </a:graphic>
      </p:graphicFrame>
    </p:spTree>
    <p:extLst>
      <p:ext uri="{BB962C8B-B14F-4D97-AF65-F5344CB8AC3E}">
        <p14:creationId xmlns:p14="http://schemas.microsoft.com/office/powerpoint/2010/main" val="210453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ln w="57150">
            <a:solidFill>
              <a:srgbClr val="A50021"/>
            </a:solidFill>
          </a:ln>
        </p:spPr>
        <p:txBody>
          <a:bodyPr anchor="ctr">
            <a:normAutofit/>
          </a:bodyPr>
          <a:lstStyle/>
          <a:p>
            <a:pPr algn="l"/>
            <a:r>
              <a:rPr lang="en-US" sz="2800" dirty="0"/>
              <a:t>3. </a:t>
            </a:r>
            <a:r>
              <a:rPr lang="en-GB" sz="2800" dirty="0"/>
              <a:t>One molecule of melamine is produced out of six molecules of urea (producing six molecules of ammonia and three molecules of CO</a:t>
            </a:r>
            <a:r>
              <a:rPr lang="en-GB" sz="2800" baseline="-25000" dirty="0"/>
              <a:t>2</a:t>
            </a:r>
            <a:r>
              <a:rPr lang="en-GB" sz="2800" dirty="0"/>
              <a:t> as side products).</a:t>
            </a:r>
            <a:endParaRPr lang="es-AR" sz="2800" dirty="0"/>
          </a:p>
          <a:p>
            <a:pPr algn="l"/>
            <a:r>
              <a:rPr lang="en-US" sz="2800" dirty="0"/>
              <a:t> </a:t>
            </a:r>
            <a:endParaRPr lang="es-AR" sz="2800" dirty="0"/>
          </a:p>
          <a:p>
            <a:pPr algn="l"/>
            <a:r>
              <a:rPr lang="en-US" sz="2800" dirty="0"/>
              <a:t>4. The contact tips also have greater mass at the front compared to other designs, along with a taper that mates securely with the gas diffuser. </a:t>
            </a:r>
            <a:endParaRPr lang="es-AR" sz="2800" dirty="0"/>
          </a:p>
        </p:txBody>
      </p:sp>
    </p:spTree>
    <p:extLst>
      <p:ext uri="{BB962C8B-B14F-4D97-AF65-F5344CB8AC3E}">
        <p14:creationId xmlns:p14="http://schemas.microsoft.com/office/powerpoint/2010/main" val="6792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0511"/>
          </a:xfrm>
        </p:spPr>
        <p:txBody>
          <a:bodyPr>
            <a:normAutofit fontScale="90000"/>
          </a:bodyPr>
          <a:lstStyle/>
          <a:p>
            <a:endParaRPr lang="es-AR" dirty="0"/>
          </a:p>
        </p:txBody>
      </p:sp>
      <p:sp>
        <p:nvSpPr>
          <p:cNvPr id="3" name="Marcador de contenido 2"/>
          <p:cNvSpPr>
            <a:spLocks noGrp="1"/>
          </p:cNvSpPr>
          <p:nvPr>
            <p:ph idx="1"/>
          </p:nvPr>
        </p:nvSpPr>
        <p:spPr>
          <a:xfrm>
            <a:off x="838200" y="415636"/>
            <a:ext cx="10515600" cy="5969145"/>
          </a:xfrm>
        </p:spPr>
        <p:txBody>
          <a:bodyPr/>
          <a:lstStyle/>
          <a:p>
            <a:pPr marL="0" indent="0">
              <a:buNone/>
            </a:pPr>
            <a:endParaRPr lang="es-AR" dirty="0"/>
          </a:p>
          <a:p>
            <a:pPr marL="0" indent="0">
              <a:buNone/>
            </a:pPr>
            <a:endParaRPr lang="es-AR" dirty="0"/>
          </a:p>
        </p:txBody>
      </p:sp>
      <p:graphicFrame>
        <p:nvGraphicFramePr>
          <p:cNvPr id="4" name="Tabla 3"/>
          <p:cNvGraphicFramePr>
            <a:graphicFrameLocks noGrp="1"/>
          </p:cNvGraphicFramePr>
          <p:nvPr>
            <p:extLst>
              <p:ext uri="{D42A27DB-BD31-4B8C-83A1-F6EECF244321}">
                <p14:modId xmlns:p14="http://schemas.microsoft.com/office/powerpoint/2010/main" val="721990166"/>
              </p:ext>
            </p:extLst>
          </p:nvPr>
        </p:nvGraphicFramePr>
        <p:xfrm>
          <a:off x="2032000" y="719665"/>
          <a:ext cx="8128000" cy="4413443"/>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677370751"/>
                    </a:ext>
                  </a:extLst>
                </a:gridCol>
              </a:tblGrid>
              <a:tr h="4413443">
                <a:tc>
                  <a:txBody>
                    <a:bodyPr/>
                    <a:lstStyle/>
                    <a:p>
                      <a:pPr marL="457200" marR="0" indent="0" algn="l" defTabSz="914400" rtl="0" eaLnBrk="1" fontAlgn="auto" latinLnBrk="0" hangingPunct="1">
                        <a:lnSpc>
                          <a:spcPct val="100000"/>
                        </a:lnSpc>
                        <a:spcBef>
                          <a:spcPts val="0"/>
                        </a:spcBef>
                        <a:spcAft>
                          <a:spcPts val="0"/>
                        </a:spcAft>
                        <a:buClrTx/>
                        <a:buSzTx/>
                        <a:buFontTx/>
                        <a:buNone/>
                        <a:tabLst/>
                        <a:defRPr/>
                      </a:pPr>
                      <a:r>
                        <a:rPr lang="es-AR" sz="2800" b="1" kern="1200" dirty="0" err="1" smtClean="0">
                          <a:solidFill>
                            <a:schemeClr val="lt1"/>
                          </a:solidFill>
                          <a:effectLst/>
                          <a:latin typeface="Times New Roman" panose="02020603050405020304" pitchFamily="18" charset="0"/>
                          <a:ea typeface="+mn-ea"/>
                          <a:cs typeface="Times New Roman" panose="02020603050405020304" pitchFamily="18" charset="0"/>
                        </a:rPr>
                        <a:t>Melamina</a:t>
                      </a:r>
                      <a:r>
                        <a:rPr lang="es-AR" sz="2800" b="1" kern="1200" dirty="0" smtClean="0">
                          <a:solidFill>
                            <a:schemeClr val="lt1"/>
                          </a:solidFill>
                          <a:effectLst/>
                          <a:latin typeface="Times New Roman" panose="02020603050405020304" pitchFamily="18" charset="0"/>
                          <a:ea typeface="+mn-ea"/>
                          <a:cs typeface="Times New Roman" panose="02020603050405020304" pitchFamily="18" charset="0"/>
                        </a:rPr>
                        <a:t>: queda igual, </a:t>
                      </a:r>
                      <a:r>
                        <a:rPr lang="es-AR" sz="2800" b="1" i="1" kern="1200" dirty="0" smtClean="0">
                          <a:solidFill>
                            <a:schemeClr val="lt1"/>
                          </a:solidFill>
                          <a:effectLst/>
                          <a:latin typeface="Times New Roman" panose="02020603050405020304" pitchFamily="18" charset="0"/>
                          <a:ea typeface="+mn-ea"/>
                          <a:cs typeface="Times New Roman" panose="02020603050405020304" pitchFamily="18" charset="0"/>
                        </a:rPr>
                        <a:t>melanina</a:t>
                      </a:r>
                      <a:r>
                        <a:rPr lang="es-AR" sz="2800" b="1" kern="1200" dirty="0" smtClean="0">
                          <a:solidFill>
                            <a:schemeClr val="lt1"/>
                          </a:solidFill>
                          <a:effectLst/>
                          <a:latin typeface="Times New Roman" panose="02020603050405020304" pitchFamily="18" charset="0"/>
                          <a:ea typeface="+mn-ea"/>
                          <a:cs typeface="Times New Roman" panose="02020603050405020304" pitchFamily="18" charset="0"/>
                        </a:rPr>
                        <a:t>, compuesto cristalino utilizado en la fabricación de resinas sintéticas.</a:t>
                      </a:r>
                    </a:p>
                    <a:p>
                      <a:pPr marL="457200" marR="0" indent="0" algn="l" defTabSz="914400" rtl="0" eaLnBrk="1" fontAlgn="auto" latinLnBrk="0" hangingPunct="1">
                        <a:lnSpc>
                          <a:spcPct val="100000"/>
                        </a:lnSpc>
                        <a:spcBef>
                          <a:spcPts val="0"/>
                        </a:spcBef>
                        <a:spcAft>
                          <a:spcPts val="0"/>
                        </a:spcAft>
                        <a:buClrTx/>
                        <a:buSzTx/>
                        <a:buFontTx/>
                        <a:buNone/>
                        <a:tabLst/>
                        <a:defRPr/>
                      </a:pPr>
                      <a:endParaRPr lang="es-ES" sz="2800" b="1" kern="1200" dirty="0" smtClean="0">
                        <a:solidFill>
                          <a:schemeClr val="lt1"/>
                        </a:solidFill>
                        <a:effectLst/>
                        <a:latin typeface="Times New Roman" panose="02020603050405020304" pitchFamily="18" charset="0"/>
                        <a:ea typeface="+mn-ea"/>
                        <a:cs typeface="Times New Roman" panose="02020603050405020304" pitchFamily="18" charset="0"/>
                      </a:endParaRPr>
                    </a:p>
                    <a:p>
                      <a:pPr marL="457200" marR="0" indent="0" algn="l" defTabSz="914400" rtl="0" eaLnBrk="1" fontAlgn="auto" latinLnBrk="0" hangingPunct="1">
                        <a:lnSpc>
                          <a:spcPct val="100000"/>
                        </a:lnSpc>
                        <a:spcBef>
                          <a:spcPts val="0"/>
                        </a:spcBef>
                        <a:spcAft>
                          <a:spcPts val="0"/>
                        </a:spcAft>
                        <a:buClrTx/>
                        <a:buSzTx/>
                        <a:buFontTx/>
                        <a:buNone/>
                        <a:tabLst>
                          <a:tab pos="7356475" algn="l"/>
                          <a:tab pos="7626350" algn="l"/>
                        </a:tabLst>
                        <a:defRPr/>
                      </a:pPr>
                      <a:r>
                        <a:rPr lang="es-AR" sz="2800" b="1" kern="1200" dirty="0" smtClean="0">
                          <a:solidFill>
                            <a:schemeClr val="lt1"/>
                          </a:solidFill>
                          <a:effectLst/>
                          <a:latin typeface="Times New Roman" panose="02020603050405020304" pitchFamily="18" charset="0"/>
                          <a:ea typeface="+mn-ea"/>
                          <a:cs typeface="Times New Roman" panose="02020603050405020304" pitchFamily="18" charset="0"/>
                        </a:rPr>
                        <a:t>Urea: es un compuesto químico cristalino e incoloro; de fórmula CO (NH</a:t>
                      </a:r>
                      <a:r>
                        <a:rPr lang="es-AR" sz="2800" b="1" kern="1200" baseline="-25000" dirty="0" smtClean="0">
                          <a:solidFill>
                            <a:schemeClr val="lt1"/>
                          </a:solidFill>
                          <a:effectLst/>
                          <a:latin typeface="Times New Roman" panose="02020603050405020304" pitchFamily="18" charset="0"/>
                          <a:ea typeface="+mn-ea"/>
                          <a:cs typeface="Times New Roman" panose="02020603050405020304" pitchFamily="18" charset="0"/>
                        </a:rPr>
                        <a:t>2</a:t>
                      </a:r>
                      <a:r>
                        <a:rPr lang="es-AR" sz="2800" b="1" kern="1200" dirty="0" smtClean="0">
                          <a:solidFill>
                            <a:schemeClr val="lt1"/>
                          </a:solidFill>
                          <a:effectLst/>
                          <a:latin typeface="Times New Roman" panose="02020603050405020304" pitchFamily="18" charset="0"/>
                          <a:ea typeface="+mn-ea"/>
                          <a:cs typeface="Times New Roman" panose="02020603050405020304" pitchFamily="18" charset="0"/>
                        </a:rPr>
                        <a:t>)</a:t>
                      </a:r>
                      <a:r>
                        <a:rPr lang="es-AR" sz="2800" b="1" kern="1200" baseline="-25000" dirty="0" smtClean="0">
                          <a:solidFill>
                            <a:schemeClr val="lt1"/>
                          </a:solidFill>
                          <a:effectLst/>
                          <a:latin typeface="Times New Roman" panose="02020603050405020304" pitchFamily="18" charset="0"/>
                          <a:ea typeface="+mn-ea"/>
                          <a:cs typeface="Times New Roman" panose="02020603050405020304" pitchFamily="18" charset="0"/>
                        </a:rPr>
                        <a:t>2</a:t>
                      </a:r>
                      <a:r>
                        <a:rPr lang="es-AR" sz="2800" b="1" kern="1200" dirty="0" smtClean="0">
                          <a:solidFill>
                            <a:schemeClr val="lt1"/>
                          </a:solidFill>
                          <a:effectLst/>
                          <a:latin typeface="Times New Roman" panose="02020603050405020304" pitchFamily="18" charset="0"/>
                          <a:ea typeface="+mn-ea"/>
                          <a:cs typeface="Times New Roman" panose="02020603050405020304" pitchFamily="18" charset="0"/>
                        </a:rPr>
                        <a:t>. Se encuentra en mayor proporción en la orina, sudor y materia fecal. Es el principal producto terminal del metabolismo de las proteínas en el humano.</a:t>
                      </a:r>
                    </a:p>
                    <a:p>
                      <a:endParaRPr lang="es-ES" dirty="0" smtClean="0"/>
                    </a:p>
                  </a:txBody>
                  <a:tcPr anchor="ctr">
                    <a:solidFill>
                      <a:srgbClr val="A50021"/>
                    </a:solidFill>
                  </a:tcPr>
                </a:tc>
                <a:extLst>
                  <a:ext uri="{0D108BD9-81ED-4DB2-BD59-A6C34878D82A}">
                    <a16:rowId xmlns:a16="http://schemas.microsoft.com/office/drawing/2014/main" val="499052329"/>
                  </a:ext>
                </a:extLst>
              </a:tr>
            </a:tbl>
          </a:graphicData>
        </a:graphic>
      </p:graphicFrame>
    </p:spTree>
    <p:extLst>
      <p:ext uri="{BB962C8B-B14F-4D97-AF65-F5344CB8AC3E}">
        <p14:creationId xmlns:p14="http://schemas.microsoft.com/office/powerpoint/2010/main" val="28485622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689</Words>
  <Application>Microsoft Office PowerPoint</Application>
  <PresentationFormat>Panorámica</PresentationFormat>
  <Paragraphs>45</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Arial</vt:lpstr>
      <vt:lpstr>Arial Black</vt:lpstr>
      <vt:lpstr>Calibri</vt:lpstr>
      <vt:lpstr>Calibri Light</vt:lpstr>
      <vt:lpstr>Times New Roman</vt:lpstr>
      <vt:lpstr>Tema de Office</vt:lpstr>
      <vt:lpstr>TRABAJO PRÁCTICO 11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Stella pellicer</dc:creator>
  <cp:lastModifiedBy>Stella Pellicer</cp:lastModifiedBy>
  <cp:revision>20</cp:revision>
  <dcterms:created xsi:type="dcterms:W3CDTF">2021-05-30T23:53:45Z</dcterms:created>
  <dcterms:modified xsi:type="dcterms:W3CDTF">2024-05-28T20:24:19Z</dcterms:modified>
</cp:coreProperties>
</file>