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316" r:id="rId2"/>
    <p:sldId id="349" r:id="rId3"/>
    <p:sldId id="350" r:id="rId4"/>
    <p:sldId id="351" r:id="rId5"/>
    <p:sldId id="352" r:id="rId6"/>
    <p:sldId id="353" r:id="rId7"/>
    <p:sldId id="354" r:id="rId8"/>
    <p:sldId id="356" r:id="rId9"/>
    <p:sldId id="357" r:id="rId10"/>
    <p:sldId id="358" r:id="rId11"/>
    <p:sldId id="3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5C"/>
    <a:srgbClr val="00CC66"/>
    <a:srgbClr val="FFD071"/>
    <a:srgbClr val="269A9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>
        <p:scale>
          <a:sx n="75" d="100"/>
          <a:sy n="75" d="100"/>
        </p:scale>
        <p:origin x="72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10B09-3A51-4F11-A098-2226EC543F49}" type="datetimeFigureOut">
              <a:rPr lang="es-AR" smtClean="0"/>
              <a:t>02/10/2022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38547-EFF1-4903-AF89-1A765EEB19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26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765B8-A769-499A-9682-9248DAF63686}" type="slidenum">
              <a:rPr lang="es-AR" smtClean="0"/>
              <a:pPr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860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765B8-A769-499A-9682-9248DAF63686}" type="slidenum">
              <a:rPr lang="es-AR" smtClean="0"/>
              <a:pPr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729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5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4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7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14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5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3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9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5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4697-3598-4EAF-97D4-DD20F230065C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3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7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66808" y="4191008"/>
            <a:ext cx="6457315" cy="2458365"/>
          </a:xfrm>
          <a:prstGeom prst="rect">
            <a:avLst/>
          </a:prstGeom>
        </p:spPr>
        <p:txBody>
          <a:bodyPr vert="horz" wrap="square" lIns="0" tIns="267335" rIns="0" bIns="0" rtlCol="0">
            <a:spAutoFit/>
          </a:bodyPr>
          <a:lstStyle/>
          <a:p>
            <a:pPr marL="12700"/>
            <a:r>
              <a:rPr sz="2800" b="1" spc="-5" dirty="0">
                <a:latin typeface="Calibri"/>
                <a:cs typeface="Calibri"/>
              </a:rPr>
              <a:t>In</a:t>
            </a:r>
            <a:r>
              <a:rPr lang="es-ES_tradnl" sz="2800" b="1" spc="-5" dirty="0">
                <a:latin typeface="Calibri"/>
                <a:cs typeface="Calibri"/>
              </a:rPr>
              <a:t>g</a:t>
            </a:r>
            <a:r>
              <a:rPr sz="2800" b="1" spc="-5" dirty="0">
                <a:latin typeface="Calibri"/>
                <a:cs typeface="Calibri"/>
              </a:rPr>
              <a:t>. </a:t>
            </a:r>
            <a:r>
              <a:rPr sz="2800" b="1" spc="-10" dirty="0">
                <a:latin typeface="Calibri"/>
                <a:cs typeface="Calibri"/>
              </a:rPr>
              <a:t>Juan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Bertrán</a:t>
            </a:r>
            <a:endParaRPr sz="2800" dirty="0">
              <a:latin typeface="Calibri"/>
              <a:cs typeface="Calibri"/>
            </a:endParaRPr>
          </a:p>
          <a:p>
            <a:pPr marL="12700" marR="2737485">
              <a:lnSpc>
                <a:spcPct val="72900"/>
              </a:lnSpc>
              <a:spcBef>
                <a:spcPts val="900"/>
              </a:spcBef>
            </a:pPr>
            <a:r>
              <a:rPr sz="2400" i="1" dirty="0">
                <a:latin typeface="Calibri"/>
                <a:cs typeface="Calibri"/>
              </a:rPr>
              <a:t>Ingeniero en </a:t>
            </a:r>
            <a:r>
              <a:rPr sz="2400" i="1" spc="-5" dirty="0">
                <a:latin typeface="Calibri"/>
                <a:cs typeface="Calibri"/>
              </a:rPr>
              <a:t>Electrónica 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Especialista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en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Audio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Sonido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695"/>
              </a:lnSpc>
              <a:spcBef>
                <a:spcPts val="1055"/>
              </a:spcBef>
            </a:pPr>
            <a:r>
              <a:rPr sz="2400" b="1" spc="-5" dirty="0">
                <a:latin typeface="Calibri"/>
                <a:cs typeface="Calibri"/>
              </a:rPr>
              <a:t>Mg.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Ing.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Adriano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Sabez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</a:pPr>
            <a:r>
              <a:rPr sz="2400" i="1" dirty="0">
                <a:latin typeface="Calibri"/>
                <a:cs typeface="Calibri"/>
              </a:rPr>
              <a:t>Ingeniero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en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Acústica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490"/>
              </a:lnSpc>
            </a:pPr>
            <a:r>
              <a:rPr sz="2400" i="1" dirty="0">
                <a:latin typeface="Calibri"/>
                <a:cs typeface="Calibri"/>
              </a:rPr>
              <a:t>Mg.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en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Acústica </a:t>
            </a:r>
            <a:r>
              <a:rPr sz="2400" i="1" spc="-10" dirty="0">
                <a:latin typeface="Calibri"/>
                <a:cs typeface="Calibri"/>
              </a:rPr>
              <a:t>Arquitectónica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Medioambiental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3" b="16787"/>
          <a:stretch/>
        </p:blipFill>
        <p:spPr>
          <a:xfrm>
            <a:off x="2514600" y="1524008"/>
            <a:ext cx="4038600" cy="144780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85800" y="3266944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spc="-10" dirty="0" smtClean="0">
                <a:cs typeface="Calibri"/>
              </a:rPr>
              <a:t>“</a:t>
            </a:r>
            <a:r>
              <a:rPr lang="es-AR" sz="3200" spc="-5" dirty="0" smtClean="0">
                <a:cs typeface="Calibri"/>
              </a:rPr>
              <a:t>Trabajo Practico N°3-B</a:t>
            </a:r>
            <a:r>
              <a:rPr lang="es-AR" sz="3200" spc="-10" dirty="0" smtClean="0">
                <a:cs typeface="Calibri"/>
              </a:rPr>
              <a:t>”</a:t>
            </a:r>
            <a:endParaRPr lang="es-AR" sz="3200" spc="-10" dirty="0">
              <a:cs typeface="Calibri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43000" y="398186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spc="-10" dirty="0">
                <a:cs typeface="Calibri"/>
              </a:rPr>
              <a:t>Instalaciones III</a:t>
            </a:r>
            <a:endParaRPr lang="es-AR" sz="4000" spc="-1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471327" y="323128"/>
                <a:ext cx="256679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1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AR" sz="2100" b="0" i="1" smtClean="0">
                          <a:latin typeface="Cambria Math" panose="02040503050406030204" pitchFamily="18" charset="0"/>
                        </a:rPr>
                        <m:t>,174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27" y="323128"/>
                <a:ext cx="2566793" cy="323165"/>
              </a:xfrm>
              <a:prstGeom prst="rect">
                <a:avLst/>
              </a:prstGeom>
              <a:blipFill>
                <a:blip r:embed="rId2"/>
                <a:stretch>
                  <a:fillRect l="-950" r="-1900" b="-113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redondeado 7"/>
          <p:cNvSpPr/>
          <p:nvPr/>
        </p:nvSpPr>
        <p:spPr>
          <a:xfrm>
            <a:off x="191282" y="123102"/>
            <a:ext cx="3059918" cy="75319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ángulo 8"/>
              <p:cNvSpPr/>
              <p:nvPr/>
            </p:nvSpPr>
            <p:spPr>
              <a:xfrm>
                <a:off x="5689599" y="123102"/>
                <a:ext cx="31832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=0,255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599" y="123102"/>
                <a:ext cx="318324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/>
              <p:cNvSpPr txBox="1"/>
              <p:nvPr/>
            </p:nvSpPr>
            <p:spPr>
              <a:xfrm>
                <a:off x="1106327" y="1498600"/>
                <a:ext cx="730107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𝑃𝑎𝑛𝑒𝑙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      →        0,255  </m:t>
                      </m:r>
                      <m:r>
                        <a:rPr lang="es-AR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  <m:r>
                            <a:rPr lang="es-A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327" y="1498600"/>
                <a:ext cx="730107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/>
              <p:cNvSpPr txBox="1"/>
              <p:nvPr/>
            </p:nvSpPr>
            <p:spPr>
              <a:xfrm>
                <a:off x="1106327" y="2632224"/>
                <a:ext cx="730107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𝑃𝑎𝑛𝑒𝑙𝑒𝑠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 →        3,174  </m:t>
                      </m:r>
                      <m:r>
                        <a:rPr lang="es-AR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  <m:r>
                            <a:rPr lang="es-A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327" y="2632224"/>
                <a:ext cx="730107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/>
              <p:cNvSpPr txBox="1"/>
              <p:nvPr/>
            </p:nvSpPr>
            <p:spPr>
              <a:xfrm>
                <a:off x="1106326" y="3584724"/>
                <a:ext cx="7301073" cy="1099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s-AR" sz="3600" i="1">
                              <a:latin typeface="Cambria Math" panose="02040503050406030204" pitchFamily="18" charset="0"/>
                            </a:rPr>
                            <m:t>,174</m:t>
                          </m:r>
                        </m:num>
                        <m:den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0,255</m:t>
                          </m:r>
                        </m:den>
                      </m:f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=12,44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326" y="3584724"/>
                <a:ext cx="7301073" cy="10993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/>
              <p:cNvSpPr txBox="1"/>
              <p:nvPr/>
            </p:nvSpPr>
            <p:spPr>
              <a:xfrm>
                <a:off x="2434188" y="5362723"/>
                <a:ext cx="232267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AR" sz="3600" b="0" dirty="0" smtClean="0"/>
                  <a:t>13</a:t>
                </a:r>
                <a14:m>
                  <m:oMath xmlns:m="http://schemas.openxmlformats.org/officeDocument/2006/math"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𝑃𝑎𝑛𝑒𝑙𝑒𝑠</m:t>
                    </m:r>
                  </m:oMath>
                </a14:m>
                <a:endParaRPr lang="es-AR" dirty="0"/>
              </a:p>
            </p:txBody>
          </p:sp>
        </mc:Choice>
        <mc:Fallback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188" y="5362723"/>
                <a:ext cx="2322674" cy="553998"/>
              </a:xfrm>
              <a:prstGeom prst="rect">
                <a:avLst/>
              </a:prstGeom>
              <a:blipFill>
                <a:blip r:embed="rId7"/>
                <a:stretch>
                  <a:fillRect l="-11811" t="-25275" b="-4835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https://www.skumacoustics.com/346-zoom_ficha_producto/streckkod-hp-trampa-grav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971382"/>
            <a:ext cx="1782238" cy="13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redondeado 19"/>
          <p:cNvSpPr/>
          <p:nvPr/>
        </p:nvSpPr>
        <p:spPr>
          <a:xfrm>
            <a:off x="2223282" y="4864099"/>
            <a:ext cx="4355318" cy="15113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28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2" grpId="0"/>
      <p:bldP spid="17" grpId="0"/>
      <p:bldP spid="18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1657873" y="1665817"/>
                <a:ext cx="5451492" cy="659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60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873" y="1665817"/>
                <a:ext cx="5451492" cy="659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2554817" y="2745317"/>
                <a:ext cx="4525918" cy="705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es-AR" sz="21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→125</m:t>
                          </m:r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100" b="0" i="1" smtClean="0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0,69+</m:t>
                          </m:r>
                          <m:r>
                            <a:rPr lang="es-AR" sz="2100" b="0" i="1" smtClean="0">
                              <a:latin typeface="Cambria Math" panose="02040503050406030204" pitchFamily="18" charset="0"/>
                            </a:rPr>
                            <m:t>13(</m:t>
                          </m:r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0,255</m:t>
                          </m:r>
                          <m:r>
                            <a:rPr lang="es-AR" sz="2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817" y="2745317"/>
                <a:ext cx="4525918" cy="705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3259080" y="3871111"/>
                <a:ext cx="3117392" cy="473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→125</m:t>
                          </m:r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,38</m:t>
                      </m:r>
                    </m:oMath>
                  </m:oMathPara>
                </a14:m>
                <a:endParaRPr lang="es-AR" sz="1600" dirty="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080" y="3871111"/>
                <a:ext cx="3117392" cy="473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ángulo redondeado 14"/>
          <p:cNvSpPr/>
          <p:nvPr/>
        </p:nvSpPr>
        <p:spPr>
          <a:xfrm>
            <a:off x="3208816" y="3769440"/>
            <a:ext cx="3217920" cy="75319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068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3 CuadroTexto">
            <a:extLst>
              <a:ext uri="{FF2B5EF4-FFF2-40B4-BE49-F238E27FC236}">
                <a16:creationId xmlns:a16="http://schemas.microsoft.com/office/drawing/2014/main" id="{5EB0890E-1862-4282-B7AF-5CBCB856CAE9}"/>
              </a:ext>
            </a:extLst>
          </p:cNvPr>
          <p:cNvSpPr txBox="1"/>
          <p:nvPr/>
        </p:nvSpPr>
        <p:spPr>
          <a:xfrm>
            <a:off x="0" y="17298"/>
            <a:ext cx="5344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latin typeface="39 Smooth" pitchFamily="2" charset="0"/>
              </a:rPr>
              <a:t>Excitación de cualquier sistema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6A47184E-E63B-421C-8BA3-F741313837A1}"/>
              </a:ext>
            </a:extLst>
          </p:cNvPr>
          <p:cNvCxnSpPr>
            <a:cxnSpLocks/>
          </p:cNvCxnSpPr>
          <p:nvPr/>
        </p:nvCxnSpPr>
        <p:spPr>
          <a:xfrm>
            <a:off x="940549" y="4523313"/>
            <a:ext cx="2214246" cy="0"/>
          </a:xfrm>
          <a:prstGeom prst="straightConnector1">
            <a:avLst/>
          </a:prstGeom>
          <a:ln w="19050">
            <a:headEnd w="lg" len="lg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BAF633FB-A1B5-4D74-A41F-C8F427A97D06}"/>
              </a:ext>
            </a:extLst>
          </p:cNvPr>
          <p:cNvCxnSpPr>
            <a:cxnSpLocks/>
          </p:cNvCxnSpPr>
          <p:nvPr/>
        </p:nvCxnSpPr>
        <p:spPr>
          <a:xfrm flipV="1">
            <a:off x="1264585" y="3403800"/>
            <a:ext cx="0" cy="1335537"/>
          </a:xfrm>
          <a:prstGeom prst="straightConnector1">
            <a:avLst/>
          </a:prstGeom>
          <a:ln w="19050">
            <a:headEnd w="lg" len="lg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13 CuadroTexto">
            <a:extLst>
              <a:ext uri="{FF2B5EF4-FFF2-40B4-BE49-F238E27FC236}">
                <a16:creationId xmlns:a16="http://schemas.microsoft.com/office/drawing/2014/main" id="{3E689B41-543D-4804-BA1C-D27899654E68}"/>
              </a:ext>
            </a:extLst>
          </p:cNvPr>
          <p:cNvSpPr txBox="1"/>
          <p:nvPr/>
        </p:nvSpPr>
        <p:spPr>
          <a:xfrm>
            <a:off x="560851" y="2853623"/>
            <a:ext cx="2060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>
                <a:latin typeface="39 Smooth" pitchFamily="2" charset="0"/>
              </a:rPr>
              <a:t>Función Impulso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3E81175-AF81-4600-A80F-61204F4BBAF6}"/>
              </a:ext>
            </a:extLst>
          </p:cNvPr>
          <p:cNvCxnSpPr/>
          <p:nvPr/>
        </p:nvCxnSpPr>
        <p:spPr>
          <a:xfrm flipV="1">
            <a:off x="1856870" y="3464340"/>
            <a:ext cx="0" cy="10589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AC984F48-621F-454D-B682-D5093F8B0D7E}"/>
                  </a:ext>
                </a:extLst>
              </p:cNvPr>
              <p:cNvSpPr txBox="1"/>
              <p:nvPr/>
            </p:nvSpPr>
            <p:spPr>
              <a:xfrm>
                <a:off x="2621030" y="2711462"/>
                <a:ext cx="4590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AC984F48-621F-454D-B682-D5093F8B0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30" y="2711462"/>
                <a:ext cx="459050" cy="52322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lecha: a la derecha 8">
            <a:extLst>
              <a:ext uri="{FF2B5EF4-FFF2-40B4-BE49-F238E27FC236}">
                <a16:creationId xmlns:a16="http://schemas.microsoft.com/office/drawing/2014/main" id="{88B36299-6063-43F4-8E7A-33C79B6A0B10}"/>
              </a:ext>
            </a:extLst>
          </p:cNvPr>
          <p:cNvSpPr/>
          <p:nvPr/>
        </p:nvSpPr>
        <p:spPr>
          <a:xfrm>
            <a:off x="3289809" y="3424443"/>
            <a:ext cx="737239" cy="97210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E4E1ADB3-B034-480C-A36D-D119AFC7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661" y="2898561"/>
            <a:ext cx="1624752" cy="1624752"/>
          </a:xfrm>
          <a:prstGeom prst="rect">
            <a:avLst/>
          </a:prstGeom>
        </p:spPr>
      </p:pic>
      <p:pic>
        <p:nvPicPr>
          <p:cNvPr id="35" name="Picture 4" descr="Transparent Dinamita Png - Dynamite Coloring Page, Png Download - kindpng">
            <a:extLst>
              <a:ext uri="{FF2B5EF4-FFF2-40B4-BE49-F238E27FC236}">
                <a16:creationId xmlns:a16="http://schemas.microsoft.com/office/drawing/2014/main" id="{461A56DF-39E7-47CE-9612-0B3F205CF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62" y="2593709"/>
            <a:ext cx="1674067" cy="209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DA70A56C-F796-413B-91B4-C31C60433017}"/>
                  </a:ext>
                </a:extLst>
              </p:cNvPr>
              <p:cNvSpPr txBox="1"/>
              <p:nvPr/>
            </p:nvSpPr>
            <p:spPr>
              <a:xfrm>
                <a:off x="3019780" y="4462774"/>
                <a:ext cx="2700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DA70A56C-F796-413B-91B4-C31C60433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780" y="4462774"/>
                <a:ext cx="270029" cy="461665"/>
              </a:xfrm>
              <a:prstGeom prst="rect">
                <a:avLst/>
              </a:prstGeom>
              <a:blipFill>
                <a:blip r:embed="rId6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B221EACB-EC2D-40FD-8238-8DA6BC9E8FCA}"/>
                  </a:ext>
                </a:extLst>
              </p:cNvPr>
              <p:cNvSpPr txBox="1"/>
              <p:nvPr/>
            </p:nvSpPr>
            <p:spPr>
              <a:xfrm>
                <a:off x="1309597" y="4462773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B221EACB-EC2D-40FD-8238-8DA6BC9E8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597" y="4462773"/>
                <a:ext cx="108012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2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86450"/>
          </a:xfrm>
          <a:prstGeom prst="rect">
            <a:avLst/>
          </a:prstGeom>
        </p:spPr>
      </p:pic>
      <p:sp>
        <p:nvSpPr>
          <p:cNvPr id="16" name="13 CuadroTexto">
            <a:extLst>
              <a:ext uri="{FF2B5EF4-FFF2-40B4-BE49-F238E27FC236}">
                <a16:creationId xmlns:a16="http://schemas.microsoft.com/office/drawing/2014/main" id="{5EB0890E-1862-4282-B7AF-5CBCB856CAE9}"/>
              </a:ext>
            </a:extLst>
          </p:cNvPr>
          <p:cNvSpPr txBox="1"/>
          <p:nvPr/>
        </p:nvSpPr>
        <p:spPr>
          <a:xfrm>
            <a:off x="231820" y="6070368"/>
            <a:ext cx="5642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>
                <a:latin typeface="39 Smooth" pitchFamily="2" charset="0"/>
              </a:rPr>
              <a:t>Volumen: 3,24m x 3,63m x 2,72m</a:t>
            </a:r>
            <a:endParaRPr lang="es-AR" sz="2800" dirty="0">
              <a:latin typeface="39 Smooth" pitchFamily="2" charset="0"/>
            </a:endParaRPr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5EB0890E-1862-4282-B7AF-5CBCB856CAE9}"/>
              </a:ext>
            </a:extLst>
          </p:cNvPr>
          <p:cNvSpPr txBox="1"/>
          <p:nvPr/>
        </p:nvSpPr>
        <p:spPr>
          <a:xfrm>
            <a:off x="6143223" y="6070368"/>
            <a:ext cx="2834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>
                <a:latin typeface="39 Smooth" pitchFamily="2" charset="0"/>
              </a:rPr>
              <a:t>Volumen: 9,6m3</a:t>
            </a:r>
            <a:endParaRPr lang="es-AR" sz="2800" dirty="0">
              <a:latin typeface="39 Smoo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502704" cy="685800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897527" y="2533650"/>
            <a:ext cx="1365250" cy="40005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33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3531687" y="114300"/>
                <a:ext cx="2247603" cy="691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60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s-A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687" y="114300"/>
                <a:ext cx="2247603" cy="691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3531687" y="1130527"/>
                <a:ext cx="2247603" cy="802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s-AR" sz="24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s-A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AR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687" y="1130527"/>
                <a:ext cx="2247603" cy="8022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2798"/>
            <a:ext cx="3895725" cy="5238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4228512" y="2594261"/>
                <a:ext cx="3101555" cy="780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0,161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2,24</m:t>
                          </m:r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512" y="2594261"/>
                <a:ext cx="3101555" cy="7802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3 CuadroTexto">
            <a:extLst>
              <a:ext uri="{FF2B5EF4-FFF2-40B4-BE49-F238E27FC236}">
                <a16:creationId xmlns:a16="http://schemas.microsoft.com/office/drawing/2014/main" id="{5EB0890E-1862-4282-B7AF-5CBCB856CAE9}"/>
              </a:ext>
            </a:extLst>
          </p:cNvPr>
          <p:cNvSpPr txBox="1"/>
          <p:nvPr/>
        </p:nvSpPr>
        <p:spPr>
          <a:xfrm>
            <a:off x="0" y="1270052"/>
            <a:ext cx="2834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>
                <a:latin typeface="39 Smooth" pitchFamily="2" charset="0"/>
              </a:rPr>
              <a:t>Volumen: 9,6m3</a:t>
            </a:r>
            <a:endParaRPr lang="es-AR" sz="2800" dirty="0">
              <a:latin typeface="39 Smooth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7662854" y="2825102"/>
                <a:ext cx="955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0,69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854" y="2825102"/>
                <a:ext cx="955903" cy="369332"/>
              </a:xfrm>
              <a:prstGeom prst="rect">
                <a:avLst/>
              </a:prstGeom>
              <a:blipFill>
                <a:blip r:embed="rId6"/>
                <a:stretch>
                  <a:fillRect l="-3185" r="-7643"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4228512" y="3381852"/>
                <a:ext cx="3108672" cy="780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250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0,161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0,78</m:t>
                          </m:r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512" y="3381852"/>
                <a:ext cx="3108672" cy="7802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7662854" y="3612693"/>
                <a:ext cx="955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1,98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854" y="3612693"/>
                <a:ext cx="955903" cy="369332"/>
              </a:xfrm>
              <a:prstGeom prst="rect">
                <a:avLst/>
              </a:prstGeom>
              <a:blipFill>
                <a:blip r:embed="rId8"/>
                <a:stretch>
                  <a:fillRect l="-3185" r="-7643"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4228512" y="4215618"/>
                <a:ext cx="3108672" cy="780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500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0,161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1,17</m:t>
                          </m:r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512" y="4215618"/>
                <a:ext cx="3108672" cy="7802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7662854" y="4446459"/>
                <a:ext cx="955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1,32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854" y="4446459"/>
                <a:ext cx="955903" cy="369332"/>
              </a:xfrm>
              <a:prstGeom prst="rect">
                <a:avLst/>
              </a:prstGeom>
              <a:blipFill>
                <a:blip r:embed="rId10"/>
                <a:stretch>
                  <a:fillRect l="-3185" r="-7643"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4228512" y="5101827"/>
                <a:ext cx="3231397" cy="780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0,161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0,97</m:t>
                          </m:r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512" y="5101827"/>
                <a:ext cx="3231397" cy="7802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7662854" y="5332668"/>
                <a:ext cx="955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</m:t>
                      </m:r>
                      <m:r>
                        <a:rPr lang="es-AR" sz="2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59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854" y="5332668"/>
                <a:ext cx="955903" cy="369332"/>
              </a:xfrm>
              <a:prstGeom prst="rect">
                <a:avLst/>
              </a:prstGeom>
              <a:blipFill>
                <a:blip r:embed="rId12"/>
                <a:stretch>
                  <a:fillRect l="-3185" r="-8280" b="-8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4228512" y="5920141"/>
                <a:ext cx="3238515" cy="780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2000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0,161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0,96</m:t>
                          </m:r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512" y="5920141"/>
                <a:ext cx="3238515" cy="7802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7662854" y="6150982"/>
                <a:ext cx="955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1,61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854" y="6150982"/>
                <a:ext cx="955903" cy="369332"/>
              </a:xfrm>
              <a:prstGeom prst="rect">
                <a:avLst/>
              </a:prstGeom>
              <a:blipFill>
                <a:blip r:embed="rId14"/>
                <a:stretch>
                  <a:fillRect l="-3185" r="-7643"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ángulo redondeado 18"/>
          <p:cNvSpPr/>
          <p:nvPr/>
        </p:nvSpPr>
        <p:spPr>
          <a:xfrm>
            <a:off x="4127500" y="2539065"/>
            <a:ext cx="4826000" cy="88620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22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2197100" y="879761"/>
                <a:ext cx="2504019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0,69</m:t>
                      </m:r>
                    </m:oMath>
                  </m:oMathPara>
                </a14:m>
                <a:endParaRPr lang="es-AR" sz="1050" dirty="0"/>
              </a:p>
              <a:p>
                <a:pPr/>
                <a:endParaRPr lang="es-AR" sz="140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100" y="879761"/>
                <a:ext cx="250401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3 CuadroTexto">
            <a:extLst>
              <a:ext uri="{FF2B5EF4-FFF2-40B4-BE49-F238E27FC236}">
                <a16:creationId xmlns:a16="http://schemas.microsoft.com/office/drawing/2014/main" id="{5EB0890E-1862-4282-B7AF-5CBCB856CAE9}"/>
              </a:ext>
            </a:extLst>
          </p:cNvPr>
          <p:cNvSpPr txBox="1"/>
          <p:nvPr/>
        </p:nvSpPr>
        <p:spPr>
          <a:xfrm>
            <a:off x="2197100" y="241300"/>
            <a:ext cx="2834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>
                <a:latin typeface="39 Smooth" pitchFamily="2" charset="0"/>
              </a:rPr>
              <a:t>Volumen: 9,6m3</a:t>
            </a:r>
            <a:endParaRPr lang="es-AR" sz="2800" dirty="0">
              <a:latin typeface="39 Smooth" pitchFamily="2" charset="0"/>
            </a:endParaRPr>
          </a:p>
        </p:txBody>
      </p:sp>
      <p:sp>
        <p:nvSpPr>
          <p:cNvPr id="2" name="Cerrar llave 1"/>
          <p:cNvSpPr/>
          <p:nvPr/>
        </p:nvSpPr>
        <p:spPr>
          <a:xfrm>
            <a:off x="5031530" y="241300"/>
            <a:ext cx="190500" cy="1181100"/>
          </a:xfrm>
          <a:prstGeom prst="rightBrace">
            <a:avLst>
              <a:gd name="adj1" fmla="val 39321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ángulo 2"/>
              <p:cNvSpPr/>
              <p:nvPr/>
            </p:nvSpPr>
            <p:spPr>
              <a:xfrm>
                <a:off x="5398041" y="570240"/>
                <a:ext cx="31563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800" i="1">
                          <a:latin typeface="Cambria Math" panose="02040503050406030204" pitchFamily="18" charset="0"/>
                        </a:rPr>
                        <m:t>2,24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041" y="570240"/>
                <a:ext cx="31563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ángulo 19"/>
              <p:cNvSpPr/>
              <p:nvPr/>
            </p:nvSpPr>
            <p:spPr>
              <a:xfrm>
                <a:off x="892607" y="2170440"/>
                <a:ext cx="31563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800" i="1">
                          <a:latin typeface="Cambria Math" panose="02040503050406030204" pitchFamily="18" charset="0"/>
                        </a:rPr>
                        <m:t>2,24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07" y="2170440"/>
                <a:ext cx="31563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ángulo 20"/>
              <p:cNvSpPr/>
              <p:nvPr/>
            </p:nvSpPr>
            <p:spPr>
              <a:xfrm>
                <a:off x="5398041" y="2170440"/>
                <a:ext cx="29576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AR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21" name="Rectá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041" y="2170440"/>
                <a:ext cx="295760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echa derecha 4"/>
          <p:cNvSpPr/>
          <p:nvPr/>
        </p:nvSpPr>
        <p:spPr>
          <a:xfrm>
            <a:off x="4306254" y="2301245"/>
            <a:ext cx="78973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1975373" y="3062817"/>
                <a:ext cx="5451492" cy="659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60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373" y="3062817"/>
                <a:ext cx="5451492" cy="659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2197100" y="4091514"/>
                <a:ext cx="4631268" cy="659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60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1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𝑠𝑎𝑙𝑎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  <m:t>𝑠𝑎𝑙𝑎</m:t>
                              </m:r>
                            </m:sub>
                          </m:s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𝑛𝑢𝑒𝑣𝑜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  <m:t>𝑛𝑢𝑒𝑣𝑜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100" y="4091514"/>
                <a:ext cx="4631268" cy="659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2807267" y="5120211"/>
                <a:ext cx="3787704" cy="703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100" b="0" i="1" smtClean="0">
                          <a:latin typeface="Cambria Math" panose="02040503050406030204" pitchFamily="18" charset="0"/>
                        </a:rPr>
                        <m:t>0,4</m:t>
                      </m:r>
                      <m:r>
                        <a:rPr lang="es-AR" sz="21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100" b="0" i="1" smtClean="0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1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s-AR" sz="21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,69</m:t>
                          </m:r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𝑛𝑢𝑒𝑣𝑜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  <m:t>𝑛𝑢𝑒𝑣𝑜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267" y="5120211"/>
                <a:ext cx="3787704" cy="703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ángulo redondeado 26"/>
          <p:cNvSpPr/>
          <p:nvPr/>
        </p:nvSpPr>
        <p:spPr>
          <a:xfrm>
            <a:off x="5031529" y="5491689"/>
            <a:ext cx="1563441" cy="40005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59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3" grpId="0"/>
      <p:bldP spid="20" grpId="0"/>
      <p:bldP spid="21" grpId="0"/>
      <p:bldP spid="5" grpId="0" animBg="1"/>
      <p:bldP spid="23" grpId="0"/>
      <p:bldP spid="24" grpId="0"/>
      <p:bldP spid="25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2578667" y="268811"/>
                <a:ext cx="3787704" cy="703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100" b="0" i="1" smtClean="0">
                          <a:latin typeface="Cambria Math" panose="02040503050406030204" pitchFamily="18" charset="0"/>
                        </a:rPr>
                        <m:t>0,4</m:t>
                      </m:r>
                      <m:r>
                        <a:rPr lang="es-AR" sz="21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100" b="0" i="1" smtClean="0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1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s-AR" sz="21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,69</m:t>
                          </m:r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𝑛𝑢𝑒𝑣𝑜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  <m:t>𝑛𝑢𝑒𝑣𝑜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67" y="268811"/>
                <a:ext cx="3787704" cy="703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2578667" y="1538811"/>
                <a:ext cx="4143314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1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0,69</m:t>
                      </m:r>
                      <m:r>
                        <a:rPr lang="es-AR" sz="21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100" b="0" i="1" smtClean="0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0,4</m:t>
                          </m:r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67" y="1538811"/>
                <a:ext cx="4143314" cy="682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2578667" y="2821511"/>
                <a:ext cx="4143314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100" i="1" smtClean="0">
                          <a:latin typeface="Cambria Math" panose="02040503050406030204" pitchFamily="18" charset="0"/>
                        </a:rPr>
                        <m:t>0.161</m:t>
                      </m:r>
                      <m:f>
                        <m:f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100" b="0" i="1" smtClean="0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0,4</m:t>
                          </m:r>
                        </m:den>
                      </m:f>
                      <m:r>
                        <a:rPr lang="es-AR" sz="2100" b="0" i="1" smtClean="0">
                          <a:latin typeface="Cambria Math" panose="02040503050406030204" pitchFamily="18" charset="0"/>
                        </a:rPr>
                        <m:t>−0,69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67" y="2821511"/>
                <a:ext cx="4143314" cy="682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3366927" y="4006128"/>
                <a:ext cx="256679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1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AR" sz="2100" b="0" i="1" smtClean="0">
                          <a:latin typeface="Cambria Math" panose="02040503050406030204" pitchFamily="18" charset="0"/>
                        </a:rPr>
                        <m:t>,174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927" y="4006128"/>
                <a:ext cx="2566793" cy="323165"/>
              </a:xfrm>
              <a:prstGeom prst="rect">
                <a:avLst/>
              </a:prstGeom>
              <a:blipFill>
                <a:blip r:embed="rId5"/>
                <a:stretch>
                  <a:fillRect l="-950" r="-1900" b="-113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ángulo redondeado 15"/>
          <p:cNvSpPr/>
          <p:nvPr/>
        </p:nvSpPr>
        <p:spPr>
          <a:xfrm>
            <a:off x="3086882" y="3806102"/>
            <a:ext cx="3059918" cy="75319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113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  <p:bldP spid="14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chäck WD - panel absorbente acústico con terminación en láminas de mader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6" y="3222826"/>
            <a:ext cx="3690711" cy="369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50" y="1208994"/>
            <a:ext cx="5124450" cy="2371725"/>
          </a:xfrm>
          <a:prstGeom prst="rect">
            <a:avLst/>
          </a:prstGeom>
        </p:spPr>
      </p:pic>
      <p:pic>
        <p:nvPicPr>
          <p:cNvPr id="7170" name="Picture 2" descr="Krossen - Absorbente acústico - Gran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23102"/>
            <a:ext cx="3872795" cy="38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894532" y="316449"/>
            <a:ext cx="4865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https://www.skumacoustics.com/es/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532" y="3872795"/>
            <a:ext cx="5162550" cy="2390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471327" y="323128"/>
                <a:ext cx="256679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1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AR" sz="2100" b="0" i="1" smtClean="0">
                          <a:latin typeface="Cambria Math" panose="02040503050406030204" pitchFamily="18" charset="0"/>
                        </a:rPr>
                        <m:t>,174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27" y="323128"/>
                <a:ext cx="2566793" cy="323165"/>
              </a:xfrm>
              <a:prstGeom prst="rect">
                <a:avLst/>
              </a:prstGeom>
              <a:blipFill>
                <a:blip r:embed="rId7"/>
                <a:stretch>
                  <a:fillRect l="-950" r="-1900" b="-113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redondeado 8"/>
          <p:cNvSpPr/>
          <p:nvPr/>
        </p:nvSpPr>
        <p:spPr>
          <a:xfrm>
            <a:off x="191282" y="123102"/>
            <a:ext cx="3059918" cy="75319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redondeado 9"/>
          <p:cNvSpPr/>
          <p:nvPr/>
        </p:nvSpPr>
        <p:spPr>
          <a:xfrm>
            <a:off x="2536875" y="2413000"/>
            <a:ext cx="2314525" cy="116771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redondeado 10"/>
          <p:cNvSpPr/>
          <p:nvPr/>
        </p:nvSpPr>
        <p:spPr>
          <a:xfrm>
            <a:off x="5534075" y="5067500"/>
            <a:ext cx="1793825" cy="116771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12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" y="4288915"/>
            <a:ext cx="4638675" cy="12668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894532" y="316449"/>
            <a:ext cx="4865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https://www.skumacoustics.com/es/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471327" y="323128"/>
                <a:ext cx="256679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1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AR" sz="2100" b="0" i="1" smtClean="0">
                          <a:latin typeface="Cambria Math" panose="02040503050406030204" pitchFamily="18" charset="0"/>
                        </a:rPr>
                        <m:t>,174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27" y="323128"/>
                <a:ext cx="2566793" cy="323165"/>
              </a:xfrm>
              <a:prstGeom prst="rect">
                <a:avLst/>
              </a:prstGeom>
              <a:blipFill>
                <a:blip r:embed="rId4"/>
                <a:stretch>
                  <a:fillRect l="-950" r="-1900" b="-113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redondeado 8"/>
          <p:cNvSpPr/>
          <p:nvPr/>
        </p:nvSpPr>
        <p:spPr>
          <a:xfrm>
            <a:off x="191282" y="123102"/>
            <a:ext cx="3059918" cy="75319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 descr="https://www.skumacoustics.com/346-zoom_ficha_producto/streckkod-hp-trampa-grav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" y="1424780"/>
            <a:ext cx="3248025" cy="243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053" y="1631550"/>
            <a:ext cx="5164240" cy="2229249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4046219" y="2693079"/>
            <a:ext cx="881381" cy="116772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redondeado 13"/>
          <p:cNvSpPr/>
          <p:nvPr/>
        </p:nvSpPr>
        <p:spPr>
          <a:xfrm>
            <a:off x="2434420" y="5143674"/>
            <a:ext cx="1049964" cy="4624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10"/>
              <p:cNvSpPr/>
              <p:nvPr/>
            </p:nvSpPr>
            <p:spPr>
              <a:xfrm>
                <a:off x="3315104" y="3839863"/>
                <a:ext cx="22484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4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AR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=0,72</m:t>
                      </m:r>
                    </m:oMath>
                  </m:oMathPara>
                </a14:m>
                <a:endParaRPr lang="es-AR" sz="4000" dirty="0"/>
              </a:p>
            </p:txBody>
          </p:sp>
        </mc:Choice>
        <mc:Fallback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104" y="3839863"/>
                <a:ext cx="224843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ángulo 12"/>
              <p:cNvSpPr/>
              <p:nvPr/>
            </p:nvSpPr>
            <p:spPr>
              <a:xfrm>
                <a:off x="2783655" y="5555740"/>
                <a:ext cx="289402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6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=0,354</m:t>
                      </m:r>
                      <m:sSup>
                        <m:sSupPr>
                          <m:ctrlPr>
                            <a:rPr lang="es-AR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AR" sz="3600" dirty="0"/>
              </a:p>
            </p:txBody>
          </p:sp>
        </mc:Choice>
        <mc:Fallback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55" y="5555740"/>
                <a:ext cx="289402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errar llave 17"/>
          <p:cNvSpPr/>
          <p:nvPr/>
        </p:nvSpPr>
        <p:spPr>
          <a:xfrm>
            <a:off x="5500040" y="3962573"/>
            <a:ext cx="481659" cy="2289903"/>
          </a:xfrm>
          <a:prstGeom prst="rightBrace">
            <a:avLst>
              <a:gd name="adj1" fmla="val 39321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ángulo 15"/>
              <p:cNvSpPr/>
              <p:nvPr/>
            </p:nvSpPr>
            <p:spPr>
              <a:xfrm>
                <a:off x="5943599" y="4790135"/>
                <a:ext cx="31832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=0,255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99" y="4790135"/>
                <a:ext cx="318324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ipse 21"/>
          <p:cNvSpPr/>
          <p:nvPr/>
        </p:nvSpPr>
        <p:spPr>
          <a:xfrm>
            <a:off x="2263279" y="-17180"/>
            <a:ext cx="899021" cy="10138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90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 animBg="1"/>
      <p:bldP spid="11" grpId="0"/>
      <p:bldP spid="13" grpId="0"/>
      <p:bldP spid="18" grpId="0" animBg="1"/>
      <p:bldP spid="16" grpId="0"/>
      <p:bldP spid="2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8035</TotalTime>
  <Words>121</Words>
  <Application>Microsoft Office PowerPoint</Application>
  <PresentationFormat>Presentación en pantalla (4:3)</PresentationFormat>
  <Paragraphs>57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39 Smooth</vt:lpstr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</dc:creator>
  <cp:lastModifiedBy>Juan Manuel</cp:lastModifiedBy>
  <cp:revision>654</cp:revision>
  <dcterms:created xsi:type="dcterms:W3CDTF">2021-05-23T21:23:16Z</dcterms:created>
  <dcterms:modified xsi:type="dcterms:W3CDTF">2022-10-03T04:17:01Z</dcterms:modified>
</cp:coreProperties>
</file>