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259" r:id="rId12"/>
    <p:sldId id="310" r:id="rId13"/>
    <p:sldId id="311" r:id="rId14"/>
    <p:sldId id="336" r:id="rId15"/>
    <p:sldId id="312" r:id="rId16"/>
    <p:sldId id="315" r:id="rId17"/>
    <p:sldId id="313" r:id="rId18"/>
    <p:sldId id="314" r:id="rId19"/>
    <p:sldId id="316" r:id="rId20"/>
    <p:sldId id="274" r:id="rId21"/>
    <p:sldId id="318" r:id="rId22"/>
    <p:sldId id="337" r:id="rId23"/>
    <p:sldId id="319" r:id="rId24"/>
    <p:sldId id="320" r:id="rId25"/>
    <p:sldId id="324" r:id="rId26"/>
    <p:sldId id="321" r:id="rId27"/>
    <p:sldId id="322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5" r:id="rId36"/>
    <p:sldId id="333" r:id="rId37"/>
    <p:sldId id="334" r:id="rId3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4A17-587E-4696-85CA-97CB750A5DF4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6960-E8B0-42D7-96B5-826D8BCAC359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C19E-6702-44DE-900E-FCBA93AE1ED3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4860-369B-4794-887B-7905690F133C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081DE-BC9C-40F8-BA5C-8DFC1CCE9F0D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708B-54CF-4DE7-9EED-81B5A3156AC1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B6D0-FCFB-4C7A-BE8E-AE1EE26B3C31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303A-1EE5-4711-9376-D71DA4DB755C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B8A-267E-420E-90B4-EF08AA61034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3F65-A442-4A68-85FC-4F2C98795AE8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3954-09DD-4093-BAD3-A2B7C02791E9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BE615-EE17-4B57-99C3-8A1B794A96E8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gif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UNIDAD 5</a:t>
            </a:r>
            <a:endParaRPr lang="es-E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COMPUESTOS CARBONÍLICOS. ALDEHIDOS Y CETONAS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age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1584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39750" y="260350"/>
            <a:ext cx="3527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2800"/>
              <a:t>  </a:t>
            </a:r>
            <a:r>
              <a:rPr lang="es-ES" sz="2800" b="1"/>
              <a:t>Resumiendo</a:t>
            </a:r>
            <a:r>
              <a:rPr lang="es-ES" sz="3200" b="1"/>
              <a:t>:</a:t>
            </a:r>
            <a:endParaRPr lang="en-US" sz="3200" b="1" u="sng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95288" y="2422525"/>
            <a:ext cx="151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Acetaldehído</a:t>
            </a:r>
          </a:p>
          <a:p>
            <a:pPr eaLnBrk="0" hangingPunct="0"/>
            <a:r>
              <a:rPr lang="en-US"/>
              <a:t>Etanal</a:t>
            </a:r>
          </a:p>
        </p:txBody>
      </p:sp>
      <p:pic>
        <p:nvPicPr>
          <p:cNvPr id="22538" name="Picture 10" descr="image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908050"/>
            <a:ext cx="136842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843213" y="2349500"/>
            <a:ext cx="247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Benzaldehído</a:t>
            </a:r>
          </a:p>
          <a:p>
            <a:pPr eaLnBrk="0" hangingPunct="0"/>
            <a:r>
              <a:rPr lang="en-US"/>
              <a:t>Benceno carbaldehído</a:t>
            </a:r>
          </a:p>
        </p:txBody>
      </p:sp>
      <p:pic>
        <p:nvPicPr>
          <p:cNvPr id="22540" name="Picture 12" descr="image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33375"/>
            <a:ext cx="16557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6443663" y="1557338"/>
            <a:ext cx="1631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Acetona</a:t>
            </a:r>
          </a:p>
          <a:p>
            <a:pPr eaLnBrk="0" hangingPunct="0"/>
            <a:r>
              <a:rPr lang="en-US"/>
              <a:t>Dimetil cetona</a:t>
            </a:r>
          </a:p>
          <a:p>
            <a:pPr eaLnBrk="0" hangingPunct="0"/>
            <a:r>
              <a:rPr lang="en-US"/>
              <a:t>Propanona</a:t>
            </a:r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3132138" y="4724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/>
          </a:p>
        </p:txBody>
      </p:sp>
      <p:pic>
        <p:nvPicPr>
          <p:cNvPr id="22546" name="Picture 18" descr="image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284538"/>
            <a:ext cx="18716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50825" y="4365625"/>
            <a:ext cx="24489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/>
              <a:t>4-hidroxiciclohexano </a:t>
            </a:r>
            <a:r>
              <a:rPr lang="en-US" dirty="0" err="1"/>
              <a:t>carbaldehído</a:t>
            </a:r>
            <a:endParaRPr lang="en-US" dirty="0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3203575" y="4376738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/>
              <a:t>5-Hidroxi- 6-hepten-3-ona </a:t>
            </a:r>
          </a:p>
        </p:txBody>
      </p:sp>
      <p:pic>
        <p:nvPicPr>
          <p:cNvPr id="22549" name="Picture 21" descr="image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3284538"/>
            <a:ext cx="19431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6443663" y="4240213"/>
            <a:ext cx="219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/>
              <a:t>4-</a:t>
            </a:r>
            <a:r>
              <a:rPr lang="es-ES" u="sng"/>
              <a:t>Oxo</a:t>
            </a:r>
            <a:r>
              <a:rPr lang="es-ES"/>
              <a:t>-2- hex</a:t>
            </a:r>
            <a:r>
              <a:rPr lang="es-ES" u="sng"/>
              <a:t>en</a:t>
            </a:r>
            <a:r>
              <a:rPr lang="es-ES"/>
              <a:t>al</a:t>
            </a:r>
            <a:r>
              <a:rPr lang="es-ES" sz="2400"/>
              <a:t> </a:t>
            </a:r>
          </a:p>
        </p:txBody>
      </p:sp>
      <p:pic>
        <p:nvPicPr>
          <p:cNvPr id="22551" name="Picture 23" descr="image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2924175"/>
            <a:ext cx="19446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1857375" y="5338763"/>
            <a:ext cx="3071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dirty="0"/>
              <a:t>Ácido </a:t>
            </a:r>
            <a:r>
              <a:rPr lang="es-ES" dirty="0" smtClean="0"/>
              <a:t>2-formil</a:t>
            </a:r>
            <a:endParaRPr lang="es-ES" dirty="0"/>
          </a:p>
          <a:p>
            <a:r>
              <a:rPr lang="es-ES" dirty="0" err="1"/>
              <a:t>ciclopentanocarboxílico</a:t>
            </a:r>
            <a:r>
              <a:rPr lang="es-ES" dirty="0"/>
              <a:t> </a:t>
            </a:r>
          </a:p>
        </p:txBody>
      </p:sp>
      <p:pic>
        <p:nvPicPr>
          <p:cNvPr id="22553" name="Picture 25" descr="image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5300663"/>
            <a:ext cx="18002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5694363" y="53006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CHO-CH-CH</a:t>
            </a:r>
            <a:r>
              <a:rPr lang="es-ES" b="1" baseline="-25000"/>
              <a:t>2</a:t>
            </a:r>
            <a:r>
              <a:rPr lang="es-ES" b="1"/>
              <a:t>-CH-CHO</a:t>
            </a: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6475413" y="558958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7412038" y="558958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6259513" y="573405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CH</a:t>
            </a:r>
            <a:r>
              <a:rPr lang="es-ES" b="1" baseline="-25000"/>
              <a:t>3</a:t>
            </a:r>
            <a:endParaRPr lang="es-ES" b="1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267575" y="573405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CHO</a:t>
            </a: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5540375" y="6094413"/>
            <a:ext cx="288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2-formil-4-metilpentanodial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48" grpId="0"/>
      <p:bldP spid="22550" grpId="0"/>
      <p:bldP spid="22552" grpId="0"/>
      <p:bldP spid="22554" grpId="0"/>
      <p:bldP spid="22555" grpId="0" animBg="1"/>
      <p:bldP spid="22556" grpId="0" animBg="1"/>
      <p:bldP spid="22557" grpId="0"/>
      <p:bldP spid="225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528" y="0"/>
            <a:ext cx="5329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i="1" u="sng" dirty="0" smtClean="0"/>
              <a:t>PROPIEDADES </a:t>
            </a:r>
            <a:r>
              <a:rPr lang="es-ES" b="1" i="1" u="sng" dirty="0"/>
              <a:t>FÍSICAS Y DE ENLACE</a:t>
            </a:r>
          </a:p>
        </p:txBody>
      </p:sp>
      <p:sp>
        <p:nvSpPr>
          <p:cNvPr id="8326" name="Rectangle 134"/>
          <p:cNvSpPr>
            <a:spLocks noChangeArrowheads="1"/>
          </p:cNvSpPr>
          <p:nvPr/>
        </p:nvSpPr>
        <p:spPr bwMode="auto">
          <a:xfrm>
            <a:off x="-14351" y="560954"/>
            <a:ext cx="917270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s-ES" sz="2000" dirty="0"/>
              <a:t>La estructura electrónica del doble enlace C=O consta de un enlace </a:t>
            </a:r>
            <a:r>
              <a:rPr lang="es-ES" sz="2000" dirty="0">
                <a:latin typeface="Symbol" pitchFamily="18" charset="2"/>
              </a:rPr>
              <a:t>s</a:t>
            </a:r>
            <a:r>
              <a:rPr lang="es-ES" sz="2000" dirty="0"/>
              <a:t> y otro </a:t>
            </a:r>
            <a:r>
              <a:rPr lang="es-ES" sz="2000" dirty="0">
                <a:latin typeface="Symbol" pitchFamily="18" charset="2"/>
              </a:rPr>
              <a:t>p</a:t>
            </a:r>
            <a:r>
              <a:rPr lang="es-ES" dirty="0"/>
              <a:t>. </a:t>
            </a:r>
          </a:p>
          <a:p>
            <a:pPr algn="ctr" eaLnBrk="0" hangingPunct="0"/>
            <a:endParaRPr lang="es-ES" dirty="0"/>
          </a:p>
        </p:txBody>
      </p:sp>
      <p:graphicFrame>
        <p:nvGraphicFramePr>
          <p:cNvPr id="8338" name="Group 146"/>
          <p:cNvGraphicFramePr>
            <a:graphicFrameLocks noGrp="1"/>
          </p:cNvGraphicFramePr>
          <p:nvPr/>
        </p:nvGraphicFramePr>
        <p:xfrm>
          <a:off x="323528" y="1124744"/>
          <a:ext cx="8352928" cy="1737360"/>
        </p:xfrm>
        <a:graphic>
          <a:graphicData uri="http://schemas.openxmlformats.org/drawingml/2006/table">
            <a:tbl>
              <a:tblPr/>
              <a:tblGrid>
                <a:gridCol w="4176463"/>
                <a:gridCol w="4176465"/>
              </a:tblGrid>
              <a:tr h="1728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 enlace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se forma a partir de dos orbitales atómicos híbridos </a:t>
                      </a:r>
                      <a:r>
                        <a:rPr kumimoji="0" 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</a:t>
                      </a:r>
                      <a:r>
                        <a:rPr kumimoji="0" lang="es-ES" sz="18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uno del carbono y otro del oxígeno, y el orbital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mediante el solapamiento lateral de los orbitales </a:t>
                      </a:r>
                      <a:r>
                        <a:rPr kumimoji="0" 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paralelos que no sufren hibridación.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33"/>
                    </a:solidFill>
                  </a:tcPr>
                </a:tc>
              </a:tr>
            </a:tbl>
          </a:graphicData>
        </a:graphic>
      </p:graphicFrame>
      <p:pic>
        <p:nvPicPr>
          <p:cNvPr id="8328" name="Picture 136" descr="imag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960813" cy="1230313"/>
          </a:xfrm>
          <a:prstGeom prst="rect">
            <a:avLst/>
          </a:prstGeom>
          <a:noFill/>
        </p:spPr>
      </p:pic>
      <p:sp>
        <p:nvSpPr>
          <p:cNvPr id="8340" name="Text Box 148"/>
          <p:cNvSpPr txBox="1">
            <a:spLocks noChangeArrowheads="1"/>
          </p:cNvSpPr>
          <p:nvPr/>
        </p:nvSpPr>
        <p:spPr bwMode="auto">
          <a:xfrm>
            <a:off x="215900" y="2924944"/>
            <a:ext cx="8928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>
                <a:solidFill>
                  <a:srgbClr val="000000"/>
                </a:solidFill>
              </a:rPr>
              <a:t>La mayor electronegatividad del oxígeno provoca una polarización del enlace C=O que marca su reactividad</a:t>
            </a:r>
            <a:r>
              <a:rPr lang="es-ES" sz="1400" dirty="0">
                <a:solidFill>
                  <a:srgbClr val="000000"/>
                </a:solidFill>
              </a:rPr>
              <a:t>.</a:t>
            </a:r>
            <a:r>
              <a:rPr lang="es-ES" sz="1400" dirty="0"/>
              <a:t> </a:t>
            </a:r>
          </a:p>
        </p:txBody>
      </p:sp>
      <p:pic>
        <p:nvPicPr>
          <p:cNvPr id="8356" name="Picture 164" descr="imag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3888730" cy="1486524"/>
          </a:xfrm>
          <a:prstGeom prst="rect">
            <a:avLst/>
          </a:prstGeom>
          <a:noFill/>
        </p:spPr>
      </p:pic>
      <p:graphicFrame>
        <p:nvGraphicFramePr>
          <p:cNvPr id="8368" name="Group 176"/>
          <p:cNvGraphicFramePr>
            <a:graphicFrameLocks noGrp="1"/>
          </p:cNvGraphicFramePr>
          <p:nvPr/>
        </p:nvGraphicFramePr>
        <p:xfrm>
          <a:off x="0" y="5229200"/>
          <a:ext cx="5940152" cy="1554480"/>
        </p:xfrm>
        <a:graphic>
          <a:graphicData uri="http://schemas.openxmlformats.org/drawingml/2006/table">
            <a:tbl>
              <a:tblPr/>
              <a:tblGrid>
                <a:gridCol w="2971012"/>
                <a:gridCol w="2969140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 ángulos y distancias de enlace medidos experimentalmente son compatibles con una hibridación sp2 de los átomos que forman el enlace C=O.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 forma resonante con separación de cargas explica la deficiencia electrónica que el carbono tiene en un enlace C=O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8366" name="Picture 174" descr="La imagen “http://www.cem.msu.edu/~reusch/VirtualText/Images2/crbnlres.gif” no puede mostrarse porque contiene errore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8683" y="3429000"/>
            <a:ext cx="2805805" cy="2165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191250" cy="6477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ES" sz="3200" b="1" smtClean="0"/>
              <a:t>Propiedades físicas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429000"/>
            <a:ext cx="8229600" cy="1439862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s-ES" sz="2000" b="1" u="sng" dirty="0" smtClean="0"/>
              <a:t>Puntos de ebullición</a:t>
            </a:r>
            <a:r>
              <a:rPr lang="es-ES" sz="2000" b="1" dirty="0" smtClean="0"/>
              <a:t>:</a:t>
            </a:r>
          </a:p>
          <a:p>
            <a:pPr eaLnBrk="1" hangingPunct="1"/>
            <a:r>
              <a:rPr lang="en-US" sz="2000" b="1" dirty="0" smtClean="0"/>
              <a:t> </a:t>
            </a:r>
            <a:r>
              <a:rPr lang="en-US" sz="2000" dirty="0" err="1" smtClean="0"/>
              <a:t>P.e</a:t>
            </a:r>
            <a:r>
              <a:rPr lang="en-US" sz="2000" dirty="0" smtClean="0"/>
              <a:t>.</a:t>
            </a:r>
            <a:r>
              <a:rPr lang="en-US" sz="2000" b="1" dirty="0" smtClean="0"/>
              <a:t> </a:t>
            </a:r>
            <a:r>
              <a:rPr lang="en-US" sz="2000" dirty="0" smtClean="0"/>
              <a:t>más altos </a:t>
            </a:r>
            <a:r>
              <a:rPr lang="en-US" sz="2000" dirty="0" err="1" smtClean="0"/>
              <a:t>que</a:t>
            </a:r>
            <a:r>
              <a:rPr lang="en-US" sz="2000" dirty="0" smtClean="0"/>
              <a:t> los de </a:t>
            </a:r>
            <a:r>
              <a:rPr lang="en-US" sz="2000" dirty="0" err="1" smtClean="0"/>
              <a:t>hidrocarburos</a:t>
            </a:r>
            <a:r>
              <a:rPr lang="en-US" sz="2000" dirty="0" smtClean="0"/>
              <a:t> y </a:t>
            </a:r>
            <a:r>
              <a:rPr lang="en-US" sz="2000" dirty="0" err="1" smtClean="0"/>
              <a:t>éteres</a:t>
            </a:r>
            <a:r>
              <a:rPr lang="en-US" sz="2000" dirty="0" smtClean="0"/>
              <a:t> de </a:t>
            </a:r>
            <a:r>
              <a:rPr lang="en-US" sz="2000" dirty="0" err="1" smtClean="0"/>
              <a:t>masas</a:t>
            </a:r>
            <a:r>
              <a:rPr lang="en-US" sz="2000" dirty="0" smtClean="0"/>
              <a:t> </a:t>
            </a:r>
            <a:r>
              <a:rPr lang="en-US" sz="2000" dirty="0" err="1" smtClean="0"/>
              <a:t>molares</a:t>
            </a:r>
            <a:r>
              <a:rPr lang="en-US" sz="2000" dirty="0" smtClean="0"/>
              <a:t>  comparables por ser </a:t>
            </a:r>
            <a:r>
              <a:rPr lang="en-US" sz="2000" dirty="0" err="1" smtClean="0"/>
              <a:t>aldehídos</a:t>
            </a:r>
            <a:r>
              <a:rPr lang="en-US" sz="2000" dirty="0" smtClean="0"/>
              <a:t> y </a:t>
            </a:r>
            <a:r>
              <a:rPr lang="en-US" sz="2000" dirty="0" err="1" smtClean="0"/>
              <a:t>cetonas</a:t>
            </a:r>
            <a:r>
              <a:rPr lang="en-US" sz="2000" dirty="0" smtClean="0"/>
              <a:t> más </a:t>
            </a:r>
            <a:r>
              <a:rPr lang="en-US" sz="2000" dirty="0" err="1" smtClean="0"/>
              <a:t>polares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 </a:t>
            </a:r>
            <a:r>
              <a:rPr lang="en-US" sz="2000" dirty="0" err="1" smtClean="0"/>
              <a:t>P.e</a:t>
            </a:r>
            <a:r>
              <a:rPr lang="en-US" sz="2000" dirty="0" smtClean="0"/>
              <a:t>. más </a:t>
            </a:r>
            <a:r>
              <a:rPr lang="en-US" sz="2000" dirty="0" err="1" smtClean="0"/>
              <a:t>bajos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alcoholes de </a:t>
            </a:r>
            <a:r>
              <a:rPr lang="en-US" sz="2000" dirty="0" err="1" smtClean="0"/>
              <a:t>masas</a:t>
            </a:r>
            <a:r>
              <a:rPr lang="en-US" sz="2000" dirty="0" smtClean="0"/>
              <a:t> </a:t>
            </a:r>
            <a:r>
              <a:rPr lang="en-US" sz="2000" dirty="0" err="1" smtClean="0"/>
              <a:t>molares</a:t>
            </a:r>
            <a:r>
              <a:rPr lang="en-US" sz="2000" dirty="0" smtClean="0"/>
              <a:t> comparables </a:t>
            </a:r>
            <a:r>
              <a:rPr lang="en-US" sz="2000" dirty="0" err="1" smtClean="0"/>
              <a:t>porque</a:t>
            </a:r>
            <a:r>
              <a:rPr lang="en-US" sz="2000" dirty="0" smtClean="0"/>
              <a:t> no </a:t>
            </a:r>
            <a:r>
              <a:rPr lang="en-US" sz="2000" dirty="0" err="1" smtClean="0"/>
              <a:t>forman</a:t>
            </a:r>
            <a:r>
              <a:rPr lang="en-US" sz="2000" dirty="0" smtClean="0"/>
              <a:t> enlace </a:t>
            </a:r>
            <a:r>
              <a:rPr lang="en-US" sz="2000" dirty="0" err="1" smtClean="0"/>
              <a:t>puente</a:t>
            </a:r>
            <a:r>
              <a:rPr lang="en-US" sz="2000" dirty="0" smtClean="0"/>
              <a:t> de hidrógeno intermolecular</a:t>
            </a:r>
            <a:endParaRPr lang="es-ES" sz="2000" dirty="0" smtClean="0"/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1692275" y="836613"/>
            <a:ext cx="597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/>
              <a:t>Interacciones dipolo-dipolo</a:t>
            </a:r>
          </a:p>
        </p:txBody>
      </p:sp>
      <p:pic>
        <p:nvPicPr>
          <p:cNvPr id="112648" name="Picture 8" descr="Interacciones dipolo-dipolo entre dos moléculas de propan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576103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9" name="3 Marcador de contenido" descr="seccion18.4n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5085184"/>
            <a:ext cx="8713787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/>
      <p:bldP spid="112643" grpId="0" build="p"/>
      <p:bldP spid="1126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pPr algn="l" eaLnBrk="1" hangingPunct="1"/>
            <a:r>
              <a:rPr lang="es-ES" sz="2800" b="1" u="sng" dirty="0" smtClean="0"/>
              <a:t>Solubilidad</a:t>
            </a:r>
            <a:r>
              <a:rPr lang="es-ES" sz="2800" b="1" dirty="0" smtClean="0"/>
              <a:t>:</a:t>
            </a:r>
            <a:endParaRPr lang="es-ES" sz="2800" b="1" u="sng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507413" cy="5145088"/>
          </a:xfrm>
        </p:spPr>
        <p:txBody>
          <a:bodyPr/>
          <a:lstStyle/>
          <a:p>
            <a:pPr eaLnBrk="1" hangingPunct="1"/>
            <a:r>
              <a:rPr lang="es-ES" sz="2400" dirty="0" smtClean="0"/>
              <a:t>Pueden actuar como aceptores de enlaces de hidrógeno con otros compuestos que posean enlaces </a:t>
            </a:r>
            <a:r>
              <a:rPr lang="en-US" sz="2400" dirty="0" smtClean="0"/>
              <a:t>O-H  ó  N-H</a:t>
            </a:r>
          </a:p>
          <a:p>
            <a:pPr eaLnBrk="1" hangingPunct="1"/>
            <a:r>
              <a:rPr lang="es-ES" sz="2400" dirty="0" smtClean="0"/>
              <a:t>Buenos solventes de alcoholes</a:t>
            </a:r>
          </a:p>
          <a:p>
            <a:pPr eaLnBrk="1" hangingPunct="1"/>
            <a:r>
              <a:rPr lang="es-ES" sz="2400" dirty="0" smtClean="0"/>
              <a:t>Acetaldehído y acetona miscibles en agua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s-ES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 l="909" t="14853" r="1840" b="6046"/>
          <a:stretch>
            <a:fillRect/>
          </a:stretch>
        </p:blipFill>
        <p:spPr bwMode="auto">
          <a:xfrm>
            <a:off x="683568" y="3789040"/>
            <a:ext cx="76328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2852936"/>
            <a:ext cx="8964488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400" b="1" dirty="0" smtClean="0">
                <a:latin typeface="+mj-lt"/>
                <a:ea typeface="+mj-ea"/>
                <a:cs typeface="+mj-cs"/>
              </a:rPr>
              <a:t>Puentes de hidrógeno entre el grupo carbonilo y el agua o alcoholes</a:t>
            </a:r>
            <a:endParaRPr kumimoji="0" lang="es-ES" sz="24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5976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i="1" u="sng" dirty="0" smtClean="0"/>
              <a:t>PREPARACIÓN </a:t>
            </a:r>
            <a:r>
              <a:rPr lang="es-ES" b="1" i="1" u="sng" dirty="0"/>
              <a:t>DE ALDEHIDOS Y CETONAS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7255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589240"/>
            <a:ext cx="1296144" cy="62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95536" y="2204864"/>
            <a:ext cx="6192019" cy="136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ym typeface="Symbol" pitchFamily="18" charset="2"/>
              </a:rPr>
              <a:t>alcohol </a:t>
            </a:r>
            <a:r>
              <a:rPr lang="en-US" sz="2400" dirty="0">
                <a:sym typeface="Symbol" pitchFamily="18" charset="2"/>
              </a:rPr>
              <a:t>1  </a:t>
            </a:r>
            <a:r>
              <a:rPr lang="en-US" sz="2400" dirty="0" err="1" smtClean="0">
                <a:sym typeface="Symbol" pitchFamily="18" charset="2"/>
              </a:rPr>
              <a:t>aldehído</a:t>
            </a:r>
            <a:endParaRPr lang="en-US" sz="2400" dirty="0" smtClean="0"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ym typeface="Symbol" pitchFamily="18" charset="2"/>
              </a:rPr>
              <a:t>alcohol </a:t>
            </a:r>
            <a:r>
              <a:rPr lang="en-US" sz="2400" dirty="0" smtClean="0"/>
              <a:t>2</a:t>
            </a:r>
            <a:r>
              <a:rPr lang="en-US" sz="2400" dirty="0" smtClean="0">
                <a:sym typeface="Symbol" pitchFamily="18" charset="2"/>
              </a:rPr>
              <a:t>  </a:t>
            </a:r>
            <a:r>
              <a:rPr lang="en-US" sz="2400" dirty="0" err="1" smtClean="0">
                <a:sym typeface="Symbol" pitchFamily="18" charset="2"/>
              </a:rPr>
              <a:t>cetona</a:t>
            </a:r>
            <a:endParaRPr lang="en-US" sz="2400" dirty="0" smtClean="0">
              <a:sym typeface="Symbol" pitchFamily="18" charset="2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800" dirty="0">
              <a:sym typeface="Symbol" pitchFamily="18" charset="2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95288" y="260648"/>
            <a:ext cx="8061325" cy="56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err="1" smtClean="0">
                <a:solidFill>
                  <a:schemeClr val="tx2"/>
                </a:solidFill>
              </a:rPr>
              <a:t>Preparación</a:t>
            </a:r>
            <a:r>
              <a:rPr lang="en-US" sz="2800" b="1" dirty="0" smtClean="0">
                <a:solidFill>
                  <a:schemeClr val="tx2"/>
                </a:solidFill>
              </a:rPr>
              <a:t> de </a:t>
            </a:r>
            <a:r>
              <a:rPr lang="en-US" sz="2800" b="1" dirty="0" err="1" smtClean="0">
                <a:solidFill>
                  <a:schemeClr val="tx2"/>
                </a:solidFill>
              </a:rPr>
              <a:t>aldehídos</a:t>
            </a:r>
            <a:r>
              <a:rPr lang="en-US" sz="2800" b="1" dirty="0" smtClean="0">
                <a:solidFill>
                  <a:schemeClr val="tx2"/>
                </a:solidFill>
              </a:rPr>
              <a:t> y </a:t>
            </a:r>
            <a:r>
              <a:rPr lang="en-US" sz="2800" b="1" dirty="0" err="1" smtClean="0">
                <a:solidFill>
                  <a:schemeClr val="tx2"/>
                </a:solidFill>
              </a:rPr>
              <a:t>cetonas</a:t>
            </a:r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err="1" smtClean="0">
                <a:solidFill>
                  <a:schemeClr val="tx2"/>
                </a:solidFill>
              </a:rPr>
              <a:t>Métodos</a:t>
            </a:r>
            <a:r>
              <a:rPr lang="en-US" sz="2800" b="1" dirty="0" smtClean="0">
                <a:solidFill>
                  <a:schemeClr val="tx2"/>
                </a:solidFill>
              </a:rPr>
              <a:t> de </a:t>
            </a:r>
            <a:r>
              <a:rPr lang="en-US" sz="2800" b="1" dirty="0" err="1">
                <a:solidFill>
                  <a:schemeClr val="tx2"/>
                </a:solidFill>
              </a:rPr>
              <a:t>Laboratorio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539552" y="1340768"/>
            <a:ext cx="7772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Oxidación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de alcoholes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915816" y="1988840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>
                <a:sym typeface="Symbol" pitchFamily="18" charset="2"/>
              </a:rPr>
              <a:t>O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843808" y="2420888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>
                <a:sym typeface="Symbol" pitchFamily="18" charset="2"/>
              </a:rPr>
              <a:t>O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6516688" y="765175"/>
            <a:ext cx="24479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u="sng">
                <a:sym typeface="Symbol" pitchFamily="18" charset="2"/>
              </a:rPr>
              <a:t>Oxidantes</a:t>
            </a:r>
            <a:r>
              <a:rPr lang="es-ES" sz="2400">
                <a:sym typeface="Symbol" pitchFamily="18" charset="2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s-ES" sz="2000">
                <a:sym typeface="Symbol" pitchFamily="18" charset="2"/>
              </a:rPr>
              <a:t>CrO</a:t>
            </a:r>
            <a:r>
              <a:rPr lang="es-ES" sz="2000" baseline="-25000">
                <a:sym typeface="Symbol" pitchFamily="18" charset="2"/>
              </a:rPr>
              <a:t>3</a:t>
            </a:r>
            <a:r>
              <a:rPr lang="es-ES" sz="2000">
                <a:sym typeface="Symbol" pitchFamily="18" charset="2"/>
              </a:rPr>
              <a:t> en ác. acético</a:t>
            </a:r>
          </a:p>
          <a:p>
            <a:pPr>
              <a:spcBef>
                <a:spcPct val="50000"/>
              </a:spcBef>
            </a:pPr>
            <a:r>
              <a:rPr lang="es-ES" sz="2000">
                <a:sym typeface="Symbol" pitchFamily="18" charset="2"/>
              </a:rPr>
              <a:t>CrO</a:t>
            </a:r>
            <a:r>
              <a:rPr lang="es-ES" sz="2000" baseline="-25000">
                <a:sym typeface="Symbol" pitchFamily="18" charset="2"/>
              </a:rPr>
              <a:t>3</a:t>
            </a:r>
            <a:r>
              <a:rPr lang="es-ES" sz="2000">
                <a:sym typeface="Symbol" pitchFamily="18" charset="2"/>
              </a:rPr>
              <a:t> en piridina</a:t>
            </a:r>
          </a:p>
          <a:p>
            <a:pPr>
              <a:spcBef>
                <a:spcPct val="50000"/>
              </a:spcBef>
            </a:pPr>
            <a:r>
              <a:rPr lang="es-ES" sz="2000">
                <a:sym typeface="Symbol" pitchFamily="18" charset="2"/>
              </a:rPr>
              <a:t>H</a:t>
            </a:r>
            <a:r>
              <a:rPr lang="es-ES" sz="2000" baseline="-25000">
                <a:sym typeface="Symbol" pitchFamily="18" charset="2"/>
              </a:rPr>
              <a:t>2</a:t>
            </a:r>
            <a:r>
              <a:rPr lang="es-ES" sz="2000">
                <a:sym typeface="Symbol" pitchFamily="18" charset="2"/>
              </a:rPr>
              <a:t>CrO</a:t>
            </a:r>
            <a:r>
              <a:rPr lang="es-ES" sz="2000" baseline="-25000">
                <a:sym typeface="Symbol" pitchFamily="18" charset="2"/>
              </a:rPr>
              <a:t>4</a:t>
            </a:r>
          </a:p>
          <a:p>
            <a:pPr>
              <a:spcBef>
                <a:spcPct val="50000"/>
              </a:spcBef>
            </a:pPr>
            <a:r>
              <a:rPr lang="en-US" sz="2000">
                <a:sym typeface="Symbol" pitchFamily="18" charset="2"/>
              </a:rPr>
              <a:t>Na</a:t>
            </a:r>
            <a:r>
              <a:rPr lang="en-US" sz="2000" baseline="-25000">
                <a:sym typeface="Symbol" pitchFamily="18" charset="2"/>
              </a:rPr>
              <a:t>2</a:t>
            </a:r>
            <a:r>
              <a:rPr lang="en-US" sz="2000">
                <a:sym typeface="Symbol" pitchFamily="18" charset="2"/>
              </a:rPr>
              <a:t>Cr</a:t>
            </a:r>
            <a:r>
              <a:rPr lang="en-US" sz="2000" baseline="-25000">
                <a:sym typeface="Symbol" pitchFamily="18" charset="2"/>
              </a:rPr>
              <a:t>2</a:t>
            </a:r>
            <a:r>
              <a:rPr lang="en-US" sz="2000">
                <a:sym typeface="Symbol" pitchFamily="18" charset="2"/>
              </a:rPr>
              <a:t>O</a:t>
            </a:r>
            <a:r>
              <a:rPr lang="en-US" sz="2000" baseline="-25000">
                <a:sym typeface="Symbol" pitchFamily="18" charset="2"/>
              </a:rPr>
              <a:t>7</a:t>
            </a:r>
          </a:p>
          <a:p>
            <a:pPr>
              <a:spcBef>
                <a:spcPct val="50000"/>
              </a:spcBef>
            </a:pPr>
            <a:r>
              <a:rPr lang="en-US" sz="2000">
                <a:sym typeface="Symbol" pitchFamily="18" charset="2"/>
              </a:rPr>
              <a:t>PCC</a:t>
            </a:r>
            <a:endParaRPr lang="es-ES" sz="2000">
              <a:sym typeface="Symbol" pitchFamily="18" charset="2"/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6516688" y="692150"/>
            <a:ext cx="2447925" cy="3024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30" name="Rectangle 18"/>
          <p:cNvSpPr>
            <a:spLocks noChangeArrowheads="1"/>
          </p:cNvSpPr>
          <p:nvPr/>
        </p:nvSpPr>
        <p:spPr bwMode="auto">
          <a:xfrm>
            <a:off x="0" y="2366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5131" name="Rectangle 20"/>
          <p:cNvSpPr>
            <a:spLocks noChangeArrowheads="1"/>
          </p:cNvSpPr>
          <p:nvPr/>
        </p:nvSpPr>
        <p:spPr bwMode="auto">
          <a:xfrm>
            <a:off x="0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1088"/>
            <a:ext cx="671524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467544" y="580526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Es muy difícil detener la oxidación del alcohol en la etapa de aldehído.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 b="40721"/>
          <a:stretch>
            <a:fillRect/>
          </a:stretch>
        </p:blipFill>
        <p:spPr bwMode="auto">
          <a:xfrm>
            <a:off x="179512" y="0"/>
            <a:ext cx="84582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7236296" y="3212976"/>
            <a:ext cx="12239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/>
              <a:t>Primario</a:t>
            </a:r>
          </a:p>
          <a:p>
            <a:pPr>
              <a:spcBef>
                <a:spcPct val="50000"/>
              </a:spcBef>
            </a:pPr>
            <a:r>
              <a:rPr lang="es-ES" dirty="0"/>
              <a:t>Con PCC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8107" t="59279"/>
          <a:stretch>
            <a:fillRect/>
          </a:stretch>
        </p:blipFill>
        <p:spPr bwMode="auto">
          <a:xfrm>
            <a:off x="5940152" y="1124744"/>
            <a:ext cx="2697560" cy="161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a imagen “http://www.uam.es/departamentos/ciencias/qorg/docencia_red/qo/l6/image73.gif” no puede mostrarse porque contiene errore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5930470" cy="1296144"/>
          </a:xfrm>
          <a:prstGeom prst="rect">
            <a:avLst/>
          </a:prstGeom>
          <a:noFill/>
        </p:spPr>
      </p:pic>
      <p:pic>
        <p:nvPicPr>
          <p:cNvPr id="6" name="Picture 7" descr="La imagen “http://www.uam.es/departamentos/ciencias/qorg/docencia_red/qo/l6/image77.gif” no puede mostrarse porque contiene errore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4829502" cy="1080120"/>
          </a:xfrm>
          <a:prstGeom prst="rect">
            <a:avLst/>
          </a:prstGeom>
          <a:noFill/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084168" y="4509120"/>
            <a:ext cx="22320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/>
              <a:t>Secundario</a:t>
            </a:r>
          </a:p>
          <a:p>
            <a:pPr>
              <a:spcBef>
                <a:spcPct val="50000"/>
              </a:spcBef>
            </a:pPr>
            <a:r>
              <a:rPr lang="es-ES" dirty="0"/>
              <a:t>Con ácido crómico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444208" y="5805264"/>
            <a:ext cx="208823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/>
              <a:t>Alcohol Terciario</a:t>
            </a:r>
            <a:endParaRPr lang="es-ES" b="1" dirty="0"/>
          </a:p>
          <a:p>
            <a:pPr>
              <a:spcBef>
                <a:spcPct val="50000"/>
              </a:spcBef>
            </a:pPr>
            <a:r>
              <a:rPr lang="es-ES" dirty="0"/>
              <a:t>No da reacción</a:t>
            </a: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5" cstate="print"/>
          <a:srcRect b="18449"/>
          <a:stretch>
            <a:fillRect/>
          </a:stretch>
        </p:blipFill>
        <p:spPr bwMode="auto">
          <a:xfrm>
            <a:off x="539552" y="5517232"/>
            <a:ext cx="4238328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68313" y="549275"/>
            <a:ext cx="6480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sym typeface="Symbol" pitchFamily="18" charset="2"/>
              </a:rPr>
              <a:t>A </a:t>
            </a:r>
            <a:r>
              <a:rPr lang="en-US" sz="2800" dirty="0" err="1">
                <a:sym typeface="Symbol" pitchFamily="18" charset="2"/>
              </a:rPr>
              <a:t>partir</a:t>
            </a:r>
            <a:r>
              <a:rPr lang="en-US" sz="2800" dirty="0">
                <a:sym typeface="Symbol" pitchFamily="18" charset="2"/>
              </a:rPr>
              <a:t> de </a:t>
            </a:r>
            <a:r>
              <a:rPr lang="en-US" sz="2800" dirty="0" err="1">
                <a:sym typeface="Symbol" pitchFamily="18" charset="2"/>
              </a:rPr>
              <a:t>cloruros</a:t>
            </a:r>
            <a:r>
              <a:rPr lang="en-US" sz="2800" dirty="0">
                <a:sym typeface="Symbol" pitchFamily="18" charset="2"/>
              </a:rPr>
              <a:t> de ácido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884163" cy="445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67544" y="188640"/>
            <a:ext cx="6480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err="1" smtClean="0">
                <a:sym typeface="Symbol" pitchFamily="18" charset="2"/>
              </a:rPr>
              <a:t>Ozonólisis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de </a:t>
            </a:r>
            <a:r>
              <a:rPr lang="en-US" sz="2800" dirty="0" err="1">
                <a:sym typeface="Symbol" pitchFamily="18" charset="2"/>
              </a:rPr>
              <a:t>alquenos</a:t>
            </a:r>
            <a:endParaRPr lang="en-US" sz="2800" dirty="0">
              <a:sym typeface="Symbol" pitchFamily="18" charset="2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683568" y="764704"/>
          <a:ext cx="6624637" cy="1373188"/>
        </p:xfrm>
        <a:graphic>
          <a:graphicData uri="http://schemas.openxmlformats.org/presentationml/2006/ole">
            <p:oleObj spid="_x0000_s57346" r:id="rId3" imgW="5516880" imgH="1139952" progId="ACD.ChemSketch.20">
              <p:embed/>
            </p:oleObj>
          </a:graphicData>
        </a:graphic>
      </p:graphicFrame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pic>
        <p:nvPicPr>
          <p:cNvPr id="9" name="Picture 5" descr="La imagen “http://www.uam.es/departamentos/ciencias/qorg/docencia_red/qo/l9/image85.gif” no puede mostrarse porque contiene errore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564904"/>
            <a:ext cx="3744416" cy="2684050"/>
          </a:xfrm>
          <a:prstGeom prst="rect">
            <a:avLst/>
          </a:prstGeom>
          <a:noFill/>
        </p:spPr>
      </p:pic>
      <p:pic>
        <p:nvPicPr>
          <p:cNvPr id="10" name="Picture 9" descr="La imagen “http://www.uam.es/departamentos/ciencias/qorg/docencia_red/qo/l9/image86.gif” no puede mostrarse porque contiene errore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5172" y="3429000"/>
            <a:ext cx="3849316" cy="309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827584" y="1268760"/>
          <a:ext cx="7058025" cy="1671637"/>
        </p:xfrm>
        <a:graphic>
          <a:graphicData uri="http://schemas.openxmlformats.org/presentationml/2006/ole">
            <p:oleObj spid="_x0000_s103426" r:id="rId3" imgW="4255008" imgH="1008888" progId="ACD.ChemSketch.20">
              <p:embed/>
            </p:oleObj>
          </a:graphicData>
        </a:graphic>
      </p:graphicFrame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27584" y="476672"/>
            <a:ext cx="6480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err="1" smtClean="0">
                <a:sym typeface="Symbol" pitchFamily="18" charset="2"/>
              </a:rPr>
              <a:t>Hidratación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de </a:t>
            </a:r>
            <a:r>
              <a:rPr lang="en-US" sz="2800" dirty="0" err="1">
                <a:sym typeface="Symbol" pitchFamily="18" charset="2"/>
              </a:rPr>
              <a:t>alquinos</a:t>
            </a:r>
            <a:endParaRPr lang="en-US" sz="2800" dirty="0">
              <a:sym typeface="Symbol" pitchFamily="18" charset="2"/>
            </a:endParaRPr>
          </a:p>
        </p:txBody>
      </p:sp>
      <p:pic>
        <p:nvPicPr>
          <p:cNvPr id="103428" name="Picture 4" descr="Hidratación de Alquin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791" y="3717032"/>
            <a:ext cx="8805209" cy="1438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>
                                            <p:subSp spid="_x0000_s10342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16599" y="530801"/>
            <a:ext cx="834555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" sz="2000" dirty="0"/>
              <a:t>El grupo carbonilo C=O forma parte de numerosas funciones orgánicas</a:t>
            </a:r>
            <a:r>
              <a:rPr lang="es-ES" dirty="0"/>
              <a:t>:</a:t>
            </a:r>
          </a:p>
          <a:p>
            <a:pPr algn="ctr" eaLnBrk="0" hangingPunct="0"/>
            <a:endParaRPr lang="es-ES" dirty="0"/>
          </a:p>
        </p:txBody>
      </p:sp>
      <p:graphicFrame>
        <p:nvGraphicFramePr>
          <p:cNvPr id="6202" name="Group 58"/>
          <p:cNvGraphicFramePr>
            <a:graphicFrameLocks noGrp="1"/>
          </p:cNvGraphicFramePr>
          <p:nvPr/>
        </p:nvGraphicFramePr>
        <p:xfrm>
          <a:off x="827583" y="1628801"/>
          <a:ext cx="7920880" cy="3640622"/>
        </p:xfrm>
        <a:graphic>
          <a:graphicData uri="http://schemas.openxmlformats.org/drawingml/2006/table">
            <a:tbl>
              <a:tblPr/>
              <a:tblGrid>
                <a:gridCol w="1980220"/>
                <a:gridCol w="1980220"/>
                <a:gridCol w="1980220"/>
                <a:gridCol w="1980220"/>
              </a:tblGrid>
              <a:tr h="1820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s-ES" sz="4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Aldehídos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s-ES" sz="4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Cetonas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s-ES" sz="4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 </a:t>
                      </a:r>
                      <a:b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Ácidos carboxílicos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s-ES" sz="4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 </a:t>
                      </a:r>
                      <a:b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Ésteres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1820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s-ES" sz="4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    </a:t>
                      </a:r>
                      <a:b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Anhídridos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s-ES" sz="4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 </a:t>
                      </a:r>
                      <a:b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Haluros de ácido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s-E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 </a:t>
                      </a:r>
                      <a:b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Amidas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A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 grupo R modifican las propiedades del C=O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4479925" y="47339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s-ES"/>
          </a:p>
          <a:p>
            <a:pPr algn="ctr" eaLnBrk="0" hangingPunct="0"/>
            <a:endParaRPr lang="es-ES"/>
          </a:p>
        </p:txBody>
      </p:sp>
      <p:pic>
        <p:nvPicPr>
          <p:cNvPr id="6151" name="Picture 7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1152128" cy="1104123"/>
          </a:xfrm>
          <a:prstGeom prst="rect">
            <a:avLst/>
          </a:prstGeom>
          <a:noFill/>
        </p:spPr>
      </p:pic>
      <p:pic>
        <p:nvPicPr>
          <p:cNvPr id="6153" name="Picture 9" descr="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22980"/>
            <a:ext cx="1152128" cy="1091490"/>
          </a:xfrm>
          <a:prstGeom prst="rect">
            <a:avLst/>
          </a:prstGeom>
          <a:noFill/>
        </p:spPr>
      </p:pic>
      <p:pic>
        <p:nvPicPr>
          <p:cNvPr id="6155" name="Picture 11" descr="imag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761579"/>
            <a:ext cx="1440160" cy="1036915"/>
          </a:xfrm>
          <a:prstGeom prst="rect">
            <a:avLst/>
          </a:prstGeom>
          <a:noFill/>
        </p:spPr>
      </p:pic>
      <p:pic>
        <p:nvPicPr>
          <p:cNvPr id="6157" name="Picture 13" descr="image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988840"/>
            <a:ext cx="1406646" cy="973832"/>
          </a:xfrm>
          <a:prstGeom prst="rect">
            <a:avLst/>
          </a:prstGeom>
          <a:noFill/>
        </p:spPr>
      </p:pic>
      <p:pic>
        <p:nvPicPr>
          <p:cNvPr id="6159" name="Picture 15" descr="image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2011" y="3645024"/>
            <a:ext cx="1786768" cy="974601"/>
          </a:xfrm>
          <a:prstGeom prst="rect">
            <a:avLst/>
          </a:prstGeom>
          <a:noFill/>
        </p:spPr>
      </p:pic>
      <p:pic>
        <p:nvPicPr>
          <p:cNvPr id="6161" name="Picture 17" descr="image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717032"/>
            <a:ext cx="1042282" cy="974601"/>
          </a:xfrm>
          <a:prstGeom prst="rect">
            <a:avLst/>
          </a:prstGeom>
          <a:noFill/>
        </p:spPr>
      </p:pic>
      <p:pic>
        <p:nvPicPr>
          <p:cNvPr id="6163" name="Picture 19" descr="image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3501008"/>
            <a:ext cx="1367829" cy="110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425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i="1" u="sng" dirty="0" smtClean="0"/>
              <a:t>REACTIVIDAD </a:t>
            </a:r>
            <a:r>
              <a:rPr lang="es-ES" sz="2800" b="1" i="1" u="sng" dirty="0"/>
              <a:t>DE ALDEHIDOS Y CETONAS</a:t>
            </a:r>
          </a:p>
        </p:txBody>
      </p:sp>
      <p:pic>
        <p:nvPicPr>
          <p:cNvPr id="25606" name="Picture 6" descr="La imagen “http://www.uam.es/departamentos/ciencias/qorg/docencia_red/qo/l15/image10.gif” no puede mostrarse porque contiene error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7937848" cy="3600996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1268760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i="1" dirty="0">
                <a:solidFill>
                  <a:srgbClr val="000000"/>
                </a:solidFill>
                <a:latin typeface="Comic Sans MS" pitchFamily="66" charset="0"/>
              </a:rPr>
              <a:t>Analizando la estructura del grupo funcional</a:t>
            </a:r>
            <a:r>
              <a:rPr lang="es-ES" sz="2800" i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953732"/>
            <a:ext cx="7920880" cy="318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3" cstate="print"/>
          <a:srcRect b="19345"/>
          <a:stretch>
            <a:fillRect/>
          </a:stretch>
        </p:blipFill>
        <p:spPr bwMode="auto">
          <a:xfrm>
            <a:off x="179512" y="5057751"/>
            <a:ext cx="8785225" cy="180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775" y="4221088"/>
            <a:ext cx="8785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i="1" dirty="0">
                <a:solidFill>
                  <a:srgbClr val="000000"/>
                </a:solidFill>
              </a:rPr>
              <a:t>Cuando los aldehídos y cetonas actúan como electrófilos: adición nucleofílica sobre C </a:t>
            </a:r>
            <a:r>
              <a:rPr lang="es-AR" sz="2400" dirty="0"/>
              <a:t>sp</a:t>
            </a:r>
            <a:r>
              <a:rPr lang="es-AR" sz="2400" baseline="30000" dirty="0"/>
              <a:t>2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8964487" cy="626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66700" y="4581525"/>
            <a:ext cx="862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Tahoma" pitchFamily="32" charset="0"/>
            </a:endParaRPr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268413"/>
            <a:ext cx="66246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27088" y="2276475"/>
            <a:ext cx="7561262" cy="1155700"/>
            <a:chOff x="581" y="3120"/>
            <a:chExt cx="4763" cy="874"/>
          </a:xfrm>
        </p:grpSpPr>
        <p:sp>
          <p:nvSpPr>
            <p:cNvPr id="28692" name="Text Box 6"/>
            <p:cNvSpPr txBox="1">
              <a:spLocks noChangeArrowheads="1"/>
            </p:cNvSpPr>
            <p:nvPr/>
          </p:nvSpPr>
          <p:spPr bwMode="auto">
            <a:xfrm>
              <a:off x="5228" y="3648"/>
              <a:ext cx="11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400"/>
            </a:p>
          </p:txBody>
        </p:sp>
        <p:pic>
          <p:nvPicPr>
            <p:cNvPr id="2869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1" y="3120"/>
              <a:ext cx="4267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6516688" y="1773238"/>
            <a:ext cx="1439862" cy="366712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i="1"/>
              <a:t>K = </a:t>
            </a:r>
            <a:r>
              <a:rPr lang="es-ES"/>
              <a:t>40</a:t>
            </a:r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468313" y="188913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 u="sng"/>
              <a:t>FORMACIÓN DE ENLACE C-O</a:t>
            </a:r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323850" y="3357563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 </a:t>
            </a:r>
            <a:r>
              <a:rPr lang="en-US" sz="2000"/>
              <a:t>Los aldehídos tienen más probabilidad que las cetonas de formar</a:t>
            </a:r>
          </a:p>
          <a:p>
            <a:r>
              <a:rPr lang="en-US" sz="2000"/>
              <a:t>  hidratos estables</a:t>
            </a:r>
            <a:endParaRPr lang="es-ES" sz="2000"/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250825" y="5589588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El cloral (tricloroacetaldehído) tiene un grupo triclorometilo sustractor de electrones que favorece la formación del hidrato</a:t>
            </a:r>
            <a:endParaRPr lang="es-ES" sz="2000"/>
          </a:p>
        </p:txBody>
      </p:sp>
      <p:sp>
        <p:nvSpPr>
          <p:cNvPr id="128022" name="Text Box 22"/>
          <p:cNvSpPr txBox="1">
            <a:spLocks noChangeArrowheads="1"/>
          </p:cNvSpPr>
          <p:nvPr/>
        </p:nvSpPr>
        <p:spPr bwMode="auto">
          <a:xfrm>
            <a:off x="468313" y="692150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1) Adición de agua: formación de hidratos</a:t>
            </a:r>
          </a:p>
        </p:txBody>
      </p:sp>
      <p:sp>
        <p:nvSpPr>
          <p:cNvPr id="128033" name="Rectangle 33"/>
          <p:cNvSpPr>
            <a:spLocks noChangeArrowheads="1"/>
          </p:cNvSpPr>
          <p:nvPr/>
        </p:nvSpPr>
        <p:spPr bwMode="auto">
          <a:xfrm>
            <a:off x="755650" y="4652963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Cl</a:t>
            </a:r>
            <a:r>
              <a:rPr lang="en-US" sz="2400" baseline="-25000"/>
              <a:t>3</a:t>
            </a:r>
            <a:r>
              <a:rPr lang="en-US" sz="2400"/>
              <a:t>C – C – H   +  H</a:t>
            </a:r>
            <a:r>
              <a:rPr lang="en-US" sz="2400" baseline="-25000"/>
              <a:t>2</a:t>
            </a:r>
            <a:r>
              <a:rPr lang="en-US" sz="2400"/>
              <a:t>O            Cl</a:t>
            </a:r>
            <a:r>
              <a:rPr lang="en-US" sz="2400" baseline="-25000"/>
              <a:t>3</a:t>
            </a:r>
            <a:r>
              <a:rPr lang="en-US" sz="2400"/>
              <a:t>C –</a:t>
            </a:r>
            <a:r>
              <a:rPr lang="en-US"/>
              <a:t> </a:t>
            </a:r>
            <a:r>
              <a:rPr lang="en-US" sz="2400"/>
              <a:t>C – H</a:t>
            </a:r>
            <a:r>
              <a:rPr lang="en-US"/>
              <a:t>     </a:t>
            </a:r>
            <a:r>
              <a:rPr lang="en-US" sz="2400"/>
              <a:t>     </a:t>
            </a:r>
            <a:r>
              <a:rPr lang="en-US" sz="2400" i="1"/>
              <a:t>K = 500</a:t>
            </a:r>
            <a:endParaRPr lang="en-US" sz="2400"/>
          </a:p>
          <a:p>
            <a:r>
              <a:rPr lang="es-ES" sz="2000"/>
              <a:t>       Cloral                                           hidrato de cloral</a:t>
            </a:r>
          </a:p>
        </p:txBody>
      </p:sp>
      <p:sp>
        <p:nvSpPr>
          <p:cNvPr id="128034" name="Line 34"/>
          <p:cNvSpPr>
            <a:spLocks noChangeShapeType="1"/>
          </p:cNvSpPr>
          <p:nvPr/>
        </p:nvSpPr>
        <p:spPr bwMode="auto">
          <a:xfrm flipV="1">
            <a:off x="1908175" y="45085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8035" name="Line 35"/>
          <p:cNvSpPr>
            <a:spLocks noChangeShapeType="1"/>
          </p:cNvSpPr>
          <p:nvPr/>
        </p:nvSpPr>
        <p:spPr bwMode="auto">
          <a:xfrm flipV="1">
            <a:off x="1979613" y="45085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8036" name="Rectangle 36"/>
          <p:cNvSpPr>
            <a:spLocks noChangeArrowheads="1"/>
          </p:cNvSpPr>
          <p:nvPr/>
        </p:nvSpPr>
        <p:spPr bwMode="auto">
          <a:xfrm>
            <a:off x="1763713" y="4076700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O</a:t>
            </a:r>
            <a:endParaRPr lang="es-ES" sz="2400"/>
          </a:p>
        </p:txBody>
      </p:sp>
      <p:sp>
        <p:nvSpPr>
          <p:cNvPr id="128037" name="Line 37"/>
          <p:cNvSpPr>
            <a:spLocks noChangeShapeType="1"/>
          </p:cNvSpPr>
          <p:nvPr/>
        </p:nvSpPr>
        <p:spPr bwMode="auto">
          <a:xfrm>
            <a:off x="3924300" y="48688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28038" name="Line 38"/>
          <p:cNvSpPr>
            <a:spLocks noChangeShapeType="1"/>
          </p:cNvSpPr>
          <p:nvPr/>
        </p:nvSpPr>
        <p:spPr bwMode="auto">
          <a:xfrm flipH="1">
            <a:off x="4211638" y="50133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28039" name="Line 39"/>
          <p:cNvSpPr>
            <a:spLocks noChangeShapeType="1"/>
          </p:cNvSpPr>
          <p:nvPr/>
        </p:nvSpPr>
        <p:spPr bwMode="auto">
          <a:xfrm flipV="1">
            <a:off x="5867400" y="4508500"/>
            <a:ext cx="2873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8040" name="Line 40"/>
          <p:cNvSpPr>
            <a:spLocks noChangeShapeType="1"/>
          </p:cNvSpPr>
          <p:nvPr/>
        </p:nvSpPr>
        <p:spPr bwMode="auto">
          <a:xfrm flipH="1" flipV="1">
            <a:off x="5508625" y="4508500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8041" name="Rectangle 41"/>
          <p:cNvSpPr>
            <a:spLocks noChangeArrowheads="1"/>
          </p:cNvSpPr>
          <p:nvPr/>
        </p:nvSpPr>
        <p:spPr bwMode="auto">
          <a:xfrm>
            <a:off x="5148263" y="40767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OH</a:t>
            </a:r>
            <a:endParaRPr lang="es-ES" sz="2400"/>
          </a:p>
        </p:txBody>
      </p:sp>
      <p:sp>
        <p:nvSpPr>
          <p:cNvPr id="128042" name="Rectangle 42"/>
          <p:cNvSpPr>
            <a:spLocks noChangeArrowheads="1"/>
          </p:cNvSpPr>
          <p:nvPr/>
        </p:nvSpPr>
        <p:spPr bwMode="auto">
          <a:xfrm>
            <a:off x="6011863" y="40767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OH</a:t>
            </a:r>
            <a:endParaRPr lang="es-ES" sz="2400"/>
          </a:p>
        </p:txBody>
      </p:sp>
      <p:pic>
        <p:nvPicPr>
          <p:cNvPr id="129026" name="Picture 2" descr="Image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-22076"/>
            <a:ext cx="2411760" cy="1688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8" grpId="0" animBg="1"/>
      <p:bldP spid="128009" grpId="0"/>
      <p:bldP spid="128010" grpId="0"/>
      <p:bldP spid="128020" grpId="0"/>
      <p:bldP spid="128022" grpId="0"/>
      <p:bldP spid="128033" grpId="0"/>
      <p:bldP spid="128034" grpId="0" animBg="1"/>
      <p:bldP spid="128035" grpId="0" animBg="1"/>
      <p:bldP spid="128036" grpId="0"/>
      <p:bldP spid="128037" grpId="0" animBg="1"/>
      <p:bldP spid="128038" grpId="0" animBg="1"/>
      <p:bldP spid="128039" grpId="0" animBg="1"/>
      <p:bldP spid="128040" grpId="0" animBg="1"/>
      <p:bldP spid="128041" grpId="0"/>
      <p:bldP spid="1280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23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66700" y="4581525"/>
            <a:ext cx="862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Tahoma" pitchFamily="32" charset="0"/>
            </a:endParaRPr>
          </a:p>
        </p:txBody>
      </p:sp>
      <p:sp>
        <p:nvSpPr>
          <p:cNvPr id="123917" name="Line 13"/>
          <p:cNvSpPr>
            <a:spLocks noChangeShapeType="1"/>
          </p:cNvSpPr>
          <p:nvPr/>
        </p:nvSpPr>
        <p:spPr bwMode="auto">
          <a:xfrm flipH="1">
            <a:off x="2771800" y="1412776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23918" name="Line 14"/>
          <p:cNvSpPr>
            <a:spLocks noChangeShapeType="1"/>
          </p:cNvSpPr>
          <p:nvPr/>
        </p:nvSpPr>
        <p:spPr bwMode="auto">
          <a:xfrm flipH="1">
            <a:off x="6012160" y="1484784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8461448" cy="211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7" grpId="0" animBg="1"/>
      <p:bldP spid="1239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66700" y="4581525"/>
            <a:ext cx="862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Tahoma" pitchFamily="32" charset="0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539552" y="3212976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</a:rPr>
              <a:t>Acetales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cíclicos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468313" y="3789363"/>
            <a:ext cx="8351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/>
              <a:t> La adición de un diol da lugar a una acetal cíclico</a:t>
            </a:r>
            <a:endParaRPr lang="es-E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42988" y="4076700"/>
            <a:ext cx="6297612" cy="2325688"/>
            <a:chOff x="576" y="2112"/>
            <a:chExt cx="4578" cy="1705"/>
          </a:xfrm>
        </p:grpSpPr>
        <p:pic>
          <p:nvPicPr>
            <p:cNvPr id="2970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2112"/>
              <a:ext cx="4128" cy="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5020" y="3482"/>
              <a:ext cx="134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400"/>
            </a:p>
          </p:txBody>
        </p:sp>
      </p:grp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395288" y="5949950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/>
              <a:t> Los </a:t>
            </a:r>
            <a:r>
              <a:rPr lang="en-US" dirty="0" err="1"/>
              <a:t>azúcares</a:t>
            </a:r>
            <a:r>
              <a:rPr lang="en-US" dirty="0"/>
              <a:t> y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carbohidratos</a:t>
            </a:r>
            <a:r>
              <a:rPr lang="en-US" dirty="0"/>
              <a:t> se </a:t>
            </a:r>
            <a:r>
              <a:rPr lang="en-US" dirty="0" err="1"/>
              <a:t>suelen</a:t>
            </a:r>
            <a:r>
              <a:rPr lang="en-US" dirty="0"/>
              <a:t> </a:t>
            </a:r>
            <a:r>
              <a:rPr lang="en-US" dirty="0" err="1"/>
              <a:t>encontrar</a:t>
            </a:r>
            <a:r>
              <a:rPr lang="en-US" dirty="0"/>
              <a:t> en la </a:t>
            </a:r>
            <a:r>
              <a:rPr lang="en-US" dirty="0" err="1"/>
              <a:t>naturaleza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acetales</a:t>
            </a:r>
            <a:r>
              <a:rPr lang="en-US" dirty="0"/>
              <a:t> </a:t>
            </a:r>
            <a:r>
              <a:rPr lang="en-US" dirty="0" err="1"/>
              <a:t>cíclicos</a:t>
            </a:r>
            <a:r>
              <a:rPr lang="en-US" dirty="0"/>
              <a:t> y </a:t>
            </a:r>
            <a:r>
              <a:rPr lang="en-US" dirty="0" err="1"/>
              <a:t>hemiacetales</a:t>
            </a:r>
            <a:endParaRPr lang="es-ES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6018827" cy="206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39552" y="188640"/>
            <a:ext cx="54726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Hemiacetales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cíclicos</a:t>
            </a:r>
            <a:endParaRPr lang="es-E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/>
      <p:bldP spid="123910" grpId="0"/>
      <p:bldP spid="1239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12875"/>
            <a:ext cx="8353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353425" cy="45561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es-ES" sz="2400" b="1" smtClean="0">
                <a:solidFill>
                  <a:srgbClr val="3333CC"/>
                </a:solidFill>
              </a:rPr>
              <a:t>3) Adición de reactivos organometálicos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755650" y="260350"/>
            <a:ext cx="7272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 u="sng"/>
              <a:t>FORMACIÓN DE ENLACE C-C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  <p:bldP spid="675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692150"/>
            <a:ext cx="87185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s-ES" sz="2400" b="1" smtClean="0">
                <a:solidFill>
                  <a:srgbClr val="3333CC"/>
                </a:solidFill>
              </a:rPr>
              <a:t>5) Adición de ácido cianhídrico: Cianohidrinas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92150"/>
            <a:ext cx="82089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7885113" y="386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940425" y="2852738"/>
            <a:ext cx="151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3333CC"/>
                </a:solidFill>
                <a:latin typeface="Tahoma" pitchFamily="32" charset="0"/>
              </a:rPr>
              <a:t>Cianohidrina de la acetona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16013" y="4868863"/>
            <a:ext cx="180022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3333CC"/>
                </a:solidFill>
                <a:latin typeface="Tahoma" pitchFamily="32" charset="0"/>
              </a:rPr>
              <a:t>Cianohidrina de la ciclohexanona</a:t>
            </a:r>
          </a:p>
        </p:txBody>
      </p: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373688"/>
            <a:ext cx="821055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7168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96300" cy="1080418"/>
          </a:xfrm>
          <a:solidFill>
            <a:srgbClr val="33CCCC"/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es-ES" sz="2800" b="1" i="1" u="sng" dirty="0" smtClean="0">
                <a:solidFill>
                  <a:srgbClr val="000000"/>
                </a:solidFill>
                <a:latin typeface="Comic Sans MS" pitchFamily="66" charset="0"/>
              </a:rPr>
              <a:t>REDUCCIÓN</a:t>
            </a:r>
            <a:br>
              <a:rPr lang="es-ES" sz="2800" b="1" i="1" u="sng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s-ES" sz="2400" b="1" i="1" u="sng" dirty="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s-ES" sz="2400" b="1" i="1" u="sng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s-ES" sz="2400" b="1" dirty="0" smtClean="0">
                <a:solidFill>
                  <a:srgbClr val="000000"/>
                </a:solidFill>
                <a:latin typeface="Comic Sans MS" pitchFamily="66" charset="0"/>
              </a:rPr>
              <a:t>A alcoholes</a:t>
            </a:r>
            <a:endParaRPr lang="es-ES" sz="2400" b="1" i="1" u="sng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849630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rgbClr val="3333CC"/>
                </a:solidFill>
                <a:latin typeface="Tahoma" pitchFamily="32" charset="0"/>
              </a:rPr>
              <a:t>      Agentes reductores: - Hidrógeno, catalizador (Ni, Pt o Pd)</a:t>
            </a:r>
          </a:p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rgbClr val="3333CC"/>
                </a:solidFill>
                <a:latin typeface="Tahoma" pitchFamily="32" charset="0"/>
              </a:rPr>
              <a:t>                                         -Hidruros metálicos: LiAlH</a:t>
            </a:r>
            <a:r>
              <a:rPr lang="es-ES" sz="2000" b="1" baseline="-25000" dirty="0">
                <a:solidFill>
                  <a:srgbClr val="3333CC"/>
                </a:solidFill>
                <a:latin typeface="Tahoma" pitchFamily="32" charset="0"/>
              </a:rPr>
              <a:t>4</a:t>
            </a:r>
            <a:r>
              <a:rPr lang="es-ES" sz="2000" b="1" dirty="0">
                <a:solidFill>
                  <a:srgbClr val="3333CC"/>
                </a:solidFill>
                <a:latin typeface="Tahoma" pitchFamily="32" charset="0"/>
              </a:rPr>
              <a:t> , NaBH</a:t>
            </a:r>
            <a:r>
              <a:rPr lang="es-ES" b="1" baseline="-25000" dirty="0">
                <a:solidFill>
                  <a:srgbClr val="3333CC"/>
                </a:solidFill>
                <a:latin typeface="Tahoma" pitchFamily="32" charset="0"/>
              </a:rPr>
              <a:t>4</a:t>
            </a: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20938"/>
            <a:ext cx="84963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nimBg="1"/>
      <p:bldP spid="134146" grpId="1" animBg="1"/>
      <p:bldP spid="1341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23850" y="333376"/>
            <a:ext cx="8820150" cy="6227763"/>
            <a:chOff x="158" y="210"/>
            <a:chExt cx="5556" cy="3923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58" y="210"/>
              <a:ext cx="5398" cy="576"/>
              <a:chOff x="158" y="391"/>
              <a:chExt cx="5398" cy="576"/>
            </a:xfrm>
          </p:grpSpPr>
          <p:sp>
            <p:nvSpPr>
              <p:cNvPr id="2064" name="Rectangle 13"/>
              <p:cNvSpPr>
                <a:spLocks noChangeArrowheads="1"/>
              </p:cNvSpPr>
              <p:nvPr/>
            </p:nvSpPr>
            <p:spPr bwMode="auto">
              <a:xfrm>
                <a:off x="158" y="391"/>
                <a:ext cx="5398" cy="576"/>
              </a:xfrm>
              <a:prstGeom prst="rect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18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ES_tradnl" sz="2400">
                  <a:solidFill>
                    <a:schemeClr val="folHlink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065" name="Text Box 12"/>
              <p:cNvSpPr txBox="1">
                <a:spLocks noChangeArrowheads="1"/>
              </p:cNvSpPr>
              <p:nvPr/>
            </p:nvSpPr>
            <p:spPr bwMode="auto">
              <a:xfrm>
                <a:off x="181" y="527"/>
                <a:ext cx="537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CL" sz="2800" dirty="0">
                    <a:solidFill>
                      <a:srgbClr val="FFFF00"/>
                    </a:solidFill>
                    <a:latin typeface="Century Gothic" pitchFamily="34" charset="0"/>
                  </a:rPr>
                  <a:t>Cetonas y Aldehídos que se utilizan en el hogar</a:t>
                </a:r>
              </a:p>
            </p:txBody>
          </p:sp>
        </p:grpSp>
        <p:graphicFrame>
          <p:nvGraphicFramePr>
            <p:cNvPr id="2050" name="Object 16"/>
            <p:cNvGraphicFramePr>
              <a:graphicFrameLocks noChangeAspect="1"/>
            </p:cNvGraphicFramePr>
            <p:nvPr/>
          </p:nvGraphicFramePr>
          <p:xfrm>
            <a:off x="204" y="981"/>
            <a:ext cx="2041" cy="510"/>
          </p:xfrm>
          <a:graphic>
            <a:graphicData uri="http://schemas.openxmlformats.org/presentationml/2006/ole">
              <p:oleObj spid="_x0000_s53250" name="Document" r:id="rId3" imgW="1432440" imgH="442080" progId="">
                <p:embed/>
              </p:oleObj>
            </a:graphicData>
          </a:graphic>
        </p:graphicFrame>
        <p:sp>
          <p:nvSpPr>
            <p:cNvPr id="2056" name="Text Box 17"/>
            <p:cNvSpPr txBox="1">
              <a:spLocks noChangeArrowheads="1"/>
            </p:cNvSpPr>
            <p:nvPr/>
          </p:nvSpPr>
          <p:spPr bwMode="auto">
            <a:xfrm>
              <a:off x="158" y="1752"/>
              <a:ext cx="178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L" sz="1600" b="1">
                  <a:solidFill>
                    <a:srgbClr val="800000"/>
                  </a:solidFill>
                  <a:latin typeface="Century Gothic" pitchFamily="34" charset="0"/>
                </a:rPr>
                <a:t>Olor: mantequilla</a:t>
              </a:r>
            </a:p>
            <a:p>
              <a:r>
                <a:rPr lang="es-CL" sz="1600" b="1">
                  <a:solidFill>
                    <a:srgbClr val="000099"/>
                  </a:solidFill>
                  <a:latin typeface="Century Gothic" pitchFamily="34" charset="0"/>
                </a:rPr>
                <a:t>Usos: margarina, alimentos</a:t>
              </a:r>
            </a:p>
          </p:txBody>
        </p:sp>
        <p:graphicFrame>
          <p:nvGraphicFramePr>
            <p:cNvPr id="2051" name="Object 18"/>
            <p:cNvGraphicFramePr>
              <a:graphicFrameLocks noChangeAspect="1"/>
            </p:cNvGraphicFramePr>
            <p:nvPr/>
          </p:nvGraphicFramePr>
          <p:xfrm>
            <a:off x="2834" y="935"/>
            <a:ext cx="1724" cy="787"/>
          </p:xfrm>
          <a:graphic>
            <a:graphicData uri="http://schemas.openxmlformats.org/presentationml/2006/ole">
              <p:oleObj spid="_x0000_s53251" name="Document" r:id="rId4" imgW="1501200" imgH="685800" progId="">
                <p:embed/>
              </p:oleObj>
            </a:graphicData>
          </a:graphic>
        </p:graphicFrame>
        <p:sp>
          <p:nvSpPr>
            <p:cNvPr id="2057" name="Text Box 19"/>
            <p:cNvSpPr txBox="1">
              <a:spLocks noChangeArrowheads="1"/>
            </p:cNvSpPr>
            <p:nvPr/>
          </p:nvSpPr>
          <p:spPr bwMode="auto">
            <a:xfrm>
              <a:off x="3599" y="1756"/>
              <a:ext cx="171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L" sz="1600" b="1">
                  <a:solidFill>
                    <a:srgbClr val="800000"/>
                  </a:solidFill>
                  <a:latin typeface="Century Gothic" pitchFamily="34" charset="0"/>
                </a:rPr>
                <a:t>Olor: vainilla</a:t>
              </a:r>
            </a:p>
            <a:p>
              <a:r>
                <a:rPr lang="es-CL" sz="1600" b="1">
                  <a:solidFill>
                    <a:srgbClr val="000099"/>
                  </a:solidFill>
                  <a:latin typeface="Century Gothic" pitchFamily="34" charset="0"/>
                </a:rPr>
                <a:t>Usos: perfumes, alimentos</a:t>
              </a:r>
            </a:p>
          </p:txBody>
        </p:sp>
        <p:sp>
          <p:nvSpPr>
            <p:cNvPr id="2058" name="Text Box 20"/>
            <p:cNvSpPr txBox="1">
              <a:spLocks noChangeArrowheads="1"/>
            </p:cNvSpPr>
            <p:nvPr/>
          </p:nvSpPr>
          <p:spPr bwMode="auto">
            <a:xfrm>
              <a:off x="295" y="3748"/>
              <a:ext cx="1064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L" sz="1600" b="1">
                  <a:solidFill>
                    <a:srgbClr val="800000"/>
                  </a:solidFill>
                  <a:latin typeface="Century Gothic" pitchFamily="34" charset="0"/>
                </a:rPr>
                <a:t>Olor: pistacho</a:t>
              </a:r>
            </a:p>
            <a:p>
              <a:r>
                <a:rPr lang="es-CL" b="1">
                  <a:solidFill>
                    <a:srgbClr val="000099"/>
                  </a:solidFill>
                  <a:latin typeface="Century Gothic" pitchFamily="34" charset="0"/>
                </a:rPr>
                <a:t>Usos: helados</a:t>
              </a:r>
            </a:p>
          </p:txBody>
        </p:sp>
        <p:sp>
          <p:nvSpPr>
            <p:cNvPr id="2059" name="Text Box 21"/>
            <p:cNvSpPr txBox="1">
              <a:spLocks noChangeArrowheads="1"/>
            </p:cNvSpPr>
            <p:nvPr/>
          </p:nvSpPr>
          <p:spPr bwMode="auto">
            <a:xfrm>
              <a:off x="2653" y="3661"/>
              <a:ext cx="306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1600" b="1">
                  <a:solidFill>
                    <a:srgbClr val="800000"/>
                  </a:solidFill>
                  <a:latin typeface="Century Gothic" pitchFamily="34" charset="0"/>
                </a:rPr>
                <a:t>Olor: canela</a:t>
              </a:r>
            </a:p>
            <a:p>
              <a:r>
                <a:rPr lang="es-CL" sz="1600" b="1">
                  <a:solidFill>
                    <a:srgbClr val="000099"/>
                  </a:solidFill>
                  <a:latin typeface="Century Gothic" pitchFamily="34" charset="0"/>
                </a:rPr>
                <a:t>Usos: dulces, alimentos, medicamentos</a:t>
              </a:r>
            </a:p>
          </p:txBody>
        </p:sp>
        <p:sp>
          <p:nvSpPr>
            <p:cNvPr id="2060" name="Text Box 22"/>
            <p:cNvSpPr txBox="1">
              <a:spLocks noChangeArrowheads="1"/>
            </p:cNvSpPr>
            <p:nvPr/>
          </p:nvSpPr>
          <p:spPr bwMode="auto">
            <a:xfrm>
              <a:off x="509" y="1570"/>
              <a:ext cx="10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L" sz="1600" b="1">
                  <a:latin typeface="Century Gothic" pitchFamily="34" charset="0"/>
                </a:rPr>
                <a:t>BUTIRALDEHÍDO</a:t>
              </a:r>
            </a:p>
          </p:txBody>
        </p:sp>
        <p:sp>
          <p:nvSpPr>
            <p:cNvPr id="2061" name="Text Box 23"/>
            <p:cNvSpPr txBox="1">
              <a:spLocks noChangeArrowheads="1"/>
            </p:cNvSpPr>
            <p:nvPr/>
          </p:nvSpPr>
          <p:spPr bwMode="auto">
            <a:xfrm>
              <a:off x="4468" y="1298"/>
              <a:ext cx="8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L" sz="1600" b="1">
                  <a:latin typeface="Century Gothic" pitchFamily="34" charset="0"/>
                </a:rPr>
                <a:t>VAINILLINA</a:t>
              </a:r>
            </a:p>
          </p:txBody>
        </p:sp>
        <p:graphicFrame>
          <p:nvGraphicFramePr>
            <p:cNvPr id="2052" name="Object 24"/>
            <p:cNvGraphicFramePr>
              <a:graphicFrameLocks noChangeAspect="1"/>
            </p:cNvGraphicFramePr>
            <p:nvPr/>
          </p:nvGraphicFramePr>
          <p:xfrm>
            <a:off x="612" y="2478"/>
            <a:ext cx="1588" cy="726"/>
          </p:xfrm>
          <a:graphic>
            <a:graphicData uri="http://schemas.openxmlformats.org/presentationml/2006/ole">
              <p:oleObj spid="_x0000_s53252" name="Document" r:id="rId5" imgW="1234440" imgH="563760" progId="">
                <p:embed/>
              </p:oleObj>
            </a:graphicData>
          </a:graphic>
        </p:graphicFrame>
        <p:sp>
          <p:nvSpPr>
            <p:cNvPr id="2062" name="Text Box 25"/>
            <p:cNvSpPr txBox="1">
              <a:spLocks noChangeArrowheads="1"/>
            </p:cNvSpPr>
            <p:nvPr/>
          </p:nvSpPr>
          <p:spPr bwMode="auto">
            <a:xfrm>
              <a:off x="793" y="3294"/>
              <a:ext cx="10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L" sz="1600" b="1">
                  <a:latin typeface="Century Gothic" pitchFamily="34" charset="0"/>
                </a:rPr>
                <a:t>ACETOFENONA</a:t>
              </a:r>
            </a:p>
          </p:txBody>
        </p:sp>
        <p:sp>
          <p:nvSpPr>
            <p:cNvPr id="2063" name="Text Box 26"/>
            <p:cNvSpPr txBox="1">
              <a:spLocks noChangeArrowheads="1"/>
            </p:cNvSpPr>
            <p:nvPr/>
          </p:nvSpPr>
          <p:spPr bwMode="auto">
            <a:xfrm>
              <a:off x="3321" y="3247"/>
              <a:ext cx="15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L" sz="1600" b="1" i="1">
                  <a:latin typeface="Century Gothic" pitchFamily="34" charset="0"/>
                </a:rPr>
                <a:t>trans</a:t>
              </a:r>
              <a:r>
                <a:rPr lang="es-CL" sz="1600" b="1">
                  <a:latin typeface="Century Gothic" pitchFamily="34" charset="0"/>
                </a:rPr>
                <a:t>-CINAMALDEHÍDO</a:t>
              </a:r>
            </a:p>
          </p:txBody>
        </p:sp>
        <p:graphicFrame>
          <p:nvGraphicFramePr>
            <p:cNvPr id="2053" name="Object 27"/>
            <p:cNvGraphicFramePr>
              <a:graphicFrameLocks noChangeAspect="1"/>
            </p:cNvGraphicFramePr>
            <p:nvPr/>
          </p:nvGraphicFramePr>
          <p:xfrm>
            <a:off x="3424" y="2387"/>
            <a:ext cx="1659" cy="724"/>
          </p:xfrm>
          <a:graphic>
            <a:graphicData uri="http://schemas.openxmlformats.org/presentationml/2006/ole">
              <p:oleObj spid="_x0000_s53253" name="Document" r:id="rId6" imgW="1379160" imgH="60192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image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1663"/>
            <a:ext cx="4465638" cy="266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25538"/>
            <a:ext cx="864235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642350" cy="8636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s-ES" sz="2400" b="1" smtClean="0">
                <a:solidFill>
                  <a:srgbClr val="3333CC"/>
                </a:solidFill>
              </a:rPr>
              <a:t>Selectividad en la reducción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787900" y="31416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Tahoma" pitchFamily="32" charset="0"/>
            </a:endParaRP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4716463" y="5229225"/>
            <a:ext cx="4175125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solidFill>
                  <a:srgbClr val="3333CC"/>
                </a:solidFill>
                <a:latin typeface="Tahoma" pitchFamily="32" charset="0"/>
              </a:rPr>
              <a:t>El hidruro de Li y Al es más reactivo y menos selectivo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4716463" y="3141663"/>
            <a:ext cx="4176712" cy="825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solidFill>
                  <a:srgbClr val="3333CC"/>
                </a:solidFill>
                <a:latin typeface="Tahoma" pitchFamily="32" charset="0"/>
              </a:rPr>
              <a:t>El borohidruro de Na es más selectivo, reduciendo sólo al grupo carbonilo de cetona o aldehído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716463" y="3933825"/>
            <a:ext cx="4176712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nimBg="1"/>
      <p:bldP spid="135174" grpId="0" animBg="1"/>
      <p:bldP spid="135175" grpId="0" animBg="1"/>
      <p:bldP spid="399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28600" y="188913"/>
            <a:ext cx="69342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en-US" sz="2800" b="1" i="1" u="sng" dirty="0" smtClean="0">
                <a:solidFill>
                  <a:schemeClr val="tx2"/>
                </a:solidFill>
                <a:latin typeface="Comic Sans MS" pitchFamily="66" charset="0"/>
              </a:rPr>
              <a:t>OXIDACIÓN</a:t>
            </a:r>
            <a:endParaRPr lang="en-US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1987" name="3 Marcador de contenido" descr="seccion18.20n1y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852738"/>
            <a:ext cx="6553200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4 Rectángulo"/>
          <p:cNvSpPr>
            <a:spLocks noChangeArrowheads="1"/>
          </p:cNvSpPr>
          <p:nvPr/>
        </p:nvSpPr>
        <p:spPr bwMode="auto">
          <a:xfrm>
            <a:off x="285750" y="1428750"/>
            <a:ext cx="85010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>
                <a:latin typeface="Georgia" pitchFamily="18" charset="0"/>
              </a:rPr>
              <a:t>  </a:t>
            </a:r>
            <a:r>
              <a:rPr lang="es-ES"/>
              <a:t>Se oxidan fácilmente a ácidos carboxílicos utilizando oxidantes comunes como</a:t>
            </a:r>
          </a:p>
          <a:p>
            <a:pPr>
              <a:buFont typeface="Wingdings" pitchFamily="2" charset="2"/>
              <a:buNone/>
            </a:pPr>
            <a:r>
              <a:rPr lang="es-ES"/>
              <a:t>     el ácido crómico, trióxido de cromo, permanganato y peroxiácidos</a:t>
            </a:r>
          </a:p>
          <a:p>
            <a:pPr>
              <a:buFont typeface="Wingdings" pitchFamily="2" charset="2"/>
              <a:buChar char="ü"/>
            </a:pPr>
            <a:r>
              <a:rPr lang="es-ES"/>
              <a:t> Como los aldehídos se oxidan tan fácilmente, agentes oxidantes tan débiles</a:t>
            </a:r>
          </a:p>
          <a:p>
            <a:pPr>
              <a:buFont typeface="Wingdings" pitchFamily="2" charset="2"/>
              <a:buNone/>
            </a:pPr>
            <a:r>
              <a:rPr lang="es-ES"/>
              <a:t>    como el Ag</a:t>
            </a:r>
            <a:r>
              <a:rPr lang="es-ES" baseline="-25000"/>
              <a:t>2</a:t>
            </a:r>
            <a:r>
              <a:rPr lang="es-ES"/>
              <a:t>O los pueden oxidar selectivamente en presencia de otros grupos</a:t>
            </a:r>
          </a:p>
          <a:p>
            <a:pPr>
              <a:buFont typeface="Wingdings" pitchFamily="2" charset="2"/>
              <a:buNone/>
            </a:pPr>
            <a:r>
              <a:rPr lang="es-ES"/>
              <a:t>    funcionales</a:t>
            </a:r>
            <a:endParaRPr lang="es-ES">
              <a:latin typeface="Georgia" pitchFamily="18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23850" y="836613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chemeClr val="tx2"/>
                </a:solidFill>
                <a:latin typeface="Comic Sans MS" pitchFamily="66" charset="0"/>
              </a:rPr>
              <a:t>De </a:t>
            </a:r>
            <a:r>
              <a:rPr lang="en-US" sz="2400" b="1" u="sng" dirty="0" err="1">
                <a:solidFill>
                  <a:schemeClr val="tx2"/>
                </a:solidFill>
                <a:latin typeface="Comic Sans MS" pitchFamily="66" charset="0"/>
              </a:rPr>
              <a:t>aldehídos</a:t>
            </a:r>
            <a:endParaRPr lang="es-ES" sz="2400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1990" name="5 Rectángulo"/>
          <p:cNvSpPr>
            <a:spLocks noChangeArrowheads="1"/>
          </p:cNvSpPr>
          <p:nvPr/>
        </p:nvSpPr>
        <p:spPr bwMode="auto">
          <a:xfrm>
            <a:off x="5148263" y="6550025"/>
            <a:ext cx="2671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1400"/>
              <a:t>ácido 3-ciclohexeno carboxílico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8642350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479925"/>
            <a:ext cx="85693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39552" y="0"/>
            <a:ext cx="7989887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err="1">
                <a:solidFill>
                  <a:schemeClr val="tx2"/>
                </a:solidFill>
              </a:rPr>
              <a:t>Ensayo</a:t>
            </a:r>
            <a:r>
              <a:rPr lang="en-US" sz="2800" dirty="0">
                <a:solidFill>
                  <a:schemeClr val="tx2"/>
                </a:solidFill>
              </a:rPr>
              <a:t> de </a:t>
            </a:r>
            <a:r>
              <a:rPr lang="en-US" sz="2800" dirty="0" err="1">
                <a:solidFill>
                  <a:schemeClr val="tx2"/>
                </a:solidFill>
              </a:rPr>
              <a:t>Tollens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684213" y="1125538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/>
              <a:t>Reactivo de Tollens: solución amoniacal de AgNO</a:t>
            </a:r>
            <a:r>
              <a:rPr lang="en-US" baseline="-25000"/>
              <a:t>3</a:t>
            </a:r>
            <a:endParaRPr lang="en-US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/>
              <a:t>Los aldehídos forman un espejo de plata</a:t>
            </a:r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2" cstate="print"/>
          <a:srcRect r="48550"/>
          <a:stretch>
            <a:fillRect/>
          </a:stretch>
        </p:blipFill>
        <p:spPr bwMode="auto">
          <a:xfrm>
            <a:off x="179388" y="1916113"/>
            <a:ext cx="48593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38725" y="1844675"/>
            <a:ext cx="4105275" cy="1304925"/>
            <a:chOff x="2064" y="2976"/>
            <a:chExt cx="3408" cy="1109"/>
          </a:xfrm>
        </p:grpSpPr>
        <p:pic>
          <p:nvPicPr>
            <p:cNvPr id="44051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51701"/>
            <a:stretch>
              <a:fillRect/>
            </a:stretch>
          </p:blipFill>
          <p:spPr bwMode="auto">
            <a:xfrm>
              <a:off x="2064" y="2976"/>
              <a:ext cx="3408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52" name="Text Box 7"/>
            <p:cNvSpPr txBox="1">
              <a:spLocks noChangeArrowheads="1"/>
            </p:cNvSpPr>
            <p:nvPr/>
          </p:nvSpPr>
          <p:spPr bwMode="auto">
            <a:xfrm>
              <a:off x="5241" y="3697"/>
              <a:ext cx="153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400"/>
            </a:p>
          </p:txBody>
        </p:sp>
      </p:grp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468313" y="2997200"/>
            <a:ext cx="3527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Ensayo de Fehling</a:t>
            </a:r>
            <a:endParaRPr lang="es-ES" sz="2800">
              <a:solidFill>
                <a:schemeClr val="tx2"/>
              </a:solidFill>
            </a:endParaRPr>
          </a:p>
        </p:txBody>
      </p:sp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611188" y="3573463"/>
            <a:ext cx="81168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tx2"/>
                </a:solidFill>
              </a:rPr>
              <a:t>  </a:t>
            </a:r>
            <a:r>
              <a:rPr lang="en-US">
                <a:solidFill>
                  <a:schemeClr val="tx2"/>
                </a:solidFill>
              </a:rPr>
              <a:t>Reactivo de Fehling: solución alcalina de ión cúprico complejado con ión tartrato</a:t>
            </a:r>
            <a:endParaRPr lang="es-ES">
              <a:solidFill>
                <a:schemeClr val="tx2"/>
              </a:solidFill>
            </a:endParaRPr>
          </a:p>
        </p:txBody>
      </p:sp>
      <p:graphicFrame>
        <p:nvGraphicFramePr>
          <p:cNvPr id="140299" name="Group 11"/>
          <p:cNvGraphicFramePr>
            <a:graphicFrameLocks noGrp="1"/>
          </p:cNvGraphicFramePr>
          <p:nvPr/>
        </p:nvGraphicFramePr>
        <p:xfrm>
          <a:off x="179388" y="4941888"/>
          <a:ext cx="8398192" cy="1600200"/>
        </p:xfrm>
        <a:graphic>
          <a:graphicData uri="http://schemas.openxmlformats.org/drawingml/2006/table">
            <a:tbl>
              <a:tblPr/>
              <a:tblGrid>
                <a:gridCol w="3981450"/>
                <a:gridCol w="192087"/>
                <a:gridCol w="208280"/>
                <a:gridCol w="4016375"/>
              </a:tblGrid>
              <a:tr h="7270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R—CHO  +  2Cu(OH)</a:t>
                      </a:r>
                      <a:r>
                        <a:rPr kumimoji="0" lang="es-ES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 + </a:t>
                      </a: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NaOH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   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R—COONa + 3 H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  +   Cu</a:t>
                      </a:r>
                      <a:r>
                        <a:rPr kumimoji="0" lang="es-ES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 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Aldehído             Fehling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                    Solución azul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sal amoniacal del</a:t>
                      </a: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                        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ppdo.</a:t>
                      </a: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rojizo</a:t>
                      </a:r>
                      <a:b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ácido carboxílico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074" name="Line 21"/>
          <p:cNvSpPr>
            <a:spLocks noChangeShapeType="1"/>
          </p:cNvSpPr>
          <p:nvPr/>
        </p:nvSpPr>
        <p:spPr bwMode="auto">
          <a:xfrm>
            <a:off x="3924300" y="53006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140291" grpId="0" build="p" autoUpdateAnimBg="0"/>
      <p:bldP spid="45062" grpId="0"/>
      <p:bldP spid="45063" grpId="0"/>
      <p:bldP spid="4507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Tautomería </a:t>
            </a:r>
            <a:r>
              <a:rPr lang="es-AR" b="1" dirty="0" err="1" smtClean="0"/>
              <a:t>ceto-enólica</a:t>
            </a:r>
            <a:endParaRPr lang="es-AR" b="1" dirty="0" smtClean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36047" r="17819" b="41177"/>
          <a:stretch>
            <a:fillRect/>
          </a:stretch>
        </p:blipFill>
        <p:spPr bwMode="auto">
          <a:xfrm>
            <a:off x="0" y="1268413"/>
            <a:ext cx="91567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 cstate="print"/>
          <a:srcRect l="1933" t="31041" r="12839" b="30486"/>
          <a:stretch>
            <a:fillRect/>
          </a:stretch>
        </p:blipFill>
        <p:spPr bwMode="auto">
          <a:xfrm>
            <a:off x="0" y="3789363"/>
            <a:ext cx="914400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AutoShape 2" descr="https://aulaabierta.ingenieria.uncuyo.edu.ar/draftfile.php/460/user/draft/829567357/image%20%2819%2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1076" name="AutoShape 4" descr="https://aulaabierta.ingenieria.uncuyo.edu.ar/draftfile.php/460/user/draft/829567357/image%20%2819%29.png"/>
          <p:cNvSpPr>
            <a:spLocks noChangeAspect="1" noChangeArrowheads="1"/>
          </p:cNvSpPr>
          <p:nvPr/>
        </p:nvSpPr>
        <p:spPr bwMode="auto">
          <a:xfrm>
            <a:off x="155575" y="-1736725"/>
            <a:ext cx="7620000" cy="3629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484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Enolización</a:t>
            </a:r>
            <a:endParaRPr kumimoji="0" lang="es-A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eno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76250"/>
            <a:ext cx="61928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258888" y="4581525"/>
            <a:ext cx="6265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solidFill>
                  <a:srgbClr val="000000"/>
                </a:solidFill>
                <a:latin typeface="Tahoma" pitchFamily="32" charset="0"/>
              </a:rPr>
              <a:t>El equilibrio está generalmente muy desplazado hacia la forma ceto en aldehídos y cetonas "normales"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395288" y="5445125"/>
            <a:ext cx="79930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>
                <a:solidFill>
                  <a:srgbClr val="000000"/>
                </a:solidFill>
                <a:latin typeface="Tahoma" pitchFamily="32" charset="0"/>
              </a:rPr>
              <a:t>  El</a:t>
            </a:r>
            <a:r>
              <a:rPr lang="es-ES" b="1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s-ES">
                <a:solidFill>
                  <a:srgbClr val="000000"/>
                </a:solidFill>
                <a:latin typeface="Tahoma" pitchFamily="32" charset="0"/>
              </a:rPr>
              <a:t>pKa</a:t>
            </a:r>
            <a:r>
              <a:rPr lang="es-ES" b="1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s-ES">
                <a:solidFill>
                  <a:srgbClr val="000000"/>
                </a:solidFill>
                <a:latin typeface="Tahoma" pitchFamily="32" charset="0"/>
              </a:rPr>
              <a:t>para</a:t>
            </a:r>
            <a:r>
              <a:rPr lang="es-ES" b="1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s-ES">
                <a:solidFill>
                  <a:srgbClr val="000000"/>
                </a:solidFill>
                <a:latin typeface="Tahoma" pitchFamily="32" charset="0"/>
              </a:rPr>
              <a:t>la eliminación de un protón de un aldehído o de una cetona es del orden de 20. Esto</a:t>
            </a:r>
            <a:r>
              <a:rPr lang="es-ES" b="1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es-ES">
                <a:solidFill>
                  <a:srgbClr val="000000"/>
                </a:solidFill>
                <a:latin typeface="Tahoma" pitchFamily="32" charset="0"/>
              </a:rPr>
              <a:t>indica una acidez menor que la del agua (pKa= 15,7) o la de los alcoholes (pKa= 16 a 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/>
      <p:bldP spid="1454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713"/>
            <a:ext cx="7561262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50825" y="706438"/>
            <a:ext cx="8488363" cy="5865812"/>
            <a:chOff x="113" y="346"/>
            <a:chExt cx="5347" cy="3695"/>
          </a:xfrm>
        </p:grpSpPr>
        <p:sp>
          <p:nvSpPr>
            <p:cNvPr id="3081" name="Text Box 4"/>
            <p:cNvSpPr txBox="1">
              <a:spLocks noChangeArrowheads="1"/>
            </p:cNvSpPr>
            <p:nvPr/>
          </p:nvSpPr>
          <p:spPr bwMode="auto">
            <a:xfrm>
              <a:off x="339" y="1662"/>
              <a:ext cx="174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L" sz="1600" b="1">
                  <a:solidFill>
                    <a:srgbClr val="800000"/>
                  </a:solidFill>
                  <a:latin typeface="Century Gothic" pitchFamily="34" charset="0"/>
                </a:rPr>
                <a:t>Olor: alcanforado</a:t>
              </a:r>
            </a:p>
            <a:p>
              <a:r>
                <a:rPr lang="es-CL" sz="1600" b="1">
                  <a:solidFill>
                    <a:srgbClr val="000099"/>
                  </a:solidFill>
                  <a:latin typeface="Century Gothic" pitchFamily="34" charset="0"/>
                </a:rPr>
                <a:t>Usos: linimentos, inhalante</a:t>
              </a:r>
            </a:p>
          </p:txBody>
        </p:sp>
        <p:sp>
          <p:nvSpPr>
            <p:cNvPr id="3082" name="Text Box 5"/>
            <p:cNvSpPr txBox="1">
              <a:spLocks noChangeArrowheads="1"/>
            </p:cNvSpPr>
            <p:nvPr/>
          </p:nvSpPr>
          <p:spPr bwMode="auto">
            <a:xfrm>
              <a:off x="690" y="1480"/>
              <a:ext cx="8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L" sz="1600" b="1">
                  <a:latin typeface="Century Gothic" pitchFamily="34" charset="0"/>
                </a:rPr>
                <a:t>ALCANFOR</a:t>
              </a:r>
            </a:p>
          </p:txBody>
        </p:sp>
        <p:sp>
          <p:nvSpPr>
            <p:cNvPr id="3083" name="Text Box 6"/>
            <p:cNvSpPr txBox="1">
              <a:spLocks noChangeArrowheads="1"/>
            </p:cNvSpPr>
            <p:nvPr/>
          </p:nvSpPr>
          <p:spPr bwMode="auto">
            <a:xfrm>
              <a:off x="2925" y="1661"/>
              <a:ext cx="196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L" sz="1600" b="1">
                  <a:solidFill>
                    <a:srgbClr val="800000"/>
                  </a:solidFill>
                  <a:latin typeface="Century Gothic" pitchFamily="34" charset="0"/>
                </a:rPr>
                <a:t>Olor: floral</a:t>
              </a:r>
            </a:p>
            <a:p>
              <a:r>
                <a:rPr lang="es-CL" sz="1600" b="1">
                  <a:solidFill>
                    <a:srgbClr val="000099"/>
                  </a:solidFill>
                  <a:latin typeface="Century Gothic" pitchFamily="34" charset="0"/>
                </a:rPr>
                <a:t>Usos: en jardinería insecticida</a:t>
              </a:r>
            </a:p>
          </p:txBody>
        </p:sp>
        <p:sp>
          <p:nvSpPr>
            <p:cNvPr id="3084" name="Text Box 7"/>
            <p:cNvSpPr txBox="1">
              <a:spLocks noChangeArrowheads="1"/>
            </p:cNvSpPr>
            <p:nvPr/>
          </p:nvSpPr>
          <p:spPr bwMode="auto">
            <a:xfrm>
              <a:off x="3107" y="799"/>
              <a:ext cx="7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L" sz="1600" b="1">
                  <a:latin typeface="Century Gothic" pitchFamily="34" charset="0"/>
                </a:rPr>
                <a:t>PIRETRINA</a:t>
              </a:r>
            </a:p>
          </p:txBody>
        </p:sp>
        <p:sp>
          <p:nvSpPr>
            <p:cNvPr id="3085" name="Text Box 8"/>
            <p:cNvSpPr txBox="1">
              <a:spLocks noChangeArrowheads="1"/>
            </p:cNvSpPr>
            <p:nvPr/>
          </p:nvSpPr>
          <p:spPr bwMode="auto">
            <a:xfrm>
              <a:off x="113" y="3521"/>
              <a:ext cx="280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L" sz="1600" b="1">
                  <a:solidFill>
                    <a:srgbClr val="800000"/>
                  </a:solidFill>
                  <a:latin typeface="Century Gothic" pitchFamily="34" charset="0"/>
                </a:rPr>
                <a:t>Olor: enantiómero (-) menta verde</a:t>
              </a:r>
            </a:p>
            <a:p>
              <a:r>
                <a:rPr lang="es-CL" sz="1600" b="1">
                  <a:solidFill>
                    <a:srgbClr val="800000"/>
                  </a:solidFill>
                  <a:latin typeface="Century Gothic" pitchFamily="34" charset="0"/>
                </a:rPr>
                <a:t>         enantiómero (+) semilla de alcaravea</a:t>
              </a:r>
            </a:p>
            <a:p>
              <a:r>
                <a:rPr lang="es-CL" sz="1600" b="1">
                  <a:solidFill>
                    <a:srgbClr val="000099"/>
                  </a:solidFill>
                  <a:latin typeface="Century Gothic" pitchFamily="34" charset="0"/>
                </a:rPr>
                <a:t>Usos: dulces, pasta de dientes, etc.</a:t>
              </a:r>
            </a:p>
          </p:txBody>
        </p:sp>
        <p:sp>
          <p:nvSpPr>
            <p:cNvPr id="3086" name="Text Box 9"/>
            <p:cNvSpPr txBox="1">
              <a:spLocks noChangeArrowheads="1"/>
            </p:cNvSpPr>
            <p:nvPr/>
          </p:nvSpPr>
          <p:spPr bwMode="auto">
            <a:xfrm>
              <a:off x="703" y="3339"/>
              <a:ext cx="77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L" sz="1600" b="1">
                  <a:latin typeface="Century Gothic" pitchFamily="34" charset="0"/>
                </a:rPr>
                <a:t>CARVONA</a:t>
              </a:r>
            </a:p>
          </p:txBody>
        </p:sp>
        <p:sp>
          <p:nvSpPr>
            <p:cNvPr id="3087" name="Text Box 10"/>
            <p:cNvSpPr txBox="1">
              <a:spLocks noChangeArrowheads="1"/>
            </p:cNvSpPr>
            <p:nvPr/>
          </p:nvSpPr>
          <p:spPr bwMode="auto">
            <a:xfrm>
              <a:off x="3606" y="3657"/>
              <a:ext cx="159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L" sz="1600" b="1">
                  <a:solidFill>
                    <a:srgbClr val="800000"/>
                  </a:solidFill>
                  <a:latin typeface="Century Gothic" pitchFamily="34" charset="0"/>
                </a:rPr>
                <a:t>Olor: aroma almizclado</a:t>
              </a:r>
            </a:p>
            <a:p>
              <a:r>
                <a:rPr lang="es-CL" sz="1600" b="1">
                  <a:solidFill>
                    <a:srgbClr val="000099"/>
                  </a:solidFill>
                  <a:latin typeface="Century Gothic" pitchFamily="34" charset="0"/>
                </a:rPr>
                <a:t>Usos: perfumes</a:t>
              </a:r>
            </a:p>
          </p:txBody>
        </p:sp>
        <p:sp>
          <p:nvSpPr>
            <p:cNvPr id="3088" name="Text Box 11"/>
            <p:cNvSpPr txBox="1">
              <a:spLocks noChangeArrowheads="1"/>
            </p:cNvSpPr>
            <p:nvPr/>
          </p:nvSpPr>
          <p:spPr bwMode="auto">
            <a:xfrm>
              <a:off x="3594" y="3339"/>
              <a:ext cx="7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L" sz="1600" b="1">
                  <a:latin typeface="Century Gothic" pitchFamily="34" charset="0"/>
                </a:rPr>
                <a:t>MUSCONA</a:t>
              </a:r>
            </a:p>
          </p:txBody>
        </p:sp>
        <p:graphicFrame>
          <p:nvGraphicFramePr>
            <p:cNvPr id="3074" name="Object 12"/>
            <p:cNvGraphicFramePr>
              <a:graphicFrameLocks noChangeAspect="1"/>
            </p:cNvGraphicFramePr>
            <p:nvPr/>
          </p:nvGraphicFramePr>
          <p:xfrm>
            <a:off x="657" y="346"/>
            <a:ext cx="1270" cy="935"/>
          </p:xfrm>
          <a:graphic>
            <a:graphicData uri="http://schemas.openxmlformats.org/presentationml/2006/ole">
              <p:oleObj spid="_x0000_s54274" name="Document" r:id="rId3" imgW="1211760" imgH="891720" progId="">
                <p:embed/>
              </p:oleObj>
            </a:graphicData>
          </a:graphic>
        </p:graphicFrame>
        <p:graphicFrame>
          <p:nvGraphicFramePr>
            <p:cNvPr id="3075" name="Object 13"/>
            <p:cNvGraphicFramePr>
              <a:graphicFrameLocks noChangeAspect="1"/>
            </p:cNvGraphicFramePr>
            <p:nvPr/>
          </p:nvGraphicFramePr>
          <p:xfrm>
            <a:off x="4468" y="391"/>
            <a:ext cx="992" cy="1497"/>
          </p:xfrm>
          <a:graphic>
            <a:graphicData uri="http://schemas.openxmlformats.org/presentationml/2006/ole">
              <p:oleObj spid="_x0000_s54275" name="Document" r:id="rId4" imgW="1272600" imgH="1920240" progId="">
                <p:embed/>
              </p:oleObj>
            </a:graphicData>
          </a:graphic>
        </p:graphicFrame>
        <p:graphicFrame>
          <p:nvGraphicFramePr>
            <p:cNvPr id="3076" name="Object 14"/>
            <p:cNvGraphicFramePr>
              <a:graphicFrameLocks noChangeAspect="1"/>
            </p:cNvGraphicFramePr>
            <p:nvPr/>
          </p:nvGraphicFramePr>
          <p:xfrm>
            <a:off x="930" y="2341"/>
            <a:ext cx="584" cy="966"/>
          </p:xfrm>
          <a:graphic>
            <a:graphicData uri="http://schemas.openxmlformats.org/presentationml/2006/ole">
              <p:oleObj spid="_x0000_s54276" name="Document" r:id="rId5" imgW="708840" imgH="1173600" progId="">
                <p:embed/>
              </p:oleObj>
            </a:graphicData>
          </a:graphic>
        </p:graphicFrame>
        <p:graphicFrame>
          <p:nvGraphicFramePr>
            <p:cNvPr id="3077" name="Object 15"/>
            <p:cNvGraphicFramePr>
              <a:graphicFrameLocks noChangeAspect="1"/>
            </p:cNvGraphicFramePr>
            <p:nvPr/>
          </p:nvGraphicFramePr>
          <p:xfrm>
            <a:off x="3773" y="2457"/>
            <a:ext cx="1012" cy="837"/>
          </p:xfrm>
          <a:graphic>
            <a:graphicData uri="http://schemas.openxmlformats.org/presentationml/2006/ole">
              <p:oleObj spid="_x0000_s54277" name="Document" r:id="rId6" imgW="1318320" imgH="1089720" progId="">
                <p:embed/>
              </p:oleObj>
            </a:graphicData>
          </a:graphic>
        </p:graphicFrame>
      </p:grp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60363" y="71438"/>
            <a:ext cx="8532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2800" b="1" dirty="0">
                <a:latin typeface="Century Gothic" pitchFamily="34" charset="0"/>
              </a:rPr>
              <a:t>Cetonas y Aldehídos que se utilizan en el hogar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2357438" y="3987800"/>
            <a:ext cx="3571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600" b="1">
                <a:latin typeface="Gulim" pitchFamily="34" charset="-127"/>
                <a:ea typeface="Gulim" pitchFamily="34" charset="-127"/>
                <a:cs typeface="Aparajita" pitchFamily="34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4895850" cy="6477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 smtClean="0"/>
              <a:t>Nomenclatura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395288" y="1484313"/>
            <a:ext cx="83534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 u="sng"/>
              <a:t>Aldehídos:</a:t>
            </a:r>
          </a:p>
          <a:p>
            <a:pPr>
              <a:buFontTx/>
              <a:buChar char="•"/>
            </a:pPr>
            <a:r>
              <a:rPr lang="es-ES" sz="2000"/>
              <a:t>   Se sustituye la terminación </a:t>
            </a:r>
            <a:r>
              <a:rPr lang="es-ES" sz="2000" i="1"/>
              <a:t>–o</a:t>
            </a:r>
            <a:r>
              <a:rPr lang="es-ES" sz="2000"/>
              <a:t> del alcano por</a:t>
            </a:r>
            <a:r>
              <a:rPr lang="en-US" sz="2000"/>
              <a:t> -</a:t>
            </a:r>
            <a:r>
              <a:rPr lang="en-US" sz="2000" i="1"/>
              <a:t>al</a:t>
            </a:r>
            <a:endParaRPr lang="en-US" sz="2000"/>
          </a:p>
          <a:p>
            <a:pPr>
              <a:buFontTx/>
              <a:buChar char="•"/>
            </a:pPr>
            <a:r>
              <a:rPr lang="en-US" sz="2000"/>
              <a:t>   El carbono del grupo aldehído lleva el número 1</a:t>
            </a:r>
          </a:p>
          <a:p>
            <a:pPr>
              <a:buFontTx/>
              <a:buChar char="•"/>
            </a:pPr>
            <a:r>
              <a:rPr lang="en-US" sz="2000"/>
              <a:t>   Si -CHO está enlazado a un anillo, se utiliza el sufijo - </a:t>
            </a:r>
            <a:r>
              <a:rPr lang="en-US" sz="2000" i="1"/>
              <a:t>carbaldehído</a:t>
            </a:r>
            <a:endParaRPr lang="es-ES" sz="2000" i="1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684213" y="2924175"/>
            <a:ext cx="640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Ejemplos</a:t>
            </a:r>
            <a:endParaRPr lang="es-ES" sz="2400">
              <a:solidFill>
                <a:schemeClr val="tx2"/>
              </a:solidFill>
            </a:endParaRPr>
          </a:p>
        </p:txBody>
      </p:sp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284538"/>
            <a:ext cx="30956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900113" y="4076700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3-metilpentanal</a:t>
            </a:r>
            <a:endParaRPr lang="es-ES"/>
          </a:p>
        </p:txBody>
      </p:sp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213100"/>
            <a:ext cx="18716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4500563" y="4149725"/>
            <a:ext cx="3887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2-ciclopentenocarbaldehído</a:t>
            </a:r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 flipH="1">
            <a:off x="684213" y="5445125"/>
            <a:ext cx="3603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>
            <a:off x="1042988" y="5445125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1331913" y="566102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 flipH="1">
            <a:off x="971550" y="6165850"/>
            <a:ext cx="3603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>
            <a:off x="684213" y="6165850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684213" y="566102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>
            <a:off x="1042988" y="5157788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8562" name="Line 18"/>
          <p:cNvSpPr>
            <a:spLocks noChangeShapeType="1"/>
          </p:cNvSpPr>
          <p:nvPr/>
        </p:nvSpPr>
        <p:spPr bwMode="auto">
          <a:xfrm>
            <a:off x="1331913" y="6165850"/>
            <a:ext cx="287337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1547813" y="60928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CHO</a:t>
            </a:r>
          </a:p>
        </p:txBody>
      </p: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827088" y="4868863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CHO</a:t>
            </a:r>
          </a:p>
        </p:txBody>
      </p:sp>
      <p:sp>
        <p:nvSpPr>
          <p:cNvPr id="108565" name="Rectangle 21"/>
          <p:cNvSpPr>
            <a:spLocks noChangeArrowheads="1"/>
          </p:cNvSpPr>
          <p:nvPr/>
        </p:nvSpPr>
        <p:spPr bwMode="auto">
          <a:xfrm>
            <a:off x="2484438" y="5949950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1,3-ciclohexanodicarbaldehído</a:t>
            </a:r>
          </a:p>
        </p:txBody>
      </p:sp>
      <p:sp>
        <p:nvSpPr>
          <p:cNvPr id="108566" name="Text Box 22"/>
          <p:cNvSpPr txBox="1">
            <a:spLocks noChangeArrowheads="1"/>
          </p:cNvSpPr>
          <p:nvPr/>
        </p:nvSpPr>
        <p:spPr bwMode="auto">
          <a:xfrm>
            <a:off x="395288" y="908050"/>
            <a:ext cx="2592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chemeClr val="tx2"/>
                </a:solidFill>
              </a:rPr>
              <a:t>IUPAC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/>
      <p:bldP spid="108546" grpId="1" animBg="1"/>
      <p:bldP spid="108555" grpId="0" animBg="1"/>
      <p:bldP spid="108556" grpId="0" animBg="1"/>
      <p:bldP spid="108557" grpId="0" animBg="1"/>
      <p:bldP spid="108558" grpId="0" animBg="1"/>
      <p:bldP spid="108559" grpId="0" animBg="1"/>
      <p:bldP spid="108560" grpId="0" animBg="1"/>
      <p:bldP spid="108561" grpId="0" animBg="1"/>
      <p:bldP spid="108562" grpId="0" animBg="1"/>
      <p:bldP spid="108563" grpId="0"/>
      <p:bldP spid="108564" grpId="0"/>
      <p:bldP spid="1085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2952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2800" b="1" u="sng" dirty="0" smtClean="0"/>
              <a:t>Cetonas:</a:t>
            </a:r>
          </a:p>
          <a:p>
            <a:pPr eaLnBrk="1" hangingPunct="1"/>
            <a:r>
              <a:rPr lang="es-ES" sz="2400" dirty="0" smtClean="0"/>
              <a:t>Se sustituye la terminación </a:t>
            </a:r>
            <a:r>
              <a:rPr lang="es-ES" sz="2400" i="1" dirty="0" smtClean="0"/>
              <a:t>–o</a:t>
            </a:r>
            <a:r>
              <a:rPr lang="es-ES" sz="2400" dirty="0" smtClean="0"/>
              <a:t> del alcano por </a:t>
            </a:r>
            <a:r>
              <a:rPr lang="es-ES" sz="2400" i="1" dirty="0" smtClean="0"/>
              <a:t>–</a:t>
            </a:r>
            <a:r>
              <a:rPr lang="es-ES" sz="2400" i="1" dirty="0" err="1" smtClean="0"/>
              <a:t>ona</a:t>
            </a:r>
            <a:r>
              <a:rPr lang="es-ES" sz="2400" i="1" dirty="0" smtClean="0"/>
              <a:t>. </a:t>
            </a:r>
            <a:r>
              <a:rPr lang="es-ES" sz="2400" dirty="0" smtClean="0"/>
              <a:t>Se indica la posición del grupo carbonilo mediante un número</a:t>
            </a:r>
          </a:p>
          <a:p>
            <a:pPr eaLnBrk="1" hangingPunct="1"/>
            <a:r>
              <a:rPr lang="es-ES" sz="2400" dirty="0" smtClean="0"/>
              <a:t>En cetonas de cadena abierta, se numera la cadena comenzando por el extremo más próximo al grupo carbonilo</a:t>
            </a:r>
          </a:p>
          <a:p>
            <a:pPr eaLnBrk="1" hangingPunct="1"/>
            <a:r>
              <a:rPr lang="es-ES" sz="2400" dirty="0" smtClean="0"/>
              <a:t>En las cetonas cíclicas, al átomo de carbono </a:t>
            </a:r>
            <a:r>
              <a:rPr lang="es-ES" sz="2400" dirty="0" err="1" smtClean="0"/>
              <a:t>carbonílico</a:t>
            </a:r>
            <a:r>
              <a:rPr lang="es-ES" sz="2400" dirty="0" smtClean="0"/>
              <a:t> se le asigna el número 1</a:t>
            </a: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2627784" y="3140968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chemeClr val="tx2"/>
                </a:solidFill>
              </a:rPr>
              <a:t>Ejemplos</a:t>
            </a:r>
            <a:endParaRPr lang="es-ES" sz="2400" dirty="0">
              <a:solidFill>
                <a:schemeClr val="tx2"/>
              </a:solidFill>
            </a:endParaRPr>
          </a:p>
        </p:txBody>
      </p:sp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6992"/>
            <a:ext cx="28082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684213" y="4724400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3-metil-2-butanona</a:t>
            </a:r>
            <a:endParaRPr lang="es-ES"/>
          </a:p>
        </p:txBody>
      </p:sp>
      <p:pic>
        <p:nvPicPr>
          <p:cNvPr id="1095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213100"/>
            <a:ext cx="14859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5724525" y="4724400"/>
            <a:ext cx="309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3-bromociclohexanona</a:t>
            </a:r>
          </a:p>
        </p:txBody>
      </p:sp>
      <p:pic>
        <p:nvPicPr>
          <p:cNvPr id="10957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084763"/>
            <a:ext cx="33845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2484438" y="6299200"/>
            <a:ext cx="3629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4-hidroxi-3-metil-2-butanona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7772400" cy="863600"/>
          </a:xfrm>
        </p:spPr>
        <p:txBody>
          <a:bodyPr/>
          <a:lstStyle/>
          <a:p>
            <a:pPr eaLnBrk="1" hangingPunct="1"/>
            <a:r>
              <a:rPr lang="en-US" sz="3200" b="1" dirty="0" err="1" smtClean="0"/>
              <a:t>Nombre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como</a:t>
            </a:r>
            <a:r>
              <a:rPr lang="en-US" sz="3200" b="1" dirty="0" smtClean="0"/>
              <a:t> sustituyente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35038" y="908720"/>
            <a:ext cx="8208962" cy="1584176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/>
              <a:t>En </a:t>
            </a:r>
            <a:r>
              <a:rPr lang="en-US" sz="2400" dirty="0" err="1" smtClean="0"/>
              <a:t>moléculas</a:t>
            </a:r>
            <a:r>
              <a:rPr lang="en-US" sz="2400" dirty="0" smtClean="0"/>
              <a:t> con </a:t>
            </a:r>
            <a:r>
              <a:rPr lang="en-US" sz="2400" dirty="0" err="1" smtClean="0"/>
              <a:t>otro</a:t>
            </a:r>
            <a:r>
              <a:rPr lang="en-US" sz="2400" dirty="0" smtClean="0"/>
              <a:t> </a:t>
            </a:r>
            <a:r>
              <a:rPr lang="en-US" sz="2400" dirty="0" err="1" smtClean="0"/>
              <a:t>grupo</a:t>
            </a:r>
            <a:r>
              <a:rPr lang="en-US" sz="2400" dirty="0" smtClean="0"/>
              <a:t> </a:t>
            </a:r>
            <a:r>
              <a:rPr lang="en-US" sz="2400" dirty="0" err="1" smtClean="0"/>
              <a:t>funcional</a:t>
            </a:r>
            <a:r>
              <a:rPr lang="en-US" sz="2400" dirty="0" smtClean="0"/>
              <a:t> más </a:t>
            </a:r>
            <a:r>
              <a:rPr lang="en-US" sz="2400" dirty="0" err="1" smtClean="0"/>
              <a:t>importante</a:t>
            </a:r>
            <a:r>
              <a:rPr lang="en-US" sz="2400" dirty="0" smtClean="0"/>
              <a:t>, C=O de una </a:t>
            </a:r>
            <a:r>
              <a:rPr lang="en-US" sz="2400" dirty="0" err="1" smtClean="0"/>
              <a:t>cetona</a:t>
            </a:r>
            <a:r>
              <a:rPr lang="en-US" sz="2400" dirty="0" smtClean="0"/>
              <a:t> se </a:t>
            </a:r>
            <a:r>
              <a:rPr lang="en-US" sz="2400" dirty="0" err="1" smtClean="0"/>
              <a:t>designa</a:t>
            </a:r>
            <a:r>
              <a:rPr lang="en-US" sz="2400" dirty="0" smtClean="0"/>
              <a:t> con el </a:t>
            </a:r>
            <a:r>
              <a:rPr lang="en-US" sz="2400" dirty="0" err="1" smtClean="0"/>
              <a:t>prefijo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oxo</a:t>
            </a:r>
            <a:r>
              <a:rPr lang="en-US" sz="2400" b="1" dirty="0" smtClean="0"/>
              <a:t>-</a:t>
            </a:r>
            <a:r>
              <a:rPr lang="en-US" sz="2400" dirty="0" smtClean="0"/>
              <a:t> y -CHO se </a:t>
            </a:r>
            <a:r>
              <a:rPr lang="en-US" sz="2400" dirty="0" err="1" smtClean="0"/>
              <a:t>denomina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formilo</a:t>
            </a:r>
            <a:endParaRPr lang="en-US" sz="2400" b="1" i="1" dirty="0" smtClean="0"/>
          </a:p>
          <a:p>
            <a:pPr eaLnBrk="1" hangingPunct="1"/>
            <a:r>
              <a:rPr lang="en-US" sz="2400" dirty="0" smtClean="0"/>
              <a:t>El </a:t>
            </a:r>
            <a:r>
              <a:rPr lang="en-US" sz="2400" dirty="0" err="1" smtClean="0"/>
              <a:t>aldehído</a:t>
            </a:r>
            <a:r>
              <a:rPr lang="en-US" sz="2400" dirty="0" smtClean="0"/>
              <a:t> </a:t>
            </a:r>
            <a:r>
              <a:rPr lang="en-US" sz="2400" dirty="0" err="1" smtClean="0"/>
              <a:t>tiene</a:t>
            </a:r>
            <a:r>
              <a:rPr lang="en-US" sz="2400" dirty="0" smtClean="0"/>
              <a:t> mayor </a:t>
            </a:r>
            <a:r>
              <a:rPr lang="en-US" sz="2400" dirty="0" err="1" smtClean="0"/>
              <a:t>prioridad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la </a:t>
            </a:r>
            <a:r>
              <a:rPr lang="en-US" sz="2400" dirty="0" err="1" smtClean="0"/>
              <a:t>cetona</a:t>
            </a:r>
            <a:endParaRPr lang="en-US" sz="2400" dirty="0" smtClean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3600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39552" y="5157192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/>
              <a:t>3-metil-4-oxopentanal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56992"/>
            <a:ext cx="1981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148064" y="5085184"/>
            <a:ext cx="323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ácido 3-formilbenzoico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5" grpId="0" autoUpdateAnimBg="0"/>
      <p:bldP spid="1741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50825" y="7651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2800"/>
              <a:t>  </a:t>
            </a:r>
            <a:r>
              <a:rPr lang="es-ES" sz="2800" b="1" u="sng"/>
              <a:t>Aldehídos</a:t>
            </a:r>
            <a:r>
              <a:rPr lang="es-ES" sz="2800" b="1"/>
              <a:t>:</a:t>
            </a:r>
            <a:endParaRPr lang="en-US" sz="2800" b="1" u="sng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250825" y="1557338"/>
            <a:ext cx="8435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/>
              <a:t>Derivan de los nombres comunes de los ácidos carboxílicos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/>
              <a:t>1 C: ácido fórmico, </a:t>
            </a:r>
            <a:r>
              <a:rPr lang="en-US" sz="2000" b="1"/>
              <a:t>formaldehído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/>
              <a:t>2 C’s: ácido acético, </a:t>
            </a:r>
            <a:r>
              <a:rPr lang="en-US" sz="2000" b="1"/>
              <a:t>acetaldehído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/>
              <a:t>3 C’s: ácido propiónico, </a:t>
            </a:r>
            <a:r>
              <a:rPr lang="en-US" sz="2000" b="1"/>
              <a:t>propionaldehído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/>
              <a:t>4 C’s: ácido butírico, </a:t>
            </a:r>
            <a:r>
              <a:rPr lang="en-US" sz="2000" b="1"/>
              <a:t>butiraldehído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835150" y="188913"/>
            <a:ext cx="5976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</a:rPr>
              <a:t>Nombres comunes</a:t>
            </a:r>
            <a:endParaRPr lang="es-ES" sz="3200" b="1">
              <a:solidFill>
                <a:schemeClr val="tx2"/>
              </a:solidFill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50825" y="3573463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   </a:t>
            </a:r>
            <a:r>
              <a:rPr lang="en-US" sz="2000"/>
              <a:t>Los sustituyentes se localizan con letras griegas, correspondiendo </a:t>
            </a:r>
            <a:r>
              <a:rPr lang="en-US" sz="2000" b="1">
                <a:latin typeface="Symbol" pitchFamily="18" charset="2"/>
              </a:rPr>
              <a:t>a</a:t>
            </a:r>
            <a:r>
              <a:rPr lang="en-US" sz="2000" b="1"/>
              <a:t> </a:t>
            </a:r>
            <a:r>
              <a:rPr lang="en-US" sz="2000"/>
              <a:t>al carbono aledaño al que tiene el grupo -CHO</a:t>
            </a:r>
            <a:endParaRPr lang="es-ES" sz="2000"/>
          </a:p>
        </p:txBody>
      </p:sp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659313"/>
            <a:ext cx="251936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1547813" y="609282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ym typeface="Symbol" pitchFamily="18" charset="2"/>
              </a:rPr>
              <a:t>-clorobutiraldehído</a:t>
            </a:r>
          </a:p>
        </p:txBody>
      </p:sp>
      <p:pic>
        <p:nvPicPr>
          <p:cNvPr id="1106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4562475"/>
            <a:ext cx="25209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4643438" y="6021388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ym typeface="Symbol" pitchFamily="18" charset="2"/>
              </a:rPr>
              <a:t>isovaleraldehído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 bldLvl="2" autoUpdateAnimBg="0"/>
      <p:bldP spid="110597" grpId="0"/>
      <p:bldP spid="110599" grpId="0"/>
      <p:bldP spid="1106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39750" y="333375"/>
            <a:ext cx="82804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2400" b="1"/>
              <a:t> </a:t>
            </a:r>
            <a:r>
              <a:rPr lang="es-ES" sz="2800" b="1" u="sng"/>
              <a:t>Cetonas:</a:t>
            </a:r>
          </a:p>
          <a:p>
            <a:endParaRPr lang="en-US" sz="2800" b="1" u="sng"/>
          </a:p>
          <a:p>
            <a:pPr>
              <a:buFontTx/>
              <a:buChar char="•"/>
            </a:pPr>
            <a:r>
              <a:rPr lang="en-US" sz="2000"/>
              <a:t> Se nombran los dos grupos alquilo o arilo que van unidos a -C=O y</a:t>
            </a:r>
          </a:p>
          <a:p>
            <a:r>
              <a:rPr lang="en-US" sz="2000"/>
              <a:t>  añadiendo la palabra cetona</a:t>
            </a:r>
          </a:p>
          <a:p>
            <a:pPr>
              <a:buFontTx/>
              <a:buChar char="•"/>
            </a:pPr>
            <a:r>
              <a:rPr lang="en-US" sz="2000"/>
              <a:t> Los sustituyentes se localizan con letras griegas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133600"/>
            <a:ext cx="2743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11188" y="3284538"/>
            <a:ext cx="305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isopropil metil cetona</a:t>
            </a: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060575"/>
            <a:ext cx="28956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787900" y="3213100"/>
            <a:ext cx="3998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Symbol" pitchFamily="18" charset="2"/>
              </a:rPr>
              <a:t>a-</a:t>
            </a:r>
            <a:r>
              <a:rPr lang="en-US"/>
              <a:t>bromoetil isopropil cetona</a:t>
            </a:r>
            <a:endParaRPr lang="en-US">
              <a:latin typeface="Symbol" pitchFamily="18" charset="2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692275" y="3860800"/>
            <a:ext cx="547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Nombres históricos comunes</a:t>
            </a:r>
            <a:endParaRPr lang="es-ES" sz="2800" b="1">
              <a:solidFill>
                <a:schemeClr val="tx2"/>
              </a:solidFill>
            </a:endParaRPr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365625"/>
            <a:ext cx="23764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539750" y="515778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acetona</a:t>
            </a:r>
            <a:endParaRPr lang="es-ES"/>
          </a:p>
        </p:txBody>
      </p:sp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365625"/>
            <a:ext cx="22320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6804025" y="5445125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acetofenona</a:t>
            </a:r>
            <a:endParaRPr lang="es-ES"/>
          </a:p>
        </p:txBody>
      </p: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4868863"/>
            <a:ext cx="30241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3419475" y="638175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benzofenona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utoUpdateAnimBg="0"/>
      <p:bldP spid="18442" grpId="0" autoUpdateAnimBg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2161</TotalTime>
  <Words>1104</Words>
  <Application>Microsoft Office PowerPoint</Application>
  <PresentationFormat>Presentación en pantalla (4:3)</PresentationFormat>
  <Paragraphs>197</Paragraphs>
  <Slides>37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40" baseType="lpstr">
      <vt:lpstr>Tema de Office</vt:lpstr>
      <vt:lpstr>Document</vt:lpstr>
      <vt:lpstr>ACD/ChemSketch</vt:lpstr>
      <vt:lpstr>UNIDAD 5</vt:lpstr>
      <vt:lpstr>Diapositiva 2</vt:lpstr>
      <vt:lpstr>Diapositiva 3</vt:lpstr>
      <vt:lpstr>Diapositiva 4</vt:lpstr>
      <vt:lpstr>Nomenclatura</vt:lpstr>
      <vt:lpstr>Diapositiva 6</vt:lpstr>
      <vt:lpstr>Nombre como sustituyente</vt:lpstr>
      <vt:lpstr>Diapositiva 8</vt:lpstr>
      <vt:lpstr>Diapositiva 9</vt:lpstr>
      <vt:lpstr>Diapositiva 10</vt:lpstr>
      <vt:lpstr>Diapositiva 11</vt:lpstr>
      <vt:lpstr>Propiedades físicas</vt:lpstr>
      <vt:lpstr>Solubilidad: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3) Adición de reactivos organometálicos</vt:lpstr>
      <vt:lpstr>Diapositiva 27</vt:lpstr>
      <vt:lpstr>5) Adición de ácido cianhídrico: Cianohidrinas</vt:lpstr>
      <vt:lpstr>REDUCCIÓN  A alcoholes</vt:lpstr>
      <vt:lpstr>Selectividad en la reducción</vt:lpstr>
      <vt:lpstr>Diapositiva 31</vt:lpstr>
      <vt:lpstr>Diapositiva 32</vt:lpstr>
      <vt:lpstr>Diapositiva 33</vt:lpstr>
      <vt:lpstr>Tautomería ceto-enólica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11</dc:title>
  <dc:creator>usuario</dc:creator>
  <cp:lastModifiedBy>Gabriela Ohanian</cp:lastModifiedBy>
  <cp:revision>104</cp:revision>
  <dcterms:created xsi:type="dcterms:W3CDTF">2005-09-16T08:45:22Z</dcterms:created>
  <dcterms:modified xsi:type="dcterms:W3CDTF">2022-10-30T09:51:17Z</dcterms:modified>
</cp:coreProperties>
</file>