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63" r:id="rId4"/>
    <p:sldId id="257" r:id="rId5"/>
    <p:sldId id="271" r:id="rId6"/>
    <p:sldId id="258" r:id="rId7"/>
    <p:sldId id="259" r:id="rId8"/>
    <p:sldId id="260" r:id="rId9"/>
    <p:sldId id="261" r:id="rId10"/>
    <p:sldId id="266" r:id="rId11"/>
    <p:sldId id="262" r:id="rId12"/>
    <p:sldId id="277" r:id="rId13"/>
    <p:sldId id="267" r:id="rId14"/>
    <p:sldId id="264" r:id="rId15"/>
    <p:sldId id="265" r:id="rId16"/>
    <p:sldId id="270" r:id="rId17"/>
    <p:sldId id="268" r:id="rId18"/>
    <p:sldId id="269" r:id="rId19"/>
    <p:sldId id="272" r:id="rId20"/>
    <p:sldId id="279" r:id="rId21"/>
    <p:sldId id="273" r:id="rId22"/>
    <p:sldId id="274" r:id="rId23"/>
    <p:sldId id="275" r:id="rId24"/>
    <p:sldId id="276" r:id="rId2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332049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A20626-16E3-4B84-9E8A-00AC48AF84A2}" type="datetimeFigureOut">
              <a:rPr lang="es-AR" smtClean="0"/>
              <a:t>17/08/2020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427904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2053142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31719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119063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115044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416285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285533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389878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74263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354446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A20626-16E3-4B84-9E8A-00AC48AF84A2}" type="datetimeFigureOut">
              <a:rPr lang="es-AR" smtClean="0"/>
              <a:t>17/08/2020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37092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A20626-16E3-4B84-9E8A-00AC48AF84A2}" type="datetimeFigureOut">
              <a:rPr lang="es-AR" smtClean="0"/>
              <a:t>17/08/2020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234318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411257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307227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1A20626-16E3-4B84-9E8A-00AC48AF84A2}" type="datetimeFigureOut">
              <a:rPr lang="es-AR" smtClean="0"/>
              <a:t>17/08/2020</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146978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A20626-16E3-4B84-9E8A-00AC48AF84A2}" type="datetimeFigureOut">
              <a:rPr lang="es-AR" smtClean="0"/>
              <a:t>17/08/2020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8BB94958-FD39-44C7-A0AD-9E02E0D06F85}" type="slidenum">
              <a:rPr lang="es-AR" smtClean="0"/>
              <a:t>‹Nº›</a:t>
            </a:fld>
            <a:endParaRPr lang="es-AR"/>
          </a:p>
        </p:txBody>
      </p:sp>
    </p:spTree>
    <p:extLst>
      <p:ext uri="{BB962C8B-B14F-4D97-AF65-F5344CB8AC3E}">
        <p14:creationId xmlns:p14="http://schemas.microsoft.com/office/powerpoint/2010/main" val="251194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A20626-16E3-4B84-9E8A-00AC48AF84A2}" type="datetimeFigureOut">
              <a:rPr lang="es-AR" smtClean="0"/>
              <a:t>17/08/2020</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B94958-FD39-44C7-A0AD-9E02E0D06F85}" type="slidenum">
              <a:rPr lang="es-AR" smtClean="0"/>
              <a:t>‹Nº›</a:t>
            </a:fld>
            <a:endParaRPr lang="es-AR"/>
          </a:p>
        </p:txBody>
      </p:sp>
    </p:spTree>
    <p:extLst>
      <p:ext uri="{BB962C8B-B14F-4D97-AF65-F5344CB8AC3E}">
        <p14:creationId xmlns:p14="http://schemas.microsoft.com/office/powerpoint/2010/main" val="12130814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sz="8000" b="1" dirty="0" smtClean="0">
                <a:latin typeface="Arial" panose="020B0604020202020204" pitchFamily="34" charset="0"/>
                <a:cs typeface="Arial" panose="020B0604020202020204" pitchFamily="34" charset="0"/>
              </a:rPr>
              <a:t>PERSPECTIVA Y ACUARELA</a:t>
            </a:r>
            <a:endParaRPr lang="es-AR" sz="8000"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fontScale="85000" lnSpcReduction="10000"/>
          </a:bodyPr>
          <a:lstStyle/>
          <a:p>
            <a:r>
              <a:rPr lang="es-AR" dirty="0" smtClean="0"/>
              <a:t>Perspectivas a 1pf y 2pf en espacios interiores</a:t>
            </a:r>
          </a:p>
          <a:p>
            <a:r>
              <a:rPr lang="es-AR" dirty="0" smtClean="0"/>
              <a:t>Aplicación técnica de acuarela en perspectivas y en dibujo técnico</a:t>
            </a:r>
          </a:p>
        </p:txBody>
      </p:sp>
    </p:spTree>
    <p:extLst>
      <p:ext uri="{BB962C8B-B14F-4D97-AF65-F5344CB8AC3E}">
        <p14:creationId xmlns:p14="http://schemas.microsoft.com/office/powerpoint/2010/main" val="14501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7984" y="452718"/>
            <a:ext cx="10290595" cy="1400530"/>
          </a:xfrm>
        </p:spPr>
        <p:txBody>
          <a:bodyPr/>
          <a:lstStyle/>
          <a:p>
            <a:r>
              <a:rPr lang="es-AR" sz="2400" b="1" dirty="0" smtClean="0"/>
              <a:t>PRIMERO SE PINTAN LOS PLENOS DE COLOR CORRESPONDIENTES A LOS PLANOS QUE CONFORMAN EL ESPACIO Y LUEGO SE COLOREAN LOS DETALLES</a:t>
            </a:r>
            <a:endParaRPr lang="es-AR" sz="2400" b="1"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10366" y="1716021"/>
            <a:ext cx="3904068" cy="489322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966" y="1716021"/>
            <a:ext cx="3945163" cy="4893226"/>
          </a:xfrm>
          <a:prstGeom prst="rect">
            <a:avLst/>
          </a:prstGeom>
        </p:spPr>
      </p:pic>
    </p:spTree>
    <p:extLst>
      <p:ext uri="{BB962C8B-B14F-4D97-AF65-F5344CB8AC3E}">
        <p14:creationId xmlns:p14="http://schemas.microsoft.com/office/powerpoint/2010/main" val="1038056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7809" y="478475"/>
            <a:ext cx="9404723" cy="1400530"/>
          </a:xfrm>
        </p:spPr>
        <p:txBody>
          <a:bodyPr/>
          <a:lstStyle/>
          <a:p>
            <a:r>
              <a:rPr lang="es-AR" sz="2400" b="1" dirty="0"/>
              <a:t>ACUARELA APLICADA A </a:t>
            </a:r>
            <a:r>
              <a:rPr lang="es-AR" sz="2400" b="1" dirty="0" smtClean="0"/>
              <a:t>PERSPECTIVAS </a:t>
            </a:r>
            <a:r>
              <a:rPr lang="es-AR" sz="2400" b="1" dirty="0"/>
              <a:t>DE INTERIOR A 1PF</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331" y="1879005"/>
            <a:ext cx="5715000" cy="4472867"/>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736" y="1879005"/>
            <a:ext cx="5293334" cy="4472867"/>
          </a:xfrm>
          <a:prstGeom prst="rect">
            <a:avLst/>
          </a:prstGeom>
        </p:spPr>
      </p:pic>
    </p:spTree>
    <p:extLst>
      <p:ext uri="{BB962C8B-B14F-4D97-AF65-F5344CB8AC3E}">
        <p14:creationId xmlns:p14="http://schemas.microsoft.com/office/powerpoint/2010/main" val="230869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023" y="3556526"/>
            <a:ext cx="9404723" cy="1400530"/>
          </a:xfrm>
        </p:spPr>
        <p:txBody>
          <a:bodyPr/>
          <a:lstStyle/>
          <a:p>
            <a:r>
              <a:rPr lang="es-AR" sz="6000" b="1" dirty="0" smtClean="0"/>
              <a:t>PERSPECTIVA DE INTERIOR 2PF</a:t>
            </a:r>
            <a:endParaRPr lang="es-AR" sz="6000" b="1" dirty="0"/>
          </a:p>
        </p:txBody>
      </p:sp>
    </p:spTree>
    <p:extLst>
      <p:ext uri="{BB962C8B-B14F-4D97-AF65-F5344CB8AC3E}">
        <p14:creationId xmlns:p14="http://schemas.microsoft.com/office/powerpoint/2010/main" val="377403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605" y="440686"/>
            <a:ext cx="11084678" cy="1400530"/>
          </a:xfrm>
        </p:spPr>
        <p:txBody>
          <a:bodyPr/>
          <a:lstStyle/>
          <a:p>
            <a:r>
              <a:rPr lang="es-AR" sz="2800" b="1" dirty="0" smtClean="0"/>
              <a:t>PERSPECTIVA A 2PF</a:t>
            </a:r>
            <a:r>
              <a:rPr lang="es-AR" sz="2400" dirty="0" smtClean="0"/>
              <a:t/>
            </a:r>
            <a:br>
              <a:rPr lang="es-AR" sz="2400" dirty="0" smtClean="0"/>
            </a:br>
            <a:r>
              <a:rPr lang="es-AR" sz="2400" dirty="0"/>
              <a:t/>
            </a:r>
            <a:br>
              <a:rPr lang="es-AR" sz="2400" dirty="0"/>
            </a:br>
            <a:r>
              <a:rPr lang="es-AR" sz="1600" b="1" dirty="0" smtClean="0"/>
              <a:t>UN ESPACIO SE FUGA A DOS PUNTOS CUANDO ÉSTE ESTÁ OBLÍCUO AL OBSERVADOR, O SEA QUE NO ESTÁ DE FRENTE.</a:t>
            </a:r>
            <a:br>
              <a:rPr lang="es-AR" sz="1600" b="1" dirty="0" smtClean="0"/>
            </a:br>
            <a:r>
              <a:rPr lang="es-AR" sz="1600" b="1" dirty="0" smtClean="0"/>
              <a:t/>
            </a:r>
            <a:br>
              <a:rPr lang="es-AR" sz="1600" b="1" dirty="0" smtClean="0"/>
            </a:br>
            <a:r>
              <a:rPr lang="es-AR" sz="1600" b="1" dirty="0" smtClean="0"/>
              <a:t>ESTA PERSPECTIVA SE RESUELVE UBICANDO LOS DOS PUNTOS DE FUGA SOBRE LA LÍNEA DE HORIZONTE, BASTANTE ALEJADOS ENTRE SÍ (FUERA DEL CUADRO QUE ENMARCA EL CROQUIS)</a:t>
            </a:r>
            <a:br>
              <a:rPr lang="es-AR" sz="1600" b="1" dirty="0" smtClean="0"/>
            </a:br>
            <a:r>
              <a:rPr lang="es-AR" sz="1600" b="1" dirty="0" smtClean="0"/>
              <a:t/>
            </a:r>
            <a:br>
              <a:rPr lang="es-AR" sz="1600" b="1" dirty="0" smtClean="0"/>
            </a:br>
            <a:r>
              <a:rPr lang="es-AR" sz="1600" b="1" dirty="0" smtClean="0"/>
              <a:t>LAS VERTICALES SE CONSERVAN Y TODAS LAS HORIZONTALES FUGAN (A CADA PUNTO SEGÚN LE CORRESPONDA</a:t>
            </a:r>
            <a:r>
              <a:rPr lang="es-AR" sz="1600" dirty="0" smtClean="0"/>
              <a:t>)</a:t>
            </a:r>
            <a:endParaRPr lang="es-AR" sz="1600" dirty="0"/>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830" t="10436" b="35653"/>
          <a:stretch/>
        </p:blipFill>
        <p:spPr>
          <a:xfrm>
            <a:off x="3878387" y="3249777"/>
            <a:ext cx="4235114" cy="3163053"/>
          </a:xfrm>
        </p:spPr>
      </p:pic>
    </p:spTree>
    <p:extLst>
      <p:ext uri="{BB962C8B-B14F-4D97-AF65-F5344CB8AC3E}">
        <p14:creationId xmlns:p14="http://schemas.microsoft.com/office/powerpoint/2010/main" val="2675618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364" y="523021"/>
            <a:ext cx="9404723" cy="1400530"/>
          </a:xfrm>
        </p:spPr>
        <p:txBody>
          <a:bodyPr/>
          <a:lstStyle/>
          <a:p>
            <a:r>
              <a:rPr lang="es-AR" sz="3600" b="1" dirty="0" smtClean="0"/>
              <a:t>PERSPECTIVA A 2PF</a:t>
            </a:r>
            <a:br>
              <a:rPr lang="es-AR" sz="3600" b="1" dirty="0" smtClean="0"/>
            </a:br>
            <a:r>
              <a:rPr lang="es-AR" sz="2800" dirty="0" smtClean="0"/>
              <a:t>SECUENCIA EN EL PLANTEO DE PERSPECTIVA 2PF</a:t>
            </a:r>
            <a:endParaRPr lang="es-AR" sz="28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184481"/>
            <a:ext cx="2561208" cy="197730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211" y="2153526"/>
            <a:ext cx="2665094" cy="191511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197" y="2128708"/>
            <a:ext cx="2767329" cy="193576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5418" y="2128708"/>
            <a:ext cx="2664210" cy="1925617"/>
          </a:xfrm>
          <a:prstGeom prst="rect">
            <a:avLst/>
          </a:prstGeom>
        </p:spPr>
      </p:pic>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t="3339" r="15949"/>
          <a:stretch/>
        </p:blipFill>
        <p:spPr>
          <a:xfrm>
            <a:off x="3552742" y="4260583"/>
            <a:ext cx="2481563" cy="2127912"/>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28" y="4381864"/>
            <a:ext cx="2635374" cy="2006630"/>
          </a:xfrm>
          <a:prstGeom prst="rect">
            <a:avLst/>
          </a:prstGeom>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6197" y="4161787"/>
            <a:ext cx="2767329" cy="2284145"/>
          </a:xfrm>
          <a:prstGeom prst="rect">
            <a:avLst/>
          </a:prstGeom>
        </p:spPr>
      </p:pic>
    </p:spTree>
    <p:extLst>
      <p:ext uri="{BB962C8B-B14F-4D97-AF65-F5344CB8AC3E}">
        <p14:creationId xmlns:p14="http://schemas.microsoft.com/office/powerpoint/2010/main" val="3035211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b="1" dirty="0" smtClean="0"/>
              <a:t>TODAS LAS RECTAS HORIZONTALES FUGAN A LOS PUNTOS DE FUGA  (IZQUIERDO O DERECHO)</a:t>
            </a:r>
            <a:endParaRPr lang="es-AR"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771" y="2693704"/>
            <a:ext cx="3981701" cy="2834431"/>
          </a:xfrm>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913" y="2431785"/>
            <a:ext cx="3358268" cy="3358268"/>
          </a:xfrm>
          <a:prstGeom prst="rect">
            <a:avLst/>
          </a:prstGeom>
        </p:spPr>
      </p:pic>
    </p:spTree>
    <p:extLst>
      <p:ext uri="{BB962C8B-B14F-4D97-AF65-F5344CB8AC3E}">
        <p14:creationId xmlns:p14="http://schemas.microsoft.com/office/powerpoint/2010/main" val="72059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6286" y="321641"/>
            <a:ext cx="10262294" cy="1400530"/>
          </a:xfrm>
        </p:spPr>
        <p:txBody>
          <a:bodyPr/>
          <a:lstStyle/>
          <a:p>
            <a:r>
              <a:rPr lang="es-AR" sz="2400" b="1" dirty="0" smtClean="0"/>
              <a:t>PLANTEO DE PERSPECTIVA A 2PF PARA COLOREAR CON ACUARELA. </a:t>
            </a:r>
            <a:br>
              <a:rPr lang="es-AR" sz="2400" b="1" dirty="0" smtClean="0"/>
            </a:br>
            <a:r>
              <a:rPr lang="es-AR" sz="2400" b="1" dirty="0" smtClean="0"/>
              <a:t>Se aconseja colocar la línea de horizonte en la mitad o más </a:t>
            </a:r>
            <a:r>
              <a:rPr lang="es-AR" sz="2400" b="1" dirty="0"/>
              <a:t>a</a:t>
            </a:r>
            <a:r>
              <a:rPr lang="es-AR" sz="2400" b="1" dirty="0" smtClean="0"/>
              <a:t>bajo de la altura total del cuadro.</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286" y="1853248"/>
            <a:ext cx="5891213" cy="4163124"/>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946" y="1853248"/>
            <a:ext cx="4386148" cy="4163124"/>
          </a:xfrm>
          <a:prstGeom prst="rect">
            <a:avLst/>
          </a:prstGeom>
        </p:spPr>
      </p:pic>
      <p:cxnSp>
        <p:nvCxnSpPr>
          <p:cNvPr id="6" name="Conector recto 5"/>
          <p:cNvCxnSpPr>
            <a:endCxn id="4" idx="3"/>
          </p:cNvCxnSpPr>
          <p:nvPr/>
        </p:nvCxnSpPr>
        <p:spPr>
          <a:xfrm>
            <a:off x="106237" y="3863662"/>
            <a:ext cx="6331262" cy="71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6928834" y="3934810"/>
            <a:ext cx="476518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555346" y="3515932"/>
            <a:ext cx="524600" cy="369332"/>
          </a:xfrm>
          <a:prstGeom prst="rect">
            <a:avLst/>
          </a:prstGeom>
          <a:noFill/>
        </p:spPr>
        <p:txBody>
          <a:bodyPr wrap="square" rtlCol="0">
            <a:spAutoFit/>
          </a:bodyPr>
          <a:lstStyle/>
          <a:p>
            <a:r>
              <a:rPr lang="es-AR" dirty="0" smtClean="0"/>
              <a:t>LH</a:t>
            </a:r>
            <a:endParaRPr lang="es-AR" dirty="0"/>
          </a:p>
        </p:txBody>
      </p:sp>
      <p:sp>
        <p:nvSpPr>
          <p:cNvPr id="11" name="CuadroTexto 10"/>
          <p:cNvSpPr txBox="1"/>
          <p:nvPr/>
        </p:nvSpPr>
        <p:spPr>
          <a:xfrm>
            <a:off x="11590986" y="3611881"/>
            <a:ext cx="594366" cy="369332"/>
          </a:xfrm>
          <a:prstGeom prst="rect">
            <a:avLst/>
          </a:prstGeom>
          <a:noFill/>
        </p:spPr>
        <p:txBody>
          <a:bodyPr wrap="square" rtlCol="0">
            <a:spAutoFit/>
          </a:bodyPr>
          <a:lstStyle/>
          <a:p>
            <a:r>
              <a:rPr lang="es-AR" dirty="0" smtClean="0"/>
              <a:t>LH</a:t>
            </a:r>
            <a:endParaRPr lang="es-AR" dirty="0"/>
          </a:p>
        </p:txBody>
      </p:sp>
    </p:spTree>
    <p:extLst>
      <p:ext uri="{BB962C8B-B14F-4D97-AF65-F5344CB8AC3E}">
        <p14:creationId xmlns:p14="http://schemas.microsoft.com/office/powerpoint/2010/main" val="4029436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259535"/>
            <a:ext cx="10970633" cy="1400530"/>
          </a:xfrm>
        </p:spPr>
        <p:txBody>
          <a:bodyPr/>
          <a:lstStyle/>
          <a:p>
            <a:r>
              <a:rPr lang="es-AR" sz="2400" b="1" dirty="0" smtClean="0"/>
              <a:t>PINTAR CON ACUARELA ES EQUILIBRAR LAS ZONAS BLANCAS Y DEJARLAS ACTUAR EN LA COMPOSICIÓN, ES COLOR CON TRANSPARENCIAS, ES NO CUBRIR TODO, ES DEJAR QUE CONVIVAN LOS COLORES CON EL AGUA Y EL SOPORTE BLANCO.</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064670"/>
            <a:ext cx="4195762" cy="419576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5249" y="2037348"/>
            <a:ext cx="5051562" cy="4223084"/>
          </a:xfrm>
          <a:prstGeom prst="rect">
            <a:avLst/>
          </a:prstGeom>
        </p:spPr>
      </p:pic>
    </p:spTree>
    <p:extLst>
      <p:ext uri="{BB962C8B-B14F-4D97-AF65-F5344CB8AC3E}">
        <p14:creationId xmlns:p14="http://schemas.microsoft.com/office/powerpoint/2010/main" val="52039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smtClean="0"/>
              <a:t>COLORES, REFLEJOS, SOMBRAS PROPIAS Y ARROJADAS</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873" y="1648326"/>
            <a:ext cx="4817269" cy="4817269"/>
          </a:xfr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 r="-3391" b="9310"/>
          <a:stretch/>
        </p:blipFill>
        <p:spPr>
          <a:xfrm>
            <a:off x="6374944" y="2716970"/>
            <a:ext cx="5817056" cy="3658072"/>
          </a:xfrm>
          <a:prstGeom prst="rect">
            <a:avLst/>
          </a:prstGeom>
        </p:spPr>
      </p:pic>
    </p:spTree>
    <p:extLst>
      <p:ext uri="{BB962C8B-B14F-4D97-AF65-F5344CB8AC3E}">
        <p14:creationId xmlns:p14="http://schemas.microsoft.com/office/powerpoint/2010/main" val="2696974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610" y="349687"/>
            <a:ext cx="11314127" cy="1400530"/>
          </a:xfrm>
        </p:spPr>
        <p:txBody>
          <a:bodyPr/>
          <a:lstStyle/>
          <a:p>
            <a:r>
              <a:rPr lang="es-AR" sz="2400" b="1" dirty="0" smtClean="0"/>
              <a:t>DOS EJEMPLOS DIFERENTES: -  EL DELINEADO PRECISO LUEGO DE PINTAR  </a:t>
            </a:r>
            <a:br>
              <a:rPr lang="es-AR" sz="2400" b="1" dirty="0" smtClean="0"/>
            </a:br>
            <a:r>
              <a:rPr lang="es-AR" sz="2400" b="1" dirty="0"/>
              <a:t> </a:t>
            </a:r>
            <a:r>
              <a:rPr lang="es-AR" sz="2400" b="1" dirty="0" smtClean="0"/>
              <a:t>                                              -  EL DIBUJO EXPRESIVO</a:t>
            </a:r>
            <a:endParaRPr lang="es-AR" sz="2400" b="1"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4951" y="1411432"/>
            <a:ext cx="3749021" cy="517385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719" y="2237874"/>
            <a:ext cx="5517018" cy="4347410"/>
          </a:xfrm>
          <a:prstGeom prst="rect">
            <a:avLst/>
          </a:prstGeom>
        </p:spPr>
      </p:pic>
    </p:spTree>
    <p:extLst>
      <p:ext uri="{BB962C8B-B14F-4D97-AF65-F5344CB8AC3E}">
        <p14:creationId xmlns:p14="http://schemas.microsoft.com/office/powerpoint/2010/main" val="1890581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4703" y="3155324"/>
            <a:ext cx="9362942" cy="372177"/>
          </a:xfrm>
        </p:spPr>
        <p:txBody>
          <a:bodyPr/>
          <a:lstStyle/>
          <a:p>
            <a:r>
              <a:rPr lang="es-AR" sz="6000" b="1" dirty="0" smtClean="0"/>
              <a:t>PERSPECTIVA DE INTERIOR A 1PF</a:t>
            </a:r>
            <a:endParaRPr lang="es-AR" sz="6000" b="1" dirty="0"/>
          </a:p>
        </p:txBody>
      </p:sp>
    </p:spTree>
    <p:extLst>
      <p:ext uri="{BB962C8B-B14F-4D97-AF65-F5344CB8AC3E}">
        <p14:creationId xmlns:p14="http://schemas.microsoft.com/office/powerpoint/2010/main" val="2095083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8082" y="3633799"/>
            <a:ext cx="9404723" cy="1400530"/>
          </a:xfrm>
        </p:spPr>
        <p:txBody>
          <a:bodyPr/>
          <a:lstStyle/>
          <a:p>
            <a:r>
              <a:rPr lang="es-AR" sz="6000" dirty="0" smtClean="0"/>
              <a:t>ACUARELA APLICADA AL DIBUJO TÉCNICO</a:t>
            </a:r>
            <a:endParaRPr lang="es-AR" sz="6000" dirty="0"/>
          </a:p>
        </p:txBody>
      </p:sp>
    </p:spTree>
    <p:extLst>
      <p:ext uri="{BB962C8B-B14F-4D97-AF65-F5344CB8AC3E}">
        <p14:creationId xmlns:p14="http://schemas.microsoft.com/office/powerpoint/2010/main" val="2625117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8034" y="748933"/>
            <a:ext cx="4713667" cy="2032904"/>
          </a:xfrm>
        </p:spPr>
        <p:txBody>
          <a:bodyPr/>
          <a:lstStyle/>
          <a:p>
            <a:r>
              <a:rPr lang="es-AR" sz="2800" b="1" dirty="0" smtClean="0"/>
              <a:t>LA TÉCNICA DE ACUARELA APLICADA AL DIBUJO TÉCNICO DEL DISEÑO DE INTERIORES.</a:t>
            </a:r>
            <a:r>
              <a:rPr lang="es-AR" sz="2800" dirty="0" smtClean="0"/>
              <a:t/>
            </a:r>
            <a:br>
              <a:rPr lang="es-AR" sz="2800" dirty="0" smtClean="0"/>
            </a:br>
            <a:r>
              <a:rPr lang="es-AR" sz="2800" dirty="0"/>
              <a:t/>
            </a:r>
            <a:br>
              <a:rPr lang="es-AR" sz="2800" dirty="0"/>
            </a:br>
            <a:r>
              <a:rPr lang="es-AR" sz="2800" b="1" dirty="0" smtClean="0"/>
              <a:t>LA APLICACIÓN DE ACUARELA SOBRE PLANTAS, CORTES Y VISTAS COLABORA EN HACER MÁS CÁLIDAS Y “BLANDAS” LAS REPRESENTACIONES TÉCNICAS.</a:t>
            </a:r>
            <a:endParaRPr lang="es-AR" sz="2800" b="1" dirty="0"/>
          </a:p>
        </p:txBody>
      </p:sp>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510" r="-585" b="13681"/>
          <a:stretch/>
        </p:blipFill>
        <p:spPr>
          <a:xfrm>
            <a:off x="6104586" y="-379623"/>
            <a:ext cx="5306095" cy="6810005"/>
          </a:xfrm>
        </p:spPr>
      </p:pic>
    </p:spTree>
    <p:extLst>
      <p:ext uri="{BB962C8B-B14F-4D97-AF65-F5344CB8AC3E}">
        <p14:creationId xmlns:p14="http://schemas.microsoft.com/office/powerpoint/2010/main" val="1159149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smtClean="0"/>
              <a:t>EL COLOR PRESENTE COLABORA Y MEJORA LA LEGIBILIDAD DE LA PLANTA, INTERACTÚA CON LAS ZONAS BLANCAS.</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368" y="2117032"/>
            <a:ext cx="5606949" cy="419576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629" y="2117032"/>
            <a:ext cx="4061686" cy="4401234"/>
          </a:xfrm>
          <a:prstGeom prst="rect">
            <a:avLst/>
          </a:prstGeom>
        </p:spPr>
      </p:pic>
    </p:spTree>
    <p:extLst>
      <p:ext uri="{BB962C8B-B14F-4D97-AF65-F5344CB8AC3E}">
        <p14:creationId xmlns:p14="http://schemas.microsoft.com/office/powerpoint/2010/main" val="68924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766293"/>
            <a:ext cx="3706948" cy="6091707"/>
          </a:xfrm>
        </p:spPr>
        <p:txBody>
          <a:bodyPr/>
          <a:lstStyle/>
          <a:p>
            <a:r>
              <a:rPr lang="es-AR" sz="3200" b="1" dirty="0" smtClean="0"/>
              <a:t>LA REPRESENTACIÓN DEL ESPACIO INTERIOR Y EL DISEÑO DE ESPACIO EXTERIOR SE MEJORA CON LA APLICACIÓN DE LA ACUARELA</a:t>
            </a:r>
            <a:endParaRPr lang="es-AR" sz="32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0994" y="689020"/>
            <a:ext cx="6393930" cy="5724659"/>
          </a:xfrm>
        </p:spPr>
      </p:pic>
    </p:spTree>
    <p:extLst>
      <p:ext uri="{BB962C8B-B14F-4D97-AF65-F5344CB8AC3E}">
        <p14:creationId xmlns:p14="http://schemas.microsoft.com/office/powerpoint/2010/main" val="658612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601" y="388324"/>
            <a:ext cx="10944875" cy="1400530"/>
          </a:xfrm>
        </p:spPr>
        <p:txBody>
          <a:bodyPr/>
          <a:lstStyle/>
          <a:p>
            <a:r>
              <a:rPr lang="es-AR" sz="3200" b="1" dirty="0" smtClean="0"/>
              <a:t>FACHADA REPRESENTADA CON ACUARELA</a:t>
            </a:r>
            <a:endParaRPr lang="es-AR" sz="32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655" y="1354417"/>
            <a:ext cx="7816714" cy="5306107"/>
          </a:xfrm>
        </p:spPr>
      </p:pic>
    </p:spTree>
    <p:extLst>
      <p:ext uri="{BB962C8B-B14F-4D97-AF65-F5344CB8AC3E}">
        <p14:creationId xmlns:p14="http://schemas.microsoft.com/office/powerpoint/2010/main" val="261902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1048584" cy="1400530"/>
          </a:xfrm>
        </p:spPr>
        <p:txBody>
          <a:bodyPr/>
          <a:lstStyle/>
          <a:p>
            <a:r>
              <a:rPr lang="es-AR" sz="1100" dirty="0"/>
              <a:t> </a:t>
            </a:r>
            <a:r>
              <a:rPr lang="es-AR" sz="1800" b="1" dirty="0" smtClean="0"/>
              <a:t>El </a:t>
            </a:r>
            <a:r>
              <a:rPr lang="es-AR" sz="1800" b="1" dirty="0"/>
              <a:t>punto de fuga se define como "el punto en el que las líneas paralelas de una imagen parecen </a:t>
            </a:r>
            <a:r>
              <a:rPr lang="es-AR" sz="1800" b="1" dirty="0" smtClean="0"/>
              <a:t>converger </a:t>
            </a:r>
            <a:r>
              <a:rPr lang="es-AR" sz="1800" b="1" dirty="0"/>
              <a:t>y extenderse hasta el </a:t>
            </a:r>
            <a:r>
              <a:rPr lang="es-AR" sz="1800" b="1" dirty="0" smtClean="0"/>
              <a:t>infinito”</a:t>
            </a:r>
            <a:r>
              <a:rPr lang="es-AR" sz="1800" b="1" dirty="0"/>
              <a:t/>
            </a:r>
            <a:br>
              <a:rPr lang="es-AR" sz="1800" b="1" dirty="0"/>
            </a:br>
            <a:r>
              <a:rPr lang="es-AR" sz="1800" b="1" dirty="0" smtClean="0"/>
              <a:t/>
            </a:r>
            <a:br>
              <a:rPr lang="es-AR" sz="1800" b="1" dirty="0" smtClean="0"/>
            </a:br>
            <a:r>
              <a:rPr lang="es-AR" sz="1800" b="1" dirty="0" smtClean="0"/>
              <a:t>En </a:t>
            </a:r>
            <a:r>
              <a:rPr lang="es-AR" sz="1800" b="1" dirty="0"/>
              <a:t>una imagen plana, ya sea una </a:t>
            </a:r>
            <a:r>
              <a:rPr lang="es-AR" sz="1800" b="1" dirty="0" smtClean="0"/>
              <a:t>fotografía</a:t>
            </a:r>
            <a:r>
              <a:rPr lang="es-AR" sz="1800" b="1" dirty="0"/>
              <a:t> </a:t>
            </a:r>
            <a:r>
              <a:rPr lang="es-AR" sz="1800" b="1" dirty="0" smtClean="0"/>
              <a:t>o una </a:t>
            </a:r>
            <a:r>
              <a:rPr lang="es-AR" sz="1800" b="1" dirty="0"/>
              <a:t>pintura, nuestro cerebro percibe los objetos más grandes como más cercanos, y los más pequeños como más lejanos. Es por eso que las líneas paralelas, al alejarse, parece que van juntándose hasta converger en un solo punto, como podemos ver en </a:t>
            </a:r>
            <a:r>
              <a:rPr lang="es-AR" sz="1800" b="1" dirty="0" smtClean="0"/>
              <a:t>las imágenes </a:t>
            </a:r>
            <a:r>
              <a:rPr lang="es-AR" sz="1800" b="1" dirty="0"/>
              <a:t>de abajo. Las </a:t>
            </a:r>
            <a:r>
              <a:rPr lang="es-AR" sz="1800" b="1" dirty="0" smtClean="0"/>
              <a:t>líneas </a:t>
            </a:r>
            <a:r>
              <a:rPr lang="es-AR" sz="1800" b="1" dirty="0"/>
              <a:t>de la imagen "nacerán" en ese punto de fuga y se podrían extender hasta el infinito, separándose cada vez más.</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6175" y="3075322"/>
            <a:ext cx="5217736" cy="3571582"/>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894" y="3075322"/>
            <a:ext cx="5361025" cy="3571582"/>
          </a:xfrm>
          <a:prstGeom prst="rect">
            <a:avLst/>
          </a:prstGeom>
        </p:spPr>
      </p:pic>
    </p:spTree>
    <p:extLst>
      <p:ext uri="{BB962C8B-B14F-4D97-AF65-F5344CB8AC3E}">
        <p14:creationId xmlns:p14="http://schemas.microsoft.com/office/powerpoint/2010/main" val="4001097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8105" y="349687"/>
            <a:ext cx="10913033" cy="1400530"/>
          </a:xfrm>
        </p:spPr>
        <p:txBody>
          <a:bodyPr/>
          <a:lstStyle/>
          <a:p>
            <a:r>
              <a:rPr lang="es-AR" sz="3200" b="1" dirty="0" smtClean="0"/>
              <a:t>PERSPECTIVA  1PF  EN UN ESPACIO INTERIOR</a:t>
            </a:r>
            <a:br>
              <a:rPr lang="es-AR" sz="3200" b="1" dirty="0" smtClean="0"/>
            </a:br>
            <a:r>
              <a:rPr lang="es-AR" sz="3200" b="1" dirty="0" smtClean="0"/>
              <a:t/>
            </a:r>
            <a:br>
              <a:rPr lang="es-AR" sz="3200" b="1" dirty="0" smtClean="0"/>
            </a:br>
            <a:r>
              <a:rPr lang="es-AR" sz="1800" b="1" dirty="0" smtClean="0"/>
              <a:t>LA LÍNEA DE HORIZONTE ES LA ALTURA DEL OBSERVADOR, EL PUNTO DE FUGA SE UBICA EN ELLA, Y, PUEDE ESTAR AL CENTRO O NO, SEGÚN SE UBIQUE EL OBSERVADOR FRENTE A LA ESCENA</a:t>
            </a:r>
            <a:r>
              <a:rPr lang="es-AR" sz="1600" b="1" dirty="0" smtClean="0"/>
              <a:t>.</a:t>
            </a:r>
            <a:endParaRPr lang="es-AR" sz="32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105" y="2558569"/>
            <a:ext cx="5238750" cy="2771775"/>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7225" b="7784"/>
          <a:stretch/>
        </p:blipFill>
        <p:spPr>
          <a:xfrm>
            <a:off x="6553200" y="2598821"/>
            <a:ext cx="4572000" cy="2695074"/>
          </a:xfrm>
          <a:prstGeom prst="rect">
            <a:avLst/>
          </a:prstGeom>
        </p:spPr>
      </p:pic>
    </p:spTree>
    <p:extLst>
      <p:ext uri="{BB962C8B-B14F-4D97-AF65-F5344CB8AC3E}">
        <p14:creationId xmlns:p14="http://schemas.microsoft.com/office/powerpoint/2010/main" val="3271419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384" y="413969"/>
            <a:ext cx="11229058" cy="1478027"/>
          </a:xfrm>
        </p:spPr>
        <p:txBody>
          <a:bodyPr/>
          <a:lstStyle/>
          <a:p>
            <a:r>
              <a:rPr lang="es-AR" sz="2400" b="1" dirty="0" smtClean="0"/>
              <a:t>EL PASO A PASO DEL PLANTEO DE  LA PERSPECTIVA A </a:t>
            </a:r>
            <a:r>
              <a:rPr lang="es-AR" sz="2400" b="1" dirty="0" smtClean="0"/>
              <a:t>UN</a:t>
            </a:r>
            <a:r>
              <a:rPr lang="es-AR" sz="2400" b="1" dirty="0" smtClean="0"/>
              <a:t> PUNTO </a:t>
            </a:r>
            <a:r>
              <a:rPr lang="es-AR" sz="2400" b="1" dirty="0" smtClean="0"/>
              <a:t>DE FUGA</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105" y="1000052"/>
            <a:ext cx="7738442" cy="5604063"/>
          </a:xfrm>
        </p:spPr>
      </p:pic>
    </p:spTree>
    <p:extLst>
      <p:ext uri="{BB962C8B-B14F-4D97-AF65-F5344CB8AC3E}">
        <p14:creationId xmlns:p14="http://schemas.microsoft.com/office/powerpoint/2010/main" val="194937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4266" y="592721"/>
            <a:ext cx="9404723" cy="1400530"/>
          </a:xfrm>
        </p:spPr>
        <p:txBody>
          <a:bodyPr/>
          <a:lstStyle/>
          <a:p>
            <a:r>
              <a:rPr lang="es-AR" sz="1800" b="1" dirty="0" smtClean="0"/>
              <a:t>- LAS HORIZONTALES Y VERTICALES SE MANTIENEN</a:t>
            </a:r>
            <a:br>
              <a:rPr lang="es-AR" sz="1800" b="1" dirty="0" smtClean="0"/>
            </a:br>
            <a:r>
              <a:rPr lang="es-AR" sz="1800" b="1" dirty="0" smtClean="0"/>
              <a:t>- LAS PERPENDICULARES CONCURREN AL PUNTO DE FUGA</a:t>
            </a:r>
            <a:br>
              <a:rPr lang="es-AR" sz="1800" b="1" dirty="0" smtClean="0"/>
            </a:br>
            <a:r>
              <a:rPr lang="es-AR" sz="1800" b="1" dirty="0" smtClean="0"/>
              <a:t>- LOS ELEMENTOS UBICADOS DE  FRENTE NO SE DEFORMAN</a:t>
            </a:r>
            <a:br>
              <a:rPr lang="es-AR" sz="1800" b="1" dirty="0" smtClean="0"/>
            </a:br>
            <a:r>
              <a:rPr lang="es-AR" sz="1800" b="1" dirty="0" smtClean="0"/>
              <a:t>- LOS ELEMENTOS UBICADOS DE FORMA PERPENDICULAR SE DEFORMAN</a:t>
            </a:r>
            <a:endParaRPr lang="es-AR" sz="1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872" y="1841679"/>
            <a:ext cx="7210849" cy="4767329"/>
          </a:xfrm>
        </p:spPr>
      </p:pic>
      <p:sp>
        <p:nvSpPr>
          <p:cNvPr id="5" name="Rectángulo 4"/>
          <p:cNvSpPr/>
          <p:nvPr/>
        </p:nvSpPr>
        <p:spPr>
          <a:xfrm>
            <a:off x="2403727" y="5872766"/>
            <a:ext cx="6346322" cy="2575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4334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6764" y="693350"/>
            <a:ext cx="9404723" cy="1400530"/>
          </a:xfrm>
        </p:spPr>
        <p:txBody>
          <a:bodyPr/>
          <a:lstStyle/>
          <a:p>
            <a:r>
              <a:rPr lang="es-AR" sz="2800" b="1" dirty="0" smtClean="0"/>
              <a:t>DESPUES DE PLANTEAR LAS LINEAS GENERALES, SE COMPLETAN LOS DETALLES</a:t>
            </a:r>
            <a:endParaRPr lang="es-AR" sz="28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640" y="1693604"/>
            <a:ext cx="6307292" cy="4730470"/>
          </a:xfrm>
          <a:solidFill>
            <a:schemeClr val="tx1"/>
          </a:solidFill>
        </p:spPr>
      </p:pic>
      <p:sp>
        <p:nvSpPr>
          <p:cNvPr id="5" name="Rectángulo 4"/>
          <p:cNvSpPr/>
          <p:nvPr/>
        </p:nvSpPr>
        <p:spPr>
          <a:xfrm>
            <a:off x="6464968" y="5767136"/>
            <a:ext cx="1363579" cy="3850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2"/>
          <p:cNvSpPr/>
          <p:nvPr/>
        </p:nvSpPr>
        <p:spPr>
          <a:xfrm>
            <a:off x="5705341" y="6014434"/>
            <a:ext cx="1674253" cy="3477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855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smtClean="0"/>
              <a:t>SE VERIFICA QUE TODAS LAS LÍNEAS PERPENDICULARES CONCURREN AL PUNTO DE FUGA</a:t>
            </a:r>
            <a:endParaRPr lang="es-AR" sz="24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976270"/>
            <a:ext cx="5342020" cy="3948452"/>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799" r="65271" b="57856"/>
          <a:stretch/>
        </p:blipFill>
        <p:spPr>
          <a:xfrm>
            <a:off x="6605337" y="1841601"/>
            <a:ext cx="5281863" cy="4061947"/>
          </a:xfrm>
          <a:prstGeom prst="rect">
            <a:avLst/>
          </a:prstGeom>
        </p:spPr>
      </p:pic>
    </p:spTree>
    <p:extLst>
      <p:ext uri="{BB962C8B-B14F-4D97-AF65-F5344CB8AC3E}">
        <p14:creationId xmlns:p14="http://schemas.microsoft.com/office/powerpoint/2010/main" val="3985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b="1" dirty="0" smtClean="0"/>
              <a:t>ACUARELA APLICADA A PERSDPECTIVAS DE INTERIOR A 1PF</a:t>
            </a:r>
            <a:endParaRPr lang="es-AR" sz="2400" b="1"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306" y="1481089"/>
            <a:ext cx="5883494" cy="4630954"/>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 r="-6362" b="9458"/>
          <a:stretch/>
        </p:blipFill>
        <p:spPr>
          <a:xfrm>
            <a:off x="6752648" y="1021415"/>
            <a:ext cx="4812580" cy="5090628"/>
          </a:xfrm>
          <a:prstGeom prst="rect">
            <a:avLst/>
          </a:prstGeom>
        </p:spPr>
      </p:pic>
    </p:spTree>
    <p:extLst>
      <p:ext uri="{BB962C8B-B14F-4D97-AF65-F5344CB8AC3E}">
        <p14:creationId xmlns:p14="http://schemas.microsoft.com/office/powerpoint/2010/main" val="2064407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299</TotalTime>
  <Words>295</Words>
  <Application>Microsoft Office PowerPoint</Application>
  <PresentationFormat>Panorámica</PresentationFormat>
  <Paragraphs>28</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Century Gothic</vt:lpstr>
      <vt:lpstr>Wingdings 3</vt:lpstr>
      <vt:lpstr>Ion</vt:lpstr>
      <vt:lpstr>PERSPECTIVA Y ACUARELA</vt:lpstr>
      <vt:lpstr>PERSPECTIVA DE INTERIOR A 1PF</vt:lpstr>
      <vt:lpstr> El punto de fuga se define como "el punto en el que las líneas paralelas de una imagen parecen converger y extenderse hasta el infinito”  En una imagen plana, ya sea una fotografía o una pintura, nuestro cerebro percibe los objetos más grandes como más cercanos, y los más pequeños como más lejanos. Es por eso que las líneas paralelas, al alejarse, parece que van juntándose hasta converger en un solo punto, como podemos ver en las imágenes de abajo. Las líneas de la imagen "nacerán" en ese punto de fuga y se podrían extender hasta el infinito, separándose cada vez más.</vt:lpstr>
      <vt:lpstr>PERSPECTIVA  1PF  EN UN ESPACIO INTERIOR  LA LÍNEA DE HORIZONTE ES LA ALTURA DEL OBSERVADOR, EL PUNTO DE FUGA SE UBICA EN ELLA, Y, PUEDE ESTAR AL CENTRO O NO, SEGÚN SE UBIQUE EL OBSERVADOR FRENTE A LA ESCENA.</vt:lpstr>
      <vt:lpstr>EL PASO A PASO DEL PLANTEO DE  LA PERSPECTIVA A UN PUNTO DE FUGA</vt:lpstr>
      <vt:lpstr>- LAS HORIZONTALES Y VERTICALES SE MANTIENEN - LAS PERPENDICULARES CONCURREN AL PUNTO DE FUGA - LOS ELEMENTOS UBICADOS DE  FRENTE NO SE DEFORMAN - LOS ELEMENTOS UBICADOS DE FORMA PERPENDICULAR SE DEFORMAN</vt:lpstr>
      <vt:lpstr>DESPUES DE PLANTEAR LAS LINEAS GENERALES, SE COMPLETAN LOS DETALLES</vt:lpstr>
      <vt:lpstr>SE VERIFICA QUE TODAS LAS LÍNEAS PERPENDICULARES CONCURREN AL PUNTO DE FUGA</vt:lpstr>
      <vt:lpstr>ACUARELA APLICADA A PERSDPECTIVAS DE INTERIOR A 1PF</vt:lpstr>
      <vt:lpstr>PRIMERO SE PINTAN LOS PLENOS DE COLOR CORRESPONDIENTES A LOS PLANOS QUE CONFORMAN EL ESPACIO Y LUEGO SE COLOREAN LOS DETALLES</vt:lpstr>
      <vt:lpstr>ACUARELA APLICADA A PERSPECTIVAS DE INTERIOR A 1PF</vt:lpstr>
      <vt:lpstr>PERSPECTIVA DE INTERIOR 2PF</vt:lpstr>
      <vt:lpstr>PERSPECTIVA A 2PF  UN ESPACIO SE FUGA A DOS PUNTOS CUANDO ÉSTE ESTÁ OBLÍCUO AL OBSERVADOR, O SEA QUE NO ESTÁ DE FRENTE.  ESTA PERSPECTIVA SE RESUELVE UBICANDO LOS DOS PUNTOS DE FUGA SOBRE LA LÍNEA DE HORIZONTE, BASTANTE ALEJADOS ENTRE SÍ (FUERA DEL CUADRO QUE ENMARCA EL CROQUIS)  LAS VERTICALES SE CONSERVAN Y TODAS LAS HORIZONTALES FUGAN (A CADA PUNTO SEGÚN LE CORRESPONDA)</vt:lpstr>
      <vt:lpstr>PERSPECTIVA A 2PF SECUENCIA EN EL PLANTEO DE PERSPECTIVA 2PF</vt:lpstr>
      <vt:lpstr>TODAS LAS RECTAS HORIZONTALES FUGAN A LOS PUNTOS DE FUGA  (IZQUIERDO O DERECHO)</vt:lpstr>
      <vt:lpstr>PLANTEO DE PERSPECTIVA A 2PF PARA COLOREAR CON ACUARELA.  Se aconseja colocar la línea de horizonte en la mitad o más abajo de la altura total del cuadro.</vt:lpstr>
      <vt:lpstr>PINTAR CON ACUARELA ES EQUILIBRAR LAS ZONAS BLANCAS Y DEJARLAS ACTUAR EN LA COMPOSICIÓN, ES COLOR CON TRANSPARENCIAS, ES NO CUBRIR TODO, ES DEJAR QUE CONVIVAN LOS COLORES CON EL AGUA Y EL SOPORTE BLANCO.</vt:lpstr>
      <vt:lpstr>COLORES, REFLEJOS, SOMBRAS PROPIAS Y ARROJADAS</vt:lpstr>
      <vt:lpstr>DOS EJEMPLOS DIFERENTES: -  EL DELINEADO PRECISO LUEGO DE PINTAR                                                  -  EL DIBUJO EXPRESIVO</vt:lpstr>
      <vt:lpstr>ACUARELA APLICADA AL DIBUJO TÉCNICO</vt:lpstr>
      <vt:lpstr>LA TÉCNICA DE ACUARELA APLICADA AL DIBUJO TÉCNICO DEL DISEÑO DE INTERIORES.  LA APLICACIÓN DE ACUARELA SOBRE PLANTAS, CORTES Y VISTAS COLABORA EN HACER MÁS CÁLIDAS Y “BLANDAS” LAS REPRESENTACIONES TÉCNICAS.</vt:lpstr>
      <vt:lpstr>EL COLOR PRESENTE COLABORA Y MEJORA LA LEGIBILIDAD DE LA PLANTA, INTERACTÚA CON LAS ZONAS BLANCAS.</vt:lpstr>
      <vt:lpstr>LA REPRESENTACIÓN DEL ESPACIO INTERIOR Y EL DISEÑO DE ESPACIO EXTERIOR SE MEJORA CON LA APLICACIÓN DE LA ACUARELA</vt:lpstr>
      <vt:lpstr>FACHADA REPRESENTADA CON ACUARELA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 Y ACUARELA</dc:title>
  <dc:creator>Meli Plana</dc:creator>
  <cp:lastModifiedBy>Meli Plana</cp:lastModifiedBy>
  <cp:revision>27</cp:revision>
  <dcterms:created xsi:type="dcterms:W3CDTF">2020-08-15T20:52:37Z</dcterms:created>
  <dcterms:modified xsi:type="dcterms:W3CDTF">2020-08-17T19:05:23Z</dcterms:modified>
</cp:coreProperties>
</file>