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303" r:id="rId6"/>
    <p:sldId id="314" r:id="rId7"/>
    <p:sldId id="304" r:id="rId8"/>
    <p:sldId id="305" r:id="rId9"/>
    <p:sldId id="306" r:id="rId10"/>
    <p:sldId id="308" r:id="rId11"/>
    <p:sldId id="309" r:id="rId12"/>
    <p:sldId id="310" r:id="rId13"/>
    <p:sldId id="294" r:id="rId14"/>
    <p:sldId id="312" r:id="rId15"/>
    <p:sldId id="313" r:id="rId16"/>
    <p:sldId id="307" r:id="rId17"/>
    <p:sldId id="257" r:id="rId18"/>
    <p:sldId id="258" r:id="rId19"/>
    <p:sldId id="259" r:id="rId20"/>
    <p:sldId id="260" r:id="rId21"/>
    <p:sldId id="269" r:id="rId22"/>
    <p:sldId id="270" r:id="rId23"/>
    <p:sldId id="288" r:id="rId24"/>
    <p:sldId id="271" r:id="rId25"/>
    <p:sldId id="289" r:id="rId26"/>
    <p:sldId id="311" r:id="rId27"/>
    <p:sldId id="278" r:id="rId28"/>
    <p:sldId id="279" r:id="rId29"/>
    <p:sldId id="290" r:id="rId30"/>
    <p:sldId id="280" r:id="rId31"/>
    <p:sldId id="281" r:id="rId32"/>
    <p:sldId id="282" r:id="rId33"/>
    <p:sldId id="283" r:id="rId34"/>
    <p:sldId id="284" r:id="rId35"/>
    <p:sldId id="285" r:id="rId36"/>
    <p:sldId id="286" r:id="rId37"/>
    <p:sldId id="287" r:id="rId38"/>
    <p:sldId id="315" r:id="rId39"/>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3300"/>
    <a:srgbClr val="CC9900"/>
    <a:srgbClr val="33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0" d="100"/>
          <a:sy n="70" d="100"/>
        </p:scale>
        <p:origin x="9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255F9CE6-9142-41C4-9158-1F05BB0AF114}" type="datetimeFigureOut">
              <a:rPr lang="es-AR" smtClean="0"/>
              <a:t>14/5/2024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401632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55F9CE6-9142-41C4-9158-1F05BB0AF114}" type="datetimeFigureOut">
              <a:rPr lang="es-AR" smtClean="0"/>
              <a:t>14/5/2024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126634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55F9CE6-9142-41C4-9158-1F05BB0AF114}" type="datetimeFigureOut">
              <a:rPr lang="es-AR" smtClean="0"/>
              <a:t>14/5/2024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119174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55F9CE6-9142-41C4-9158-1F05BB0AF114}" type="datetimeFigureOut">
              <a:rPr lang="es-AR" smtClean="0"/>
              <a:t>14/5/2024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181350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55F9CE6-9142-41C4-9158-1F05BB0AF114}" type="datetimeFigureOut">
              <a:rPr lang="es-AR" smtClean="0"/>
              <a:t>14/5/2024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238979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255F9CE6-9142-41C4-9158-1F05BB0AF114}" type="datetimeFigureOut">
              <a:rPr lang="es-AR" smtClean="0"/>
              <a:t>14/5/2024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73163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255F9CE6-9142-41C4-9158-1F05BB0AF114}" type="datetimeFigureOut">
              <a:rPr lang="es-AR" smtClean="0"/>
              <a:t>14/5/2024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255900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255F9CE6-9142-41C4-9158-1F05BB0AF114}" type="datetimeFigureOut">
              <a:rPr lang="es-AR" smtClean="0"/>
              <a:t>14/5/2024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46398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55F9CE6-9142-41C4-9158-1F05BB0AF114}" type="datetimeFigureOut">
              <a:rPr lang="es-AR" smtClean="0"/>
              <a:t>14/5/2024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256923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55F9CE6-9142-41C4-9158-1F05BB0AF114}" type="datetimeFigureOut">
              <a:rPr lang="es-AR" smtClean="0"/>
              <a:t>14/5/2024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80633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55F9CE6-9142-41C4-9158-1F05BB0AF114}" type="datetimeFigureOut">
              <a:rPr lang="es-AR" smtClean="0"/>
              <a:t>14/5/2024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BCA689B-AE33-49A5-BB2F-BC2E5816117E}" type="slidenum">
              <a:rPr lang="es-AR" smtClean="0"/>
              <a:t>‹Nº›</a:t>
            </a:fld>
            <a:endParaRPr lang="es-AR"/>
          </a:p>
        </p:txBody>
      </p:sp>
    </p:spTree>
    <p:extLst>
      <p:ext uri="{BB962C8B-B14F-4D97-AF65-F5344CB8AC3E}">
        <p14:creationId xmlns:p14="http://schemas.microsoft.com/office/powerpoint/2010/main" val="306637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F9CE6-9142-41C4-9158-1F05BB0AF114}" type="datetimeFigureOut">
              <a:rPr lang="es-AR" smtClean="0"/>
              <a:t>14/5/2024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A689B-AE33-49A5-BB2F-BC2E5816117E}" type="slidenum">
              <a:rPr lang="es-AR" smtClean="0"/>
              <a:t>‹Nº›</a:t>
            </a:fld>
            <a:endParaRPr lang="es-AR"/>
          </a:p>
        </p:txBody>
      </p:sp>
    </p:spTree>
    <p:extLst>
      <p:ext uri="{BB962C8B-B14F-4D97-AF65-F5344CB8AC3E}">
        <p14:creationId xmlns:p14="http://schemas.microsoft.com/office/powerpoint/2010/main" val="2819869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034494"/>
          </a:xfrm>
        </p:spPr>
        <p:txBody>
          <a:bodyPr>
            <a:normAutofit/>
          </a:bodyPr>
          <a:lstStyle/>
          <a:p>
            <a:r>
              <a:rPr lang="es-ES" sz="5400" dirty="0">
                <a:solidFill>
                  <a:srgbClr val="663300"/>
                </a:solidFill>
                <a:latin typeface="Arial Black" panose="020B0A04020102020204" pitchFamily="34" charset="0"/>
              </a:rPr>
              <a:t>TRABAJO PRÁCTICO 8</a:t>
            </a:r>
            <a:endParaRPr lang="es-AR" sz="5400" dirty="0">
              <a:solidFill>
                <a:srgbClr val="663300"/>
              </a:solidFill>
              <a:latin typeface="Arial Black" panose="020B0A04020102020204" pitchFamily="34" charset="0"/>
            </a:endParaRPr>
          </a:p>
        </p:txBody>
      </p:sp>
      <p:sp>
        <p:nvSpPr>
          <p:cNvPr id="3" name="Subtítulo 2"/>
          <p:cNvSpPr>
            <a:spLocks noGrp="1"/>
          </p:cNvSpPr>
          <p:nvPr>
            <p:ph type="subTitle" idx="1"/>
          </p:nvPr>
        </p:nvSpPr>
        <p:spPr>
          <a:xfrm>
            <a:off x="1524000" y="3156857"/>
            <a:ext cx="9144000" cy="2100943"/>
          </a:xfrm>
          <a:solidFill>
            <a:srgbClr val="663300"/>
          </a:solidFill>
        </p:spPr>
        <p:txBody>
          <a:bodyPr>
            <a:normAutofit/>
          </a:bodyPr>
          <a:lstStyle/>
          <a:p>
            <a:pPr lvl="1" algn="l"/>
            <a:r>
              <a:rPr lang="es-ES" sz="2400" b="1" dirty="0">
                <a:solidFill>
                  <a:schemeClr val="bg1"/>
                </a:solidFill>
              </a:rPr>
              <a:t>Modo subjuntivo parte I:</a:t>
            </a:r>
            <a:r>
              <a:rPr lang="es-ES" sz="2400" dirty="0">
                <a:solidFill>
                  <a:schemeClr val="bg1"/>
                </a:solidFill>
              </a:rPr>
              <a:t> oraciones con conectores, frases subjuntivas, expresiones con </a:t>
            </a:r>
            <a:r>
              <a:rPr lang="es-ES" sz="2400" i="1" dirty="0" err="1">
                <a:solidFill>
                  <a:schemeClr val="bg1"/>
                </a:solidFill>
              </a:rPr>
              <a:t>wish</a:t>
            </a:r>
            <a:r>
              <a:rPr lang="es-ES" sz="2400" dirty="0">
                <a:solidFill>
                  <a:schemeClr val="bg1"/>
                </a:solidFill>
              </a:rPr>
              <a:t>, verbos que requieren subjuntivo en español, uso de </a:t>
            </a:r>
            <a:r>
              <a:rPr lang="es-ES" sz="2400" i="1" dirty="0" err="1">
                <a:solidFill>
                  <a:schemeClr val="bg1"/>
                </a:solidFill>
              </a:rPr>
              <a:t>should</a:t>
            </a:r>
            <a:r>
              <a:rPr lang="es-ES" sz="2400" dirty="0">
                <a:solidFill>
                  <a:schemeClr val="bg1"/>
                </a:solidFill>
              </a:rPr>
              <a:t>, subjuntivo con </a:t>
            </a:r>
            <a:r>
              <a:rPr lang="es-ES" sz="2400" i="1" dirty="0" err="1">
                <a:solidFill>
                  <a:schemeClr val="bg1"/>
                </a:solidFill>
              </a:rPr>
              <a:t>to-infinitive</a:t>
            </a:r>
            <a:r>
              <a:rPr lang="es-ES" sz="2400" dirty="0">
                <a:solidFill>
                  <a:schemeClr val="bg1"/>
                </a:solidFill>
              </a:rPr>
              <a:t>, imperativos, cláusulas con referencia temporal futura.</a:t>
            </a:r>
            <a:endParaRPr lang="es-AR" sz="2400" dirty="0">
              <a:solidFill>
                <a:schemeClr val="bg1"/>
              </a:solidFill>
            </a:endParaRPr>
          </a:p>
          <a:p>
            <a:pPr lvl="1" algn="l"/>
            <a:r>
              <a:rPr lang="es-ES" sz="2400" b="1" dirty="0">
                <a:solidFill>
                  <a:schemeClr val="bg1"/>
                </a:solidFill>
              </a:rPr>
              <a:t>Oraciones con conectores</a:t>
            </a:r>
            <a:endParaRPr lang="es-AR" sz="2400" dirty="0">
              <a:solidFill>
                <a:schemeClr val="bg1"/>
              </a:solidFill>
            </a:endParaRPr>
          </a:p>
        </p:txBody>
      </p:sp>
    </p:spTree>
    <p:extLst>
      <p:ext uri="{BB962C8B-B14F-4D97-AF65-F5344CB8AC3E}">
        <p14:creationId xmlns:p14="http://schemas.microsoft.com/office/powerpoint/2010/main" val="1996742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a:p>
        </p:txBody>
      </p:sp>
      <p:sp>
        <p:nvSpPr>
          <p:cNvPr id="3" name="Subtítulo 2"/>
          <p:cNvSpPr>
            <a:spLocks noGrp="1"/>
          </p:cNvSpPr>
          <p:nvPr>
            <p:ph type="subTitle" idx="1"/>
          </p:nvPr>
        </p:nvSpPr>
        <p:spPr>
          <a:xfrm>
            <a:off x="1524000" y="1168082"/>
            <a:ext cx="9144000" cy="4089718"/>
          </a:xfrm>
          <a:ln w="57150">
            <a:solidFill>
              <a:schemeClr val="accent2">
                <a:lumMod val="75000"/>
              </a:schemeClr>
            </a:solidFill>
          </a:ln>
        </p:spPr>
        <p:txBody>
          <a:bodyPr>
            <a:normAutofit/>
          </a:bodyPr>
          <a:lstStyle/>
          <a:p>
            <a:pPr algn="l"/>
            <a:r>
              <a:rPr lang="en-US" sz="3200" dirty="0" err="1" smtClean="0">
                <a:solidFill>
                  <a:schemeClr val="accent2"/>
                </a:solidFill>
              </a:rPr>
              <a:t>Oraciones</a:t>
            </a:r>
            <a:r>
              <a:rPr lang="en-US" sz="3200" dirty="0" smtClean="0">
                <a:solidFill>
                  <a:schemeClr val="accent2"/>
                </a:solidFill>
              </a:rPr>
              <a:t> </a:t>
            </a:r>
            <a:r>
              <a:rPr lang="en-US" sz="3200" dirty="0" err="1" smtClean="0">
                <a:solidFill>
                  <a:schemeClr val="accent2"/>
                </a:solidFill>
              </a:rPr>
              <a:t>en</a:t>
            </a:r>
            <a:r>
              <a:rPr lang="en-US" sz="3200" dirty="0" smtClean="0">
                <a:solidFill>
                  <a:schemeClr val="accent2"/>
                </a:solidFill>
              </a:rPr>
              <a:t> </a:t>
            </a:r>
            <a:r>
              <a:rPr lang="en-US" sz="3200" dirty="0" err="1" smtClean="0">
                <a:solidFill>
                  <a:schemeClr val="accent2"/>
                </a:solidFill>
              </a:rPr>
              <a:t>cuadernillo</a:t>
            </a:r>
            <a:r>
              <a:rPr lang="en-US" sz="3200" dirty="0" smtClean="0">
                <a:solidFill>
                  <a:schemeClr val="accent2"/>
                </a:solidFill>
              </a:rPr>
              <a:t> de </a:t>
            </a:r>
            <a:r>
              <a:rPr lang="en-US" sz="3200" dirty="0" err="1" smtClean="0">
                <a:solidFill>
                  <a:schemeClr val="accent2"/>
                </a:solidFill>
              </a:rPr>
              <a:t>teoría</a:t>
            </a:r>
            <a:r>
              <a:rPr lang="en-US" sz="3200" dirty="0" smtClean="0">
                <a:solidFill>
                  <a:schemeClr val="accent2"/>
                </a:solidFill>
              </a:rPr>
              <a:t>, </a:t>
            </a:r>
            <a:r>
              <a:rPr lang="en-US" sz="3200" dirty="0" err="1" smtClean="0">
                <a:solidFill>
                  <a:schemeClr val="accent2"/>
                </a:solidFill>
              </a:rPr>
              <a:t>pag</a:t>
            </a:r>
            <a:r>
              <a:rPr lang="en-US" sz="3200" dirty="0" smtClean="0">
                <a:solidFill>
                  <a:schemeClr val="accent2"/>
                </a:solidFill>
              </a:rPr>
              <a:t>. 67</a:t>
            </a:r>
          </a:p>
          <a:p>
            <a:pPr algn="l"/>
            <a:r>
              <a:rPr lang="en-US" sz="3200" dirty="0" smtClean="0"/>
              <a:t>Linux </a:t>
            </a:r>
            <a:r>
              <a:rPr lang="en-US" sz="3200" dirty="0"/>
              <a:t>is an operating system like many others, </a:t>
            </a:r>
            <a:r>
              <a:rPr lang="en-US" sz="3200" b="1" dirty="0"/>
              <a:t>such as </a:t>
            </a:r>
            <a:r>
              <a:rPr lang="en-US" sz="3200" dirty="0"/>
              <a:t>DOS, VMS, OS/360, </a:t>
            </a:r>
            <a:r>
              <a:rPr lang="en-US" sz="3200" b="1" dirty="0"/>
              <a:t>or</a:t>
            </a:r>
            <a:r>
              <a:rPr lang="en-US" sz="3200" dirty="0"/>
              <a:t> CP/M. </a:t>
            </a:r>
            <a:endParaRPr lang="en-US" sz="3200" dirty="0" smtClean="0"/>
          </a:p>
          <a:p>
            <a:pPr algn="l"/>
            <a:r>
              <a:rPr lang="en-US" sz="3200" dirty="0" smtClean="0"/>
              <a:t>It </a:t>
            </a:r>
            <a:r>
              <a:rPr lang="en-US" sz="3200" dirty="0"/>
              <a:t>performs many of the same tasks in very similar manners: </a:t>
            </a:r>
            <a:r>
              <a:rPr lang="en-US" sz="3200" b="1" dirty="0"/>
              <a:t>i.e.</a:t>
            </a:r>
            <a:r>
              <a:rPr lang="en-US" sz="3200" dirty="0"/>
              <a:t> it is the manager and administrator of all the system resources and facilities. Without it, nothing works. </a:t>
            </a:r>
            <a:endParaRPr lang="en-US" sz="3200" dirty="0" smtClean="0"/>
          </a:p>
        </p:txBody>
      </p:sp>
    </p:spTree>
    <p:extLst>
      <p:ext uri="{BB962C8B-B14F-4D97-AF65-F5344CB8AC3E}">
        <p14:creationId xmlns:p14="http://schemas.microsoft.com/office/powerpoint/2010/main" val="3693332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a:p>
        </p:txBody>
      </p:sp>
      <p:sp>
        <p:nvSpPr>
          <p:cNvPr id="3" name="Subtítulo 2"/>
          <p:cNvSpPr>
            <a:spLocks noGrp="1"/>
          </p:cNvSpPr>
          <p:nvPr>
            <p:ph type="subTitle" idx="1"/>
          </p:nvPr>
        </p:nvSpPr>
        <p:spPr>
          <a:xfrm>
            <a:off x="1524000" y="1168082"/>
            <a:ext cx="9144000" cy="4089718"/>
          </a:xfrm>
          <a:ln w="57150">
            <a:solidFill>
              <a:schemeClr val="accent2">
                <a:lumMod val="75000"/>
              </a:schemeClr>
            </a:solidFill>
          </a:ln>
        </p:spPr>
        <p:txBody>
          <a:bodyPr>
            <a:noAutofit/>
          </a:bodyPr>
          <a:lstStyle/>
          <a:p>
            <a:pPr algn="l"/>
            <a:endParaRPr lang="en-US" sz="3200" dirty="0" smtClean="0"/>
          </a:p>
          <a:p>
            <a:pPr algn="l"/>
            <a:endParaRPr lang="en-US" sz="3200" dirty="0"/>
          </a:p>
          <a:p>
            <a:pPr algn="l"/>
            <a:r>
              <a:rPr lang="en-US" sz="3200" b="1" dirty="0" smtClean="0"/>
              <a:t>Despite </a:t>
            </a:r>
            <a:r>
              <a:rPr lang="en-US" sz="3200" b="1" dirty="0"/>
              <a:t>this</a:t>
            </a:r>
            <a:r>
              <a:rPr lang="en-US" sz="3200" dirty="0"/>
              <a:t>, most users can go on indefinitely without knowing even which operating system they are using, </a:t>
            </a:r>
            <a:r>
              <a:rPr lang="en-US" sz="3200" b="1" dirty="0"/>
              <a:t>let alone</a:t>
            </a:r>
            <a:r>
              <a:rPr lang="en-US" sz="3200" dirty="0"/>
              <a:t> the basics of how the operating system works. </a:t>
            </a:r>
            <a:endParaRPr lang="en-US" sz="3200" dirty="0" smtClean="0"/>
          </a:p>
        </p:txBody>
      </p:sp>
    </p:spTree>
    <p:extLst>
      <p:ext uri="{BB962C8B-B14F-4D97-AF65-F5344CB8AC3E}">
        <p14:creationId xmlns:p14="http://schemas.microsoft.com/office/powerpoint/2010/main" val="213646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a:p>
        </p:txBody>
      </p:sp>
      <p:sp>
        <p:nvSpPr>
          <p:cNvPr id="3" name="Subtítulo 2"/>
          <p:cNvSpPr>
            <a:spLocks noGrp="1"/>
          </p:cNvSpPr>
          <p:nvPr>
            <p:ph type="subTitle" idx="1"/>
          </p:nvPr>
        </p:nvSpPr>
        <p:spPr>
          <a:xfrm>
            <a:off x="1524000" y="1168082"/>
            <a:ext cx="9144000" cy="4089718"/>
          </a:xfrm>
          <a:ln w="57150">
            <a:solidFill>
              <a:schemeClr val="accent2">
                <a:lumMod val="75000"/>
              </a:schemeClr>
            </a:solidFill>
          </a:ln>
        </p:spPr>
        <p:txBody>
          <a:bodyPr>
            <a:noAutofit/>
          </a:bodyPr>
          <a:lstStyle/>
          <a:p>
            <a:pPr algn="l"/>
            <a:endParaRPr lang="en-US" sz="3200" dirty="0" smtClean="0"/>
          </a:p>
          <a:p>
            <a:pPr algn="l"/>
            <a:r>
              <a:rPr lang="en-US" sz="3200" b="1" dirty="0" smtClean="0"/>
              <a:t>For example</a:t>
            </a:r>
            <a:r>
              <a:rPr lang="en-US" sz="3200" dirty="0" smtClean="0"/>
              <a:t>, </a:t>
            </a:r>
            <a:r>
              <a:rPr lang="en-US" sz="3200" b="1" dirty="0" smtClean="0"/>
              <a:t>if </a:t>
            </a:r>
            <a:r>
              <a:rPr lang="en-US" sz="3200" dirty="0" smtClean="0"/>
              <a:t>you own a car, you don't really need to know the details of the internal combustion engine to understand that this is what makes the car move forward. </a:t>
            </a:r>
            <a:r>
              <a:rPr lang="en-US" sz="3200" b="1" dirty="0" smtClean="0"/>
              <a:t>Moreover</a:t>
            </a:r>
            <a:r>
              <a:rPr lang="en-US" sz="3200" dirty="0" smtClean="0"/>
              <a:t>, you don't need to know the principles of hydraulics to understand what isn't happening </a:t>
            </a:r>
            <a:r>
              <a:rPr lang="en-US" sz="3200" b="1" dirty="0" smtClean="0"/>
              <a:t>when</a:t>
            </a:r>
            <a:r>
              <a:rPr lang="en-US" sz="3200" dirty="0" smtClean="0"/>
              <a:t> pressing the brake pedal has no effect</a:t>
            </a:r>
            <a:endParaRPr lang="es-AR" sz="3200" dirty="0"/>
          </a:p>
        </p:txBody>
      </p:sp>
    </p:spTree>
    <p:extLst>
      <p:ext uri="{BB962C8B-B14F-4D97-AF65-F5344CB8AC3E}">
        <p14:creationId xmlns:p14="http://schemas.microsoft.com/office/powerpoint/2010/main" val="1628795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nchor="ctr">
            <a:normAutofit/>
          </a:bodyPr>
          <a:lstStyle/>
          <a:p>
            <a:r>
              <a:rPr lang="es-AR" sz="4000" b="1" dirty="0">
                <a:solidFill>
                  <a:srgbClr val="CC9900"/>
                </a:solidFill>
              </a:rPr>
              <a:t>II. Subjuntivo</a:t>
            </a:r>
            <a:endParaRPr lang="es-AR" sz="4000" dirty="0">
              <a:solidFill>
                <a:srgbClr val="CC9900"/>
              </a:solidFill>
            </a:endParaRPr>
          </a:p>
        </p:txBody>
      </p:sp>
    </p:spTree>
    <p:extLst>
      <p:ext uri="{BB962C8B-B14F-4D97-AF65-F5344CB8AC3E}">
        <p14:creationId xmlns:p14="http://schemas.microsoft.com/office/powerpoint/2010/main" val="4131304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803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530939"/>
            <a:ext cx="10058400" cy="88492"/>
          </a:xfrm>
        </p:spPr>
        <p:txBody>
          <a:bodyPr>
            <a:normAutofit fontScale="90000"/>
          </a:bodyPr>
          <a:lstStyle/>
          <a:p>
            <a:endParaRPr lang="es-AR" dirty="0"/>
          </a:p>
        </p:txBody>
      </p:sp>
      <p:sp>
        <p:nvSpPr>
          <p:cNvPr id="3" name="Marcador de contenido 2"/>
          <p:cNvSpPr>
            <a:spLocks noGrp="1"/>
          </p:cNvSpPr>
          <p:nvPr>
            <p:ph idx="1"/>
          </p:nvPr>
        </p:nvSpPr>
        <p:spPr>
          <a:xfrm>
            <a:off x="1097280" y="1435154"/>
            <a:ext cx="10058400" cy="4910449"/>
          </a:xfrm>
          <a:solidFill>
            <a:schemeClr val="bg1"/>
          </a:solidFill>
        </p:spPr>
        <p:txBody>
          <a:bodyPr/>
          <a:lstStyle/>
          <a:p>
            <a:endParaRPr lang="en-GB" dirty="0" smtClean="0">
              <a:solidFill>
                <a:schemeClr val="accent4">
                  <a:lumMod val="75000"/>
                </a:schemeClr>
              </a:solidFill>
            </a:endParaRPr>
          </a:p>
          <a:p>
            <a:endParaRPr lang="en-GB" dirty="0">
              <a:solidFill>
                <a:schemeClr val="accent4">
                  <a:lumMod val="75000"/>
                </a:schemeClr>
              </a:solidFill>
            </a:endParaRPr>
          </a:p>
          <a:p>
            <a:endParaRPr lang="en-GB" dirty="0" smtClean="0">
              <a:solidFill>
                <a:schemeClr val="accent4">
                  <a:lumMod val="75000"/>
                </a:schemeClr>
              </a:solidFill>
            </a:endParaRPr>
          </a:p>
          <a:p>
            <a:endParaRPr lang="en-GB" dirty="0">
              <a:solidFill>
                <a:schemeClr val="accent4">
                  <a:lumMod val="75000"/>
                </a:schemeClr>
              </a:solidFill>
            </a:endParaRPr>
          </a:p>
          <a:p>
            <a:endParaRPr lang="en-GB" dirty="0" smtClean="0">
              <a:solidFill>
                <a:schemeClr val="accent4">
                  <a:lumMod val="75000"/>
                </a:schemeClr>
              </a:solidFill>
            </a:endParaRPr>
          </a:p>
          <a:p>
            <a:endParaRPr lang="en-GB" dirty="0">
              <a:solidFill>
                <a:schemeClr val="accent4">
                  <a:lumMod val="75000"/>
                </a:schemeClr>
              </a:solidFill>
            </a:endParaRPr>
          </a:p>
          <a:p>
            <a:endParaRPr lang="en-GB" dirty="0" smtClean="0">
              <a:solidFill>
                <a:schemeClr val="accent4">
                  <a:lumMod val="75000"/>
                </a:schemeClr>
              </a:solidFill>
            </a:endParaRPr>
          </a:p>
          <a:p>
            <a:endParaRPr lang="en-GB" dirty="0" smtClean="0">
              <a:solidFill>
                <a:schemeClr val="accent4">
                  <a:lumMod val="75000"/>
                </a:schemeClr>
              </a:solidFill>
            </a:endParaRPr>
          </a:p>
          <a:p>
            <a:endParaRPr lang="es-AR" dirty="0"/>
          </a:p>
        </p:txBody>
      </p:sp>
      <p:graphicFrame>
        <p:nvGraphicFramePr>
          <p:cNvPr id="6" name="Tabla 5"/>
          <p:cNvGraphicFramePr>
            <a:graphicFrameLocks noGrp="1"/>
          </p:cNvGraphicFramePr>
          <p:nvPr>
            <p:extLst>
              <p:ext uri="{D42A27DB-BD31-4B8C-83A1-F6EECF244321}">
                <p14:modId xmlns:p14="http://schemas.microsoft.com/office/powerpoint/2010/main" val="2355832162"/>
              </p:ext>
            </p:extLst>
          </p:nvPr>
        </p:nvGraphicFramePr>
        <p:xfrm>
          <a:off x="1097280" y="797150"/>
          <a:ext cx="10058400" cy="1798320"/>
        </p:xfrm>
        <a:graphic>
          <a:graphicData uri="http://schemas.openxmlformats.org/drawingml/2006/table">
            <a:tbl>
              <a:tblPr firstRow="1" bandRow="1">
                <a:tableStyleId>{5C22544A-7EE6-4342-B048-85BDC9FD1C3A}</a:tableStyleId>
              </a:tblPr>
              <a:tblGrid>
                <a:gridCol w="4825848">
                  <a:extLst>
                    <a:ext uri="{9D8B030D-6E8A-4147-A177-3AD203B41FA5}">
                      <a16:colId xmlns:a16="http://schemas.microsoft.com/office/drawing/2014/main" val="2700981772"/>
                    </a:ext>
                  </a:extLst>
                </a:gridCol>
                <a:gridCol w="2129051">
                  <a:extLst>
                    <a:ext uri="{9D8B030D-6E8A-4147-A177-3AD203B41FA5}">
                      <a16:colId xmlns:a16="http://schemas.microsoft.com/office/drawing/2014/main" val="3821156124"/>
                    </a:ext>
                  </a:extLst>
                </a:gridCol>
                <a:gridCol w="1427101">
                  <a:extLst>
                    <a:ext uri="{9D8B030D-6E8A-4147-A177-3AD203B41FA5}">
                      <a16:colId xmlns:a16="http://schemas.microsoft.com/office/drawing/2014/main" val="74572875"/>
                    </a:ext>
                  </a:extLst>
                </a:gridCol>
                <a:gridCol w="1676400">
                  <a:extLst>
                    <a:ext uri="{9D8B030D-6E8A-4147-A177-3AD203B41FA5}">
                      <a16:colId xmlns:a16="http://schemas.microsoft.com/office/drawing/2014/main" val="3860981719"/>
                    </a:ext>
                  </a:extLst>
                </a:gridCol>
              </a:tblGrid>
              <a:tr h="864000">
                <a:tc>
                  <a:txBody>
                    <a:bodyPr/>
                    <a:lstStyle/>
                    <a:p>
                      <a:pPr marL="0" indent="0">
                        <a:buFontTx/>
                        <a:buNone/>
                        <a:defRPr/>
                      </a:pPr>
                      <a:endParaRPr lang="en-US" sz="2800" dirty="0">
                        <a:solidFill>
                          <a:schemeClr val="tx1"/>
                        </a:solidFill>
                        <a:highlight>
                          <a:srgbClr val="00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solidFill>
                            <a:schemeClr val="bg1"/>
                          </a:solidFill>
                        </a:rPr>
                        <a:t>Verbo</a:t>
                      </a:r>
                      <a:r>
                        <a:rPr lang="en-US" sz="2800" dirty="0" smtClean="0">
                          <a:solidFill>
                            <a:schemeClr val="bg1"/>
                          </a:solidFill>
                        </a:rPr>
                        <a:t> o </a:t>
                      </a:r>
                      <a:r>
                        <a:rPr lang="en-US" sz="2800" dirty="0" err="1" smtClean="0">
                          <a:solidFill>
                            <a:schemeClr val="bg1"/>
                          </a:solidFill>
                        </a:rPr>
                        <a:t>frase</a:t>
                      </a:r>
                      <a:r>
                        <a:rPr lang="en-US" sz="2800" dirty="0" smtClean="0">
                          <a:solidFill>
                            <a:schemeClr val="bg1"/>
                          </a:solidFill>
                        </a:rPr>
                        <a:t> </a:t>
                      </a:r>
                      <a:r>
                        <a:rPr lang="en-US" sz="2800" dirty="0" err="1" smtClean="0">
                          <a:solidFill>
                            <a:schemeClr val="bg1"/>
                          </a:solidFill>
                        </a:rPr>
                        <a:t>introductora</a:t>
                      </a:r>
                      <a:endParaRPr lang="en-US" sz="2800"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solidFill>
                            <a:schemeClr val="bg1"/>
                          </a:solidFill>
                        </a:rPr>
                        <a:t>Frase</a:t>
                      </a:r>
                      <a:r>
                        <a:rPr lang="en-US" sz="2800" dirty="0" smtClean="0">
                          <a:solidFill>
                            <a:schemeClr val="bg1"/>
                          </a:solidFill>
                        </a:rPr>
                        <a:t> nominal</a:t>
                      </a:r>
                    </a:p>
                    <a:p>
                      <a:pPr marL="0" indent="0">
                        <a:buFontTx/>
                        <a:buNone/>
                        <a:defRPr/>
                      </a:pPr>
                      <a:endParaRPr lang="en-US" sz="2800" dirty="0">
                        <a:solidFill>
                          <a:schemeClr val="bg1"/>
                        </a:solidFill>
                        <a:highlight>
                          <a:srgbClr val="00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FontTx/>
                        <a:buNone/>
                        <a:defRPr/>
                      </a:pPr>
                      <a:r>
                        <a:rPr lang="en-US" sz="2800" dirty="0" err="1" smtClean="0">
                          <a:solidFill>
                            <a:schemeClr val="bg1"/>
                          </a:solidFill>
                        </a:rPr>
                        <a:t>Infinitivo</a:t>
                      </a:r>
                      <a:endParaRPr lang="en-US" sz="2800" dirty="0" smtClean="0">
                        <a:solidFill>
                          <a:schemeClr val="bg1"/>
                        </a:solidFill>
                      </a:endParaRPr>
                    </a:p>
                    <a:p>
                      <a:pPr marL="0" indent="0">
                        <a:buFontTx/>
                        <a:buNone/>
                        <a:defRPr/>
                      </a:pPr>
                      <a:r>
                        <a:rPr lang="en-US" sz="2800" dirty="0" smtClean="0">
                          <a:solidFill>
                            <a:schemeClr val="bg1"/>
                          </a:solidFill>
                        </a:rPr>
                        <a:t>To infinitive</a:t>
                      </a:r>
                    </a:p>
                    <a:p>
                      <a:pPr marL="0" indent="0">
                        <a:buFontTx/>
                        <a:buNone/>
                        <a:defRPr/>
                      </a:pPr>
                      <a:r>
                        <a:rPr lang="en-US" sz="2800" dirty="0" smtClean="0">
                          <a:solidFill>
                            <a:schemeClr val="bg1"/>
                          </a:solidFill>
                        </a:rPr>
                        <a:t>From -</a:t>
                      </a:r>
                      <a:r>
                        <a:rPr lang="en-US" sz="2800" dirty="0" err="1" smtClean="0">
                          <a:solidFill>
                            <a:schemeClr val="bg1"/>
                          </a:solidFill>
                        </a:rPr>
                        <a:t>ing</a:t>
                      </a:r>
                      <a:endParaRPr lang="en-US" sz="2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94467837"/>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758711590"/>
              </p:ext>
            </p:extLst>
          </p:nvPr>
        </p:nvGraphicFramePr>
        <p:xfrm>
          <a:off x="1097280" y="2773189"/>
          <a:ext cx="10058400" cy="2316480"/>
        </p:xfrm>
        <a:graphic>
          <a:graphicData uri="http://schemas.openxmlformats.org/drawingml/2006/table">
            <a:tbl>
              <a:tblPr firstRow="1" bandRow="1">
                <a:tableStyleId>{5C22544A-7EE6-4342-B048-85BDC9FD1C3A}</a:tableStyleId>
              </a:tblPr>
              <a:tblGrid>
                <a:gridCol w="4866792">
                  <a:extLst>
                    <a:ext uri="{9D8B030D-6E8A-4147-A177-3AD203B41FA5}">
                      <a16:colId xmlns:a16="http://schemas.microsoft.com/office/drawing/2014/main" val="2700981772"/>
                    </a:ext>
                  </a:extLst>
                </a:gridCol>
                <a:gridCol w="5191608">
                  <a:extLst>
                    <a:ext uri="{9D8B030D-6E8A-4147-A177-3AD203B41FA5}">
                      <a16:colId xmlns:a16="http://schemas.microsoft.com/office/drawing/2014/main" val="3821156124"/>
                    </a:ext>
                  </a:extLst>
                </a:gridCol>
              </a:tblGrid>
              <a:tr h="105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800" dirty="0" err="1" smtClean="0">
                          <a:solidFill>
                            <a:schemeClr val="tx1"/>
                          </a:solidFill>
                        </a:rPr>
                        <a:t>It</a:t>
                      </a:r>
                      <a:r>
                        <a:rPr lang="es-ES" sz="2800" dirty="0" smtClean="0">
                          <a:solidFill>
                            <a:schemeClr val="tx1"/>
                          </a:solidFill>
                        </a:rPr>
                        <a:t> </a:t>
                      </a:r>
                      <a:r>
                        <a:rPr lang="es-ES" sz="2800" dirty="0" err="1" smtClean="0">
                          <a:solidFill>
                            <a:schemeClr val="tx1"/>
                          </a:solidFill>
                        </a:rPr>
                        <a:t>was</a:t>
                      </a:r>
                      <a:r>
                        <a:rPr lang="es-ES" sz="2800" dirty="0" smtClean="0">
                          <a:solidFill>
                            <a:schemeClr val="tx1"/>
                          </a:solidFill>
                        </a:rPr>
                        <a:t> </a:t>
                      </a:r>
                      <a:r>
                        <a:rPr lang="es-ES" sz="2800" dirty="0" err="1" smtClean="0">
                          <a:solidFill>
                            <a:schemeClr val="tx1"/>
                          </a:solidFill>
                        </a:rPr>
                        <a:t>suggested</a:t>
                      </a:r>
                      <a:r>
                        <a:rPr lang="es-ES" sz="2800" dirty="0" smtClean="0">
                          <a:solidFill>
                            <a:schemeClr val="tx1"/>
                          </a:solidFill>
                        </a:rPr>
                        <a:t> </a:t>
                      </a:r>
                      <a:r>
                        <a:rPr lang="es-ES" sz="2800" dirty="0" err="1" smtClean="0">
                          <a:solidFill>
                            <a:schemeClr val="tx1"/>
                          </a:solidFill>
                        </a:rPr>
                        <a:t>not</a:t>
                      </a:r>
                      <a:r>
                        <a:rPr lang="es-ES" sz="2800" dirty="0" smtClean="0">
                          <a:solidFill>
                            <a:schemeClr val="tx1"/>
                          </a:solidFill>
                        </a:rPr>
                        <a:t> to </a:t>
                      </a:r>
                      <a:r>
                        <a:rPr lang="es-ES" sz="2800" dirty="0" err="1" smtClean="0">
                          <a:solidFill>
                            <a:schemeClr val="tx1"/>
                          </a:solidFill>
                        </a:rPr>
                        <a:t>raise</a:t>
                      </a:r>
                      <a:r>
                        <a:rPr lang="es-ES" sz="2800" dirty="0" smtClean="0">
                          <a:solidFill>
                            <a:schemeClr val="tx1"/>
                          </a:solidFill>
                        </a:rPr>
                        <a:t> </a:t>
                      </a:r>
                      <a:r>
                        <a:rPr lang="es-ES" sz="2800" dirty="0" err="1" smtClean="0">
                          <a:solidFill>
                            <a:schemeClr val="tx1"/>
                          </a:solidFill>
                        </a:rPr>
                        <a:t>taxes</a:t>
                      </a:r>
                      <a:r>
                        <a:rPr lang="es-ES" sz="2800" dirty="0" smtClean="0">
                          <a:solidFill>
                            <a:schemeClr val="tx1"/>
                          </a:solidFill>
                        </a:rPr>
                        <a:t> at </a:t>
                      </a:r>
                      <a:r>
                        <a:rPr lang="es-ES" sz="2800" dirty="0" err="1" smtClean="0">
                          <a:solidFill>
                            <a:schemeClr val="tx1"/>
                          </a:solidFill>
                        </a:rPr>
                        <a:t>the</a:t>
                      </a:r>
                      <a:r>
                        <a:rPr lang="es-ES" sz="2800" dirty="0" smtClean="0">
                          <a:solidFill>
                            <a:schemeClr val="tx1"/>
                          </a:solidFill>
                        </a:rPr>
                        <a:t> </a:t>
                      </a:r>
                      <a:r>
                        <a:rPr lang="es-ES" sz="2800" dirty="0" err="1" smtClean="0">
                          <a:solidFill>
                            <a:schemeClr val="tx1"/>
                          </a:solidFill>
                        </a:rPr>
                        <a:t>end</a:t>
                      </a:r>
                      <a:r>
                        <a:rPr lang="es-ES" sz="2800" dirty="0" smtClean="0">
                          <a:solidFill>
                            <a:schemeClr val="tx1"/>
                          </a:solidFill>
                        </a:rPr>
                        <a:t> of </a:t>
                      </a:r>
                      <a:r>
                        <a:rPr lang="es-ES" sz="2800" dirty="0" err="1" smtClean="0">
                          <a:solidFill>
                            <a:schemeClr val="tx1"/>
                          </a:solidFill>
                        </a:rPr>
                        <a:t>the</a:t>
                      </a:r>
                      <a:r>
                        <a:rPr lang="es-ES" sz="2800" dirty="0" smtClean="0">
                          <a:solidFill>
                            <a:schemeClr val="tx1"/>
                          </a:solidFill>
                        </a:rPr>
                        <a:t> </a:t>
                      </a:r>
                      <a:r>
                        <a:rPr lang="es-ES" sz="2800" dirty="0" err="1" smtClean="0">
                          <a:solidFill>
                            <a:schemeClr val="tx1"/>
                          </a:solidFill>
                        </a:rPr>
                        <a:t>year</a:t>
                      </a:r>
                      <a:endParaRPr lang="en-US" sz="2800" dirty="0" smtClean="0">
                        <a:solidFill>
                          <a:schemeClr val="tx1"/>
                        </a:solidFill>
                        <a:highlight>
                          <a:srgbClr val="00FF00"/>
                        </a:highlight>
                      </a:endParaRPr>
                    </a:p>
                    <a:p>
                      <a:pPr marL="0" indent="0">
                        <a:buFontTx/>
                        <a:buNone/>
                        <a:defRPr/>
                      </a:pP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800" dirty="0" err="1" smtClean="0">
                          <a:solidFill>
                            <a:schemeClr val="tx1"/>
                          </a:solidFill>
                        </a:rPr>
                        <a:t>It</a:t>
                      </a:r>
                      <a:r>
                        <a:rPr lang="es-ES" sz="2800" dirty="0" smtClean="0">
                          <a:solidFill>
                            <a:schemeClr val="tx1"/>
                          </a:solidFill>
                        </a:rPr>
                        <a:t> </a:t>
                      </a:r>
                      <a:r>
                        <a:rPr lang="es-ES" sz="2800" dirty="0" err="1" smtClean="0">
                          <a:solidFill>
                            <a:schemeClr val="tx1"/>
                          </a:solidFill>
                        </a:rPr>
                        <a:t>was</a:t>
                      </a:r>
                      <a:r>
                        <a:rPr lang="es-ES" sz="2800" dirty="0" smtClean="0">
                          <a:solidFill>
                            <a:schemeClr val="tx1"/>
                          </a:solidFill>
                        </a:rPr>
                        <a:t> </a:t>
                      </a:r>
                      <a:r>
                        <a:rPr lang="es-ES" sz="2800" dirty="0" err="1" smtClean="0">
                          <a:solidFill>
                            <a:schemeClr val="tx1"/>
                          </a:solidFill>
                        </a:rPr>
                        <a:t>suggested</a:t>
                      </a:r>
                      <a:r>
                        <a:rPr lang="es-ES" sz="2800" dirty="0" smtClean="0">
                          <a:solidFill>
                            <a:schemeClr val="tx1"/>
                          </a:solidFill>
                        </a:rPr>
                        <a:t> </a:t>
                      </a:r>
                      <a:r>
                        <a:rPr lang="es-ES" sz="2800" dirty="0" err="1" smtClean="0">
                          <a:solidFill>
                            <a:schemeClr val="tx1"/>
                          </a:solidFill>
                        </a:rPr>
                        <a:t>that</a:t>
                      </a:r>
                      <a:r>
                        <a:rPr lang="es-ES" sz="2800" dirty="0" smtClean="0">
                          <a:solidFill>
                            <a:schemeClr val="tx1"/>
                          </a:solidFill>
                        </a:rPr>
                        <a:t> </a:t>
                      </a:r>
                      <a:r>
                        <a:rPr lang="es-ES" sz="2800" dirty="0" err="1" smtClean="0">
                          <a:solidFill>
                            <a:srgbClr val="FF0000"/>
                          </a:solidFill>
                        </a:rPr>
                        <a:t>the</a:t>
                      </a:r>
                      <a:r>
                        <a:rPr lang="es-ES" sz="2800" dirty="0" smtClean="0">
                          <a:solidFill>
                            <a:srgbClr val="FF0000"/>
                          </a:solidFill>
                        </a:rPr>
                        <a:t> </a:t>
                      </a:r>
                      <a:r>
                        <a:rPr lang="es-ES" sz="2800" dirty="0" err="1" smtClean="0">
                          <a:solidFill>
                            <a:srgbClr val="FF0000"/>
                          </a:solidFill>
                        </a:rPr>
                        <a:t>government</a:t>
                      </a:r>
                      <a:r>
                        <a:rPr lang="es-ES" sz="2800" dirty="0" smtClean="0">
                          <a:solidFill>
                            <a:schemeClr val="tx1"/>
                          </a:solidFill>
                        </a:rPr>
                        <a:t> </a:t>
                      </a:r>
                      <a:r>
                        <a:rPr lang="es-ES" sz="2800" dirty="0" err="1" smtClean="0">
                          <a:solidFill>
                            <a:schemeClr val="tx1"/>
                          </a:solidFill>
                        </a:rPr>
                        <a:t>not</a:t>
                      </a:r>
                      <a:r>
                        <a:rPr lang="es-ES" sz="2800" dirty="0" smtClean="0">
                          <a:solidFill>
                            <a:schemeClr val="tx1"/>
                          </a:solidFill>
                        </a:rPr>
                        <a:t> </a:t>
                      </a:r>
                      <a:r>
                        <a:rPr lang="es-ES" sz="2800" dirty="0" err="1" smtClean="0">
                          <a:solidFill>
                            <a:schemeClr val="tx1"/>
                          </a:solidFill>
                        </a:rPr>
                        <a:t>raise</a:t>
                      </a:r>
                      <a:r>
                        <a:rPr lang="es-ES" sz="2800" dirty="0" smtClean="0">
                          <a:solidFill>
                            <a:schemeClr val="tx1"/>
                          </a:solidFill>
                        </a:rPr>
                        <a:t> </a:t>
                      </a:r>
                      <a:r>
                        <a:rPr lang="es-ES" sz="2800" dirty="0" err="1" smtClean="0">
                          <a:solidFill>
                            <a:schemeClr val="tx1"/>
                          </a:solidFill>
                        </a:rPr>
                        <a:t>taxes</a:t>
                      </a:r>
                      <a:r>
                        <a:rPr lang="es-ES" sz="2800" dirty="0" smtClean="0">
                          <a:solidFill>
                            <a:schemeClr val="tx1"/>
                          </a:solidFill>
                        </a:rPr>
                        <a:t> at </a:t>
                      </a:r>
                      <a:r>
                        <a:rPr lang="es-ES" sz="2800" dirty="0" err="1" smtClean="0">
                          <a:solidFill>
                            <a:schemeClr val="tx1"/>
                          </a:solidFill>
                        </a:rPr>
                        <a:t>the</a:t>
                      </a:r>
                      <a:r>
                        <a:rPr lang="es-ES" sz="2800" dirty="0" smtClean="0">
                          <a:solidFill>
                            <a:schemeClr val="tx1"/>
                          </a:solidFill>
                        </a:rPr>
                        <a:t> </a:t>
                      </a:r>
                      <a:r>
                        <a:rPr lang="es-ES" sz="2800" dirty="0" err="1" smtClean="0">
                          <a:solidFill>
                            <a:schemeClr val="tx1"/>
                          </a:solidFill>
                        </a:rPr>
                        <a:t>end</a:t>
                      </a:r>
                      <a:r>
                        <a:rPr lang="es-ES" sz="2800" dirty="0" smtClean="0">
                          <a:solidFill>
                            <a:schemeClr val="tx1"/>
                          </a:solidFill>
                        </a:rPr>
                        <a:t> of </a:t>
                      </a:r>
                      <a:r>
                        <a:rPr lang="es-ES" sz="2800" dirty="0" err="1" smtClean="0">
                          <a:solidFill>
                            <a:schemeClr val="tx1"/>
                          </a:solidFill>
                        </a:rPr>
                        <a:t>the</a:t>
                      </a:r>
                      <a:r>
                        <a:rPr lang="es-ES" sz="2800" dirty="0" smtClean="0">
                          <a:solidFill>
                            <a:schemeClr val="tx1"/>
                          </a:solidFill>
                        </a:rPr>
                        <a:t> </a:t>
                      </a:r>
                      <a:r>
                        <a:rPr lang="es-ES" sz="2800" dirty="0" err="1" smtClean="0">
                          <a:solidFill>
                            <a:schemeClr val="tx1"/>
                          </a:solidFill>
                        </a:rPr>
                        <a:t>year</a:t>
                      </a:r>
                      <a:endParaRPr lang="en-US" sz="2800" dirty="0" smtClean="0">
                        <a:solidFill>
                          <a:schemeClr val="tx1"/>
                        </a:solidFill>
                        <a:highlight>
                          <a:srgbClr val="00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738918126"/>
                  </a:ext>
                </a:extLst>
              </a:tr>
              <a:tr h="504000">
                <a:tc>
                  <a:txBody>
                    <a:bodyPr/>
                    <a:lstStyle/>
                    <a:p>
                      <a:pPr marL="0" indent="0">
                        <a:buFontTx/>
                        <a:buNone/>
                        <a:defRPr/>
                      </a:pPr>
                      <a:r>
                        <a:rPr lang="en-US" sz="2800" dirty="0" smtClean="0">
                          <a:solidFill>
                            <a:schemeClr val="tx1"/>
                          </a:solidFill>
                        </a:rPr>
                        <a:t>They recommend to</a:t>
                      </a:r>
                      <a:r>
                        <a:rPr lang="en-US" sz="2800" baseline="0" dirty="0" smtClean="0">
                          <a:solidFill>
                            <a:schemeClr val="tx1"/>
                          </a:solidFill>
                        </a:rPr>
                        <a:t> </a:t>
                      </a:r>
                      <a:r>
                        <a:rPr lang="en-US" sz="2800" b="1" dirty="0" smtClean="0">
                          <a:solidFill>
                            <a:schemeClr val="tx1"/>
                          </a:solidFill>
                          <a:effectLst>
                            <a:outerShdw blurRad="38100" dist="38100" dir="2700000" algn="tl">
                              <a:srgbClr val="000000">
                                <a:alpha val="43137"/>
                              </a:srgbClr>
                            </a:outerShdw>
                          </a:effectLst>
                        </a:rPr>
                        <a:t>be</a:t>
                      </a:r>
                      <a:r>
                        <a:rPr lang="en-US" sz="2800" dirty="0" smtClean="0">
                          <a:solidFill>
                            <a:schemeClr val="tx1"/>
                          </a:solidFill>
                        </a:rPr>
                        <a:t> here at three.</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They recommend </a:t>
                      </a:r>
                      <a:r>
                        <a:rPr lang="en-US" sz="2800" u="sng" dirty="0" smtClean="0">
                          <a:solidFill>
                            <a:schemeClr val="tx1"/>
                          </a:solidFill>
                        </a:rPr>
                        <a:t>that</a:t>
                      </a:r>
                      <a:r>
                        <a:rPr lang="en-US" sz="2800" dirty="0" smtClean="0">
                          <a:solidFill>
                            <a:schemeClr val="tx1"/>
                          </a:solidFill>
                        </a:rPr>
                        <a:t> </a:t>
                      </a:r>
                      <a:r>
                        <a:rPr lang="en-US" sz="2800" dirty="0" smtClean="0">
                          <a:solidFill>
                            <a:srgbClr val="FF0000"/>
                          </a:solidFill>
                        </a:rPr>
                        <a:t>every student</a:t>
                      </a:r>
                      <a:r>
                        <a:rPr lang="en-US" sz="2800" dirty="0" smtClean="0">
                          <a:solidFill>
                            <a:schemeClr val="tx1"/>
                          </a:solidFill>
                        </a:rPr>
                        <a:t> </a:t>
                      </a:r>
                      <a:r>
                        <a:rPr lang="en-US" sz="2800" b="1" dirty="0" smtClean="0">
                          <a:solidFill>
                            <a:schemeClr val="tx1"/>
                          </a:solidFill>
                          <a:effectLst>
                            <a:outerShdw blurRad="38100" dist="38100" dir="2700000" algn="tl">
                              <a:srgbClr val="000000">
                                <a:alpha val="43137"/>
                              </a:srgbClr>
                            </a:outerShdw>
                          </a:effectLst>
                        </a:rPr>
                        <a:t>be</a:t>
                      </a:r>
                      <a:r>
                        <a:rPr lang="en-US" sz="2800" dirty="0" smtClean="0">
                          <a:solidFill>
                            <a:schemeClr val="tx1"/>
                          </a:solidFill>
                        </a:rPr>
                        <a:t> here at three.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84723188"/>
                  </a:ext>
                </a:extLst>
              </a:tr>
            </a:tbl>
          </a:graphicData>
        </a:graphic>
      </p:graphicFrame>
    </p:spTree>
    <p:extLst>
      <p:ext uri="{BB962C8B-B14F-4D97-AF65-F5344CB8AC3E}">
        <p14:creationId xmlns:p14="http://schemas.microsoft.com/office/powerpoint/2010/main" val="2071310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40380"/>
          </a:xfrm>
        </p:spPr>
        <p:txBody>
          <a:bodyPr>
            <a:normAutofit fontScale="90000"/>
          </a:bodyPr>
          <a:lstStyle/>
          <a:p>
            <a:endParaRPr lang="es-AR"/>
          </a:p>
        </p:txBody>
      </p:sp>
      <p:sp>
        <p:nvSpPr>
          <p:cNvPr id="3" name="Subtítulo 2"/>
          <p:cNvSpPr>
            <a:spLocks noGrp="1"/>
          </p:cNvSpPr>
          <p:nvPr>
            <p:ph type="subTitle" idx="1"/>
          </p:nvPr>
        </p:nvSpPr>
        <p:spPr>
          <a:xfrm>
            <a:off x="1524000" y="1436914"/>
            <a:ext cx="9144000" cy="3820886"/>
          </a:xfrm>
        </p:spPr>
        <p:txBody>
          <a:bodyPr anchor="ctr">
            <a:normAutofit/>
          </a:bodyPr>
          <a:lstStyle/>
          <a:p>
            <a:r>
              <a:rPr lang="es-AR" sz="4000" dirty="0" smtClean="0">
                <a:solidFill>
                  <a:srgbClr val="663300"/>
                </a:solidFill>
              </a:rPr>
              <a:t>Verbo + objeto + </a:t>
            </a:r>
            <a:r>
              <a:rPr lang="es-AR" sz="4000" dirty="0" err="1" smtClean="0">
                <a:solidFill>
                  <a:srgbClr val="663300"/>
                </a:solidFill>
              </a:rPr>
              <a:t>to</a:t>
            </a:r>
            <a:r>
              <a:rPr lang="es-AR" sz="4000" dirty="0" smtClean="0">
                <a:solidFill>
                  <a:srgbClr val="663300"/>
                </a:solidFill>
              </a:rPr>
              <a:t> infinitivo</a:t>
            </a:r>
            <a:endParaRPr lang="es-AR" sz="4000" dirty="0">
              <a:solidFill>
                <a:srgbClr val="663300"/>
              </a:solidFill>
            </a:endParaRPr>
          </a:p>
        </p:txBody>
      </p:sp>
    </p:spTree>
    <p:extLst>
      <p:ext uri="{BB962C8B-B14F-4D97-AF65-F5344CB8AC3E}">
        <p14:creationId xmlns:p14="http://schemas.microsoft.com/office/powerpoint/2010/main" val="1288051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s-AR" sz="3200" b="1" dirty="0">
                <a:solidFill>
                  <a:srgbClr val="663300"/>
                </a:solidFill>
              </a:rPr>
              <a:t>A. </a:t>
            </a:r>
            <a:r>
              <a:rPr lang="es-AR" sz="3200" b="1" u="sng" dirty="0">
                <a:solidFill>
                  <a:srgbClr val="663300"/>
                </a:solidFill>
              </a:rPr>
              <a:t>Traduzca las siguientes oraciones con conectores y modo subjuntivo</a:t>
            </a:r>
            <a:endParaRPr lang="es-AR" sz="3200" dirty="0">
              <a:solidFill>
                <a:srgbClr val="663300"/>
              </a:solidFill>
            </a:endParaRPr>
          </a:p>
        </p:txBody>
      </p:sp>
    </p:spTree>
    <p:extLst>
      <p:ext uri="{BB962C8B-B14F-4D97-AF65-F5344CB8AC3E}">
        <p14:creationId xmlns:p14="http://schemas.microsoft.com/office/powerpoint/2010/main" val="795509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US" sz="2800" dirty="0"/>
              <a:t>1. You should not </a:t>
            </a:r>
            <a:r>
              <a:rPr lang="en-US" sz="2800" dirty="0">
                <a:solidFill>
                  <a:srgbClr val="FF0000"/>
                </a:solidFill>
              </a:rPr>
              <a:t>require</a:t>
            </a:r>
            <a:r>
              <a:rPr lang="en-US" sz="2800" dirty="0"/>
              <a:t> workers </a:t>
            </a:r>
            <a:r>
              <a:rPr lang="en-US" sz="2800" dirty="0">
                <a:solidFill>
                  <a:srgbClr val="FF0000"/>
                </a:solidFill>
              </a:rPr>
              <a:t>to drive </a:t>
            </a:r>
            <a:r>
              <a:rPr lang="en-US" sz="2800" dirty="0"/>
              <a:t>irregular hours or far beyond their normal working hours.</a:t>
            </a:r>
            <a:endParaRPr lang="es-AR" sz="2800" dirty="0"/>
          </a:p>
          <a:p>
            <a:pPr algn="l"/>
            <a:r>
              <a:rPr lang="en-US" sz="2800" dirty="0"/>
              <a:t> </a:t>
            </a:r>
            <a:endParaRPr lang="es-AR" sz="2800" dirty="0"/>
          </a:p>
          <a:p>
            <a:pPr algn="l"/>
            <a:r>
              <a:rPr lang="en-US" sz="2800" dirty="0"/>
              <a:t>2. Maybe </a:t>
            </a:r>
            <a:r>
              <a:rPr lang="en-US" sz="2800" dirty="0">
                <a:solidFill>
                  <a:srgbClr val="FF0000"/>
                </a:solidFill>
              </a:rPr>
              <a:t>if</a:t>
            </a:r>
            <a:r>
              <a:rPr lang="en-US" sz="2800" dirty="0"/>
              <a:t> all the empowered people were co-owners, they might see their responsibility in a way </a:t>
            </a:r>
            <a:r>
              <a:rPr lang="en-US" sz="2800" dirty="0">
                <a:solidFill>
                  <a:srgbClr val="FF0000"/>
                </a:solidFill>
              </a:rPr>
              <a:t>that</a:t>
            </a:r>
            <a:r>
              <a:rPr lang="en-US" sz="2800" dirty="0"/>
              <a:t> minimizes adverse actions.</a:t>
            </a:r>
            <a:endParaRPr lang="es-AR" sz="2800" dirty="0"/>
          </a:p>
          <a:p>
            <a:pPr algn="l"/>
            <a:r>
              <a:rPr lang="en-US" sz="2800" dirty="0"/>
              <a:t> </a:t>
            </a:r>
            <a:endParaRPr lang="es-AR" sz="2800" dirty="0"/>
          </a:p>
          <a:p>
            <a:pPr algn="l"/>
            <a:r>
              <a:rPr lang="en-US" sz="2800" dirty="0"/>
              <a:t>3. So we decided to </a:t>
            </a:r>
            <a:r>
              <a:rPr lang="en-US" sz="2800" dirty="0">
                <a:solidFill>
                  <a:srgbClr val="FF0000"/>
                </a:solidFill>
              </a:rPr>
              <a:t>ask</a:t>
            </a:r>
            <a:r>
              <a:rPr lang="en-US" sz="2800" dirty="0"/>
              <a:t> them </a:t>
            </a:r>
            <a:r>
              <a:rPr lang="en-US" sz="2800" dirty="0">
                <a:solidFill>
                  <a:srgbClr val="FF0000"/>
                </a:solidFill>
              </a:rPr>
              <a:t>to be </a:t>
            </a:r>
            <a:r>
              <a:rPr lang="en-US" sz="2800" dirty="0"/>
              <a:t>our collectors.</a:t>
            </a:r>
            <a:endParaRPr lang="es-AR" sz="2800" dirty="0"/>
          </a:p>
        </p:txBody>
      </p:sp>
    </p:spTree>
    <p:extLst>
      <p:ext uri="{BB962C8B-B14F-4D97-AF65-F5344CB8AC3E}">
        <p14:creationId xmlns:p14="http://schemas.microsoft.com/office/powerpoint/2010/main" val="2932456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Autofit/>
          </a:bodyPr>
          <a:lstStyle/>
          <a:p>
            <a:pPr algn="l"/>
            <a:r>
              <a:rPr lang="en-US" sz="2800" dirty="0"/>
              <a:t>4. </a:t>
            </a:r>
            <a:r>
              <a:rPr lang="en-GB" sz="2800" dirty="0"/>
              <a:t>One reason for nervousness on the part of insurers and investors is the </a:t>
            </a:r>
            <a:r>
              <a:rPr lang="en-GB" sz="2800" dirty="0">
                <a:solidFill>
                  <a:srgbClr val="FF0000"/>
                </a:solidFill>
              </a:rPr>
              <a:t>fear that</a:t>
            </a:r>
            <a:r>
              <a:rPr lang="en-GB" sz="2800" dirty="0"/>
              <a:t> some companies are not being transparent. </a:t>
            </a:r>
            <a:r>
              <a:rPr lang="en-US" sz="1100" dirty="0"/>
              <a:t> </a:t>
            </a:r>
            <a:endParaRPr lang="es-AR" sz="1100" dirty="0"/>
          </a:p>
          <a:p>
            <a:pPr algn="l"/>
            <a:r>
              <a:rPr lang="en-US" sz="2800" dirty="0"/>
              <a:t>5. Many jurisdictions </a:t>
            </a:r>
            <a:r>
              <a:rPr lang="en-US" sz="2800" dirty="0">
                <a:solidFill>
                  <a:srgbClr val="FF0000"/>
                </a:solidFill>
              </a:rPr>
              <a:t>require</a:t>
            </a:r>
            <a:r>
              <a:rPr lang="en-US" sz="2800" dirty="0"/>
              <a:t> </a:t>
            </a:r>
            <a:r>
              <a:rPr lang="en-US" sz="2800" dirty="0">
                <a:solidFill>
                  <a:srgbClr val="FF0000"/>
                </a:solidFill>
              </a:rPr>
              <a:t>that</a:t>
            </a:r>
            <a:r>
              <a:rPr lang="en-US" sz="2800" dirty="0"/>
              <a:t> a permit </a:t>
            </a:r>
            <a:r>
              <a:rPr lang="en-US" sz="2800" dirty="0">
                <a:solidFill>
                  <a:srgbClr val="FF0000"/>
                </a:solidFill>
              </a:rPr>
              <a:t>be obtained</a:t>
            </a:r>
            <a:r>
              <a:rPr lang="en-US" sz="2800" dirty="0"/>
              <a:t> by the client or tenant of a </a:t>
            </a:r>
            <a:r>
              <a:rPr lang="en-US" sz="2800" dirty="0" smtClean="0"/>
              <a:t>building.</a:t>
            </a:r>
            <a:r>
              <a:rPr lang="en-GB" sz="1100" dirty="0"/>
              <a:t> </a:t>
            </a:r>
            <a:endParaRPr lang="es-AR" sz="1100" dirty="0"/>
          </a:p>
          <a:p>
            <a:pPr algn="l"/>
            <a:r>
              <a:rPr lang="en-US" sz="2800" dirty="0"/>
              <a:t>6. To be able to safely reach supply drop points for humanitarian aid, a controller was needed </a:t>
            </a:r>
            <a:r>
              <a:rPr lang="en-US" sz="2800" dirty="0">
                <a:solidFill>
                  <a:srgbClr val="FF0000"/>
                </a:solidFill>
              </a:rPr>
              <a:t>that</a:t>
            </a:r>
            <a:r>
              <a:rPr lang="en-US" sz="2800" dirty="0"/>
              <a:t> could interface with a radio communicator, as well as the necessary sensors.</a:t>
            </a:r>
            <a:endParaRPr lang="es-AR" sz="2800" dirty="0"/>
          </a:p>
        </p:txBody>
      </p:sp>
    </p:spTree>
    <p:extLst>
      <p:ext uri="{BB962C8B-B14F-4D97-AF65-F5344CB8AC3E}">
        <p14:creationId xmlns:p14="http://schemas.microsoft.com/office/powerpoint/2010/main" val="37203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nchor="ctr"/>
          <a:lstStyle/>
          <a:p>
            <a:r>
              <a:rPr lang="es-ES" sz="4000" b="1" dirty="0">
                <a:solidFill>
                  <a:srgbClr val="CC9900"/>
                </a:solidFill>
                <a:latin typeface="Arial Black" panose="020B0A04020102020204" pitchFamily="34" charset="0"/>
              </a:rPr>
              <a:t>I. Conectores</a:t>
            </a:r>
            <a:endParaRPr lang="es-AR" sz="4000" dirty="0">
              <a:solidFill>
                <a:srgbClr val="CC9900"/>
              </a:solidFill>
              <a:latin typeface="Arial Black" panose="020B0A04020102020204" pitchFamily="34" charset="0"/>
            </a:endParaRPr>
          </a:p>
          <a:p>
            <a:endParaRPr lang="es-AR" dirty="0"/>
          </a:p>
        </p:txBody>
      </p:sp>
    </p:spTree>
    <p:extLst>
      <p:ext uri="{BB962C8B-B14F-4D97-AF65-F5344CB8AC3E}">
        <p14:creationId xmlns:p14="http://schemas.microsoft.com/office/powerpoint/2010/main" val="4038068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pPr algn="l"/>
            <a:r>
              <a:rPr lang="en-US" sz="2800" dirty="0"/>
              <a:t>7. It would also be ideal to design and produce a perfect fitting protective shell, and moving landing gear, </a:t>
            </a:r>
            <a:r>
              <a:rPr lang="en-US" sz="2800" dirty="0">
                <a:solidFill>
                  <a:srgbClr val="FF0000"/>
                </a:solidFill>
              </a:rPr>
              <a:t>so that </a:t>
            </a:r>
            <a:r>
              <a:rPr lang="en-US" sz="2800" dirty="0"/>
              <a:t>the UAV </a:t>
            </a:r>
            <a:r>
              <a:rPr lang="en-US" sz="2800" dirty="0">
                <a:solidFill>
                  <a:srgbClr val="FF0000"/>
                </a:solidFill>
              </a:rPr>
              <a:t>moves</a:t>
            </a:r>
            <a:r>
              <a:rPr lang="en-US" sz="2800" dirty="0"/>
              <a:t> smoother and suffers minimal injury.</a:t>
            </a:r>
            <a:endParaRPr lang="es-AR" sz="2800" dirty="0"/>
          </a:p>
          <a:p>
            <a:pPr algn="l"/>
            <a:r>
              <a:rPr lang="en-US" sz="2800" dirty="0"/>
              <a:t> </a:t>
            </a:r>
            <a:endParaRPr lang="es-AR" sz="2800" dirty="0"/>
          </a:p>
          <a:p>
            <a:pPr algn="l"/>
            <a:r>
              <a:rPr lang="en-US" sz="2800" dirty="0"/>
              <a:t>8. </a:t>
            </a:r>
            <a:r>
              <a:rPr lang="en-GB" sz="2800" dirty="0"/>
              <a:t>Develop alternative tank gauging procedures </a:t>
            </a:r>
            <a:r>
              <a:rPr lang="en-GB" sz="2800" dirty="0">
                <a:solidFill>
                  <a:srgbClr val="FF0000"/>
                </a:solidFill>
              </a:rPr>
              <a:t>so </a:t>
            </a:r>
            <a:r>
              <a:rPr lang="en-GB" sz="2800" dirty="0"/>
              <a:t>workers do not have to routinely open hatches on the tops of the tanks and manually gauge the level of liquid.</a:t>
            </a:r>
            <a:endParaRPr lang="es-AR" sz="2800" dirty="0"/>
          </a:p>
          <a:p>
            <a:pPr algn="l"/>
            <a:endParaRPr lang="es-AR" dirty="0"/>
          </a:p>
        </p:txBody>
      </p:sp>
    </p:spTree>
    <p:extLst>
      <p:ext uri="{BB962C8B-B14F-4D97-AF65-F5344CB8AC3E}">
        <p14:creationId xmlns:p14="http://schemas.microsoft.com/office/powerpoint/2010/main" val="1067838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s-AR" sz="3200" b="1" dirty="0">
                <a:solidFill>
                  <a:srgbClr val="663300"/>
                </a:solidFill>
              </a:rPr>
              <a:t>B</a:t>
            </a:r>
            <a:r>
              <a:rPr lang="es-AR" sz="3200" b="1" dirty="0" smtClean="0">
                <a:solidFill>
                  <a:srgbClr val="663300"/>
                </a:solidFill>
              </a:rPr>
              <a:t>. </a:t>
            </a:r>
            <a:r>
              <a:rPr lang="es-AR" sz="3200" b="1" u="sng" dirty="0" smtClean="0">
                <a:solidFill>
                  <a:srgbClr val="663300"/>
                </a:solidFill>
              </a:rPr>
              <a:t> </a:t>
            </a:r>
            <a:r>
              <a:rPr lang="es-AR" sz="3200" b="1" u="sng" dirty="0">
                <a:solidFill>
                  <a:srgbClr val="663300"/>
                </a:solidFill>
              </a:rPr>
              <a:t>Traduzca las siguientes oraciones con conectores.</a:t>
            </a:r>
            <a:endParaRPr lang="es-AR" sz="3200" dirty="0">
              <a:solidFill>
                <a:srgbClr val="663300"/>
              </a:solidFill>
            </a:endParaRPr>
          </a:p>
        </p:txBody>
      </p:sp>
    </p:spTree>
    <p:extLst>
      <p:ext uri="{BB962C8B-B14F-4D97-AF65-F5344CB8AC3E}">
        <p14:creationId xmlns:p14="http://schemas.microsoft.com/office/powerpoint/2010/main" val="50400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pPr algn="l"/>
            <a:r>
              <a:rPr lang="en-GB" dirty="0"/>
              <a:t>1. Boris Johnson promised a radical agenda in which “no community is left behind.” Yet </a:t>
            </a:r>
            <a:r>
              <a:rPr lang="en-GB" u="sng" dirty="0"/>
              <a:t>what</a:t>
            </a:r>
            <a:r>
              <a:rPr lang="en-GB" dirty="0"/>
              <a:t> has emerged, in housing, is an unequal funding formula.</a:t>
            </a:r>
            <a:endParaRPr lang="es-AR" dirty="0"/>
          </a:p>
          <a:p>
            <a:pPr algn="l"/>
            <a:r>
              <a:rPr lang="en-GB" dirty="0"/>
              <a:t> </a:t>
            </a:r>
            <a:endParaRPr lang="es-AR" dirty="0"/>
          </a:p>
          <a:p>
            <a:pPr algn="l"/>
            <a:r>
              <a:rPr lang="en-GB" dirty="0"/>
              <a:t>2. Moreover, 347H austenitic stainless steel is a well-known grade for its excellent resistance to </a:t>
            </a:r>
            <a:r>
              <a:rPr lang="en-GB" dirty="0" err="1"/>
              <a:t>intergranular</a:t>
            </a:r>
            <a:r>
              <a:rPr lang="en-GB" dirty="0"/>
              <a:t> corrosion and </a:t>
            </a:r>
            <a:r>
              <a:rPr lang="en-GB" dirty="0" err="1"/>
              <a:t>intergranular</a:t>
            </a:r>
            <a:r>
              <a:rPr lang="en-GB" dirty="0"/>
              <a:t> stress corrosion cracking (SCC)</a:t>
            </a:r>
            <a:endParaRPr lang="es-AR" dirty="0"/>
          </a:p>
        </p:txBody>
      </p:sp>
    </p:spTree>
    <p:extLst>
      <p:ext uri="{BB962C8B-B14F-4D97-AF65-F5344CB8AC3E}">
        <p14:creationId xmlns:p14="http://schemas.microsoft.com/office/powerpoint/2010/main" val="2978012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lnSpcReduction="10000"/>
          </a:bodyPr>
          <a:lstStyle/>
          <a:p>
            <a:pPr lvl="0" algn="l"/>
            <a:r>
              <a:rPr lang="es-AR" dirty="0" err="1">
                <a:solidFill>
                  <a:srgbClr val="3366CC"/>
                </a:solidFill>
              </a:rPr>
              <a:t>Austenitic</a:t>
            </a:r>
            <a:r>
              <a:rPr lang="es-AR" dirty="0">
                <a:solidFill>
                  <a:srgbClr val="3366CC"/>
                </a:solidFill>
              </a:rPr>
              <a:t>: </a:t>
            </a:r>
            <a:r>
              <a:rPr lang="es-AR" dirty="0" err="1">
                <a:solidFill>
                  <a:srgbClr val="3366CC"/>
                </a:solidFill>
              </a:rPr>
              <a:t>austenítico</a:t>
            </a:r>
            <a:r>
              <a:rPr lang="es-AR" dirty="0">
                <a:solidFill>
                  <a:srgbClr val="3366CC"/>
                </a:solidFill>
              </a:rPr>
              <a:t>. La </a:t>
            </a:r>
            <a:r>
              <a:rPr lang="es-AR" dirty="0" err="1">
                <a:solidFill>
                  <a:srgbClr val="3366CC"/>
                </a:solidFill>
              </a:rPr>
              <a:t>austenita</a:t>
            </a:r>
            <a:r>
              <a:rPr lang="es-AR" dirty="0">
                <a:solidFill>
                  <a:srgbClr val="3366CC"/>
                </a:solidFill>
              </a:rPr>
              <a:t>, también conocida como gamma hierro es un ordenamiento específico de los átomos de hierro y carbono. Está formado por una disolución sólida de carbono en hierro lo </a:t>
            </a:r>
            <a:r>
              <a:rPr lang="es-AR" dirty="0" smtClean="0">
                <a:solidFill>
                  <a:srgbClr val="3366CC"/>
                </a:solidFill>
              </a:rPr>
              <a:t>que hace  que su </a:t>
            </a:r>
            <a:r>
              <a:rPr lang="es-AR" dirty="0">
                <a:solidFill>
                  <a:srgbClr val="3366CC"/>
                </a:solidFill>
              </a:rPr>
              <a:t>porcentaje máximo de </a:t>
            </a:r>
            <a:r>
              <a:rPr lang="es-AR" dirty="0" smtClean="0">
                <a:solidFill>
                  <a:srgbClr val="3366CC"/>
                </a:solidFill>
              </a:rPr>
              <a:t>carbono sea </a:t>
            </a:r>
            <a:r>
              <a:rPr lang="es-AR" dirty="0">
                <a:solidFill>
                  <a:srgbClr val="3366CC"/>
                </a:solidFill>
              </a:rPr>
              <a:t>de 2,11%. La </a:t>
            </a:r>
            <a:r>
              <a:rPr lang="es-AR" dirty="0" err="1">
                <a:solidFill>
                  <a:srgbClr val="3366CC"/>
                </a:solidFill>
              </a:rPr>
              <a:t>austenita</a:t>
            </a:r>
            <a:r>
              <a:rPr lang="es-AR" dirty="0">
                <a:solidFill>
                  <a:srgbClr val="3366CC"/>
                </a:solidFill>
              </a:rPr>
              <a:t> es dúctil, blanda y tenaz.</a:t>
            </a:r>
          </a:p>
          <a:p>
            <a:pPr lvl="0" algn="l"/>
            <a:r>
              <a:rPr lang="es-AR" dirty="0">
                <a:solidFill>
                  <a:srgbClr val="3366CC"/>
                </a:solidFill>
              </a:rPr>
              <a:t>Acero 347H: Este tipo de acero inoxidable tiene alto contenido en Cromo que contiene </a:t>
            </a:r>
            <a:r>
              <a:rPr lang="es-AR" dirty="0" err="1">
                <a:solidFill>
                  <a:srgbClr val="3366CC"/>
                </a:solidFill>
              </a:rPr>
              <a:t>Columbio</a:t>
            </a:r>
            <a:r>
              <a:rPr lang="es-AR" dirty="0">
                <a:solidFill>
                  <a:srgbClr val="3366CC"/>
                </a:solidFill>
              </a:rPr>
              <a:t>. Es muy resistente a las altas temperaturas, tiene buena resistencia a la oxidación, es usado para equipamiento pesado de soldadura.</a:t>
            </a:r>
          </a:p>
          <a:p>
            <a:pPr lvl="0" algn="l"/>
            <a:r>
              <a:rPr lang="es-AR" dirty="0" err="1">
                <a:solidFill>
                  <a:srgbClr val="3366CC"/>
                </a:solidFill>
              </a:rPr>
              <a:t>Well-known</a:t>
            </a:r>
            <a:r>
              <a:rPr lang="es-AR" dirty="0">
                <a:solidFill>
                  <a:srgbClr val="3366CC"/>
                </a:solidFill>
              </a:rPr>
              <a:t>: esa combinación de palabras se traduce como </a:t>
            </a:r>
            <a:r>
              <a:rPr lang="es-AR" i="1" dirty="0">
                <a:solidFill>
                  <a:srgbClr val="3366CC"/>
                </a:solidFill>
              </a:rPr>
              <a:t>conocido, reconocido,  famoso, célebre</a:t>
            </a:r>
            <a:r>
              <a:rPr lang="es-AR" dirty="0">
                <a:solidFill>
                  <a:srgbClr val="3366CC"/>
                </a:solidFill>
              </a:rPr>
              <a:t>, rara vez se traduce por </a:t>
            </a:r>
            <a:r>
              <a:rPr lang="es-AR" i="1" dirty="0">
                <a:solidFill>
                  <a:srgbClr val="3366CC"/>
                </a:solidFill>
              </a:rPr>
              <a:t>bien conocido</a:t>
            </a:r>
            <a:r>
              <a:rPr lang="es-AR" dirty="0">
                <a:solidFill>
                  <a:srgbClr val="336699"/>
                </a:solidFill>
              </a:rPr>
              <a:t>.</a:t>
            </a:r>
          </a:p>
        </p:txBody>
      </p:sp>
    </p:spTree>
    <p:extLst>
      <p:ext uri="{BB962C8B-B14F-4D97-AF65-F5344CB8AC3E}">
        <p14:creationId xmlns:p14="http://schemas.microsoft.com/office/powerpoint/2010/main" val="2964418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pPr algn="l"/>
            <a:r>
              <a:rPr lang="en-GB" dirty="0"/>
              <a:t>3. In this regard, Sigma phase formation is a typical problem in welding of stainless steels and during working service at high temperatures (in the range of 450°C to 850 °C). </a:t>
            </a:r>
            <a:endParaRPr lang="es-AR" dirty="0"/>
          </a:p>
          <a:p>
            <a:pPr algn="l"/>
            <a:r>
              <a:rPr lang="en-GB" dirty="0"/>
              <a:t> </a:t>
            </a:r>
            <a:endParaRPr lang="es-AR" dirty="0"/>
          </a:p>
          <a:p>
            <a:pPr algn="l"/>
            <a:r>
              <a:rPr lang="en-GB" dirty="0"/>
              <a:t>4. To round things out, check out the article on one fabricator’s training tactics that are giving his company a leg up in the marketplace.</a:t>
            </a:r>
            <a:endParaRPr lang="es-AR" dirty="0"/>
          </a:p>
        </p:txBody>
      </p:sp>
    </p:spTree>
    <p:extLst>
      <p:ext uri="{BB962C8B-B14F-4D97-AF65-F5344CB8AC3E}">
        <p14:creationId xmlns:p14="http://schemas.microsoft.com/office/powerpoint/2010/main" val="3152505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lnSpcReduction="10000"/>
          </a:bodyPr>
          <a:lstStyle/>
          <a:p>
            <a:pPr lvl="0" algn="l"/>
            <a:r>
              <a:rPr lang="es-ES" dirty="0">
                <a:solidFill>
                  <a:srgbClr val="336699"/>
                </a:solidFill>
              </a:rPr>
              <a:t>La fase sigma es un compuesto </a:t>
            </a:r>
            <a:r>
              <a:rPr lang="es-ES" dirty="0" smtClean="0">
                <a:solidFill>
                  <a:srgbClr val="336699"/>
                </a:solidFill>
              </a:rPr>
              <a:t>inter </a:t>
            </a:r>
            <a:r>
              <a:rPr lang="es-ES" dirty="0">
                <a:solidFill>
                  <a:srgbClr val="336699"/>
                </a:solidFill>
              </a:rPr>
              <a:t>metálico de hierro y cromo, su composición es alrededor de un 45%Cr – 55%Fe. Se caracteriza por una alta dureza, superior a 900 </a:t>
            </a:r>
            <a:r>
              <a:rPr lang="es-ES" dirty="0" err="1">
                <a:solidFill>
                  <a:srgbClr val="336699"/>
                </a:solidFill>
              </a:rPr>
              <a:t>Vickers</a:t>
            </a:r>
            <a:r>
              <a:rPr lang="es-ES" dirty="0">
                <a:solidFill>
                  <a:srgbClr val="336699"/>
                </a:solidFill>
              </a:rPr>
              <a:t> y una gran fragilidad. Su influencia es notable en características mecánicas, resistencia a la corrosión y en las propiedades de la soldadura.</a:t>
            </a:r>
            <a:endParaRPr lang="es-AR" dirty="0">
              <a:solidFill>
                <a:srgbClr val="336699"/>
              </a:solidFill>
            </a:endParaRPr>
          </a:p>
          <a:p>
            <a:pPr lvl="0" algn="l"/>
            <a:r>
              <a:rPr lang="es-AR" dirty="0" err="1">
                <a:solidFill>
                  <a:srgbClr val="336699"/>
                </a:solidFill>
              </a:rPr>
              <a:t>Vickers</a:t>
            </a:r>
            <a:r>
              <a:rPr lang="es-AR" dirty="0">
                <a:solidFill>
                  <a:srgbClr val="336699"/>
                </a:solidFill>
              </a:rPr>
              <a:t>: el ensayo de dureza </a:t>
            </a:r>
            <a:r>
              <a:rPr lang="es-AR" dirty="0" err="1">
                <a:solidFill>
                  <a:srgbClr val="336699"/>
                </a:solidFill>
              </a:rPr>
              <a:t>Vickers</a:t>
            </a:r>
            <a:r>
              <a:rPr lang="es-AR" dirty="0">
                <a:solidFill>
                  <a:srgbClr val="336699"/>
                </a:solidFill>
              </a:rPr>
              <a:t>, llamado </a:t>
            </a:r>
            <a:r>
              <a:rPr lang="es-AR" dirty="0" smtClean="0">
                <a:solidFill>
                  <a:srgbClr val="336699"/>
                </a:solidFill>
              </a:rPr>
              <a:t>el ensayo </a:t>
            </a:r>
            <a:r>
              <a:rPr lang="es-AR" dirty="0">
                <a:solidFill>
                  <a:srgbClr val="336699"/>
                </a:solidFill>
              </a:rPr>
              <a:t>universal, es un método para medir la dureza de los materiales, es decir, la resistencia de un material al ser horadado. Sus cargas van de 5 a 125 kilopondios. El elemento que se usa es una pirámide de diamante con un ángulo base de 136°.</a:t>
            </a:r>
          </a:p>
          <a:p>
            <a:pPr lvl="0" algn="l"/>
            <a:r>
              <a:rPr lang="es-AR" dirty="0">
                <a:solidFill>
                  <a:srgbClr val="336699"/>
                </a:solidFill>
              </a:rPr>
              <a:t>Kilopondio : Unidad de fuerza, símbolo </a:t>
            </a:r>
            <a:r>
              <a:rPr lang="es-AR" dirty="0" err="1">
                <a:solidFill>
                  <a:srgbClr val="336699"/>
                </a:solidFill>
              </a:rPr>
              <a:t>kp</a:t>
            </a:r>
            <a:r>
              <a:rPr lang="es-AR" dirty="0">
                <a:solidFill>
                  <a:srgbClr val="336699"/>
                </a:solidFill>
              </a:rPr>
              <a:t>, que equivale a la fuerza que actúa sobre la masa de 1 kilogramo sometido a la gravedad normal</a:t>
            </a:r>
            <a:r>
              <a:rPr lang="es-AR" dirty="0" smtClean="0">
                <a:solidFill>
                  <a:srgbClr val="336699"/>
                </a:solidFill>
              </a:rPr>
              <a:t>.</a:t>
            </a:r>
            <a:endParaRPr lang="es-AR" dirty="0">
              <a:solidFill>
                <a:srgbClr val="336699"/>
              </a:solidFill>
            </a:endParaRPr>
          </a:p>
        </p:txBody>
      </p:sp>
    </p:spTree>
    <p:extLst>
      <p:ext uri="{BB962C8B-B14F-4D97-AF65-F5344CB8AC3E}">
        <p14:creationId xmlns:p14="http://schemas.microsoft.com/office/powerpoint/2010/main" val="392770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67358"/>
          </a:xfrm>
        </p:spPr>
        <p:txBody>
          <a:bodyPr>
            <a:normAutofit fontScale="90000"/>
          </a:bodyPr>
          <a:lstStyle/>
          <a:p>
            <a:endParaRPr lang="es-AR" dirty="0"/>
          </a:p>
        </p:txBody>
      </p:sp>
      <p:sp>
        <p:nvSpPr>
          <p:cNvPr id="3" name="Marcador de contenido 2"/>
          <p:cNvSpPr>
            <a:spLocks noGrp="1"/>
          </p:cNvSpPr>
          <p:nvPr>
            <p:ph idx="1"/>
          </p:nvPr>
        </p:nvSpPr>
        <p:spPr>
          <a:xfrm>
            <a:off x="1097280" y="516194"/>
            <a:ext cx="10058400" cy="5352900"/>
          </a:xfrm>
        </p:spPr>
        <p:txBody>
          <a:bodyPr>
            <a:normAutofit/>
          </a:bodyPr>
          <a:lstStyle/>
          <a:p>
            <a:r>
              <a:rPr lang="es-ES" sz="2800" dirty="0" smtClean="0">
                <a:solidFill>
                  <a:srgbClr val="0000CC"/>
                </a:solidFill>
                <a:latin typeface="Arial Black" panose="020B0A04020102020204" pitchFamily="34" charset="0"/>
              </a:rPr>
              <a:t>Indicadores de subjuntivo:</a:t>
            </a:r>
          </a:p>
          <a:p>
            <a:r>
              <a:rPr lang="es-ES" sz="2800" b="1" dirty="0" err="1" smtClean="0">
                <a:solidFill>
                  <a:schemeClr val="accent4">
                    <a:lumMod val="50000"/>
                  </a:schemeClr>
                </a:solidFill>
              </a:rPr>
              <a:t>Should</a:t>
            </a:r>
            <a:r>
              <a:rPr lang="es-ES" sz="2800" b="1" dirty="0" smtClean="0">
                <a:solidFill>
                  <a:schemeClr val="accent4">
                    <a:lumMod val="50000"/>
                  </a:schemeClr>
                </a:solidFill>
              </a:rPr>
              <a:t> (</a:t>
            </a:r>
            <a:r>
              <a:rPr lang="es-ES" sz="2800" b="1" dirty="0" err="1" smtClean="0">
                <a:solidFill>
                  <a:schemeClr val="accent4">
                    <a:lumMod val="50000"/>
                  </a:schemeClr>
                </a:solidFill>
              </a:rPr>
              <a:t>would</a:t>
            </a:r>
            <a:r>
              <a:rPr lang="es-ES" sz="2800" b="1" dirty="0" smtClean="0">
                <a:solidFill>
                  <a:schemeClr val="accent4">
                    <a:lumMod val="50000"/>
                  </a:schemeClr>
                </a:solidFill>
              </a:rPr>
              <a:t>, </a:t>
            </a:r>
            <a:r>
              <a:rPr lang="es-ES" sz="2800" b="1" dirty="0" err="1" smtClean="0">
                <a:solidFill>
                  <a:schemeClr val="accent4">
                    <a:lumMod val="50000"/>
                  </a:schemeClr>
                </a:solidFill>
              </a:rPr>
              <a:t>could</a:t>
            </a:r>
            <a:r>
              <a:rPr lang="es-ES" sz="2800" b="1" dirty="0" smtClean="0">
                <a:solidFill>
                  <a:schemeClr val="accent4">
                    <a:lumMod val="50000"/>
                  </a:schemeClr>
                </a:solidFill>
              </a:rPr>
              <a:t>.)</a:t>
            </a:r>
          </a:p>
          <a:p>
            <a:r>
              <a:rPr lang="en-US" sz="2800" dirty="0" smtClean="0"/>
              <a:t>It is essential that he </a:t>
            </a:r>
            <a:r>
              <a:rPr lang="en-US" sz="2800" dirty="0" smtClean="0">
                <a:solidFill>
                  <a:srgbClr val="FF0000"/>
                </a:solidFill>
              </a:rPr>
              <a:t>should</a:t>
            </a:r>
            <a:r>
              <a:rPr lang="en-US" sz="2800" dirty="0" smtClean="0"/>
              <a:t> have a fair trial.</a:t>
            </a:r>
          </a:p>
          <a:p>
            <a:r>
              <a:rPr lang="en-US" sz="2800" dirty="0" smtClean="0"/>
              <a:t>If </a:t>
            </a:r>
            <a:r>
              <a:rPr lang="en-US" sz="2800" dirty="0"/>
              <a:t>you </a:t>
            </a:r>
            <a:r>
              <a:rPr lang="en-US" sz="2800" dirty="0">
                <a:solidFill>
                  <a:srgbClr val="FF0000"/>
                </a:solidFill>
              </a:rPr>
              <a:t>would</a:t>
            </a:r>
            <a:r>
              <a:rPr lang="en-US" sz="2800" dirty="0"/>
              <a:t> like more information on how EPA's emergency response program works, please contact your EPA Regional office</a:t>
            </a:r>
            <a:r>
              <a:rPr lang="en-US" sz="2800" dirty="0" smtClean="0"/>
              <a:t>.</a:t>
            </a:r>
            <a:endParaRPr lang="es-AR" sz="2800" dirty="0"/>
          </a:p>
          <a:p>
            <a:endParaRPr lang="es-ES" sz="2800" dirty="0" smtClean="0"/>
          </a:p>
          <a:p>
            <a:r>
              <a:rPr lang="es-ES" sz="5400" b="1" dirty="0" smtClean="0">
                <a:solidFill>
                  <a:srgbClr val="FF0000"/>
                </a:solidFill>
              </a:rPr>
              <a:t>Estas palabras no se traducen, sólo se traduce el verbo en subjuntivo</a:t>
            </a:r>
            <a:endParaRPr lang="es-AR" sz="5400" b="1" dirty="0">
              <a:solidFill>
                <a:srgbClr val="FF0000"/>
              </a:solidFill>
            </a:endParaRPr>
          </a:p>
        </p:txBody>
      </p:sp>
    </p:spTree>
    <p:extLst>
      <p:ext uri="{BB962C8B-B14F-4D97-AF65-F5344CB8AC3E}">
        <p14:creationId xmlns:p14="http://schemas.microsoft.com/office/powerpoint/2010/main" val="1456583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s-AR" sz="3200" b="1" dirty="0">
                <a:solidFill>
                  <a:srgbClr val="663300"/>
                </a:solidFill>
              </a:rPr>
              <a:t>C</a:t>
            </a:r>
            <a:r>
              <a:rPr lang="es-AR" sz="3200" b="1" dirty="0" smtClean="0">
                <a:solidFill>
                  <a:srgbClr val="663300"/>
                </a:solidFill>
              </a:rPr>
              <a:t>. </a:t>
            </a:r>
            <a:r>
              <a:rPr lang="es-AR" sz="3200" b="1" u="sng" dirty="0">
                <a:solidFill>
                  <a:srgbClr val="663300"/>
                </a:solidFill>
              </a:rPr>
              <a:t>Traduzca las secciones en negrita en el siguiente texto</a:t>
            </a:r>
            <a:endParaRPr lang="es-AR" sz="3200" dirty="0">
              <a:solidFill>
                <a:srgbClr val="663300"/>
              </a:solidFill>
            </a:endParaRPr>
          </a:p>
        </p:txBody>
      </p:sp>
    </p:spTree>
    <p:extLst>
      <p:ext uri="{BB962C8B-B14F-4D97-AF65-F5344CB8AC3E}">
        <p14:creationId xmlns:p14="http://schemas.microsoft.com/office/powerpoint/2010/main" val="2032820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r>
              <a:rPr lang="en-GB" sz="4000" b="1" dirty="0">
                <a:solidFill>
                  <a:srgbClr val="663300"/>
                </a:solidFill>
                <a:latin typeface="Arial Narrow" panose="020B0606020202030204" pitchFamily="34" charset="0"/>
              </a:rPr>
              <a:t>Millions of tons of </a:t>
            </a:r>
            <a:r>
              <a:rPr lang="en-GB" sz="4000" b="1" u="heavy" dirty="0">
                <a:solidFill>
                  <a:srgbClr val="663300"/>
                </a:solidFill>
                <a:uFill>
                  <a:solidFill>
                    <a:srgbClr val="FF0000"/>
                  </a:solidFill>
                </a:uFill>
                <a:latin typeface="Arial Narrow" panose="020B0606020202030204" pitchFamily="34" charset="0"/>
              </a:rPr>
              <a:t>plastic waste</a:t>
            </a:r>
            <a:r>
              <a:rPr lang="en-GB" sz="4000" b="1" u="dashLongHeavy" dirty="0">
                <a:solidFill>
                  <a:srgbClr val="663300"/>
                </a:solidFill>
                <a:uFill>
                  <a:solidFill>
                    <a:srgbClr val="FF0000"/>
                  </a:solidFill>
                </a:uFill>
                <a:latin typeface="Arial Narrow" panose="020B0606020202030204" pitchFamily="34" charset="0"/>
              </a:rPr>
              <a:t> </a:t>
            </a:r>
            <a:r>
              <a:rPr lang="en-GB" sz="4000" b="1" dirty="0">
                <a:solidFill>
                  <a:srgbClr val="663300"/>
                </a:solidFill>
                <a:latin typeface="Arial Narrow" panose="020B0606020202030204" pitchFamily="34" charset="0"/>
              </a:rPr>
              <a:t>could be turned into clean fuels, other products</a:t>
            </a:r>
            <a:endParaRPr lang="es-AR" sz="4000" dirty="0">
              <a:solidFill>
                <a:srgbClr val="663300"/>
              </a:solidFill>
              <a:latin typeface="Arial Narrow" panose="020B0606020202030204" pitchFamily="34" charset="0"/>
            </a:endParaRPr>
          </a:p>
          <a:p>
            <a:pPr algn="l"/>
            <a:r>
              <a:rPr lang="en-GB" sz="2500" dirty="0">
                <a:latin typeface="Arial" panose="020B0604020202020204" pitchFamily="34" charset="0"/>
                <a:cs typeface="Arial" panose="020B0604020202020204" pitchFamily="34" charset="0"/>
              </a:rPr>
              <a:t>Chemical conversion process could transform polyolefin waste</a:t>
            </a:r>
            <a:endParaRPr lang="es-AR" sz="2500" dirty="0">
              <a:latin typeface="Arial" panose="020B0604020202020204" pitchFamily="34" charset="0"/>
              <a:cs typeface="Arial" panose="020B0604020202020204" pitchFamily="34" charset="0"/>
            </a:endParaRPr>
          </a:p>
          <a:p>
            <a:pPr algn="l"/>
            <a:r>
              <a:rPr lang="en-GB" sz="2800" i="1" dirty="0"/>
              <a:t>Date: </a:t>
            </a:r>
            <a:r>
              <a:rPr lang="en-GB" sz="2800" dirty="0"/>
              <a:t>February 6, 2019              </a:t>
            </a:r>
            <a:r>
              <a:rPr lang="en-GB" sz="2800" i="1" dirty="0"/>
              <a:t>Source: </a:t>
            </a:r>
            <a:r>
              <a:rPr lang="en-GB" sz="2800" dirty="0"/>
              <a:t>Purdue University</a:t>
            </a:r>
            <a:endParaRPr lang="es-AR" sz="2800" dirty="0"/>
          </a:p>
        </p:txBody>
      </p:sp>
    </p:spTree>
    <p:extLst>
      <p:ext uri="{BB962C8B-B14F-4D97-AF65-F5344CB8AC3E}">
        <p14:creationId xmlns:p14="http://schemas.microsoft.com/office/powerpoint/2010/main" val="1485125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2075"/>
          </a:xfrm>
        </p:spPr>
        <p:txBody>
          <a:bodyPr>
            <a:normAutofit fontScale="90000"/>
          </a:bodyPr>
          <a:lstStyle/>
          <a:p>
            <a:endParaRPr lang="es-AR" dirty="0"/>
          </a:p>
        </p:txBody>
      </p:sp>
      <p:sp>
        <p:nvSpPr>
          <p:cNvPr id="4" name="Marcador de contenido 3"/>
          <p:cNvSpPr>
            <a:spLocks noGrp="1"/>
          </p:cNvSpPr>
          <p:nvPr>
            <p:ph sz="half" idx="2"/>
          </p:nvPr>
        </p:nvSpPr>
        <p:spPr>
          <a:xfrm>
            <a:off x="6172200" y="631371"/>
            <a:ext cx="5181600" cy="5545592"/>
          </a:xfrm>
          <a:solidFill>
            <a:srgbClr val="663300"/>
          </a:solidFill>
        </p:spPr>
        <p:txBody>
          <a:bodyPr>
            <a:normAutofit fontScale="92500" lnSpcReduction="10000"/>
          </a:bodyPr>
          <a:lstStyle/>
          <a:p>
            <a:pPr marL="0" indent="0">
              <a:buNone/>
            </a:pPr>
            <a:r>
              <a:rPr lang="en-GB" b="1" dirty="0" smtClean="0">
                <a:solidFill>
                  <a:schemeClr val="bg1"/>
                </a:solidFill>
              </a:rPr>
              <a:t>A chemical conversion process developed at Purdue University allows researchers to turn recycled shopping bags into pellets into oil as shown in the bottle being held by Linda Wang, </a:t>
            </a:r>
            <a:r>
              <a:rPr lang="en-GB" b="1" u="sng" dirty="0" smtClean="0">
                <a:solidFill>
                  <a:schemeClr val="bg1"/>
                </a:solidFill>
                <a:uFill>
                  <a:solidFill>
                    <a:srgbClr val="FF0000"/>
                  </a:solidFill>
                </a:uFill>
              </a:rPr>
              <a:t>the Maxine Spencer Nichols </a:t>
            </a:r>
            <a:r>
              <a:rPr lang="en-GB" b="1" dirty="0" smtClean="0">
                <a:solidFill>
                  <a:schemeClr val="bg1"/>
                </a:solidFill>
              </a:rPr>
              <a:t>Professor in the Davidson School of Chemical Engineering. Using distillation, that oil is separated into a gasoline-like fuel in the bottle in the counter and a diesel-like fuel not shown.</a:t>
            </a:r>
          </a:p>
          <a:p>
            <a:pPr marL="0" indent="0">
              <a:buNone/>
            </a:pPr>
            <a:endParaRPr lang="en-GB" i="1" dirty="0" smtClean="0">
              <a:solidFill>
                <a:schemeClr val="bg1"/>
              </a:solidFill>
            </a:endParaRPr>
          </a:p>
          <a:p>
            <a:pPr marL="0" indent="0">
              <a:buNone/>
            </a:pPr>
            <a:r>
              <a:rPr lang="en-GB" i="1" dirty="0" smtClean="0">
                <a:solidFill>
                  <a:schemeClr val="bg1"/>
                </a:solidFill>
              </a:rPr>
              <a:t>Credit: Purdue Research Foundation/Vincent Walter</a:t>
            </a:r>
          </a:p>
        </p:txBody>
      </p:sp>
      <p:pic>
        <p:nvPicPr>
          <p:cNvPr id="5" name="Marcador de contenido 4" descr="https://www.sciencedaily.com/images/2019/02/190206131956_1_540x360.jpg"/>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870857"/>
            <a:ext cx="4822371" cy="5153705"/>
          </a:xfrm>
          <a:prstGeom prst="rect">
            <a:avLst/>
          </a:prstGeom>
          <a:noFill/>
          <a:ln>
            <a:noFill/>
          </a:ln>
        </p:spPr>
      </p:pic>
    </p:spTree>
    <p:extLst>
      <p:ext uri="{BB962C8B-B14F-4D97-AF65-F5344CB8AC3E}">
        <p14:creationId xmlns:p14="http://schemas.microsoft.com/office/powerpoint/2010/main" val="73740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nchor="ctr">
            <a:normAutofit/>
          </a:bodyPr>
          <a:lstStyle/>
          <a:p>
            <a:r>
              <a:rPr lang="es-AR" sz="3600" b="1" dirty="0">
                <a:solidFill>
                  <a:srgbClr val="663300"/>
                </a:solidFill>
              </a:rPr>
              <a:t>Cuadro resumen de las funciones de los nexos (ver página 67 del cuadernillo de teoría)</a:t>
            </a:r>
            <a:endParaRPr lang="es-AR" sz="3600" dirty="0">
              <a:solidFill>
                <a:srgbClr val="663300"/>
              </a:solidFill>
            </a:endParaRPr>
          </a:p>
        </p:txBody>
      </p:sp>
    </p:spTree>
    <p:extLst>
      <p:ext uri="{BB962C8B-B14F-4D97-AF65-F5344CB8AC3E}">
        <p14:creationId xmlns:p14="http://schemas.microsoft.com/office/powerpoint/2010/main" val="2589345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lnSpc>
                <a:spcPct val="100000"/>
              </a:lnSpc>
              <a:spcBef>
                <a:spcPts val="0"/>
              </a:spcBef>
            </a:pPr>
            <a:r>
              <a:rPr lang="en-GB" sz="2800" dirty="0" smtClean="0"/>
              <a:t>The </a:t>
            </a:r>
            <a:r>
              <a:rPr lang="en-GB" sz="2800" dirty="0"/>
              <a:t>United Nations estimates that more than 8 million tons of plastics flow into the oceans each year. A new chemical conversion process could transform the world's polyolefin waste, a form of plastic, into useful products, such as clean fuels and other i</a:t>
            </a:r>
            <a:r>
              <a:rPr lang="en-GB" sz="2800" dirty="0" smtClean="0"/>
              <a:t>tems.</a:t>
            </a:r>
            <a:endParaRPr lang="es-AR" sz="2800" dirty="0" smtClean="0"/>
          </a:p>
          <a:p>
            <a:pPr algn="l"/>
            <a:endParaRPr lang="es-AR" sz="2800" dirty="0"/>
          </a:p>
        </p:txBody>
      </p:sp>
    </p:spTree>
    <p:extLst>
      <p:ext uri="{BB962C8B-B14F-4D97-AF65-F5344CB8AC3E}">
        <p14:creationId xmlns:p14="http://schemas.microsoft.com/office/powerpoint/2010/main" val="211398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pPr algn="l"/>
            <a:r>
              <a:rPr lang="en-GB" sz="2800" dirty="0"/>
              <a:t>"Our strategy is to create a driving force for recycling by converting polyolefin waste into a wide range of valuable products, including polymers, naphtha (a mixture of hydrocarbons), or clean fuels," said Linda Wang, the Maxine Spencer Nichols Professor in the Davidson School of Chemical Engineering at Purdue University and leader of the research team developing this technology. "Our conversion technology has the potential to boost the profits of the recycling industry and shrink the world's plastic waste stock."</a:t>
            </a:r>
            <a:endParaRPr lang="es-AR" sz="2800" dirty="0"/>
          </a:p>
          <a:p>
            <a:endParaRPr lang="es-AR" dirty="0"/>
          </a:p>
        </p:txBody>
      </p:sp>
    </p:spTree>
    <p:extLst>
      <p:ext uri="{BB962C8B-B14F-4D97-AF65-F5344CB8AC3E}">
        <p14:creationId xmlns:p14="http://schemas.microsoft.com/office/powerpoint/2010/main" val="929405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GB" sz="2500" dirty="0"/>
              <a:t>Wang, Kai Jin, a graduate student, and Wan-Ting (Grace) Chen, a postdoctoral researcher at Purdue, are the inventors of the technology, which can convert more than 90 percent of polyolefin waste into many different products, including pure polymers, naphtha, fuels, or monomers. The team is collaborating with </a:t>
            </a:r>
            <a:r>
              <a:rPr lang="en-GB" sz="2500" dirty="0" err="1"/>
              <a:t>Gozdem</a:t>
            </a:r>
            <a:r>
              <a:rPr lang="en-GB" sz="2500" dirty="0"/>
              <a:t> </a:t>
            </a:r>
            <a:r>
              <a:rPr lang="en-GB" sz="2500" dirty="0" err="1"/>
              <a:t>Kilaz</a:t>
            </a:r>
            <a:r>
              <a:rPr lang="en-GB" sz="2500" dirty="0"/>
              <a:t>, an assistant professor in the School of Engineering Technology, and her doctoral research assistant, </a:t>
            </a:r>
            <a:r>
              <a:rPr lang="en-GB" sz="2500" dirty="0" err="1"/>
              <a:t>Petr</a:t>
            </a:r>
            <a:r>
              <a:rPr lang="en-GB" sz="2500" dirty="0"/>
              <a:t> </a:t>
            </a:r>
            <a:r>
              <a:rPr lang="en-GB" sz="2500" dirty="0" err="1"/>
              <a:t>Vozka</a:t>
            </a:r>
            <a:r>
              <a:rPr lang="en-GB" sz="2500" dirty="0"/>
              <a:t>, in the Fuel Laboratory of Renewable Energy of the School of Engineering Technology,</a:t>
            </a:r>
            <a:r>
              <a:rPr lang="en-GB" sz="2500" b="1" dirty="0"/>
              <a:t> they intend that the conversion process optimizes to produce high-quality gasoline or diesel fuels</a:t>
            </a:r>
            <a:r>
              <a:rPr lang="en-GB" sz="2500" b="1" dirty="0" smtClean="0"/>
              <a:t>.</a:t>
            </a:r>
            <a:endParaRPr lang="es-AR" sz="2500" dirty="0"/>
          </a:p>
        </p:txBody>
      </p:sp>
    </p:spTree>
    <p:extLst>
      <p:ext uri="{BB962C8B-B14F-4D97-AF65-F5344CB8AC3E}">
        <p14:creationId xmlns:p14="http://schemas.microsoft.com/office/powerpoint/2010/main" val="1579129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GB" sz="2800" dirty="0"/>
              <a:t>The conversion process incorporates selective extraction and hydrothermal liquefaction. </a:t>
            </a:r>
            <a:r>
              <a:rPr lang="en-GB" sz="2800" b="1" dirty="0"/>
              <a:t>Once the plastic is converted into naphtha, it can be used as a feedstock for other chemicals or further separated into specialty solvents or other products. </a:t>
            </a:r>
            <a:r>
              <a:rPr lang="en-GB" sz="2800" dirty="0"/>
              <a:t>The clean fuels derived from the polyolefin waste generated each year can satisfy 4 percent of the annual demand for gasoline or diesel fuels. Some results of Wang's study were published Jan. 29 in </a:t>
            </a:r>
            <a:r>
              <a:rPr lang="en-GB" sz="2800" i="1" dirty="0"/>
              <a:t>ACS Sustainable Chemistry and Engineering</a:t>
            </a:r>
            <a:r>
              <a:rPr lang="en-GB" sz="2800" dirty="0"/>
              <a:t>.</a:t>
            </a:r>
            <a:endParaRPr lang="es-AR" sz="2800" dirty="0"/>
          </a:p>
        </p:txBody>
      </p:sp>
    </p:spTree>
    <p:extLst>
      <p:ext uri="{BB962C8B-B14F-4D97-AF65-F5344CB8AC3E}">
        <p14:creationId xmlns:p14="http://schemas.microsoft.com/office/powerpoint/2010/main" val="4080062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GB" sz="2800" dirty="0"/>
              <a:t>Wang became inspired to create this technology after reading about the plastic waste pollution of the oceans, ground water, and the environment. Of all the plastics produced over the past 65 years (8.3 billion tons), about 12 percent have been incinerated and only 9 percent have been recycled. The remaining 79 percent have gone into landfills or the oceans. The World Economic Forum predicts that by 2050 the oceans will hold more plastic waste than fish if the waste continues to be dumped into bodies of water</a:t>
            </a:r>
            <a:r>
              <a:rPr lang="en-GB" sz="2800" dirty="0" smtClean="0"/>
              <a:t>.</a:t>
            </a:r>
            <a:endParaRPr lang="es-AR" sz="2800" dirty="0"/>
          </a:p>
        </p:txBody>
      </p:sp>
    </p:spTree>
    <p:extLst>
      <p:ext uri="{BB962C8B-B14F-4D97-AF65-F5344CB8AC3E}">
        <p14:creationId xmlns:p14="http://schemas.microsoft.com/office/powerpoint/2010/main" val="2207256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lstStyle/>
          <a:p>
            <a:pPr algn="l"/>
            <a:r>
              <a:rPr lang="en-GB" sz="2800" dirty="0"/>
              <a:t>Wang said the technology could convert up to 90 percent of the polyolefin plastic.</a:t>
            </a:r>
            <a:endParaRPr lang="es-AR" sz="2800" dirty="0"/>
          </a:p>
          <a:p>
            <a:pPr algn="l"/>
            <a:r>
              <a:rPr lang="en-GB" sz="2800" b="1" dirty="0"/>
              <a:t>"Plastic waste disposal, whether recycled or thrown away, does not mean the end of the story," Wang said. "These plastics degrade slowly and release toxic </a:t>
            </a:r>
            <a:r>
              <a:rPr lang="en-GB" sz="2800" b="1" u="heavy" dirty="0" err="1" smtClean="0">
                <a:uFill>
                  <a:solidFill>
                    <a:srgbClr val="FF0000"/>
                  </a:solidFill>
                </a:uFill>
              </a:rPr>
              <a:t>microplastics</a:t>
            </a:r>
            <a:r>
              <a:rPr lang="en-GB" sz="2800" b="1" dirty="0" smtClean="0"/>
              <a:t> and </a:t>
            </a:r>
            <a:r>
              <a:rPr lang="en-GB" sz="2800" b="1" dirty="0"/>
              <a:t>chemicals into the land and the water. This is a </a:t>
            </a:r>
            <a:r>
              <a:rPr lang="en-GB" sz="2800" b="1" dirty="0" smtClean="0"/>
              <a:t>catastrophe</a:t>
            </a:r>
            <a:r>
              <a:rPr lang="en-GB" sz="2800" b="1" dirty="0"/>
              <a:t>, because once these pollutants are in the oceans, they are impossible to retrieve completely."</a:t>
            </a:r>
            <a:endParaRPr lang="es-AR" sz="2800" dirty="0"/>
          </a:p>
          <a:p>
            <a:pPr algn="l"/>
            <a:endParaRPr lang="es-AR" dirty="0"/>
          </a:p>
        </p:txBody>
      </p:sp>
    </p:spTree>
    <p:extLst>
      <p:ext uri="{BB962C8B-B14F-4D97-AF65-F5344CB8AC3E}">
        <p14:creationId xmlns:p14="http://schemas.microsoft.com/office/powerpoint/2010/main" val="3248968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GB" sz="2800" dirty="0"/>
              <a:t>The work aligns with Purdue's Giant Leaps celebration, acknowledging the global advancements in sustainability as part of Purdue's 150th anniversary. This is one of the four themes of the yearlong celebration's Ideas Festival, designed to showcase Purdue as an intellectual </a:t>
            </a:r>
            <a:r>
              <a:rPr lang="en-GB" sz="2800" dirty="0" err="1"/>
              <a:t>center</a:t>
            </a:r>
            <a:r>
              <a:rPr lang="en-GB" sz="2800" dirty="0"/>
              <a:t> solving real-world issues.</a:t>
            </a:r>
            <a:endParaRPr lang="es-AR" sz="2800" dirty="0"/>
          </a:p>
        </p:txBody>
      </p:sp>
    </p:spTree>
    <p:extLst>
      <p:ext uri="{BB962C8B-B14F-4D97-AF65-F5344CB8AC3E}">
        <p14:creationId xmlns:p14="http://schemas.microsoft.com/office/powerpoint/2010/main" val="2932757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n-GB" sz="2800" b="1" dirty="0"/>
              <a:t>Wang said she hopes her technology </a:t>
            </a:r>
            <a:r>
              <a:rPr lang="en-GB" sz="2800" b="1" dirty="0">
                <a:solidFill>
                  <a:srgbClr val="FF0000"/>
                </a:solidFill>
              </a:rPr>
              <a:t>should stimulate </a:t>
            </a:r>
            <a:r>
              <a:rPr lang="en-GB" sz="2800" b="1" dirty="0"/>
              <a:t>the recycling industry to reduce the rapidly rising amount of plastic waste. She and her team are looking for investors or partners to assist them with </a:t>
            </a:r>
            <a:r>
              <a:rPr lang="en-GB" sz="2800" b="1" u="heavy" dirty="0">
                <a:uFill>
                  <a:solidFill>
                    <a:srgbClr val="FF0000"/>
                  </a:solidFill>
                </a:uFill>
              </a:rPr>
              <a:t>demonstrating</a:t>
            </a:r>
            <a:r>
              <a:rPr lang="en-GB" sz="2800" b="1" dirty="0"/>
              <a:t> this technology at a commercial scale.</a:t>
            </a:r>
            <a:endParaRPr lang="es-AR" sz="2800" dirty="0"/>
          </a:p>
          <a:p>
            <a:pPr algn="l"/>
            <a:r>
              <a:rPr lang="en-GB" sz="2800" dirty="0"/>
              <a:t>Wang's technology is patented through the Purdue Research Foundation's Office of Technology Commercialization.</a:t>
            </a:r>
            <a:endParaRPr lang="es-AR" sz="2800" dirty="0"/>
          </a:p>
        </p:txBody>
      </p:sp>
    </p:spTree>
    <p:extLst>
      <p:ext uri="{BB962C8B-B14F-4D97-AF65-F5344CB8AC3E}">
        <p14:creationId xmlns:p14="http://schemas.microsoft.com/office/powerpoint/2010/main" val="2264463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294"/>
          </a:xfrm>
        </p:spPr>
        <p:txBody>
          <a:bodyPr>
            <a:normAutofit fontScale="90000"/>
          </a:bodyPr>
          <a:lstStyle/>
          <a:p>
            <a:endParaRPr lang="es-AR" dirty="0"/>
          </a:p>
        </p:txBody>
      </p:sp>
      <p:sp>
        <p:nvSpPr>
          <p:cNvPr id="3" name="Subtítulo 2"/>
          <p:cNvSpPr>
            <a:spLocks noGrp="1"/>
          </p:cNvSpPr>
          <p:nvPr>
            <p:ph type="subTitle" idx="1"/>
          </p:nvPr>
        </p:nvSpPr>
        <p:spPr>
          <a:xfrm>
            <a:off x="1524000" y="1328057"/>
            <a:ext cx="9144000" cy="3929743"/>
          </a:xfrm>
          <a:ln w="57150">
            <a:solidFill>
              <a:srgbClr val="663300"/>
            </a:solidFill>
          </a:ln>
        </p:spPr>
        <p:txBody>
          <a:bodyPr anchor="ctr">
            <a:normAutofit/>
          </a:bodyPr>
          <a:lstStyle/>
          <a:p>
            <a:pPr algn="l"/>
            <a:r>
              <a:rPr lang="es-ES" baseline="30000" dirty="0"/>
              <a:t>1</a:t>
            </a:r>
            <a:r>
              <a:rPr lang="es-ES" b="1" dirty="0"/>
              <a:t> </a:t>
            </a:r>
            <a:r>
              <a:rPr lang="es-ES" dirty="0" err="1"/>
              <a:t>Plastic</a:t>
            </a:r>
            <a:r>
              <a:rPr lang="es-ES" dirty="0"/>
              <a:t> </a:t>
            </a:r>
            <a:r>
              <a:rPr lang="es-ES" dirty="0" err="1"/>
              <a:t>Waste</a:t>
            </a:r>
            <a:r>
              <a:rPr lang="es-ES" dirty="0"/>
              <a:t>: se traduce como residuos plásticos, en plural, ya que en español se considera como un sustantivo colectivo que engloba, en este caso, varios tipos de materiales plásticos.</a:t>
            </a:r>
            <a:endParaRPr lang="es-AR" dirty="0"/>
          </a:p>
          <a:p>
            <a:pPr algn="l"/>
            <a:r>
              <a:rPr lang="es-ES" baseline="30000" dirty="0"/>
              <a:t>2</a:t>
            </a:r>
            <a:r>
              <a:rPr lang="es-ES" dirty="0"/>
              <a:t>Maxine Spencer </a:t>
            </a:r>
            <a:r>
              <a:rPr lang="es-ES" dirty="0" err="1"/>
              <a:t>Nichols</a:t>
            </a:r>
            <a:r>
              <a:rPr lang="es-ES" dirty="0"/>
              <a:t>: nombre del Instituto del Profesorado de Química en la Universidad de </a:t>
            </a:r>
            <a:r>
              <a:rPr lang="es-ES" dirty="0" err="1"/>
              <a:t>Purdue</a:t>
            </a:r>
            <a:r>
              <a:rPr lang="es-ES" dirty="0"/>
              <a:t>.</a:t>
            </a:r>
            <a:endParaRPr lang="es-AR" dirty="0"/>
          </a:p>
          <a:p>
            <a:pPr algn="l"/>
            <a:r>
              <a:rPr lang="es-ES" baseline="30000" dirty="0"/>
              <a:t>3</a:t>
            </a:r>
            <a:r>
              <a:rPr lang="es-ES" b="1" dirty="0"/>
              <a:t> </a:t>
            </a:r>
            <a:r>
              <a:rPr lang="es-ES" dirty="0" err="1"/>
              <a:t>Microplastics</a:t>
            </a:r>
            <a:r>
              <a:rPr lang="es-ES" dirty="0"/>
              <a:t>: </a:t>
            </a:r>
            <a:r>
              <a:rPr lang="es-ES" dirty="0" err="1"/>
              <a:t>microplásticos</a:t>
            </a:r>
            <a:r>
              <a:rPr lang="es-ES" dirty="0"/>
              <a:t>, son pequeñas piezas de plástico (de aproximadamente 5 mm) que contaminan el medio ambiente</a:t>
            </a:r>
            <a:endParaRPr lang="es-AR" dirty="0"/>
          </a:p>
          <a:p>
            <a:pPr algn="l"/>
            <a:r>
              <a:rPr lang="es-ES" baseline="30000" dirty="0"/>
              <a:t>4</a:t>
            </a:r>
            <a:r>
              <a:rPr lang="es-ES" b="1" dirty="0"/>
              <a:t> </a:t>
            </a:r>
            <a:r>
              <a:rPr lang="es-ES" dirty="0" err="1"/>
              <a:t>Demonstrate</a:t>
            </a:r>
            <a:r>
              <a:rPr lang="es-ES" dirty="0"/>
              <a:t>: traduzcan como </a:t>
            </a:r>
            <a:r>
              <a:rPr lang="es-ES" i="1" dirty="0"/>
              <a:t>mostrar</a:t>
            </a:r>
            <a:r>
              <a:rPr lang="es-ES" dirty="0"/>
              <a:t>.</a:t>
            </a:r>
            <a:endParaRPr lang="es-AR" sz="2800" dirty="0"/>
          </a:p>
        </p:txBody>
      </p:sp>
    </p:spTree>
    <p:extLst>
      <p:ext uri="{BB962C8B-B14F-4D97-AF65-F5344CB8AC3E}">
        <p14:creationId xmlns:p14="http://schemas.microsoft.com/office/powerpoint/2010/main" val="173331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lstStyle/>
          <a:p>
            <a:endParaRPr lang="es-AR"/>
          </a:p>
        </p:txBody>
      </p:sp>
      <p:graphicFrame>
        <p:nvGraphicFramePr>
          <p:cNvPr id="4" name="Tabla 3"/>
          <p:cNvGraphicFramePr>
            <a:graphicFrameLocks noGrp="1"/>
          </p:cNvGraphicFramePr>
          <p:nvPr>
            <p:extLst>
              <p:ext uri="{D42A27DB-BD31-4B8C-83A1-F6EECF244321}">
                <p14:modId xmlns:p14="http://schemas.microsoft.com/office/powerpoint/2010/main" val="481721362"/>
              </p:ext>
            </p:extLst>
          </p:nvPr>
        </p:nvGraphicFramePr>
        <p:xfrm>
          <a:off x="1648689" y="1607126"/>
          <a:ext cx="8866910" cy="3657600"/>
        </p:xfrm>
        <a:graphic>
          <a:graphicData uri="http://schemas.openxmlformats.org/drawingml/2006/table">
            <a:tbl>
              <a:tblPr firstRow="1" bandRow="1">
                <a:tableStyleId>{5C22544A-7EE6-4342-B048-85BDC9FD1C3A}</a:tableStyleId>
              </a:tblPr>
              <a:tblGrid>
                <a:gridCol w="2008911">
                  <a:extLst>
                    <a:ext uri="{9D8B030D-6E8A-4147-A177-3AD203B41FA5}">
                      <a16:colId xmlns:a16="http://schemas.microsoft.com/office/drawing/2014/main" val="20000"/>
                    </a:ext>
                  </a:extLst>
                </a:gridCol>
                <a:gridCol w="6857999">
                  <a:extLst>
                    <a:ext uri="{9D8B030D-6E8A-4147-A177-3AD203B41FA5}">
                      <a16:colId xmlns:a16="http://schemas.microsoft.com/office/drawing/2014/main" val="20001"/>
                    </a:ext>
                  </a:extLst>
                </a:gridCol>
              </a:tblGrid>
              <a:tr h="3463637">
                <a:tc>
                  <a:txBody>
                    <a:bodyPr/>
                    <a:lstStyle/>
                    <a:p>
                      <a:r>
                        <a:rPr lang="es-ES" sz="2800" b="0" kern="1200" dirty="0" smtClean="0">
                          <a:solidFill>
                            <a:schemeClr val="lt1"/>
                          </a:solidFill>
                          <a:effectLst/>
                          <a:latin typeface="+mn-lt"/>
                          <a:ea typeface="+mn-ea"/>
                          <a:cs typeface="+mn-cs"/>
                        </a:rPr>
                        <a:t>Conectores</a:t>
                      </a:r>
                      <a:r>
                        <a:rPr lang="es-ES" sz="2800" b="1" kern="1200" dirty="0" smtClean="0">
                          <a:solidFill>
                            <a:schemeClr val="lt1"/>
                          </a:solidFill>
                          <a:effectLst/>
                          <a:latin typeface="+mn-lt"/>
                          <a:ea typeface="+mn-ea"/>
                          <a:cs typeface="+mn-cs"/>
                        </a:rPr>
                        <a:t> aditivos </a:t>
                      </a:r>
                      <a:r>
                        <a:rPr lang="es-ES" sz="2800" b="0" kern="1200" dirty="0" smtClean="0">
                          <a:solidFill>
                            <a:schemeClr val="lt1"/>
                          </a:solidFill>
                          <a:effectLst/>
                          <a:latin typeface="+mn-lt"/>
                          <a:ea typeface="+mn-ea"/>
                          <a:cs typeface="+mn-cs"/>
                        </a:rPr>
                        <a:t>o de </a:t>
                      </a:r>
                      <a:r>
                        <a:rPr lang="es-ES" sz="2800" b="1" kern="1200" dirty="0" smtClean="0">
                          <a:solidFill>
                            <a:schemeClr val="lt1"/>
                          </a:solidFill>
                          <a:effectLst/>
                          <a:latin typeface="+mn-lt"/>
                          <a:ea typeface="+mn-ea"/>
                          <a:cs typeface="+mn-cs"/>
                        </a:rPr>
                        <a:t>adición</a:t>
                      </a:r>
                      <a:endParaRPr lang="es-AR" sz="2800" dirty="0">
                        <a:solidFill>
                          <a:schemeClr val="bg1"/>
                        </a:solidFill>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CC9900"/>
                    </a:solidFill>
                  </a:tcPr>
                </a:tc>
                <a:tc>
                  <a:txBody>
                    <a:bodyPr/>
                    <a:lstStyle/>
                    <a:p>
                      <a:r>
                        <a:rPr lang="en-GB" sz="2400" b="1" kern="1200" dirty="0" smtClean="0">
                          <a:solidFill>
                            <a:schemeClr val="tx1"/>
                          </a:solidFill>
                          <a:effectLst/>
                          <a:latin typeface="+mn-lt"/>
                          <a:ea typeface="+mn-ea"/>
                          <a:cs typeface="+mn-cs"/>
                        </a:rPr>
                        <a:t>and, and also, also, as a matter of fact,  further, furthermore, in addition, additionally, besides, moreover, nor, </a:t>
                      </a:r>
                      <a:r>
                        <a:rPr lang="en-GB" sz="2400" b="1" kern="1200" dirty="0" smtClean="0">
                          <a:solidFill>
                            <a:srgbClr val="FF3300"/>
                          </a:solidFill>
                          <a:effectLst/>
                          <a:latin typeface="+mn-lt"/>
                          <a:ea typeface="+mn-ea"/>
                          <a:cs typeface="+mn-cs"/>
                        </a:rPr>
                        <a:t>even, not even, let alone</a:t>
                      </a:r>
                      <a:r>
                        <a:rPr lang="en-GB" sz="2400" b="1" kern="1200" dirty="0" smtClean="0">
                          <a:solidFill>
                            <a:schemeClr val="tx1"/>
                          </a:solidFill>
                          <a:effectLst/>
                          <a:latin typeface="+mn-lt"/>
                          <a:ea typeface="+mn-ea"/>
                          <a:cs typeface="+mn-cs"/>
                        </a:rPr>
                        <a:t>…</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alternativa</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or, or else, alternatively, apart from this, as well as that, </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explicación</a:t>
                      </a:r>
                      <a:r>
                        <a:rPr lang="en-GB" sz="2400" b="1" kern="1200" dirty="0" smtClean="0">
                          <a:solidFill>
                            <a:srgbClr val="CC9900"/>
                          </a:solidFill>
                          <a:effectLst/>
                          <a:latin typeface="Arial Black" panose="020B0A04020102020204" pitchFamily="34" charset="0"/>
                          <a:ea typeface="+mn-ea"/>
                          <a:cs typeface="+mn-cs"/>
                        </a:rPr>
                        <a:t> o </a:t>
                      </a:r>
                      <a:r>
                        <a:rPr lang="en-GB" sz="2400" b="1" kern="1200" dirty="0" err="1" smtClean="0">
                          <a:solidFill>
                            <a:srgbClr val="CC9900"/>
                          </a:solidFill>
                          <a:effectLst/>
                          <a:latin typeface="Arial Black" panose="020B0A04020102020204" pitchFamily="34" charset="0"/>
                          <a:ea typeface="+mn-ea"/>
                          <a:cs typeface="+mn-cs"/>
                        </a:rPr>
                        <a:t>clarificación</a:t>
                      </a:r>
                      <a:r>
                        <a:rPr lang="en-GB" sz="2400" b="1" kern="1200" dirty="0" smtClean="0">
                          <a:solidFill>
                            <a:srgbClr val="CC9900"/>
                          </a:solidFill>
                          <a:effectLst/>
                          <a:latin typeface="Arial Black" panose="020B0A04020102020204" pitchFamily="34" charset="0"/>
                          <a:ea typeface="+mn-ea"/>
                          <a:cs typeface="+mn-cs"/>
                        </a:rPr>
                        <a:t>:</a:t>
                      </a:r>
                      <a:r>
                        <a:rPr lang="en-GB" sz="2400" b="1" kern="1200" dirty="0" smtClean="0">
                          <a:solidFill>
                            <a:schemeClr val="tx1"/>
                          </a:solidFill>
                          <a:effectLst/>
                          <a:latin typeface="+mn-lt"/>
                          <a:ea typeface="+mn-ea"/>
                          <a:cs typeface="+mn-cs"/>
                        </a:rPr>
                        <a:t>  that is, I mean, in other words, that is to say, </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ejemplificación</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for instance,  for example, thus, </a:t>
                      </a:r>
                      <a:r>
                        <a:rPr lang="en-GB" sz="2400" b="1" kern="1200" dirty="0" err="1" smtClean="0">
                          <a:solidFill>
                            <a:schemeClr val="tx1"/>
                          </a:solidFill>
                          <a:effectLst/>
                          <a:latin typeface="+mn-lt"/>
                          <a:ea typeface="+mn-ea"/>
                          <a:cs typeface="+mn-cs"/>
                        </a:rPr>
                        <a:t>i.e</a:t>
                      </a:r>
                      <a:r>
                        <a:rPr lang="en-GB" sz="2400" b="1" kern="1200" dirty="0" smtClean="0">
                          <a:solidFill>
                            <a:schemeClr val="tx1"/>
                          </a:solidFill>
                          <a:effectLst/>
                          <a:latin typeface="+mn-lt"/>
                          <a:ea typeface="+mn-ea"/>
                          <a:cs typeface="+mn-cs"/>
                        </a:rPr>
                        <a:t>, </a:t>
                      </a:r>
                      <a:r>
                        <a:rPr lang="en-GB" sz="2400" b="1" kern="1200" dirty="0" err="1" smtClean="0">
                          <a:solidFill>
                            <a:schemeClr val="tx1"/>
                          </a:solidFill>
                          <a:effectLst/>
                          <a:latin typeface="+mn-lt"/>
                          <a:ea typeface="+mn-ea"/>
                          <a:cs typeface="+mn-cs"/>
                        </a:rPr>
                        <a:t>e.g</a:t>
                      </a:r>
                      <a:r>
                        <a:rPr lang="en-GB" sz="2400" b="1" kern="1200" dirty="0" smtClean="0">
                          <a:solidFill>
                            <a:schemeClr val="tx1"/>
                          </a:solidFill>
                          <a:effectLst/>
                          <a:latin typeface="+mn-lt"/>
                          <a:ea typeface="+mn-ea"/>
                          <a:cs typeface="+mn-cs"/>
                        </a:rPr>
                        <a:t>, viz., such as</a:t>
                      </a:r>
                      <a:endParaRPr lang="es-AR" sz="2400" b="1" kern="1200" dirty="0" smtClean="0">
                        <a:solidFill>
                          <a:schemeClr val="tx1"/>
                        </a:solidFill>
                        <a:effectLst/>
                        <a:latin typeface="+mn-lt"/>
                        <a:ea typeface="+mn-ea"/>
                        <a:cs typeface="+mn-cs"/>
                      </a:endParaRPr>
                    </a:p>
                    <a:p>
                      <a:endParaRPr lang="es-AR" dirty="0">
                        <a:solidFill>
                          <a:schemeClr val="tx1"/>
                        </a:solidFill>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8548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lstStyle/>
          <a:p>
            <a:endParaRPr lang="es-AR"/>
          </a:p>
        </p:txBody>
      </p:sp>
      <p:graphicFrame>
        <p:nvGraphicFramePr>
          <p:cNvPr id="4" name="Tabla 3"/>
          <p:cNvGraphicFramePr>
            <a:graphicFrameLocks noGrp="1"/>
          </p:cNvGraphicFramePr>
          <p:nvPr>
            <p:extLst>
              <p:ext uri="{D42A27DB-BD31-4B8C-83A1-F6EECF244321}">
                <p14:modId xmlns:p14="http://schemas.microsoft.com/office/powerpoint/2010/main" val="3414350073"/>
              </p:ext>
            </p:extLst>
          </p:nvPr>
        </p:nvGraphicFramePr>
        <p:xfrm>
          <a:off x="1648689" y="1607126"/>
          <a:ext cx="8866910" cy="3463637"/>
        </p:xfrm>
        <a:graphic>
          <a:graphicData uri="http://schemas.openxmlformats.org/drawingml/2006/table">
            <a:tbl>
              <a:tblPr firstRow="1" bandRow="1">
                <a:tableStyleId>{5C22544A-7EE6-4342-B048-85BDC9FD1C3A}</a:tableStyleId>
              </a:tblPr>
              <a:tblGrid>
                <a:gridCol w="2008911">
                  <a:extLst>
                    <a:ext uri="{9D8B030D-6E8A-4147-A177-3AD203B41FA5}">
                      <a16:colId xmlns:a16="http://schemas.microsoft.com/office/drawing/2014/main" val="20000"/>
                    </a:ext>
                  </a:extLst>
                </a:gridCol>
                <a:gridCol w="6857999">
                  <a:extLst>
                    <a:ext uri="{9D8B030D-6E8A-4147-A177-3AD203B41FA5}">
                      <a16:colId xmlns:a16="http://schemas.microsoft.com/office/drawing/2014/main" val="20001"/>
                    </a:ext>
                  </a:extLst>
                </a:gridCol>
              </a:tblGrid>
              <a:tr h="3463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800" b="0" kern="1200" dirty="0" smtClean="0">
                          <a:solidFill>
                            <a:schemeClr val="lt1"/>
                          </a:solidFill>
                          <a:effectLst/>
                          <a:latin typeface="+mn-lt"/>
                          <a:ea typeface="+mn-ea"/>
                          <a:cs typeface="+mn-cs"/>
                        </a:rPr>
                        <a:t>Conectores</a:t>
                      </a:r>
                      <a:r>
                        <a:rPr lang="es-ES" sz="2800" b="1" kern="1200" dirty="0" smtClean="0">
                          <a:solidFill>
                            <a:schemeClr val="lt1"/>
                          </a:solidFill>
                          <a:effectLst/>
                          <a:latin typeface="+mn-lt"/>
                          <a:ea typeface="+mn-ea"/>
                          <a:cs typeface="+mn-cs"/>
                        </a:rPr>
                        <a:t> aditivos </a:t>
                      </a:r>
                      <a:r>
                        <a:rPr lang="es-ES" sz="2800" b="0" kern="1200" dirty="0" smtClean="0">
                          <a:solidFill>
                            <a:schemeClr val="lt1"/>
                          </a:solidFill>
                          <a:effectLst/>
                          <a:latin typeface="+mn-lt"/>
                          <a:ea typeface="+mn-ea"/>
                          <a:cs typeface="+mn-cs"/>
                        </a:rPr>
                        <a:t>o de </a:t>
                      </a:r>
                      <a:r>
                        <a:rPr lang="es-ES" sz="2800" b="1" kern="1200" dirty="0" smtClean="0">
                          <a:solidFill>
                            <a:schemeClr val="lt1"/>
                          </a:solidFill>
                          <a:effectLst/>
                          <a:latin typeface="+mn-lt"/>
                          <a:ea typeface="+mn-ea"/>
                          <a:cs typeface="+mn-cs"/>
                        </a:rPr>
                        <a:t>adición</a:t>
                      </a:r>
                      <a:endParaRPr lang="es-AR" sz="2800" dirty="0" smtClean="0">
                        <a:solidFill>
                          <a:schemeClr val="bg1"/>
                        </a:solidFill>
                      </a:endParaRPr>
                    </a:p>
                    <a:p>
                      <a:endParaRPr lang="es-AR" dirty="0"/>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CC9900"/>
                    </a:solidFill>
                  </a:tcPr>
                </a:tc>
                <a:tc>
                  <a:txBody>
                    <a:bodyPr/>
                    <a:lstStyle/>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comparación</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likewise, similarly, in the same way (</a:t>
                      </a:r>
                      <a:r>
                        <a:rPr lang="en-GB" sz="2400" b="1" kern="1200" dirty="0" err="1" smtClean="0">
                          <a:solidFill>
                            <a:schemeClr val="tx1"/>
                          </a:solidFill>
                          <a:effectLst/>
                          <a:latin typeface="+mn-lt"/>
                          <a:ea typeface="+mn-ea"/>
                          <a:cs typeface="+mn-cs"/>
                        </a:rPr>
                        <a:t>añade</a:t>
                      </a:r>
                      <a:r>
                        <a:rPr lang="en-GB" sz="2400" b="1" kern="1200" dirty="0" smtClean="0">
                          <a:solidFill>
                            <a:schemeClr val="tx1"/>
                          </a:solidFill>
                          <a:effectLst/>
                          <a:latin typeface="+mn-lt"/>
                          <a:ea typeface="+mn-ea"/>
                          <a:cs typeface="+mn-cs"/>
                        </a:rPr>
                        <a:t> </a:t>
                      </a:r>
                      <a:r>
                        <a:rPr lang="en-GB" sz="2400" b="1" kern="1200" dirty="0" err="1" smtClean="0">
                          <a:solidFill>
                            <a:schemeClr val="tx1"/>
                          </a:solidFill>
                          <a:effectLst/>
                          <a:latin typeface="+mn-lt"/>
                          <a:ea typeface="+mn-ea"/>
                          <a:cs typeface="+mn-cs"/>
                        </a:rPr>
                        <a:t>algo</a:t>
                      </a:r>
                      <a:r>
                        <a:rPr lang="en-GB" sz="2400" b="1" kern="1200" dirty="0" smtClean="0">
                          <a:solidFill>
                            <a:schemeClr val="tx1"/>
                          </a:solidFill>
                          <a:effectLst/>
                          <a:latin typeface="+mn-lt"/>
                          <a:ea typeface="+mn-ea"/>
                          <a:cs typeface="+mn-cs"/>
                        </a:rPr>
                        <a:t> similar), compared to </a:t>
                      </a:r>
                      <a:endParaRPr lang="es-AR" sz="2400" b="1" kern="1200" dirty="0" smtClean="0">
                        <a:solidFill>
                          <a:schemeClr val="tx1"/>
                        </a:solidFill>
                        <a:effectLst/>
                        <a:latin typeface="+mn-lt"/>
                        <a:ea typeface="+mn-ea"/>
                        <a:cs typeface="+mn-cs"/>
                      </a:endParaRPr>
                    </a:p>
                    <a:p>
                      <a:r>
                        <a:rPr lang="en-GB" sz="2400" b="1" kern="1200" dirty="0" smtClean="0">
                          <a:solidFill>
                            <a:schemeClr val="tx1"/>
                          </a:solidFill>
                          <a:effectLst/>
                          <a:latin typeface="+mn-lt"/>
                          <a:ea typeface="+mn-ea"/>
                          <a:cs typeface="+mn-cs"/>
                        </a:rPr>
                        <a:t>on the other hand, by contrast, in contrast, in reality, as opposed to this (</a:t>
                      </a:r>
                      <a:r>
                        <a:rPr lang="en-GB" sz="2400" b="1" kern="1200" dirty="0" err="1" smtClean="0">
                          <a:solidFill>
                            <a:schemeClr val="tx1"/>
                          </a:solidFill>
                          <a:effectLst/>
                          <a:latin typeface="+mn-lt"/>
                          <a:ea typeface="+mn-ea"/>
                          <a:cs typeface="+mn-cs"/>
                        </a:rPr>
                        <a:t>añade</a:t>
                      </a:r>
                      <a:r>
                        <a:rPr lang="en-GB" sz="2400" b="1" kern="1200" dirty="0" smtClean="0">
                          <a:solidFill>
                            <a:schemeClr val="tx1"/>
                          </a:solidFill>
                          <a:effectLst/>
                          <a:latin typeface="+mn-lt"/>
                          <a:ea typeface="+mn-ea"/>
                          <a:cs typeface="+mn-cs"/>
                        </a:rPr>
                        <a:t> </a:t>
                      </a:r>
                      <a:r>
                        <a:rPr lang="en-GB" sz="2400" b="1" kern="1200" dirty="0" err="1" smtClean="0">
                          <a:solidFill>
                            <a:schemeClr val="tx1"/>
                          </a:solidFill>
                          <a:effectLst/>
                          <a:latin typeface="+mn-lt"/>
                          <a:ea typeface="+mn-ea"/>
                          <a:cs typeface="+mn-cs"/>
                        </a:rPr>
                        <a:t>algo</a:t>
                      </a:r>
                      <a:r>
                        <a:rPr lang="en-GB" sz="2400" b="1" kern="1200" dirty="0" smtClean="0">
                          <a:solidFill>
                            <a:schemeClr val="tx1"/>
                          </a:solidFill>
                          <a:effectLst/>
                          <a:latin typeface="+mn-lt"/>
                          <a:ea typeface="+mn-ea"/>
                          <a:cs typeface="+mn-cs"/>
                        </a:rPr>
                        <a:t> </a:t>
                      </a:r>
                      <a:r>
                        <a:rPr lang="en-GB" sz="2400" b="1" kern="1200" dirty="0" err="1" smtClean="0">
                          <a:solidFill>
                            <a:schemeClr val="tx1"/>
                          </a:solidFill>
                          <a:effectLst/>
                          <a:latin typeface="+mn-lt"/>
                          <a:ea typeface="+mn-ea"/>
                          <a:cs typeface="+mn-cs"/>
                        </a:rPr>
                        <a:t>diferente</a:t>
                      </a:r>
                      <a:r>
                        <a:rPr lang="en-GB" sz="2400" b="1" kern="1200" dirty="0" smtClean="0">
                          <a:solidFill>
                            <a:schemeClr val="tx1"/>
                          </a:solidFill>
                          <a:effectLst/>
                          <a:latin typeface="+mn-lt"/>
                          <a:ea typeface="+mn-ea"/>
                          <a:cs typeface="+mn-cs"/>
                        </a:rPr>
                        <a:t>)</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modo</a:t>
                      </a:r>
                      <a:r>
                        <a:rPr lang="en-GB" sz="2400" b="1" kern="1200" dirty="0" smtClean="0">
                          <a:solidFill>
                            <a:srgbClr val="CC9900"/>
                          </a:solidFill>
                          <a:effectLst/>
                          <a:latin typeface="Arial Black" panose="020B0A04020102020204" pitchFamily="34" charset="0"/>
                          <a:ea typeface="+mn-ea"/>
                          <a:cs typeface="+mn-cs"/>
                        </a:rPr>
                        <a:t> </a:t>
                      </a:r>
                      <a:r>
                        <a:rPr lang="en-GB" sz="2400" b="1" kern="1200" dirty="0" err="1" smtClean="0">
                          <a:solidFill>
                            <a:srgbClr val="CC9900"/>
                          </a:solidFill>
                          <a:effectLst/>
                          <a:latin typeface="Arial Black" panose="020B0A04020102020204" pitchFamily="34" charset="0"/>
                          <a:ea typeface="+mn-ea"/>
                          <a:cs typeface="+mn-cs"/>
                        </a:rPr>
                        <a:t>perspectiva</a:t>
                      </a:r>
                      <a:r>
                        <a:rPr lang="en-GB" sz="2400" b="1" kern="1200" dirty="0" smtClean="0">
                          <a:solidFill>
                            <a:srgbClr val="CC9900"/>
                          </a:solidFill>
                          <a:effectLst/>
                          <a:latin typeface="Arial Black" panose="020B0A04020102020204" pitchFamily="34" charset="0"/>
                          <a:ea typeface="+mn-ea"/>
                          <a:cs typeface="+mn-cs"/>
                        </a:rPr>
                        <a:t> y </a:t>
                      </a:r>
                      <a:r>
                        <a:rPr lang="en-GB" sz="2400" b="1" kern="1200" dirty="0" err="1" smtClean="0">
                          <a:solidFill>
                            <a:srgbClr val="CC9900"/>
                          </a:solidFill>
                          <a:effectLst/>
                          <a:latin typeface="Arial Black" panose="020B0A04020102020204" pitchFamily="34" charset="0"/>
                          <a:ea typeface="+mn-ea"/>
                          <a:cs typeface="+mn-cs"/>
                        </a:rPr>
                        <a:t>punto</a:t>
                      </a:r>
                      <a:r>
                        <a:rPr lang="en-GB" sz="2400" b="1" kern="1200" dirty="0" smtClean="0">
                          <a:solidFill>
                            <a:srgbClr val="CC9900"/>
                          </a:solidFill>
                          <a:effectLst/>
                          <a:latin typeface="Arial Black" panose="020B0A04020102020204" pitchFamily="34" charset="0"/>
                          <a:ea typeface="+mn-ea"/>
                          <a:cs typeface="+mn-cs"/>
                        </a:rPr>
                        <a:t> de vista: </a:t>
                      </a:r>
                      <a:r>
                        <a:rPr lang="en-GB" sz="2400" b="1" kern="1200" dirty="0" smtClean="0">
                          <a:solidFill>
                            <a:schemeClr val="tx1"/>
                          </a:solidFill>
                          <a:effectLst/>
                          <a:latin typeface="+mn-lt"/>
                          <a:ea typeface="+mn-ea"/>
                          <a:cs typeface="+mn-cs"/>
                        </a:rPr>
                        <a:t>in this way, considering this, in this sense, from this perspective, according to, etc.</a:t>
                      </a:r>
                      <a:endParaRPr lang="es-AR" sz="2400" dirty="0">
                        <a:solidFill>
                          <a:schemeClr val="tx1"/>
                        </a:solidFill>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91022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a:xfrm>
            <a:off x="838200" y="1825625"/>
            <a:ext cx="10515600" cy="4351338"/>
          </a:xfrm>
        </p:spPr>
        <p:txBody>
          <a:bodyPr>
            <a:normAutofit fontScale="85000" lnSpcReduction="20000"/>
          </a:bodyPr>
          <a:lstStyle/>
          <a:p>
            <a:r>
              <a:rPr lang="es-MX" dirty="0" smtClean="0">
                <a:solidFill>
                  <a:srgbClr val="FF0000"/>
                </a:solidFill>
                <a:latin typeface="Arial Black" panose="020B0A04020102020204" pitchFamily="34" charset="0"/>
              </a:rPr>
              <a:t>A PESAR DE</a:t>
            </a:r>
          </a:p>
          <a:p>
            <a:r>
              <a:rPr lang="es-MX" dirty="0" smtClean="0"/>
              <a:t>ALTHOUGH:</a:t>
            </a:r>
          </a:p>
          <a:p>
            <a:r>
              <a:rPr lang="es-MX" dirty="0" smtClean="0"/>
              <a:t>THOUGH:</a:t>
            </a:r>
          </a:p>
          <a:p>
            <a:pPr marL="0" indent="0">
              <a:buNone/>
            </a:pPr>
            <a:r>
              <a:rPr lang="es-MX" dirty="0" smtClean="0"/>
              <a:t>                          oración</a:t>
            </a:r>
          </a:p>
          <a:p>
            <a:pPr marL="0" indent="0">
              <a:buNone/>
            </a:pPr>
            <a:r>
              <a:rPr lang="es-MX" dirty="0" err="1" smtClean="0"/>
              <a:t>Although</a:t>
            </a:r>
            <a:r>
              <a:rPr lang="es-MX" dirty="0" smtClean="0"/>
              <a:t> </a:t>
            </a:r>
            <a:r>
              <a:rPr lang="es-MX" dirty="0" err="1" smtClean="0"/>
              <a:t>it</a:t>
            </a:r>
            <a:r>
              <a:rPr lang="es-MX" dirty="0" smtClean="0"/>
              <a:t> </a:t>
            </a:r>
            <a:r>
              <a:rPr lang="es-MX" dirty="0" err="1" smtClean="0"/>
              <a:t>was</a:t>
            </a:r>
            <a:r>
              <a:rPr lang="es-MX" dirty="0" smtClean="0"/>
              <a:t> </a:t>
            </a:r>
            <a:r>
              <a:rPr lang="es-MX" dirty="0" err="1" smtClean="0"/>
              <a:t>raining</a:t>
            </a:r>
            <a:r>
              <a:rPr lang="es-MX" dirty="0" smtClean="0"/>
              <a:t>, </a:t>
            </a:r>
            <a:r>
              <a:rPr lang="es-MX" dirty="0" err="1" smtClean="0"/>
              <a:t>we</a:t>
            </a:r>
            <a:r>
              <a:rPr lang="es-MX" dirty="0" smtClean="0"/>
              <a:t> </a:t>
            </a:r>
            <a:r>
              <a:rPr lang="es-MX" dirty="0" err="1" smtClean="0"/>
              <a:t>played</a:t>
            </a:r>
            <a:r>
              <a:rPr lang="es-MX" dirty="0" smtClean="0"/>
              <a:t> </a:t>
            </a:r>
            <a:r>
              <a:rPr lang="es-MX" dirty="0" err="1" smtClean="0"/>
              <a:t>football</a:t>
            </a:r>
            <a:r>
              <a:rPr lang="es-MX" dirty="0" smtClean="0"/>
              <a:t>.</a:t>
            </a:r>
            <a:endParaRPr lang="es-MX" dirty="0"/>
          </a:p>
          <a:p>
            <a:pPr marL="0" indent="0">
              <a:buNone/>
            </a:pPr>
            <a:r>
              <a:rPr lang="es-MX" dirty="0" err="1" smtClean="0"/>
              <a:t>Though</a:t>
            </a:r>
            <a:r>
              <a:rPr lang="es-MX" dirty="0" smtClean="0"/>
              <a:t> </a:t>
            </a:r>
            <a:r>
              <a:rPr lang="es-MX" dirty="0" err="1"/>
              <a:t>it</a:t>
            </a:r>
            <a:r>
              <a:rPr lang="es-MX" dirty="0"/>
              <a:t> </a:t>
            </a:r>
            <a:r>
              <a:rPr lang="es-MX" dirty="0" err="1"/>
              <a:t>was</a:t>
            </a:r>
            <a:r>
              <a:rPr lang="es-MX" dirty="0"/>
              <a:t> </a:t>
            </a:r>
            <a:r>
              <a:rPr lang="es-MX" dirty="0" err="1"/>
              <a:t>raining</a:t>
            </a:r>
            <a:r>
              <a:rPr lang="es-MX" dirty="0"/>
              <a:t>, </a:t>
            </a:r>
            <a:r>
              <a:rPr lang="es-MX" dirty="0" err="1"/>
              <a:t>we</a:t>
            </a:r>
            <a:r>
              <a:rPr lang="es-MX" dirty="0"/>
              <a:t> </a:t>
            </a:r>
            <a:r>
              <a:rPr lang="es-MX" dirty="0" err="1"/>
              <a:t>played</a:t>
            </a:r>
            <a:r>
              <a:rPr lang="es-MX" dirty="0"/>
              <a:t> </a:t>
            </a:r>
            <a:r>
              <a:rPr lang="es-MX" dirty="0" err="1"/>
              <a:t>football</a:t>
            </a:r>
            <a:r>
              <a:rPr lang="es-MX" dirty="0"/>
              <a:t>.</a:t>
            </a:r>
          </a:p>
          <a:p>
            <a:r>
              <a:rPr lang="es-MX" dirty="0" smtClean="0"/>
              <a:t>IN SPITE OF:</a:t>
            </a:r>
          </a:p>
          <a:p>
            <a:r>
              <a:rPr lang="es-MX" dirty="0" smtClean="0"/>
              <a:t>DESPITE:</a:t>
            </a:r>
          </a:p>
          <a:p>
            <a:pPr marL="0" indent="0">
              <a:buNone/>
            </a:pPr>
            <a:r>
              <a:rPr lang="es-MX" dirty="0" smtClean="0"/>
              <a:t>          Frase Nominal</a:t>
            </a:r>
          </a:p>
          <a:p>
            <a:pPr marL="0" indent="0">
              <a:buNone/>
            </a:pPr>
            <a:r>
              <a:rPr lang="es-MX" dirty="0" smtClean="0"/>
              <a:t>In</a:t>
            </a:r>
            <a:r>
              <a:rPr lang="es-AR" dirty="0" smtClean="0"/>
              <a:t> of </a:t>
            </a:r>
            <a:r>
              <a:rPr lang="es-AR" dirty="0" err="1" smtClean="0"/>
              <a:t>the</a:t>
            </a:r>
            <a:r>
              <a:rPr lang="es-AR" dirty="0" smtClean="0"/>
              <a:t> rain, </a:t>
            </a:r>
            <a:r>
              <a:rPr lang="es-AR" dirty="0" err="1" smtClean="0"/>
              <a:t>we</a:t>
            </a:r>
            <a:r>
              <a:rPr lang="es-AR" dirty="0" smtClean="0"/>
              <a:t> </a:t>
            </a:r>
            <a:r>
              <a:rPr lang="es-AR" dirty="0" err="1" smtClean="0"/>
              <a:t>played</a:t>
            </a:r>
            <a:r>
              <a:rPr lang="es-AR" dirty="0" smtClean="0"/>
              <a:t> </a:t>
            </a:r>
            <a:r>
              <a:rPr lang="es-AR" dirty="0" err="1" smtClean="0"/>
              <a:t>football</a:t>
            </a:r>
            <a:r>
              <a:rPr lang="es-AR" dirty="0" smtClean="0"/>
              <a:t>.</a:t>
            </a:r>
          </a:p>
          <a:p>
            <a:pPr marL="0" indent="0">
              <a:buNone/>
            </a:pPr>
            <a:r>
              <a:rPr lang="es-MX" dirty="0" err="1" smtClean="0"/>
              <a:t>Despite</a:t>
            </a:r>
            <a:r>
              <a:rPr lang="es-MX" dirty="0" smtClean="0"/>
              <a:t> </a:t>
            </a:r>
            <a:r>
              <a:rPr lang="es-AR" dirty="0" err="1" smtClean="0"/>
              <a:t>the</a:t>
            </a:r>
            <a:r>
              <a:rPr lang="es-AR" dirty="0" smtClean="0"/>
              <a:t> </a:t>
            </a:r>
            <a:r>
              <a:rPr lang="es-AR" dirty="0"/>
              <a:t>rain, </a:t>
            </a:r>
            <a:r>
              <a:rPr lang="es-AR" dirty="0" err="1"/>
              <a:t>we</a:t>
            </a:r>
            <a:r>
              <a:rPr lang="es-AR" dirty="0"/>
              <a:t> </a:t>
            </a:r>
            <a:r>
              <a:rPr lang="es-AR" dirty="0" err="1"/>
              <a:t>played</a:t>
            </a:r>
            <a:r>
              <a:rPr lang="es-AR" dirty="0"/>
              <a:t> </a:t>
            </a:r>
            <a:r>
              <a:rPr lang="es-AR" dirty="0" err="1"/>
              <a:t>football</a:t>
            </a:r>
            <a:r>
              <a:rPr lang="es-AR" dirty="0"/>
              <a:t>.</a:t>
            </a:r>
            <a:endParaRPr lang="es-MX" dirty="0"/>
          </a:p>
          <a:p>
            <a:pPr marL="0" indent="0">
              <a:buNone/>
            </a:pPr>
            <a:endParaRPr lang="es-MX" dirty="0" smtClean="0"/>
          </a:p>
        </p:txBody>
      </p:sp>
    </p:spTree>
    <p:extLst>
      <p:ext uri="{BB962C8B-B14F-4D97-AF65-F5344CB8AC3E}">
        <p14:creationId xmlns:p14="http://schemas.microsoft.com/office/powerpoint/2010/main" val="112364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lstStyle/>
          <a:p>
            <a:endParaRPr lang="es-AR"/>
          </a:p>
        </p:txBody>
      </p:sp>
      <p:graphicFrame>
        <p:nvGraphicFramePr>
          <p:cNvPr id="4" name="Tabla 3"/>
          <p:cNvGraphicFramePr>
            <a:graphicFrameLocks noGrp="1"/>
          </p:cNvGraphicFramePr>
          <p:nvPr>
            <p:extLst>
              <p:ext uri="{D42A27DB-BD31-4B8C-83A1-F6EECF244321}">
                <p14:modId xmlns:p14="http://schemas.microsoft.com/office/powerpoint/2010/main" val="724900083"/>
              </p:ext>
            </p:extLst>
          </p:nvPr>
        </p:nvGraphicFramePr>
        <p:xfrm>
          <a:off x="1648689" y="1607126"/>
          <a:ext cx="8866910" cy="3463637"/>
        </p:xfrm>
        <a:graphic>
          <a:graphicData uri="http://schemas.openxmlformats.org/drawingml/2006/table">
            <a:tbl>
              <a:tblPr firstRow="1" bandRow="1">
                <a:tableStyleId>{5C22544A-7EE6-4342-B048-85BDC9FD1C3A}</a:tableStyleId>
              </a:tblPr>
              <a:tblGrid>
                <a:gridCol w="2549238">
                  <a:extLst>
                    <a:ext uri="{9D8B030D-6E8A-4147-A177-3AD203B41FA5}">
                      <a16:colId xmlns:a16="http://schemas.microsoft.com/office/drawing/2014/main" val="20000"/>
                    </a:ext>
                  </a:extLst>
                </a:gridCol>
                <a:gridCol w="6317672">
                  <a:extLst>
                    <a:ext uri="{9D8B030D-6E8A-4147-A177-3AD203B41FA5}">
                      <a16:colId xmlns:a16="http://schemas.microsoft.com/office/drawing/2014/main" val="20001"/>
                    </a:ext>
                  </a:extLst>
                </a:gridCol>
              </a:tblGrid>
              <a:tr h="3463637">
                <a:tc>
                  <a:txBody>
                    <a:bodyPr/>
                    <a:lstStyle/>
                    <a:p>
                      <a:r>
                        <a:rPr lang="es-ES" sz="2700" b="1" kern="1200" baseline="0" dirty="0" smtClean="0">
                          <a:solidFill>
                            <a:schemeClr val="lt1"/>
                          </a:solidFill>
                          <a:effectLst/>
                          <a:latin typeface="+mn-lt"/>
                          <a:ea typeface="+mn-ea"/>
                          <a:cs typeface="+mn-cs"/>
                        </a:rPr>
                        <a:t>Conectores </a:t>
                      </a:r>
                      <a:r>
                        <a:rPr lang="es-ES" sz="2400" b="1" kern="1200" baseline="0" dirty="0" smtClean="0">
                          <a:solidFill>
                            <a:schemeClr val="lt1"/>
                          </a:solidFill>
                          <a:effectLst/>
                          <a:latin typeface="Arial Black" panose="020B0A04020102020204" pitchFamily="34" charset="0"/>
                          <a:ea typeface="+mn-ea"/>
                          <a:cs typeface="+mn-cs"/>
                        </a:rPr>
                        <a:t>adversativos</a:t>
                      </a:r>
                      <a:r>
                        <a:rPr lang="es-ES" sz="2700" b="1" kern="1200" baseline="0" dirty="0" smtClean="0">
                          <a:solidFill>
                            <a:schemeClr val="lt1"/>
                          </a:solidFill>
                          <a:effectLst/>
                          <a:latin typeface="+mn-lt"/>
                          <a:ea typeface="+mn-ea"/>
                          <a:cs typeface="+mn-cs"/>
                        </a:rPr>
                        <a:t> o de </a:t>
                      </a:r>
                      <a:r>
                        <a:rPr lang="es-ES" sz="2700" b="1" kern="1200" baseline="0" dirty="0" smtClean="0">
                          <a:solidFill>
                            <a:schemeClr val="lt1"/>
                          </a:solidFill>
                          <a:effectLst/>
                          <a:latin typeface="Arial Black" panose="020B0A04020102020204" pitchFamily="34" charset="0"/>
                          <a:ea typeface="+mn-ea"/>
                          <a:cs typeface="+mn-cs"/>
                        </a:rPr>
                        <a:t>oposición</a:t>
                      </a:r>
                      <a:r>
                        <a:rPr lang="es-ES" sz="2700" b="1" kern="1200" baseline="0" dirty="0" smtClean="0">
                          <a:solidFill>
                            <a:schemeClr val="lt1"/>
                          </a:solidFill>
                          <a:effectLst/>
                          <a:latin typeface="+mn-lt"/>
                          <a:ea typeface="+mn-ea"/>
                          <a:cs typeface="+mn-cs"/>
                        </a:rPr>
                        <a:t> o </a:t>
                      </a:r>
                      <a:r>
                        <a:rPr lang="es-ES" sz="2700" b="1" kern="1200" baseline="0" dirty="0" smtClean="0">
                          <a:solidFill>
                            <a:schemeClr val="lt1"/>
                          </a:solidFill>
                          <a:effectLst/>
                          <a:latin typeface="Arial Black" panose="020B0A04020102020204" pitchFamily="34" charset="0"/>
                          <a:ea typeface="+mn-ea"/>
                          <a:cs typeface="+mn-cs"/>
                        </a:rPr>
                        <a:t>contraste</a:t>
                      </a:r>
                      <a:endParaRPr lang="es-AR" sz="2700" baseline="0" dirty="0">
                        <a:latin typeface="Arial Black" panose="020B0A0402010202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CC9900"/>
                    </a:solidFill>
                  </a:tcPr>
                </a:tc>
                <a:tc>
                  <a:txBody>
                    <a:bodyPr/>
                    <a:lstStyle/>
                    <a:p>
                      <a:r>
                        <a:rPr lang="en-GB" sz="2400" b="1" kern="1200" dirty="0" smtClean="0">
                          <a:solidFill>
                            <a:schemeClr val="tx1"/>
                          </a:solidFill>
                          <a:effectLst/>
                          <a:latin typeface="+mn-lt"/>
                          <a:ea typeface="+mn-ea"/>
                          <a:cs typeface="+mn-cs"/>
                        </a:rPr>
                        <a:t>yet, though, but, however, on the other hand, as against that, only, </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concesión</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although, </a:t>
                      </a:r>
                      <a:r>
                        <a:rPr lang="en-GB" sz="2400" b="1" kern="1200" dirty="0" smtClean="0">
                          <a:solidFill>
                            <a:srgbClr val="FF3300"/>
                          </a:solidFill>
                          <a:effectLst/>
                          <a:latin typeface="+mn-lt"/>
                          <a:ea typeface="+mn-ea"/>
                          <a:cs typeface="+mn-cs"/>
                        </a:rPr>
                        <a:t>though,</a:t>
                      </a:r>
                      <a:r>
                        <a:rPr lang="en-GB" sz="2400" b="1" kern="1200" baseline="0" dirty="0" smtClean="0">
                          <a:solidFill>
                            <a:srgbClr val="FF3300"/>
                          </a:solidFill>
                          <a:effectLst/>
                          <a:latin typeface="+mn-lt"/>
                          <a:ea typeface="+mn-ea"/>
                          <a:cs typeface="+mn-cs"/>
                        </a:rPr>
                        <a:t> despite, despite this, in spite of,</a:t>
                      </a:r>
                      <a:r>
                        <a:rPr lang="en-GB" sz="2400" b="1" kern="1200" baseline="0" dirty="0" smtClean="0">
                          <a:solidFill>
                            <a:schemeClr val="tx1"/>
                          </a:solidFill>
                          <a:effectLst/>
                          <a:latin typeface="+mn-lt"/>
                          <a:ea typeface="+mn-ea"/>
                          <a:cs typeface="+mn-cs"/>
                        </a:rPr>
                        <a:t> </a:t>
                      </a:r>
                      <a:r>
                        <a:rPr lang="en-GB" sz="2400" b="1" kern="1200" dirty="0" smtClean="0">
                          <a:solidFill>
                            <a:schemeClr val="tx1"/>
                          </a:solidFill>
                          <a:effectLst/>
                          <a:latin typeface="+mn-lt"/>
                          <a:ea typeface="+mn-ea"/>
                          <a:cs typeface="+mn-cs"/>
                        </a:rPr>
                        <a:t>nevertheless, however, except for, even, even when</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corrección</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instead, rather, on the contrary, </a:t>
                      </a:r>
                      <a:endParaRPr lang="es-AR" sz="2400" b="1" kern="1200" dirty="0" smtClean="0">
                        <a:solidFill>
                          <a:schemeClr val="tx1"/>
                        </a:solidFill>
                        <a:effectLst/>
                        <a:latin typeface="+mn-lt"/>
                        <a:ea typeface="+mn-ea"/>
                        <a:cs typeface="+mn-cs"/>
                      </a:endParaRPr>
                    </a:p>
                    <a:p>
                      <a:endParaRPr lang="es-AR" dirty="0">
                        <a:solidFill>
                          <a:schemeClr val="tx1"/>
                        </a:solidFill>
                      </a:endParaRPr>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65936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lstStyle/>
          <a:p>
            <a:endParaRPr lang="es-AR"/>
          </a:p>
        </p:txBody>
      </p:sp>
      <p:graphicFrame>
        <p:nvGraphicFramePr>
          <p:cNvPr id="4" name="Tabla 3"/>
          <p:cNvGraphicFramePr>
            <a:graphicFrameLocks noGrp="1"/>
          </p:cNvGraphicFramePr>
          <p:nvPr>
            <p:extLst>
              <p:ext uri="{D42A27DB-BD31-4B8C-83A1-F6EECF244321}">
                <p14:modId xmlns:p14="http://schemas.microsoft.com/office/powerpoint/2010/main" val="3119749620"/>
              </p:ext>
            </p:extLst>
          </p:nvPr>
        </p:nvGraphicFramePr>
        <p:xfrm>
          <a:off x="1648689" y="1662545"/>
          <a:ext cx="8866910" cy="3408218"/>
        </p:xfrm>
        <a:graphic>
          <a:graphicData uri="http://schemas.openxmlformats.org/drawingml/2006/table">
            <a:tbl>
              <a:tblPr firstRow="1" bandRow="1">
                <a:tableStyleId>{5C22544A-7EE6-4342-B048-85BDC9FD1C3A}</a:tableStyleId>
              </a:tblPr>
              <a:tblGrid>
                <a:gridCol w="2576947">
                  <a:extLst>
                    <a:ext uri="{9D8B030D-6E8A-4147-A177-3AD203B41FA5}">
                      <a16:colId xmlns:a16="http://schemas.microsoft.com/office/drawing/2014/main" val="20000"/>
                    </a:ext>
                  </a:extLst>
                </a:gridCol>
                <a:gridCol w="6289963">
                  <a:extLst>
                    <a:ext uri="{9D8B030D-6E8A-4147-A177-3AD203B41FA5}">
                      <a16:colId xmlns:a16="http://schemas.microsoft.com/office/drawing/2014/main" val="20001"/>
                    </a:ext>
                  </a:extLst>
                </a:gridCol>
              </a:tblGrid>
              <a:tr h="3408218">
                <a:tc>
                  <a:txBody>
                    <a:bodyPr/>
                    <a:lstStyle/>
                    <a:p>
                      <a:r>
                        <a:rPr lang="es-ES" sz="2400" b="1" kern="1200" dirty="0" smtClean="0">
                          <a:solidFill>
                            <a:schemeClr val="lt1"/>
                          </a:solidFill>
                          <a:effectLst/>
                          <a:latin typeface="+mn-lt"/>
                          <a:ea typeface="+mn-ea"/>
                          <a:cs typeface="+mn-cs"/>
                        </a:rPr>
                        <a:t>Conectores de </a:t>
                      </a:r>
                      <a:r>
                        <a:rPr lang="es-ES" sz="2400" b="1" kern="1200" dirty="0" smtClean="0">
                          <a:solidFill>
                            <a:schemeClr val="lt1"/>
                          </a:solidFill>
                          <a:effectLst/>
                          <a:latin typeface="Arial Black" panose="020B0A04020102020204" pitchFamily="34" charset="0"/>
                          <a:ea typeface="+mn-ea"/>
                          <a:cs typeface="+mn-cs"/>
                        </a:rPr>
                        <a:t>causa</a:t>
                      </a:r>
                      <a:r>
                        <a:rPr lang="es-ES" sz="2400" b="1" kern="1200" dirty="0" smtClean="0">
                          <a:solidFill>
                            <a:schemeClr val="lt1"/>
                          </a:solidFill>
                          <a:effectLst/>
                          <a:latin typeface="+mn-lt"/>
                          <a:ea typeface="+mn-ea"/>
                          <a:cs typeface="+mn-cs"/>
                        </a:rPr>
                        <a:t> y </a:t>
                      </a:r>
                      <a:r>
                        <a:rPr lang="es-ES" sz="2400" b="1" kern="1200" dirty="0" smtClean="0">
                          <a:solidFill>
                            <a:schemeClr val="lt1"/>
                          </a:solidFill>
                          <a:effectLst/>
                          <a:latin typeface="Arial Black" panose="020B0A04020102020204" pitchFamily="34" charset="0"/>
                          <a:ea typeface="+mn-ea"/>
                          <a:cs typeface="+mn-cs"/>
                        </a:rPr>
                        <a:t>consecuencia</a:t>
                      </a:r>
                      <a:r>
                        <a:rPr lang="es-ES" sz="2400" b="1" kern="1200" dirty="0" smtClean="0">
                          <a:solidFill>
                            <a:schemeClr val="lt1"/>
                          </a:solidFill>
                          <a:effectLst/>
                          <a:latin typeface="+mn-lt"/>
                          <a:ea typeface="+mn-ea"/>
                          <a:cs typeface="+mn-cs"/>
                        </a:rPr>
                        <a:t> </a:t>
                      </a:r>
                      <a:endParaRPr lang="es-AR" sz="2400" dirty="0"/>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CC9900"/>
                    </a:solidFill>
                  </a:tcPr>
                </a:tc>
                <a:tc>
                  <a:txBody>
                    <a:bodyPr/>
                    <a:lstStyle/>
                    <a:p>
                      <a:r>
                        <a:rPr lang="en-GB" sz="2400" b="1" kern="1200" dirty="0" smtClean="0">
                          <a:solidFill>
                            <a:schemeClr val="tx1"/>
                          </a:solidFill>
                          <a:effectLst/>
                          <a:latin typeface="+mn-lt"/>
                          <a:ea typeface="+mn-ea"/>
                          <a:cs typeface="+mn-cs"/>
                        </a:rPr>
                        <a:t>so, then, for, for this reason, because, hence, therefore, consequently, because of this, as a result, in consequence, since, due to this, </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propósito</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for this purpose, for this reason, in order to, so as to, so that, </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condición</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in that case, in such an event,  if, then, under the circumstances, otherwise, unless</a:t>
                      </a:r>
                      <a:r>
                        <a:rPr lang="en-GB" sz="2400" b="1" kern="1200" dirty="0" smtClean="0">
                          <a:solidFill>
                            <a:schemeClr val="lt1"/>
                          </a:solidFill>
                          <a:effectLst/>
                          <a:latin typeface="+mn-lt"/>
                          <a:ea typeface="+mn-ea"/>
                          <a:cs typeface="+mn-cs"/>
                        </a:rPr>
                        <a:t>, even if, as long </a:t>
                      </a:r>
                      <a:r>
                        <a:rPr lang="en-GB" sz="1800" b="1" kern="1200" dirty="0" smtClean="0">
                          <a:solidFill>
                            <a:schemeClr val="lt1"/>
                          </a:solidFill>
                          <a:effectLst/>
                          <a:latin typeface="+mn-lt"/>
                          <a:ea typeface="+mn-ea"/>
                          <a:cs typeface="+mn-cs"/>
                        </a:rPr>
                        <a:t>as, </a:t>
                      </a:r>
                      <a:endParaRPr lang="es-AR" dirty="0"/>
                    </a:p>
                  </a:txBody>
                  <a:tcPr anchor="ct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60093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69129"/>
          </a:xfrm>
        </p:spPr>
        <p:txBody>
          <a:bodyPr>
            <a:normAutofit fontScale="90000"/>
          </a:bodyPr>
          <a:lstStyle/>
          <a:p>
            <a:endParaRPr lang="es-AR" dirty="0"/>
          </a:p>
        </p:txBody>
      </p:sp>
      <p:sp>
        <p:nvSpPr>
          <p:cNvPr id="3" name="Subtítulo 2"/>
          <p:cNvSpPr>
            <a:spLocks noGrp="1"/>
          </p:cNvSpPr>
          <p:nvPr>
            <p:ph type="subTitle" idx="1"/>
          </p:nvPr>
        </p:nvSpPr>
        <p:spPr>
          <a:xfrm>
            <a:off x="1524000" y="1316182"/>
            <a:ext cx="9144000" cy="3941618"/>
          </a:xfrm>
          <a:ln w="57150">
            <a:solidFill>
              <a:srgbClr val="663300"/>
            </a:solidFill>
          </a:ln>
        </p:spPr>
        <p:txBody>
          <a:bodyPr/>
          <a:lstStyle/>
          <a:p>
            <a:endParaRPr lang="es-AR"/>
          </a:p>
        </p:txBody>
      </p:sp>
      <p:graphicFrame>
        <p:nvGraphicFramePr>
          <p:cNvPr id="4" name="Tabla 3"/>
          <p:cNvGraphicFramePr>
            <a:graphicFrameLocks noGrp="1"/>
          </p:cNvGraphicFramePr>
          <p:nvPr>
            <p:extLst>
              <p:ext uri="{D42A27DB-BD31-4B8C-83A1-F6EECF244321}">
                <p14:modId xmlns:p14="http://schemas.microsoft.com/office/powerpoint/2010/main" val="829259798"/>
              </p:ext>
            </p:extLst>
          </p:nvPr>
        </p:nvGraphicFramePr>
        <p:xfrm>
          <a:off x="1690253" y="1508760"/>
          <a:ext cx="8866910" cy="3749040"/>
        </p:xfrm>
        <a:graphic>
          <a:graphicData uri="http://schemas.openxmlformats.org/drawingml/2006/table">
            <a:tbl>
              <a:tblPr firstRow="1" bandRow="1">
                <a:tableStyleId>{5C22544A-7EE6-4342-B048-85BDC9FD1C3A}</a:tableStyleId>
              </a:tblPr>
              <a:tblGrid>
                <a:gridCol w="2175166">
                  <a:extLst>
                    <a:ext uri="{9D8B030D-6E8A-4147-A177-3AD203B41FA5}">
                      <a16:colId xmlns:a16="http://schemas.microsoft.com/office/drawing/2014/main" val="20000"/>
                    </a:ext>
                  </a:extLst>
                </a:gridCol>
                <a:gridCol w="6691744">
                  <a:extLst>
                    <a:ext uri="{9D8B030D-6E8A-4147-A177-3AD203B41FA5}">
                      <a16:colId xmlns:a16="http://schemas.microsoft.com/office/drawing/2014/main" val="20001"/>
                    </a:ext>
                  </a:extLst>
                </a:gridCol>
              </a:tblGrid>
              <a:tr h="3678382">
                <a:tc>
                  <a:txBody>
                    <a:bodyPr/>
                    <a:lstStyle/>
                    <a:p>
                      <a:r>
                        <a:rPr lang="es-ES" sz="2400" b="1" kern="1200" dirty="0" smtClean="0">
                          <a:solidFill>
                            <a:schemeClr val="lt1"/>
                          </a:solidFill>
                          <a:effectLst/>
                          <a:latin typeface="+mn-lt"/>
                          <a:ea typeface="+mn-ea"/>
                          <a:cs typeface="+mn-cs"/>
                        </a:rPr>
                        <a:t>Conectores</a:t>
                      </a:r>
                      <a:endParaRPr lang="es-AR" sz="2400" b="1" kern="1200" dirty="0" smtClean="0">
                        <a:solidFill>
                          <a:schemeClr val="lt1"/>
                        </a:solidFill>
                        <a:effectLst/>
                        <a:latin typeface="+mn-lt"/>
                        <a:ea typeface="+mn-ea"/>
                        <a:cs typeface="+mn-cs"/>
                      </a:endParaRPr>
                    </a:p>
                    <a:p>
                      <a:r>
                        <a:rPr lang="es-ES" sz="2400" b="1" kern="1200" dirty="0" smtClean="0">
                          <a:solidFill>
                            <a:schemeClr val="lt1"/>
                          </a:solidFill>
                          <a:effectLst/>
                          <a:latin typeface="Arial Black" panose="020B0A04020102020204" pitchFamily="34" charset="0"/>
                          <a:ea typeface="+mn-ea"/>
                          <a:cs typeface="+mn-cs"/>
                        </a:rPr>
                        <a:t>temporales</a:t>
                      </a:r>
                      <a:r>
                        <a:rPr lang="es-ES" sz="2400" b="1" kern="1200" dirty="0" smtClean="0">
                          <a:solidFill>
                            <a:schemeClr val="lt1"/>
                          </a:solidFill>
                          <a:effectLst/>
                          <a:latin typeface="+mn-lt"/>
                          <a:ea typeface="+mn-ea"/>
                          <a:cs typeface="+mn-cs"/>
                        </a:rPr>
                        <a:t> o de </a:t>
                      </a:r>
                      <a:r>
                        <a:rPr lang="es-ES" sz="2400" b="1" kern="1200" dirty="0" smtClean="0">
                          <a:solidFill>
                            <a:schemeClr val="lt1"/>
                          </a:solidFill>
                          <a:effectLst/>
                          <a:latin typeface="Arial Black" panose="020B0A04020102020204" pitchFamily="34" charset="0"/>
                          <a:ea typeface="+mn-ea"/>
                          <a:cs typeface="+mn-cs"/>
                        </a:rPr>
                        <a:t>orden textual</a:t>
                      </a:r>
                      <a:endParaRPr lang="es-AR" sz="2400" dirty="0">
                        <a:latin typeface="Arial Black" panose="020B0A04020102020204" pitchFamily="34" charset="0"/>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solidFill>
                      <a:srgbClr val="CC9900"/>
                    </a:solidFill>
                  </a:tcPr>
                </a:tc>
                <a:tc>
                  <a:txBody>
                    <a:bodyPr/>
                    <a:lstStyle/>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secuencia</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first, at first, then, next, after that, soon, after a time, next time, on another occasion, next day, from now on, afterwards, since</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simultaneidad</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at the same time, meanwhile, at this moment,  while, whereas</a:t>
                      </a:r>
                      <a:endParaRPr lang="es-AR" sz="2400" b="1" kern="1200" dirty="0" smtClean="0">
                        <a:solidFill>
                          <a:schemeClr val="tx1"/>
                        </a:solidFill>
                        <a:effectLst/>
                        <a:latin typeface="+mn-lt"/>
                        <a:ea typeface="+mn-ea"/>
                        <a:cs typeface="+mn-cs"/>
                      </a:endParaRPr>
                    </a:p>
                    <a:p>
                      <a:r>
                        <a:rPr lang="en-GB" sz="2400" b="1" kern="1200" dirty="0" smtClean="0">
                          <a:solidFill>
                            <a:srgbClr val="CC9900"/>
                          </a:solidFill>
                          <a:effectLst/>
                          <a:latin typeface="Arial Black" panose="020B0A04020102020204" pitchFamily="34" charset="0"/>
                          <a:ea typeface="+mn-ea"/>
                          <a:cs typeface="+mn-cs"/>
                        </a:rPr>
                        <a:t>de </a:t>
                      </a:r>
                      <a:r>
                        <a:rPr lang="en-GB" sz="2400" b="1" kern="1200" dirty="0" err="1" smtClean="0">
                          <a:solidFill>
                            <a:srgbClr val="CC9900"/>
                          </a:solidFill>
                          <a:effectLst/>
                          <a:latin typeface="Arial Black" panose="020B0A04020102020204" pitchFamily="34" charset="0"/>
                          <a:ea typeface="+mn-ea"/>
                          <a:cs typeface="+mn-cs"/>
                        </a:rPr>
                        <a:t>anterioridad</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previously, before that, up to now, </a:t>
                      </a:r>
                      <a:endParaRPr lang="es-AR" sz="2400" b="1" kern="1200" dirty="0" smtClean="0">
                        <a:solidFill>
                          <a:schemeClr val="tx1"/>
                        </a:solidFill>
                        <a:effectLst/>
                        <a:latin typeface="+mn-lt"/>
                        <a:ea typeface="+mn-ea"/>
                        <a:cs typeface="+mn-cs"/>
                      </a:endParaRPr>
                    </a:p>
                    <a:p>
                      <a:r>
                        <a:rPr lang="en-GB" sz="2400" b="1" kern="1200" dirty="0" err="1" smtClean="0">
                          <a:solidFill>
                            <a:srgbClr val="CC9900"/>
                          </a:solidFill>
                          <a:effectLst/>
                          <a:latin typeface="Arial Black" panose="020B0A04020102020204" pitchFamily="34" charset="0"/>
                          <a:ea typeface="+mn-ea"/>
                          <a:cs typeface="+mn-cs"/>
                        </a:rPr>
                        <a:t>conclusivas</a:t>
                      </a:r>
                      <a:r>
                        <a:rPr lang="en-GB" sz="2400" b="1" kern="1200" dirty="0" smtClean="0">
                          <a:solidFill>
                            <a:srgbClr val="CC9900"/>
                          </a:solidFill>
                          <a:effectLst/>
                          <a:latin typeface="Arial Black" panose="020B0A04020102020204" pitchFamily="34" charset="0"/>
                          <a:ea typeface="+mn-ea"/>
                          <a:cs typeface="+mn-cs"/>
                        </a:rPr>
                        <a:t>, de </a:t>
                      </a:r>
                      <a:r>
                        <a:rPr lang="en-GB" sz="2400" b="1" kern="1200" dirty="0" err="1" smtClean="0">
                          <a:solidFill>
                            <a:srgbClr val="CC9900"/>
                          </a:solidFill>
                          <a:effectLst/>
                          <a:latin typeface="Arial Black" panose="020B0A04020102020204" pitchFamily="34" charset="0"/>
                          <a:ea typeface="+mn-ea"/>
                          <a:cs typeface="+mn-cs"/>
                        </a:rPr>
                        <a:t>resumen</a:t>
                      </a:r>
                      <a:r>
                        <a:rPr lang="en-GB" sz="2400" b="1" kern="1200" dirty="0" smtClean="0">
                          <a:solidFill>
                            <a:srgbClr val="CC9900"/>
                          </a:solidFill>
                          <a:effectLst/>
                          <a:latin typeface="Arial Black" panose="020B0A04020102020204" pitchFamily="34" charset="0"/>
                          <a:ea typeface="+mn-ea"/>
                          <a:cs typeface="+mn-cs"/>
                        </a:rPr>
                        <a:t> y </a:t>
                      </a:r>
                      <a:r>
                        <a:rPr lang="en-GB" sz="2400" b="1" kern="1200" dirty="0" err="1" smtClean="0">
                          <a:solidFill>
                            <a:srgbClr val="CC9900"/>
                          </a:solidFill>
                          <a:effectLst/>
                          <a:latin typeface="Arial Black" panose="020B0A04020102020204" pitchFamily="34" charset="0"/>
                          <a:ea typeface="+mn-ea"/>
                          <a:cs typeface="+mn-cs"/>
                        </a:rPr>
                        <a:t>cierre</a:t>
                      </a:r>
                      <a:r>
                        <a:rPr lang="en-GB" sz="2400" b="1" kern="1200" dirty="0" smtClean="0">
                          <a:solidFill>
                            <a:srgbClr val="CC9900"/>
                          </a:solidFill>
                          <a:effectLst/>
                          <a:latin typeface="Arial Black" panose="020B0A04020102020204" pitchFamily="34" charset="0"/>
                          <a:ea typeface="+mn-ea"/>
                          <a:cs typeface="+mn-cs"/>
                        </a:rPr>
                        <a:t>: </a:t>
                      </a:r>
                      <a:r>
                        <a:rPr lang="en-GB" sz="2400" b="1" kern="1200" dirty="0" smtClean="0">
                          <a:solidFill>
                            <a:schemeClr val="tx1"/>
                          </a:solidFill>
                          <a:effectLst/>
                          <a:latin typeface="+mn-lt"/>
                          <a:ea typeface="+mn-ea"/>
                          <a:cs typeface="+mn-cs"/>
                        </a:rPr>
                        <a:t>finally, at last,  in conclusion, to sum up, in short, briefly, to conclude,</a:t>
                      </a:r>
                      <a:endParaRPr lang="es-AR" sz="2400" dirty="0">
                        <a:solidFill>
                          <a:schemeClr val="tx1"/>
                        </a:solidFill>
                      </a:endParaRPr>
                    </a:p>
                  </a:txBody>
                  <a:tcPr>
                    <a:lnL w="57150" cap="flat" cmpd="sng" algn="ctr">
                      <a:solidFill>
                        <a:srgbClr val="663300"/>
                      </a:solidFill>
                      <a:prstDash val="solid"/>
                      <a:round/>
                      <a:headEnd type="none" w="med" len="med"/>
                      <a:tailEnd type="none" w="med" len="med"/>
                    </a:lnL>
                    <a:lnR w="57150" cap="flat" cmpd="sng" algn="ctr">
                      <a:solidFill>
                        <a:srgbClr val="663300"/>
                      </a:solidFill>
                      <a:prstDash val="solid"/>
                      <a:round/>
                      <a:headEnd type="none" w="med" len="med"/>
                      <a:tailEnd type="none" w="med" len="med"/>
                    </a:lnR>
                    <a:lnT w="57150" cap="flat" cmpd="sng" algn="ctr">
                      <a:solidFill>
                        <a:srgbClr val="663300"/>
                      </a:solidFill>
                      <a:prstDash val="solid"/>
                      <a:round/>
                      <a:headEnd type="none" w="med" len="med"/>
                      <a:tailEnd type="none" w="med" len="med"/>
                    </a:lnT>
                    <a:lnB w="57150" cap="flat" cmpd="sng" algn="ctr">
                      <a:solidFill>
                        <a:srgbClr val="6633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25793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2050</Words>
  <Application>Microsoft Office PowerPoint</Application>
  <PresentationFormat>Panorámica</PresentationFormat>
  <Paragraphs>117</Paragraphs>
  <Slides>38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Arial</vt:lpstr>
      <vt:lpstr>Arial Black</vt:lpstr>
      <vt:lpstr>Arial Narrow</vt:lpstr>
      <vt:lpstr>Calibri</vt:lpstr>
      <vt:lpstr>Calibri Light</vt:lpstr>
      <vt:lpstr>Tema de Office</vt:lpstr>
      <vt:lpstr>TRABAJO PRÁCTICO 8</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PRÁCTICO 8</dc:title>
  <dc:creator>Stella pellicer</dc:creator>
  <cp:lastModifiedBy>Stella Pellicer</cp:lastModifiedBy>
  <cp:revision>36</cp:revision>
  <dcterms:created xsi:type="dcterms:W3CDTF">2021-05-18T03:42:36Z</dcterms:created>
  <dcterms:modified xsi:type="dcterms:W3CDTF">2024-05-14T04:02:46Z</dcterms:modified>
</cp:coreProperties>
</file>