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43"/>
  </p:notesMasterIdLst>
  <p:sldIdLst>
    <p:sldId id="259" r:id="rId2"/>
    <p:sldId id="305" r:id="rId3"/>
    <p:sldId id="558" r:id="rId4"/>
    <p:sldId id="358" r:id="rId5"/>
    <p:sldId id="562" r:id="rId6"/>
    <p:sldId id="561" r:id="rId7"/>
    <p:sldId id="565" r:id="rId8"/>
    <p:sldId id="557" r:id="rId9"/>
    <p:sldId id="566" r:id="rId10"/>
    <p:sldId id="556" r:id="rId11"/>
    <p:sldId id="560" r:id="rId12"/>
    <p:sldId id="554" r:id="rId13"/>
    <p:sldId id="555" r:id="rId14"/>
    <p:sldId id="552" r:id="rId15"/>
    <p:sldId id="553" r:id="rId16"/>
    <p:sldId id="258" r:id="rId17"/>
    <p:sldId id="567" r:id="rId18"/>
    <p:sldId id="512" r:id="rId19"/>
    <p:sldId id="513" r:id="rId20"/>
    <p:sldId id="514" r:id="rId21"/>
    <p:sldId id="515" r:id="rId22"/>
    <p:sldId id="516" r:id="rId23"/>
    <p:sldId id="517" r:id="rId24"/>
    <p:sldId id="543" r:id="rId25"/>
    <p:sldId id="518" r:id="rId26"/>
    <p:sldId id="519" r:id="rId27"/>
    <p:sldId id="520" r:id="rId28"/>
    <p:sldId id="521" r:id="rId29"/>
    <p:sldId id="522" r:id="rId30"/>
    <p:sldId id="523" r:id="rId31"/>
    <p:sldId id="524" r:id="rId32"/>
    <p:sldId id="525" r:id="rId33"/>
    <p:sldId id="526" r:id="rId34"/>
    <p:sldId id="527" r:id="rId35"/>
    <p:sldId id="528" r:id="rId36"/>
    <p:sldId id="529" r:id="rId37"/>
    <p:sldId id="541" r:id="rId38"/>
    <p:sldId id="542" r:id="rId39"/>
    <p:sldId id="531" r:id="rId40"/>
    <p:sldId id="532" r:id="rId41"/>
    <p:sldId id="546" r:id="rId42"/>
  </p:sldIdLst>
  <p:sldSz cx="12192000" cy="6858000"/>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D0101"/>
    <a:srgbClr val="F8F8F8"/>
    <a:srgbClr val="D5D5D5"/>
    <a:srgbClr val="619428"/>
    <a:srgbClr val="78B8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4" d="100"/>
          <a:sy n="64" d="100"/>
        </p:scale>
        <p:origin x="954"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C2702F-2841-45CE-99BF-466BD90FFB07}"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s-AR"/>
        </a:p>
      </dgm:t>
    </dgm:pt>
    <dgm:pt modelId="{2CA11669-13ED-4C96-9614-5B4AD0A159B9}">
      <dgm:prSet phldrT="[Texto]"/>
      <dgm:spPr>
        <a:solidFill>
          <a:srgbClr val="A4CE78"/>
        </a:solidFill>
      </dgm:spPr>
      <dgm:t>
        <a:bodyPr/>
        <a:lstStyle/>
        <a:p>
          <a:r>
            <a:rPr lang="es-AR" dirty="0">
              <a:latin typeface="Tahoma" panose="020B0604030504040204" pitchFamily="34" charset="0"/>
              <a:ea typeface="Tahoma" panose="020B0604030504040204" pitchFamily="34" charset="0"/>
              <a:cs typeface="Tahoma" panose="020B0604030504040204" pitchFamily="34" charset="0"/>
            </a:rPr>
            <a:t>PRODUCCIÓN</a:t>
          </a:r>
        </a:p>
      </dgm:t>
    </dgm:pt>
    <dgm:pt modelId="{0128B4D3-AC4D-46A3-A835-F9E9D5EAAEF3}" type="parTrans" cxnId="{59C4DC27-3B05-45FD-86DB-CD8BD6A5DD28}">
      <dgm:prSet/>
      <dgm:spPr/>
      <dgm:t>
        <a:bodyPr/>
        <a:lstStyle/>
        <a:p>
          <a:endParaRPr lang="es-AR"/>
        </a:p>
      </dgm:t>
    </dgm:pt>
    <dgm:pt modelId="{76530DF0-3D51-45FF-B14B-96F517EC189D}" type="sibTrans" cxnId="{59C4DC27-3B05-45FD-86DB-CD8BD6A5DD28}">
      <dgm:prSet/>
      <dgm:spPr/>
      <dgm:t>
        <a:bodyPr/>
        <a:lstStyle/>
        <a:p>
          <a:endParaRPr lang="es-AR"/>
        </a:p>
      </dgm:t>
    </dgm:pt>
    <dgm:pt modelId="{A229FF26-6296-4232-B9E5-3619B44D3C7A}">
      <dgm:prSet phldrT="[Texto]"/>
      <dgm:spPr>
        <a:solidFill>
          <a:srgbClr val="1F8C79"/>
        </a:solidFill>
      </dgm:spPr>
      <dgm:t>
        <a:bodyPr/>
        <a:lstStyle/>
        <a:p>
          <a:r>
            <a:rPr lang="es-AR" dirty="0"/>
            <a:t>materias primas</a:t>
          </a:r>
        </a:p>
      </dgm:t>
    </dgm:pt>
    <dgm:pt modelId="{C4EF82B4-062C-4BA6-9259-0CC1B31D1D16}" type="parTrans" cxnId="{F8839E11-8E0C-4ACE-A194-9838B4D7012F}">
      <dgm:prSet/>
      <dgm:spPr/>
      <dgm:t>
        <a:bodyPr/>
        <a:lstStyle/>
        <a:p>
          <a:endParaRPr lang="es-AR"/>
        </a:p>
      </dgm:t>
    </dgm:pt>
    <dgm:pt modelId="{C4671B3F-C1BD-4A44-A200-603E195EBC8B}" type="sibTrans" cxnId="{F8839E11-8E0C-4ACE-A194-9838B4D7012F}">
      <dgm:prSet/>
      <dgm:spPr/>
      <dgm:t>
        <a:bodyPr/>
        <a:lstStyle/>
        <a:p>
          <a:endParaRPr lang="es-AR"/>
        </a:p>
      </dgm:t>
    </dgm:pt>
    <dgm:pt modelId="{C884BD0C-E008-4F28-9ED7-D06361B31AAC}">
      <dgm:prSet phldrT="[Texto]"/>
      <dgm:spPr>
        <a:solidFill>
          <a:srgbClr val="1F8C79"/>
        </a:solidFill>
      </dgm:spPr>
      <dgm:t>
        <a:bodyPr/>
        <a:lstStyle/>
        <a:p>
          <a:r>
            <a:rPr lang="es-AR" dirty="0"/>
            <a:t>transporte</a:t>
          </a:r>
        </a:p>
      </dgm:t>
    </dgm:pt>
    <dgm:pt modelId="{2C8BB925-2B51-4D74-A350-DBB276F3E647}" type="parTrans" cxnId="{3E6C989C-FD34-42DE-9018-B3A6EB0AC082}">
      <dgm:prSet/>
      <dgm:spPr/>
      <dgm:t>
        <a:bodyPr/>
        <a:lstStyle/>
        <a:p>
          <a:endParaRPr lang="es-AR"/>
        </a:p>
      </dgm:t>
    </dgm:pt>
    <dgm:pt modelId="{CABE748D-BEFC-4274-922A-289CF5E7F340}" type="sibTrans" cxnId="{3E6C989C-FD34-42DE-9018-B3A6EB0AC082}">
      <dgm:prSet/>
      <dgm:spPr/>
      <dgm:t>
        <a:bodyPr/>
        <a:lstStyle/>
        <a:p>
          <a:endParaRPr lang="es-AR"/>
        </a:p>
      </dgm:t>
    </dgm:pt>
    <dgm:pt modelId="{D07B3C26-A1C5-43CD-94D7-750583365E44}">
      <dgm:prSet phldrT="[Texto]"/>
      <dgm:spPr>
        <a:solidFill>
          <a:srgbClr val="A4CE78"/>
        </a:solidFill>
      </dgm:spPr>
      <dgm:t>
        <a:bodyPr/>
        <a:lstStyle/>
        <a:p>
          <a:r>
            <a:rPr lang="es-AR" dirty="0">
              <a:latin typeface="Tahoma" panose="020B0604030504040204" pitchFamily="34" charset="0"/>
              <a:ea typeface="Tahoma" panose="020B0604030504040204" pitchFamily="34" charset="0"/>
              <a:cs typeface="Tahoma" panose="020B0604030504040204" pitchFamily="34" charset="0"/>
            </a:rPr>
            <a:t>CONSTRUCIÓN</a:t>
          </a:r>
        </a:p>
      </dgm:t>
    </dgm:pt>
    <dgm:pt modelId="{91F15840-A66C-4040-8E8A-B72234AB7C02}" type="parTrans" cxnId="{881D4802-EA1C-4450-83D9-65BB00CCF486}">
      <dgm:prSet/>
      <dgm:spPr/>
      <dgm:t>
        <a:bodyPr/>
        <a:lstStyle/>
        <a:p>
          <a:endParaRPr lang="es-AR"/>
        </a:p>
      </dgm:t>
    </dgm:pt>
    <dgm:pt modelId="{FADEFE37-1E59-4554-9DB1-45C00217380A}" type="sibTrans" cxnId="{881D4802-EA1C-4450-83D9-65BB00CCF486}">
      <dgm:prSet/>
      <dgm:spPr/>
      <dgm:t>
        <a:bodyPr/>
        <a:lstStyle/>
        <a:p>
          <a:endParaRPr lang="es-AR"/>
        </a:p>
      </dgm:t>
    </dgm:pt>
    <dgm:pt modelId="{D40F4A7A-1872-4A0B-BE9B-85EA011881D9}">
      <dgm:prSet phldrT="[Texto]"/>
      <dgm:spPr>
        <a:solidFill>
          <a:srgbClr val="1F8C79"/>
        </a:solidFill>
      </dgm:spPr>
      <dgm:t>
        <a:bodyPr/>
        <a:lstStyle/>
        <a:p>
          <a:r>
            <a:rPr lang="es-AR" dirty="0"/>
            <a:t>Transporte</a:t>
          </a:r>
        </a:p>
      </dgm:t>
    </dgm:pt>
    <dgm:pt modelId="{580029E2-8F0D-46B2-9179-CCF8D79B3705}" type="parTrans" cxnId="{FD87F5BE-0B94-4E81-BCD5-0497934A8F5F}">
      <dgm:prSet/>
      <dgm:spPr/>
      <dgm:t>
        <a:bodyPr/>
        <a:lstStyle/>
        <a:p>
          <a:endParaRPr lang="es-AR"/>
        </a:p>
      </dgm:t>
    </dgm:pt>
    <dgm:pt modelId="{56E495CF-3691-4A42-8578-8E381C3281E5}" type="sibTrans" cxnId="{FD87F5BE-0B94-4E81-BCD5-0497934A8F5F}">
      <dgm:prSet/>
      <dgm:spPr/>
      <dgm:t>
        <a:bodyPr/>
        <a:lstStyle/>
        <a:p>
          <a:endParaRPr lang="es-AR"/>
        </a:p>
      </dgm:t>
    </dgm:pt>
    <dgm:pt modelId="{3C7FCACC-56DD-42F5-9906-98BFF8C57F78}">
      <dgm:prSet phldrT="[Texto]"/>
      <dgm:spPr>
        <a:solidFill>
          <a:srgbClr val="A4CE78"/>
        </a:solidFill>
      </dgm:spPr>
      <dgm:t>
        <a:bodyPr/>
        <a:lstStyle/>
        <a:p>
          <a:r>
            <a:rPr lang="es-AR" dirty="0">
              <a:latin typeface="Tahoma" panose="020B0604030504040204" pitchFamily="34" charset="0"/>
              <a:ea typeface="Tahoma" panose="020B0604030504040204" pitchFamily="34" charset="0"/>
              <a:cs typeface="Tahoma" panose="020B0604030504040204" pitchFamily="34" charset="0"/>
            </a:rPr>
            <a:t>USO</a:t>
          </a:r>
        </a:p>
      </dgm:t>
    </dgm:pt>
    <dgm:pt modelId="{33B0B356-39B4-47D0-B36A-B1E48618EAE6}" type="parTrans" cxnId="{742D4053-C1EA-4E6D-9C9E-47B47AAAA54C}">
      <dgm:prSet/>
      <dgm:spPr/>
      <dgm:t>
        <a:bodyPr/>
        <a:lstStyle/>
        <a:p>
          <a:endParaRPr lang="es-AR"/>
        </a:p>
      </dgm:t>
    </dgm:pt>
    <dgm:pt modelId="{253D49B5-6CFC-44FA-A0B5-1AD3D2387E78}" type="sibTrans" cxnId="{742D4053-C1EA-4E6D-9C9E-47B47AAAA54C}">
      <dgm:prSet/>
      <dgm:spPr/>
      <dgm:t>
        <a:bodyPr/>
        <a:lstStyle/>
        <a:p>
          <a:endParaRPr lang="es-AR"/>
        </a:p>
      </dgm:t>
    </dgm:pt>
    <dgm:pt modelId="{A34681A2-FC73-4256-9CF0-EFEF02102DFB}">
      <dgm:prSet phldrT="[Texto]"/>
      <dgm:spPr>
        <a:solidFill>
          <a:srgbClr val="1F8C79"/>
        </a:solidFill>
      </dgm:spPr>
      <dgm:t>
        <a:bodyPr/>
        <a:lstStyle/>
        <a:p>
          <a:r>
            <a:rPr lang="es-AR" dirty="0"/>
            <a:t>mantenimiento</a:t>
          </a:r>
        </a:p>
      </dgm:t>
    </dgm:pt>
    <dgm:pt modelId="{309A6C5E-B188-4E5D-98E4-C30FE6A66D12}" type="parTrans" cxnId="{61B7F532-A803-42E2-B6A7-4E9D9A64C94C}">
      <dgm:prSet/>
      <dgm:spPr/>
      <dgm:t>
        <a:bodyPr/>
        <a:lstStyle/>
        <a:p>
          <a:endParaRPr lang="es-AR"/>
        </a:p>
      </dgm:t>
    </dgm:pt>
    <dgm:pt modelId="{50DC819B-128D-473A-AB36-38A46234FB98}" type="sibTrans" cxnId="{61B7F532-A803-42E2-B6A7-4E9D9A64C94C}">
      <dgm:prSet/>
      <dgm:spPr/>
      <dgm:t>
        <a:bodyPr/>
        <a:lstStyle/>
        <a:p>
          <a:endParaRPr lang="es-AR"/>
        </a:p>
      </dgm:t>
    </dgm:pt>
    <dgm:pt modelId="{F434305E-D71C-445E-914B-D09896331F2F}">
      <dgm:prSet phldrT="[Texto]"/>
      <dgm:spPr>
        <a:solidFill>
          <a:srgbClr val="1F8C79"/>
        </a:solidFill>
      </dgm:spPr>
      <dgm:t>
        <a:bodyPr/>
        <a:lstStyle/>
        <a:p>
          <a:r>
            <a:rPr lang="es-AR" dirty="0"/>
            <a:t>reparación-remplazo</a:t>
          </a:r>
        </a:p>
      </dgm:t>
    </dgm:pt>
    <dgm:pt modelId="{F8C20075-047C-4A60-A260-099F689DF6DA}" type="parTrans" cxnId="{9C58AAD1-628A-4B1D-AA55-B8A73DBD5BD2}">
      <dgm:prSet/>
      <dgm:spPr/>
      <dgm:t>
        <a:bodyPr/>
        <a:lstStyle/>
        <a:p>
          <a:endParaRPr lang="es-AR"/>
        </a:p>
      </dgm:t>
    </dgm:pt>
    <dgm:pt modelId="{04A87E69-D62F-4D3A-A614-9BC9B50E6397}" type="sibTrans" cxnId="{9C58AAD1-628A-4B1D-AA55-B8A73DBD5BD2}">
      <dgm:prSet/>
      <dgm:spPr/>
      <dgm:t>
        <a:bodyPr/>
        <a:lstStyle/>
        <a:p>
          <a:endParaRPr lang="es-AR"/>
        </a:p>
      </dgm:t>
    </dgm:pt>
    <dgm:pt modelId="{E72D3503-6DD0-44B1-9A27-1FB4AC49E9BB}">
      <dgm:prSet phldrT="[Texto]"/>
      <dgm:spPr>
        <a:solidFill>
          <a:srgbClr val="A4CE78"/>
        </a:solidFill>
      </dgm:spPr>
      <dgm:t>
        <a:bodyPr/>
        <a:lstStyle/>
        <a:p>
          <a:r>
            <a:rPr lang="es-AR" dirty="0">
              <a:latin typeface="Tahoma" panose="020B0604030504040204" pitchFamily="34" charset="0"/>
              <a:ea typeface="Tahoma" panose="020B0604030504040204" pitchFamily="34" charset="0"/>
              <a:cs typeface="Tahoma" panose="020B0604030504040204" pitchFamily="34" charset="0"/>
            </a:rPr>
            <a:t>FIN DE VIDA</a:t>
          </a:r>
        </a:p>
      </dgm:t>
    </dgm:pt>
    <dgm:pt modelId="{80C5D154-DC4D-4323-94FA-D0AA87153649}" type="parTrans" cxnId="{24EC14E4-21DF-45A4-B454-A334AD17F5B9}">
      <dgm:prSet/>
      <dgm:spPr/>
      <dgm:t>
        <a:bodyPr/>
        <a:lstStyle/>
        <a:p>
          <a:endParaRPr lang="es-AR"/>
        </a:p>
      </dgm:t>
    </dgm:pt>
    <dgm:pt modelId="{599A308D-7472-49EF-8305-5D7F7ED5136D}" type="sibTrans" cxnId="{24EC14E4-21DF-45A4-B454-A334AD17F5B9}">
      <dgm:prSet/>
      <dgm:spPr/>
      <dgm:t>
        <a:bodyPr/>
        <a:lstStyle/>
        <a:p>
          <a:endParaRPr lang="es-AR"/>
        </a:p>
      </dgm:t>
    </dgm:pt>
    <dgm:pt modelId="{7CC4D3DE-4882-41C8-A393-41AEAEC72099}">
      <dgm:prSet phldrT="[Texto]"/>
      <dgm:spPr>
        <a:solidFill>
          <a:srgbClr val="1F8C79"/>
        </a:solidFill>
      </dgm:spPr>
      <dgm:t>
        <a:bodyPr/>
        <a:lstStyle/>
        <a:p>
          <a:r>
            <a:rPr lang="es-AR" dirty="0"/>
            <a:t> demolición</a:t>
          </a:r>
        </a:p>
      </dgm:t>
    </dgm:pt>
    <dgm:pt modelId="{7BA5C8C2-FAA5-4B0A-8D64-6AA8CF712D65}" type="parTrans" cxnId="{80E64793-5F62-4439-9BE9-C44CA85DF1F1}">
      <dgm:prSet/>
      <dgm:spPr/>
      <dgm:t>
        <a:bodyPr/>
        <a:lstStyle/>
        <a:p>
          <a:endParaRPr lang="es-AR"/>
        </a:p>
      </dgm:t>
    </dgm:pt>
    <dgm:pt modelId="{B9A630D0-9B1A-40CB-86CE-68EB05216423}" type="sibTrans" cxnId="{80E64793-5F62-4439-9BE9-C44CA85DF1F1}">
      <dgm:prSet/>
      <dgm:spPr/>
      <dgm:t>
        <a:bodyPr/>
        <a:lstStyle/>
        <a:p>
          <a:endParaRPr lang="es-AR"/>
        </a:p>
      </dgm:t>
    </dgm:pt>
    <dgm:pt modelId="{BFA32C77-290C-4059-B8CA-6EBD4BA93B8F}">
      <dgm:prSet phldrT="[Texto]"/>
      <dgm:spPr>
        <a:solidFill>
          <a:srgbClr val="1F8C79"/>
        </a:solidFill>
      </dgm:spPr>
      <dgm:t>
        <a:bodyPr/>
        <a:lstStyle/>
        <a:p>
          <a:r>
            <a:rPr lang="es-AR" dirty="0"/>
            <a:t>transporte</a:t>
          </a:r>
        </a:p>
      </dgm:t>
    </dgm:pt>
    <dgm:pt modelId="{095113A2-41B9-48D9-8E08-5F4652F404FF}" type="parTrans" cxnId="{8EA13406-0ADE-430B-9F9F-F2DD49FCA3FB}">
      <dgm:prSet/>
      <dgm:spPr/>
      <dgm:t>
        <a:bodyPr/>
        <a:lstStyle/>
        <a:p>
          <a:endParaRPr lang="es-AR"/>
        </a:p>
      </dgm:t>
    </dgm:pt>
    <dgm:pt modelId="{778F9702-DDE5-4E06-9E46-B38A40334533}" type="sibTrans" cxnId="{8EA13406-0ADE-430B-9F9F-F2DD49FCA3FB}">
      <dgm:prSet/>
      <dgm:spPr/>
      <dgm:t>
        <a:bodyPr/>
        <a:lstStyle/>
        <a:p>
          <a:endParaRPr lang="es-AR"/>
        </a:p>
      </dgm:t>
    </dgm:pt>
    <dgm:pt modelId="{861EF969-9109-48A7-9D59-272E15A7F6F2}">
      <dgm:prSet phldrT="[Texto]"/>
      <dgm:spPr>
        <a:solidFill>
          <a:srgbClr val="1F8C79"/>
        </a:solidFill>
      </dgm:spPr>
      <dgm:t>
        <a:bodyPr/>
        <a:lstStyle/>
        <a:p>
          <a:r>
            <a:rPr lang="es-AR" dirty="0"/>
            <a:t>reciclado-reutilización</a:t>
          </a:r>
        </a:p>
      </dgm:t>
    </dgm:pt>
    <dgm:pt modelId="{02AB3D05-D52A-47BD-92D1-11D01EAB25EB}" type="parTrans" cxnId="{67B163F3-F9BC-4C3F-9F55-BA18C5304469}">
      <dgm:prSet/>
      <dgm:spPr/>
      <dgm:t>
        <a:bodyPr/>
        <a:lstStyle/>
        <a:p>
          <a:endParaRPr lang="es-AR"/>
        </a:p>
      </dgm:t>
    </dgm:pt>
    <dgm:pt modelId="{1D4FE106-20B4-465A-90A6-D02883406B6B}" type="sibTrans" cxnId="{67B163F3-F9BC-4C3F-9F55-BA18C5304469}">
      <dgm:prSet/>
      <dgm:spPr/>
      <dgm:t>
        <a:bodyPr/>
        <a:lstStyle/>
        <a:p>
          <a:endParaRPr lang="es-AR"/>
        </a:p>
      </dgm:t>
    </dgm:pt>
    <dgm:pt modelId="{0804100A-121B-4FB2-9BA5-409DE80881F2}">
      <dgm:prSet phldrT="[Texto]"/>
      <dgm:spPr>
        <a:solidFill>
          <a:srgbClr val="1F8C79"/>
        </a:solidFill>
      </dgm:spPr>
      <dgm:t>
        <a:bodyPr/>
        <a:lstStyle/>
        <a:p>
          <a:r>
            <a:rPr lang="es-AR" dirty="0"/>
            <a:t>basural</a:t>
          </a:r>
        </a:p>
      </dgm:t>
    </dgm:pt>
    <dgm:pt modelId="{88B8E4DE-5D81-4B12-A223-B3E39F442784}" type="parTrans" cxnId="{8E2F04AF-A38D-4340-ABDA-069E9135DA68}">
      <dgm:prSet/>
      <dgm:spPr/>
      <dgm:t>
        <a:bodyPr/>
        <a:lstStyle/>
        <a:p>
          <a:endParaRPr lang="es-AR"/>
        </a:p>
      </dgm:t>
    </dgm:pt>
    <dgm:pt modelId="{A8B6C522-6164-4276-A4AE-4FAB9AD40404}" type="sibTrans" cxnId="{8E2F04AF-A38D-4340-ABDA-069E9135DA68}">
      <dgm:prSet/>
      <dgm:spPr/>
      <dgm:t>
        <a:bodyPr/>
        <a:lstStyle/>
        <a:p>
          <a:endParaRPr lang="es-AR"/>
        </a:p>
      </dgm:t>
    </dgm:pt>
    <dgm:pt modelId="{07C5FD97-FE22-4DCC-9190-6A4859952425}">
      <dgm:prSet phldrT="[Texto]"/>
      <dgm:spPr>
        <a:solidFill>
          <a:srgbClr val="1F8C79"/>
        </a:solidFill>
      </dgm:spPr>
      <dgm:t>
        <a:bodyPr/>
        <a:lstStyle/>
        <a:p>
          <a:r>
            <a:rPr lang="es-AR" dirty="0"/>
            <a:t>rehabilitación</a:t>
          </a:r>
        </a:p>
      </dgm:t>
    </dgm:pt>
    <dgm:pt modelId="{9ACB0970-A06F-4B00-A407-3A96CD9C01A2}" type="parTrans" cxnId="{269BBB07-5DD3-4AA9-B094-38683867C310}">
      <dgm:prSet/>
      <dgm:spPr/>
      <dgm:t>
        <a:bodyPr/>
        <a:lstStyle/>
        <a:p>
          <a:endParaRPr lang="es-AR"/>
        </a:p>
      </dgm:t>
    </dgm:pt>
    <dgm:pt modelId="{18E4AA8C-B157-4064-AE27-B8CD38A8B887}" type="sibTrans" cxnId="{269BBB07-5DD3-4AA9-B094-38683867C310}">
      <dgm:prSet/>
      <dgm:spPr/>
      <dgm:t>
        <a:bodyPr/>
        <a:lstStyle/>
        <a:p>
          <a:endParaRPr lang="es-AR"/>
        </a:p>
      </dgm:t>
    </dgm:pt>
    <dgm:pt modelId="{66540645-DF2B-43AF-9B55-753F2A35A386}">
      <dgm:prSet phldrT="[Texto]"/>
      <dgm:spPr>
        <a:solidFill>
          <a:srgbClr val="1F8C79"/>
        </a:solidFill>
      </dgm:spPr>
      <dgm:t>
        <a:bodyPr/>
        <a:lstStyle/>
        <a:p>
          <a:r>
            <a:rPr lang="es-AR" dirty="0"/>
            <a:t>consumo energético</a:t>
          </a:r>
        </a:p>
      </dgm:t>
    </dgm:pt>
    <dgm:pt modelId="{4D0541BA-E1DA-43FD-94B3-74A3D3F0E358}" type="parTrans" cxnId="{7E60B608-C4E8-4789-B3AA-BE4F7AC776B3}">
      <dgm:prSet/>
      <dgm:spPr/>
      <dgm:t>
        <a:bodyPr/>
        <a:lstStyle/>
        <a:p>
          <a:endParaRPr lang="es-AR"/>
        </a:p>
      </dgm:t>
    </dgm:pt>
    <dgm:pt modelId="{EB336064-CC71-4610-9CC2-1673981D0CCD}" type="sibTrans" cxnId="{7E60B608-C4E8-4789-B3AA-BE4F7AC776B3}">
      <dgm:prSet/>
      <dgm:spPr/>
      <dgm:t>
        <a:bodyPr/>
        <a:lstStyle/>
        <a:p>
          <a:endParaRPr lang="es-AR"/>
        </a:p>
      </dgm:t>
    </dgm:pt>
    <dgm:pt modelId="{C316FD3C-6025-43B4-991E-B3C9D380109C}">
      <dgm:prSet phldrT="[Texto]"/>
      <dgm:spPr>
        <a:solidFill>
          <a:srgbClr val="1F8C79"/>
        </a:solidFill>
      </dgm:spPr>
      <dgm:t>
        <a:bodyPr/>
        <a:lstStyle/>
        <a:p>
          <a:r>
            <a:rPr lang="es-AR" dirty="0"/>
            <a:t>consumo de agua</a:t>
          </a:r>
        </a:p>
      </dgm:t>
    </dgm:pt>
    <dgm:pt modelId="{5DA63B73-3C00-4C5C-90D4-490927F08B31}" type="parTrans" cxnId="{39121680-1210-4598-BCBD-9DA7F71A09E2}">
      <dgm:prSet/>
      <dgm:spPr/>
      <dgm:t>
        <a:bodyPr/>
        <a:lstStyle/>
        <a:p>
          <a:endParaRPr lang="es-AR"/>
        </a:p>
      </dgm:t>
    </dgm:pt>
    <dgm:pt modelId="{B29851E5-7682-400B-AABD-B9AC177F0DDF}" type="sibTrans" cxnId="{39121680-1210-4598-BCBD-9DA7F71A09E2}">
      <dgm:prSet/>
      <dgm:spPr/>
      <dgm:t>
        <a:bodyPr/>
        <a:lstStyle/>
        <a:p>
          <a:endParaRPr lang="es-AR"/>
        </a:p>
      </dgm:t>
    </dgm:pt>
    <dgm:pt modelId="{056B55E0-117A-4A0A-88D8-8B6263784B66}">
      <dgm:prSet phldrT="[Texto]"/>
      <dgm:spPr>
        <a:solidFill>
          <a:srgbClr val="1F8C79"/>
        </a:solidFill>
      </dgm:spPr>
      <dgm:t>
        <a:bodyPr/>
        <a:lstStyle/>
        <a:p>
          <a:r>
            <a:rPr lang="es-AR" dirty="0"/>
            <a:t>Procesos en obra</a:t>
          </a:r>
        </a:p>
      </dgm:t>
    </dgm:pt>
    <dgm:pt modelId="{489D0817-6FDD-4F2A-9F60-0A3A17550489}" type="parTrans" cxnId="{F04FF78E-9156-419D-902F-A46A8A71B924}">
      <dgm:prSet/>
      <dgm:spPr/>
      <dgm:t>
        <a:bodyPr/>
        <a:lstStyle/>
        <a:p>
          <a:endParaRPr lang="es-AR"/>
        </a:p>
      </dgm:t>
    </dgm:pt>
    <dgm:pt modelId="{0625DE06-270C-4996-85CE-78D885487FD8}" type="sibTrans" cxnId="{F04FF78E-9156-419D-902F-A46A8A71B924}">
      <dgm:prSet/>
      <dgm:spPr/>
      <dgm:t>
        <a:bodyPr/>
        <a:lstStyle/>
        <a:p>
          <a:endParaRPr lang="es-AR"/>
        </a:p>
      </dgm:t>
    </dgm:pt>
    <dgm:pt modelId="{0926C8B2-9604-436A-97DB-6E6A202CD401}">
      <dgm:prSet phldrT="[Texto]"/>
      <dgm:spPr>
        <a:solidFill>
          <a:srgbClr val="1F8C79"/>
        </a:solidFill>
      </dgm:spPr>
      <dgm:t>
        <a:bodyPr/>
        <a:lstStyle/>
        <a:p>
          <a:r>
            <a:rPr lang="es-AR" dirty="0"/>
            <a:t>fabricación</a:t>
          </a:r>
        </a:p>
      </dgm:t>
    </dgm:pt>
    <dgm:pt modelId="{493BD8A5-E19B-4ED7-9619-ADFF9EAC95CF}" type="parTrans" cxnId="{E880E9E7-F683-4804-A157-FF19CE449CAA}">
      <dgm:prSet/>
      <dgm:spPr/>
      <dgm:t>
        <a:bodyPr/>
        <a:lstStyle/>
        <a:p>
          <a:endParaRPr lang="es-AR"/>
        </a:p>
      </dgm:t>
    </dgm:pt>
    <dgm:pt modelId="{FAD7F68C-9D77-4BD3-9FA7-3F9278076A72}" type="sibTrans" cxnId="{E880E9E7-F683-4804-A157-FF19CE449CAA}">
      <dgm:prSet/>
      <dgm:spPr/>
      <dgm:t>
        <a:bodyPr/>
        <a:lstStyle/>
        <a:p>
          <a:endParaRPr lang="es-AR"/>
        </a:p>
      </dgm:t>
    </dgm:pt>
    <dgm:pt modelId="{6DDBDBF0-98D4-45BD-AC94-ABB68AD40D07}" type="pres">
      <dgm:prSet presAssocID="{46C2702F-2841-45CE-99BF-466BD90FFB07}" presName="theList" presStyleCnt="0">
        <dgm:presLayoutVars>
          <dgm:dir/>
          <dgm:animLvl val="lvl"/>
          <dgm:resizeHandles val="exact"/>
        </dgm:presLayoutVars>
      </dgm:prSet>
      <dgm:spPr/>
    </dgm:pt>
    <dgm:pt modelId="{94B8E912-94D1-4665-8ABD-D39DF08B6AF0}" type="pres">
      <dgm:prSet presAssocID="{2CA11669-13ED-4C96-9614-5B4AD0A159B9}" presName="compNode" presStyleCnt="0"/>
      <dgm:spPr/>
    </dgm:pt>
    <dgm:pt modelId="{70397578-7B88-4110-AB0A-6AE2ECC878E3}" type="pres">
      <dgm:prSet presAssocID="{2CA11669-13ED-4C96-9614-5B4AD0A159B9}" presName="aNode" presStyleLbl="bgShp" presStyleIdx="0" presStyleCnt="4"/>
      <dgm:spPr/>
    </dgm:pt>
    <dgm:pt modelId="{4E7647C9-3F19-4F30-A140-CFF0F1717455}" type="pres">
      <dgm:prSet presAssocID="{2CA11669-13ED-4C96-9614-5B4AD0A159B9}" presName="textNode" presStyleLbl="bgShp" presStyleIdx="0" presStyleCnt="4"/>
      <dgm:spPr/>
    </dgm:pt>
    <dgm:pt modelId="{EADCCE62-98D0-449F-B330-0C356D5AD064}" type="pres">
      <dgm:prSet presAssocID="{2CA11669-13ED-4C96-9614-5B4AD0A159B9}" presName="compChildNode" presStyleCnt="0"/>
      <dgm:spPr/>
    </dgm:pt>
    <dgm:pt modelId="{3DDB2FC4-0711-4F66-8A55-342D3B19ED5E}" type="pres">
      <dgm:prSet presAssocID="{2CA11669-13ED-4C96-9614-5B4AD0A159B9}" presName="theInnerList" presStyleCnt="0"/>
      <dgm:spPr/>
    </dgm:pt>
    <dgm:pt modelId="{A2B3788C-91F4-4091-AC8B-0BA99838F1D0}" type="pres">
      <dgm:prSet presAssocID="{A229FF26-6296-4232-B9E5-3619B44D3C7A}" presName="childNode" presStyleLbl="node1" presStyleIdx="0" presStyleCnt="14">
        <dgm:presLayoutVars>
          <dgm:bulletEnabled val="1"/>
        </dgm:presLayoutVars>
      </dgm:prSet>
      <dgm:spPr/>
    </dgm:pt>
    <dgm:pt modelId="{22BC7BC5-F0EF-462F-B712-5C2AC9608ED7}" type="pres">
      <dgm:prSet presAssocID="{A229FF26-6296-4232-B9E5-3619B44D3C7A}" presName="aSpace2" presStyleCnt="0"/>
      <dgm:spPr/>
    </dgm:pt>
    <dgm:pt modelId="{5DF1A7D6-8F07-46C6-A4A3-7DEC8E0C79B5}" type="pres">
      <dgm:prSet presAssocID="{C884BD0C-E008-4F28-9ED7-D06361B31AAC}" presName="childNode" presStyleLbl="node1" presStyleIdx="1" presStyleCnt="14" custLinFactNeighborX="2831">
        <dgm:presLayoutVars>
          <dgm:bulletEnabled val="1"/>
        </dgm:presLayoutVars>
      </dgm:prSet>
      <dgm:spPr/>
    </dgm:pt>
    <dgm:pt modelId="{548CDA83-A067-4A4D-9D10-4A6CE0850998}" type="pres">
      <dgm:prSet presAssocID="{C884BD0C-E008-4F28-9ED7-D06361B31AAC}" presName="aSpace2" presStyleCnt="0"/>
      <dgm:spPr/>
    </dgm:pt>
    <dgm:pt modelId="{4AA5BEF9-0F40-4382-9535-EB81FCEEB859}" type="pres">
      <dgm:prSet presAssocID="{0926C8B2-9604-436A-97DB-6E6A202CD401}" presName="childNode" presStyleLbl="node1" presStyleIdx="2" presStyleCnt="14" custLinFactNeighborX="2831">
        <dgm:presLayoutVars>
          <dgm:bulletEnabled val="1"/>
        </dgm:presLayoutVars>
      </dgm:prSet>
      <dgm:spPr/>
    </dgm:pt>
    <dgm:pt modelId="{FC7479BB-BC9D-4065-90EA-472A518CD681}" type="pres">
      <dgm:prSet presAssocID="{2CA11669-13ED-4C96-9614-5B4AD0A159B9}" presName="aSpace" presStyleCnt="0"/>
      <dgm:spPr/>
    </dgm:pt>
    <dgm:pt modelId="{5B7482F8-E1A5-455F-880C-E68BC068E2E3}" type="pres">
      <dgm:prSet presAssocID="{D07B3C26-A1C5-43CD-94D7-750583365E44}" presName="compNode" presStyleCnt="0"/>
      <dgm:spPr/>
    </dgm:pt>
    <dgm:pt modelId="{7A57A974-A5B3-47C3-9D08-1F39B491FD83}" type="pres">
      <dgm:prSet presAssocID="{D07B3C26-A1C5-43CD-94D7-750583365E44}" presName="aNode" presStyleLbl="bgShp" presStyleIdx="1" presStyleCnt="4"/>
      <dgm:spPr/>
    </dgm:pt>
    <dgm:pt modelId="{BE8F2D7C-4475-4432-BDC0-55750333CB7C}" type="pres">
      <dgm:prSet presAssocID="{D07B3C26-A1C5-43CD-94D7-750583365E44}" presName="textNode" presStyleLbl="bgShp" presStyleIdx="1" presStyleCnt="4"/>
      <dgm:spPr/>
    </dgm:pt>
    <dgm:pt modelId="{EBB744C6-E7B8-4CF5-99AB-2E9A2C8B0D73}" type="pres">
      <dgm:prSet presAssocID="{D07B3C26-A1C5-43CD-94D7-750583365E44}" presName="compChildNode" presStyleCnt="0"/>
      <dgm:spPr/>
    </dgm:pt>
    <dgm:pt modelId="{2E1DFD93-D61C-48C6-A44F-BF105887F275}" type="pres">
      <dgm:prSet presAssocID="{D07B3C26-A1C5-43CD-94D7-750583365E44}" presName="theInnerList" presStyleCnt="0"/>
      <dgm:spPr/>
    </dgm:pt>
    <dgm:pt modelId="{628FBB32-3870-4347-8516-D3FAAFB430EC}" type="pres">
      <dgm:prSet presAssocID="{D40F4A7A-1872-4A0B-BE9B-85EA011881D9}" presName="childNode" presStyleLbl="node1" presStyleIdx="3" presStyleCnt="14" custLinFactNeighborX="2831">
        <dgm:presLayoutVars>
          <dgm:bulletEnabled val="1"/>
        </dgm:presLayoutVars>
      </dgm:prSet>
      <dgm:spPr/>
    </dgm:pt>
    <dgm:pt modelId="{C4010D5A-9299-455D-86A6-38FC86B87924}" type="pres">
      <dgm:prSet presAssocID="{D40F4A7A-1872-4A0B-BE9B-85EA011881D9}" presName="aSpace2" presStyleCnt="0"/>
      <dgm:spPr/>
    </dgm:pt>
    <dgm:pt modelId="{1FD6457C-C0F1-46C5-A735-E63C474637B7}" type="pres">
      <dgm:prSet presAssocID="{056B55E0-117A-4A0A-88D8-8B6263784B66}" presName="childNode" presStyleLbl="node1" presStyleIdx="4" presStyleCnt="14" custLinFactNeighborX="2831">
        <dgm:presLayoutVars>
          <dgm:bulletEnabled val="1"/>
        </dgm:presLayoutVars>
      </dgm:prSet>
      <dgm:spPr/>
    </dgm:pt>
    <dgm:pt modelId="{EADE1E5B-5FC1-4824-981C-FBDF4B0EFE85}" type="pres">
      <dgm:prSet presAssocID="{D07B3C26-A1C5-43CD-94D7-750583365E44}" presName="aSpace" presStyleCnt="0"/>
      <dgm:spPr/>
    </dgm:pt>
    <dgm:pt modelId="{B55CB9E8-8069-42AD-A57A-63C6F8C4D07D}" type="pres">
      <dgm:prSet presAssocID="{3C7FCACC-56DD-42F5-9906-98BFF8C57F78}" presName="compNode" presStyleCnt="0"/>
      <dgm:spPr/>
    </dgm:pt>
    <dgm:pt modelId="{C1A22876-09FD-4B8E-A55F-EC0E7DB96DD2}" type="pres">
      <dgm:prSet presAssocID="{3C7FCACC-56DD-42F5-9906-98BFF8C57F78}" presName="aNode" presStyleLbl="bgShp" presStyleIdx="2" presStyleCnt="4"/>
      <dgm:spPr/>
    </dgm:pt>
    <dgm:pt modelId="{B3381046-1FEC-4EE4-B863-943407C5E7B7}" type="pres">
      <dgm:prSet presAssocID="{3C7FCACC-56DD-42F5-9906-98BFF8C57F78}" presName="textNode" presStyleLbl="bgShp" presStyleIdx="2" presStyleCnt="4"/>
      <dgm:spPr/>
    </dgm:pt>
    <dgm:pt modelId="{B88E76BC-F4B6-4684-8E0B-68C16D80E04A}" type="pres">
      <dgm:prSet presAssocID="{3C7FCACC-56DD-42F5-9906-98BFF8C57F78}" presName="compChildNode" presStyleCnt="0"/>
      <dgm:spPr/>
    </dgm:pt>
    <dgm:pt modelId="{AA287406-4D63-401F-99B8-9D5C8816A87A}" type="pres">
      <dgm:prSet presAssocID="{3C7FCACC-56DD-42F5-9906-98BFF8C57F78}" presName="theInnerList" presStyleCnt="0"/>
      <dgm:spPr/>
    </dgm:pt>
    <dgm:pt modelId="{2B783796-6E77-48C7-8A5A-0189752E7B65}" type="pres">
      <dgm:prSet presAssocID="{A34681A2-FC73-4256-9CF0-EFEF02102DFB}" presName="childNode" presStyleLbl="node1" presStyleIdx="5" presStyleCnt="14">
        <dgm:presLayoutVars>
          <dgm:bulletEnabled val="1"/>
        </dgm:presLayoutVars>
      </dgm:prSet>
      <dgm:spPr/>
    </dgm:pt>
    <dgm:pt modelId="{4E140014-CA71-42A2-9327-201237CEA5ED}" type="pres">
      <dgm:prSet presAssocID="{A34681A2-FC73-4256-9CF0-EFEF02102DFB}" presName="aSpace2" presStyleCnt="0"/>
      <dgm:spPr/>
    </dgm:pt>
    <dgm:pt modelId="{7162FB52-DFD2-4478-9EF1-2337673C27F3}" type="pres">
      <dgm:prSet presAssocID="{F434305E-D71C-445E-914B-D09896331F2F}" presName="childNode" presStyleLbl="node1" presStyleIdx="6" presStyleCnt="14">
        <dgm:presLayoutVars>
          <dgm:bulletEnabled val="1"/>
        </dgm:presLayoutVars>
      </dgm:prSet>
      <dgm:spPr/>
    </dgm:pt>
    <dgm:pt modelId="{8CE3F237-5445-44F1-9980-44F7ECF995DD}" type="pres">
      <dgm:prSet presAssocID="{F434305E-D71C-445E-914B-D09896331F2F}" presName="aSpace2" presStyleCnt="0"/>
      <dgm:spPr/>
    </dgm:pt>
    <dgm:pt modelId="{73388C00-D867-4E87-8275-EF9BB82619AE}" type="pres">
      <dgm:prSet presAssocID="{07C5FD97-FE22-4DCC-9190-6A4859952425}" presName="childNode" presStyleLbl="node1" presStyleIdx="7" presStyleCnt="14">
        <dgm:presLayoutVars>
          <dgm:bulletEnabled val="1"/>
        </dgm:presLayoutVars>
      </dgm:prSet>
      <dgm:spPr/>
    </dgm:pt>
    <dgm:pt modelId="{6AB9D705-63E9-4775-9A59-52AAF43429ED}" type="pres">
      <dgm:prSet presAssocID="{07C5FD97-FE22-4DCC-9190-6A4859952425}" presName="aSpace2" presStyleCnt="0"/>
      <dgm:spPr/>
    </dgm:pt>
    <dgm:pt modelId="{060F7D9F-2036-41C3-8FD7-CAB6ED0762CC}" type="pres">
      <dgm:prSet presAssocID="{66540645-DF2B-43AF-9B55-753F2A35A386}" presName="childNode" presStyleLbl="node1" presStyleIdx="8" presStyleCnt="14">
        <dgm:presLayoutVars>
          <dgm:bulletEnabled val="1"/>
        </dgm:presLayoutVars>
      </dgm:prSet>
      <dgm:spPr/>
    </dgm:pt>
    <dgm:pt modelId="{DEEC5FC6-2D1C-4B35-AAE2-174724B2F8B4}" type="pres">
      <dgm:prSet presAssocID="{66540645-DF2B-43AF-9B55-753F2A35A386}" presName="aSpace2" presStyleCnt="0"/>
      <dgm:spPr/>
    </dgm:pt>
    <dgm:pt modelId="{DBD63F00-D448-480F-99BF-E1F14C9747B8}" type="pres">
      <dgm:prSet presAssocID="{C316FD3C-6025-43B4-991E-B3C9D380109C}" presName="childNode" presStyleLbl="node1" presStyleIdx="9" presStyleCnt="14">
        <dgm:presLayoutVars>
          <dgm:bulletEnabled val="1"/>
        </dgm:presLayoutVars>
      </dgm:prSet>
      <dgm:spPr/>
    </dgm:pt>
    <dgm:pt modelId="{1C494CCC-ED26-4F20-B3C4-5F91EBCE3D17}" type="pres">
      <dgm:prSet presAssocID="{3C7FCACC-56DD-42F5-9906-98BFF8C57F78}" presName="aSpace" presStyleCnt="0"/>
      <dgm:spPr/>
    </dgm:pt>
    <dgm:pt modelId="{A82B02A6-9460-462F-96F5-F7773879F9B6}" type="pres">
      <dgm:prSet presAssocID="{E72D3503-6DD0-44B1-9A27-1FB4AC49E9BB}" presName="compNode" presStyleCnt="0"/>
      <dgm:spPr/>
    </dgm:pt>
    <dgm:pt modelId="{7B668B59-14BC-4F37-9FD7-06ED515BAF41}" type="pres">
      <dgm:prSet presAssocID="{E72D3503-6DD0-44B1-9A27-1FB4AC49E9BB}" presName="aNode" presStyleLbl="bgShp" presStyleIdx="3" presStyleCnt="4" custLinFactNeighborX="83677" custLinFactNeighborY="-15573"/>
      <dgm:spPr/>
    </dgm:pt>
    <dgm:pt modelId="{A2E8B170-012A-47C2-98E3-16AAF3C2B29A}" type="pres">
      <dgm:prSet presAssocID="{E72D3503-6DD0-44B1-9A27-1FB4AC49E9BB}" presName="textNode" presStyleLbl="bgShp" presStyleIdx="3" presStyleCnt="4"/>
      <dgm:spPr/>
    </dgm:pt>
    <dgm:pt modelId="{F6FA815A-F631-4222-A58A-208C34E7A563}" type="pres">
      <dgm:prSet presAssocID="{E72D3503-6DD0-44B1-9A27-1FB4AC49E9BB}" presName="compChildNode" presStyleCnt="0"/>
      <dgm:spPr/>
    </dgm:pt>
    <dgm:pt modelId="{EAD9FA4A-39D5-476B-AE7F-ACA446201864}" type="pres">
      <dgm:prSet presAssocID="{E72D3503-6DD0-44B1-9A27-1FB4AC49E9BB}" presName="theInnerList" presStyleCnt="0"/>
      <dgm:spPr/>
    </dgm:pt>
    <dgm:pt modelId="{686FC922-4EC0-4793-A4EA-2C02FC6CD5F9}" type="pres">
      <dgm:prSet presAssocID="{7CC4D3DE-4882-41C8-A393-41AEAEC72099}" presName="childNode" presStyleLbl="node1" presStyleIdx="10" presStyleCnt="14">
        <dgm:presLayoutVars>
          <dgm:bulletEnabled val="1"/>
        </dgm:presLayoutVars>
      </dgm:prSet>
      <dgm:spPr/>
    </dgm:pt>
    <dgm:pt modelId="{34B60E3B-6277-47E9-A01B-2A0E468AD3BE}" type="pres">
      <dgm:prSet presAssocID="{7CC4D3DE-4882-41C8-A393-41AEAEC72099}" presName="aSpace2" presStyleCnt="0"/>
      <dgm:spPr/>
    </dgm:pt>
    <dgm:pt modelId="{3F813011-408A-455D-AABE-2F81253A9D6A}" type="pres">
      <dgm:prSet presAssocID="{BFA32C77-290C-4059-B8CA-6EBD4BA93B8F}" presName="childNode" presStyleLbl="node1" presStyleIdx="11" presStyleCnt="14">
        <dgm:presLayoutVars>
          <dgm:bulletEnabled val="1"/>
        </dgm:presLayoutVars>
      </dgm:prSet>
      <dgm:spPr/>
    </dgm:pt>
    <dgm:pt modelId="{0A1D2920-A881-4FD6-A080-A452C0CC2C6F}" type="pres">
      <dgm:prSet presAssocID="{BFA32C77-290C-4059-B8CA-6EBD4BA93B8F}" presName="aSpace2" presStyleCnt="0"/>
      <dgm:spPr/>
    </dgm:pt>
    <dgm:pt modelId="{A0A8C850-5FD8-4DD9-B538-F7263C41E09A}" type="pres">
      <dgm:prSet presAssocID="{861EF969-9109-48A7-9D59-272E15A7F6F2}" presName="childNode" presStyleLbl="node1" presStyleIdx="12" presStyleCnt="14">
        <dgm:presLayoutVars>
          <dgm:bulletEnabled val="1"/>
        </dgm:presLayoutVars>
      </dgm:prSet>
      <dgm:spPr/>
    </dgm:pt>
    <dgm:pt modelId="{9E977277-7CA5-4E23-8B69-EEBFD41E815F}" type="pres">
      <dgm:prSet presAssocID="{861EF969-9109-48A7-9D59-272E15A7F6F2}" presName="aSpace2" presStyleCnt="0"/>
      <dgm:spPr/>
    </dgm:pt>
    <dgm:pt modelId="{06D2EF62-3DA2-4382-BCC3-59D75FFA8C01}" type="pres">
      <dgm:prSet presAssocID="{0804100A-121B-4FB2-9BA5-409DE80881F2}" presName="childNode" presStyleLbl="node1" presStyleIdx="13" presStyleCnt="14">
        <dgm:presLayoutVars>
          <dgm:bulletEnabled val="1"/>
        </dgm:presLayoutVars>
      </dgm:prSet>
      <dgm:spPr/>
    </dgm:pt>
  </dgm:ptLst>
  <dgm:cxnLst>
    <dgm:cxn modelId="{9AA71A02-AE59-45B0-B31B-6DD8F8B38EE2}" type="presOf" srcId="{A229FF26-6296-4232-B9E5-3619B44D3C7A}" destId="{A2B3788C-91F4-4091-AC8B-0BA99838F1D0}" srcOrd="0" destOrd="0" presId="urn:microsoft.com/office/officeart/2005/8/layout/lProcess2"/>
    <dgm:cxn modelId="{881D4802-EA1C-4450-83D9-65BB00CCF486}" srcId="{46C2702F-2841-45CE-99BF-466BD90FFB07}" destId="{D07B3C26-A1C5-43CD-94D7-750583365E44}" srcOrd="1" destOrd="0" parTransId="{91F15840-A66C-4040-8E8A-B72234AB7C02}" sibTransId="{FADEFE37-1E59-4554-9DB1-45C00217380A}"/>
    <dgm:cxn modelId="{C6FF1B06-677A-44A0-BA32-A20B765055EE}" type="presOf" srcId="{66540645-DF2B-43AF-9B55-753F2A35A386}" destId="{060F7D9F-2036-41C3-8FD7-CAB6ED0762CC}" srcOrd="0" destOrd="0" presId="urn:microsoft.com/office/officeart/2005/8/layout/lProcess2"/>
    <dgm:cxn modelId="{8EA13406-0ADE-430B-9F9F-F2DD49FCA3FB}" srcId="{E72D3503-6DD0-44B1-9A27-1FB4AC49E9BB}" destId="{BFA32C77-290C-4059-B8CA-6EBD4BA93B8F}" srcOrd="1" destOrd="0" parTransId="{095113A2-41B9-48D9-8E08-5F4652F404FF}" sibTransId="{778F9702-DDE5-4E06-9E46-B38A40334533}"/>
    <dgm:cxn modelId="{269BBB07-5DD3-4AA9-B094-38683867C310}" srcId="{3C7FCACC-56DD-42F5-9906-98BFF8C57F78}" destId="{07C5FD97-FE22-4DCC-9190-6A4859952425}" srcOrd="2" destOrd="0" parTransId="{9ACB0970-A06F-4B00-A407-3A96CD9C01A2}" sibTransId="{18E4AA8C-B157-4064-AE27-B8CD38A8B887}"/>
    <dgm:cxn modelId="{7E60B608-C4E8-4789-B3AA-BE4F7AC776B3}" srcId="{3C7FCACC-56DD-42F5-9906-98BFF8C57F78}" destId="{66540645-DF2B-43AF-9B55-753F2A35A386}" srcOrd="3" destOrd="0" parTransId="{4D0541BA-E1DA-43FD-94B3-74A3D3F0E358}" sibTransId="{EB336064-CC71-4610-9CC2-1673981D0CCD}"/>
    <dgm:cxn modelId="{F8839E11-8E0C-4ACE-A194-9838B4D7012F}" srcId="{2CA11669-13ED-4C96-9614-5B4AD0A159B9}" destId="{A229FF26-6296-4232-B9E5-3619B44D3C7A}" srcOrd="0" destOrd="0" parTransId="{C4EF82B4-062C-4BA6-9259-0CC1B31D1D16}" sibTransId="{C4671B3F-C1BD-4A44-A200-603E195EBC8B}"/>
    <dgm:cxn modelId="{59C4DC27-3B05-45FD-86DB-CD8BD6A5DD28}" srcId="{46C2702F-2841-45CE-99BF-466BD90FFB07}" destId="{2CA11669-13ED-4C96-9614-5B4AD0A159B9}" srcOrd="0" destOrd="0" parTransId="{0128B4D3-AC4D-46A3-A835-F9E9D5EAAEF3}" sibTransId="{76530DF0-3D51-45FF-B14B-96F517EC189D}"/>
    <dgm:cxn modelId="{B2812D29-EB41-4C4B-8C25-973A2C773B0C}" type="presOf" srcId="{2CA11669-13ED-4C96-9614-5B4AD0A159B9}" destId="{70397578-7B88-4110-AB0A-6AE2ECC878E3}" srcOrd="0" destOrd="0" presId="urn:microsoft.com/office/officeart/2005/8/layout/lProcess2"/>
    <dgm:cxn modelId="{A55EDF2C-A313-4818-A209-43A901C9D461}" type="presOf" srcId="{F434305E-D71C-445E-914B-D09896331F2F}" destId="{7162FB52-DFD2-4478-9EF1-2337673C27F3}" srcOrd="0" destOrd="0" presId="urn:microsoft.com/office/officeart/2005/8/layout/lProcess2"/>
    <dgm:cxn modelId="{DB55A032-3A12-4477-A46F-6B0B7FD62AD7}" type="presOf" srcId="{E72D3503-6DD0-44B1-9A27-1FB4AC49E9BB}" destId="{7B668B59-14BC-4F37-9FD7-06ED515BAF41}" srcOrd="0" destOrd="0" presId="urn:microsoft.com/office/officeart/2005/8/layout/lProcess2"/>
    <dgm:cxn modelId="{61B7F532-A803-42E2-B6A7-4E9D9A64C94C}" srcId="{3C7FCACC-56DD-42F5-9906-98BFF8C57F78}" destId="{A34681A2-FC73-4256-9CF0-EFEF02102DFB}" srcOrd="0" destOrd="0" parTransId="{309A6C5E-B188-4E5D-98E4-C30FE6A66D12}" sibTransId="{50DC819B-128D-473A-AB36-38A46234FB98}"/>
    <dgm:cxn modelId="{348C7C40-3B5A-42E0-B2E8-52B1231DBA37}" type="presOf" srcId="{46C2702F-2841-45CE-99BF-466BD90FFB07}" destId="{6DDBDBF0-98D4-45BD-AC94-ABB68AD40D07}" srcOrd="0" destOrd="0" presId="urn:microsoft.com/office/officeart/2005/8/layout/lProcess2"/>
    <dgm:cxn modelId="{742D4053-C1EA-4E6D-9C9E-47B47AAAA54C}" srcId="{46C2702F-2841-45CE-99BF-466BD90FFB07}" destId="{3C7FCACC-56DD-42F5-9906-98BFF8C57F78}" srcOrd="2" destOrd="0" parTransId="{33B0B356-39B4-47D0-B36A-B1E48618EAE6}" sibTransId="{253D49B5-6CFC-44FA-A0B5-1AD3D2387E78}"/>
    <dgm:cxn modelId="{42F9DC56-71C8-4514-B5E5-1310265A2DC2}" type="presOf" srcId="{C884BD0C-E008-4F28-9ED7-D06361B31AAC}" destId="{5DF1A7D6-8F07-46C6-A4A3-7DEC8E0C79B5}" srcOrd="0" destOrd="0" presId="urn:microsoft.com/office/officeart/2005/8/layout/lProcess2"/>
    <dgm:cxn modelId="{32931557-8659-4304-87CE-3BD575924DE1}" type="presOf" srcId="{3C7FCACC-56DD-42F5-9906-98BFF8C57F78}" destId="{C1A22876-09FD-4B8E-A55F-EC0E7DB96DD2}" srcOrd="0" destOrd="0" presId="urn:microsoft.com/office/officeart/2005/8/layout/lProcess2"/>
    <dgm:cxn modelId="{B223987D-DB71-47A4-85F8-1AAE1B01BC1F}" type="presOf" srcId="{0804100A-121B-4FB2-9BA5-409DE80881F2}" destId="{06D2EF62-3DA2-4382-BCC3-59D75FFA8C01}" srcOrd="0" destOrd="0" presId="urn:microsoft.com/office/officeart/2005/8/layout/lProcess2"/>
    <dgm:cxn modelId="{39121680-1210-4598-BCBD-9DA7F71A09E2}" srcId="{3C7FCACC-56DD-42F5-9906-98BFF8C57F78}" destId="{C316FD3C-6025-43B4-991E-B3C9D380109C}" srcOrd="4" destOrd="0" parTransId="{5DA63B73-3C00-4C5C-90D4-490927F08B31}" sibTransId="{B29851E5-7682-400B-AABD-B9AC177F0DDF}"/>
    <dgm:cxn modelId="{C5F2C588-E03A-4354-9AA9-EBAE8560DC59}" type="presOf" srcId="{C316FD3C-6025-43B4-991E-B3C9D380109C}" destId="{DBD63F00-D448-480F-99BF-E1F14C9747B8}" srcOrd="0" destOrd="0" presId="urn:microsoft.com/office/officeart/2005/8/layout/lProcess2"/>
    <dgm:cxn modelId="{2035018C-60A3-4AC2-863B-676BBD8745FC}" type="presOf" srcId="{D07B3C26-A1C5-43CD-94D7-750583365E44}" destId="{BE8F2D7C-4475-4432-BDC0-55750333CB7C}" srcOrd="1" destOrd="0" presId="urn:microsoft.com/office/officeart/2005/8/layout/lProcess2"/>
    <dgm:cxn modelId="{304FFB8D-B3F1-4B19-9607-C2CE4C4A9DAA}" type="presOf" srcId="{056B55E0-117A-4A0A-88D8-8B6263784B66}" destId="{1FD6457C-C0F1-46C5-A735-E63C474637B7}" srcOrd="0" destOrd="0" presId="urn:microsoft.com/office/officeart/2005/8/layout/lProcess2"/>
    <dgm:cxn modelId="{CFC7638E-2BF3-4FF4-A13E-BA09A06F67D6}" type="presOf" srcId="{2CA11669-13ED-4C96-9614-5B4AD0A159B9}" destId="{4E7647C9-3F19-4F30-A140-CFF0F1717455}" srcOrd="1" destOrd="0" presId="urn:microsoft.com/office/officeart/2005/8/layout/lProcess2"/>
    <dgm:cxn modelId="{F04FF78E-9156-419D-902F-A46A8A71B924}" srcId="{D07B3C26-A1C5-43CD-94D7-750583365E44}" destId="{056B55E0-117A-4A0A-88D8-8B6263784B66}" srcOrd="1" destOrd="0" parTransId="{489D0817-6FDD-4F2A-9F60-0A3A17550489}" sibTransId="{0625DE06-270C-4996-85CE-78D885487FD8}"/>
    <dgm:cxn modelId="{80E64793-5F62-4439-9BE9-C44CA85DF1F1}" srcId="{E72D3503-6DD0-44B1-9A27-1FB4AC49E9BB}" destId="{7CC4D3DE-4882-41C8-A393-41AEAEC72099}" srcOrd="0" destOrd="0" parTransId="{7BA5C8C2-FAA5-4B0A-8D64-6AA8CF712D65}" sibTransId="{B9A630D0-9B1A-40CB-86CE-68EB05216423}"/>
    <dgm:cxn modelId="{CAF04894-8A71-4688-9CBF-8BD3B5CB6565}" type="presOf" srcId="{D07B3C26-A1C5-43CD-94D7-750583365E44}" destId="{7A57A974-A5B3-47C3-9D08-1F39B491FD83}" srcOrd="0" destOrd="0" presId="urn:microsoft.com/office/officeart/2005/8/layout/lProcess2"/>
    <dgm:cxn modelId="{76A1B696-0B41-4C4B-9F64-6325FEEC627A}" type="presOf" srcId="{BFA32C77-290C-4059-B8CA-6EBD4BA93B8F}" destId="{3F813011-408A-455D-AABE-2F81253A9D6A}" srcOrd="0" destOrd="0" presId="urn:microsoft.com/office/officeart/2005/8/layout/lProcess2"/>
    <dgm:cxn modelId="{3E6C989C-FD34-42DE-9018-B3A6EB0AC082}" srcId="{2CA11669-13ED-4C96-9614-5B4AD0A159B9}" destId="{C884BD0C-E008-4F28-9ED7-D06361B31AAC}" srcOrd="1" destOrd="0" parTransId="{2C8BB925-2B51-4D74-A350-DBB276F3E647}" sibTransId="{CABE748D-BEFC-4274-922A-289CF5E7F340}"/>
    <dgm:cxn modelId="{8AC30F9F-8194-410C-981D-56109A4C2B01}" type="presOf" srcId="{861EF969-9109-48A7-9D59-272E15A7F6F2}" destId="{A0A8C850-5FD8-4DD9-B538-F7263C41E09A}" srcOrd="0" destOrd="0" presId="urn:microsoft.com/office/officeart/2005/8/layout/lProcess2"/>
    <dgm:cxn modelId="{8E2F04AF-A38D-4340-ABDA-069E9135DA68}" srcId="{E72D3503-6DD0-44B1-9A27-1FB4AC49E9BB}" destId="{0804100A-121B-4FB2-9BA5-409DE80881F2}" srcOrd="3" destOrd="0" parTransId="{88B8E4DE-5D81-4B12-A223-B3E39F442784}" sibTransId="{A8B6C522-6164-4276-A4AE-4FAB9AD40404}"/>
    <dgm:cxn modelId="{53985CB4-C436-4A2B-BB80-7D6CF6A8A3C5}" type="presOf" srcId="{E72D3503-6DD0-44B1-9A27-1FB4AC49E9BB}" destId="{A2E8B170-012A-47C2-98E3-16AAF3C2B29A}" srcOrd="1" destOrd="0" presId="urn:microsoft.com/office/officeart/2005/8/layout/lProcess2"/>
    <dgm:cxn modelId="{FD87F5BE-0B94-4E81-BCD5-0497934A8F5F}" srcId="{D07B3C26-A1C5-43CD-94D7-750583365E44}" destId="{D40F4A7A-1872-4A0B-BE9B-85EA011881D9}" srcOrd="0" destOrd="0" parTransId="{580029E2-8F0D-46B2-9179-CCF8D79B3705}" sibTransId="{56E495CF-3691-4A42-8578-8E381C3281E5}"/>
    <dgm:cxn modelId="{7F855AC2-F235-4155-A745-DCB627EFD7C9}" type="presOf" srcId="{D40F4A7A-1872-4A0B-BE9B-85EA011881D9}" destId="{628FBB32-3870-4347-8516-D3FAAFB430EC}" srcOrd="0" destOrd="0" presId="urn:microsoft.com/office/officeart/2005/8/layout/lProcess2"/>
    <dgm:cxn modelId="{C466A9D1-1964-4E05-86BD-F50DA2677D7A}" type="presOf" srcId="{0926C8B2-9604-436A-97DB-6E6A202CD401}" destId="{4AA5BEF9-0F40-4382-9535-EB81FCEEB859}" srcOrd="0" destOrd="0" presId="urn:microsoft.com/office/officeart/2005/8/layout/lProcess2"/>
    <dgm:cxn modelId="{9C58AAD1-628A-4B1D-AA55-B8A73DBD5BD2}" srcId="{3C7FCACC-56DD-42F5-9906-98BFF8C57F78}" destId="{F434305E-D71C-445E-914B-D09896331F2F}" srcOrd="1" destOrd="0" parTransId="{F8C20075-047C-4A60-A260-099F689DF6DA}" sibTransId="{04A87E69-D62F-4D3A-A614-9BC9B50E6397}"/>
    <dgm:cxn modelId="{6E669ED6-967D-4F51-8514-ED3CBF636354}" type="presOf" srcId="{A34681A2-FC73-4256-9CF0-EFEF02102DFB}" destId="{2B783796-6E77-48C7-8A5A-0189752E7B65}" srcOrd="0" destOrd="0" presId="urn:microsoft.com/office/officeart/2005/8/layout/lProcess2"/>
    <dgm:cxn modelId="{64E745E0-2AE6-4997-BB33-B764B8158A70}" type="presOf" srcId="{07C5FD97-FE22-4DCC-9190-6A4859952425}" destId="{73388C00-D867-4E87-8275-EF9BB82619AE}" srcOrd="0" destOrd="0" presId="urn:microsoft.com/office/officeart/2005/8/layout/lProcess2"/>
    <dgm:cxn modelId="{360C28E3-5B9D-4C28-9367-8FCA0CEFD363}" type="presOf" srcId="{7CC4D3DE-4882-41C8-A393-41AEAEC72099}" destId="{686FC922-4EC0-4793-A4EA-2C02FC6CD5F9}" srcOrd="0" destOrd="0" presId="urn:microsoft.com/office/officeart/2005/8/layout/lProcess2"/>
    <dgm:cxn modelId="{24EC14E4-21DF-45A4-B454-A334AD17F5B9}" srcId="{46C2702F-2841-45CE-99BF-466BD90FFB07}" destId="{E72D3503-6DD0-44B1-9A27-1FB4AC49E9BB}" srcOrd="3" destOrd="0" parTransId="{80C5D154-DC4D-4323-94FA-D0AA87153649}" sibTransId="{599A308D-7472-49EF-8305-5D7F7ED5136D}"/>
    <dgm:cxn modelId="{E880E9E7-F683-4804-A157-FF19CE449CAA}" srcId="{2CA11669-13ED-4C96-9614-5B4AD0A159B9}" destId="{0926C8B2-9604-436A-97DB-6E6A202CD401}" srcOrd="2" destOrd="0" parTransId="{493BD8A5-E19B-4ED7-9619-ADFF9EAC95CF}" sibTransId="{FAD7F68C-9D77-4BD3-9FA7-3F9278076A72}"/>
    <dgm:cxn modelId="{EE2E26EA-C075-4511-8D24-FC71FEDBC451}" type="presOf" srcId="{3C7FCACC-56DD-42F5-9906-98BFF8C57F78}" destId="{B3381046-1FEC-4EE4-B863-943407C5E7B7}" srcOrd="1" destOrd="0" presId="urn:microsoft.com/office/officeart/2005/8/layout/lProcess2"/>
    <dgm:cxn modelId="{67B163F3-F9BC-4C3F-9F55-BA18C5304469}" srcId="{E72D3503-6DD0-44B1-9A27-1FB4AC49E9BB}" destId="{861EF969-9109-48A7-9D59-272E15A7F6F2}" srcOrd="2" destOrd="0" parTransId="{02AB3D05-D52A-47BD-92D1-11D01EAB25EB}" sibTransId="{1D4FE106-20B4-465A-90A6-D02883406B6B}"/>
    <dgm:cxn modelId="{6C04E23A-2259-4BA7-AF62-C0224041AD40}" type="presParOf" srcId="{6DDBDBF0-98D4-45BD-AC94-ABB68AD40D07}" destId="{94B8E912-94D1-4665-8ABD-D39DF08B6AF0}" srcOrd="0" destOrd="0" presId="urn:microsoft.com/office/officeart/2005/8/layout/lProcess2"/>
    <dgm:cxn modelId="{EEB90F2E-FC81-4515-8389-71E24D8A4B2D}" type="presParOf" srcId="{94B8E912-94D1-4665-8ABD-D39DF08B6AF0}" destId="{70397578-7B88-4110-AB0A-6AE2ECC878E3}" srcOrd="0" destOrd="0" presId="urn:microsoft.com/office/officeart/2005/8/layout/lProcess2"/>
    <dgm:cxn modelId="{72AFCA68-E0AD-4D0B-A144-F5CABC7E9C41}" type="presParOf" srcId="{94B8E912-94D1-4665-8ABD-D39DF08B6AF0}" destId="{4E7647C9-3F19-4F30-A140-CFF0F1717455}" srcOrd="1" destOrd="0" presId="urn:microsoft.com/office/officeart/2005/8/layout/lProcess2"/>
    <dgm:cxn modelId="{E41AD247-E49F-4B51-A21D-4B945837AF82}" type="presParOf" srcId="{94B8E912-94D1-4665-8ABD-D39DF08B6AF0}" destId="{EADCCE62-98D0-449F-B330-0C356D5AD064}" srcOrd="2" destOrd="0" presId="urn:microsoft.com/office/officeart/2005/8/layout/lProcess2"/>
    <dgm:cxn modelId="{64E22202-A987-4470-B529-2B2020EE3061}" type="presParOf" srcId="{EADCCE62-98D0-449F-B330-0C356D5AD064}" destId="{3DDB2FC4-0711-4F66-8A55-342D3B19ED5E}" srcOrd="0" destOrd="0" presId="urn:microsoft.com/office/officeart/2005/8/layout/lProcess2"/>
    <dgm:cxn modelId="{114AED14-5096-4515-B108-C1B0936878B1}" type="presParOf" srcId="{3DDB2FC4-0711-4F66-8A55-342D3B19ED5E}" destId="{A2B3788C-91F4-4091-AC8B-0BA99838F1D0}" srcOrd="0" destOrd="0" presId="urn:microsoft.com/office/officeart/2005/8/layout/lProcess2"/>
    <dgm:cxn modelId="{BDD5DECC-0627-4A8F-ADB7-FB1FA0628CAB}" type="presParOf" srcId="{3DDB2FC4-0711-4F66-8A55-342D3B19ED5E}" destId="{22BC7BC5-F0EF-462F-B712-5C2AC9608ED7}" srcOrd="1" destOrd="0" presId="urn:microsoft.com/office/officeart/2005/8/layout/lProcess2"/>
    <dgm:cxn modelId="{C2A96674-24B3-46C1-BD3E-7468E47BDC67}" type="presParOf" srcId="{3DDB2FC4-0711-4F66-8A55-342D3B19ED5E}" destId="{5DF1A7D6-8F07-46C6-A4A3-7DEC8E0C79B5}" srcOrd="2" destOrd="0" presId="urn:microsoft.com/office/officeart/2005/8/layout/lProcess2"/>
    <dgm:cxn modelId="{450487A9-0333-4589-9CC7-50ECE1B0AD19}" type="presParOf" srcId="{3DDB2FC4-0711-4F66-8A55-342D3B19ED5E}" destId="{548CDA83-A067-4A4D-9D10-4A6CE0850998}" srcOrd="3" destOrd="0" presId="urn:microsoft.com/office/officeart/2005/8/layout/lProcess2"/>
    <dgm:cxn modelId="{DB54865D-37D1-46D4-9D68-F57A19C392FE}" type="presParOf" srcId="{3DDB2FC4-0711-4F66-8A55-342D3B19ED5E}" destId="{4AA5BEF9-0F40-4382-9535-EB81FCEEB859}" srcOrd="4" destOrd="0" presId="urn:microsoft.com/office/officeart/2005/8/layout/lProcess2"/>
    <dgm:cxn modelId="{8A8D6C04-DB87-4085-B7B5-13174056A3C5}" type="presParOf" srcId="{6DDBDBF0-98D4-45BD-AC94-ABB68AD40D07}" destId="{FC7479BB-BC9D-4065-90EA-472A518CD681}" srcOrd="1" destOrd="0" presId="urn:microsoft.com/office/officeart/2005/8/layout/lProcess2"/>
    <dgm:cxn modelId="{7DB3A825-10A7-4AF8-B134-427A32BEEAEC}" type="presParOf" srcId="{6DDBDBF0-98D4-45BD-AC94-ABB68AD40D07}" destId="{5B7482F8-E1A5-455F-880C-E68BC068E2E3}" srcOrd="2" destOrd="0" presId="urn:microsoft.com/office/officeart/2005/8/layout/lProcess2"/>
    <dgm:cxn modelId="{6C33CD89-1A80-4AC0-9BFA-394D42BADA64}" type="presParOf" srcId="{5B7482F8-E1A5-455F-880C-E68BC068E2E3}" destId="{7A57A974-A5B3-47C3-9D08-1F39B491FD83}" srcOrd="0" destOrd="0" presId="urn:microsoft.com/office/officeart/2005/8/layout/lProcess2"/>
    <dgm:cxn modelId="{ED6CE0C4-0D95-4F48-813A-A17722F3BDF0}" type="presParOf" srcId="{5B7482F8-E1A5-455F-880C-E68BC068E2E3}" destId="{BE8F2D7C-4475-4432-BDC0-55750333CB7C}" srcOrd="1" destOrd="0" presId="urn:microsoft.com/office/officeart/2005/8/layout/lProcess2"/>
    <dgm:cxn modelId="{76801C2D-23D3-4B24-8C2D-CC2B02B9ADDF}" type="presParOf" srcId="{5B7482F8-E1A5-455F-880C-E68BC068E2E3}" destId="{EBB744C6-E7B8-4CF5-99AB-2E9A2C8B0D73}" srcOrd="2" destOrd="0" presId="urn:microsoft.com/office/officeart/2005/8/layout/lProcess2"/>
    <dgm:cxn modelId="{47A07E5E-79F2-442D-B9C9-EB2443825D11}" type="presParOf" srcId="{EBB744C6-E7B8-4CF5-99AB-2E9A2C8B0D73}" destId="{2E1DFD93-D61C-48C6-A44F-BF105887F275}" srcOrd="0" destOrd="0" presId="urn:microsoft.com/office/officeart/2005/8/layout/lProcess2"/>
    <dgm:cxn modelId="{2FB561DB-10ED-4EC4-905A-B6D9612E5482}" type="presParOf" srcId="{2E1DFD93-D61C-48C6-A44F-BF105887F275}" destId="{628FBB32-3870-4347-8516-D3FAAFB430EC}" srcOrd="0" destOrd="0" presId="urn:microsoft.com/office/officeart/2005/8/layout/lProcess2"/>
    <dgm:cxn modelId="{933B0862-BBFA-43C8-92B3-777EECE91406}" type="presParOf" srcId="{2E1DFD93-D61C-48C6-A44F-BF105887F275}" destId="{C4010D5A-9299-455D-86A6-38FC86B87924}" srcOrd="1" destOrd="0" presId="urn:microsoft.com/office/officeart/2005/8/layout/lProcess2"/>
    <dgm:cxn modelId="{5C56840F-E9A2-4971-9CC0-3CA09058C1C4}" type="presParOf" srcId="{2E1DFD93-D61C-48C6-A44F-BF105887F275}" destId="{1FD6457C-C0F1-46C5-A735-E63C474637B7}" srcOrd="2" destOrd="0" presId="urn:microsoft.com/office/officeart/2005/8/layout/lProcess2"/>
    <dgm:cxn modelId="{19009018-7A7D-4849-9B6F-957154628140}" type="presParOf" srcId="{6DDBDBF0-98D4-45BD-AC94-ABB68AD40D07}" destId="{EADE1E5B-5FC1-4824-981C-FBDF4B0EFE85}" srcOrd="3" destOrd="0" presId="urn:microsoft.com/office/officeart/2005/8/layout/lProcess2"/>
    <dgm:cxn modelId="{3DE2C76D-4324-4460-90E1-CFA25682CBF5}" type="presParOf" srcId="{6DDBDBF0-98D4-45BD-AC94-ABB68AD40D07}" destId="{B55CB9E8-8069-42AD-A57A-63C6F8C4D07D}" srcOrd="4" destOrd="0" presId="urn:microsoft.com/office/officeart/2005/8/layout/lProcess2"/>
    <dgm:cxn modelId="{27511206-554A-4A66-BC97-A23C5B8B26F3}" type="presParOf" srcId="{B55CB9E8-8069-42AD-A57A-63C6F8C4D07D}" destId="{C1A22876-09FD-4B8E-A55F-EC0E7DB96DD2}" srcOrd="0" destOrd="0" presId="urn:microsoft.com/office/officeart/2005/8/layout/lProcess2"/>
    <dgm:cxn modelId="{BF4F5B55-4444-4CE4-A380-C5B2DBD68517}" type="presParOf" srcId="{B55CB9E8-8069-42AD-A57A-63C6F8C4D07D}" destId="{B3381046-1FEC-4EE4-B863-943407C5E7B7}" srcOrd="1" destOrd="0" presId="urn:microsoft.com/office/officeart/2005/8/layout/lProcess2"/>
    <dgm:cxn modelId="{FD3C14C1-436E-4BAC-95AE-C4542C3020CA}" type="presParOf" srcId="{B55CB9E8-8069-42AD-A57A-63C6F8C4D07D}" destId="{B88E76BC-F4B6-4684-8E0B-68C16D80E04A}" srcOrd="2" destOrd="0" presId="urn:microsoft.com/office/officeart/2005/8/layout/lProcess2"/>
    <dgm:cxn modelId="{728DCECF-B5D6-4E4D-8AA1-BF7C052C6398}" type="presParOf" srcId="{B88E76BC-F4B6-4684-8E0B-68C16D80E04A}" destId="{AA287406-4D63-401F-99B8-9D5C8816A87A}" srcOrd="0" destOrd="0" presId="urn:microsoft.com/office/officeart/2005/8/layout/lProcess2"/>
    <dgm:cxn modelId="{223F8EB8-14D8-4919-B64A-441957F6FA83}" type="presParOf" srcId="{AA287406-4D63-401F-99B8-9D5C8816A87A}" destId="{2B783796-6E77-48C7-8A5A-0189752E7B65}" srcOrd="0" destOrd="0" presId="urn:microsoft.com/office/officeart/2005/8/layout/lProcess2"/>
    <dgm:cxn modelId="{F14D5ABD-B179-43FE-8C6A-C268C23C70AF}" type="presParOf" srcId="{AA287406-4D63-401F-99B8-9D5C8816A87A}" destId="{4E140014-CA71-42A2-9327-201237CEA5ED}" srcOrd="1" destOrd="0" presId="urn:microsoft.com/office/officeart/2005/8/layout/lProcess2"/>
    <dgm:cxn modelId="{F1F7DB25-2F1D-4CF9-B0C7-FD302507DB60}" type="presParOf" srcId="{AA287406-4D63-401F-99B8-9D5C8816A87A}" destId="{7162FB52-DFD2-4478-9EF1-2337673C27F3}" srcOrd="2" destOrd="0" presId="urn:microsoft.com/office/officeart/2005/8/layout/lProcess2"/>
    <dgm:cxn modelId="{BE764338-07D9-47CB-9097-7ABFFA4A7823}" type="presParOf" srcId="{AA287406-4D63-401F-99B8-9D5C8816A87A}" destId="{8CE3F237-5445-44F1-9980-44F7ECF995DD}" srcOrd="3" destOrd="0" presId="urn:microsoft.com/office/officeart/2005/8/layout/lProcess2"/>
    <dgm:cxn modelId="{FF5338C0-22B2-40A5-A431-B088928A4177}" type="presParOf" srcId="{AA287406-4D63-401F-99B8-9D5C8816A87A}" destId="{73388C00-D867-4E87-8275-EF9BB82619AE}" srcOrd="4" destOrd="0" presId="urn:microsoft.com/office/officeart/2005/8/layout/lProcess2"/>
    <dgm:cxn modelId="{C4B4D9F6-2051-4D37-8EE5-D4EEEB1DA8F2}" type="presParOf" srcId="{AA287406-4D63-401F-99B8-9D5C8816A87A}" destId="{6AB9D705-63E9-4775-9A59-52AAF43429ED}" srcOrd="5" destOrd="0" presId="urn:microsoft.com/office/officeart/2005/8/layout/lProcess2"/>
    <dgm:cxn modelId="{D46ADEB6-7C95-4515-8E1B-D74E8B80B402}" type="presParOf" srcId="{AA287406-4D63-401F-99B8-9D5C8816A87A}" destId="{060F7D9F-2036-41C3-8FD7-CAB6ED0762CC}" srcOrd="6" destOrd="0" presId="urn:microsoft.com/office/officeart/2005/8/layout/lProcess2"/>
    <dgm:cxn modelId="{821D2BDA-BF29-40C1-8A7B-B80ACB021E23}" type="presParOf" srcId="{AA287406-4D63-401F-99B8-9D5C8816A87A}" destId="{DEEC5FC6-2D1C-4B35-AAE2-174724B2F8B4}" srcOrd="7" destOrd="0" presId="urn:microsoft.com/office/officeart/2005/8/layout/lProcess2"/>
    <dgm:cxn modelId="{AFD59AB0-BE5E-4211-8C12-5326A724378E}" type="presParOf" srcId="{AA287406-4D63-401F-99B8-9D5C8816A87A}" destId="{DBD63F00-D448-480F-99BF-E1F14C9747B8}" srcOrd="8" destOrd="0" presId="urn:microsoft.com/office/officeart/2005/8/layout/lProcess2"/>
    <dgm:cxn modelId="{3B5B567F-15AF-4564-A628-AECE44F6A16A}" type="presParOf" srcId="{6DDBDBF0-98D4-45BD-AC94-ABB68AD40D07}" destId="{1C494CCC-ED26-4F20-B3C4-5F91EBCE3D17}" srcOrd="5" destOrd="0" presId="urn:microsoft.com/office/officeart/2005/8/layout/lProcess2"/>
    <dgm:cxn modelId="{8DA56D69-6871-4A4E-96F5-C09539DD6CB6}" type="presParOf" srcId="{6DDBDBF0-98D4-45BD-AC94-ABB68AD40D07}" destId="{A82B02A6-9460-462F-96F5-F7773879F9B6}" srcOrd="6" destOrd="0" presId="urn:microsoft.com/office/officeart/2005/8/layout/lProcess2"/>
    <dgm:cxn modelId="{ED2FD1A9-C9A2-4CDA-9A41-0CB89F4F0480}" type="presParOf" srcId="{A82B02A6-9460-462F-96F5-F7773879F9B6}" destId="{7B668B59-14BC-4F37-9FD7-06ED515BAF41}" srcOrd="0" destOrd="0" presId="urn:microsoft.com/office/officeart/2005/8/layout/lProcess2"/>
    <dgm:cxn modelId="{8338EA80-DD57-4D1E-8276-E70EE51FCF3A}" type="presParOf" srcId="{A82B02A6-9460-462F-96F5-F7773879F9B6}" destId="{A2E8B170-012A-47C2-98E3-16AAF3C2B29A}" srcOrd="1" destOrd="0" presId="urn:microsoft.com/office/officeart/2005/8/layout/lProcess2"/>
    <dgm:cxn modelId="{99A1BA25-1AE2-4EDD-A126-2D29F6DA7185}" type="presParOf" srcId="{A82B02A6-9460-462F-96F5-F7773879F9B6}" destId="{F6FA815A-F631-4222-A58A-208C34E7A563}" srcOrd="2" destOrd="0" presId="urn:microsoft.com/office/officeart/2005/8/layout/lProcess2"/>
    <dgm:cxn modelId="{CC3E6F8D-47F4-447E-992B-C435002FEEC5}" type="presParOf" srcId="{F6FA815A-F631-4222-A58A-208C34E7A563}" destId="{EAD9FA4A-39D5-476B-AE7F-ACA446201864}" srcOrd="0" destOrd="0" presId="urn:microsoft.com/office/officeart/2005/8/layout/lProcess2"/>
    <dgm:cxn modelId="{5C522BC3-49F1-490B-A233-87408F9F0977}" type="presParOf" srcId="{EAD9FA4A-39D5-476B-AE7F-ACA446201864}" destId="{686FC922-4EC0-4793-A4EA-2C02FC6CD5F9}" srcOrd="0" destOrd="0" presId="urn:microsoft.com/office/officeart/2005/8/layout/lProcess2"/>
    <dgm:cxn modelId="{11A925E5-99E6-4DB5-8195-017B1BB4D4EE}" type="presParOf" srcId="{EAD9FA4A-39D5-476B-AE7F-ACA446201864}" destId="{34B60E3B-6277-47E9-A01B-2A0E468AD3BE}" srcOrd="1" destOrd="0" presId="urn:microsoft.com/office/officeart/2005/8/layout/lProcess2"/>
    <dgm:cxn modelId="{C0055275-D872-494E-9486-5156CBDAFA98}" type="presParOf" srcId="{EAD9FA4A-39D5-476B-AE7F-ACA446201864}" destId="{3F813011-408A-455D-AABE-2F81253A9D6A}" srcOrd="2" destOrd="0" presId="urn:microsoft.com/office/officeart/2005/8/layout/lProcess2"/>
    <dgm:cxn modelId="{7CF1F44C-AA8B-44D2-BCF9-4174F866E216}" type="presParOf" srcId="{EAD9FA4A-39D5-476B-AE7F-ACA446201864}" destId="{0A1D2920-A881-4FD6-A080-A452C0CC2C6F}" srcOrd="3" destOrd="0" presId="urn:microsoft.com/office/officeart/2005/8/layout/lProcess2"/>
    <dgm:cxn modelId="{320B7270-C0E3-4A8C-85FE-49DF3F203C00}" type="presParOf" srcId="{EAD9FA4A-39D5-476B-AE7F-ACA446201864}" destId="{A0A8C850-5FD8-4DD9-B538-F7263C41E09A}" srcOrd="4" destOrd="0" presId="urn:microsoft.com/office/officeart/2005/8/layout/lProcess2"/>
    <dgm:cxn modelId="{D388D340-6B1F-4EA9-B0AA-73ED6B3A3B07}" type="presParOf" srcId="{EAD9FA4A-39D5-476B-AE7F-ACA446201864}" destId="{9E977277-7CA5-4E23-8B69-EEBFD41E815F}" srcOrd="5" destOrd="0" presId="urn:microsoft.com/office/officeart/2005/8/layout/lProcess2"/>
    <dgm:cxn modelId="{E70B2BFC-B5A4-4E0A-B18F-EAF2A48516FB}" type="presParOf" srcId="{EAD9FA4A-39D5-476B-AE7F-ACA446201864}" destId="{06D2EF62-3DA2-4382-BCC3-59D75FFA8C01}" srcOrd="6"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397578-7B88-4110-AB0A-6AE2ECC878E3}">
      <dsp:nvSpPr>
        <dsp:cNvPr id="0" name=""/>
        <dsp:cNvSpPr/>
      </dsp:nvSpPr>
      <dsp:spPr>
        <a:xfrm>
          <a:off x="1949" y="0"/>
          <a:ext cx="1913100" cy="4644571"/>
        </a:xfrm>
        <a:prstGeom prst="roundRect">
          <a:avLst>
            <a:gd name="adj" fmla="val 10000"/>
          </a:avLst>
        </a:prstGeom>
        <a:solidFill>
          <a:srgbClr val="A4CE78"/>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AR" sz="2000" kern="1200" dirty="0">
              <a:latin typeface="Tahoma" panose="020B0604030504040204" pitchFamily="34" charset="0"/>
              <a:ea typeface="Tahoma" panose="020B0604030504040204" pitchFamily="34" charset="0"/>
              <a:cs typeface="Tahoma" panose="020B0604030504040204" pitchFamily="34" charset="0"/>
            </a:rPr>
            <a:t>PRODUCCIÓN</a:t>
          </a:r>
        </a:p>
      </dsp:txBody>
      <dsp:txXfrm>
        <a:off x="1949" y="0"/>
        <a:ext cx="1913100" cy="1393371"/>
      </dsp:txXfrm>
    </dsp:sp>
    <dsp:sp modelId="{A2B3788C-91F4-4091-AC8B-0BA99838F1D0}">
      <dsp:nvSpPr>
        <dsp:cNvPr id="0" name=""/>
        <dsp:cNvSpPr/>
      </dsp:nvSpPr>
      <dsp:spPr>
        <a:xfrm>
          <a:off x="193259" y="1393768"/>
          <a:ext cx="1530480" cy="912472"/>
        </a:xfrm>
        <a:prstGeom prst="roundRect">
          <a:avLst>
            <a:gd name="adj" fmla="val 10000"/>
          </a:avLst>
        </a:prstGeom>
        <a:solidFill>
          <a:srgbClr val="1F8C79"/>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s-AR" sz="1600" kern="1200" dirty="0"/>
            <a:t>materias primas</a:t>
          </a:r>
        </a:p>
      </dsp:txBody>
      <dsp:txXfrm>
        <a:off x="219984" y="1420493"/>
        <a:ext cx="1477030" cy="859022"/>
      </dsp:txXfrm>
    </dsp:sp>
    <dsp:sp modelId="{5DF1A7D6-8F07-46C6-A4A3-7DEC8E0C79B5}">
      <dsp:nvSpPr>
        <dsp:cNvPr id="0" name=""/>
        <dsp:cNvSpPr/>
      </dsp:nvSpPr>
      <dsp:spPr>
        <a:xfrm>
          <a:off x="236587" y="2446620"/>
          <a:ext cx="1530480" cy="912472"/>
        </a:xfrm>
        <a:prstGeom prst="roundRect">
          <a:avLst>
            <a:gd name="adj" fmla="val 10000"/>
          </a:avLst>
        </a:prstGeom>
        <a:solidFill>
          <a:srgbClr val="1F8C79"/>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s-AR" sz="1600" kern="1200" dirty="0"/>
            <a:t>transporte</a:t>
          </a:r>
        </a:p>
      </dsp:txBody>
      <dsp:txXfrm>
        <a:off x="263312" y="2473345"/>
        <a:ext cx="1477030" cy="859022"/>
      </dsp:txXfrm>
    </dsp:sp>
    <dsp:sp modelId="{4AA5BEF9-0F40-4382-9535-EB81FCEEB859}">
      <dsp:nvSpPr>
        <dsp:cNvPr id="0" name=""/>
        <dsp:cNvSpPr/>
      </dsp:nvSpPr>
      <dsp:spPr>
        <a:xfrm>
          <a:off x="236587" y="3499473"/>
          <a:ext cx="1530480" cy="912472"/>
        </a:xfrm>
        <a:prstGeom prst="roundRect">
          <a:avLst>
            <a:gd name="adj" fmla="val 10000"/>
          </a:avLst>
        </a:prstGeom>
        <a:solidFill>
          <a:srgbClr val="1F8C79"/>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s-AR" sz="1600" kern="1200" dirty="0"/>
            <a:t>fabricación</a:t>
          </a:r>
        </a:p>
      </dsp:txBody>
      <dsp:txXfrm>
        <a:off x="263312" y="3526198"/>
        <a:ext cx="1477030" cy="859022"/>
      </dsp:txXfrm>
    </dsp:sp>
    <dsp:sp modelId="{7A57A974-A5B3-47C3-9D08-1F39B491FD83}">
      <dsp:nvSpPr>
        <dsp:cNvPr id="0" name=""/>
        <dsp:cNvSpPr/>
      </dsp:nvSpPr>
      <dsp:spPr>
        <a:xfrm>
          <a:off x="2058532" y="0"/>
          <a:ext cx="1913100" cy="4644571"/>
        </a:xfrm>
        <a:prstGeom prst="roundRect">
          <a:avLst>
            <a:gd name="adj" fmla="val 10000"/>
          </a:avLst>
        </a:prstGeom>
        <a:solidFill>
          <a:srgbClr val="A4CE78"/>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AR" sz="2000" kern="1200" dirty="0">
              <a:latin typeface="Tahoma" panose="020B0604030504040204" pitchFamily="34" charset="0"/>
              <a:ea typeface="Tahoma" panose="020B0604030504040204" pitchFamily="34" charset="0"/>
              <a:cs typeface="Tahoma" panose="020B0604030504040204" pitchFamily="34" charset="0"/>
            </a:rPr>
            <a:t>CONSTRUCIÓN</a:t>
          </a:r>
        </a:p>
      </dsp:txBody>
      <dsp:txXfrm>
        <a:off x="2058532" y="0"/>
        <a:ext cx="1913100" cy="1393371"/>
      </dsp:txXfrm>
    </dsp:sp>
    <dsp:sp modelId="{628FBB32-3870-4347-8516-D3FAAFB430EC}">
      <dsp:nvSpPr>
        <dsp:cNvPr id="0" name=""/>
        <dsp:cNvSpPr/>
      </dsp:nvSpPr>
      <dsp:spPr>
        <a:xfrm>
          <a:off x="2293170" y="1394732"/>
          <a:ext cx="1530480" cy="1400401"/>
        </a:xfrm>
        <a:prstGeom prst="roundRect">
          <a:avLst>
            <a:gd name="adj" fmla="val 10000"/>
          </a:avLst>
        </a:prstGeom>
        <a:solidFill>
          <a:srgbClr val="1F8C79"/>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s-AR" sz="1600" kern="1200" dirty="0"/>
            <a:t>Transporte</a:t>
          </a:r>
        </a:p>
      </dsp:txBody>
      <dsp:txXfrm>
        <a:off x="2334186" y="1435748"/>
        <a:ext cx="1448448" cy="1318369"/>
      </dsp:txXfrm>
    </dsp:sp>
    <dsp:sp modelId="{1FD6457C-C0F1-46C5-A735-E63C474637B7}">
      <dsp:nvSpPr>
        <dsp:cNvPr id="0" name=""/>
        <dsp:cNvSpPr/>
      </dsp:nvSpPr>
      <dsp:spPr>
        <a:xfrm>
          <a:off x="2293170" y="3010580"/>
          <a:ext cx="1530480" cy="1400401"/>
        </a:xfrm>
        <a:prstGeom prst="roundRect">
          <a:avLst>
            <a:gd name="adj" fmla="val 10000"/>
          </a:avLst>
        </a:prstGeom>
        <a:solidFill>
          <a:srgbClr val="1F8C79"/>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s-AR" sz="1600" kern="1200" dirty="0"/>
            <a:t>Procesos en obra</a:t>
          </a:r>
        </a:p>
      </dsp:txBody>
      <dsp:txXfrm>
        <a:off x="2334186" y="3051596"/>
        <a:ext cx="1448448" cy="1318369"/>
      </dsp:txXfrm>
    </dsp:sp>
    <dsp:sp modelId="{C1A22876-09FD-4B8E-A55F-EC0E7DB96DD2}">
      <dsp:nvSpPr>
        <dsp:cNvPr id="0" name=""/>
        <dsp:cNvSpPr/>
      </dsp:nvSpPr>
      <dsp:spPr>
        <a:xfrm>
          <a:off x="4115115" y="0"/>
          <a:ext cx="1913100" cy="4644571"/>
        </a:xfrm>
        <a:prstGeom prst="roundRect">
          <a:avLst>
            <a:gd name="adj" fmla="val 10000"/>
          </a:avLst>
        </a:prstGeom>
        <a:solidFill>
          <a:srgbClr val="A4CE78"/>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AR" sz="2000" kern="1200" dirty="0">
              <a:latin typeface="Tahoma" panose="020B0604030504040204" pitchFamily="34" charset="0"/>
              <a:ea typeface="Tahoma" panose="020B0604030504040204" pitchFamily="34" charset="0"/>
              <a:cs typeface="Tahoma" panose="020B0604030504040204" pitchFamily="34" charset="0"/>
            </a:rPr>
            <a:t>USO</a:t>
          </a:r>
        </a:p>
      </dsp:txBody>
      <dsp:txXfrm>
        <a:off x="4115115" y="0"/>
        <a:ext cx="1913100" cy="1393371"/>
      </dsp:txXfrm>
    </dsp:sp>
    <dsp:sp modelId="{2B783796-6E77-48C7-8A5A-0189752E7B65}">
      <dsp:nvSpPr>
        <dsp:cNvPr id="0" name=""/>
        <dsp:cNvSpPr/>
      </dsp:nvSpPr>
      <dsp:spPr>
        <a:xfrm>
          <a:off x="4306425" y="1394250"/>
          <a:ext cx="1530480" cy="537312"/>
        </a:xfrm>
        <a:prstGeom prst="roundRect">
          <a:avLst>
            <a:gd name="adj" fmla="val 10000"/>
          </a:avLst>
        </a:prstGeom>
        <a:solidFill>
          <a:srgbClr val="1F8C79"/>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s-AR" sz="1600" kern="1200" dirty="0"/>
            <a:t>mantenimiento</a:t>
          </a:r>
        </a:p>
      </dsp:txBody>
      <dsp:txXfrm>
        <a:off x="4322162" y="1409987"/>
        <a:ext cx="1499006" cy="505838"/>
      </dsp:txXfrm>
    </dsp:sp>
    <dsp:sp modelId="{7162FB52-DFD2-4478-9EF1-2337673C27F3}">
      <dsp:nvSpPr>
        <dsp:cNvPr id="0" name=""/>
        <dsp:cNvSpPr/>
      </dsp:nvSpPr>
      <dsp:spPr>
        <a:xfrm>
          <a:off x="4306425" y="2014225"/>
          <a:ext cx="1530480" cy="537312"/>
        </a:xfrm>
        <a:prstGeom prst="roundRect">
          <a:avLst>
            <a:gd name="adj" fmla="val 10000"/>
          </a:avLst>
        </a:prstGeom>
        <a:solidFill>
          <a:srgbClr val="1F8C79"/>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s-AR" sz="1600" kern="1200" dirty="0"/>
            <a:t>reparación-remplazo</a:t>
          </a:r>
        </a:p>
      </dsp:txBody>
      <dsp:txXfrm>
        <a:off x="4322162" y="2029962"/>
        <a:ext cx="1499006" cy="505838"/>
      </dsp:txXfrm>
    </dsp:sp>
    <dsp:sp modelId="{73388C00-D867-4E87-8275-EF9BB82619AE}">
      <dsp:nvSpPr>
        <dsp:cNvPr id="0" name=""/>
        <dsp:cNvSpPr/>
      </dsp:nvSpPr>
      <dsp:spPr>
        <a:xfrm>
          <a:off x="4306425" y="2634200"/>
          <a:ext cx="1530480" cy="537312"/>
        </a:xfrm>
        <a:prstGeom prst="roundRect">
          <a:avLst>
            <a:gd name="adj" fmla="val 10000"/>
          </a:avLst>
        </a:prstGeom>
        <a:solidFill>
          <a:srgbClr val="1F8C79"/>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s-AR" sz="1600" kern="1200" dirty="0"/>
            <a:t>rehabilitación</a:t>
          </a:r>
        </a:p>
      </dsp:txBody>
      <dsp:txXfrm>
        <a:off x="4322162" y="2649937"/>
        <a:ext cx="1499006" cy="505838"/>
      </dsp:txXfrm>
    </dsp:sp>
    <dsp:sp modelId="{060F7D9F-2036-41C3-8FD7-CAB6ED0762CC}">
      <dsp:nvSpPr>
        <dsp:cNvPr id="0" name=""/>
        <dsp:cNvSpPr/>
      </dsp:nvSpPr>
      <dsp:spPr>
        <a:xfrm>
          <a:off x="4306425" y="3254176"/>
          <a:ext cx="1530480" cy="537312"/>
        </a:xfrm>
        <a:prstGeom prst="roundRect">
          <a:avLst>
            <a:gd name="adj" fmla="val 10000"/>
          </a:avLst>
        </a:prstGeom>
        <a:solidFill>
          <a:srgbClr val="1F8C79"/>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s-AR" sz="1600" kern="1200" dirty="0"/>
            <a:t>consumo energético</a:t>
          </a:r>
        </a:p>
      </dsp:txBody>
      <dsp:txXfrm>
        <a:off x="4322162" y="3269913"/>
        <a:ext cx="1499006" cy="505838"/>
      </dsp:txXfrm>
    </dsp:sp>
    <dsp:sp modelId="{DBD63F00-D448-480F-99BF-E1F14C9747B8}">
      <dsp:nvSpPr>
        <dsp:cNvPr id="0" name=""/>
        <dsp:cNvSpPr/>
      </dsp:nvSpPr>
      <dsp:spPr>
        <a:xfrm>
          <a:off x="4306425" y="3874151"/>
          <a:ext cx="1530480" cy="537312"/>
        </a:xfrm>
        <a:prstGeom prst="roundRect">
          <a:avLst>
            <a:gd name="adj" fmla="val 10000"/>
          </a:avLst>
        </a:prstGeom>
        <a:solidFill>
          <a:srgbClr val="1F8C79"/>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s-AR" sz="1600" kern="1200" dirty="0"/>
            <a:t>consumo de agua</a:t>
          </a:r>
        </a:p>
      </dsp:txBody>
      <dsp:txXfrm>
        <a:off x="4322162" y="3889888"/>
        <a:ext cx="1499006" cy="505838"/>
      </dsp:txXfrm>
    </dsp:sp>
    <dsp:sp modelId="{7B668B59-14BC-4F37-9FD7-06ED515BAF41}">
      <dsp:nvSpPr>
        <dsp:cNvPr id="0" name=""/>
        <dsp:cNvSpPr/>
      </dsp:nvSpPr>
      <dsp:spPr>
        <a:xfrm>
          <a:off x="6173647" y="0"/>
          <a:ext cx="1913100" cy="4644571"/>
        </a:xfrm>
        <a:prstGeom prst="roundRect">
          <a:avLst>
            <a:gd name="adj" fmla="val 10000"/>
          </a:avLst>
        </a:prstGeom>
        <a:solidFill>
          <a:srgbClr val="A4CE78"/>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AR" sz="2000" kern="1200" dirty="0">
              <a:latin typeface="Tahoma" panose="020B0604030504040204" pitchFamily="34" charset="0"/>
              <a:ea typeface="Tahoma" panose="020B0604030504040204" pitchFamily="34" charset="0"/>
              <a:cs typeface="Tahoma" panose="020B0604030504040204" pitchFamily="34" charset="0"/>
            </a:rPr>
            <a:t>FIN DE VIDA</a:t>
          </a:r>
        </a:p>
      </dsp:txBody>
      <dsp:txXfrm>
        <a:off x="6173647" y="0"/>
        <a:ext cx="1913100" cy="1393371"/>
      </dsp:txXfrm>
    </dsp:sp>
    <dsp:sp modelId="{686FC922-4EC0-4793-A4EA-2C02FC6CD5F9}">
      <dsp:nvSpPr>
        <dsp:cNvPr id="0" name=""/>
        <dsp:cNvSpPr/>
      </dsp:nvSpPr>
      <dsp:spPr>
        <a:xfrm>
          <a:off x="6363008" y="1393484"/>
          <a:ext cx="1530480" cy="676615"/>
        </a:xfrm>
        <a:prstGeom prst="roundRect">
          <a:avLst>
            <a:gd name="adj" fmla="val 10000"/>
          </a:avLst>
        </a:prstGeom>
        <a:solidFill>
          <a:srgbClr val="1F8C79"/>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s-AR" sz="1600" kern="1200" dirty="0"/>
            <a:t> demolición</a:t>
          </a:r>
        </a:p>
      </dsp:txBody>
      <dsp:txXfrm>
        <a:off x="6382825" y="1413301"/>
        <a:ext cx="1490846" cy="636981"/>
      </dsp:txXfrm>
    </dsp:sp>
    <dsp:sp modelId="{3F813011-408A-455D-AABE-2F81253A9D6A}">
      <dsp:nvSpPr>
        <dsp:cNvPr id="0" name=""/>
        <dsp:cNvSpPr/>
      </dsp:nvSpPr>
      <dsp:spPr>
        <a:xfrm>
          <a:off x="6363008" y="2174194"/>
          <a:ext cx="1530480" cy="676615"/>
        </a:xfrm>
        <a:prstGeom prst="roundRect">
          <a:avLst>
            <a:gd name="adj" fmla="val 10000"/>
          </a:avLst>
        </a:prstGeom>
        <a:solidFill>
          <a:srgbClr val="1F8C79"/>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s-AR" sz="1600" kern="1200" dirty="0"/>
            <a:t>transporte</a:t>
          </a:r>
        </a:p>
      </dsp:txBody>
      <dsp:txXfrm>
        <a:off x="6382825" y="2194011"/>
        <a:ext cx="1490846" cy="636981"/>
      </dsp:txXfrm>
    </dsp:sp>
    <dsp:sp modelId="{A0A8C850-5FD8-4DD9-B538-F7263C41E09A}">
      <dsp:nvSpPr>
        <dsp:cNvPr id="0" name=""/>
        <dsp:cNvSpPr/>
      </dsp:nvSpPr>
      <dsp:spPr>
        <a:xfrm>
          <a:off x="6363008" y="2954904"/>
          <a:ext cx="1530480" cy="676615"/>
        </a:xfrm>
        <a:prstGeom prst="roundRect">
          <a:avLst>
            <a:gd name="adj" fmla="val 10000"/>
          </a:avLst>
        </a:prstGeom>
        <a:solidFill>
          <a:srgbClr val="1F8C79"/>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s-AR" sz="1600" kern="1200" dirty="0"/>
            <a:t>reciclado-reutilización</a:t>
          </a:r>
        </a:p>
      </dsp:txBody>
      <dsp:txXfrm>
        <a:off x="6382825" y="2974721"/>
        <a:ext cx="1490846" cy="636981"/>
      </dsp:txXfrm>
    </dsp:sp>
    <dsp:sp modelId="{06D2EF62-3DA2-4382-BCC3-59D75FFA8C01}">
      <dsp:nvSpPr>
        <dsp:cNvPr id="0" name=""/>
        <dsp:cNvSpPr/>
      </dsp:nvSpPr>
      <dsp:spPr>
        <a:xfrm>
          <a:off x="6363008" y="3735613"/>
          <a:ext cx="1530480" cy="676615"/>
        </a:xfrm>
        <a:prstGeom prst="roundRect">
          <a:avLst>
            <a:gd name="adj" fmla="val 10000"/>
          </a:avLst>
        </a:prstGeom>
        <a:solidFill>
          <a:srgbClr val="1F8C79"/>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s-AR" sz="1600" kern="1200" dirty="0"/>
            <a:t>basural</a:t>
          </a:r>
        </a:p>
      </dsp:txBody>
      <dsp:txXfrm>
        <a:off x="6382825" y="3755430"/>
        <a:ext cx="1490846" cy="636981"/>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AR"/>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539B45-46FD-4DA7-87EF-C4EA6C07A757}" type="datetimeFigureOut">
              <a:rPr lang="es-AR" smtClean="0"/>
              <a:t>7/5/2024</a:t>
            </a:fld>
            <a:endParaRPr lang="es-AR"/>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AR"/>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AR"/>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F1A31EB-C149-4949-B751-7FD1712953DB}" type="slidenum">
              <a:rPr lang="es-AR" smtClean="0"/>
              <a:t>‹Nº›</a:t>
            </a:fld>
            <a:endParaRPr lang="es-AR"/>
          </a:p>
        </p:txBody>
      </p:sp>
    </p:spTree>
    <p:extLst>
      <p:ext uri="{BB962C8B-B14F-4D97-AF65-F5344CB8AC3E}">
        <p14:creationId xmlns:p14="http://schemas.microsoft.com/office/powerpoint/2010/main" val="385113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de título">
    <p:spTree>
      <p:nvGrpSpPr>
        <p:cNvPr id="1" name=""/>
        <p:cNvGrpSpPr/>
        <p:nvPr/>
      </p:nvGrpSpPr>
      <p:grpSpPr>
        <a:xfrm>
          <a:off x="0" y="0"/>
          <a:ext cx="0" cy="0"/>
          <a:chOff x="0" y="0"/>
          <a:chExt cx="0" cy="0"/>
        </a:xfrm>
      </p:grpSpPr>
      <p:sp>
        <p:nvSpPr>
          <p:cNvPr id="8" name="Rectangle 7"/>
          <p:cNvSpPr/>
          <p:nvPr/>
        </p:nvSpPr>
        <p:spPr>
          <a:xfrm>
            <a:off x="1036320" y="0"/>
            <a:ext cx="100584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p:cNvSpPr/>
          <p:nvPr/>
        </p:nvSpPr>
        <p:spPr>
          <a:xfrm>
            <a:off x="1036320" y="6525344"/>
            <a:ext cx="10058400" cy="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8 CuadroTexto"/>
          <p:cNvSpPr txBox="1"/>
          <p:nvPr userDrawn="1"/>
        </p:nvSpPr>
        <p:spPr>
          <a:xfrm>
            <a:off x="996217" y="5925180"/>
            <a:ext cx="6883883" cy="584775"/>
          </a:xfrm>
          <a:prstGeom prst="rect">
            <a:avLst/>
          </a:prstGeom>
          <a:noFill/>
        </p:spPr>
        <p:txBody>
          <a:bodyPr wrap="square" rtlCol="0">
            <a:spAutoFit/>
          </a:bodyPr>
          <a:lstStyle/>
          <a:p>
            <a:endParaRPr lang="es-AR" sz="1600" baseline="0" dirty="0">
              <a:latin typeface="Arial" pitchFamily="34" charset="0"/>
              <a:cs typeface="Arial" pitchFamily="34" charset="0"/>
            </a:endParaRPr>
          </a:p>
          <a:p>
            <a:r>
              <a:rPr lang="es-AR" sz="1600" baseline="0" dirty="0">
                <a:latin typeface="Arial" pitchFamily="34" charset="0"/>
                <a:cs typeface="Arial" pitchFamily="34" charset="0"/>
              </a:rPr>
              <a:t>Dra. Arq. M. Victoria Mercado</a:t>
            </a:r>
          </a:p>
        </p:txBody>
      </p:sp>
      <p:sp>
        <p:nvSpPr>
          <p:cNvPr id="10" name="9 CuadroTexto"/>
          <p:cNvSpPr txBox="1"/>
          <p:nvPr userDrawn="1"/>
        </p:nvSpPr>
        <p:spPr>
          <a:xfrm>
            <a:off x="4207397" y="6217568"/>
            <a:ext cx="6883883" cy="307777"/>
          </a:xfrm>
          <a:prstGeom prst="rect">
            <a:avLst/>
          </a:prstGeom>
          <a:noFill/>
        </p:spPr>
        <p:txBody>
          <a:bodyPr wrap="square" rtlCol="0">
            <a:spAutoFit/>
          </a:bodyPr>
          <a:lstStyle/>
          <a:p>
            <a:pPr algn="r"/>
            <a:r>
              <a:rPr lang="es-AR" sz="1400" dirty="0">
                <a:latin typeface="Arial" pitchFamily="34" charset="0"/>
                <a:cs typeface="Arial" pitchFamily="34" charset="0"/>
              </a:rPr>
              <a:t>7/05/2024</a:t>
            </a:r>
            <a:endParaRPr lang="es-AR" sz="1400" baseline="0" dirty="0">
              <a:latin typeface="Arial" pitchFamily="34" charset="0"/>
              <a:cs typeface="Arial"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4275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0126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6211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ítulo, 2 objetos y texto">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33788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1036320" y="0"/>
            <a:ext cx="10058400" cy="6926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p:nvSpPr>
        <p:spPr>
          <a:xfrm>
            <a:off x="1036320" y="6172200"/>
            <a:ext cx="10058400" cy="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3 CuadroTexto"/>
          <p:cNvSpPr txBox="1"/>
          <p:nvPr userDrawn="1"/>
        </p:nvSpPr>
        <p:spPr>
          <a:xfrm>
            <a:off x="7652779" y="6258799"/>
            <a:ext cx="3441941" cy="276999"/>
          </a:xfrm>
          <a:prstGeom prst="rect">
            <a:avLst/>
          </a:prstGeom>
          <a:noFill/>
        </p:spPr>
        <p:txBody>
          <a:bodyPr wrap="square" rtlCol="0">
            <a:spAutoFit/>
          </a:bodyPr>
          <a:lstStyle/>
          <a:p>
            <a:pPr algn="r"/>
            <a:r>
              <a:rPr lang="es-AR" sz="1200" dirty="0">
                <a:latin typeface="Arial" pitchFamily="34" charset="0"/>
                <a:cs typeface="Arial" pitchFamily="34" charset="0"/>
              </a:rPr>
              <a:t>7/05/2024</a:t>
            </a:r>
            <a:endParaRPr lang="es-AR" sz="1200" baseline="0" dirty="0">
              <a:latin typeface="Arial" pitchFamily="34" charset="0"/>
              <a:cs typeface="Arial" pitchFamily="34" charset="0"/>
            </a:endParaRPr>
          </a:p>
        </p:txBody>
      </p:sp>
      <p:sp>
        <p:nvSpPr>
          <p:cNvPr id="5" name="4 CuadroTexto"/>
          <p:cNvSpPr txBox="1"/>
          <p:nvPr userDrawn="1"/>
        </p:nvSpPr>
        <p:spPr>
          <a:xfrm>
            <a:off x="1036320" y="6258799"/>
            <a:ext cx="3907552" cy="276999"/>
          </a:xfrm>
          <a:prstGeom prst="rect">
            <a:avLst/>
          </a:prstGeom>
          <a:noFill/>
        </p:spPr>
        <p:txBody>
          <a:bodyPr wrap="square" rtlCol="0">
            <a:spAutoFit/>
          </a:bodyPr>
          <a:lstStyle/>
          <a:p>
            <a:r>
              <a:rPr lang="es-AR" sz="1200" baseline="0" dirty="0">
                <a:latin typeface="Arial" pitchFamily="34" charset="0"/>
                <a:cs typeface="Arial" pitchFamily="34" charset="0"/>
              </a:rPr>
              <a:t>Dra. </a:t>
            </a:r>
            <a:r>
              <a:rPr lang="es-AR" sz="1200" baseline="0" dirty="0" err="1">
                <a:latin typeface="Arial" pitchFamily="34" charset="0"/>
                <a:cs typeface="Arial" pitchFamily="34" charset="0"/>
              </a:rPr>
              <a:t>Arq</a:t>
            </a:r>
            <a:r>
              <a:rPr lang="es-AR" sz="1200" baseline="0" dirty="0">
                <a:latin typeface="Arial" pitchFamily="34" charset="0"/>
                <a:cs typeface="Arial" pitchFamily="34" charset="0"/>
              </a:rPr>
              <a:t> M. Victoria Mercado</a:t>
            </a:r>
          </a:p>
        </p:txBody>
      </p:sp>
    </p:spTree>
  </p:cSld>
  <p:clrMap bg1="lt1" tx1="dk1" bg2="lt2" tx2="dk2" accent1="accent1" accent2="accent2" accent3="accent3" accent4="accent4" accent5="accent5" accent6="accent6" hlink="hlink" folHlink="folHlink"/>
  <p:sldLayoutIdLst>
    <p:sldLayoutId id="2147483651" r:id="rId1"/>
    <p:sldLayoutId id="2147483664" r:id="rId2"/>
    <p:sldLayoutId id="2147483666" r:id="rId3"/>
    <p:sldLayoutId id="2147483667" r:id="rId4"/>
    <p:sldLayoutId id="2147483668" r:id="rId5"/>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wmf"/><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651092" y="764704"/>
            <a:ext cx="6696744" cy="1446550"/>
          </a:xfrm>
          <a:prstGeom prst="rect">
            <a:avLst/>
          </a:prstGeom>
          <a:noFill/>
        </p:spPr>
        <p:txBody>
          <a:bodyPr wrap="square" rtlCol="0">
            <a:spAutoFit/>
          </a:bodyPr>
          <a:lstStyle/>
          <a:p>
            <a:pPr algn="ctr"/>
            <a:r>
              <a:rPr lang="es-ES_tradnl" sz="3200" dirty="0">
                <a:latin typeface="Arial" panose="020B0604020202020204" pitchFamily="34" charset="0"/>
                <a:ea typeface="Times New Roman" panose="02020603050405020304" pitchFamily="18" charset="0"/>
                <a:cs typeface="Times New Roman" panose="02020603050405020304" pitchFamily="18" charset="0"/>
              </a:rPr>
              <a:t>ARQUITECTURA SUSTENTABLE</a:t>
            </a:r>
          </a:p>
          <a:p>
            <a:pPr algn="ctr"/>
            <a:endParaRPr lang="es-AR" sz="3200" b="1" dirty="0"/>
          </a:p>
          <a:p>
            <a:pPr algn="ctr"/>
            <a:r>
              <a:rPr lang="es-AR" sz="2400" dirty="0">
                <a:latin typeface="Arial" panose="020B0604020202020204" pitchFamily="34" charset="0"/>
                <a:cs typeface="Times New Roman" panose="02020603050405020304" pitchFamily="18" charset="0"/>
              </a:rPr>
              <a:t>ENERGÍA TOTAL DE UN EDIFICIO</a:t>
            </a:r>
          </a:p>
        </p:txBody>
      </p:sp>
      <p:pic>
        <p:nvPicPr>
          <p:cNvPr id="12" name="Imagen 11">
            <a:extLst>
              <a:ext uri="{FF2B5EF4-FFF2-40B4-BE49-F238E27FC236}">
                <a16:creationId xmlns:a16="http://schemas.microsoft.com/office/drawing/2014/main" id="{1ABFEB67-416F-4FF9-9987-66B7CC6C66CF}"/>
              </a:ext>
            </a:extLst>
          </p:cNvPr>
          <p:cNvPicPr>
            <a:picLocks noChangeAspect="1"/>
          </p:cNvPicPr>
          <p:nvPr/>
        </p:nvPicPr>
        <p:blipFill rotWithShape="1">
          <a:blip r:embed="rId2"/>
          <a:srcRect t="5705" b="15260"/>
          <a:stretch/>
        </p:blipFill>
        <p:spPr>
          <a:xfrm>
            <a:off x="2495600" y="2492896"/>
            <a:ext cx="7526846" cy="3240360"/>
          </a:xfrm>
          <a:prstGeom prst="rect">
            <a:avLst/>
          </a:prstGeom>
        </p:spPr>
      </p:pic>
    </p:spTree>
    <p:extLst>
      <p:ext uri="{BB962C8B-B14F-4D97-AF65-F5344CB8AC3E}">
        <p14:creationId xmlns:p14="http://schemas.microsoft.com/office/powerpoint/2010/main" val="2689435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Resultado de imagen para etiquetado de viviendas santa fe"/>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latin typeface="Tahoma" pitchFamily="34" charset="0"/>
              <a:ea typeface="Tahoma" pitchFamily="34" charset="0"/>
              <a:cs typeface="Tahoma" pitchFamily="34" charset="0"/>
            </a:endParaRPr>
          </a:p>
        </p:txBody>
      </p:sp>
      <p:sp>
        <p:nvSpPr>
          <p:cNvPr id="11" name="Rectangle 2"/>
          <p:cNvSpPr txBox="1">
            <a:spLocks noChangeArrowheads="1"/>
          </p:cNvSpPr>
          <p:nvPr/>
        </p:nvSpPr>
        <p:spPr bwMode="auto">
          <a:xfrm>
            <a:off x="2365263" y="908720"/>
            <a:ext cx="7539176" cy="1323439"/>
          </a:xfrm>
          <a:prstGeom prst="rect">
            <a:avLst/>
          </a:prstGeom>
          <a:noFill/>
        </p:spPr>
        <p:txBody>
          <a:bodyPr wrap="square" rtlCol="0">
            <a:spAutoFit/>
          </a:bodyPr>
          <a:lstStyle>
            <a:defPPr>
              <a:defRPr lang="es-AR"/>
            </a:defPPr>
            <a:lvl1pPr algn="ctr">
              <a:defRPr sz="2800" b="1">
                <a:latin typeface="Tahoma" pitchFamily="34" charset="0"/>
                <a:ea typeface="Tahoma" pitchFamily="34" charset="0"/>
                <a:cs typeface="Tahoma" pitchFamily="34" charset="0"/>
              </a:defRPr>
            </a:lvl1pPr>
          </a:lstStyle>
          <a:p>
            <a:r>
              <a:rPr lang="es-AR" sz="4000" dirty="0"/>
              <a:t>ENERGÍA INCORPORADA</a:t>
            </a:r>
            <a:br>
              <a:rPr lang="es-AR" sz="4000" dirty="0"/>
            </a:br>
            <a:r>
              <a:rPr lang="es-AR" sz="4000" dirty="0"/>
              <a:t>EI</a:t>
            </a:r>
            <a:endParaRPr lang="es-ES_tradnl" sz="4000" dirty="0"/>
          </a:p>
        </p:txBody>
      </p:sp>
      <p:pic>
        <p:nvPicPr>
          <p:cNvPr id="4" name="Picture 3">
            <a:extLst>
              <a:ext uri="{FF2B5EF4-FFF2-40B4-BE49-F238E27FC236}">
                <a16:creationId xmlns:a16="http://schemas.microsoft.com/office/drawing/2014/main" id="{308D5090-B6B2-4622-BFA7-54B53F29170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478"/>
          <a:stretch/>
        </p:blipFill>
        <p:spPr bwMode="auto">
          <a:xfrm>
            <a:off x="3737363" y="3445518"/>
            <a:ext cx="4717274" cy="21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32485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D166109C-0A90-4A71-8CDC-624B9DB0DFB9}"/>
              </a:ext>
            </a:extLst>
          </p:cNvPr>
          <p:cNvSpPr txBox="1"/>
          <p:nvPr/>
        </p:nvSpPr>
        <p:spPr>
          <a:xfrm>
            <a:off x="4966208" y="225837"/>
            <a:ext cx="60983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AR"/>
            </a:defPPr>
            <a:lvl1pPr algn="r">
              <a:spcBef>
                <a:spcPct val="50000"/>
              </a:spcBef>
              <a:defRPr sz="2400">
                <a:latin typeface="Tahoma" pitchFamily="34" charset="0"/>
                <a:ea typeface="Tahoma" pitchFamily="34" charset="0"/>
                <a:cs typeface="Tahoma" pitchFamily="34" charset="0"/>
              </a:defRPr>
            </a:lvl1pPr>
            <a:lvl2pPr marL="742950" indent="-285750">
              <a:defRPr sz="1400">
                <a:latin typeface="Arial" charset="0"/>
              </a:defRPr>
            </a:lvl2pPr>
            <a:lvl3pPr marL="1143000" indent="-228600">
              <a:defRPr sz="1400">
                <a:latin typeface="Arial" charset="0"/>
              </a:defRPr>
            </a:lvl3pPr>
            <a:lvl4pPr marL="1600200" indent="-228600">
              <a:defRPr sz="1400">
                <a:latin typeface="Arial" charset="0"/>
              </a:defRPr>
            </a:lvl4pPr>
            <a:lvl5pPr marL="2057400" indent="-228600">
              <a:defRPr sz="1400">
                <a:latin typeface="Arial" charset="0"/>
              </a:defRPr>
            </a:lvl5pPr>
            <a:lvl6pPr marL="2514600" indent="-228600" algn="ctr" eaLnBrk="0" fontAlgn="base" hangingPunct="0">
              <a:spcBef>
                <a:spcPct val="0"/>
              </a:spcBef>
              <a:spcAft>
                <a:spcPct val="0"/>
              </a:spcAft>
              <a:defRPr sz="1400">
                <a:latin typeface="Arial" charset="0"/>
              </a:defRPr>
            </a:lvl6pPr>
            <a:lvl7pPr marL="2971800" indent="-228600" algn="ctr" eaLnBrk="0" fontAlgn="base" hangingPunct="0">
              <a:spcBef>
                <a:spcPct val="0"/>
              </a:spcBef>
              <a:spcAft>
                <a:spcPct val="0"/>
              </a:spcAft>
              <a:defRPr sz="1400">
                <a:latin typeface="Arial" charset="0"/>
              </a:defRPr>
            </a:lvl7pPr>
            <a:lvl8pPr marL="3429000" indent="-228600" algn="ctr" eaLnBrk="0" fontAlgn="base" hangingPunct="0">
              <a:spcBef>
                <a:spcPct val="0"/>
              </a:spcBef>
              <a:spcAft>
                <a:spcPct val="0"/>
              </a:spcAft>
              <a:defRPr sz="1400">
                <a:latin typeface="Arial" charset="0"/>
              </a:defRPr>
            </a:lvl8pPr>
            <a:lvl9pPr marL="3886200" indent="-228600" algn="ctr" eaLnBrk="0" fontAlgn="base" hangingPunct="0">
              <a:spcBef>
                <a:spcPct val="0"/>
              </a:spcBef>
              <a:spcAft>
                <a:spcPct val="0"/>
              </a:spcAft>
              <a:defRPr sz="1400">
                <a:latin typeface="Arial" charset="0"/>
              </a:defRPr>
            </a:lvl9pPr>
          </a:lstStyle>
          <a:p>
            <a:r>
              <a:rPr lang="es-AR" dirty="0"/>
              <a:t>ENERGÍA INCORPORADA</a:t>
            </a:r>
          </a:p>
        </p:txBody>
      </p:sp>
      <p:pic>
        <p:nvPicPr>
          <p:cNvPr id="6" name="Imagen 5">
            <a:extLst>
              <a:ext uri="{FF2B5EF4-FFF2-40B4-BE49-F238E27FC236}">
                <a16:creationId xmlns:a16="http://schemas.microsoft.com/office/drawing/2014/main" id="{FB4E3663-376E-45B4-A610-0B7398F6AD01}"/>
              </a:ext>
            </a:extLst>
          </p:cNvPr>
          <p:cNvPicPr>
            <a:picLocks noChangeAspect="1"/>
          </p:cNvPicPr>
          <p:nvPr/>
        </p:nvPicPr>
        <p:blipFill rotWithShape="1">
          <a:blip r:embed="rId2"/>
          <a:srcRect l="11440" r="3166" b="54466"/>
          <a:stretch/>
        </p:blipFill>
        <p:spPr>
          <a:xfrm>
            <a:off x="4367808" y="894278"/>
            <a:ext cx="6457366" cy="2308324"/>
          </a:xfrm>
          <a:prstGeom prst="rect">
            <a:avLst/>
          </a:prstGeom>
        </p:spPr>
      </p:pic>
      <p:sp>
        <p:nvSpPr>
          <p:cNvPr id="7" name="Elipse 6">
            <a:extLst>
              <a:ext uri="{FF2B5EF4-FFF2-40B4-BE49-F238E27FC236}">
                <a16:creationId xmlns:a16="http://schemas.microsoft.com/office/drawing/2014/main" id="{369519A4-3D5A-4421-A855-9FD3B0070290}"/>
              </a:ext>
            </a:extLst>
          </p:cNvPr>
          <p:cNvSpPr/>
          <p:nvPr/>
        </p:nvSpPr>
        <p:spPr>
          <a:xfrm>
            <a:off x="4400386" y="973506"/>
            <a:ext cx="6664166" cy="2318699"/>
          </a:xfrm>
          <a:prstGeom prst="ellipse">
            <a:avLst/>
          </a:prstGeom>
          <a:noFill/>
          <a:ln w="57150">
            <a:solidFill>
              <a:srgbClr val="AD0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solidFill>
                <a:srgbClr val="FF0000"/>
              </a:solidFill>
            </a:endParaRPr>
          </a:p>
        </p:txBody>
      </p:sp>
      <p:sp>
        <p:nvSpPr>
          <p:cNvPr id="8" name="CuadroTexto 7">
            <a:extLst>
              <a:ext uri="{FF2B5EF4-FFF2-40B4-BE49-F238E27FC236}">
                <a16:creationId xmlns:a16="http://schemas.microsoft.com/office/drawing/2014/main" id="{6670A806-D28C-4CD6-9DF1-06BA9190AAD3}"/>
              </a:ext>
            </a:extLst>
          </p:cNvPr>
          <p:cNvSpPr txBox="1"/>
          <p:nvPr/>
        </p:nvSpPr>
        <p:spPr>
          <a:xfrm>
            <a:off x="983432" y="3849762"/>
            <a:ext cx="6098344" cy="2031325"/>
          </a:xfrm>
          <a:prstGeom prst="rect">
            <a:avLst/>
          </a:prstGeom>
          <a:noFill/>
        </p:spPr>
        <p:txBody>
          <a:bodyPr wrap="square">
            <a:spAutoFit/>
          </a:bodyPr>
          <a:lstStyle/>
          <a:p>
            <a:pPr algn="just"/>
            <a:r>
              <a:rPr lang="es-AR" dirty="0">
                <a:solidFill>
                  <a:srgbClr val="131313"/>
                </a:solidFill>
                <a:latin typeface="Tahoma" panose="020B0604030504040204" pitchFamily="34" charset="0"/>
                <a:ea typeface="Tahoma" panose="020B0604030504040204" pitchFamily="34" charset="0"/>
                <a:cs typeface="Tahoma" panose="020B0604030504040204" pitchFamily="34" charset="0"/>
              </a:rPr>
              <a:t>La definición de la EI es la cantidad de energía directa e indirecta necesaria para producir bienes y servicios. </a:t>
            </a:r>
          </a:p>
          <a:p>
            <a:pPr algn="just"/>
            <a:r>
              <a:rPr lang="es-AR" dirty="0">
                <a:solidFill>
                  <a:srgbClr val="131313"/>
                </a:solidFill>
                <a:latin typeface="Tahoma" panose="020B0604030504040204" pitchFamily="34" charset="0"/>
                <a:ea typeface="Tahoma" panose="020B0604030504040204" pitchFamily="34" charset="0"/>
                <a:cs typeface="Tahoma" panose="020B0604030504040204" pitchFamily="34" charset="0"/>
              </a:rPr>
              <a:t>La energía directa se refiere a la requerida por el proceso</a:t>
            </a:r>
          </a:p>
          <a:p>
            <a:pPr algn="just"/>
            <a:r>
              <a:rPr lang="es-AR" dirty="0">
                <a:solidFill>
                  <a:srgbClr val="131313"/>
                </a:solidFill>
                <a:latin typeface="Tahoma" panose="020B0604030504040204" pitchFamily="34" charset="0"/>
                <a:ea typeface="Tahoma" panose="020B0604030504040204" pitchFamily="34" charset="0"/>
                <a:cs typeface="Tahoma" panose="020B0604030504040204" pitchFamily="34" charset="0"/>
              </a:rPr>
              <a:t>de fabricación.</a:t>
            </a:r>
          </a:p>
          <a:p>
            <a:pPr algn="just"/>
            <a:r>
              <a:rPr lang="es-AR" dirty="0">
                <a:solidFill>
                  <a:srgbClr val="131313"/>
                </a:solidFill>
                <a:latin typeface="Tahoma" panose="020B0604030504040204" pitchFamily="34" charset="0"/>
                <a:ea typeface="Tahoma" panose="020B0604030504040204" pitchFamily="34" charset="0"/>
                <a:cs typeface="Tahoma" panose="020B0604030504040204" pitchFamily="34" charset="0"/>
              </a:rPr>
              <a:t>La energía indirecta es absorbida por la minería, la transformación</a:t>
            </a:r>
          </a:p>
          <a:p>
            <a:pPr algn="just"/>
            <a:r>
              <a:rPr lang="es-AR" dirty="0">
                <a:solidFill>
                  <a:srgbClr val="131313"/>
                </a:solidFill>
                <a:latin typeface="Tahoma" panose="020B0604030504040204" pitchFamily="34" charset="0"/>
                <a:ea typeface="Tahoma" panose="020B0604030504040204" pitchFamily="34" charset="0"/>
                <a:cs typeface="Tahoma" panose="020B0604030504040204" pitchFamily="34" charset="0"/>
              </a:rPr>
              <a:t>y el transporte de los factores de producción</a:t>
            </a:r>
            <a:endParaRPr lang="es-AR"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939605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2E77CA7-D40D-49E4-B20B-9692FA5B308A}"/>
              </a:ext>
            </a:extLst>
          </p:cNvPr>
          <p:cNvSpPr txBox="1"/>
          <p:nvPr/>
        </p:nvSpPr>
        <p:spPr>
          <a:xfrm>
            <a:off x="1343472" y="1716607"/>
            <a:ext cx="5040560" cy="3693319"/>
          </a:xfrm>
          <a:prstGeom prst="rect">
            <a:avLst/>
          </a:prstGeom>
          <a:noFill/>
        </p:spPr>
        <p:txBody>
          <a:bodyPr wrap="square">
            <a:spAutoFit/>
          </a:bodyPr>
          <a:lstStyle/>
          <a:p>
            <a:r>
              <a:rPr lang="es-AR" dirty="0">
                <a:solidFill>
                  <a:srgbClr val="404040"/>
                </a:solidFill>
                <a:latin typeface="Arial" panose="020B0604020202020204" pitchFamily="34" charset="0"/>
              </a:rPr>
              <a:t>D</a:t>
            </a:r>
            <a:r>
              <a:rPr lang="es-AR" b="0" i="0" dirty="0">
                <a:solidFill>
                  <a:srgbClr val="404040"/>
                </a:solidFill>
                <a:effectLst/>
                <a:latin typeface="Arial" panose="020B0604020202020204" pitchFamily="34" charset="0"/>
              </a:rPr>
              <a:t>ocumentos fundamentados en directrices ISO (entre otras la ISO 14025, ISO 21930, ISO 15804) con la finalidad de aportar información cuantitativa de los impactos ambientales que comporta un producto a lo largo de su Ciclo de Vida. Son conocidas como “Eco-etiquetas tipo” y, en sí mismas, no definen criterios de preferencia ambiental ni establecen requisitos mínimos a cumplir, simplemente informan. En este sentido, se trata de analizar el Ciclo de Vida de un material y ofrecer esta información para la toma de decisiones de proyecto y ejecución de obras</a:t>
            </a:r>
            <a:endParaRPr lang="es-AR" dirty="0"/>
          </a:p>
        </p:txBody>
      </p:sp>
      <p:sp>
        <p:nvSpPr>
          <p:cNvPr id="4" name="Text Box 8">
            <a:extLst>
              <a:ext uri="{FF2B5EF4-FFF2-40B4-BE49-F238E27FC236}">
                <a16:creationId xmlns:a16="http://schemas.microsoft.com/office/drawing/2014/main" id="{9BA2E328-A62D-4058-B1A7-63A2B84641EC}"/>
              </a:ext>
            </a:extLst>
          </p:cNvPr>
          <p:cNvSpPr txBox="1">
            <a:spLocks noChangeArrowheads="1"/>
          </p:cNvSpPr>
          <p:nvPr/>
        </p:nvSpPr>
        <p:spPr bwMode="auto">
          <a:xfrm>
            <a:off x="1823676" y="986409"/>
            <a:ext cx="85446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a:spcBef>
                <a:spcPct val="50000"/>
              </a:spcBef>
              <a:defRPr/>
            </a:pPr>
            <a:r>
              <a:rPr lang="es-ES" sz="2400" dirty="0">
                <a:latin typeface="Tahoma" pitchFamily="34" charset="0"/>
                <a:ea typeface="Tahoma" pitchFamily="34" charset="0"/>
                <a:cs typeface="Tahoma" pitchFamily="34" charset="0"/>
              </a:rPr>
              <a:t>DECLARACIONES AMBIENTALES DE PRODUCTOS - EPD</a:t>
            </a:r>
          </a:p>
        </p:txBody>
      </p:sp>
      <p:pic>
        <p:nvPicPr>
          <p:cNvPr id="6" name="Imagen 5">
            <a:extLst>
              <a:ext uri="{FF2B5EF4-FFF2-40B4-BE49-F238E27FC236}">
                <a16:creationId xmlns:a16="http://schemas.microsoft.com/office/drawing/2014/main" id="{294E79E2-0F7A-4A2B-8798-68B299639256}"/>
              </a:ext>
            </a:extLst>
          </p:cNvPr>
          <p:cNvPicPr>
            <a:picLocks noChangeAspect="1"/>
          </p:cNvPicPr>
          <p:nvPr/>
        </p:nvPicPr>
        <p:blipFill rotWithShape="1">
          <a:blip r:embed="rId2"/>
          <a:srcRect l="33463" t="46849" r="31691" b="24788"/>
          <a:stretch/>
        </p:blipFill>
        <p:spPr>
          <a:xfrm>
            <a:off x="6863784" y="2591159"/>
            <a:ext cx="4248472" cy="1944216"/>
          </a:xfrm>
          <a:prstGeom prst="rect">
            <a:avLst/>
          </a:prstGeom>
        </p:spPr>
      </p:pic>
    </p:spTree>
    <p:extLst>
      <p:ext uri="{BB962C8B-B14F-4D97-AF65-F5344CB8AC3E}">
        <p14:creationId xmlns:p14="http://schemas.microsoft.com/office/powerpoint/2010/main" val="6081851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DCA2FF39-6731-4A06-8CE8-02E99F6E43E2}"/>
              </a:ext>
            </a:extLst>
          </p:cNvPr>
          <p:cNvSpPr txBox="1"/>
          <p:nvPr/>
        </p:nvSpPr>
        <p:spPr>
          <a:xfrm>
            <a:off x="5663952" y="1593373"/>
            <a:ext cx="5519217" cy="4247317"/>
          </a:xfrm>
          <a:prstGeom prst="rect">
            <a:avLst/>
          </a:prstGeom>
          <a:noFill/>
        </p:spPr>
        <p:txBody>
          <a:bodyPr wrap="square">
            <a:spAutoFit/>
          </a:bodyPr>
          <a:lstStyle/>
          <a:p>
            <a:pPr algn="r"/>
            <a:r>
              <a:rPr lang="es-AR" b="0" i="0" dirty="0">
                <a:solidFill>
                  <a:srgbClr val="404040"/>
                </a:solidFill>
                <a:effectLst/>
                <a:latin typeface="Arial" panose="020B0604020202020204" pitchFamily="34" charset="0"/>
              </a:rPr>
              <a:t>La información contenida se basa en la realización de una evaluación global y multicriterio de los impactos medioambientales de un producto desde su origen hasta el final de su vida útil. Esto se hace utilizando el método de Análisis del Ciclo de Vida (ACV), siguiendo las reglas que se establecen para cada Categoría de Producto sobre una base científica y reglamentada. </a:t>
            </a:r>
          </a:p>
          <a:p>
            <a:pPr algn="r"/>
            <a:endParaRPr lang="es-AR" dirty="0">
              <a:solidFill>
                <a:srgbClr val="404040"/>
              </a:solidFill>
              <a:latin typeface="Arial" panose="020B0604020202020204" pitchFamily="34" charset="0"/>
            </a:endParaRPr>
          </a:p>
          <a:p>
            <a:pPr algn="r"/>
            <a:r>
              <a:rPr lang="es-AR" b="0" i="0" dirty="0">
                <a:solidFill>
                  <a:srgbClr val="404040"/>
                </a:solidFill>
                <a:effectLst/>
                <a:latin typeface="Arial" panose="020B0604020202020204" pitchFamily="34" charset="0"/>
              </a:rPr>
              <a:t>Los parámetros que se analizan son diversos: Consumo energético;</a:t>
            </a:r>
            <a:br>
              <a:rPr lang="es-AR" dirty="0"/>
            </a:br>
            <a:r>
              <a:rPr lang="es-AR" b="0" i="0" dirty="0">
                <a:solidFill>
                  <a:srgbClr val="404040"/>
                </a:solidFill>
                <a:effectLst/>
                <a:latin typeface="Arial" panose="020B0604020202020204" pitchFamily="34" charset="0"/>
              </a:rPr>
              <a:t>agotamiento de recursos; consumo de agua; residuos sólidos; cambio climático; acidificación atmosférica; polución del aire y del agua; destrucción de la capa de ozono, entre otros.</a:t>
            </a:r>
            <a:endParaRPr lang="es-AR" dirty="0"/>
          </a:p>
        </p:txBody>
      </p:sp>
      <p:pic>
        <p:nvPicPr>
          <p:cNvPr id="2" name="Imagen 1">
            <a:extLst>
              <a:ext uri="{FF2B5EF4-FFF2-40B4-BE49-F238E27FC236}">
                <a16:creationId xmlns:a16="http://schemas.microsoft.com/office/drawing/2014/main" id="{B0FECC4F-6097-4923-A98C-CC0DD76A0709}"/>
              </a:ext>
            </a:extLst>
          </p:cNvPr>
          <p:cNvPicPr>
            <a:picLocks noChangeAspect="1"/>
          </p:cNvPicPr>
          <p:nvPr/>
        </p:nvPicPr>
        <p:blipFill>
          <a:blip r:embed="rId2"/>
          <a:stretch>
            <a:fillRect/>
          </a:stretch>
        </p:blipFill>
        <p:spPr>
          <a:xfrm>
            <a:off x="1199456" y="2276872"/>
            <a:ext cx="4267447" cy="2880320"/>
          </a:xfrm>
          <a:prstGeom prst="rect">
            <a:avLst/>
          </a:prstGeom>
        </p:spPr>
      </p:pic>
      <p:sp>
        <p:nvSpPr>
          <p:cNvPr id="6" name="Text Box 8">
            <a:extLst>
              <a:ext uri="{FF2B5EF4-FFF2-40B4-BE49-F238E27FC236}">
                <a16:creationId xmlns:a16="http://schemas.microsoft.com/office/drawing/2014/main" id="{B5662BAF-2FC9-4757-B2DC-7B6D509622AF}"/>
              </a:ext>
            </a:extLst>
          </p:cNvPr>
          <p:cNvSpPr txBox="1">
            <a:spLocks noChangeArrowheads="1"/>
          </p:cNvSpPr>
          <p:nvPr/>
        </p:nvSpPr>
        <p:spPr bwMode="auto">
          <a:xfrm>
            <a:off x="1823676" y="843675"/>
            <a:ext cx="85446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a:spcBef>
                <a:spcPct val="50000"/>
              </a:spcBef>
              <a:defRPr/>
            </a:pPr>
            <a:r>
              <a:rPr lang="es-ES" sz="2400" dirty="0">
                <a:latin typeface="Tahoma" pitchFamily="34" charset="0"/>
                <a:ea typeface="Tahoma" pitchFamily="34" charset="0"/>
                <a:cs typeface="Tahoma" pitchFamily="34" charset="0"/>
              </a:rPr>
              <a:t>DECLARACIONES AMBIENTALES DE PRODUCTOS - EPD</a:t>
            </a:r>
          </a:p>
        </p:txBody>
      </p:sp>
      <p:sp>
        <p:nvSpPr>
          <p:cNvPr id="7" name="CuadroTexto 6">
            <a:extLst>
              <a:ext uri="{FF2B5EF4-FFF2-40B4-BE49-F238E27FC236}">
                <a16:creationId xmlns:a16="http://schemas.microsoft.com/office/drawing/2014/main" id="{E6AD3FD4-3AD6-44D5-95FC-288D7A55A3E3}"/>
              </a:ext>
            </a:extLst>
          </p:cNvPr>
          <p:cNvSpPr txBox="1"/>
          <p:nvPr/>
        </p:nvSpPr>
        <p:spPr>
          <a:xfrm>
            <a:off x="4966208" y="225837"/>
            <a:ext cx="60983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AR"/>
            </a:defPPr>
            <a:lvl1pPr algn="r">
              <a:spcBef>
                <a:spcPct val="50000"/>
              </a:spcBef>
              <a:defRPr sz="2400">
                <a:latin typeface="Tahoma" pitchFamily="34" charset="0"/>
                <a:ea typeface="Tahoma" pitchFamily="34" charset="0"/>
                <a:cs typeface="Tahoma" pitchFamily="34" charset="0"/>
              </a:defRPr>
            </a:lvl1pPr>
            <a:lvl2pPr marL="742950" indent="-285750">
              <a:defRPr sz="1400">
                <a:latin typeface="Arial" charset="0"/>
              </a:defRPr>
            </a:lvl2pPr>
            <a:lvl3pPr marL="1143000" indent="-228600">
              <a:defRPr sz="1400">
                <a:latin typeface="Arial" charset="0"/>
              </a:defRPr>
            </a:lvl3pPr>
            <a:lvl4pPr marL="1600200" indent="-228600">
              <a:defRPr sz="1400">
                <a:latin typeface="Arial" charset="0"/>
              </a:defRPr>
            </a:lvl4pPr>
            <a:lvl5pPr marL="2057400" indent="-228600">
              <a:defRPr sz="1400">
                <a:latin typeface="Arial" charset="0"/>
              </a:defRPr>
            </a:lvl5pPr>
            <a:lvl6pPr marL="2514600" indent="-228600" algn="ctr" eaLnBrk="0" fontAlgn="base" hangingPunct="0">
              <a:spcBef>
                <a:spcPct val="0"/>
              </a:spcBef>
              <a:spcAft>
                <a:spcPct val="0"/>
              </a:spcAft>
              <a:defRPr sz="1400">
                <a:latin typeface="Arial" charset="0"/>
              </a:defRPr>
            </a:lvl6pPr>
            <a:lvl7pPr marL="2971800" indent="-228600" algn="ctr" eaLnBrk="0" fontAlgn="base" hangingPunct="0">
              <a:spcBef>
                <a:spcPct val="0"/>
              </a:spcBef>
              <a:spcAft>
                <a:spcPct val="0"/>
              </a:spcAft>
              <a:defRPr sz="1400">
                <a:latin typeface="Arial" charset="0"/>
              </a:defRPr>
            </a:lvl7pPr>
            <a:lvl8pPr marL="3429000" indent="-228600" algn="ctr" eaLnBrk="0" fontAlgn="base" hangingPunct="0">
              <a:spcBef>
                <a:spcPct val="0"/>
              </a:spcBef>
              <a:spcAft>
                <a:spcPct val="0"/>
              </a:spcAft>
              <a:defRPr sz="1400">
                <a:latin typeface="Arial" charset="0"/>
              </a:defRPr>
            </a:lvl8pPr>
            <a:lvl9pPr marL="3886200" indent="-228600" algn="ctr" eaLnBrk="0" fontAlgn="base" hangingPunct="0">
              <a:spcBef>
                <a:spcPct val="0"/>
              </a:spcBef>
              <a:spcAft>
                <a:spcPct val="0"/>
              </a:spcAft>
              <a:defRPr sz="1400">
                <a:latin typeface="Arial" charset="0"/>
              </a:defRPr>
            </a:lvl9pPr>
          </a:lstStyle>
          <a:p>
            <a:r>
              <a:rPr lang="es-AR" dirty="0"/>
              <a:t>ENERGÍA INCORPORADA</a:t>
            </a:r>
          </a:p>
        </p:txBody>
      </p:sp>
    </p:spTree>
    <p:extLst>
      <p:ext uri="{BB962C8B-B14F-4D97-AF65-F5344CB8AC3E}">
        <p14:creationId xmlns:p14="http://schemas.microsoft.com/office/powerpoint/2010/main" val="3723913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E1FB4E5-6079-4B68-9CDF-18D020891C39}"/>
              </a:ext>
            </a:extLst>
          </p:cNvPr>
          <p:cNvPicPr>
            <a:picLocks noChangeAspect="1"/>
          </p:cNvPicPr>
          <p:nvPr/>
        </p:nvPicPr>
        <p:blipFill rotWithShape="1">
          <a:blip r:embed="rId2"/>
          <a:srcRect l="32418" t="25417" r="31056" b="39546"/>
          <a:stretch/>
        </p:blipFill>
        <p:spPr>
          <a:xfrm>
            <a:off x="1235460" y="836712"/>
            <a:ext cx="9613068" cy="5184576"/>
          </a:xfrm>
          <a:prstGeom prst="rect">
            <a:avLst/>
          </a:prstGeom>
        </p:spPr>
      </p:pic>
    </p:spTree>
    <p:extLst>
      <p:ext uri="{BB962C8B-B14F-4D97-AF65-F5344CB8AC3E}">
        <p14:creationId xmlns:p14="http://schemas.microsoft.com/office/powerpoint/2010/main" val="875291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EFBAD0D-B0D8-443C-85C5-7B029975E16D}"/>
              </a:ext>
            </a:extLst>
          </p:cNvPr>
          <p:cNvPicPr>
            <a:picLocks noChangeAspect="1"/>
          </p:cNvPicPr>
          <p:nvPr/>
        </p:nvPicPr>
        <p:blipFill rotWithShape="1">
          <a:blip r:embed="rId2"/>
          <a:srcRect l="32418" t="25417" r="31056" b="70203"/>
          <a:stretch/>
        </p:blipFill>
        <p:spPr>
          <a:xfrm>
            <a:off x="1235460" y="836712"/>
            <a:ext cx="9613068" cy="648072"/>
          </a:xfrm>
          <a:prstGeom prst="rect">
            <a:avLst/>
          </a:prstGeom>
        </p:spPr>
      </p:pic>
      <p:pic>
        <p:nvPicPr>
          <p:cNvPr id="4" name="Imagen 3">
            <a:extLst>
              <a:ext uri="{FF2B5EF4-FFF2-40B4-BE49-F238E27FC236}">
                <a16:creationId xmlns:a16="http://schemas.microsoft.com/office/drawing/2014/main" id="{0B1B7EF1-5549-47B8-A129-BCD57A7C320A}"/>
              </a:ext>
            </a:extLst>
          </p:cNvPr>
          <p:cNvPicPr>
            <a:picLocks noChangeAspect="1"/>
          </p:cNvPicPr>
          <p:nvPr/>
        </p:nvPicPr>
        <p:blipFill rotWithShape="1">
          <a:blip r:embed="rId2"/>
          <a:srcRect l="32282" t="60236" r="30509" b="10567"/>
          <a:stretch/>
        </p:blipFill>
        <p:spPr>
          <a:xfrm>
            <a:off x="1199456" y="1484784"/>
            <a:ext cx="9793088" cy="4320480"/>
          </a:xfrm>
          <a:prstGeom prst="rect">
            <a:avLst/>
          </a:prstGeom>
        </p:spPr>
      </p:pic>
    </p:spTree>
    <p:extLst>
      <p:ext uri="{BB962C8B-B14F-4D97-AF65-F5344CB8AC3E}">
        <p14:creationId xmlns:p14="http://schemas.microsoft.com/office/powerpoint/2010/main" val="26773596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Resultado de imagen para etiquetado de viviendas santa fe"/>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latin typeface="Tahoma" pitchFamily="34" charset="0"/>
              <a:ea typeface="Tahoma" pitchFamily="34" charset="0"/>
              <a:cs typeface="Tahoma" pitchFamily="34" charset="0"/>
            </a:endParaRPr>
          </a:p>
        </p:txBody>
      </p:sp>
      <p:sp>
        <p:nvSpPr>
          <p:cNvPr id="11" name="Rectangle 2"/>
          <p:cNvSpPr txBox="1">
            <a:spLocks noChangeArrowheads="1"/>
          </p:cNvSpPr>
          <p:nvPr/>
        </p:nvSpPr>
        <p:spPr bwMode="auto">
          <a:xfrm>
            <a:off x="2365263" y="908720"/>
            <a:ext cx="7539176" cy="1938992"/>
          </a:xfrm>
          <a:prstGeom prst="rect">
            <a:avLst/>
          </a:prstGeom>
          <a:noFill/>
        </p:spPr>
        <p:txBody>
          <a:bodyPr wrap="square" rtlCol="0">
            <a:spAutoFit/>
          </a:bodyPr>
          <a:lstStyle>
            <a:defPPr>
              <a:defRPr lang="es-AR"/>
            </a:defPPr>
            <a:lvl1pPr algn="ctr">
              <a:defRPr sz="2800" b="1">
                <a:latin typeface="Tahoma" pitchFamily="34" charset="0"/>
                <a:ea typeface="Tahoma" pitchFamily="34" charset="0"/>
                <a:cs typeface="Tahoma" pitchFamily="34" charset="0"/>
              </a:defRPr>
            </a:lvl1pPr>
          </a:lstStyle>
          <a:p>
            <a:r>
              <a:rPr lang="es-AR" sz="4000" dirty="0"/>
              <a:t>ENERGÍA OPERATIVA</a:t>
            </a:r>
            <a:br>
              <a:rPr lang="es-AR" sz="4000" dirty="0"/>
            </a:br>
            <a:endParaRPr lang="es-AR" sz="4000" dirty="0"/>
          </a:p>
          <a:p>
            <a:r>
              <a:rPr lang="es-AR" sz="3600" dirty="0"/>
              <a:t>BALANCE ENERGÉTICO</a:t>
            </a:r>
            <a:endParaRPr lang="es-ES_tradnl" sz="3600" dirty="0"/>
          </a:p>
        </p:txBody>
      </p:sp>
      <p:pic>
        <p:nvPicPr>
          <p:cNvPr id="4" name="Picture 3">
            <a:extLst>
              <a:ext uri="{FF2B5EF4-FFF2-40B4-BE49-F238E27FC236}">
                <a16:creationId xmlns:a16="http://schemas.microsoft.com/office/drawing/2014/main" id="{308D5090-B6B2-4622-BFA7-54B53F29170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478"/>
          <a:stretch/>
        </p:blipFill>
        <p:spPr bwMode="auto">
          <a:xfrm>
            <a:off x="3737363" y="3445518"/>
            <a:ext cx="4717274" cy="21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34810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5718C5C-C71B-4426-B308-9CE87682BD3D}"/>
              </a:ext>
            </a:extLst>
          </p:cNvPr>
          <p:cNvSpPr txBox="1"/>
          <p:nvPr/>
        </p:nvSpPr>
        <p:spPr>
          <a:xfrm>
            <a:off x="983432" y="903527"/>
            <a:ext cx="5688632" cy="4247317"/>
          </a:xfrm>
          <a:prstGeom prst="rect">
            <a:avLst/>
          </a:prstGeom>
          <a:noFill/>
        </p:spPr>
        <p:txBody>
          <a:bodyPr wrap="square">
            <a:spAutoFit/>
          </a:bodyPr>
          <a:lstStyle/>
          <a:p>
            <a:pPr algn="just"/>
            <a:r>
              <a:rPr lang="es-AR" dirty="0">
                <a:solidFill>
                  <a:srgbClr val="131313"/>
                </a:solidFill>
                <a:latin typeface="Tahoma" panose="020B0604030504040204" pitchFamily="34" charset="0"/>
                <a:ea typeface="Tahoma" panose="020B0604030504040204" pitchFamily="34" charset="0"/>
                <a:cs typeface="Tahoma" panose="020B0604030504040204" pitchFamily="34" charset="0"/>
              </a:rPr>
              <a:t>Se puede definir la EO como el uso de energía durante la actividad ocupante o la energía total necesaria para la operación de un edificio.</a:t>
            </a:r>
          </a:p>
          <a:p>
            <a:pPr algn="just"/>
            <a:endParaRPr lang="es-AR" dirty="0">
              <a:solidFill>
                <a:srgbClr val="131313"/>
              </a:solidFill>
              <a:latin typeface="Tahoma" panose="020B0604030504040204" pitchFamily="34" charset="0"/>
              <a:ea typeface="Tahoma" panose="020B0604030504040204" pitchFamily="34" charset="0"/>
              <a:cs typeface="Tahoma" panose="020B0604030504040204" pitchFamily="34" charset="0"/>
            </a:endParaRPr>
          </a:p>
          <a:p>
            <a:pPr algn="just"/>
            <a:r>
              <a:rPr lang="es-AR" dirty="0">
                <a:solidFill>
                  <a:srgbClr val="131313"/>
                </a:solidFill>
                <a:latin typeface="Tahoma" panose="020B0604030504040204" pitchFamily="34" charset="0"/>
                <a:ea typeface="Tahoma" panose="020B0604030504040204" pitchFamily="34" charset="0"/>
                <a:cs typeface="Tahoma" panose="020B0604030504040204" pitchFamily="34" charset="0"/>
              </a:rPr>
              <a:t>La EO depende de las condiciones climáticas, de las necesidades de la región y confort de los ocupantes. </a:t>
            </a:r>
          </a:p>
          <a:p>
            <a:pPr algn="just"/>
            <a:endParaRPr lang="es-AR" dirty="0">
              <a:solidFill>
                <a:srgbClr val="131313"/>
              </a:solidFill>
              <a:latin typeface="Tahoma" panose="020B0604030504040204" pitchFamily="34" charset="0"/>
              <a:ea typeface="Tahoma" panose="020B0604030504040204" pitchFamily="34" charset="0"/>
              <a:cs typeface="Tahoma" panose="020B0604030504040204" pitchFamily="34" charset="0"/>
            </a:endParaRPr>
          </a:p>
          <a:p>
            <a:pPr algn="just"/>
            <a:r>
              <a:rPr lang="es-AR" dirty="0">
                <a:solidFill>
                  <a:srgbClr val="131313"/>
                </a:solidFill>
                <a:latin typeface="Tahoma" panose="020B0604030504040204" pitchFamily="34" charset="0"/>
                <a:ea typeface="Tahoma" panose="020B0604030504040204" pitchFamily="34" charset="0"/>
                <a:cs typeface="Tahoma" panose="020B0604030504040204" pitchFamily="34" charset="0"/>
              </a:rPr>
              <a:t>Algunos indicadores de la energía de operación son: Acristalamientos, marcos de ventanas dimensiones de la sala, latitud del sitio, la orientación, horas ocupadas, las ganancias internas, valores de la transmitancia térmica U, la temperatura externa, la masa térmica, tasa de intercambio de aire, radiación solar, temperatura de confort, densidad, especificación del calor y espesor de los materiales</a:t>
            </a:r>
          </a:p>
        </p:txBody>
      </p:sp>
      <p:sp>
        <p:nvSpPr>
          <p:cNvPr id="5" name="CuadroTexto 4">
            <a:extLst>
              <a:ext uri="{FF2B5EF4-FFF2-40B4-BE49-F238E27FC236}">
                <a16:creationId xmlns:a16="http://schemas.microsoft.com/office/drawing/2014/main" id="{D166109C-0A90-4A71-8CDC-624B9DB0DFB9}"/>
              </a:ext>
            </a:extLst>
          </p:cNvPr>
          <p:cNvSpPr txBox="1"/>
          <p:nvPr/>
        </p:nvSpPr>
        <p:spPr>
          <a:xfrm>
            <a:off x="4966208" y="225837"/>
            <a:ext cx="60983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AR"/>
            </a:defPPr>
            <a:lvl1pPr algn="r">
              <a:spcBef>
                <a:spcPct val="50000"/>
              </a:spcBef>
              <a:defRPr sz="2400">
                <a:latin typeface="Tahoma" pitchFamily="34" charset="0"/>
                <a:ea typeface="Tahoma" pitchFamily="34" charset="0"/>
                <a:cs typeface="Tahoma" pitchFamily="34" charset="0"/>
              </a:defRPr>
            </a:lvl1pPr>
            <a:lvl2pPr marL="742950" indent="-285750">
              <a:defRPr sz="1400">
                <a:latin typeface="Arial" charset="0"/>
              </a:defRPr>
            </a:lvl2pPr>
            <a:lvl3pPr marL="1143000" indent="-228600">
              <a:defRPr sz="1400">
                <a:latin typeface="Arial" charset="0"/>
              </a:defRPr>
            </a:lvl3pPr>
            <a:lvl4pPr marL="1600200" indent="-228600">
              <a:defRPr sz="1400">
                <a:latin typeface="Arial" charset="0"/>
              </a:defRPr>
            </a:lvl4pPr>
            <a:lvl5pPr marL="2057400" indent="-228600">
              <a:defRPr sz="1400">
                <a:latin typeface="Arial" charset="0"/>
              </a:defRPr>
            </a:lvl5pPr>
            <a:lvl6pPr marL="2514600" indent="-228600" algn="ctr" eaLnBrk="0" fontAlgn="base" hangingPunct="0">
              <a:spcBef>
                <a:spcPct val="0"/>
              </a:spcBef>
              <a:spcAft>
                <a:spcPct val="0"/>
              </a:spcAft>
              <a:defRPr sz="1400">
                <a:latin typeface="Arial" charset="0"/>
              </a:defRPr>
            </a:lvl6pPr>
            <a:lvl7pPr marL="2971800" indent="-228600" algn="ctr" eaLnBrk="0" fontAlgn="base" hangingPunct="0">
              <a:spcBef>
                <a:spcPct val="0"/>
              </a:spcBef>
              <a:spcAft>
                <a:spcPct val="0"/>
              </a:spcAft>
              <a:defRPr sz="1400">
                <a:latin typeface="Arial" charset="0"/>
              </a:defRPr>
            </a:lvl7pPr>
            <a:lvl8pPr marL="3429000" indent="-228600" algn="ctr" eaLnBrk="0" fontAlgn="base" hangingPunct="0">
              <a:spcBef>
                <a:spcPct val="0"/>
              </a:spcBef>
              <a:spcAft>
                <a:spcPct val="0"/>
              </a:spcAft>
              <a:defRPr sz="1400">
                <a:latin typeface="Arial" charset="0"/>
              </a:defRPr>
            </a:lvl8pPr>
            <a:lvl9pPr marL="3886200" indent="-228600" algn="ctr" eaLnBrk="0" fontAlgn="base" hangingPunct="0">
              <a:spcBef>
                <a:spcPct val="0"/>
              </a:spcBef>
              <a:spcAft>
                <a:spcPct val="0"/>
              </a:spcAft>
              <a:defRPr sz="1400">
                <a:latin typeface="Arial" charset="0"/>
              </a:defRPr>
            </a:lvl9pPr>
          </a:lstStyle>
          <a:p>
            <a:r>
              <a:rPr lang="es-AR" dirty="0"/>
              <a:t>ENERGÍA INCORPORADA</a:t>
            </a:r>
          </a:p>
        </p:txBody>
      </p:sp>
      <p:pic>
        <p:nvPicPr>
          <p:cNvPr id="6" name="Imagen 5">
            <a:extLst>
              <a:ext uri="{FF2B5EF4-FFF2-40B4-BE49-F238E27FC236}">
                <a16:creationId xmlns:a16="http://schemas.microsoft.com/office/drawing/2014/main" id="{FB4E3663-376E-45B4-A610-0B7398F6AD01}"/>
              </a:ext>
            </a:extLst>
          </p:cNvPr>
          <p:cNvPicPr>
            <a:picLocks noChangeAspect="1"/>
          </p:cNvPicPr>
          <p:nvPr/>
        </p:nvPicPr>
        <p:blipFill rotWithShape="1">
          <a:blip r:embed="rId2"/>
          <a:srcRect l="51436" t="68465" r="19997" b="1564"/>
          <a:stretch/>
        </p:blipFill>
        <p:spPr>
          <a:xfrm>
            <a:off x="6672064" y="2924944"/>
            <a:ext cx="4392488" cy="3089426"/>
          </a:xfrm>
          <a:prstGeom prst="rect">
            <a:avLst/>
          </a:prstGeom>
        </p:spPr>
      </p:pic>
      <p:sp>
        <p:nvSpPr>
          <p:cNvPr id="7" name="Elipse 6">
            <a:extLst>
              <a:ext uri="{FF2B5EF4-FFF2-40B4-BE49-F238E27FC236}">
                <a16:creationId xmlns:a16="http://schemas.microsoft.com/office/drawing/2014/main" id="{369519A4-3D5A-4421-A855-9FD3B0070290}"/>
              </a:ext>
            </a:extLst>
          </p:cNvPr>
          <p:cNvSpPr/>
          <p:nvPr/>
        </p:nvSpPr>
        <p:spPr>
          <a:xfrm>
            <a:off x="6707908" y="3140969"/>
            <a:ext cx="4356644" cy="2589136"/>
          </a:xfrm>
          <a:prstGeom prst="ellipse">
            <a:avLst/>
          </a:prstGeom>
          <a:noFill/>
          <a:ln w="57150">
            <a:solidFill>
              <a:srgbClr val="AD0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solidFill>
                <a:srgbClr val="FF0000"/>
              </a:solidFill>
            </a:endParaRPr>
          </a:p>
        </p:txBody>
      </p:sp>
      <p:sp>
        <p:nvSpPr>
          <p:cNvPr id="2" name="CuadroTexto 1">
            <a:extLst>
              <a:ext uri="{FF2B5EF4-FFF2-40B4-BE49-F238E27FC236}">
                <a16:creationId xmlns:a16="http://schemas.microsoft.com/office/drawing/2014/main" id="{D1DE4D4D-A865-453F-BCE1-F25AF8E081FA}"/>
              </a:ext>
            </a:extLst>
          </p:cNvPr>
          <p:cNvSpPr txBox="1"/>
          <p:nvPr/>
        </p:nvSpPr>
        <p:spPr>
          <a:xfrm>
            <a:off x="983432" y="5813439"/>
            <a:ext cx="6397905" cy="369332"/>
          </a:xfrm>
          <a:prstGeom prst="rect">
            <a:avLst/>
          </a:prstGeom>
          <a:noFill/>
        </p:spPr>
        <p:txBody>
          <a:bodyPr wrap="none" rtlCol="0">
            <a:spAutoFit/>
          </a:bodyPr>
          <a:lstStyle/>
          <a:p>
            <a:pPr algn="l"/>
            <a:r>
              <a:rPr lang="es-AR" sz="900" b="0" i="0" u="none" strike="noStrike" baseline="0" dirty="0">
                <a:latin typeface="Arial" panose="020B0604020202020204" pitchFamily="34" charset="0"/>
              </a:rPr>
              <a:t>FUENTE: Claudia N. Quispe Gamboa, 2016. Tesis doctoral: </a:t>
            </a:r>
            <a:r>
              <a:rPr lang="es-AR" sz="900" b="0" i="0" u="none" strike="noStrike" baseline="0" dirty="0">
                <a:solidFill>
                  <a:srgbClr val="2E74B6"/>
                </a:solidFill>
                <a:latin typeface="Arial" panose="020B0604020202020204" pitchFamily="34" charset="0"/>
              </a:rPr>
              <a:t>ANÁLISIS DE LA ENERGÍA INCORPORADA Y EMISIONES</a:t>
            </a:r>
          </a:p>
          <a:p>
            <a:pPr algn="l"/>
            <a:r>
              <a:rPr lang="es-AR" sz="900" b="0" i="0" u="none" strike="noStrike" baseline="0" dirty="0">
                <a:solidFill>
                  <a:srgbClr val="2E74B6"/>
                </a:solidFill>
                <a:latin typeface="Arial" panose="020B0604020202020204" pitchFamily="34" charset="0"/>
              </a:rPr>
              <a:t>DE CO2 APLICADO A VIVIENDAS UNIFAMILIARES DE EFICIENCIA ENERGÉTICA</a:t>
            </a:r>
            <a:endParaRPr lang="es-AR" sz="900" dirty="0"/>
          </a:p>
        </p:txBody>
      </p:sp>
    </p:spTree>
    <p:extLst>
      <p:ext uri="{BB962C8B-B14F-4D97-AF65-F5344CB8AC3E}">
        <p14:creationId xmlns:p14="http://schemas.microsoft.com/office/powerpoint/2010/main" val="5638086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7 CuadroTexto"/>
          <p:cNvSpPr txBox="1">
            <a:spLocks noChangeArrowheads="1"/>
          </p:cNvSpPr>
          <p:nvPr/>
        </p:nvSpPr>
        <p:spPr bwMode="auto">
          <a:xfrm>
            <a:off x="2519841" y="1305341"/>
            <a:ext cx="7152317"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ctr"/>
            <a:r>
              <a:rPr lang="es-AR" sz="1800" dirty="0">
                <a:latin typeface="Tahoma" pitchFamily="34" charset="0"/>
                <a:ea typeface="Tahoma" pitchFamily="34" charset="0"/>
                <a:cs typeface="Tahoma" pitchFamily="34" charset="0"/>
              </a:rPr>
              <a:t>UN EDIFICIO PUEDE SER CONSIDERADO COMO UN SISTEMA TÉRMICO EN INTERACCIÓN CON SU MEDIO EXTERIOR.</a:t>
            </a:r>
          </a:p>
          <a:p>
            <a:pPr algn="ctr"/>
            <a:endParaRPr lang="es-AR" sz="1800" dirty="0">
              <a:latin typeface="Tahoma" pitchFamily="34" charset="0"/>
              <a:ea typeface="Tahoma" pitchFamily="34" charset="0"/>
              <a:cs typeface="Tahoma" pitchFamily="34" charset="0"/>
            </a:endParaRPr>
          </a:p>
          <a:p>
            <a:pPr algn="ctr"/>
            <a:endParaRPr lang="es-AR" sz="1800" dirty="0">
              <a:latin typeface="Tahoma" pitchFamily="34" charset="0"/>
              <a:ea typeface="Tahoma" pitchFamily="34" charset="0"/>
              <a:cs typeface="Tahoma" pitchFamily="34" charset="0"/>
            </a:endParaRPr>
          </a:p>
          <a:p>
            <a:pPr algn="ctr"/>
            <a:r>
              <a:rPr lang="es-AR" sz="1800" dirty="0">
                <a:latin typeface="Tahoma" pitchFamily="34" charset="0"/>
                <a:ea typeface="Tahoma" pitchFamily="34" charset="0"/>
                <a:cs typeface="Tahoma" pitchFamily="34" charset="0"/>
              </a:rPr>
              <a:t>El edificio en general no se encuentra en equilibrio constante con su medio, sino que tiene una diferencia, que es producto del ciclo temperatura día/noche o del ciclo estacional.</a:t>
            </a:r>
          </a:p>
          <a:p>
            <a:pPr algn="ctr"/>
            <a:endParaRPr lang="es-AR" sz="1800" dirty="0">
              <a:latin typeface="Tahoma" pitchFamily="34" charset="0"/>
              <a:ea typeface="Tahoma" pitchFamily="34" charset="0"/>
              <a:cs typeface="Tahoma" pitchFamily="34" charset="0"/>
            </a:endParaRPr>
          </a:p>
          <a:p>
            <a:pPr algn="ctr"/>
            <a:endParaRPr lang="es-AR" sz="1800" dirty="0">
              <a:latin typeface="Tahoma" pitchFamily="34" charset="0"/>
              <a:ea typeface="Tahoma" pitchFamily="34" charset="0"/>
              <a:cs typeface="Tahoma" pitchFamily="34" charset="0"/>
            </a:endParaRPr>
          </a:p>
          <a:p>
            <a:pPr algn="ctr"/>
            <a:r>
              <a:rPr lang="es-AR" sz="1800" b="1" i="1" dirty="0"/>
              <a:t>el balance energético de un edificio se obtiene como la evaluación de los flujos de calor que entran y salen del edificio cada hora.</a:t>
            </a:r>
          </a:p>
          <a:p>
            <a:pPr algn="ctr"/>
            <a:endParaRPr lang="es-AR" sz="1800" b="1" i="1" dirty="0"/>
          </a:p>
          <a:p>
            <a:pPr algn="ctr"/>
            <a:r>
              <a:rPr lang="es-AR" sz="1800" b="1" i="1" dirty="0"/>
              <a:t>En el caso de un balance dinámico se tiene en cuenta la acumulación energética y la inercia térmica.</a:t>
            </a:r>
            <a:endParaRPr lang="es-AR" sz="1800" dirty="0">
              <a:latin typeface="Tahoma" pitchFamily="34" charset="0"/>
              <a:ea typeface="Tahoma" pitchFamily="34" charset="0"/>
              <a:cs typeface="Tahoma" pitchFamily="34" charset="0"/>
            </a:endParaRPr>
          </a:p>
        </p:txBody>
      </p:sp>
      <p:sp>
        <p:nvSpPr>
          <p:cNvPr id="3" name="Text Box 8"/>
          <p:cNvSpPr txBox="1">
            <a:spLocks noChangeArrowheads="1"/>
          </p:cNvSpPr>
          <p:nvPr/>
        </p:nvSpPr>
        <p:spPr bwMode="auto">
          <a:xfrm>
            <a:off x="5663952" y="260649"/>
            <a:ext cx="41521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a:spcBef>
                <a:spcPct val="50000"/>
              </a:spcBef>
              <a:defRPr/>
            </a:pPr>
            <a:r>
              <a:rPr lang="es-ES" sz="2400" dirty="0">
                <a:latin typeface="Tahoma" pitchFamily="34" charset="0"/>
                <a:ea typeface="Tahoma" pitchFamily="34" charset="0"/>
                <a:cs typeface="Tahoma" pitchFamily="34" charset="0"/>
              </a:rPr>
              <a:t>CONCEPTOS BÁSICOS </a:t>
            </a:r>
          </a:p>
        </p:txBody>
      </p:sp>
    </p:spTree>
    <p:extLst>
      <p:ext uri="{BB962C8B-B14F-4D97-AF65-F5344CB8AC3E}">
        <p14:creationId xmlns:p14="http://schemas.microsoft.com/office/powerpoint/2010/main" val="36027561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312025" y="1869084"/>
            <a:ext cx="4217987" cy="44402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098" name="Text Box 8"/>
          <p:cNvSpPr txBox="1">
            <a:spLocks noChangeArrowheads="1"/>
          </p:cNvSpPr>
          <p:nvPr/>
        </p:nvSpPr>
        <p:spPr bwMode="auto">
          <a:xfrm>
            <a:off x="5663952" y="260649"/>
            <a:ext cx="41521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a:spcBef>
                <a:spcPct val="50000"/>
              </a:spcBef>
              <a:defRPr/>
            </a:pPr>
            <a:r>
              <a:rPr lang="es-ES" sz="2400" dirty="0">
                <a:latin typeface="Tahoma" pitchFamily="34" charset="0"/>
                <a:ea typeface="Tahoma" pitchFamily="34" charset="0"/>
                <a:cs typeface="Tahoma" pitchFamily="34" charset="0"/>
              </a:rPr>
              <a:t>CONCEPTOS BÁSICOS </a:t>
            </a:r>
          </a:p>
        </p:txBody>
      </p:sp>
      <p:sp>
        <p:nvSpPr>
          <p:cNvPr id="14" name="7 CuadroTexto"/>
          <p:cNvSpPr txBox="1">
            <a:spLocks noChangeArrowheads="1"/>
          </p:cNvSpPr>
          <p:nvPr/>
        </p:nvSpPr>
        <p:spPr bwMode="auto">
          <a:xfrm>
            <a:off x="2408909" y="908721"/>
            <a:ext cx="7272808"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l">
              <a:defRPr/>
            </a:pPr>
            <a:r>
              <a:rPr lang="es-AR" sz="2000" b="1" dirty="0">
                <a:latin typeface="Tahoma" pitchFamily="34" charset="0"/>
                <a:ea typeface="Tahoma" pitchFamily="34" charset="0"/>
                <a:cs typeface="Tahoma" pitchFamily="34" charset="0"/>
              </a:rPr>
              <a:t>Resistencia Térmica </a:t>
            </a:r>
            <a:r>
              <a:rPr lang="es-AR" sz="2000" b="1" i="1" dirty="0">
                <a:latin typeface="Tahoma" pitchFamily="34" charset="0"/>
                <a:ea typeface="Tahoma" pitchFamily="34" charset="0"/>
                <a:cs typeface="Tahoma" pitchFamily="34" charset="0"/>
              </a:rPr>
              <a:t>R</a:t>
            </a:r>
          </a:p>
          <a:p>
            <a:pPr>
              <a:defRPr/>
            </a:pPr>
            <a:r>
              <a:rPr lang="es-AR" sz="1600" dirty="0">
                <a:latin typeface="Tahoma" pitchFamily="34" charset="0"/>
                <a:ea typeface="Tahoma" pitchFamily="34" charset="0"/>
                <a:cs typeface="Tahoma" pitchFamily="34" charset="0"/>
              </a:rPr>
              <a:t>La transferencia de calor a través del espesor de un material depende de la resistencia que cada elemento ofrece al paso del calor. Esta resistencia se define como:</a:t>
            </a:r>
          </a:p>
          <a:p>
            <a:pPr>
              <a:defRPr/>
            </a:pPr>
            <a:endParaRPr lang="es-AR" sz="1600" dirty="0">
              <a:latin typeface="Tahoma" pitchFamily="34" charset="0"/>
              <a:ea typeface="Tahoma" pitchFamily="34" charset="0"/>
              <a:cs typeface="Tahoma" pitchFamily="34" charset="0"/>
            </a:endParaRPr>
          </a:p>
          <a:p>
            <a:pPr>
              <a:defRPr/>
            </a:pPr>
            <a:endParaRPr lang="es-AR" sz="1600" dirty="0">
              <a:latin typeface="Tahoma" pitchFamily="34" charset="0"/>
              <a:ea typeface="Tahoma" pitchFamily="34" charset="0"/>
              <a:cs typeface="Tahoma" pitchFamily="34" charset="0"/>
            </a:endParaRPr>
          </a:p>
          <a:p>
            <a:pPr>
              <a:defRPr/>
            </a:pPr>
            <a:endParaRPr lang="es-AR" sz="1600" dirty="0">
              <a:latin typeface="Tahoma" pitchFamily="34" charset="0"/>
              <a:ea typeface="Tahoma" pitchFamily="34" charset="0"/>
              <a:cs typeface="Tahoma" pitchFamily="34" charset="0"/>
            </a:endParaRPr>
          </a:p>
          <a:p>
            <a:pPr>
              <a:defRPr/>
            </a:pPr>
            <a:endParaRPr lang="es-AR" sz="1600" dirty="0">
              <a:latin typeface="Tahoma" pitchFamily="34" charset="0"/>
              <a:ea typeface="Tahoma" pitchFamily="34" charset="0"/>
              <a:cs typeface="Tahoma" pitchFamily="34" charset="0"/>
            </a:endParaRPr>
          </a:p>
          <a:p>
            <a:pPr>
              <a:defRPr/>
            </a:pPr>
            <a:endParaRPr lang="es-AR" sz="1600" b="1" dirty="0">
              <a:solidFill>
                <a:srgbClr val="C00000"/>
              </a:solidFill>
              <a:latin typeface="Tahoma" pitchFamily="34" charset="0"/>
              <a:ea typeface="Tahoma" pitchFamily="34" charset="0"/>
              <a:cs typeface="Tahoma" pitchFamily="34" charset="0"/>
            </a:endParaRPr>
          </a:p>
          <a:p>
            <a:pPr>
              <a:defRPr/>
            </a:pPr>
            <a:r>
              <a:rPr lang="es-AR" sz="2000" b="1" dirty="0">
                <a:solidFill>
                  <a:srgbClr val="C00000"/>
                </a:solidFill>
                <a:latin typeface="Tahoma" pitchFamily="34" charset="0"/>
                <a:ea typeface="Tahoma" pitchFamily="34" charset="0"/>
                <a:cs typeface="Tahoma" pitchFamily="34" charset="0"/>
              </a:rPr>
              <a:t>R = e/</a:t>
            </a:r>
            <a:r>
              <a:rPr lang="es-AR" sz="2000" b="1" dirty="0">
                <a:solidFill>
                  <a:srgbClr val="C00000"/>
                </a:solidFill>
                <a:latin typeface="Symbol" pitchFamily="18" charset="2"/>
                <a:ea typeface="Tahoma" pitchFamily="34" charset="0"/>
                <a:cs typeface="Tahoma" pitchFamily="34" charset="0"/>
              </a:rPr>
              <a:t>l</a:t>
            </a:r>
            <a:r>
              <a:rPr lang="es-AR" sz="2000" b="1" dirty="0">
                <a:solidFill>
                  <a:srgbClr val="C00000"/>
                </a:solidFill>
                <a:latin typeface="Tahoma" pitchFamily="34" charset="0"/>
                <a:ea typeface="Tahoma" pitchFamily="34" charset="0"/>
                <a:cs typeface="Tahoma" pitchFamily="34" charset="0"/>
              </a:rPr>
              <a:t>    (m</a:t>
            </a:r>
            <a:r>
              <a:rPr lang="es-AR" sz="2000" b="1" baseline="30000" dirty="0">
                <a:solidFill>
                  <a:srgbClr val="C00000"/>
                </a:solidFill>
                <a:latin typeface="Tahoma" pitchFamily="34" charset="0"/>
                <a:ea typeface="Tahoma" pitchFamily="34" charset="0"/>
                <a:cs typeface="Tahoma" pitchFamily="34" charset="0"/>
              </a:rPr>
              <a:t>2</a:t>
            </a:r>
            <a:r>
              <a:rPr lang="es-AR" sz="2000" b="1" dirty="0">
                <a:solidFill>
                  <a:srgbClr val="C00000"/>
                </a:solidFill>
                <a:latin typeface="Tahoma" pitchFamily="34" charset="0"/>
                <a:ea typeface="Tahoma" pitchFamily="34" charset="0"/>
                <a:cs typeface="Tahoma" pitchFamily="34" charset="0"/>
              </a:rPr>
              <a:t> K / W )</a:t>
            </a:r>
          </a:p>
          <a:p>
            <a:pPr algn="l">
              <a:defRPr/>
            </a:pPr>
            <a:endParaRPr lang="es-AR" sz="2000" b="1" dirty="0">
              <a:latin typeface="Tahoma" pitchFamily="34" charset="0"/>
              <a:ea typeface="Tahoma" pitchFamily="34" charset="0"/>
              <a:cs typeface="Tahoma" pitchFamily="34" charset="0"/>
            </a:endParaRPr>
          </a:p>
          <a:p>
            <a:pPr algn="l">
              <a:defRPr/>
            </a:pPr>
            <a:endParaRPr lang="es-AR" sz="2000" b="1" dirty="0">
              <a:latin typeface="Tahoma" pitchFamily="34" charset="0"/>
              <a:ea typeface="Tahoma" pitchFamily="34" charset="0"/>
              <a:cs typeface="Tahoma" pitchFamily="34" charset="0"/>
            </a:endParaRPr>
          </a:p>
          <a:p>
            <a:pPr algn="l">
              <a:defRPr/>
            </a:pPr>
            <a:endParaRPr lang="es-AR" sz="2000" b="1" dirty="0">
              <a:latin typeface="Tahoma" pitchFamily="34" charset="0"/>
              <a:ea typeface="Tahoma" pitchFamily="34" charset="0"/>
              <a:cs typeface="Tahoma" pitchFamily="34" charset="0"/>
            </a:endParaRPr>
          </a:p>
          <a:p>
            <a:pPr algn="l">
              <a:defRPr/>
            </a:pPr>
            <a:endParaRPr lang="es-AR" sz="2000" b="1" dirty="0">
              <a:latin typeface="Tahoma" pitchFamily="34" charset="0"/>
              <a:ea typeface="Tahoma" pitchFamily="34" charset="0"/>
              <a:cs typeface="Tahoma" pitchFamily="34" charset="0"/>
            </a:endParaRPr>
          </a:p>
          <a:p>
            <a:pPr algn="l">
              <a:defRPr/>
            </a:pPr>
            <a:r>
              <a:rPr lang="es-AR" sz="2000" b="1" dirty="0">
                <a:latin typeface="Tahoma" pitchFamily="34" charset="0"/>
                <a:ea typeface="Tahoma" pitchFamily="34" charset="0"/>
                <a:cs typeface="Tahoma" pitchFamily="34" charset="0"/>
              </a:rPr>
              <a:t>Donde:</a:t>
            </a:r>
          </a:p>
          <a:p>
            <a:pPr algn="l">
              <a:defRPr/>
            </a:pPr>
            <a:endParaRPr lang="es-AR" sz="1600" b="1" dirty="0">
              <a:latin typeface="Tahoma" pitchFamily="34" charset="0"/>
              <a:ea typeface="Tahoma" pitchFamily="34" charset="0"/>
              <a:cs typeface="Tahoma" pitchFamily="34" charset="0"/>
            </a:endParaRPr>
          </a:p>
          <a:p>
            <a:pPr algn="l">
              <a:defRPr/>
            </a:pPr>
            <a:r>
              <a:rPr lang="es-AR" sz="1600" b="1" dirty="0">
                <a:latin typeface="Tahoma" pitchFamily="34" charset="0"/>
                <a:ea typeface="Tahoma" pitchFamily="34" charset="0"/>
                <a:cs typeface="Tahoma" pitchFamily="34" charset="0"/>
              </a:rPr>
              <a:t>e</a:t>
            </a:r>
            <a:r>
              <a:rPr lang="es-AR" sz="1600" dirty="0">
                <a:latin typeface="Tahoma" pitchFamily="34" charset="0"/>
                <a:ea typeface="Tahoma" pitchFamily="34" charset="0"/>
                <a:cs typeface="Tahoma" pitchFamily="34" charset="0"/>
              </a:rPr>
              <a:t> = espesor  (m)</a:t>
            </a:r>
            <a:endParaRPr lang="es-AR" sz="1600" baseline="30000" dirty="0">
              <a:latin typeface="Tahoma" pitchFamily="34" charset="0"/>
              <a:ea typeface="Tahoma" pitchFamily="34" charset="0"/>
              <a:cs typeface="Tahoma" pitchFamily="34" charset="0"/>
            </a:endParaRPr>
          </a:p>
          <a:p>
            <a:pPr algn="l">
              <a:defRPr/>
            </a:pPr>
            <a:r>
              <a:rPr lang="es-AR" sz="1600" b="1" dirty="0">
                <a:latin typeface="Symbol" pitchFamily="18" charset="2"/>
                <a:ea typeface="Tahoma" pitchFamily="34" charset="0"/>
                <a:cs typeface="Tahoma" pitchFamily="34" charset="0"/>
              </a:rPr>
              <a:t>l</a:t>
            </a:r>
            <a:r>
              <a:rPr lang="es-AR" sz="1600" b="1" dirty="0">
                <a:latin typeface="Tahoma" pitchFamily="34" charset="0"/>
                <a:ea typeface="Tahoma" pitchFamily="34" charset="0"/>
                <a:cs typeface="Tahoma" pitchFamily="34" charset="0"/>
              </a:rPr>
              <a:t> </a:t>
            </a:r>
            <a:r>
              <a:rPr lang="es-AR" sz="1600" dirty="0">
                <a:latin typeface="Tahoma" pitchFamily="34" charset="0"/>
                <a:ea typeface="Tahoma" pitchFamily="34" charset="0"/>
                <a:cs typeface="Tahoma" pitchFamily="34" charset="0"/>
              </a:rPr>
              <a:t>= conductividad del material (W/</a:t>
            </a:r>
            <a:r>
              <a:rPr lang="es-AR" sz="1600" dirty="0" err="1">
                <a:latin typeface="Tahoma" pitchFamily="34" charset="0"/>
                <a:ea typeface="Tahoma" pitchFamily="34" charset="0"/>
                <a:cs typeface="Tahoma" pitchFamily="34" charset="0"/>
              </a:rPr>
              <a:t>m°K</a:t>
            </a:r>
            <a:r>
              <a:rPr lang="es-AR" sz="1600" dirty="0">
                <a:latin typeface="Tahoma" pitchFamily="34" charset="0"/>
                <a:ea typeface="Tahoma" pitchFamily="34" charset="0"/>
                <a:cs typeface="Tahoma" pitchFamily="34" charset="0"/>
              </a:rPr>
              <a:t>)</a:t>
            </a:r>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2025" y="1869084"/>
            <a:ext cx="4217987"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1224" y="4228903"/>
            <a:ext cx="4217987" cy="207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999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a 6">
            <a:extLst>
              <a:ext uri="{FF2B5EF4-FFF2-40B4-BE49-F238E27FC236}">
                <a16:creationId xmlns:a16="http://schemas.microsoft.com/office/drawing/2014/main" id="{8BA0B38B-DD34-4F1D-B85B-7EBA72F2085B}"/>
              </a:ext>
            </a:extLst>
          </p:cNvPr>
          <p:cNvGraphicFramePr/>
          <p:nvPr>
            <p:extLst>
              <p:ext uri="{D42A27DB-BD31-4B8C-83A1-F6EECF244321}">
                <p14:modId xmlns:p14="http://schemas.microsoft.com/office/powerpoint/2010/main" val="2237555264"/>
              </p:ext>
            </p:extLst>
          </p:nvPr>
        </p:nvGraphicFramePr>
        <p:xfrm>
          <a:off x="2236417" y="890308"/>
          <a:ext cx="8086748" cy="46445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CustomShape 6">
            <a:extLst>
              <a:ext uri="{FF2B5EF4-FFF2-40B4-BE49-F238E27FC236}">
                <a16:creationId xmlns:a16="http://schemas.microsoft.com/office/drawing/2014/main" id="{949C1064-8756-4586-8CDD-61ECEA73E063}"/>
              </a:ext>
            </a:extLst>
          </p:cNvPr>
          <p:cNvSpPr>
            <a:spLocks noChangeArrowheads="1"/>
          </p:cNvSpPr>
          <p:nvPr/>
        </p:nvSpPr>
        <p:spPr bwMode="auto">
          <a:xfrm>
            <a:off x="2012851" y="5703373"/>
            <a:ext cx="8403629"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lIns="90000" tIns="45000" rIns="90000" bIns="45000"/>
          <a:lstStyle>
            <a:lvl1pPr eaLnBrk="0" hangingPunct="0">
              <a:defRPr>
                <a:solidFill>
                  <a:schemeClr val="tx1"/>
                </a:solidFill>
                <a:latin typeface="Swis721 Lt BT" pitchFamily="34" charset="0"/>
                <a:cs typeface="Arial" panose="020B0604020202020204" pitchFamily="34" charset="0"/>
              </a:defRPr>
            </a:lvl1pPr>
            <a:lvl2pPr marL="742950" indent="-285750" eaLnBrk="0" hangingPunct="0">
              <a:defRPr>
                <a:solidFill>
                  <a:schemeClr val="tx1"/>
                </a:solidFill>
                <a:latin typeface="Swis721 Lt BT" pitchFamily="34" charset="0"/>
                <a:cs typeface="Arial" panose="020B0604020202020204" pitchFamily="34" charset="0"/>
              </a:defRPr>
            </a:lvl2pPr>
            <a:lvl3pPr marL="1143000" indent="-228600" eaLnBrk="0" hangingPunct="0">
              <a:defRPr>
                <a:solidFill>
                  <a:schemeClr val="tx1"/>
                </a:solidFill>
                <a:latin typeface="Swis721 Lt BT" pitchFamily="34" charset="0"/>
                <a:cs typeface="Arial" panose="020B0604020202020204" pitchFamily="34" charset="0"/>
              </a:defRPr>
            </a:lvl3pPr>
            <a:lvl4pPr marL="1600200" indent="-228600" eaLnBrk="0" hangingPunct="0">
              <a:defRPr>
                <a:solidFill>
                  <a:schemeClr val="tx1"/>
                </a:solidFill>
                <a:latin typeface="Swis721 Lt BT" pitchFamily="34" charset="0"/>
                <a:cs typeface="Arial" panose="020B0604020202020204" pitchFamily="34" charset="0"/>
              </a:defRPr>
            </a:lvl4pPr>
            <a:lvl5pPr marL="2057400" indent="-228600" eaLnBrk="0" hangingPunct="0">
              <a:defRPr>
                <a:solidFill>
                  <a:schemeClr val="tx1"/>
                </a:solidFill>
                <a:latin typeface="Swis721 Lt BT"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Swis721 Lt BT"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Swis721 Lt BT"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Swis721 Lt BT"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Swis721 Lt BT" pitchFamily="34" charset="0"/>
                <a:cs typeface="Arial" panose="020B0604020202020204" pitchFamily="34" charset="0"/>
              </a:defRPr>
            </a:lvl9pPr>
          </a:lstStyle>
          <a:p>
            <a:pPr algn="ctr"/>
            <a:r>
              <a:rPr lang="es-AR" b="1" dirty="0">
                <a:solidFill>
                  <a:srgbClr val="1F4E79"/>
                </a:solidFill>
                <a:latin typeface="Tahoma" panose="020B0604030504040204" pitchFamily="34" charset="0"/>
                <a:ea typeface="Tahoma" panose="020B0604030504040204" pitchFamily="34" charset="0"/>
                <a:cs typeface="Tahoma" panose="020B0604030504040204" pitchFamily="34" charset="0"/>
              </a:rPr>
              <a:t>ETAPAS CONSIDERADAS PARA EL ACV SIMPLIFICADO DE UN EDIFICIO</a:t>
            </a:r>
          </a:p>
        </p:txBody>
      </p:sp>
      <p:sp>
        <p:nvSpPr>
          <p:cNvPr id="2" name="Rectángulo 1">
            <a:extLst>
              <a:ext uri="{FF2B5EF4-FFF2-40B4-BE49-F238E27FC236}">
                <a16:creationId xmlns:a16="http://schemas.microsoft.com/office/drawing/2014/main" id="{6A0A5540-EEFC-458C-8917-7BEB17A0B85A}"/>
              </a:ext>
            </a:extLst>
          </p:cNvPr>
          <p:cNvSpPr/>
          <p:nvPr/>
        </p:nvSpPr>
        <p:spPr>
          <a:xfrm>
            <a:off x="2141360" y="838145"/>
            <a:ext cx="2090057" cy="4801347"/>
          </a:xfrm>
          <a:prstGeom prst="rect">
            <a:avLst/>
          </a:prstGeom>
          <a:noFill/>
          <a:ln w="5715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Tahoma" panose="020B0604030504040204" pitchFamily="34" charset="0"/>
              <a:ea typeface="Tahoma" panose="020B0604030504040204" pitchFamily="34" charset="0"/>
              <a:cs typeface="Tahoma" panose="020B0604030504040204" pitchFamily="34" charset="0"/>
            </a:endParaRPr>
          </a:p>
        </p:txBody>
      </p:sp>
      <p:sp>
        <p:nvSpPr>
          <p:cNvPr id="10" name="Rectángulo 9">
            <a:extLst>
              <a:ext uri="{FF2B5EF4-FFF2-40B4-BE49-F238E27FC236}">
                <a16:creationId xmlns:a16="http://schemas.microsoft.com/office/drawing/2014/main" id="{CA922060-0A45-4A19-A3A9-07C61749F91B}"/>
              </a:ext>
            </a:extLst>
          </p:cNvPr>
          <p:cNvSpPr/>
          <p:nvPr/>
        </p:nvSpPr>
        <p:spPr>
          <a:xfrm>
            <a:off x="6256161" y="838145"/>
            <a:ext cx="2090057" cy="4801347"/>
          </a:xfrm>
          <a:prstGeom prst="rect">
            <a:avLst/>
          </a:prstGeom>
          <a:noFill/>
          <a:ln w="5715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Tahoma" panose="020B0604030504040204" pitchFamily="34" charset="0"/>
              <a:ea typeface="Tahoma" panose="020B0604030504040204" pitchFamily="34" charset="0"/>
              <a:cs typeface="Tahoma" panose="020B0604030504040204" pitchFamily="34" charset="0"/>
            </a:endParaRPr>
          </a:p>
        </p:txBody>
      </p:sp>
      <p:pic>
        <p:nvPicPr>
          <p:cNvPr id="12" name="Gráfico 11" descr="Marca de insignia1">
            <a:extLst>
              <a:ext uri="{FF2B5EF4-FFF2-40B4-BE49-F238E27FC236}">
                <a16:creationId xmlns:a16="http://schemas.microsoft.com/office/drawing/2014/main" id="{D98F588B-E683-4591-BF4F-CA3A7A6FD1B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696887" y="2820400"/>
            <a:ext cx="461960" cy="461960"/>
          </a:xfrm>
          <a:prstGeom prst="rect">
            <a:avLst/>
          </a:prstGeom>
        </p:spPr>
      </p:pic>
      <p:pic>
        <p:nvPicPr>
          <p:cNvPr id="13" name="Gráfico 12" descr="Marca de insignia1">
            <a:extLst>
              <a:ext uri="{FF2B5EF4-FFF2-40B4-BE49-F238E27FC236}">
                <a16:creationId xmlns:a16="http://schemas.microsoft.com/office/drawing/2014/main" id="{40FD9A7D-99B7-4B38-B32A-433A0E863FB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696887" y="3867292"/>
            <a:ext cx="461960" cy="461960"/>
          </a:xfrm>
          <a:prstGeom prst="rect">
            <a:avLst/>
          </a:prstGeom>
        </p:spPr>
      </p:pic>
      <p:pic>
        <p:nvPicPr>
          <p:cNvPr id="14" name="Gráfico 13" descr="Marca de insignia1">
            <a:extLst>
              <a:ext uri="{FF2B5EF4-FFF2-40B4-BE49-F238E27FC236}">
                <a16:creationId xmlns:a16="http://schemas.microsoft.com/office/drawing/2014/main" id="{7090E245-2E4C-46AB-8653-32A588300D2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696887" y="4968826"/>
            <a:ext cx="461960" cy="461960"/>
          </a:xfrm>
          <a:prstGeom prst="rect">
            <a:avLst/>
          </a:prstGeom>
        </p:spPr>
      </p:pic>
      <p:pic>
        <p:nvPicPr>
          <p:cNvPr id="15" name="Gráfico 14" descr="Marca de insignia1">
            <a:extLst>
              <a:ext uri="{FF2B5EF4-FFF2-40B4-BE49-F238E27FC236}">
                <a16:creationId xmlns:a16="http://schemas.microsoft.com/office/drawing/2014/main" id="{FF27A6AA-1856-4298-A183-BCCA356BF6C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811688" y="4292260"/>
            <a:ext cx="461960" cy="461960"/>
          </a:xfrm>
          <a:prstGeom prst="rect">
            <a:avLst/>
          </a:prstGeom>
        </p:spPr>
      </p:pic>
      <p:sp>
        <p:nvSpPr>
          <p:cNvPr id="16" name="CuadroTexto 15">
            <a:extLst>
              <a:ext uri="{FF2B5EF4-FFF2-40B4-BE49-F238E27FC236}">
                <a16:creationId xmlns:a16="http://schemas.microsoft.com/office/drawing/2014/main" id="{719D1345-7B2D-4685-B970-B2C891D753A8}"/>
              </a:ext>
            </a:extLst>
          </p:cNvPr>
          <p:cNvSpPr txBox="1"/>
          <p:nvPr/>
        </p:nvSpPr>
        <p:spPr>
          <a:xfrm>
            <a:off x="4966208" y="225837"/>
            <a:ext cx="60983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AR"/>
            </a:defPPr>
            <a:lvl1pPr algn="r">
              <a:spcBef>
                <a:spcPct val="50000"/>
              </a:spcBef>
              <a:defRPr sz="2400">
                <a:latin typeface="Tahoma" pitchFamily="34" charset="0"/>
                <a:ea typeface="Tahoma" pitchFamily="34" charset="0"/>
                <a:cs typeface="Tahoma" pitchFamily="34" charset="0"/>
              </a:defRPr>
            </a:lvl1pPr>
            <a:lvl2pPr marL="742950" indent="-285750">
              <a:defRPr sz="1400">
                <a:latin typeface="Arial" charset="0"/>
              </a:defRPr>
            </a:lvl2pPr>
            <a:lvl3pPr marL="1143000" indent="-228600">
              <a:defRPr sz="1400">
                <a:latin typeface="Arial" charset="0"/>
              </a:defRPr>
            </a:lvl3pPr>
            <a:lvl4pPr marL="1600200" indent="-228600">
              <a:defRPr sz="1400">
                <a:latin typeface="Arial" charset="0"/>
              </a:defRPr>
            </a:lvl4pPr>
            <a:lvl5pPr marL="2057400" indent="-228600">
              <a:defRPr sz="1400">
                <a:latin typeface="Arial" charset="0"/>
              </a:defRPr>
            </a:lvl5pPr>
            <a:lvl6pPr marL="2514600" indent="-228600" algn="ctr" eaLnBrk="0" fontAlgn="base" hangingPunct="0">
              <a:spcBef>
                <a:spcPct val="0"/>
              </a:spcBef>
              <a:spcAft>
                <a:spcPct val="0"/>
              </a:spcAft>
              <a:defRPr sz="1400">
                <a:latin typeface="Arial" charset="0"/>
              </a:defRPr>
            </a:lvl6pPr>
            <a:lvl7pPr marL="2971800" indent="-228600" algn="ctr" eaLnBrk="0" fontAlgn="base" hangingPunct="0">
              <a:spcBef>
                <a:spcPct val="0"/>
              </a:spcBef>
              <a:spcAft>
                <a:spcPct val="0"/>
              </a:spcAft>
              <a:defRPr sz="1400">
                <a:latin typeface="Arial" charset="0"/>
              </a:defRPr>
            </a:lvl7pPr>
            <a:lvl8pPr marL="3429000" indent="-228600" algn="ctr" eaLnBrk="0" fontAlgn="base" hangingPunct="0">
              <a:spcBef>
                <a:spcPct val="0"/>
              </a:spcBef>
              <a:spcAft>
                <a:spcPct val="0"/>
              </a:spcAft>
              <a:defRPr sz="1400">
                <a:latin typeface="Arial" charset="0"/>
              </a:defRPr>
            </a:lvl8pPr>
            <a:lvl9pPr marL="3886200" indent="-228600" algn="ctr" eaLnBrk="0" fontAlgn="base" hangingPunct="0">
              <a:spcBef>
                <a:spcPct val="0"/>
              </a:spcBef>
              <a:spcAft>
                <a:spcPct val="0"/>
              </a:spcAft>
              <a:defRPr sz="1400">
                <a:latin typeface="Arial" charset="0"/>
              </a:defRPr>
            </a:lvl9pPr>
          </a:lstStyle>
          <a:p>
            <a:r>
              <a:rPr lang="es-AR" dirty="0"/>
              <a:t>ACV Simplificado para EDIFICIOS</a:t>
            </a:r>
          </a:p>
        </p:txBody>
      </p:sp>
    </p:spTree>
    <p:extLst>
      <p:ext uri="{BB962C8B-B14F-4D97-AF65-F5344CB8AC3E}">
        <p14:creationId xmlns:p14="http://schemas.microsoft.com/office/powerpoint/2010/main" val="8428300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7 CuadroTexto"/>
          <p:cNvSpPr txBox="1">
            <a:spLocks noChangeArrowheads="1"/>
          </p:cNvSpPr>
          <p:nvPr/>
        </p:nvSpPr>
        <p:spPr bwMode="auto">
          <a:xfrm>
            <a:off x="2423593" y="1268760"/>
            <a:ext cx="7331177"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l">
              <a:defRPr/>
            </a:pPr>
            <a:r>
              <a:rPr lang="es-AR" sz="2000" b="1" dirty="0">
                <a:latin typeface="Tahoma" pitchFamily="34" charset="0"/>
                <a:ea typeface="Tahoma" pitchFamily="34" charset="0"/>
                <a:cs typeface="Tahoma" pitchFamily="34" charset="0"/>
              </a:rPr>
              <a:t>Resistencia térmica de paquetes compuestos </a:t>
            </a:r>
            <a:r>
              <a:rPr lang="es-AR" sz="2000" b="1" i="1" dirty="0" err="1">
                <a:latin typeface="Tahoma" pitchFamily="34" charset="0"/>
                <a:ea typeface="Tahoma" pitchFamily="34" charset="0"/>
                <a:cs typeface="Tahoma" pitchFamily="34" charset="0"/>
              </a:rPr>
              <a:t>Rt</a:t>
            </a:r>
            <a:endParaRPr lang="es-AR" sz="2000" b="1" dirty="0">
              <a:latin typeface="Tahoma" pitchFamily="34" charset="0"/>
              <a:ea typeface="Tahoma" pitchFamily="34" charset="0"/>
              <a:cs typeface="Tahoma" pitchFamily="34" charset="0"/>
            </a:endParaRPr>
          </a:p>
          <a:p>
            <a:pPr algn="l">
              <a:defRPr/>
            </a:pPr>
            <a:endParaRPr lang="es-AR" sz="1600" dirty="0">
              <a:latin typeface="Tahoma" pitchFamily="34" charset="0"/>
              <a:ea typeface="Tahoma" pitchFamily="34" charset="0"/>
              <a:cs typeface="Tahoma" pitchFamily="34" charset="0"/>
            </a:endParaRPr>
          </a:p>
          <a:p>
            <a:pPr>
              <a:defRPr/>
            </a:pPr>
            <a:r>
              <a:rPr lang="es-AR" sz="1600" dirty="0">
                <a:latin typeface="Tahoma" pitchFamily="34" charset="0"/>
                <a:ea typeface="Tahoma" pitchFamily="34" charset="0"/>
                <a:cs typeface="Tahoma" pitchFamily="34" charset="0"/>
              </a:rPr>
              <a:t>La envolvente de un edificio, en general, está compuesta por varios materiales, armando lo que llamaremos componentes de cerramientos verticales y horizontales. </a:t>
            </a:r>
          </a:p>
          <a:p>
            <a:pPr algn="l">
              <a:defRPr/>
            </a:pPr>
            <a:endParaRPr lang="es-AR" sz="1600" b="1" dirty="0">
              <a:latin typeface="Tahoma" pitchFamily="34" charset="0"/>
              <a:ea typeface="Tahoma" pitchFamily="34" charset="0"/>
              <a:cs typeface="Tahoma" pitchFamily="34" charset="0"/>
            </a:endParaRPr>
          </a:p>
          <a:p>
            <a:pPr>
              <a:defRPr/>
            </a:pPr>
            <a:r>
              <a:rPr lang="es-AR" sz="2000" b="1" dirty="0">
                <a:solidFill>
                  <a:schemeClr val="accent1"/>
                </a:solidFill>
              </a:rPr>
              <a:t>    </a:t>
            </a:r>
            <a:r>
              <a:rPr lang="es-AR" sz="2000" b="1" dirty="0" err="1">
                <a:solidFill>
                  <a:schemeClr val="accent1"/>
                </a:solidFill>
              </a:rPr>
              <a:t>R</a:t>
            </a:r>
            <a:r>
              <a:rPr lang="es-AR" sz="2000" b="1" baseline="-25000" dirty="0" err="1">
                <a:solidFill>
                  <a:schemeClr val="accent1"/>
                </a:solidFill>
              </a:rPr>
              <a:t>t</a:t>
            </a:r>
            <a:r>
              <a:rPr lang="es-AR" sz="2000" b="1" dirty="0">
                <a:solidFill>
                  <a:schemeClr val="accent1"/>
                </a:solidFill>
              </a:rPr>
              <a:t> = </a:t>
            </a:r>
            <a:r>
              <a:rPr lang="es-AR" sz="2000" b="1" dirty="0" err="1">
                <a:solidFill>
                  <a:schemeClr val="accent1"/>
                </a:solidFill>
              </a:rPr>
              <a:t>R</a:t>
            </a:r>
            <a:r>
              <a:rPr lang="es-AR" sz="2000" b="1" baseline="-25000" dirty="0" err="1">
                <a:solidFill>
                  <a:schemeClr val="accent1"/>
                </a:solidFill>
              </a:rPr>
              <a:t>se</a:t>
            </a:r>
            <a:r>
              <a:rPr lang="es-AR" sz="2000" b="1" dirty="0">
                <a:solidFill>
                  <a:schemeClr val="accent1"/>
                </a:solidFill>
                <a:latin typeface="Symbol" pitchFamily="18" charset="2"/>
              </a:rPr>
              <a:t> + </a:t>
            </a:r>
            <a:r>
              <a:rPr lang="es-AR" sz="2000" b="1" dirty="0">
                <a:solidFill>
                  <a:schemeClr val="accent1"/>
                </a:solidFill>
              </a:rPr>
              <a:t>R</a:t>
            </a:r>
            <a:r>
              <a:rPr lang="es-AR" sz="2000" b="1" baseline="-25000" dirty="0">
                <a:solidFill>
                  <a:schemeClr val="accent1"/>
                </a:solidFill>
              </a:rPr>
              <a:t>1 </a:t>
            </a:r>
            <a:r>
              <a:rPr lang="es-AR" sz="2000" b="1" dirty="0">
                <a:solidFill>
                  <a:schemeClr val="accent1"/>
                </a:solidFill>
                <a:latin typeface="Symbol" pitchFamily="18" charset="2"/>
              </a:rPr>
              <a:t> + </a:t>
            </a:r>
            <a:r>
              <a:rPr lang="es-AR" sz="2000" b="1" dirty="0">
                <a:solidFill>
                  <a:schemeClr val="accent1"/>
                </a:solidFill>
              </a:rPr>
              <a:t>R</a:t>
            </a:r>
            <a:r>
              <a:rPr lang="es-AR" sz="2000" b="1" baseline="-25000" dirty="0">
                <a:solidFill>
                  <a:schemeClr val="accent1"/>
                </a:solidFill>
              </a:rPr>
              <a:t>2 </a:t>
            </a:r>
            <a:r>
              <a:rPr lang="es-AR" sz="2000" b="1" dirty="0">
                <a:solidFill>
                  <a:schemeClr val="accent1"/>
                </a:solidFill>
                <a:latin typeface="Symbol" pitchFamily="18" charset="2"/>
              </a:rPr>
              <a:t>+... + </a:t>
            </a:r>
            <a:r>
              <a:rPr lang="es-AR" sz="2000" b="1" dirty="0">
                <a:solidFill>
                  <a:schemeClr val="accent1"/>
                </a:solidFill>
              </a:rPr>
              <a:t>R</a:t>
            </a:r>
            <a:r>
              <a:rPr lang="es-AR" sz="2000" b="1" baseline="-25000" dirty="0">
                <a:solidFill>
                  <a:schemeClr val="accent1"/>
                </a:solidFill>
              </a:rPr>
              <a:t>n </a:t>
            </a:r>
            <a:r>
              <a:rPr lang="es-AR" sz="2000" b="1" dirty="0">
                <a:solidFill>
                  <a:schemeClr val="accent1"/>
                </a:solidFill>
                <a:latin typeface="Symbol" pitchFamily="18" charset="2"/>
              </a:rPr>
              <a:t>+ </a:t>
            </a:r>
            <a:r>
              <a:rPr lang="es-AR" sz="2000" b="1" dirty="0">
                <a:solidFill>
                  <a:schemeClr val="accent1"/>
                </a:solidFill>
              </a:rPr>
              <a:t>R</a:t>
            </a:r>
            <a:r>
              <a:rPr lang="es-AR" sz="2000" b="1" baseline="-25000" dirty="0">
                <a:solidFill>
                  <a:schemeClr val="accent1"/>
                </a:solidFill>
              </a:rPr>
              <a:t>c1 </a:t>
            </a:r>
            <a:r>
              <a:rPr lang="es-AR" sz="2000" b="1" dirty="0">
                <a:solidFill>
                  <a:schemeClr val="accent1"/>
                </a:solidFill>
                <a:latin typeface="Symbol" pitchFamily="18" charset="2"/>
              </a:rPr>
              <a:t>+ </a:t>
            </a:r>
            <a:r>
              <a:rPr lang="es-AR" sz="2000" b="1" dirty="0" err="1">
                <a:solidFill>
                  <a:schemeClr val="accent1"/>
                </a:solidFill>
              </a:rPr>
              <a:t>R</a:t>
            </a:r>
            <a:r>
              <a:rPr lang="es-AR" sz="2000" b="1" baseline="-25000" dirty="0" err="1">
                <a:solidFill>
                  <a:schemeClr val="accent1"/>
                </a:solidFill>
              </a:rPr>
              <a:t>cn</a:t>
            </a:r>
            <a:r>
              <a:rPr lang="es-AR" sz="2000" b="1" baseline="-25000" dirty="0">
                <a:solidFill>
                  <a:schemeClr val="accent1"/>
                </a:solidFill>
              </a:rPr>
              <a:t> </a:t>
            </a:r>
            <a:r>
              <a:rPr lang="es-AR" sz="2000" b="1" dirty="0">
                <a:solidFill>
                  <a:schemeClr val="accent1"/>
                </a:solidFill>
                <a:latin typeface="Symbol" pitchFamily="18" charset="2"/>
              </a:rPr>
              <a:t>+ </a:t>
            </a:r>
            <a:r>
              <a:rPr lang="es-AR" sz="2000" b="1" dirty="0" err="1">
                <a:solidFill>
                  <a:schemeClr val="accent1"/>
                </a:solidFill>
              </a:rPr>
              <a:t>R</a:t>
            </a:r>
            <a:r>
              <a:rPr lang="es-AR" sz="2000" b="1" baseline="-25000" dirty="0" err="1">
                <a:solidFill>
                  <a:schemeClr val="accent1"/>
                </a:solidFill>
              </a:rPr>
              <a:t>si</a:t>
            </a:r>
            <a:r>
              <a:rPr lang="es-AR" sz="2000" b="1" baseline="-25000" dirty="0">
                <a:solidFill>
                  <a:schemeClr val="accent1"/>
                </a:solidFill>
              </a:rPr>
              <a:t>   </a:t>
            </a:r>
            <a:r>
              <a:rPr lang="es-AR" sz="2000" b="1" dirty="0">
                <a:solidFill>
                  <a:schemeClr val="accent1"/>
                </a:solidFill>
                <a:latin typeface="Symbol" pitchFamily="18" charset="2"/>
              </a:rPr>
              <a:t>[</a:t>
            </a:r>
            <a:r>
              <a:rPr lang="es-AR" sz="2000" b="1" dirty="0">
                <a:solidFill>
                  <a:schemeClr val="accent1"/>
                </a:solidFill>
                <a:latin typeface="Arial" pitchFamily="34" charset="0"/>
                <a:cs typeface="Arial" pitchFamily="34" charset="0"/>
              </a:rPr>
              <a:t>m</a:t>
            </a:r>
            <a:r>
              <a:rPr lang="es-AR" sz="2000" b="1" baseline="30000" dirty="0">
                <a:solidFill>
                  <a:schemeClr val="accent1"/>
                </a:solidFill>
                <a:latin typeface="Arial" pitchFamily="34" charset="0"/>
                <a:cs typeface="Arial" pitchFamily="34" charset="0"/>
              </a:rPr>
              <a:t>2</a:t>
            </a:r>
            <a:r>
              <a:rPr lang="es-AR" sz="2000" b="1" dirty="0">
                <a:solidFill>
                  <a:schemeClr val="accent1"/>
                </a:solidFill>
                <a:latin typeface="Arial" pitchFamily="34" charset="0"/>
                <a:cs typeface="Arial" pitchFamily="34" charset="0"/>
              </a:rPr>
              <a:t> K / W]</a:t>
            </a:r>
            <a:endParaRPr lang="es-AR" sz="2000" b="1" dirty="0">
              <a:solidFill>
                <a:schemeClr val="accent1"/>
              </a:solidFill>
            </a:endParaRPr>
          </a:p>
          <a:p>
            <a:pPr algn="l">
              <a:defRPr/>
            </a:pPr>
            <a:endParaRPr lang="es-AR" sz="2000" b="1" dirty="0">
              <a:latin typeface="Tahoma" pitchFamily="34" charset="0"/>
              <a:ea typeface="Tahoma" pitchFamily="34" charset="0"/>
              <a:cs typeface="Tahoma" pitchFamily="34" charset="0"/>
            </a:endParaRPr>
          </a:p>
          <a:p>
            <a:pPr>
              <a:defRPr/>
            </a:pPr>
            <a:endParaRPr lang="es-AR" sz="2000" dirty="0">
              <a:latin typeface="Tahoma" pitchFamily="34" charset="0"/>
              <a:ea typeface="Tahoma" pitchFamily="34" charset="0"/>
              <a:cs typeface="Tahoma" pitchFamily="34" charset="0"/>
            </a:endParaRPr>
          </a:p>
          <a:p>
            <a:pPr>
              <a:defRPr/>
            </a:pPr>
            <a:r>
              <a:rPr lang="es-AR" sz="2000" dirty="0">
                <a:latin typeface="Tahoma" pitchFamily="34" charset="0"/>
                <a:ea typeface="Tahoma" pitchFamily="34" charset="0"/>
                <a:cs typeface="Tahoma" pitchFamily="34" charset="0"/>
              </a:rPr>
              <a:t>Donde:</a:t>
            </a:r>
          </a:p>
          <a:p>
            <a:pPr algn="l">
              <a:defRPr/>
            </a:pPr>
            <a:endParaRPr lang="es-AR" sz="2000" b="1" dirty="0">
              <a:latin typeface="Tahoma" pitchFamily="34" charset="0"/>
              <a:ea typeface="Tahoma" pitchFamily="34" charset="0"/>
              <a:cs typeface="Tahoma" pitchFamily="34" charset="0"/>
            </a:endParaRPr>
          </a:p>
          <a:p>
            <a:pPr algn="l">
              <a:defRPr/>
            </a:pPr>
            <a:endParaRPr lang="es-AR" sz="1800" b="1" dirty="0">
              <a:latin typeface="Tahoma" pitchFamily="34" charset="0"/>
              <a:ea typeface="Tahoma" pitchFamily="34" charset="0"/>
              <a:cs typeface="Tahoma" pitchFamily="34" charset="0"/>
            </a:endParaRPr>
          </a:p>
          <a:p>
            <a:pPr algn="l">
              <a:defRPr/>
            </a:pPr>
            <a:r>
              <a:rPr lang="es-AR" sz="1800" b="1" dirty="0" err="1">
                <a:latin typeface="Tahoma" pitchFamily="34" charset="0"/>
                <a:ea typeface="Tahoma" pitchFamily="34" charset="0"/>
                <a:cs typeface="Tahoma" pitchFamily="34" charset="0"/>
              </a:rPr>
              <a:t>Rse</a:t>
            </a:r>
            <a:r>
              <a:rPr lang="es-AR" sz="1600" dirty="0">
                <a:latin typeface="Tahoma" pitchFamily="34" charset="0"/>
                <a:ea typeface="Tahoma" pitchFamily="34" charset="0"/>
                <a:cs typeface="Tahoma" pitchFamily="34" charset="0"/>
              </a:rPr>
              <a:t> = resistencia superficial exterior [m</a:t>
            </a:r>
            <a:r>
              <a:rPr lang="es-AR" sz="1600" baseline="30000" dirty="0">
                <a:latin typeface="Tahoma" pitchFamily="34" charset="0"/>
                <a:ea typeface="Tahoma" pitchFamily="34" charset="0"/>
                <a:cs typeface="Tahoma" pitchFamily="34" charset="0"/>
              </a:rPr>
              <a:t>2</a:t>
            </a:r>
            <a:r>
              <a:rPr lang="es-AR" sz="1600" dirty="0">
                <a:latin typeface="Tahoma" pitchFamily="34" charset="0"/>
                <a:ea typeface="Tahoma" pitchFamily="34" charset="0"/>
                <a:cs typeface="Tahoma" pitchFamily="34" charset="0"/>
              </a:rPr>
              <a:t> K / W]</a:t>
            </a:r>
            <a:endParaRPr lang="es-AR" sz="1600" baseline="30000" dirty="0">
              <a:latin typeface="Tahoma" pitchFamily="34" charset="0"/>
              <a:ea typeface="Tahoma" pitchFamily="34" charset="0"/>
              <a:cs typeface="Tahoma" pitchFamily="34" charset="0"/>
            </a:endParaRPr>
          </a:p>
          <a:p>
            <a:pPr algn="l">
              <a:defRPr/>
            </a:pPr>
            <a:r>
              <a:rPr lang="es-AR" sz="1800" b="1" dirty="0">
                <a:latin typeface="Tahoma" pitchFamily="34" charset="0"/>
                <a:ea typeface="Tahoma" pitchFamily="34" charset="0"/>
                <a:cs typeface="Tahoma" pitchFamily="34" charset="0"/>
              </a:rPr>
              <a:t>R</a:t>
            </a:r>
            <a:r>
              <a:rPr lang="es-AR" sz="1600" dirty="0">
                <a:latin typeface="Tahoma" pitchFamily="34" charset="0"/>
                <a:ea typeface="Tahoma" pitchFamily="34" charset="0"/>
                <a:cs typeface="Tahoma" pitchFamily="34" charset="0"/>
              </a:rPr>
              <a:t>     = resistencia térmica de una capa homogénea de material [m</a:t>
            </a:r>
            <a:r>
              <a:rPr lang="es-AR" sz="1600" baseline="30000" dirty="0">
                <a:latin typeface="Tahoma" pitchFamily="34" charset="0"/>
                <a:ea typeface="Tahoma" pitchFamily="34" charset="0"/>
                <a:cs typeface="Tahoma" pitchFamily="34" charset="0"/>
              </a:rPr>
              <a:t>2</a:t>
            </a:r>
            <a:r>
              <a:rPr lang="es-AR" sz="1600" dirty="0">
                <a:latin typeface="Tahoma" pitchFamily="34" charset="0"/>
                <a:ea typeface="Tahoma" pitchFamily="34" charset="0"/>
                <a:cs typeface="Tahoma" pitchFamily="34" charset="0"/>
              </a:rPr>
              <a:t> K / W]</a:t>
            </a:r>
          </a:p>
          <a:p>
            <a:pPr algn="l">
              <a:defRPr/>
            </a:pPr>
            <a:r>
              <a:rPr lang="es-AR" sz="1800" b="1" dirty="0" err="1">
                <a:latin typeface="Tahoma" pitchFamily="34" charset="0"/>
                <a:ea typeface="Tahoma" pitchFamily="34" charset="0"/>
                <a:cs typeface="Tahoma" pitchFamily="34" charset="0"/>
              </a:rPr>
              <a:t>Rsi</a:t>
            </a:r>
            <a:r>
              <a:rPr lang="es-AR" sz="1600" b="1" dirty="0">
                <a:latin typeface="Tahoma" pitchFamily="34" charset="0"/>
                <a:ea typeface="Tahoma" pitchFamily="34" charset="0"/>
                <a:cs typeface="Tahoma" pitchFamily="34" charset="0"/>
              </a:rPr>
              <a:t> </a:t>
            </a:r>
            <a:r>
              <a:rPr lang="es-AR" sz="1600" dirty="0">
                <a:latin typeface="Tahoma" pitchFamily="34" charset="0"/>
                <a:ea typeface="Tahoma" pitchFamily="34" charset="0"/>
                <a:cs typeface="Tahoma" pitchFamily="34" charset="0"/>
              </a:rPr>
              <a:t>= resistencia superficial interior [m</a:t>
            </a:r>
            <a:r>
              <a:rPr lang="es-AR" sz="1600" baseline="30000" dirty="0">
                <a:latin typeface="Tahoma" pitchFamily="34" charset="0"/>
                <a:ea typeface="Tahoma" pitchFamily="34" charset="0"/>
                <a:cs typeface="Tahoma" pitchFamily="34" charset="0"/>
              </a:rPr>
              <a:t>2</a:t>
            </a:r>
            <a:r>
              <a:rPr lang="es-AR" sz="1600" dirty="0">
                <a:latin typeface="Tahoma" pitchFamily="34" charset="0"/>
                <a:ea typeface="Tahoma" pitchFamily="34" charset="0"/>
                <a:cs typeface="Tahoma" pitchFamily="34" charset="0"/>
              </a:rPr>
              <a:t> K / W]</a:t>
            </a:r>
          </a:p>
        </p:txBody>
      </p:sp>
      <p:sp>
        <p:nvSpPr>
          <p:cNvPr id="4" name="Text Box 8"/>
          <p:cNvSpPr txBox="1">
            <a:spLocks noChangeArrowheads="1"/>
          </p:cNvSpPr>
          <p:nvPr/>
        </p:nvSpPr>
        <p:spPr bwMode="auto">
          <a:xfrm>
            <a:off x="5663952" y="260649"/>
            <a:ext cx="41521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a:spcBef>
                <a:spcPct val="50000"/>
              </a:spcBef>
              <a:defRPr/>
            </a:pPr>
            <a:r>
              <a:rPr lang="es-ES" sz="2400" dirty="0">
                <a:latin typeface="Tahoma" pitchFamily="34" charset="0"/>
                <a:ea typeface="Tahoma" pitchFamily="34" charset="0"/>
                <a:cs typeface="Tahoma" pitchFamily="34" charset="0"/>
              </a:rPr>
              <a:t>CONCEPTOS BÁSICOS </a:t>
            </a:r>
          </a:p>
        </p:txBody>
      </p:sp>
    </p:spTree>
    <p:extLst>
      <p:ext uri="{BB962C8B-B14F-4D97-AF65-F5344CB8AC3E}">
        <p14:creationId xmlns:p14="http://schemas.microsoft.com/office/powerpoint/2010/main" val="41746150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7 CuadroTexto"/>
          <p:cNvSpPr txBox="1">
            <a:spLocks noChangeArrowheads="1"/>
          </p:cNvSpPr>
          <p:nvPr/>
        </p:nvSpPr>
        <p:spPr bwMode="auto">
          <a:xfrm>
            <a:off x="2351584" y="1556793"/>
            <a:ext cx="7464528" cy="384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l">
              <a:defRPr/>
            </a:pPr>
            <a:r>
              <a:rPr lang="es-AR" sz="2000" b="1" dirty="0" err="1"/>
              <a:t>Transmitancia</a:t>
            </a:r>
            <a:r>
              <a:rPr lang="es-AR" sz="2000" b="1" dirty="0"/>
              <a:t> o Conductancia térmica </a:t>
            </a:r>
            <a:r>
              <a:rPr lang="es-AR" sz="2000" b="1" i="1" dirty="0"/>
              <a:t>U</a:t>
            </a:r>
            <a:endParaRPr lang="es-AR" sz="2000" b="1" dirty="0"/>
          </a:p>
          <a:p>
            <a:pPr algn="l">
              <a:defRPr/>
            </a:pPr>
            <a:endParaRPr lang="es-AR" sz="1600" dirty="0"/>
          </a:p>
          <a:p>
            <a:pPr>
              <a:defRPr/>
            </a:pPr>
            <a:r>
              <a:rPr lang="es-AR" sz="1600" dirty="0"/>
              <a:t>Es la cantidad de calor que un elemento es capaz de transmitir (puede estar compuesto por varias capas de materiales o cámaras de aire) de un espacio a otro. </a:t>
            </a:r>
          </a:p>
          <a:p>
            <a:pPr algn="l">
              <a:defRPr/>
            </a:pPr>
            <a:endParaRPr lang="es-AR" sz="2000" b="1" dirty="0"/>
          </a:p>
          <a:p>
            <a:pPr algn="l">
              <a:defRPr/>
            </a:pPr>
            <a:endParaRPr lang="es-AR" sz="2000" b="1" dirty="0"/>
          </a:p>
          <a:p>
            <a:pPr algn="ctr">
              <a:defRPr/>
            </a:pPr>
            <a:r>
              <a:rPr lang="es-AR" sz="2000" b="1" dirty="0">
                <a:solidFill>
                  <a:srgbClr val="C00000"/>
                </a:solidFill>
                <a:latin typeface="Tahoma" pitchFamily="34" charset="0"/>
                <a:ea typeface="Tahoma" pitchFamily="34" charset="0"/>
                <a:cs typeface="Tahoma" pitchFamily="34" charset="0"/>
              </a:rPr>
              <a:t>U = 1/ </a:t>
            </a:r>
            <a:r>
              <a:rPr lang="es-AR" sz="2000" b="1" dirty="0" err="1">
                <a:solidFill>
                  <a:srgbClr val="C00000"/>
                </a:solidFill>
                <a:latin typeface="Tahoma" pitchFamily="34" charset="0"/>
                <a:ea typeface="Tahoma" pitchFamily="34" charset="0"/>
                <a:cs typeface="Tahoma" pitchFamily="34" charset="0"/>
              </a:rPr>
              <a:t>Rt</a:t>
            </a:r>
            <a:r>
              <a:rPr lang="es-AR" sz="2000" b="1" dirty="0">
                <a:solidFill>
                  <a:srgbClr val="C00000"/>
                </a:solidFill>
                <a:latin typeface="Tahoma" pitchFamily="34" charset="0"/>
                <a:ea typeface="Tahoma" pitchFamily="34" charset="0"/>
                <a:cs typeface="Tahoma" pitchFamily="34" charset="0"/>
              </a:rPr>
              <a:t>    ( W/ m</a:t>
            </a:r>
            <a:r>
              <a:rPr lang="es-AR" sz="2000" b="1" baseline="30000" dirty="0">
                <a:solidFill>
                  <a:srgbClr val="C00000"/>
                </a:solidFill>
                <a:latin typeface="Tahoma" pitchFamily="34" charset="0"/>
                <a:ea typeface="Tahoma" pitchFamily="34" charset="0"/>
                <a:cs typeface="Tahoma" pitchFamily="34" charset="0"/>
              </a:rPr>
              <a:t>2</a:t>
            </a:r>
            <a:r>
              <a:rPr lang="es-AR" sz="2000" b="1" dirty="0">
                <a:solidFill>
                  <a:srgbClr val="C00000"/>
                </a:solidFill>
                <a:latin typeface="Tahoma" pitchFamily="34" charset="0"/>
                <a:ea typeface="Tahoma" pitchFamily="34" charset="0"/>
                <a:cs typeface="Tahoma" pitchFamily="34" charset="0"/>
              </a:rPr>
              <a:t> K )</a:t>
            </a:r>
          </a:p>
          <a:p>
            <a:pPr algn="ctr">
              <a:defRPr/>
            </a:pPr>
            <a:endParaRPr lang="es-AR" sz="2000" b="1" dirty="0">
              <a:solidFill>
                <a:srgbClr val="C00000"/>
              </a:solidFill>
              <a:latin typeface="Tahoma" pitchFamily="34" charset="0"/>
              <a:ea typeface="Tahoma" pitchFamily="34" charset="0"/>
              <a:cs typeface="Tahoma" pitchFamily="34" charset="0"/>
            </a:endParaRPr>
          </a:p>
          <a:p>
            <a:pPr algn="l">
              <a:defRPr/>
            </a:pPr>
            <a:endParaRPr lang="es-AR" sz="2000" b="1" dirty="0"/>
          </a:p>
          <a:p>
            <a:pPr algn="l">
              <a:defRPr/>
            </a:pPr>
            <a:r>
              <a:rPr lang="es-AR" sz="2000" b="1" dirty="0"/>
              <a:t>Donde:</a:t>
            </a:r>
          </a:p>
          <a:p>
            <a:pPr algn="l">
              <a:defRPr/>
            </a:pPr>
            <a:endParaRPr lang="es-AR" sz="2000" b="1" dirty="0"/>
          </a:p>
          <a:p>
            <a:pPr algn="l">
              <a:defRPr/>
            </a:pPr>
            <a:r>
              <a:rPr lang="es-AR" sz="2000" b="1" dirty="0"/>
              <a:t>	</a:t>
            </a:r>
            <a:r>
              <a:rPr lang="es-AR" sz="1600" b="1" dirty="0" err="1"/>
              <a:t>Rt</a:t>
            </a:r>
            <a:r>
              <a:rPr lang="es-AR" sz="1600" b="1" dirty="0"/>
              <a:t> </a:t>
            </a:r>
            <a:r>
              <a:rPr lang="es-AR" sz="1600" dirty="0"/>
              <a:t>= Resistencia total</a:t>
            </a:r>
            <a:endParaRPr lang="es-AR" sz="2000" dirty="0"/>
          </a:p>
        </p:txBody>
      </p:sp>
      <p:sp>
        <p:nvSpPr>
          <p:cNvPr id="4" name="Text Box 8"/>
          <p:cNvSpPr txBox="1">
            <a:spLocks noChangeArrowheads="1"/>
          </p:cNvSpPr>
          <p:nvPr/>
        </p:nvSpPr>
        <p:spPr bwMode="auto">
          <a:xfrm>
            <a:off x="5663952" y="260649"/>
            <a:ext cx="41521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a:spcBef>
                <a:spcPct val="50000"/>
              </a:spcBef>
              <a:defRPr/>
            </a:pPr>
            <a:r>
              <a:rPr lang="es-ES" sz="2400" dirty="0">
                <a:latin typeface="Tahoma" pitchFamily="34" charset="0"/>
                <a:ea typeface="Tahoma" pitchFamily="34" charset="0"/>
                <a:cs typeface="Tahoma" pitchFamily="34" charset="0"/>
              </a:rPr>
              <a:t>CONCEPTOS BÁSICOS </a:t>
            </a:r>
          </a:p>
        </p:txBody>
      </p:sp>
    </p:spTree>
    <p:extLst>
      <p:ext uri="{BB962C8B-B14F-4D97-AF65-F5344CB8AC3E}">
        <p14:creationId xmlns:p14="http://schemas.microsoft.com/office/powerpoint/2010/main" val="30465659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7 CuadroTexto"/>
          <p:cNvSpPr txBox="1">
            <a:spLocks noChangeArrowheads="1"/>
          </p:cNvSpPr>
          <p:nvPr/>
        </p:nvSpPr>
        <p:spPr bwMode="auto">
          <a:xfrm>
            <a:off x="2423074" y="1628800"/>
            <a:ext cx="7392520"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l">
              <a:defRPr/>
            </a:pPr>
            <a:r>
              <a:rPr lang="es-AR" sz="2000" b="1" dirty="0">
                <a:latin typeface="Tahoma" pitchFamily="34" charset="0"/>
                <a:ea typeface="Tahoma" pitchFamily="34" charset="0"/>
                <a:cs typeface="Tahoma" pitchFamily="34" charset="0"/>
              </a:rPr>
              <a:t>Diferencia de temperatura </a:t>
            </a:r>
            <a:r>
              <a:rPr lang="es-AR" sz="2000" b="1" i="1" dirty="0">
                <a:latin typeface="Symbol" pitchFamily="18" charset="2"/>
                <a:ea typeface="Tahoma" pitchFamily="34" charset="0"/>
                <a:cs typeface="Tahoma" pitchFamily="34" charset="0"/>
              </a:rPr>
              <a:t>D</a:t>
            </a:r>
            <a:r>
              <a:rPr lang="es-AR" sz="2000" b="1" i="1" dirty="0">
                <a:latin typeface="Tahoma" pitchFamily="34" charset="0"/>
                <a:ea typeface="Tahoma" pitchFamily="34" charset="0"/>
                <a:cs typeface="Tahoma" pitchFamily="34" charset="0"/>
              </a:rPr>
              <a:t>T</a:t>
            </a:r>
            <a:r>
              <a:rPr lang="es-AR" sz="2000" b="1" dirty="0">
                <a:latin typeface="Tahoma" pitchFamily="34" charset="0"/>
                <a:ea typeface="Tahoma" pitchFamily="34" charset="0"/>
                <a:cs typeface="Tahoma" pitchFamily="34" charset="0"/>
              </a:rPr>
              <a:t> </a:t>
            </a:r>
          </a:p>
          <a:p>
            <a:pPr algn="l">
              <a:defRPr/>
            </a:pPr>
            <a:endParaRPr lang="es-AR" sz="1600" dirty="0">
              <a:latin typeface="Tahoma" pitchFamily="34" charset="0"/>
              <a:ea typeface="Tahoma" pitchFamily="34" charset="0"/>
              <a:cs typeface="Tahoma" pitchFamily="34" charset="0"/>
            </a:endParaRPr>
          </a:p>
          <a:p>
            <a:pPr>
              <a:defRPr/>
            </a:pPr>
            <a:r>
              <a:rPr lang="es-AR" sz="1600" dirty="0">
                <a:latin typeface="Tahoma" pitchFamily="34" charset="0"/>
                <a:ea typeface="Tahoma" pitchFamily="34" charset="0"/>
                <a:cs typeface="Tahoma" pitchFamily="34" charset="0"/>
              </a:rPr>
              <a:t>Es la diferencia absoluta entre temperaturas, exterior e interior.</a:t>
            </a:r>
          </a:p>
          <a:p>
            <a:pPr>
              <a:defRPr/>
            </a:pPr>
            <a:endParaRPr lang="es-AR" sz="1600" dirty="0">
              <a:latin typeface="Tahoma" pitchFamily="34" charset="0"/>
              <a:ea typeface="Tahoma" pitchFamily="34" charset="0"/>
              <a:cs typeface="Tahoma" pitchFamily="34" charset="0"/>
            </a:endParaRPr>
          </a:p>
          <a:p>
            <a:pPr>
              <a:defRPr/>
            </a:pPr>
            <a:r>
              <a:rPr lang="es-AR" sz="1600" dirty="0">
                <a:latin typeface="Tahoma" pitchFamily="34" charset="0"/>
                <a:ea typeface="Tahoma" pitchFamily="34" charset="0"/>
                <a:cs typeface="Tahoma" pitchFamily="34" charset="0"/>
              </a:rPr>
              <a:t>La </a:t>
            </a:r>
            <a:r>
              <a:rPr lang="es-AR" sz="2000" b="1" dirty="0">
                <a:latin typeface="Tahoma" pitchFamily="34" charset="0"/>
                <a:ea typeface="Tahoma" pitchFamily="34" charset="0"/>
                <a:cs typeface="Tahoma" pitchFamily="34" charset="0"/>
              </a:rPr>
              <a:t>Te </a:t>
            </a:r>
            <a:r>
              <a:rPr lang="es-AR" sz="1600" dirty="0">
                <a:latin typeface="Tahoma" pitchFamily="34" charset="0"/>
                <a:ea typeface="Tahoma" pitchFamily="34" charset="0"/>
                <a:cs typeface="Tahoma" pitchFamily="34" charset="0"/>
              </a:rPr>
              <a:t>(temperatura exterior) será un valor a obtener de los registros meteorológicos. Puede utilizarse la TMD que proporciona las tablas de la Norma IRAM 11603.</a:t>
            </a:r>
          </a:p>
          <a:p>
            <a:pPr>
              <a:defRPr/>
            </a:pPr>
            <a:endParaRPr lang="es-AR" sz="1600" dirty="0">
              <a:latin typeface="Tahoma" pitchFamily="34" charset="0"/>
              <a:ea typeface="Tahoma" pitchFamily="34" charset="0"/>
              <a:cs typeface="Tahoma" pitchFamily="34" charset="0"/>
            </a:endParaRPr>
          </a:p>
          <a:p>
            <a:pPr>
              <a:defRPr/>
            </a:pPr>
            <a:r>
              <a:rPr lang="es-AR" sz="1600" dirty="0">
                <a:latin typeface="Tahoma" pitchFamily="34" charset="0"/>
                <a:ea typeface="Tahoma" pitchFamily="34" charset="0"/>
                <a:cs typeface="Tahoma" pitchFamily="34" charset="0"/>
              </a:rPr>
              <a:t>La </a:t>
            </a:r>
            <a:r>
              <a:rPr lang="es-AR" sz="2000" b="1" dirty="0">
                <a:latin typeface="Tahoma" pitchFamily="34" charset="0"/>
                <a:ea typeface="Tahoma" pitchFamily="34" charset="0"/>
                <a:cs typeface="Tahoma" pitchFamily="34" charset="0"/>
              </a:rPr>
              <a:t>Ti </a:t>
            </a:r>
            <a:r>
              <a:rPr lang="es-AR" sz="1600" dirty="0">
                <a:latin typeface="Tahoma" pitchFamily="34" charset="0"/>
                <a:ea typeface="Tahoma" pitchFamily="34" charset="0"/>
                <a:cs typeface="Tahoma" pitchFamily="34" charset="0"/>
              </a:rPr>
              <a:t>o</a:t>
            </a:r>
            <a:r>
              <a:rPr lang="es-AR" sz="2000" b="1" dirty="0">
                <a:latin typeface="Tahoma" pitchFamily="34" charset="0"/>
                <a:ea typeface="Tahoma" pitchFamily="34" charset="0"/>
                <a:cs typeface="Tahoma" pitchFamily="34" charset="0"/>
              </a:rPr>
              <a:t> Tc</a:t>
            </a:r>
            <a:r>
              <a:rPr lang="es-AR" sz="1600" b="1" dirty="0">
                <a:latin typeface="Tahoma" pitchFamily="34" charset="0"/>
                <a:ea typeface="Tahoma" pitchFamily="34" charset="0"/>
                <a:cs typeface="Tahoma" pitchFamily="34" charset="0"/>
              </a:rPr>
              <a:t> </a:t>
            </a:r>
            <a:r>
              <a:rPr lang="es-AR" sz="1600" dirty="0">
                <a:latin typeface="Tahoma" pitchFamily="34" charset="0"/>
                <a:ea typeface="Tahoma" pitchFamily="34" charset="0"/>
                <a:cs typeface="Tahoma" pitchFamily="34" charset="0"/>
              </a:rPr>
              <a:t>(temperatura interior o de confort) será el valor que se quiere alcanzar en el interior de un edificio o espacio. Será cercano a un valor dentro de los parámetros de confort.</a:t>
            </a:r>
          </a:p>
          <a:p>
            <a:pPr>
              <a:defRPr/>
            </a:pPr>
            <a:endParaRPr lang="es-AR" sz="1600" dirty="0">
              <a:latin typeface="Tahoma" pitchFamily="34" charset="0"/>
              <a:ea typeface="Tahoma" pitchFamily="34" charset="0"/>
              <a:cs typeface="Tahoma" pitchFamily="34" charset="0"/>
            </a:endParaRPr>
          </a:p>
          <a:p>
            <a:pPr algn="l">
              <a:defRPr/>
            </a:pPr>
            <a:r>
              <a:rPr lang="es-AR" sz="1600" dirty="0">
                <a:latin typeface="Tahoma" pitchFamily="34" charset="0"/>
                <a:ea typeface="Tahoma" pitchFamily="34" charset="0"/>
                <a:cs typeface="Tahoma" pitchFamily="34" charset="0"/>
              </a:rPr>
              <a:t>Para invierno: 18°C – 25°C      </a:t>
            </a:r>
            <a:r>
              <a:rPr lang="es-AR" sz="2000" b="1" dirty="0">
                <a:solidFill>
                  <a:srgbClr val="C00000"/>
                </a:solidFill>
                <a:latin typeface="Tahoma" pitchFamily="34" charset="0"/>
                <a:ea typeface="Tahoma" pitchFamily="34" charset="0"/>
                <a:cs typeface="Tahoma" pitchFamily="34" charset="0"/>
              </a:rPr>
              <a:t>20°C</a:t>
            </a:r>
            <a:endParaRPr lang="es-AR" sz="1600" dirty="0">
              <a:solidFill>
                <a:srgbClr val="C00000"/>
              </a:solidFill>
              <a:latin typeface="Tahoma" pitchFamily="34" charset="0"/>
              <a:ea typeface="Tahoma" pitchFamily="34" charset="0"/>
              <a:cs typeface="Tahoma" pitchFamily="34" charset="0"/>
            </a:endParaRPr>
          </a:p>
          <a:p>
            <a:pPr algn="l">
              <a:defRPr/>
            </a:pPr>
            <a:r>
              <a:rPr lang="es-AR" sz="1600" dirty="0">
                <a:latin typeface="Tahoma" pitchFamily="34" charset="0"/>
                <a:ea typeface="Tahoma" pitchFamily="34" charset="0"/>
                <a:cs typeface="Tahoma" pitchFamily="34" charset="0"/>
              </a:rPr>
              <a:t>Para verano: 20°C – 27°C        </a:t>
            </a:r>
            <a:r>
              <a:rPr lang="es-AR" sz="2000" b="1" dirty="0">
                <a:solidFill>
                  <a:srgbClr val="C00000"/>
                </a:solidFill>
                <a:latin typeface="Tahoma" pitchFamily="34" charset="0"/>
                <a:ea typeface="Tahoma" pitchFamily="34" charset="0"/>
                <a:cs typeface="Tahoma" pitchFamily="34" charset="0"/>
              </a:rPr>
              <a:t>24°C</a:t>
            </a:r>
            <a:endParaRPr lang="es-AR" sz="1600" dirty="0">
              <a:solidFill>
                <a:srgbClr val="C00000"/>
              </a:solidFill>
              <a:latin typeface="Tahoma" pitchFamily="34" charset="0"/>
              <a:ea typeface="Tahoma" pitchFamily="34" charset="0"/>
              <a:cs typeface="Tahoma" pitchFamily="34" charset="0"/>
            </a:endParaRPr>
          </a:p>
          <a:p>
            <a:pPr algn="l">
              <a:defRPr/>
            </a:pPr>
            <a:endParaRPr lang="es-AR" sz="1600" dirty="0">
              <a:latin typeface="Tahoma" pitchFamily="34" charset="0"/>
              <a:ea typeface="Tahoma" pitchFamily="34" charset="0"/>
              <a:cs typeface="Tahoma" pitchFamily="34" charset="0"/>
            </a:endParaRPr>
          </a:p>
        </p:txBody>
      </p:sp>
      <p:sp>
        <p:nvSpPr>
          <p:cNvPr id="4" name="Text Box 8"/>
          <p:cNvSpPr txBox="1">
            <a:spLocks noChangeArrowheads="1"/>
          </p:cNvSpPr>
          <p:nvPr/>
        </p:nvSpPr>
        <p:spPr bwMode="auto">
          <a:xfrm>
            <a:off x="5663952" y="260649"/>
            <a:ext cx="41521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a:spcBef>
                <a:spcPct val="50000"/>
              </a:spcBef>
              <a:defRPr/>
            </a:pPr>
            <a:r>
              <a:rPr lang="es-ES" sz="2400" dirty="0">
                <a:latin typeface="Tahoma" pitchFamily="34" charset="0"/>
                <a:ea typeface="Tahoma" pitchFamily="34" charset="0"/>
                <a:cs typeface="Tahoma" pitchFamily="34" charset="0"/>
              </a:rPr>
              <a:t>CONCEPTOS BÁSICOS </a:t>
            </a:r>
          </a:p>
        </p:txBody>
      </p:sp>
    </p:spTree>
    <p:extLst>
      <p:ext uri="{BB962C8B-B14F-4D97-AF65-F5344CB8AC3E}">
        <p14:creationId xmlns:p14="http://schemas.microsoft.com/office/powerpoint/2010/main" val="154009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7 CuadroTexto"/>
          <p:cNvSpPr txBox="1">
            <a:spLocks noChangeArrowheads="1"/>
          </p:cNvSpPr>
          <p:nvPr/>
        </p:nvSpPr>
        <p:spPr bwMode="auto">
          <a:xfrm>
            <a:off x="2507690" y="1556793"/>
            <a:ext cx="7152317" cy="40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ctr">
              <a:defRPr/>
            </a:pPr>
            <a:r>
              <a:rPr lang="es-AR" sz="2000" b="1" dirty="0">
                <a:solidFill>
                  <a:srgbClr val="C00000"/>
                </a:solidFill>
                <a:latin typeface="Tahoma" pitchFamily="34" charset="0"/>
                <a:ea typeface="Tahoma" pitchFamily="34" charset="0"/>
                <a:cs typeface="Tahoma" pitchFamily="34" charset="0"/>
              </a:rPr>
              <a:t>+/- </a:t>
            </a:r>
            <a:r>
              <a:rPr lang="es-AR" sz="2000" b="1" dirty="0" err="1">
                <a:solidFill>
                  <a:srgbClr val="C00000"/>
                </a:solidFill>
                <a:latin typeface="Tahoma" pitchFamily="34" charset="0"/>
                <a:ea typeface="Tahoma" pitchFamily="34" charset="0"/>
                <a:cs typeface="Tahoma" pitchFamily="34" charset="0"/>
              </a:rPr>
              <a:t>Qc</a:t>
            </a:r>
            <a:r>
              <a:rPr lang="es-AR" sz="2000" b="1" dirty="0">
                <a:solidFill>
                  <a:srgbClr val="C00000"/>
                </a:solidFill>
                <a:latin typeface="Tahoma" pitchFamily="34" charset="0"/>
                <a:ea typeface="Tahoma" pitchFamily="34" charset="0"/>
                <a:cs typeface="Tahoma" pitchFamily="34" charset="0"/>
              </a:rPr>
              <a:t> +/- </a:t>
            </a:r>
            <a:r>
              <a:rPr lang="es-AR" sz="2000" b="1" dirty="0" err="1">
                <a:solidFill>
                  <a:srgbClr val="C00000"/>
                </a:solidFill>
                <a:latin typeface="Tahoma" pitchFamily="34" charset="0"/>
                <a:ea typeface="Tahoma" pitchFamily="34" charset="0"/>
                <a:cs typeface="Tahoma" pitchFamily="34" charset="0"/>
              </a:rPr>
              <a:t>Qv</a:t>
            </a:r>
            <a:r>
              <a:rPr lang="es-AR" sz="2000" b="1" dirty="0">
                <a:solidFill>
                  <a:srgbClr val="C00000"/>
                </a:solidFill>
                <a:latin typeface="Tahoma" pitchFamily="34" charset="0"/>
                <a:ea typeface="Tahoma" pitchFamily="34" charset="0"/>
                <a:cs typeface="Tahoma" pitchFamily="34" charset="0"/>
              </a:rPr>
              <a:t> + </a:t>
            </a:r>
            <a:r>
              <a:rPr lang="es-AR" sz="2000" b="1" dirty="0" err="1">
                <a:solidFill>
                  <a:srgbClr val="C00000"/>
                </a:solidFill>
                <a:latin typeface="Tahoma" pitchFamily="34" charset="0"/>
                <a:ea typeface="Tahoma" pitchFamily="34" charset="0"/>
                <a:cs typeface="Tahoma" pitchFamily="34" charset="0"/>
              </a:rPr>
              <a:t>Qs</a:t>
            </a:r>
            <a:r>
              <a:rPr lang="es-AR" sz="2000" b="1" dirty="0">
                <a:solidFill>
                  <a:srgbClr val="C00000"/>
                </a:solidFill>
                <a:latin typeface="Tahoma" pitchFamily="34" charset="0"/>
                <a:ea typeface="Tahoma" pitchFamily="34" charset="0"/>
                <a:cs typeface="Tahoma" pitchFamily="34" charset="0"/>
              </a:rPr>
              <a:t> + </a:t>
            </a:r>
            <a:r>
              <a:rPr lang="es-AR" sz="2000" b="1" dirty="0" err="1">
                <a:solidFill>
                  <a:srgbClr val="C00000"/>
                </a:solidFill>
                <a:latin typeface="Tahoma" pitchFamily="34" charset="0"/>
                <a:ea typeface="Tahoma" pitchFamily="34" charset="0"/>
                <a:cs typeface="Tahoma" pitchFamily="34" charset="0"/>
              </a:rPr>
              <a:t>Qi</a:t>
            </a:r>
            <a:r>
              <a:rPr lang="es-AR" sz="2000" b="1" dirty="0">
                <a:solidFill>
                  <a:srgbClr val="C00000"/>
                </a:solidFill>
                <a:latin typeface="Tahoma" pitchFamily="34" charset="0"/>
                <a:ea typeface="Tahoma" pitchFamily="34" charset="0"/>
                <a:cs typeface="Tahoma" pitchFamily="34" charset="0"/>
              </a:rPr>
              <a:t> + Qm = 0</a:t>
            </a:r>
          </a:p>
          <a:p>
            <a:pPr>
              <a:defRPr/>
            </a:pPr>
            <a:endParaRPr lang="es-AR" sz="1800" dirty="0">
              <a:latin typeface="Tahoma" pitchFamily="34" charset="0"/>
              <a:ea typeface="Tahoma" pitchFamily="34" charset="0"/>
              <a:cs typeface="Tahoma" pitchFamily="34" charset="0"/>
            </a:endParaRPr>
          </a:p>
          <a:p>
            <a:pPr algn="l">
              <a:defRPr/>
            </a:pPr>
            <a:endParaRPr lang="es-AR" sz="1800" dirty="0">
              <a:latin typeface="Tahoma" pitchFamily="34" charset="0"/>
              <a:ea typeface="Tahoma" pitchFamily="34" charset="0"/>
              <a:cs typeface="Tahoma" pitchFamily="34" charset="0"/>
            </a:endParaRPr>
          </a:p>
          <a:p>
            <a:pPr algn="l">
              <a:defRPr/>
            </a:pPr>
            <a:r>
              <a:rPr lang="es-AR" sz="1800" b="1" dirty="0">
                <a:latin typeface="Tahoma" pitchFamily="34" charset="0"/>
                <a:ea typeface="Tahoma" pitchFamily="34" charset="0"/>
                <a:cs typeface="Tahoma" pitchFamily="34" charset="0"/>
              </a:rPr>
              <a:t>Donde:</a:t>
            </a:r>
          </a:p>
          <a:p>
            <a:pPr algn="l">
              <a:defRPr/>
            </a:pPr>
            <a:endParaRPr lang="es-AR" sz="1800" b="1" dirty="0">
              <a:latin typeface="Tahoma" pitchFamily="34" charset="0"/>
              <a:ea typeface="Tahoma" pitchFamily="34" charset="0"/>
              <a:cs typeface="Tahoma" pitchFamily="34" charset="0"/>
            </a:endParaRPr>
          </a:p>
          <a:p>
            <a:pPr algn="l">
              <a:defRPr/>
            </a:pPr>
            <a:r>
              <a:rPr lang="es-AR" sz="1800" dirty="0">
                <a:latin typeface="Tahoma" pitchFamily="34" charset="0"/>
                <a:ea typeface="Tahoma" pitchFamily="34" charset="0"/>
                <a:cs typeface="Tahoma" pitchFamily="34" charset="0"/>
              </a:rPr>
              <a:t>	</a:t>
            </a:r>
            <a:r>
              <a:rPr lang="es-AR" sz="1800" b="1" dirty="0" err="1">
                <a:latin typeface="Tahoma" pitchFamily="34" charset="0"/>
                <a:ea typeface="Tahoma" pitchFamily="34" charset="0"/>
                <a:cs typeface="Tahoma" pitchFamily="34" charset="0"/>
              </a:rPr>
              <a:t>Qc</a:t>
            </a:r>
            <a:r>
              <a:rPr lang="es-AR" sz="1800" dirty="0">
                <a:latin typeface="Tahoma" pitchFamily="34" charset="0"/>
                <a:ea typeface="Tahoma" pitchFamily="34" charset="0"/>
                <a:cs typeface="Tahoma" pitchFamily="34" charset="0"/>
              </a:rPr>
              <a:t>  = ganancia o pérdida por conducción</a:t>
            </a:r>
          </a:p>
          <a:p>
            <a:pPr algn="l">
              <a:defRPr/>
            </a:pPr>
            <a:r>
              <a:rPr lang="es-AR" sz="1800" dirty="0">
                <a:latin typeface="Tahoma" pitchFamily="34" charset="0"/>
                <a:ea typeface="Tahoma" pitchFamily="34" charset="0"/>
                <a:cs typeface="Tahoma" pitchFamily="34" charset="0"/>
              </a:rPr>
              <a:t>	</a:t>
            </a:r>
          </a:p>
          <a:p>
            <a:pPr algn="l">
              <a:defRPr/>
            </a:pPr>
            <a:r>
              <a:rPr lang="es-AR" sz="1800" dirty="0">
                <a:latin typeface="Tahoma" pitchFamily="34" charset="0"/>
                <a:ea typeface="Tahoma" pitchFamily="34" charset="0"/>
                <a:cs typeface="Tahoma" pitchFamily="34" charset="0"/>
              </a:rPr>
              <a:t>	</a:t>
            </a:r>
            <a:r>
              <a:rPr lang="es-AR" sz="1800" b="1" dirty="0" err="1">
                <a:latin typeface="Tahoma" pitchFamily="34" charset="0"/>
                <a:ea typeface="Tahoma" pitchFamily="34" charset="0"/>
                <a:cs typeface="Tahoma" pitchFamily="34" charset="0"/>
              </a:rPr>
              <a:t>Qv</a:t>
            </a:r>
            <a:r>
              <a:rPr lang="es-AR" sz="1800" dirty="0">
                <a:latin typeface="Tahoma" pitchFamily="34" charset="0"/>
                <a:ea typeface="Tahoma" pitchFamily="34" charset="0"/>
                <a:cs typeface="Tahoma" pitchFamily="34" charset="0"/>
              </a:rPr>
              <a:t>  = ganancia o pérdida de ventilación</a:t>
            </a:r>
          </a:p>
          <a:p>
            <a:pPr algn="l">
              <a:defRPr/>
            </a:pPr>
            <a:endParaRPr lang="es-AR" sz="1800" dirty="0">
              <a:latin typeface="Tahoma" pitchFamily="34" charset="0"/>
              <a:ea typeface="Tahoma" pitchFamily="34" charset="0"/>
              <a:cs typeface="Tahoma" pitchFamily="34" charset="0"/>
            </a:endParaRPr>
          </a:p>
          <a:p>
            <a:pPr algn="l">
              <a:defRPr/>
            </a:pPr>
            <a:r>
              <a:rPr lang="es-AR" sz="1800" dirty="0">
                <a:latin typeface="Tahoma" pitchFamily="34" charset="0"/>
                <a:ea typeface="Tahoma" pitchFamily="34" charset="0"/>
                <a:cs typeface="Tahoma" pitchFamily="34" charset="0"/>
              </a:rPr>
              <a:t>	</a:t>
            </a:r>
            <a:r>
              <a:rPr lang="es-AR" sz="1800" b="1" dirty="0" err="1">
                <a:latin typeface="Tahoma" pitchFamily="34" charset="0"/>
                <a:ea typeface="Tahoma" pitchFamily="34" charset="0"/>
                <a:cs typeface="Tahoma" pitchFamily="34" charset="0"/>
              </a:rPr>
              <a:t>Qs</a:t>
            </a:r>
            <a:r>
              <a:rPr lang="es-AR" sz="1800" dirty="0">
                <a:latin typeface="Tahoma" pitchFamily="34" charset="0"/>
                <a:ea typeface="Tahoma" pitchFamily="34" charset="0"/>
                <a:cs typeface="Tahoma" pitchFamily="34" charset="0"/>
              </a:rPr>
              <a:t>  = ganancia solar</a:t>
            </a:r>
          </a:p>
          <a:p>
            <a:pPr algn="l">
              <a:defRPr/>
            </a:pPr>
            <a:endParaRPr lang="es-AR" sz="1800" dirty="0">
              <a:latin typeface="Tahoma" pitchFamily="34" charset="0"/>
              <a:ea typeface="Tahoma" pitchFamily="34" charset="0"/>
              <a:cs typeface="Tahoma" pitchFamily="34" charset="0"/>
            </a:endParaRPr>
          </a:p>
          <a:p>
            <a:pPr algn="l">
              <a:defRPr/>
            </a:pPr>
            <a:r>
              <a:rPr lang="es-AR" sz="1800" dirty="0">
                <a:latin typeface="Tahoma" pitchFamily="34" charset="0"/>
                <a:ea typeface="Tahoma" pitchFamily="34" charset="0"/>
                <a:cs typeface="Tahoma" pitchFamily="34" charset="0"/>
              </a:rPr>
              <a:t>	</a:t>
            </a:r>
            <a:r>
              <a:rPr lang="es-AR" sz="1800" b="1" dirty="0" err="1">
                <a:latin typeface="Tahoma" pitchFamily="34" charset="0"/>
                <a:ea typeface="Tahoma" pitchFamily="34" charset="0"/>
                <a:cs typeface="Tahoma" pitchFamily="34" charset="0"/>
              </a:rPr>
              <a:t>Qi</a:t>
            </a:r>
            <a:r>
              <a:rPr lang="es-AR" sz="1800" dirty="0">
                <a:latin typeface="Tahoma" pitchFamily="34" charset="0"/>
                <a:ea typeface="Tahoma" pitchFamily="34" charset="0"/>
                <a:cs typeface="Tahoma" pitchFamily="34" charset="0"/>
              </a:rPr>
              <a:t>  = ganancia interna</a:t>
            </a:r>
          </a:p>
          <a:p>
            <a:pPr algn="l">
              <a:defRPr/>
            </a:pPr>
            <a:endParaRPr lang="es-AR" sz="1800" dirty="0">
              <a:latin typeface="Tahoma" pitchFamily="34" charset="0"/>
              <a:ea typeface="Tahoma" pitchFamily="34" charset="0"/>
              <a:cs typeface="Tahoma" pitchFamily="34" charset="0"/>
            </a:endParaRPr>
          </a:p>
          <a:p>
            <a:pPr algn="l">
              <a:defRPr/>
            </a:pPr>
            <a:r>
              <a:rPr lang="es-AR" sz="1800" dirty="0">
                <a:latin typeface="Tahoma" pitchFamily="34" charset="0"/>
                <a:ea typeface="Tahoma" pitchFamily="34" charset="0"/>
                <a:cs typeface="Tahoma" pitchFamily="34" charset="0"/>
              </a:rPr>
              <a:t>	</a:t>
            </a:r>
            <a:r>
              <a:rPr lang="es-AR" sz="1800" b="1" dirty="0">
                <a:latin typeface="Tahoma" pitchFamily="34" charset="0"/>
                <a:ea typeface="Tahoma" pitchFamily="34" charset="0"/>
                <a:cs typeface="Tahoma" pitchFamily="34" charset="0"/>
              </a:rPr>
              <a:t>Qm</a:t>
            </a:r>
            <a:r>
              <a:rPr lang="es-AR" sz="1800" dirty="0">
                <a:latin typeface="Tahoma" pitchFamily="34" charset="0"/>
                <a:ea typeface="Tahoma" pitchFamily="34" charset="0"/>
                <a:cs typeface="Tahoma" pitchFamily="34" charset="0"/>
              </a:rPr>
              <a:t> = ganancia o pérdida mecánica</a:t>
            </a:r>
          </a:p>
        </p:txBody>
      </p:sp>
      <p:sp>
        <p:nvSpPr>
          <p:cNvPr id="4" name="Text Box 8"/>
          <p:cNvSpPr txBox="1">
            <a:spLocks noChangeArrowheads="1"/>
          </p:cNvSpPr>
          <p:nvPr/>
        </p:nvSpPr>
        <p:spPr bwMode="auto">
          <a:xfrm>
            <a:off x="2351584" y="260649"/>
            <a:ext cx="74645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a:spcBef>
                <a:spcPct val="50000"/>
              </a:spcBef>
              <a:defRPr/>
            </a:pPr>
            <a:r>
              <a:rPr lang="es-ES" sz="2400" dirty="0">
                <a:latin typeface="Tahoma" pitchFamily="34" charset="0"/>
                <a:ea typeface="Tahoma" pitchFamily="34" charset="0"/>
                <a:cs typeface="Tahoma" pitchFamily="34" charset="0"/>
              </a:rPr>
              <a:t>BALANCE TÉRMICO-ENERGÉTICO </a:t>
            </a:r>
          </a:p>
        </p:txBody>
      </p:sp>
    </p:spTree>
    <p:extLst>
      <p:ext uri="{BB962C8B-B14F-4D97-AF65-F5344CB8AC3E}">
        <p14:creationId xmlns:p14="http://schemas.microsoft.com/office/powerpoint/2010/main" val="36366135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2 Grupo"/>
          <p:cNvGrpSpPr/>
          <p:nvPr/>
        </p:nvGrpSpPr>
        <p:grpSpPr>
          <a:xfrm>
            <a:off x="3071664" y="980728"/>
            <a:ext cx="5832648" cy="4968552"/>
            <a:chOff x="1043608" y="-27384"/>
            <a:chExt cx="7056784" cy="6127431"/>
          </a:xfrm>
        </p:grpSpPr>
        <p:pic>
          <p:nvPicPr>
            <p:cNvPr id="61442" name="Picture 2" descr="http://arescris.mx/wp-content/uploads/2018/07/008-transmici%C3%B3n-de-energpia.jpg"/>
            <p:cNvPicPr>
              <a:picLocks noChangeAspect="1" noChangeArrowheads="1"/>
            </p:cNvPicPr>
            <p:nvPr/>
          </p:nvPicPr>
          <p:blipFill rotWithShape="1">
            <a:blip r:embed="rId2">
              <a:extLst>
                <a:ext uri="{28A0092B-C50C-407E-A947-70E740481C1C}">
                  <a14:useLocalDpi xmlns:a14="http://schemas.microsoft.com/office/drawing/2010/main" val="0"/>
                </a:ext>
              </a:extLst>
            </a:blip>
            <a:srcRect t="13690" b="1521"/>
            <a:stretch/>
          </p:blipFill>
          <p:spPr bwMode="auto">
            <a:xfrm>
              <a:off x="1043608" y="116632"/>
              <a:ext cx="7056784" cy="5983415"/>
            </a:xfrm>
            <a:prstGeom prst="rect">
              <a:avLst/>
            </a:prstGeom>
            <a:noFill/>
            <a:extLst>
              <a:ext uri="{909E8E84-426E-40DD-AFC4-6F175D3DCCD1}">
                <a14:hiddenFill xmlns:a14="http://schemas.microsoft.com/office/drawing/2010/main">
                  <a:solidFill>
                    <a:srgbClr val="FFFFFF"/>
                  </a:solidFill>
                </a14:hiddenFill>
              </a:ext>
            </a:extLst>
          </p:spPr>
        </p:pic>
        <p:sp>
          <p:nvSpPr>
            <p:cNvPr id="2" name="1 Nube"/>
            <p:cNvSpPr/>
            <p:nvPr/>
          </p:nvSpPr>
          <p:spPr>
            <a:xfrm>
              <a:off x="3491880" y="-27384"/>
              <a:ext cx="2160240" cy="576064"/>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grpSp>
      <p:sp>
        <p:nvSpPr>
          <p:cNvPr id="6" name="Text Box 8"/>
          <p:cNvSpPr txBox="1">
            <a:spLocks noChangeArrowheads="1"/>
          </p:cNvSpPr>
          <p:nvPr/>
        </p:nvSpPr>
        <p:spPr bwMode="auto">
          <a:xfrm>
            <a:off x="5663952" y="260649"/>
            <a:ext cx="41521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a:spcBef>
                <a:spcPct val="50000"/>
              </a:spcBef>
              <a:defRPr/>
            </a:pPr>
            <a:r>
              <a:rPr lang="es-ES" sz="2400" dirty="0">
                <a:latin typeface="Tahoma" pitchFamily="34" charset="0"/>
                <a:ea typeface="Tahoma" pitchFamily="34" charset="0"/>
                <a:cs typeface="Tahoma" pitchFamily="34" charset="0"/>
              </a:rPr>
              <a:t>CONCEPTOS BÁSICOS </a:t>
            </a:r>
          </a:p>
        </p:txBody>
      </p:sp>
      <p:sp>
        <p:nvSpPr>
          <p:cNvPr id="4" name="3 Rectángulo"/>
          <p:cNvSpPr/>
          <p:nvPr/>
        </p:nvSpPr>
        <p:spPr>
          <a:xfrm>
            <a:off x="4655841" y="2545740"/>
            <a:ext cx="649537" cy="523220"/>
          </a:xfrm>
          <a:prstGeom prst="rect">
            <a:avLst/>
          </a:prstGeom>
        </p:spPr>
        <p:txBody>
          <a:bodyPr wrap="none">
            <a:spAutoFit/>
          </a:bodyPr>
          <a:lstStyle/>
          <a:p>
            <a:pPr algn="ctr">
              <a:defRPr/>
            </a:pPr>
            <a:r>
              <a:rPr lang="es-AR" sz="2800" b="1" dirty="0" err="1">
                <a:solidFill>
                  <a:srgbClr val="C00000"/>
                </a:solidFill>
                <a:latin typeface="Tahoma" pitchFamily="34" charset="0"/>
                <a:ea typeface="Tahoma" pitchFamily="34" charset="0"/>
                <a:cs typeface="Tahoma" pitchFamily="34" charset="0"/>
              </a:rPr>
              <a:t>Qc</a:t>
            </a:r>
            <a:endParaRPr lang="es-AR" sz="2800" b="1" dirty="0">
              <a:solidFill>
                <a:srgbClr val="C00000"/>
              </a:solidFill>
              <a:latin typeface="Tahoma" pitchFamily="34" charset="0"/>
              <a:ea typeface="Tahoma" pitchFamily="34" charset="0"/>
              <a:cs typeface="Tahoma" pitchFamily="34" charset="0"/>
            </a:endParaRPr>
          </a:p>
        </p:txBody>
      </p:sp>
      <p:sp>
        <p:nvSpPr>
          <p:cNvPr id="7" name="6 Rectángulo"/>
          <p:cNvSpPr/>
          <p:nvPr/>
        </p:nvSpPr>
        <p:spPr>
          <a:xfrm>
            <a:off x="6748933" y="3645024"/>
            <a:ext cx="668773" cy="523220"/>
          </a:xfrm>
          <a:prstGeom prst="rect">
            <a:avLst/>
          </a:prstGeom>
        </p:spPr>
        <p:txBody>
          <a:bodyPr wrap="none">
            <a:spAutoFit/>
          </a:bodyPr>
          <a:lstStyle/>
          <a:p>
            <a:pPr algn="ctr">
              <a:defRPr/>
            </a:pPr>
            <a:r>
              <a:rPr lang="es-AR" sz="2800" b="1" dirty="0" err="1">
                <a:solidFill>
                  <a:srgbClr val="C00000"/>
                </a:solidFill>
                <a:latin typeface="Tahoma" pitchFamily="34" charset="0"/>
                <a:ea typeface="Tahoma" pitchFamily="34" charset="0"/>
                <a:cs typeface="Tahoma" pitchFamily="34" charset="0"/>
              </a:rPr>
              <a:t>Qv</a:t>
            </a:r>
            <a:endParaRPr lang="es-AR" sz="2800" b="1" dirty="0">
              <a:solidFill>
                <a:srgbClr val="C00000"/>
              </a:solidFill>
              <a:latin typeface="Tahoma" pitchFamily="34" charset="0"/>
              <a:ea typeface="Tahoma" pitchFamily="34" charset="0"/>
              <a:cs typeface="Tahoma" pitchFamily="34" charset="0"/>
            </a:endParaRPr>
          </a:p>
        </p:txBody>
      </p:sp>
      <p:sp>
        <p:nvSpPr>
          <p:cNvPr id="8" name="7 Rectángulo"/>
          <p:cNvSpPr/>
          <p:nvPr/>
        </p:nvSpPr>
        <p:spPr>
          <a:xfrm>
            <a:off x="4810541" y="4653136"/>
            <a:ext cx="569388" cy="523220"/>
          </a:xfrm>
          <a:prstGeom prst="rect">
            <a:avLst/>
          </a:prstGeom>
        </p:spPr>
        <p:txBody>
          <a:bodyPr wrap="none">
            <a:spAutoFit/>
          </a:bodyPr>
          <a:lstStyle/>
          <a:p>
            <a:pPr algn="ctr">
              <a:defRPr/>
            </a:pPr>
            <a:r>
              <a:rPr lang="es-AR" sz="2800" b="1" dirty="0" err="1">
                <a:solidFill>
                  <a:srgbClr val="C00000"/>
                </a:solidFill>
                <a:latin typeface="Tahoma" pitchFamily="34" charset="0"/>
                <a:ea typeface="Tahoma" pitchFamily="34" charset="0"/>
                <a:cs typeface="Tahoma" pitchFamily="34" charset="0"/>
              </a:rPr>
              <a:t>Qi</a:t>
            </a:r>
            <a:endParaRPr lang="es-AR" sz="2800" b="1" dirty="0">
              <a:solidFill>
                <a:srgbClr val="C00000"/>
              </a:solidFill>
              <a:latin typeface="Tahoma" pitchFamily="34" charset="0"/>
              <a:ea typeface="Tahoma" pitchFamily="34" charset="0"/>
              <a:cs typeface="Tahoma" pitchFamily="34" charset="0"/>
            </a:endParaRPr>
          </a:p>
        </p:txBody>
      </p:sp>
      <p:sp>
        <p:nvSpPr>
          <p:cNvPr id="9" name="8 Rectángulo"/>
          <p:cNvSpPr/>
          <p:nvPr/>
        </p:nvSpPr>
        <p:spPr>
          <a:xfrm>
            <a:off x="7570498" y="2420888"/>
            <a:ext cx="644728" cy="523220"/>
          </a:xfrm>
          <a:prstGeom prst="rect">
            <a:avLst/>
          </a:prstGeom>
        </p:spPr>
        <p:txBody>
          <a:bodyPr wrap="none">
            <a:spAutoFit/>
          </a:bodyPr>
          <a:lstStyle/>
          <a:p>
            <a:pPr algn="ctr">
              <a:defRPr/>
            </a:pPr>
            <a:r>
              <a:rPr lang="es-AR" sz="2800" b="1" dirty="0" err="1">
                <a:solidFill>
                  <a:srgbClr val="C00000"/>
                </a:solidFill>
                <a:latin typeface="Tahoma" pitchFamily="34" charset="0"/>
                <a:ea typeface="Tahoma" pitchFamily="34" charset="0"/>
                <a:cs typeface="Tahoma" pitchFamily="34" charset="0"/>
              </a:rPr>
              <a:t>Qs</a:t>
            </a:r>
            <a:endParaRPr lang="es-AR" sz="2800" b="1" dirty="0">
              <a:solidFill>
                <a:srgbClr val="C0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8115125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7 CuadroTexto"/>
          <p:cNvSpPr txBox="1">
            <a:spLocks noChangeArrowheads="1"/>
          </p:cNvSpPr>
          <p:nvPr/>
        </p:nvSpPr>
        <p:spPr bwMode="auto">
          <a:xfrm>
            <a:off x="2459366" y="1909537"/>
            <a:ext cx="7152317"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defRPr/>
            </a:pPr>
            <a:r>
              <a:rPr lang="es-AR" sz="2000" b="1" dirty="0" err="1">
                <a:latin typeface="Tahoma" pitchFamily="34" charset="0"/>
                <a:ea typeface="Tahoma" pitchFamily="34" charset="0"/>
                <a:cs typeface="Tahoma" pitchFamily="34" charset="0"/>
              </a:rPr>
              <a:t>Qc</a:t>
            </a:r>
            <a:r>
              <a:rPr lang="es-AR" sz="2000" b="1" dirty="0">
                <a:latin typeface="Tahoma" pitchFamily="34" charset="0"/>
                <a:ea typeface="Tahoma" pitchFamily="34" charset="0"/>
                <a:cs typeface="Tahoma" pitchFamily="34" charset="0"/>
              </a:rPr>
              <a:t> = Ganancia o pérdida por conducción</a:t>
            </a:r>
          </a:p>
          <a:p>
            <a:pPr>
              <a:defRPr/>
            </a:pPr>
            <a:endParaRPr lang="es-AR" sz="2000" b="1" dirty="0">
              <a:latin typeface="Tahoma" pitchFamily="34" charset="0"/>
              <a:ea typeface="Tahoma" pitchFamily="34" charset="0"/>
              <a:cs typeface="Tahoma" pitchFamily="34" charset="0"/>
            </a:endParaRPr>
          </a:p>
          <a:p>
            <a:pPr algn="ctr">
              <a:defRPr/>
            </a:pPr>
            <a:r>
              <a:rPr lang="es-AR" sz="2000" b="1" dirty="0" err="1">
                <a:solidFill>
                  <a:srgbClr val="C00000"/>
                </a:solidFill>
                <a:latin typeface="Tahoma" pitchFamily="34" charset="0"/>
                <a:ea typeface="Tahoma" pitchFamily="34" charset="0"/>
                <a:cs typeface="Tahoma" pitchFamily="34" charset="0"/>
              </a:rPr>
              <a:t>Qc</a:t>
            </a:r>
            <a:r>
              <a:rPr lang="es-AR" sz="2000" b="1" dirty="0">
                <a:solidFill>
                  <a:srgbClr val="C00000"/>
                </a:solidFill>
                <a:latin typeface="Tahoma" pitchFamily="34" charset="0"/>
                <a:ea typeface="Tahoma" pitchFamily="34" charset="0"/>
                <a:cs typeface="Tahoma" pitchFamily="34" charset="0"/>
              </a:rPr>
              <a:t> = U * A * </a:t>
            </a:r>
            <a:r>
              <a:rPr lang="es-AR" sz="2400" b="1" dirty="0">
                <a:solidFill>
                  <a:srgbClr val="C00000"/>
                </a:solidFill>
                <a:latin typeface="Symbol" pitchFamily="18" charset="2"/>
                <a:ea typeface="Tahoma" pitchFamily="34" charset="0"/>
                <a:cs typeface="Tahoma" pitchFamily="34" charset="0"/>
              </a:rPr>
              <a:t>D</a:t>
            </a:r>
            <a:r>
              <a:rPr lang="es-AR" sz="2000" b="1" dirty="0">
                <a:solidFill>
                  <a:srgbClr val="C00000"/>
                </a:solidFill>
                <a:latin typeface="Tahoma" pitchFamily="34" charset="0"/>
                <a:ea typeface="Tahoma" pitchFamily="34" charset="0"/>
                <a:cs typeface="Tahoma" pitchFamily="34" charset="0"/>
              </a:rPr>
              <a:t>T</a:t>
            </a:r>
          </a:p>
          <a:p>
            <a:pPr>
              <a:defRPr/>
            </a:pPr>
            <a:endParaRPr lang="es-AR" sz="1800" dirty="0">
              <a:latin typeface="Tahoma" pitchFamily="34" charset="0"/>
              <a:ea typeface="Tahoma" pitchFamily="34" charset="0"/>
              <a:cs typeface="Tahoma" pitchFamily="34" charset="0"/>
            </a:endParaRPr>
          </a:p>
          <a:p>
            <a:pPr algn="l">
              <a:defRPr/>
            </a:pPr>
            <a:endParaRPr lang="es-AR" sz="1800" dirty="0">
              <a:latin typeface="Tahoma" pitchFamily="34" charset="0"/>
              <a:ea typeface="Tahoma" pitchFamily="34" charset="0"/>
              <a:cs typeface="Tahoma" pitchFamily="34" charset="0"/>
            </a:endParaRPr>
          </a:p>
          <a:p>
            <a:pPr algn="l">
              <a:defRPr/>
            </a:pPr>
            <a:r>
              <a:rPr lang="es-AR" sz="1800" b="1" dirty="0">
                <a:latin typeface="Tahoma" pitchFamily="34" charset="0"/>
                <a:ea typeface="Tahoma" pitchFamily="34" charset="0"/>
                <a:cs typeface="Tahoma" pitchFamily="34" charset="0"/>
              </a:rPr>
              <a:t>Donde:</a:t>
            </a:r>
          </a:p>
          <a:p>
            <a:pPr algn="l">
              <a:defRPr/>
            </a:pPr>
            <a:r>
              <a:rPr lang="es-AR" sz="1600" dirty="0">
                <a:latin typeface="Tahoma" pitchFamily="34" charset="0"/>
                <a:ea typeface="Tahoma" pitchFamily="34" charset="0"/>
                <a:cs typeface="Tahoma" pitchFamily="34" charset="0"/>
              </a:rPr>
              <a:t>	</a:t>
            </a:r>
          </a:p>
          <a:p>
            <a:pPr algn="l">
              <a:defRPr/>
            </a:pPr>
            <a:r>
              <a:rPr lang="es-AR" sz="1600" dirty="0">
                <a:latin typeface="Tahoma" pitchFamily="34" charset="0"/>
                <a:ea typeface="Tahoma" pitchFamily="34" charset="0"/>
                <a:cs typeface="Tahoma" pitchFamily="34" charset="0"/>
              </a:rPr>
              <a:t>	</a:t>
            </a:r>
            <a:r>
              <a:rPr lang="es-AR" sz="1600" b="1" dirty="0">
                <a:latin typeface="Tahoma" pitchFamily="34" charset="0"/>
                <a:ea typeface="Tahoma" pitchFamily="34" charset="0"/>
                <a:cs typeface="Tahoma" pitchFamily="34" charset="0"/>
              </a:rPr>
              <a:t>U</a:t>
            </a:r>
            <a:r>
              <a:rPr lang="es-AR" sz="1600" dirty="0">
                <a:latin typeface="Tahoma" pitchFamily="34" charset="0"/>
                <a:ea typeface="Tahoma" pitchFamily="34" charset="0"/>
                <a:cs typeface="Tahoma" pitchFamily="34" charset="0"/>
              </a:rPr>
              <a:t>   = resistencia total (W/ m</a:t>
            </a:r>
            <a:r>
              <a:rPr lang="es-AR" sz="1600" baseline="30000" dirty="0">
                <a:latin typeface="Tahoma" pitchFamily="34" charset="0"/>
                <a:ea typeface="Tahoma" pitchFamily="34" charset="0"/>
                <a:cs typeface="Tahoma" pitchFamily="34" charset="0"/>
              </a:rPr>
              <a:t>2</a:t>
            </a:r>
            <a:r>
              <a:rPr lang="es-AR" sz="1600" dirty="0">
                <a:latin typeface="Tahoma" pitchFamily="34" charset="0"/>
                <a:ea typeface="Tahoma" pitchFamily="34" charset="0"/>
                <a:cs typeface="Tahoma" pitchFamily="34" charset="0"/>
              </a:rPr>
              <a:t> K)</a:t>
            </a:r>
          </a:p>
          <a:p>
            <a:pPr algn="l">
              <a:defRPr/>
            </a:pPr>
            <a:r>
              <a:rPr lang="es-AR" sz="1600" dirty="0">
                <a:latin typeface="Tahoma" pitchFamily="34" charset="0"/>
                <a:ea typeface="Tahoma" pitchFamily="34" charset="0"/>
                <a:cs typeface="Tahoma" pitchFamily="34" charset="0"/>
              </a:rPr>
              <a:t>	</a:t>
            </a:r>
            <a:r>
              <a:rPr lang="es-AR" sz="1600" b="1" dirty="0">
                <a:latin typeface="Tahoma" pitchFamily="34" charset="0"/>
                <a:ea typeface="Tahoma" pitchFamily="34" charset="0"/>
                <a:cs typeface="Tahoma" pitchFamily="34" charset="0"/>
              </a:rPr>
              <a:t>A</a:t>
            </a:r>
            <a:r>
              <a:rPr lang="es-AR" sz="1600" dirty="0">
                <a:latin typeface="Tahoma" pitchFamily="34" charset="0"/>
                <a:ea typeface="Tahoma" pitchFamily="34" charset="0"/>
                <a:cs typeface="Tahoma" pitchFamily="34" charset="0"/>
              </a:rPr>
              <a:t>   = área perpendicular al flujo de calor (m</a:t>
            </a:r>
            <a:r>
              <a:rPr lang="es-AR" sz="1600" baseline="30000" dirty="0">
                <a:latin typeface="Tahoma" pitchFamily="34" charset="0"/>
                <a:ea typeface="Tahoma" pitchFamily="34" charset="0"/>
                <a:cs typeface="Tahoma" pitchFamily="34" charset="0"/>
              </a:rPr>
              <a:t>2</a:t>
            </a:r>
            <a:r>
              <a:rPr lang="es-AR" sz="1600" dirty="0">
                <a:latin typeface="Tahoma" pitchFamily="34" charset="0"/>
                <a:ea typeface="Tahoma" pitchFamily="34" charset="0"/>
                <a:cs typeface="Tahoma" pitchFamily="34" charset="0"/>
              </a:rPr>
              <a:t>)</a:t>
            </a:r>
            <a:endParaRPr lang="es-AR" sz="2000" dirty="0">
              <a:latin typeface="Tahoma" pitchFamily="34" charset="0"/>
              <a:ea typeface="Tahoma" pitchFamily="34" charset="0"/>
              <a:cs typeface="Tahoma" pitchFamily="34" charset="0"/>
            </a:endParaRPr>
          </a:p>
          <a:p>
            <a:pPr algn="l">
              <a:defRPr/>
            </a:pPr>
            <a:r>
              <a:rPr lang="es-AR" sz="1600" dirty="0">
                <a:latin typeface="Tahoma" pitchFamily="34" charset="0"/>
                <a:ea typeface="Tahoma" pitchFamily="34" charset="0"/>
                <a:cs typeface="Tahoma" pitchFamily="34" charset="0"/>
              </a:rPr>
              <a:t>	</a:t>
            </a:r>
            <a:r>
              <a:rPr lang="es-AR" sz="1800" b="1" dirty="0">
                <a:latin typeface="Symbol" pitchFamily="18" charset="2"/>
                <a:ea typeface="Tahoma" pitchFamily="34" charset="0"/>
                <a:cs typeface="Tahoma" pitchFamily="34" charset="0"/>
              </a:rPr>
              <a:t>D</a:t>
            </a:r>
            <a:r>
              <a:rPr lang="es-AR" sz="1600" b="1" dirty="0">
                <a:latin typeface="Tahoma" pitchFamily="34" charset="0"/>
                <a:ea typeface="Tahoma" pitchFamily="34" charset="0"/>
                <a:cs typeface="Tahoma" pitchFamily="34" charset="0"/>
              </a:rPr>
              <a:t>T</a:t>
            </a:r>
            <a:r>
              <a:rPr lang="es-AR" sz="1600" dirty="0">
                <a:latin typeface="Tahoma" pitchFamily="34" charset="0"/>
                <a:ea typeface="Tahoma" pitchFamily="34" charset="0"/>
                <a:cs typeface="Tahoma" pitchFamily="34" charset="0"/>
              </a:rPr>
              <a:t> = diferencia de temperaturas (°C)</a:t>
            </a:r>
          </a:p>
          <a:p>
            <a:pPr algn="l">
              <a:defRPr/>
            </a:pPr>
            <a:endParaRPr lang="es-AR" sz="2000" dirty="0">
              <a:latin typeface="Tahoma" pitchFamily="34" charset="0"/>
              <a:ea typeface="Tahoma" pitchFamily="34" charset="0"/>
              <a:cs typeface="Tahoma" pitchFamily="34" charset="0"/>
            </a:endParaRPr>
          </a:p>
          <a:p>
            <a:pPr algn="l">
              <a:defRPr/>
            </a:pPr>
            <a:r>
              <a:rPr lang="es-AR" sz="1800" dirty="0">
                <a:latin typeface="Tahoma" pitchFamily="34" charset="0"/>
                <a:ea typeface="Tahoma" pitchFamily="34" charset="0"/>
                <a:cs typeface="Tahoma" pitchFamily="34" charset="0"/>
              </a:rPr>
              <a:t>	</a:t>
            </a:r>
          </a:p>
        </p:txBody>
      </p:sp>
      <p:sp>
        <p:nvSpPr>
          <p:cNvPr id="4" name="Text Box 8"/>
          <p:cNvSpPr txBox="1">
            <a:spLocks noChangeArrowheads="1"/>
          </p:cNvSpPr>
          <p:nvPr/>
        </p:nvSpPr>
        <p:spPr bwMode="auto">
          <a:xfrm>
            <a:off x="2351584" y="260649"/>
            <a:ext cx="74645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a:spcBef>
                <a:spcPct val="50000"/>
              </a:spcBef>
              <a:defRPr/>
            </a:pPr>
            <a:r>
              <a:rPr lang="es-ES" sz="2400" dirty="0">
                <a:latin typeface="Tahoma" pitchFamily="34" charset="0"/>
                <a:ea typeface="Tahoma" pitchFamily="34" charset="0"/>
                <a:cs typeface="Tahoma" pitchFamily="34" charset="0"/>
              </a:rPr>
              <a:t>BALANCE TÉRMICO-ENERGÉTICO </a:t>
            </a:r>
          </a:p>
        </p:txBody>
      </p:sp>
    </p:spTree>
    <p:extLst>
      <p:ext uri="{BB962C8B-B14F-4D97-AF65-F5344CB8AC3E}">
        <p14:creationId xmlns:p14="http://schemas.microsoft.com/office/powerpoint/2010/main" val="38028030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7 CuadroTexto"/>
          <p:cNvSpPr txBox="1">
            <a:spLocks noChangeArrowheads="1"/>
          </p:cNvSpPr>
          <p:nvPr/>
        </p:nvSpPr>
        <p:spPr bwMode="auto">
          <a:xfrm>
            <a:off x="2495600" y="1909537"/>
            <a:ext cx="7267274"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defRPr/>
            </a:pPr>
            <a:r>
              <a:rPr lang="es-AR" sz="2000" b="1" dirty="0" err="1">
                <a:latin typeface="Tahoma" pitchFamily="34" charset="0"/>
                <a:ea typeface="Tahoma" pitchFamily="34" charset="0"/>
                <a:cs typeface="Tahoma" pitchFamily="34" charset="0"/>
              </a:rPr>
              <a:t>Qv</a:t>
            </a:r>
            <a:r>
              <a:rPr lang="es-AR" sz="2000" b="1" dirty="0">
                <a:latin typeface="Tahoma" pitchFamily="34" charset="0"/>
                <a:ea typeface="Tahoma" pitchFamily="34" charset="0"/>
                <a:cs typeface="Tahoma" pitchFamily="34" charset="0"/>
              </a:rPr>
              <a:t> = Ganancia o pérdida por infiltración y ventilación</a:t>
            </a:r>
          </a:p>
          <a:p>
            <a:pPr>
              <a:defRPr/>
            </a:pPr>
            <a:endParaRPr lang="es-AR" sz="2000" b="1" dirty="0">
              <a:latin typeface="Tahoma" pitchFamily="34" charset="0"/>
              <a:ea typeface="Tahoma" pitchFamily="34" charset="0"/>
              <a:cs typeface="Tahoma" pitchFamily="34" charset="0"/>
            </a:endParaRPr>
          </a:p>
          <a:p>
            <a:pPr algn="ctr">
              <a:defRPr/>
            </a:pPr>
            <a:r>
              <a:rPr lang="es-AR" sz="2000" b="1" dirty="0" err="1">
                <a:solidFill>
                  <a:srgbClr val="C00000"/>
                </a:solidFill>
                <a:latin typeface="Tahoma" pitchFamily="34" charset="0"/>
                <a:ea typeface="Tahoma" pitchFamily="34" charset="0"/>
                <a:cs typeface="Tahoma" pitchFamily="34" charset="0"/>
              </a:rPr>
              <a:t>Qv</a:t>
            </a:r>
            <a:r>
              <a:rPr lang="es-AR" sz="2000" b="1" dirty="0">
                <a:solidFill>
                  <a:srgbClr val="C00000"/>
                </a:solidFill>
                <a:latin typeface="Tahoma" pitchFamily="34" charset="0"/>
                <a:ea typeface="Tahoma" pitchFamily="34" charset="0"/>
                <a:cs typeface="Tahoma" pitchFamily="34" charset="0"/>
              </a:rPr>
              <a:t> = 0,33 * N * V * </a:t>
            </a:r>
            <a:r>
              <a:rPr lang="es-AR" sz="2400" b="1" dirty="0">
                <a:solidFill>
                  <a:srgbClr val="C00000"/>
                </a:solidFill>
                <a:latin typeface="Symbol" pitchFamily="18" charset="2"/>
                <a:ea typeface="Tahoma" pitchFamily="34" charset="0"/>
                <a:cs typeface="Tahoma" pitchFamily="34" charset="0"/>
              </a:rPr>
              <a:t>D</a:t>
            </a:r>
            <a:r>
              <a:rPr lang="es-AR" sz="2000" b="1" dirty="0">
                <a:solidFill>
                  <a:srgbClr val="C00000"/>
                </a:solidFill>
                <a:latin typeface="Tahoma" pitchFamily="34" charset="0"/>
                <a:ea typeface="Tahoma" pitchFamily="34" charset="0"/>
                <a:cs typeface="Tahoma" pitchFamily="34" charset="0"/>
              </a:rPr>
              <a:t>T</a:t>
            </a:r>
          </a:p>
          <a:p>
            <a:pPr>
              <a:defRPr/>
            </a:pPr>
            <a:endParaRPr lang="es-AR" sz="1800" dirty="0">
              <a:latin typeface="Tahoma" pitchFamily="34" charset="0"/>
              <a:ea typeface="Tahoma" pitchFamily="34" charset="0"/>
              <a:cs typeface="Tahoma" pitchFamily="34" charset="0"/>
            </a:endParaRPr>
          </a:p>
          <a:p>
            <a:pPr algn="l">
              <a:defRPr/>
            </a:pPr>
            <a:endParaRPr lang="es-AR" sz="1800" dirty="0">
              <a:latin typeface="Tahoma" pitchFamily="34" charset="0"/>
              <a:ea typeface="Tahoma" pitchFamily="34" charset="0"/>
              <a:cs typeface="Tahoma" pitchFamily="34" charset="0"/>
            </a:endParaRPr>
          </a:p>
          <a:p>
            <a:pPr algn="l">
              <a:defRPr/>
            </a:pPr>
            <a:r>
              <a:rPr lang="es-AR" sz="1800" b="1" dirty="0">
                <a:latin typeface="Tahoma" pitchFamily="34" charset="0"/>
                <a:ea typeface="Tahoma" pitchFamily="34" charset="0"/>
                <a:cs typeface="Tahoma" pitchFamily="34" charset="0"/>
              </a:rPr>
              <a:t>Donde:</a:t>
            </a:r>
          </a:p>
          <a:p>
            <a:pPr algn="l">
              <a:defRPr/>
            </a:pPr>
            <a:r>
              <a:rPr lang="es-AR" sz="1600" dirty="0">
                <a:latin typeface="Tahoma" pitchFamily="34" charset="0"/>
                <a:ea typeface="Tahoma" pitchFamily="34" charset="0"/>
                <a:cs typeface="Tahoma" pitchFamily="34" charset="0"/>
              </a:rPr>
              <a:t>	</a:t>
            </a:r>
            <a:r>
              <a:rPr lang="es-AR" sz="1600" b="1" dirty="0">
                <a:latin typeface="Tahoma" pitchFamily="34" charset="0"/>
                <a:ea typeface="Tahoma" pitchFamily="34" charset="0"/>
                <a:cs typeface="Tahoma" pitchFamily="34" charset="0"/>
              </a:rPr>
              <a:t>N</a:t>
            </a:r>
            <a:r>
              <a:rPr lang="es-AR" sz="1600" dirty="0">
                <a:latin typeface="Tahoma" pitchFamily="34" charset="0"/>
                <a:ea typeface="Tahoma" pitchFamily="34" charset="0"/>
                <a:cs typeface="Tahoma" pitchFamily="34" charset="0"/>
              </a:rPr>
              <a:t>      = número de renovaciones por hora</a:t>
            </a:r>
          </a:p>
          <a:p>
            <a:pPr algn="l">
              <a:defRPr/>
            </a:pPr>
            <a:r>
              <a:rPr lang="es-AR" sz="1600" dirty="0">
                <a:latin typeface="Tahoma" pitchFamily="34" charset="0"/>
                <a:ea typeface="Tahoma" pitchFamily="34" charset="0"/>
                <a:cs typeface="Tahoma" pitchFamily="34" charset="0"/>
              </a:rPr>
              <a:t>	</a:t>
            </a:r>
            <a:r>
              <a:rPr lang="es-AR" sz="1600" b="1" dirty="0">
                <a:latin typeface="Tahoma" pitchFamily="34" charset="0"/>
                <a:ea typeface="Tahoma" pitchFamily="34" charset="0"/>
                <a:cs typeface="Tahoma" pitchFamily="34" charset="0"/>
              </a:rPr>
              <a:t>V</a:t>
            </a:r>
            <a:r>
              <a:rPr lang="es-AR" sz="1600" dirty="0">
                <a:latin typeface="Tahoma" pitchFamily="34" charset="0"/>
                <a:ea typeface="Tahoma" pitchFamily="34" charset="0"/>
                <a:cs typeface="Tahoma" pitchFamily="34" charset="0"/>
              </a:rPr>
              <a:t>      = volumen del espacio-edificio en estudio (m</a:t>
            </a:r>
            <a:r>
              <a:rPr lang="es-AR" sz="1600" baseline="30000" dirty="0">
                <a:latin typeface="Tahoma" pitchFamily="34" charset="0"/>
                <a:ea typeface="Tahoma" pitchFamily="34" charset="0"/>
                <a:cs typeface="Tahoma" pitchFamily="34" charset="0"/>
              </a:rPr>
              <a:t>3</a:t>
            </a:r>
            <a:r>
              <a:rPr lang="es-AR" sz="1600" dirty="0">
                <a:latin typeface="Tahoma" pitchFamily="34" charset="0"/>
                <a:ea typeface="Tahoma" pitchFamily="34" charset="0"/>
                <a:cs typeface="Tahoma" pitchFamily="34" charset="0"/>
              </a:rPr>
              <a:t>) </a:t>
            </a:r>
            <a:endParaRPr lang="es-AR" sz="2000" dirty="0">
              <a:latin typeface="Tahoma" pitchFamily="34" charset="0"/>
              <a:ea typeface="Tahoma" pitchFamily="34" charset="0"/>
              <a:cs typeface="Tahoma" pitchFamily="34" charset="0"/>
            </a:endParaRPr>
          </a:p>
          <a:p>
            <a:pPr algn="l">
              <a:defRPr/>
            </a:pPr>
            <a:r>
              <a:rPr lang="es-AR" sz="1600" dirty="0">
                <a:latin typeface="Tahoma" pitchFamily="34" charset="0"/>
                <a:ea typeface="Tahoma" pitchFamily="34" charset="0"/>
                <a:cs typeface="Tahoma" pitchFamily="34" charset="0"/>
              </a:rPr>
              <a:t>	</a:t>
            </a:r>
            <a:r>
              <a:rPr lang="es-AR" sz="1800" b="1" dirty="0">
                <a:latin typeface="Symbol" pitchFamily="18" charset="2"/>
                <a:ea typeface="Tahoma" pitchFamily="34" charset="0"/>
                <a:cs typeface="Tahoma" pitchFamily="34" charset="0"/>
              </a:rPr>
              <a:t>D</a:t>
            </a:r>
            <a:r>
              <a:rPr lang="es-AR" sz="1600" b="1" dirty="0">
                <a:latin typeface="Tahoma" pitchFamily="34" charset="0"/>
                <a:ea typeface="Tahoma" pitchFamily="34" charset="0"/>
                <a:cs typeface="Tahoma" pitchFamily="34" charset="0"/>
              </a:rPr>
              <a:t>T</a:t>
            </a:r>
            <a:r>
              <a:rPr lang="es-AR" sz="1600" dirty="0">
                <a:latin typeface="Tahoma" pitchFamily="34" charset="0"/>
                <a:ea typeface="Tahoma" pitchFamily="34" charset="0"/>
                <a:cs typeface="Tahoma" pitchFamily="34" charset="0"/>
              </a:rPr>
              <a:t>    = diferencia de temperaturas (°C)</a:t>
            </a:r>
          </a:p>
          <a:p>
            <a:pPr>
              <a:defRPr/>
            </a:pPr>
            <a:r>
              <a:rPr lang="es-AR" sz="1600" b="1" dirty="0">
                <a:latin typeface="Tahoma" pitchFamily="34" charset="0"/>
                <a:ea typeface="Tahoma" pitchFamily="34" charset="0"/>
                <a:cs typeface="Tahoma" pitchFamily="34" charset="0"/>
              </a:rPr>
              <a:t>               0,33</a:t>
            </a:r>
            <a:r>
              <a:rPr lang="es-AR" sz="1600" dirty="0">
                <a:latin typeface="Tahoma" pitchFamily="34" charset="0"/>
                <a:ea typeface="Tahoma" pitchFamily="34" charset="0"/>
                <a:cs typeface="Tahoma" pitchFamily="34" charset="0"/>
              </a:rPr>
              <a:t> = factor (capacidad volumétrica del aire de retener calor de </a:t>
            </a:r>
          </a:p>
          <a:p>
            <a:pPr>
              <a:defRPr/>
            </a:pPr>
            <a:r>
              <a:rPr lang="es-AR" sz="1600" dirty="0">
                <a:latin typeface="Tahoma" pitchFamily="34" charset="0"/>
                <a:ea typeface="Tahoma" pitchFamily="34" charset="0"/>
                <a:cs typeface="Tahoma" pitchFamily="34" charset="0"/>
              </a:rPr>
              <a:t>                                    1200J/m</a:t>
            </a:r>
            <a:r>
              <a:rPr lang="es-AR" sz="1600" baseline="30000" dirty="0">
                <a:latin typeface="Tahoma" pitchFamily="34" charset="0"/>
                <a:ea typeface="Tahoma" pitchFamily="34" charset="0"/>
                <a:cs typeface="Tahoma" pitchFamily="34" charset="0"/>
              </a:rPr>
              <a:t>3 </a:t>
            </a:r>
            <a:r>
              <a:rPr lang="es-AR" sz="1600" dirty="0">
                <a:latin typeface="Tahoma" pitchFamily="34" charset="0"/>
                <a:ea typeface="Tahoma" pitchFamily="34" charset="0"/>
                <a:cs typeface="Tahoma" pitchFamily="34" charset="0"/>
              </a:rPr>
              <a:t>K)</a:t>
            </a:r>
          </a:p>
          <a:p>
            <a:pPr>
              <a:defRPr/>
            </a:pPr>
            <a:r>
              <a:rPr lang="es-AR" sz="1600" dirty="0">
                <a:latin typeface="Tahoma" pitchFamily="34" charset="0"/>
                <a:ea typeface="Tahoma" pitchFamily="34" charset="0"/>
                <a:cs typeface="Tahoma" pitchFamily="34" charset="0"/>
              </a:rPr>
              <a:t>			1W= 1J/1s</a:t>
            </a:r>
          </a:p>
          <a:p>
            <a:pPr>
              <a:defRPr/>
            </a:pPr>
            <a:r>
              <a:rPr lang="es-AR" sz="1600" dirty="0">
                <a:latin typeface="Tahoma" pitchFamily="34" charset="0"/>
                <a:ea typeface="Tahoma" pitchFamily="34" charset="0"/>
                <a:cs typeface="Tahoma" pitchFamily="34" charset="0"/>
              </a:rPr>
              <a:t>			1200/3600= 0.33</a:t>
            </a:r>
          </a:p>
          <a:p>
            <a:pPr algn="l">
              <a:defRPr/>
            </a:pPr>
            <a:endParaRPr lang="es-AR" sz="1600" dirty="0">
              <a:latin typeface="Tahoma" pitchFamily="34" charset="0"/>
              <a:ea typeface="Tahoma" pitchFamily="34" charset="0"/>
              <a:cs typeface="Tahoma" pitchFamily="34" charset="0"/>
            </a:endParaRPr>
          </a:p>
        </p:txBody>
      </p:sp>
      <p:sp>
        <p:nvSpPr>
          <p:cNvPr id="4" name="Text Box 8"/>
          <p:cNvSpPr txBox="1">
            <a:spLocks noChangeArrowheads="1"/>
          </p:cNvSpPr>
          <p:nvPr/>
        </p:nvSpPr>
        <p:spPr bwMode="auto">
          <a:xfrm>
            <a:off x="2351584" y="260649"/>
            <a:ext cx="74645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a:spcBef>
                <a:spcPct val="50000"/>
              </a:spcBef>
              <a:defRPr/>
            </a:pPr>
            <a:r>
              <a:rPr lang="es-ES" sz="2400" dirty="0">
                <a:latin typeface="Tahoma" pitchFamily="34" charset="0"/>
                <a:ea typeface="Tahoma" pitchFamily="34" charset="0"/>
                <a:cs typeface="Tahoma" pitchFamily="34" charset="0"/>
              </a:rPr>
              <a:t>BALANCE TÉRMICO-ENERGÉTICO </a:t>
            </a:r>
          </a:p>
        </p:txBody>
      </p:sp>
    </p:spTree>
    <p:extLst>
      <p:ext uri="{BB962C8B-B14F-4D97-AF65-F5344CB8AC3E}">
        <p14:creationId xmlns:p14="http://schemas.microsoft.com/office/powerpoint/2010/main" val="40327621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7 CuadroTexto"/>
          <p:cNvSpPr txBox="1">
            <a:spLocks noChangeArrowheads="1"/>
          </p:cNvSpPr>
          <p:nvPr/>
        </p:nvSpPr>
        <p:spPr bwMode="auto">
          <a:xfrm>
            <a:off x="2459366" y="1909538"/>
            <a:ext cx="7152317" cy="335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defRPr/>
            </a:pPr>
            <a:r>
              <a:rPr lang="es-AR" sz="2000" b="1" dirty="0" err="1"/>
              <a:t>Qi</a:t>
            </a:r>
            <a:r>
              <a:rPr lang="es-AR" sz="2000" b="1" dirty="0"/>
              <a:t> = Ganancias internas</a:t>
            </a:r>
          </a:p>
          <a:p>
            <a:pPr>
              <a:defRPr/>
            </a:pPr>
            <a:endParaRPr lang="es-AR" sz="2000" b="1" dirty="0"/>
          </a:p>
          <a:p>
            <a:pPr algn="ctr">
              <a:defRPr/>
            </a:pPr>
            <a:r>
              <a:rPr lang="es-AR" sz="2000" b="1" dirty="0" err="1">
                <a:solidFill>
                  <a:srgbClr val="C00000"/>
                </a:solidFill>
              </a:rPr>
              <a:t>Qi</a:t>
            </a:r>
            <a:r>
              <a:rPr lang="es-AR" sz="2000" b="1" dirty="0">
                <a:solidFill>
                  <a:srgbClr val="C00000"/>
                </a:solidFill>
              </a:rPr>
              <a:t> = </a:t>
            </a:r>
            <a:r>
              <a:rPr lang="es-AR" sz="2000" b="1" dirty="0">
                <a:solidFill>
                  <a:srgbClr val="C00000"/>
                </a:solidFill>
                <a:latin typeface="Symbol" pitchFamily="18" charset="2"/>
              </a:rPr>
              <a:t>S </a:t>
            </a:r>
            <a:r>
              <a:rPr lang="es-AR" sz="2000" b="1" dirty="0" err="1">
                <a:solidFill>
                  <a:srgbClr val="C00000"/>
                </a:solidFill>
                <a:latin typeface="Arial" pitchFamily="34" charset="0"/>
                <a:cs typeface="Arial" pitchFamily="34" charset="0"/>
              </a:rPr>
              <a:t>N</a:t>
            </a:r>
            <a:r>
              <a:rPr lang="es-AR" sz="2000" b="1" baseline="-25000" dirty="0" err="1">
                <a:solidFill>
                  <a:srgbClr val="C00000"/>
                </a:solidFill>
                <a:latin typeface="Arial" pitchFamily="34" charset="0"/>
                <a:cs typeface="Arial" pitchFamily="34" charset="0"/>
              </a:rPr>
              <a:t>n</a:t>
            </a:r>
            <a:r>
              <a:rPr lang="es-AR" sz="2000" b="1" dirty="0">
                <a:solidFill>
                  <a:srgbClr val="C00000"/>
                </a:solidFill>
                <a:latin typeface="Arial" pitchFamily="34" charset="0"/>
                <a:cs typeface="Arial" pitchFamily="34" charset="0"/>
              </a:rPr>
              <a:t> </a:t>
            </a:r>
            <a:r>
              <a:rPr lang="es-AR" sz="2000" b="1" baseline="-25000" dirty="0">
                <a:solidFill>
                  <a:srgbClr val="C00000"/>
                </a:solidFill>
                <a:latin typeface="Arial" pitchFamily="34" charset="0"/>
                <a:cs typeface="Arial" pitchFamily="34" charset="0"/>
              </a:rPr>
              <a:t>elemento</a:t>
            </a:r>
            <a:r>
              <a:rPr lang="es-AR" sz="2000" b="1" dirty="0">
                <a:solidFill>
                  <a:srgbClr val="C00000"/>
                </a:solidFill>
                <a:latin typeface="Arial" pitchFamily="34" charset="0"/>
                <a:cs typeface="Arial" pitchFamily="34" charset="0"/>
              </a:rPr>
              <a:t> * </a:t>
            </a:r>
            <a:r>
              <a:rPr lang="es-AR" sz="2000" b="1" dirty="0" err="1">
                <a:solidFill>
                  <a:srgbClr val="C00000"/>
                </a:solidFill>
                <a:latin typeface="Arial" pitchFamily="34" charset="0"/>
                <a:cs typeface="Arial" pitchFamily="34" charset="0"/>
              </a:rPr>
              <a:t>W</a:t>
            </a:r>
            <a:r>
              <a:rPr lang="es-AR" sz="2000" b="1" baseline="-25000" dirty="0" err="1">
                <a:solidFill>
                  <a:srgbClr val="C00000"/>
                </a:solidFill>
                <a:latin typeface="Arial" pitchFamily="34" charset="0"/>
                <a:cs typeface="Arial" pitchFamily="34" charset="0"/>
              </a:rPr>
              <a:t>n</a:t>
            </a:r>
            <a:r>
              <a:rPr lang="es-AR" sz="2000" b="1" dirty="0">
                <a:solidFill>
                  <a:srgbClr val="C00000"/>
                </a:solidFill>
                <a:latin typeface="Arial" pitchFamily="34" charset="0"/>
                <a:cs typeface="Arial" pitchFamily="34" charset="0"/>
              </a:rPr>
              <a:t> </a:t>
            </a:r>
            <a:r>
              <a:rPr lang="es-AR" sz="2000" b="1" baseline="-25000" dirty="0">
                <a:solidFill>
                  <a:srgbClr val="C00000"/>
                </a:solidFill>
                <a:latin typeface="Arial" pitchFamily="34" charset="0"/>
                <a:cs typeface="Arial" pitchFamily="34" charset="0"/>
              </a:rPr>
              <a:t>elemento</a:t>
            </a:r>
            <a:r>
              <a:rPr lang="es-AR" sz="2000" b="1" dirty="0">
                <a:solidFill>
                  <a:srgbClr val="C00000"/>
                </a:solidFill>
                <a:latin typeface="Arial" pitchFamily="34" charset="0"/>
                <a:cs typeface="Arial" pitchFamily="34" charset="0"/>
              </a:rPr>
              <a:t> </a:t>
            </a:r>
            <a:endParaRPr lang="es-AR" sz="2000" b="1" baseline="-25000" dirty="0">
              <a:solidFill>
                <a:srgbClr val="C00000"/>
              </a:solidFill>
            </a:endParaRPr>
          </a:p>
          <a:p>
            <a:pPr>
              <a:defRPr/>
            </a:pPr>
            <a:endParaRPr lang="es-AR" sz="1800" dirty="0"/>
          </a:p>
          <a:p>
            <a:pPr algn="l">
              <a:defRPr/>
            </a:pPr>
            <a:endParaRPr lang="es-AR" sz="1800" dirty="0"/>
          </a:p>
          <a:p>
            <a:pPr algn="l">
              <a:defRPr/>
            </a:pPr>
            <a:r>
              <a:rPr lang="es-AR" sz="1800" b="1" dirty="0"/>
              <a:t>Donde:</a:t>
            </a:r>
          </a:p>
          <a:p>
            <a:pPr algn="l">
              <a:defRPr/>
            </a:pPr>
            <a:r>
              <a:rPr lang="es-AR" sz="1600" dirty="0"/>
              <a:t>	</a:t>
            </a:r>
          </a:p>
          <a:p>
            <a:pPr algn="l">
              <a:defRPr/>
            </a:pPr>
            <a:r>
              <a:rPr lang="es-AR" sz="1600" dirty="0"/>
              <a:t>	</a:t>
            </a:r>
            <a:r>
              <a:rPr lang="es-AR" sz="1600" b="1" dirty="0"/>
              <a:t>N</a:t>
            </a:r>
            <a:r>
              <a:rPr lang="es-AR" sz="1600" dirty="0"/>
              <a:t> = número de veces que se repite el elemento</a:t>
            </a:r>
          </a:p>
          <a:p>
            <a:pPr algn="l">
              <a:defRPr/>
            </a:pPr>
            <a:endParaRPr lang="es-AR" sz="1600" dirty="0"/>
          </a:p>
          <a:p>
            <a:pPr algn="l">
              <a:defRPr/>
            </a:pPr>
            <a:r>
              <a:rPr lang="es-AR" sz="1600" dirty="0"/>
              <a:t>                </a:t>
            </a:r>
            <a:r>
              <a:rPr lang="es-AR" sz="1600" b="1" dirty="0"/>
              <a:t>W</a:t>
            </a:r>
            <a:r>
              <a:rPr lang="es-AR" sz="1600" dirty="0"/>
              <a:t> = energía que expide el equipo</a:t>
            </a:r>
          </a:p>
          <a:p>
            <a:pPr algn="l">
              <a:defRPr/>
            </a:pPr>
            <a:endParaRPr lang="es-AR" sz="1600" dirty="0"/>
          </a:p>
          <a:p>
            <a:pPr algn="l">
              <a:defRPr/>
            </a:pPr>
            <a:r>
              <a:rPr lang="es-AR" sz="1800" dirty="0"/>
              <a:t>	</a:t>
            </a:r>
          </a:p>
        </p:txBody>
      </p:sp>
      <p:sp>
        <p:nvSpPr>
          <p:cNvPr id="4" name="Text Box 8"/>
          <p:cNvSpPr txBox="1">
            <a:spLocks noChangeArrowheads="1"/>
          </p:cNvSpPr>
          <p:nvPr/>
        </p:nvSpPr>
        <p:spPr bwMode="auto">
          <a:xfrm>
            <a:off x="2351584" y="260649"/>
            <a:ext cx="74645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a:spcBef>
                <a:spcPct val="50000"/>
              </a:spcBef>
              <a:defRPr/>
            </a:pPr>
            <a:r>
              <a:rPr lang="es-ES" sz="2400" dirty="0">
                <a:latin typeface="Tahoma" pitchFamily="34" charset="0"/>
                <a:ea typeface="Tahoma" pitchFamily="34" charset="0"/>
                <a:cs typeface="Tahoma" pitchFamily="34" charset="0"/>
              </a:rPr>
              <a:t>BALANCE TÉRMICO-ENERGÉTICO </a:t>
            </a:r>
          </a:p>
        </p:txBody>
      </p:sp>
    </p:spTree>
    <p:extLst>
      <p:ext uri="{BB962C8B-B14F-4D97-AF65-F5344CB8AC3E}">
        <p14:creationId xmlns:p14="http://schemas.microsoft.com/office/powerpoint/2010/main" val="3853127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7 CuadroTexto"/>
          <p:cNvSpPr txBox="1">
            <a:spLocks noChangeArrowheads="1"/>
          </p:cNvSpPr>
          <p:nvPr/>
        </p:nvSpPr>
        <p:spPr bwMode="auto">
          <a:xfrm>
            <a:off x="2495600" y="980729"/>
            <a:ext cx="7128793"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defRPr/>
            </a:pPr>
            <a:r>
              <a:rPr lang="es-AR" sz="2000" b="1" dirty="0" err="1">
                <a:latin typeface="Tahoma" pitchFamily="34" charset="0"/>
                <a:ea typeface="Tahoma" pitchFamily="34" charset="0"/>
                <a:cs typeface="Tahoma" pitchFamily="34" charset="0"/>
              </a:rPr>
              <a:t>Qs</a:t>
            </a:r>
            <a:r>
              <a:rPr lang="es-AR" sz="2000" b="1" dirty="0">
                <a:latin typeface="Tahoma" pitchFamily="34" charset="0"/>
                <a:ea typeface="Tahoma" pitchFamily="34" charset="0"/>
                <a:cs typeface="Tahoma" pitchFamily="34" charset="0"/>
              </a:rPr>
              <a:t> = Ganancia solar</a:t>
            </a:r>
          </a:p>
          <a:p>
            <a:pPr>
              <a:defRPr/>
            </a:pPr>
            <a:endParaRPr lang="es-AR" sz="2000" b="1" dirty="0">
              <a:latin typeface="Tahoma" pitchFamily="34" charset="0"/>
              <a:ea typeface="Tahoma" pitchFamily="34" charset="0"/>
              <a:cs typeface="Tahoma" pitchFamily="34" charset="0"/>
            </a:endParaRPr>
          </a:p>
          <a:p>
            <a:pPr algn="ctr">
              <a:defRPr/>
            </a:pPr>
            <a:r>
              <a:rPr lang="es-AR" sz="2000" b="1" dirty="0" err="1">
                <a:solidFill>
                  <a:srgbClr val="C00000"/>
                </a:solidFill>
                <a:latin typeface="Tahoma" pitchFamily="34" charset="0"/>
                <a:ea typeface="Tahoma" pitchFamily="34" charset="0"/>
                <a:cs typeface="Tahoma" pitchFamily="34" charset="0"/>
              </a:rPr>
              <a:t>Qsd</a:t>
            </a:r>
            <a:r>
              <a:rPr lang="es-AR" sz="2000" b="1" dirty="0">
                <a:solidFill>
                  <a:srgbClr val="C00000"/>
                </a:solidFill>
                <a:latin typeface="Tahoma" pitchFamily="34" charset="0"/>
                <a:ea typeface="Tahoma" pitchFamily="34" charset="0"/>
                <a:cs typeface="Tahoma" pitchFamily="34" charset="0"/>
              </a:rPr>
              <a:t> = G * A * </a:t>
            </a:r>
            <a:r>
              <a:rPr lang="es-AR" sz="2000" b="1" dirty="0" err="1">
                <a:solidFill>
                  <a:srgbClr val="C00000"/>
                </a:solidFill>
                <a:latin typeface="Tahoma" pitchFamily="34" charset="0"/>
                <a:ea typeface="Tahoma" pitchFamily="34" charset="0"/>
                <a:cs typeface="Tahoma" pitchFamily="34" charset="0"/>
              </a:rPr>
              <a:t>fgs</a:t>
            </a:r>
            <a:endParaRPr lang="es-AR" sz="2000" b="1" dirty="0">
              <a:solidFill>
                <a:srgbClr val="C00000"/>
              </a:solidFill>
              <a:latin typeface="Tahoma" pitchFamily="34" charset="0"/>
              <a:ea typeface="Tahoma" pitchFamily="34" charset="0"/>
              <a:cs typeface="Tahoma" pitchFamily="34" charset="0"/>
            </a:endParaRPr>
          </a:p>
          <a:p>
            <a:pPr>
              <a:defRPr/>
            </a:pPr>
            <a:endParaRPr lang="es-AR" sz="2000" b="1" dirty="0">
              <a:latin typeface="Tahoma" pitchFamily="34" charset="0"/>
              <a:ea typeface="Tahoma" pitchFamily="34" charset="0"/>
              <a:cs typeface="Tahoma" pitchFamily="34" charset="0"/>
            </a:endParaRPr>
          </a:p>
          <a:p>
            <a:pPr>
              <a:defRPr/>
            </a:pPr>
            <a:r>
              <a:rPr lang="es-AR" sz="2000" b="1" dirty="0">
                <a:latin typeface="Tahoma" pitchFamily="34" charset="0"/>
                <a:ea typeface="Tahoma" pitchFamily="34" charset="0"/>
                <a:cs typeface="Tahoma" pitchFamily="34" charset="0"/>
              </a:rPr>
              <a:t>ó</a:t>
            </a:r>
          </a:p>
          <a:p>
            <a:pPr>
              <a:defRPr/>
            </a:pPr>
            <a:endParaRPr lang="es-AR" sz="2000" b="1" dirty="0">
              <a:latin typeface="Tahoma" pitchFamily="34" charset="0"/>
              <a:ea typeface="Tahoma" pitchFamily="34" charset="0"/>
              <a:cs typeface="Tahoma" pitchFamily="34" charset="0"/>
            </a:endParaRPr>
          </a:p>
          <a:p>
            <a:pPr algn="ctr">
              <a:defRPr/>
            </a:pPr>
            <a:r>
              <a:rPr lang="es-AR" sz="2000" b="1" dirty="0" err="1">
                <a:solidFill>
                  <a:srgbClr val="C00000"/>
                </a:solidFill>
                <a:latin typeface="Tahoma" pitchFamily="34" charset="0"/>
                <a:ea typeface="Tahoma" pitchFamily="34" charset="0"/>
                <a:cs typeface="Tahoma" pitchFamily="34" charset="0"/>
              </a:rPr>
              <a:t>Qsi</a:t>
            </a:r>
            <a:r>
              <a:rPr lang="es-AR" sz="2000" b="1" dirty="0">
                <a:solidFill>
                  <a:srgbClr val="C00000"/>
                </a:solidFill>
                <a:latin typeface="Tahoma" pitchFamily="34" charset="0"/>
                <a:ea typeface="Tahoma" pitchFamily="34" charset="0"/>
                <a:cs typeface="Tahoma" pitchFamily="34" charset="0"/>
              </a:rPr>
              <a:t> = U * G * A * </a:t>
            </a:r>
            <a:r>
              <a:rPr lang="es-AR" sz="2400" b="1" dirty="0">
                <a:solidFill>
                  <a:srgbClr val="C00000"/>
                </a:solidFill>
                <a:latin typeface="Symbol" pitchFamily="18" charset="2"/>
                <a:ea typeface="Tahoma" pitchFamily="34" charset="0"/>
                <a:cs typeface="Tahoma" pitchFamily="34" charset="0"/>
              </a:rPr>
              <a:t>a</a:t>
            </a:r>
            <a:r>
              <a:rPr lang="es-AR" sz="2000" b="1" dirty="0">
                <a:solidFill>
                  <a:srgbClr val="C00000"/>
                </a:solidFill>
                <a:latin typeface="Tahoma" pitchFamily="34" charset="0"/>
                <a:ea typeface="Tahoma" pitchFamily="34" charset="0"/>
                <a:cs typeface="Tahoma" pitchFamily="34" charset="0"/>
              </a:rPr>
              <a:t> * </a:t>
            </a:r>
            <a:r>
              <a:rPr lang="es-AR" sz="2000" b="1" dirty="0" err="1">
                <a:solidFill>
                  <a:srgbClr val="C00000"/>
                </a:solidFill>
                <a:latin typeface="Tahoma" pitchFamily="34" charset="0"/>
                <a:ea typeface="Tahoma" pitchFamily="34" charset="0"/>
                <a:cs typeface="Tahoma" pitchFamily="34" charset="0"/>
              </a:rPr>
              <a:t>Rse</a:t>
            </a:r>
            <a:endParaRPr lang="es-AR" sz="2000" b="1" dirty="0">
              <a:solidFill>
                <a:srgbClr val="C00000"/>
              </a:solidFill>
              <a:latin typeface="Tahoma" pitchFamily="34" charset="0"/>
              <a:ea typeface="Tahoma" pitchFamily="34" charset="0"/>
              <a:cs typeface="Tahoma" pitchFamily="34" charset="0"/>
            </a:endParaRPr>
          </a:p>
          <a:p>
            <a:pPr algn="l">
              <a:defRPr/>
            </a:pPr>
            <a:endParaRPr lang="es-AR" sz="1800" b="1" dirty="0">
              <a:latin typeface="Tahoma" pitchFamily="34" charset="0"/>
              <a:ea typeface="Tahoma" pitchFamily="34" charset="0"/>
              <a:cs typeface="Tahoma" pitchFamily="34" charset="0"/>
            </a:endParaRPr>
          </a:p>
          <a:p>
            <a:pPr algn="l">
              <a:defRPr/>
            </a:pPr>
            <a:r>
              <a:rPr lang="es-AR" sz="1800" b="1" dirty="0">
                <a:latin typeface="Tahoma" pitchFamily="34" charset="0"/>
                <a:ea typeface="Tahoma" pitchFamily="34" charset="0"/>
                <a:cs typeface="Tahoma" pitchFamily="34" charset="0"/>
              </a:rPr>
              <a:t>     Donde:</a:t>
            </a:r>
          </a:p>
          <a:p>
            <a:pPr algn="l">
              <a:defRPr/>
            </a:pPr>
            <a:r>
              <a:rPr lang="es-AR" sz="1600" dirty="0">
                <a:latin typeface="Tahoma" pitchFamily="34" charset="0"/>
                <a:ea typeface="Tahoma" pitchFamily="34" charset="0"/>
                <a:cs typeface="Tahoma" pitchFamily="34" charset="0"/>
              </a:rPr>
              <a:t>	</a:t>
            </a:r>
          </a:p>
          <a:p>
            <a:pPr algn="l">
              <a:defRPr/>
            </a:pPr>
            <a:r>
              <a:rPr lang="es-AR" sz="1600" dirty="0">
                <a:latin typeface="Tahoma" pitchFamily="34" charset="0"/>
                <a:ea typeface="Tahoma" pitchFamily="34" charset="0"/>
                <a:cs typeface="Tahoma" pitchFamily="34" charset="0"/>
              </a:rPr>
              <a:t>	</a:t>
            </a:r>
            <a:r>
              <a:rPr lang="es-AR" sz="1600" b="1" dirty="0">
                <a:latin typeface="Tahoma" pitchFamily="34" charset="0"/>
                <a:ea typeface="Tahoma" pitchFamily="34" charset="0"/>
                <a:cs typeface="Tahoma" pitchFamily="34" charset="0"/>
              </a:rPr>
              <a:t>G</a:t>
            </a:r>
            <a:r>
              <a:rPr lang="es-AR" sz="1600" dirty="0">
                <a:latin typeface="Tahoma" pitchFamily="34" charset="0"/>
                <a:ea typeface="Tahoma" pitchFamily="34" charset="0"/>
                <a:cs typeface="Tahoma" pitchFamily="34" charset="0"/>
              </a:rPr>
              <a:t>     = radiación solar incidente en la ventana o elemento (W/ m</a:t>
            </a:r>
            <a:r>
              <a:rPr lang="es-AR" sz="1600" baseline="30000" dirty="0">
                <a:latin typeface="Tahoma" pitchFamily="34" charset="0"/>
                <a:ea typeface="Tahoma" pitchFamily="34" charset="0"/>
                <a:cs typeface="Tahoma" pitchFamily="34" charset="0"/>
              </a:rPr>
              <a:t>2</a:t>
            </a:r>
            <a:r>
              <a:rPr lang="es-AR" sz="1600" dirty="0">
                <a:latin typeface="Tahoma" pitchFamily="34" charset="0"/>
                <a:ea typeface="Tahoma" pitchFamily="34" charset="0"/>
                <a:cs typeface="Tahoma" pitchFamily="34" charset="0"/>
              </a:rPr>
              <a:t>)</a:t>
            </a:r>
          </a:p>
          <a:p>
            <a:pPr algn="l">
              <a:defRPr/>
            </a:pPr>
            <a:r>
              <a:rPr lang="es-AR" sz="1600" dirty="0">
                <a:latin typeface="Tahoma" pitchFamily="34" charset="0"/>
                <a:ea typeface="Tahoma" pitchFamily="34" charset="0"/>
                <a:cs typeface="Tahoma" pitchFamily="34" charset="0"/>
              </a:rPr>
              <a:t>	</a:t>
            </a:r>
            <a:r>
              <a:rPr lang="es-AR" sz="1600" b="1" dirty="0">
                <a:latin typeface="Tahoma" pitchFamily="34" charset="0"/>
                <a:ea typeface="Tahoma" pitchFamily="34" charset="0"/>
                <a:cs typeface="Tahoma" pitchFamily="34" charset="0"/>
              </a:rPr>
              <a:t>A</a:t>
            </a:r>
            <a:r>
              <a:rPr lang="es-AR" sz="1600" dirty="0">
                <a:latin typeface="Tahoma" pitchFamily="34" charset="0"/>
                <a:ea typeface="Tahoma" pitchFamily="34" charset="0"/>
                <a:cs typeface="Tahoma" pitchFamily="34" charset="0"/>
              </a:rPr>
              <a:t>     = área de ventana o elemento (m</a:t>
            </a:r>
            <a:r>
              <a:rPr lang="es-AR" sz="1600" baseline="30000" dirty="0">
                <a:latin typeface="Tahoma" pitchFamily="34" charset="0"/>
                <a:ea typeface="Tahoma" pitchFamily="34" charset="0"/>
                <a:cs typeface="Tahoma" pitchFamily="34" charset="0"/>
              </a:rPr>
              <a:t>2</a:t>
            </a:r>
            <a:r>
              <a:rPr lang="es-AR" sz="1600" dirty="0">
                <a:latin typeface="Tahoma" pitchFamily="34" charset="0"/>
                <a:ea typeface="Tahoma" pitchFamily="34" charset="0"/>
                <a:cs typeface="Tahoma" pitchFamily="34" charset="0"/>
              </a:rPr>
              <a:t>)</a:t>
            </a:r>
          </a:p>
          <a:p>
            <a:pPr algn="l">
              <a:defRPr/>
            </a:pPr>
            <a:r>
              <a:rPr lang="es-AR" sz="1600" dirty="0">
                <a:latin typeface="Tahoma" pitchFamily="34" charset="0"/>
                <a:ea typeface="Tahoma" pitchFamily="34" charset="0"/>
                <a:cs typeface="Tahoma" pitchFamily="34" charset="0"/>
              </a:rPr>
              <a:t>	</a:t>
            </a:r>
            <a:r>
              <a:rPr lang="es-AR" sz="1600" b="1" dirty="0" err="1">
                <a:latin typeface="Tahoma" pitchFamily="34" charset="0"/>
                <a:ea typeface="Tahoma" pitchFamily="34" charset="0"/>
                <a:cs typeface="Tahoma" pitchFamily="34" charset="0"/>
              </a:rPr>
              <a:t>fgs</a:t>
            </a:r>
            <a:r>
              <a:rPr lang="es-AR" sz="1600" dirty="0">
                <a:latin typeface="Tahoma" pitchFamily="34" charset="0"/>
                <a:ea typeface="Tahoma" pitchFamily="34" charset="0"/>
                <a:cs typeface="Tahoma" pitchFamily="34" charset="0"/>
              </a:rPr>
              <a:t>  = factor de ganancia solar, está en función del tipo de 			ventana y representa la cantidad de radiación que 			efectivamente atraviesa el elemento</a:t>
            </a:r>
          </a:p>
          <a:p>
            <a:pPr algn="l">
              <a:defRPr/>
            </a:pPr>
            <a:r>
              <a:rPr lang="es-AR" sz="1600" dirty="0">
                <a:latin typeface="Tahoma" pitchFamily="34" charset="0"/>
                <a:ea typeface="Tahoma" pitchFamily="34" charset="0"/>
                <a:cs typeface="Tahoma" pitchFamily="34" charset="0"/>
              </a:rPr>
              <a:t>	</a:t>
            </a:r>
            <a:r>
              <a:rPr lang="es-AR" sz="1600" b="1" dirty="0">
                <a:latin typeface="Tahoma" pitchFamily="34" charset="0"/>
                <a:ea typeface="Tahoma" pitchFamily="34" charset="0"/>
                <a:cs typeface="Tahoma" pitchFamily="34" charset="0"/>
              </a:rPr>
              <a:t>U</a:t>
            </a:r>
            <a:r>
              <a:rPr lang="es-AR" sz="1600" dirty="0">
                <a:latin typeface="Tahoma" pitchFamily="34" charset="0"/>
                <a:ea typeface="Tahoma" pitchFamily="34" charset="0"/>
                <a:cs typeface="Tahoma" pitchFamily="34" charset="0"/>
              </a:rPr>
              <a:t>     = </a:t>
            </a:r>
            <a:r>
              <a:rPr lang="es-AR" sz="1600" dirty="0" err="1">
                <a:latin typeface="Tahoma" pitchFamily="34" charset="0"/>
                <a:ea typeface="Tahoma" pitchFamily="34" charset="0"/>
                <a:cs typeface="Tahoma" pitchFamily="34" charset="0"/>
              </a:rPr>
              <a:t>transmitancia</a:t>
            </a:r>
            <a:r>
              <a:rPr lang="es-AR" sz="1600" dirty="0">
                <a:latin typeface="Tahoma" pitchFamily="34" charset="0"/>
                <a:ea typeface="Tahoma" pitchFamily="34" charset="0"/>
                <a:cs typeface="Tahoma" pitchFamily="34" charset="0"/>
              </a:rPr>
              <a:t> térmica del elemento opaco (W/ m</a:t>
            </a:r>
            <a:r>
              <a:rPr lang="es-AR" sz="1600" baseline="30000" dirty="0">
                <a:latin typeface="Tahoma" pitchFamily="34" charset="0"/>
                <a:ea typeface="Tahoma" pitchFamily="34" charset="0"/>
                <a:cs typeface="Tahoma" pitchFamily="34" charset="0"/>
              </a:rPr>
              <a:t>2</a:t>
            </a:r>
            <a:r>
              <a:rPr lang="es-AR" sz="1600" dirty="0">
                <a:latin typeface="Tahoma" pitchFamily="34" charset="0"/>
                <a:ea typeface="Tahoma" pitchFamily="34" charset="0"/>
                <a:cs typeface="Tahoma" pitchFamily="34" charset="0"/>
              </a:rPr>
              <a:t> K)</a:t>
            </a:r>
          </a:p>
          <a:p>
            <a:pPr algn="l">
              <a:defRPr/>
            </a:pPr>
            <a:r>
              <a:rPr lang="es-AR" sz="1600" dirty="0">
                <a:latin typeface="Tahoma" pitchFamily="34" charset="0"/>
                <a:ea typeface="Tahoma" pitchFamily="34" charset="0"/>
                <a:cs typeface="Tahoma" pitchFamily="34" charset="0"/>
              </a:rPr>
              <a:t>	</a:t>
            </a:r>
            <a:r>
              <a:rPr lang="es-AR" sz="1600" b="1" dirty="0">
                <a:latin typeface="Symbol" pitchFamily="18" charset="2"/>
                <a:ea typeface="Tahoma" pitchFamily="34" charset="0"/>
                <a:cs typeface="Tahoma" pitchFamily="34" charset="0"/>
              </a:rPr>
              <a:t>a</a:t>
            </a:r>
            <a:r>
              <a:rPr lang="es-AR" sz="1600" dirty="0">
                <a:latin typeface="Tahoma" pitchFamily="34" charset="0"/>
                <a:ea typeface="Tahoma" pitchFamily="34" charset="0"/>
                <a:cs typeface="Tahoma" pitchFamily="34" charset="0"/>
              </a:rPr>
              <a:t>      = </a:t>
            </a:r>
            <a:r>
              <a:rPr lang="es-AR" sz="1600" dirty="0" err="1">
                <a:latin typeface="Tahoma" pitchFamily="34" charset="0"/>
                <a:ea typeface="Tahoma" pitchFamily="34" charset="0"/>
                <a:cs typeface="Tahoma" pitchFamily="34" charset="0"/>
              </a:rPr>
              <a:t>absortividad</a:t>
            </a:r>
            <a:r>
              <a:rPr lang="es-AR" sz="1600" dirty="0">
                <a:latin typeface="Tahoma" pitchFamily="34" charset="0"/>
                <a:ea typeface="Tahoma" pitchFamily="34" charset="0"/>
                <a:cs typeface="Tahoma" pitchFamily="34" charset="0"/>
              </a:rPr>
              <a:t> superficial del elemento</a:t>
            </a:r>
          </a:p>
          <a:p>
            <a:pPr algn="l">
              <a:defRPr/>
            </a:pPr>
            <a:r>
              <a:rPr lang="es-AR" sz="1600" dirty="0">
                <a:latin typeface="Tahoma" pitchFamily="34" charset="0"/>
                <a:ea typeface="Tahoma" pitchFamily="34" charset="0"/>
                <a:cs typeface="Tahoma" pitchFamily="34" charset="0"/>
              </a:rPr>
              <a:t>	</a:t>
            </a:r>
            <a:r>
              <a:rPr lang="es-AR" sz="1600" b="1" dirty="0" err="1">
                <a:latin typeface="Tahoma" pitchFamily="34" charset="0"/>
                <a:ea typeface="Tahoma" pitchFamily="34" charset="0"/>
                <a:cs typeface="Tahoma" pitchFamily="34" charset="0"/>
              </a:rPr>
              <a:t>Rse</a:t>
            </a:r>
            <a:r>
              <a:rPr lang="es-AR" sz="1600" dirty="0">
                <a:latin typeface="Tahoma" pitchFamily="34" charset="0"/>
                <a:ea typeface="Tahoma" pitchFamily="34" charset="0"/>
                <a:cs typeface="Tahoma" pitchFamily="34" charset="0"/>
              </a:rPr>
              <a:t> =resistencia superficial exterior (m</a:t>
            </a:r>
            <a:r>
              <a:rPr lang="es-AR" sz="1600" baseline="30000" dirty="0">
                <a:latin typeface="Tahoma" pitchFamily="34" charset="0"/>
                <a:ea typeface="Tahoma" pitchFamily="34" charset="0"/>
                <a:cs typeface="Tahoma" pitchFamily="34" charset="0"/>
              </a:rPr>
              <a:t>2</a:t>
            </a:r>
            <a:r>
              <a:rPr lang="es-AR" sz="1600" dirty="0">
                <a:latin typeface="Tahoma" pitchFamily="34" charset="0"/>
                <a:ea typeface="Tahoma" pitchFamily="34" charset="0"/>
                <a:cs typeface="Tahoma" pitchFamily="34" charset="0"/>
              </a:rPr>
              <a:t> K /W)</a:t>
            </a:r>
          </a:p>
        </p:txBody>
      </p:sp>
      <p:sp>
        <p:nvSpPr>
          <p:cNvPr id="4" name="Text Box 8"/>
          <p:cNvSpPr txBox="1">
            <a:spLocks noChangeArrowheads="1"/>
          </p:cNvSpPr>
          <p:nvPr/>
        </p:nvSpPr>
        <p:spPr bwMode="auto">
          <a:xfrm>
            <a:off x="2351584" y="260649"/>
            <a:ext cx="74645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a:spcBef>
                <a:spcPct val="50000"/>
              </a:spcBef>
              <a:defRPr/>
            </a:pPr>
            <a:r>
              <a:rPr lang="es-ES" sz="2400" dirty="0">
                <a:latin typeface="Tahoma" pitchFamily="34" charset="0"/>
                <a:ea typeface="Tahoma" pitchFamily="34" charset="0"/>
                <a:cs typeface="Tahoma" pitchFamily="34" charset="0"/>
              </a:rPr>
              <a:t>BALANCE TÉRMICO-ENERGÉTICO </a:t>
            </a:r>
          </a:p>
        </p:txBody>
      </p:sp>
    </p:spTree>
    <p:extLst>
      <p:ext uri="{BB962C8B-B14F-4D97-AF65-F5344CB8AC3E}">
        <p14:creationId xmlns:p14="http://schemas.microsoft.com/office/powerpoint/2010/main" val="7801606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7 CuadroTexto"/>
          <p:cNvSpPr txBox="1">
            <a:spLocks noChangeArrowheads="1"/>
          </p:cNvSpPr>
          <p:nvPr/>
        </p:nvSpPr>
        <p:spPr bwMode="auto">
          <a:xfrm>
            <a:off x="2351584" y="932847"/>
            <a:ext cx="746452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defRPr/>
            </a:pPr>
            <a:endParaRPr lang="es-AR" sz="1600" dirty="0">
              <a:latin typeface="Tahoma" pitchFamily="34" charset="0"/>
              <a:ea typeface="Tahoma" pitchFamily="34" charset="0"/>
              <a:cs typeface="Tahoma" pitchFamily="34" charset="0"/>
            </a:endParaRPr>
          </a:p>
          <a:p>
            <a:pPr>
              <a:defRPr/>
            </a:pPr>
            <a:r>
              <a:rPr lang="es-AR" sz="1600" dirty="0">
                <a:latin typeface="Tahoma" pitchFamily="34" charset="0"/>
                <a:ea typeface="Tahoma" pitchFamily="34" charset="0"/>
                <a:cs typeface="Tahoma" pitchFamily="34" charset="0"/>
              </a:rPr>
              <a:t>Este valor cambiará de acuerdo a la orientación del plano, al día del año y a la inclinación del plano (</a:t>
            </a:r>
            <a:r>
              <a:rPr lang="es-AR" sz="1600" dirty="0">
                <a:latin typeface="Symbol" pitchFamily="18" charset="2"/>
                <a:ea typeface="Tahoma" pitchFamily="34" charset="0"/>
                <a:cs typeface="Tahoma" pitchFamily="34" charset="0"/>
              </a:rPr>
              <a:t>b</a:t>
            </a:r>
            <a:r>
              <a:rPr lang="es-AR" sz="1600" dirty="0">
                <a:latin typeface="Tahoma" pitchFamily="34" charset="0"/>
                <a:ea typeface="Tahoma" pitchFamily="34" charset="0"/>
                <a:cs typeface="Tahoma" pitchFamily="34" charset="0"/>
              </a:rPr>
              <a:t>)</a:t>
            </a:r>
          </a:p>
        </p:txBody>
      </p:sp>
      <p:pic>
        <p:nvPicPr>
          <p:cNvPr id="13315"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42536" y="1844824"/>
            <a:ext cx="6837841"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8"/>
          <p:cNvSpPr txBox="1">
            <a:spLocks noChangeArrowheads="1"/>
          </p:cNvSpPr>
          <p:nvPr/>
        </p:nvSpPr>
        <p:spPr bwMode="auto">
          <a:xfrm>
            <a:off x="2423592" y="260649"/>
            <a:ext cx="73448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a:spcBef>
                <a:spcPct val="50000"/>
              </a:spcBef>
              <a:defRPr/>
            </a:pPr>
            <a:r>
              <a:rPr lang="es-ES" sz="2400" dirty="0">
                <a:latin typeface="Tahoma" pitchFamily="34" charset="0"/>
                <a:ea typeface="Tahoma" pitchFamily="34" charset="0"/>
                <a:cs typeface="Tahoma" pitchFamily="34" charset="0"/>
              </a:rPr>
              <a:t>Radiación solar incidente </a:t>
            </a:r>
            <a:r>
              <a:rPr lang="es-ES" sz="2400" i="1" dirty="0">
                <a:latin typeface="Tahoma" pitchFamily="34" charset="0"/>
                <a:ea typeface="Tahoma" pitchFamily="34" charset="0"/>
                <a:cs typeface="Tahoma" pitchFamily="34" charset="0"/>
              </a:rPr>
              <a:t>G</a:t>
            </a:r>
            <a:endParaRPr lang="es-ES" sz="24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251866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7F82335-DB9E-4C49-860B-F15D0C15C52D}"/>
              </a:ext>
            </a:extLst>
          </p:cNvPr>
          <p:cNvSpPr txBox="1"/>
          <p:nvPr/>
        </p:nvSpPr>
        <p:spPr>
          <a:xfrm>
            <a:off x="7714048" y="2204864"/>
            <a:ext cx="3383358" cy="2893100"/>
          </a:xfrm>
          <a:prstGeom prst="rect">
            <a:avLst/>
          </a:prstGeom>
          <a:noFill/>
        </p:spPr>
        <p:txBody>
          <a:bodyPr wrap="square">
            <a:spAutoFit/>
          </a:bodyPr>
          <a:lstStyle/>
          <a:p>
            <a:pPr algn="r"/>
            <a:r>
              <a:rPr lang="es-AR" dirty="0">
                <a:latin typeface="Arial" panose="020B0604020202020204" pitchFamily="34" charset="0"/>
              </a:rPr>
              <a:t>L</a:t>
            </a:r>
            <a:r>
              <a:rPr lang="es-AR" sz="1800" b="0" i="0" u="none" strike="noStrike" baseline="0" dirty="0">
                <a:latin typeface="Arial" panose="020B0604020202020204" pitchFamily="34" charset="0"/>
              </a:rPr>
              <a:t>as fases de extracción y fabricación de materiales</a:t>
            </a:r>
          </a:p>
          <a:p>
            <a:pPr algn="r"/>
            <a:r>
              <a:rPr lang="es-AR" sz="1800" b="0" i="0" u="none" strike="noStrike" baseline="0" dirty="0">
                <a:latin typeface="Arial" panose="020B0604020202020204" pitchFamily="34" charset="0"/>
              </a:rPr>
              <a:t>(energía incorporada) y la fase de uso (energía operativa) del edificio son las que concentran hasta un </a:t>
            </a:r>
            <a:r>
              <a:rPr lang="es-AR" sz="2000" b="1" i="0" u="none" strike="noStrike" baseline="0" dirty="0">
                <a:solidFill>
                  <a:srgbClr val="C00000"/>
                </a:solidFill>
                <a:latin typeface="Arial" panose="020B0604020202020204" pitchFamily="34" charset="0"/>
              </a:rPr>
              <a:t>90% del consumo </a:t>
            </a:r>
            <a:r>
              <a:rPr lang="es-AR" sz="1800" b="0" i="0" u="none" strike="noStrike" baseline="0" dirty="0">
                <a:latin typeface="Arial" panose="020B0604020202020204" pitchFamily="34" charset="0"/>
              </a:rPr>
              <a:t>de energía y emisiones de CO</a:t>
            </a:r>
            <a:r>
              <a:rPr lang="es-AR" sz="800" b="0" i="0" u="none" strike="noStrike" baseline="0" dirty="0">
                <a:latin typeface="Arial" panose="020B0604020202020204" pitchFamily="34" charset="0"/>
              </a:rPr>
              <a:t>2 </a:t>
            </a:r>
            <a:r>
              <a:rPr lang="es-AR" sz="1800" b="0" i="0" u="none" strike="noStrike" baseline="0" dirty="0">
                <a:latin typeface="Arial" panose="020B0604020202020204" pitchFamily="34" charset="0"/>
              </a:rPr>
              <a:t>del ciclo de vida</a:t>
            </a:r>
          </a:p>
          <a:p>
            <a:pPr algn="r"/>
            <a:r>
              <a:rPr lang="es-AR" sz="1800" b="0" i="0" u="none" strike="noStrike" baseline="0" dirty="0">
                <a:latin typeface="Arial" panose="020B0604020202020204" pitchFamily="34" charset="0"/>
              </a:rPr>
              <a:t>de un edificio.</a:t>
            </a:r>
          </a:p>
          <a:p>
            <a:pPr algn="r"/>
            <a:endParaRPr lang="es-AR" sz="1800" b="0" i="0" u="none" strike="noStrike" baseline="0" dirty="0">
              <a:latin typeface="Arial" panose="020B0604020202020204" pitchFamily="34" charset="0"/>
            </a:endParaRPr>
          </a:p>
        </p:txBody>
      </p:sp>
      <p:sp>
        <p:nvSpPr>
          <p:cNvPr id="6" name="CuadroTexto 5">
            <a:extLst>
              <a:ext uri="{FF2B5EF4-FFF2-40B4-BE49-F238E27FC236}">
                <a16:creationId xmlns:a16="http://schemas.microsoft.com/office/drawing/2014/main" id="{33EB5456-1A47-499B-8FEE-4BF57F7E9111}"/>
              </a:ext>
            </a:extLst>
          </p:cNvPr>
          <p:cNvSpPr txBox="1"/>
          <p:nvPr/>
        </p:nvSpPr>
        <p:spPr>
          <a:xfrm>
            <a:off x="4966208" y="225837"/>
            <a:ext cx="60983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AR"/>
            </a:defPPr>
            <a:lvl1pPr algn="r">
              <a:spcBef>
                <a:spcPct val="50000"/>
              </a:spcBef>
              <a:defRPr sz="2400">
                <a:latin typeface="Tahoma" pitchFamily="34" charset="0"/>
                <a:ea typeface="Tahoma" pitchFamily="34" charset="0"/>
                <a:cs typeface="Tahoma" pitchFamily="34" charset="0"/>
              </a:defRPr>
            </a:lvl1pPr>
            <a:lvl2pPr marL="742950" indent="-285750">
              <a:defRPr sz="1400">
                <a:latin typeface="Arial" charset="0"/>
              </a:defRPr>
            </a:lvl2pPr>
            <a:lvl3pPr marL="1143000" indent="-228600">
              <a:defRPr sz="1400">
                <a:latin typeface="Arial" charset="0"/>
              </a:defRPr>
            </a:lvl3pPr>
            <a:lvl4pPr marL="1600200" indent="-228600">
              <a:defRPr sz="1400">
                <a:latin typeface="Arial" charset="0"/>
              </a:defRPr>
            </a:lvl4pPr>
            <a:lvl5pPr marL="2057400" indent="-228600">
              <a:defRPr sz="1400">
                <a:latin typeface="Arial" charset="0"/>
              </a:defRPr>
            </a:lvl5pPr>
            <a:lvl6pPr marL="2514600" indent="-228600" algn="ctr" eaLnBrk="0" fontAlgn="base" hangingPunct="0">
              <a:spcBef>
                <a:spcPct val="0"/>
              </a:spcBef>
              <a:spcAft>
                <a:spcPct val="0"/>
              </a:spcAft>
              <a:defRPr sz="1400">
                <a:latin typeface="Arial" charset="0"/>
              </a:defRPr>
            </a:lvl6pPr>
            <a:lvl7pPr marL="2971800" indent="-228600" algn="ctr" eaLnBrk="0" fontAlgn="base" hangingPunct="0">
              <a:spcBef>
                <a:spcPct val="0"/>
              </a:spcBef>
              <a:spcAft>
                <a:spcPct val="0"/>
              </a:spcAft>
              <a:defRPr sz="1400">
                <a:latin typeface="Arial" charset="0"/>
              </a:defRPr>
            </a:lvl7pPr>
            <a:lvl8pPr marL="3429000" indent="-228600" algn="ctr" eaLnBrk="0" fontAlgn="base" hangingPunct="0">
              <a:spcBef>
                <a:spcPct val="0"/>
              </a:spcBef>
              <a:spcAft>
                <a:spcPct val="0"/>
              </a:spcAft>
              <a:defRPr sz="1400">
                <a:latin typeface="Arial" charset="0"/>
              </a:defRPr>
            </a:lvl8pPr>
            <a:lvl9pPr marL="3886200" indent="-228600" algn="ctr" eaLnBrk="0" fontAlgn="base" hangingPunct="0">
              <a:spcBef>
                <a:spcPct val="0"/>
              </a:spcBef>
              <a:spcAft>
                <a:spcPct val="0"/>
              </a:spcAft>
              <a:defRPr sz="1400">
                <a:latin typeface="Arial" charset="0"/>
              </a:defRPr>
            </a:lvl9pPr>
          </a:lstStyle>
          <a:p>
            <a:r>
              <a:rPr lang="es-AR" dirty="0"/>
              <a:t>ENERGÍA TOTAL DE UN EDIFICIO</a:t>
            </a:r>
          </a:p>
        </p:txBody>
      </p:sp>
      <p:pic>
        <p:nvPicPr>
          <p:cNvPr id="9" name="Imagen 8">
            <a:extLst>
              <a:ext uri="{FF2B5EF4-FFF2-40B4-BE49-F238E27FC236}">
                <a16:creationId xmlns:a16="http://schemas.microsoft.com/office/drawing/2014/main" id="{1C4B9E5C-ECC3-41AD-AC04-25D5B29A759C}"/>
              </a:ext>
            </a:extLst>
          </p:cNvPr>
          <p:cNvPicPr>
            <a:picLocks noChangeAspect="1"/>
          </p:cNvPicPr>
          <p:nvPr/>
        </p:nvPicPr>
        <p:blipFill>
          <a:blip r:embed="rId2"/>
          <a:stretch>
            <a:fillRect/>
          </a:stretch>
        </p:blipFill>
        <p:spPr>
          <a:xfrm>
            <a:off x="119336" y="894277"/>
            <a:ext cx="7561858" cy="5069445"/>
          </a:xfrm>
          <a:prstGeom prst="rect">
            <a:avLst/>
          </a:prstGeom>
        </p:spPr>
      </p:pic>
      <p:sp>
        <p:nvSpPr>
          <p:cNvPr id="10" name="Elipse 9">
            <a:extLst>
              <a:ext uri="{FF2B5EF4-FFF2-40B4-BE49-F238E27FC236}">
                <a16:creationId xmlns:a16="http://schemas.microsoft.com/office/drawing/2014/main" id="{88F7E1DE-790C-41EB-9136-17CD2DD4C14E}"/>
              </a:ext>
            </a:extLst>
          </p:cNvPr>
          <p:cNvSpPr/>
          <p:nvPr/>
        </p:nvSpPr>
        <p:spPr>
          <a:xfrm>
            <a:off x="1343472" y="966285"/>
            <a:ext cx="6337722" cy="2318699"/>
          </a:xfrm>
          <a:prstGeom prst="ellipse">
            <a:avLst/>
          </a:prstGeom>
          <a:noFill/>
          <a:ln w="57150">
            <a:solidFill>
              <a:srgbClr val="AD0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solidFill>
                <a:srgbClr val="FF0000"/>
              </a:solidFill>
            </a:endParaRPr>
          </a:p>
        </p:txBody>
      </p:sp>
      <p:sp>
        <p:nvSpPr>
          <p:cNvPr id="11" name="Elipse 10">
            <a:extLst>
              <a:ext uri="{FF2B5EF4-FFF2-40B4-BE49-F238E27FC236}">
                <a16:creationId xmlns:a16="http://schemas.microsoft.com/office/drawing/2014/main" id="{29B6390E-04FB-4349-B1AA-EF1A1D53CAC4}"/>
              </a:ext>
            </a:extLst>
          </p:cNvPr>
          <p:cNvSpPr/>
          <p:nvPr/>
        </p:nvSpPr>
        <p:spPr>
          <a:xfrm>
            <a:off x="3575720" y="4464340"/>
            <a:ext cx="2952328" cy="1412932"/>
          </a:xfrm>
          <a:prstGeom prst="ellipse">
            <a:avLst/>
          </a:prstGeom>
          <a:noFill/>
          <a:ln w="57150">
            <a:solidFill>
              <a:srgbClr val="AD0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2625902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right)">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18620" y="1844824"/>
            <a:ext cx="6861757"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8"/>
          <p:cNvSpPr txBox="1">
            <a:spLocks noChangeArrowheads="1"/>
          </p:cNvSpPr>
          <p:nvPr/>
        </p:nvSpPr>
        <p:spPr bwMode="auto">
          <a:xfrm>
            <a:off x="2423592" y="260649"/>
            <a:ext cx="73448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a:spcBef>
                <a:spcPct val="50000"/>
              </a:spcBef>
              <a:defRPr/>
            </a:pPr>
            <a:r>
              <a:rPr lang="es-ES" sz="2400" dirty="0">
                <a:latin typeface="Tahoma" pitchFamily="34" charset="0"/>
                <a:ea typeface="Tahoma" pitchFamily="34" charset="0"/>
                <a:cs typeface="Tahoma" pitchFamily="34" charset="0"/>
              </a:rPr>
              <a:t>Radiación solar incidente </a:t>
            </a:r>
            <a:r>
              <a:rPr lang="es-ES" sz="2400" i="1" dirty="0">
                <a:latin typeface="Tahoma" pitchFamily="34" charset="0"/>
                <a:ea typeface="Tahoma" pitchFamily="34" charset="0"/>
                <a:cs typeface="Tahoma" pitchFamily="34" charset="0"/>
              </a:rPr>
              <a:t>G</a:t>
            </a:r>
            <a:endParaRPr lang="es-ES" sz="2400" dirty="0">
              <a:latin typeface="Tahoma" pitchFamily="34" charset="0"/>
              <a:ea typeface="Tahoma" pitchFamily="34" charset="0"/>
              <a:cs typeface="Tahoma" pitchFamily="34" charset="0"/>
            </a:endParaRPr>
          </a:p>
        </p:txBody>
      </p:sp>
      <p:sp>
        <p:nvSpPr>
          <p:cNvPr id="5" name="7 CuadroTexto"/>
          <p:cNvSpPr txBox="1">
            <a:spLocks noChangeArrowheads="1"/>
          </p:cNvSpPr>
          <p:nvPr/>
        </p:nvSpPr>
        <p:spPr bwMode="auto">
          <a:xfrm>
            <a:off x="2423592" y="1214306"/>
            <a:ext cx="73448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defRPr/>
            </a:pPr>
            <a:r>
              <a:rPr lang="es-AR" sz="1600" dirty="0">
                <a:latin typeface="Tahoma" pitchFamily="34" charset="0"/>
                <a:ea typeface="Tahoma" pitchFamily="34" charset="0"/>
                <a:cs typeface="Tahoma" pitchFamily="34" charset="0"/>
              </a:rPr>
              <a:t>Este valor cambiará de acuerdo a la orientación del plano, al día del año y a la inclinación del plano (</a:t>
            </a:r>
            <a:r>
              <a:rPr lang="es-AR" sz="1600" dirty="0">
                <a:latin typeface="Symbol" pitchFamily="18" charset="2"/>
                <a:ea typeface="Tahoma" pitchFamily="34" charset="0"/>
                <a:cs typeface="Tahoma" pitchFamily="34" charset="0"/>
              </a:rPr>
              <a:t>b</a:t>
            </a:r>
            <a:r>
              <a:rPr lang="es-AR" sz="1600" dirty="0">
                <a:latin typeface="Tahoma" pitchFamily="34" charset="0"/>
                <a:ea typeface="Tahoma" pitchFamily="34" charset="0"/>
                <a:cs typeface="Tahoma" pitchFamily="34" charset="0"/>
              </a:rPr>
              <a:t>)</a:t>
            </a:r>
          </a:p>
        </p:txBody>
      </p:sp>
    </p:spTree>
    <p:extLst>
      <p:ext uri="{BB962C8B-B14F-4D97-AF65-F5344CB8AC3E}">
        <p14:creationId xmlns:p14="http://schemas.microsoft.com/office/powerpoint/2010/main" val="39205008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18620" y="1816140"/>
            <a:ext cx="6861756" cy="4277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8"/>
          <p:cNvSpPr txBox="1">
            <a:spLocks noChangeArrowheads="1"/>
          </p:cNvSpPr>
          <p:nvPr/>
        </p:nvSpPr>
        <p:spPr bwMode="auto">
          <a:xfrm>
            <a:off x="2423592" y="260649"/>
            <a:ext cx="73448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a:spcBef>
                <a:spcPct val="50000"/>
              </a:spcBef>
              <a:defRPr/>
            </a:pPr>
            <a:r>
              <a:rPr lang="es-ES" sz="2400" dirty="0">
                <a:latin typeface="Tahoma" pitchFamily="34" charset="0"/>
                <a:ea typeface="Tahoma" pitchFamily="34" charset="0"/>
                <a:cs typeface="Tahoma" pitchFamily="34" charset="0"/>
              </a:rPr>
              <a:t>Radiación solar incidente </a:t>
            </a:r>
            <a:r>
              <a:rPr lang="es-ES" sz="2400" i="1" dirty="0">
                <a:latin typeface="Tahoma" pitchFamily="34" charset="0"/>
                <a:ea typeface="Tahoma" pitchFamily="34" charset="0"/>
                <a:cs typeface="Tahoma" pitchFamily="34" charset="0"/>
              </a:rPr>
              <a:t>G</a:t>
            </a:r>
            <a:endParaRPr lang="es-ES" sz="2400" dirty="0">
              <a:latin typeface="Tahoma" pitchFamily="34" charset="0"/>
              <a:ea typeface="Tahoma" pitchFamily="34" charset="0"/>
              <a:cs typeface="Tahoma" pitchFamily="34" charset="0"/>
            </a:endParaRPr>
          </a:p>
        </p:txBody>
      </p:sp>
      <p:sp>
        <p:nvSpPr>
          <p:cNvPr id="5" name="7 CuadroTexto"/>
          <p:cNvSpPr txBox="1">
            <a:spLocks noChangeArrowheads="1"/>
          </p:cNvSpPr>
          <p:nvPr/>
        </p:nvSpPr>
        <p:spPr bwMode="auto">
          <a:xfrm>
            <a:off x="2423592" y="1214306"/>
            <a:ext cx="73448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defRPr/>
            </a:pPr>
            <a:r>
              <a:rPr lang="es-AR" sz="1600" dirty="0">
                <a:latin typeface="Tahoma" pitchFamily="34" charset="0"/>
                <a:ea typeface="Tahoma" pitchFamily="34" charset="0"/>
                <a:cs typeface="Tahoma" pitchFamily="34" charset="0"/>
              </a:rPr>
              <a:t>Este valor cambiará de acuerdo a la orientación del plano, al día del año y a la inclinación del plano (</a:t>
            </a:r>
            <a:r>
              <a:rPr lang="es-AR" sz="1600" dirty="0">
                <a:latin typeface="Symbol" pitchFamily="18" charset="2"/>
                <a:ea typeface="Tahoma" pitchFamily="34" charset="0"/>
                <a:cs typeface="Tahoma" pitchFamily="34" charset="0"/>
              </a:rPr>
              <a:t>b</a:t>
            </a:r>
            <a:r>
              <a:rPr lang="es-AR" sz="1600" dirty="0">
                <a:latin typeface="Tahoma" pitchFamily="34" charset="0"/>
                <a:ea typeface="Tahoma" pitchFamily="34" charset="0"/>
                <a:cs typeface="Tahoma" pitchFamily="34" charset="0"/>
              </a:rPr>
              <a:t>)</a:t>
            </a:r>
          </a:p>
        </p:txBody>
      </p:sp>
    </p:spTree>
    <p:extLst>
      <p:ext uri="{BB962C8B-B14F-4D97-AF65-F5344CB8AC3E}">
        <p14:creationId xmlns:p14="http://schemas.microsoft.com/office/powerpoint/2010/main" val="23556769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42536" y="1827447"/>
            <a:ext cx="6837841" cy="4265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7 CuadroTexto"/>
          <p:cNvSpPr txBox="1">
            <a:spLocks noChangeArrowheads="1"/>
          </p:cNvSpPr>
          <p:nvPr/>
        </p:nvSpPr>
        <p:spPr bwMode="auto">
          <a:xfrm>
            <a:off x="2423592" y="1214306"/>
            <a:ext cx="73448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defRPr/>
            </a:pPr>
            <a:r>
              <a:rPr lang="es-AR" sz="1600" dirty="0">
                <a:latin typeface="Tahoma" pitchFamily="34" charset="0"/>
                <a:ea typeface="Tahoma" pitchFamily="34" charset="0"/>
                <a:cs typeface="Tahoma" pitchFamily="34" charset="0"/>
              </a:rPr>
              <a:t>Este valor cambiará de acuerdo a la orientación del plano, al día del año y a la inclinación del plano (</a:t>
            </a:r>
            <a:r>
              <a:rPr lang="es-AR" sz="1600" dirty="0">
                <a:latin typeface="Symbol" pitchFamily="18" charset="2"/>
                <a:ea typeface="Tahoma" pitchFamily="34" charset="0"/>
                <a:cs typeface="Tahoma" pitchFamily="34" charset="0"/>
              </a:rPr>
              <a:t>b</a:t>
            </a:r>
            <a:r>
              <a:rPr lang="es-AR" sz="1600" dirty="0">
                <a:latin typeface="Tahoma" pitchFamily="34" charset="0"/>
                <a:ea typeface="Tahoma" pitchFamily="34" charset="0"/>
                <a:cs typeface="Tahoma" pitchFamily="34" charset="0"/>
              </a:rPr>
              <a:t>)</a:t>
            </a:r>
          </a:p>
        </p:txBody>
      </p:sp>
      <p:sp>
        <p:nvSpPr>
          <p:cNvPr id="4" name="Text Box 8"/>
          <p:cNvSpPr txBox="1">
            <a:spLocks noChangeArrowheads="1"/>
          </p:cNvSpPr>
          <p:nvPr/>
        </p:nvSpPr>
        <p:spPr bwMode="auto">
          <a:xfrm>
            <a:off x="2423592" y="260649"/>
            <a:ext cx="73448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a:spcBef>
                <a:spcPct val="50000"/>
              </a:spcBef>
              <a:defRPr/>
            </a:pPr>
            <a:r>
              <a:rPr lang="es-ES" sz="2400" dirty="0">
                <a:latin typeface="Tahoma" pitchFamily="34" charset="0"/>
                <a:ea typeface="Tahoma" pitchFamily="34" charset="0"/>
                <a:cs typeface="Tahoma" pitchFamily="34" charset="0"/>
              </a:rPr>
              <a:t>Radiación solar incidente </a:t>
            </a:r>
            <a:r>
              <a:rPr lang="es-ES" sz="2400" i="1" dirty="0">
                <a:latin typeface="Tahoma" pitchFamily="34" charset="0"/>
                <a:ea typeface="Tahoma" pitchFamily="34" charset="0"/>
                <a:cs typeface="Tahoma" pitchFamily="34" charset="0"/>
              </a:rPr>
              <a:t>G</a:t>
            </a:r>
            <a:endParaRPr lang="es-ES" sz="24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1809083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3 Rectángulo"/>
          <p:cNvSpPr>
            <a:spLocks noChangeArrowheads="1"/>
          </p:cNvSpPr>
          <p:nvPr/>
        </p:nvSpPr>
        <p:spPr bwMode="auto">
          <a:xfrm>
            <a:off x="5375920" y="1872058"/>
            <a:ext cx="4388556" cy="422123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es-AR"/>
          </a:p>
        </p:txBody>
      </p:sp>
      <p:pic>
        <p:nvPicPr>
          <p:cNvPr id="1741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8453" y="1844824"/>
            <a:ext cx="4370413" cy="422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7 CuadroTexto"/>
          <p:cNvSpPr txBox="1">
            <a:spLocks noChangeArrowheads="1"/>
          </p:cNvSpPr>
          <p:nvPr/>
        </p:nvSpPr>
        <p:spPr bwMode="auto">
          <a:xfrm>
            <a:off x="2424049" y="908721"/>
            <a:ext cx="73448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l">
              <a:defRPr/>
            </a:pPr>
            <a:endParaRPr lang="es-AR" sz="1600" dirty="0">
              <a:latin typeface="Tahoma" pitchFamily="34" charset="0"/>
              <a:ea typeface="Tahoma" pitchFamily="34" charset="0"/>
              <a:cs typeface="Tahoma" pitchFamily="34" charset="0"/>
            </a:endParaRPr>
          </a:p>
          <a:p>
            <a:pPr>
              <a:defRPr/>
            </a:pPr>
            <a:r>
              <a:rPr lang="es-AR" sz="1600" dirty="0">
                <a:latin typeface="Tahoma" pitchFamily="34" charset="0"/>
                <a:ea typeface="Tahoma" pitchFamily="34" charset="0"/>
                <a:cs typeface="Tahoma" pitchFamily="34" charset="0"/>
              </a:rPr>
              <a:t>Este valor cambiará de acuerdo al color de la superficie expuesta.</a:t>
            </a:r>
          </a:p>
        </p:txBody>
      </p:sp>
      <p:sp>
        <p:nvSpPr>
          <p:cNvPr id="17413" name="AutoShape 2" descr="Resultado de imagen para muros"/>
          <p:cNvSpPr>
            <a:spLocks noChangeAspect="1" noChangeArrowheads="1"/>
          </p:cNvSpPr>
          <p:nvPr/>
        </p:nvSpPr>
        <p:spPr bwMode="auto">
          <a:xfrm>
            <a:off x="6053667" y="-137584"/>
            <a:ext cx="387048" cy="29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AR"/>
          </a:p>
        </p:txBody>
      </p:sp>
      <p:sp>
        <p:nvSpPr>
          <p:cNvPr id="17414" name="AutoShape 4" descr="Resultado de imagen para muros"/>
          <p:cNvSpPr>
            <a:spLocks noChangeAspect="1" noChangeArrowheads="1"/>
          </p:cNvSpPr>
          <p:nvPr/>
        </p:nvSpPr>
        <p:spPr bwMode="auto">
          <a:xfrm>
            <a:off x="6247191" y="7560"/>
            <a:ext cx="387048" cy="290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AR"/>
          </a:p>
        </p:txBody>
      </p:sp>
      <p:sp>
        <p:nvSpPr>
          <p:cNvPr id="17415" name="AutoShape 6" descr="Resultado de imagen para muros"/>
          <p:cNvSpPr>
            <a:spLocks noChangeAspect="1" noChangeArrowheads="1"/>
          </p:cNvSpPr>
          <p:nvPr/>
        </p:nvSpPr>
        <p:spPr bwMode="auto">
          <a:xfrm>
            <a:off x="6440715" y="152703"/>
            <a:ext cx="387048" cy="290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AR"/>
          </a:p>
        </p:txBody>
      </p:sp>
      <p:pic>
        <p:nvPicPr>
          <p:cNvPr id="17416" name="7 Imagen"/>
          <p:cNvPicPr>
            <a:picLocks noChangeAspect="1"/>
          </p:cNvPicPr>
          <p:nvPr/>
        </p:nvPicPr>
        <p:blipFill rotWithShape="1">
          <a:blip r:embed="rId3">
            <a:extLst>
              <a:ext uri="{28A0092B-C50C-407E-A947-70E740481C1C}">
                <a14:useLocalDpi xmlns:a14="http://schemas.microsoft.com/office/drawing/2010/main" val="0"/>
              </a:ext>
            </a:extLst>
          </a:blip>
          <a:srcRect r="15207"/>
          <a:stretch/>
        </p:blipFill>
        <p:spPr bwMode="auto">
          <a:xfrm>
            <a:off x="2217461" y="1844825"/>
            <a:ext cx="3046026" cy="1542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12 Imagen"/>
          <p:cNvPicPr>
            <a:picLocks noChangeAspect="1"/>
          </p:cNvPicPr>
          <p:nvPr/>
        </p:nvPicPr>
        <p:blipFill rotWithShape="1">
          <a:blip r:embed="rId4">
            <a:extLst>
              <a:ext uri="{28A0092B-C50C-407E-A947-70E740481C1C}">
                <a14:useLocalDpi xmlns:a14="http://schemas.microsoft.com/office/drawing/2010/main" val="0"/>
              </a:ext>
            </a:extLst>
          </a:blip>
          <a:srcRect l="25862" r="10464"/>
          <a:stretch/>
        </p:blipFill>
        <p:spPr bwMode="auto">
          <a:xfrm>
            <a:off x="2217462" y="4860032"/>
            <a:ext cx="1340055" cy="1180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13 Imagen"/>
          <p:cNvPicPr>
            <a:picLocks noChangeAspect="1"/>
          </p:cNvPicPr>
          <p:nvPr/>
        </p:nvPicPr>
        <p:blipFill rotWithShape="1">
          <a:blip r:embed="rId5">
            <a:extLst>
              <a:ext uri="{28A0092B-C50C-407E-A947-70E740481C1C}">
                <a14:useLocalDpi xmlns:a14="http://schemas.microsoft.com/office/drawing/2010/main" val="0"/>
              </a:ext>
            </a:extLst>
          </a:blip>
          <a:srcRect l="3595" r="26442"/>
          <a:stretch/>
        </p:blipFill>
        <p:spPr bwMode="auto">
          <a:xfrm>
            <a:off x="3791744" y="4860032"/>
            <a:ext cx="1472446" cy="1180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15 Imagen"/>
          <p:cNvPicPr>
            <a:picLocks noChangeAspect="1"/>
          </p:cNvPicPr>
          <p:nvPr/>
        </p:nvPicPr>
        <p:blipFill>
          <a:blip r:embed="rId6">
            <a:extLst>
              <a:ext uri="{28A0092B-C50C-407E-A947-70E740481C1C}">
                <a14:useLocalDpi xmlns:a14="http://schemas.microsoft.com/office/drawing/2010/main" val="0"/>
              </a:ext>
            </a:extLst>
          </a:blip>
          <a:srcRect b="69885"/>
          <a:stretch>
            <a:fillRect/>
          </a:stretch>
        </p:blipFill>
        <p:spPr bwMode="auto">
          <a:xfrm>
            <a:off x="2217461" y="3717032"/>
            <a:ext cx="3046026" cy="720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8"/>
          <p:cNvSpPr txBox="1">
            <a:spLocks noChangeArrowheads="1"/>
          </p:cNvSpPr>
          <p:nvPr/>
        </p:nvSpPr>
        <p:spPr bwMode="auto">
          <a:xfrm>
            <a:off x="2423592" y="260649"/>
            <a:ext cx="73448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a:spcBef>
                <a:spcPct val="50000"/>
              </a:spcBef>
              <a:defRPr/>
            </a:pPr>
            <a:r>
              <a:rPr lang="es-ES" sz="2400" dirty="0">
                <a:latin typeface="Tahoma" pitchFamily="34" charset="0"/>
                <a:ea typeface="Tahoma" pitchFamily="34" charset="0"/>
                <a:cs typeface="Tahoma" pitchFamily="34" charset="0"/>
              </a:rPr>
              <a:t>Coeficiente de </a:t>
            </a:r>
            <a:r>
              <a:rPr lang="es-ES" sz="2400" dirty="0" err="1">
                <a:latin typeface="Tahoma" pitchFamily="34" charset="0"/>
                <a:ea typeface="Tahoma" pitchFamily="34" charset="0"/>
                <a:cs typeface="Tahoma" pitchFamily="34" charset="0"/>
              </a:rPr>
              <a:t>absortividad</a:t>
            </a:r>
            <a:r>
              <a:rPr lang="es-ES" sz="2400" dirty="0">
                <a:latin typeface="Tahoma" pitchFamily="34" charset="0"/>
                <a:ea typeface="Tahoma" pitchFamily="34" charset="0"/>
                <a:cs typeface="Tahoma" pitchFamily="34" charset="0"/>
              </a:rPr>
              <a:t> </a:t>
            </a:r>
            <a:r>
              <a:rPr lang="es-ES" sz="2400" dirty="0">
                <a:latin typeface="Symbol" pitchFamily="18" charset="2"/>
                <a:ea typeface="Tahoma" pitchFamily="34" charset="0"/>
                <a:cs typeface="Tahoma" pitchFamily="34" charset="0"/>
              </a:rPr>
              <a:t>a</a:t>
            </a:r>
            <a:endParaRPr lang="es-ES" sz="24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5998718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7 CuadroTexto"/>
          <p:cNvSpPr txBox="1">
            <a:spLocks noChangeArrowheads="1"/>
          </p:cNvSpPr>
          <p:nvPr/>
        </p:nvSpPr>
        <p:spPr bwMode="auto">
          <a:xfrm>
            <a:off x="2351584" y="1042353"/>
            <a:ext cx="74168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l">
              <a:defRPr/>
            </a:pPr>
            <a:endParaRPr lang="es-AR" sz="1600" dirty="0"/>
          </a:p>
          <a:p>
            <a:pPr>
              <a:defRPr/>
            </a:pPr>
            <a:r>
              <a:rPr lang="es-AR" sz="1600" dirty="0"/>
              <a:t>Este valor cambiará de acuerdo al color de la superficie expuesta.</a:t>
            </a:r>
          </a:p>
        </p:txBody>
      </p:sp>
      <p:sp>
        <p:nvSpPr>
          <p:cNvPr id="18435" name="AutoShape 2" descr="Resultado de imagen para muros"/>
          <p:cNvSpPr>
            <a:spLocks noChangeAspect="1" noChangeArrowheads="1"/>
          </p:cNvSpPr>
          <p:nvPr/>
        </p:nvSpPr>
        <p:spPr bwMode="auto">
          <a:xfrm>
            <a:off x="6053667" y="-137584"/>
            <a:ext cx="387048" cy="29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AR"/>
          </a:p>
        </p:txBody>
      </p:sp>
      <p:sp>
        <p:nvSpPr>
          <p:cNvPr id="18436" name="AutoShape 4" descr="Resultado de imagen para muros"/>
          <p:cNvSpPr>
            <a:spLocks noChangeAspect="1" noChangeArrowheads="1"/>
          </p:cNvSpPr>
          <p:nvPr/>
        </p:nvSpPr>
        <p:spPr bwMode="auto">
          <a:xfrm>
            <a:off x="6247191" y="7560"/>
            <a:ext cx="387048" cy="290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AR"/>
          </a:p>
        </p:txBody>
      </p:sp>
      <p:sp>
        <p:nvSpPr>
          <p:cNvPr id="18437" name="AutoShape 6" descr="Resultado de imagen para muros"/>
          <p:cNvSpPr>
            <a:spLocks noChangeAspect="1" noChangeArrowheads="1"/>
          </p:cNvSpPr>
          <p:nvPr/>
        </p:nvSpPr>
        <p:spPr bwMode="auto">
          <a:xfrm>
            <a:off x="6440715" y="152703"/>
            <a:ext cx="387048" cy="290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AR"/>
          </a:p>
        </p:txBody>
      </p:sp>
      <p:pic>
        <p:nvPicPr>
          <p:cNvPr id="18438" name="8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20698" y="2101548"/>
            <a:ext cx="3685016" cy="1944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11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20698" y="4242405"/>
            <a:ext cx="3685016" cy="183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9 Imagen"/>
          <p:cNvPicPr>
            <a:picLocks noChangeAspect="1"/>
          </p:cNvPicPr>
          <p:nvPr/>
        </p:nvPicPr>
        <p:blipFill>
          <a:blip r:embed="rId4">
            <a:extLst>
              <a:ext uri="{28A0092B-C50C-407E-A947-70E740481C1C}">
                <a14:useLocalDpi xmlns:a14="http://schemas.microsoft.com/office/drawing/2010/main" val="0"/>
              </a:ext>
            </a:extLst>
          </a:blip>
          <a:srcRect l="4790" t="6110" r="5838" b="8360"/>
          <a:stretch>
            <a:fillRect/>
          </a:stretch>
        </p:blipFill>
        <p:spPr bwMode="auto">
          <a:xfrm>
            <a:off x="6037541" y="4242405"/>
            <a:ext cx="4055937" cy="183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12 Imagen"/>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53667" y="2101548"/>
            <a:ext cx="4039810" cy="1944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8"/>
          <p:cNvSpPr txBox="1">
            <a:spLocks noChangeArrowheads="1"/>
          </p:cNvSpPr>
          <p:nvPr/>
        </p:nvSpPr>
        <p:spPr bwMode="auto">
          <a:xfrm>
            <a:off x="2423592" y="260649"/>
            <a:ext cx="73448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a:spcBef>
                <a:spcPct val="50000"/>
              </a:spcBef>
              <a:defRPr/>
            </a:pPr>
            <a:r>
              <a:rPr lang="es-ES" sz="2400" dirty="0">
                <a:latin typeface="Tahoma" pitchFamily="34" charset="0"/>
                <a:ea typeface="Tahoma" pitchFamily="34" charset="0"/>
                <a:cs typeface="Tahoma" pitchFamily="34" charset="0"/>
              </a:rPr>
              <a:t>Coeficiente de </a:t>
            </a:r>
            <a:r>
              <a:rPr lang="es-ES" sz="2400" dirty="0" err="1">
                <a:latin typeface="Tahoma" pitchFamily="34" charset="0"/>
                <a:ea typeface="Tahoma" pitchFamily="34" charset="0"/>
                <a:cs typeface="Tahoma" pitchFamily="34" charset="0"/>
              </a:rPr>
              <a:t>absortividad</a:t>
            </a:r>
            <a:r>
              <a:rPr lang="es-ES" sz="2400" dirty="0">
                <a:latin typeface="Tahoma" pitchFamily="34" charset="0"/>
                <a:ea typeface="Tahoma" pitchFamily="34" charset="0"/>
                <a:cs typeface="Tahoma" pitchFamily="34" charset="0"/>
              </a:rPr>
              <a:t> </a:t>
            </a:r>
            <a:r>
              <a:rPr lang="es-ES" sz="2400" dirty="0">
                <a:latin typeface="Symbol" pitchFamily="18" charset="2"/>
                <a:ea typeface="Tahoma" pitchFamily="34" charset="0"/>
                <a:cs typeface="Tahoma" pitchFamily="34" charset="0"/>
              </a:rPr>
              <a:t>a</a:t>
            </a:r>
            <a:endParaRPr lang="es-ES" sz="24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2906579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2 CuadroTexto"/>
          <p:cNvSpPr txBox="1">
            <a:spLocks noChangeArrowheads="1"/>
          </p:cNvSpPr>
          <p:nvPr/>
        </p:nvSpPr>
        <p:spPr bwMode="auto">
          <a:xfrm>
            <a:off x="4707066" y="1269951"/>
            <a:ext cx="506134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a:r>
              <a:rPr lang="es-AR" sz="2800" dirty="0">
                <a:solidFill>
                  <a:srgbClr val="C00000"/>
                </a:solidFill>
                <a:latin typeface="Arial Black" pitchFamily="34" charset="0"/>
              </a:rPr>
              <a:t>¿PROBAMOS?</a:t>
            </a:r>
          </a:p>
        </p:txBody>
      </p:sp>
      <p:pic>
        <p:nvPicPr>
          <p:cNvPr id="2" name="Imagen 1">
            <a:extLst>
              <a:ext uri="{FF2B5EF4-FFF2-40B4-BE49-F238E27FC236}">
                <a16:creationId xmlns:a16="http://schemas.microsoft.com/office/drawing/2014/main" id="{854D4EEB-09E3-449A-93F6-E5A23972C1FA}"/>
              </a:ext>
            </a:extLst>
          </p:cNvPr>
          <p:cNvPicPr>
            <a:picLocks noChangeAspect="1"/>
          </p:cNvPicPr>
          <p:nvPr/>
        </p:nvPicPr>
        <p:blipFill>
          <a:blip r:embed="rId2"/>
          <a:stretch>
            <a:fillRect/>
          </a:stretch>
        </p:blipFill>
        <p:spPr>
          <a:xfrm>
            <a:off x="2548017" y="1269952"/>
            <a:ext cx="4197771" cy="4197771"/>
          </a:xfrm>
          <a:prstGeom prst="rect">
            <a:avLst/>
          </a:prstGeom>
        </p:spPr>
      </p:pic>
    </p:spTree>
    <p:extLst>
      <p:ext uri="{BB962C8B-B14F-4D97-AF65-F5344CB8AC3E}">
        <p14:creationId xmlns:p14="http://schemas.microsoft.com/office/powerpoint/2010/main" val="22475268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7 CuadroTexto"/>
          <p:cNvSpPr txBox="1">
            <a:spLocks noChangeArrowheads="1"/>
          </p:cNvSpPr>
          <p:nvPr/>
        </p:nvSpPr>
        <p:spPr bwMode="auto">
          <a:xfrm>
            <a:off x="2483557" y="980729"/>
            <a:ext cx="715231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r>
              <a:rPr lang="es-AR" sz="1800" b="1" dirty="0"/>
              <a:t>Realizar el balance térmico de un edificio de las siguientes características.</a:t>
            </a:r>
          </a:p>
        </p:txBody>
      </p:sp>
      <p:sp>
        <p:nvSpPr>
          <p:cNvPr id="20484" name="7 CuadroTexto"/>
          <p:cNvSpPr txBox="1">
            <a:spLocks noChangeArrowheads="1"/>
          </p:cNvSpPr>
          <p:nvPr/>
        </p:nvSpPr>
        <p:spPr bwMode="auto">
          <a:xfrm>
            <a:off x="2495601" y="1844824"/>
            <a:ext cx="735629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l"/>
            <a:r>
              <a:rPr lang="es-AR" sz="1600" dirty="0"/>
              <a:t>Edificio= Vivienda unifamiliar                            Renovaciones= 1.5</a:t>
            </a:r>
          </a:p>
        </p:txBody>
      </p:sp>
      <p:sp>
        <p:nvSpPr>
          <p:cNvPr id="20485" name="7 CuadroTexto"/>
          <p:cNvSpPr txBox="1">
            <a:spLocks noChangeArrowheads="1"/>
          </p:cNvSpPr>
          <p:nvPr/>
        </p:nvSpPr>
        <p:spPr bwMode="auto">
          <a:xfrm>
            <a:off x="2495600" y="2204864"/>
            <a:ext cx="79771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l"/>
            <a:r>
              <a:rPr lang="es-AR" sz="1600" dirty="0"/>
              <a:t>Superficie cubierta= 64m</a:t>
            </a:r>
            <a:r>
              <a:rPr lang="es-AR" sz="1600" baseline="30000" dirty="0"/>
              <a:t>2</a:t>
            </a:r>
            <a:endParaRPr lang="es-AR" sz="1600" dirty="0"/>
          </a:p>
        </p:txBody>
      </p:sp>
      <p:sp>
        <p:nvSpPr>
          <p:cNvPr id="20486" name="7 CuadroTexto"/>
          <p:cNvSpPr txBox="1">
            <a:spLocks noChangeArrowheads="1"/>
          </p:cNvSpPr>
          <p:nvPr/>
        </p:nvSpPr>
        <p:spPr bwMode="auto">
          <a:xfrm>
            <a:off x="2495600" y="2564904"/>
            <a:ext cx="79771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l"/>
            <a:r>
              <a:rPr lang="es-AR" sz="1600" dirty="0"/>
              <a:t>Volumen= 320m</a:t>
            </a:r>
            <a:r>
              <a:rPr lang="es-AR" sz="1600" baseline="30000" dirty="0"/>
              <a:t>3</a:t>
            </a:r>
            <a:endParaRPr lang="es-AR" sz="1600" dirty="0"/>
          </a:p>
        </p:txBody>
      </p:sp>
      <p:sp>
        <p:nvSpPr>
          <p:cNvPr id="20487" name="7 CuadroTexto"/>
          <p:cNvSpPr txBox="1">
            <a:spLocks noChangeArrowheads="1"/>
          </p:cNvSpPr>
          <p:nvPr/>
        </p:nvSpPr>
        <p:spPr bwMode="auto">
          <a:xfrm>
            <a:off x="2495600" y="2924945"/>
            <a:ext cx="748883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l"/>
            <a:r>
              <a:rPr lang="es-AR" sz="1600" dirty="0"/>
              <a:t>Muros tipo1= </a:t>
            </a:r>
            <a:r>
              <a:rPr lang="es-AR" sz="1600" dirty="0" err="1"/>
              <a:t>ladrillón</a:t>
            </a:r>
            <a:r>
              <a:rPr lang="es-AR" sz="1600" dirty="0"/>
              <a:t> con revoque en ambos lados con aislación de 0.05m de espesor de </a:t>
            </a:r>
            <a:r>
              <a:rPr lang="es-AR" sz="1600" dirty="0" err="1"/>
              <a:t>poliestireno</a:t>
            </a:r>
            <a:r>
              <a:rPr lang="es-AR" sz="1600" dirty="0"/>
              <a:t> expandido (136m</a:t>
            </a:r>
            <a:r>
              <a:rPr lang="es-AR" sz="1600" baseline="30000" dirty="0"/>
              <a:t>2</a:t>
            </a:r>
            <a:r>
              <a:rPr lang="es-AR" sz="1600" dirty="0"/>
              <a:t>)</a:t>
            </a:r>
          </a:p>
          <a:p>
            <a:pPr algn="l"/>
            <a:endParaRPr lang="es-AR" sz="1600" dirty="0"/>
          </a:p>
        </p:txBody>
      </p:sp>
      <p:sp>
        <p:nvSpPr>
          <p:cNvPr id="20488" name="7 CuadroTexto"/>
          <p:cNvSpPr txBox="1">
            <a:spLocks noChangeArrowheads="1"/>
          </p:cNvSpPr>
          <p:nvPr/>
        </p:nvSpPr>
        <p:spPr bwMode="auto">
          <a:xfrm>
            <a:off x="2495600" y="3573016"/>
            <a:ext cx="800137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l"/>
            <a:r>
              <a:rPr lang="es-AR" sz="1600" dirty="0"/>
              <a:t>Muros tipo2= </a:t>
            </a:r>
            <a:r>
              <a:rPr lang="es-AR" sz="1600" dirty="0" err="1"/>
              <a:t>ladrillón</a:t>
            </a:r>
            <a:r>
              <a:rPr lang="es-AR" sz="1600" dirty="0"/>
              <a:t> con revoque en ambos lados sin aislación (64m</a:t>
            </a:r>
            <a:r>
              <a:rPr lang="es-AR" sz="1600" baseline="30000" dirty="0"/>
              <a:t>2</a:t>
            </a:r>
            <a:r>
              <a:rPr lang="es-AR" sz="1600" dirty="0"/>
              <a:t>)</a:t>
            </a:r>
          </a:p>
        </p:txBody>
      </p:sp>
      <p:sp>
        <p:nvSpPr>
          <p:cNvPr id="20489" name="10 CuadroTexto"/>
          <p:cNvSpPr txBox="1">
            <a:spLocks noChangeArrowheads="1"/>
          </p:cNvSpPr>
          <p:nvPr/>
        </p:nvSpPr>
        <p:spPr bwMode="auto">
          <a:xfrm>
            <a:off x="2495600" y="4848680"/>
            <a:ext cx="800137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l"/>
            <a:r>
              <a:rPr lang="es-AR" sz="1600" dirty="0"/>
              <a:t>Ventanas   norte = 2x(2x1.6)</a:t>
            </a:r>
          </a:p>
          <a:p>
            <a:pPr algn="l"/>
            <a:r>
              <a:rPr lang="es-AR" sz="1600" dirty="0"/>
              <a:t>	  oeste= 1x(1x1.6)</a:t>
            </a:r>
          </a:p>
          <a:p>
            <a:pPr algn="l"/>
            <a:r>
              <a:rPr lang="es-AR" sz="1600" dirty="0"/>
              <a:t>	  este= 1x(1x1.6)</a:t>
            </a:r>
          </a:p>
        </p:txBody>
      </p:sp>
      <p:sp>
        <p:nvSpPr>
          <p:cNvPr id="20490" name="7 CuadroTexto"/>
          <p:cNvSpPr txBox="1">
            <a:spLocks noChangeArrowheads="1"/>
          </p:cNvSpPr>
          <p:nvPr/>
        </p:nvSpPr>
        <p:spPr bwMode="auto">
          <a:xfrm>
            <a:off x="2495600" y="4005065"/>
            <a:ext cx="727280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l"/>
            <a:r>
              <a:rPr lang="es-AR" sz="1600" dirty="0"/>
              <a:t>Cubierta =  losa maciza: hormigón armado, lana de vidrio de 0.10m de espesor y membrana asfáltica.</a:t>
            </a:r>
          </a:p>
        </p:txBody>
      </p:sp>
      <p:sp>
        <p:nvSpPr>
          <p:cNvPr id="3" name="AutoShape 2" descr="Resultado de imagen para ejercicio escrito"/>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p>
        </p:txBody>
      </p:sp>
      <p:pic>
        <p:nvPicPr>
          <p:cNvPr id="13" name="Picture 4" descr="Resultado de imagen para ejercicio escri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6408" y="122338"/>
            <a:ext cx="762000" cy="714375"/>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8"/>
          <p:cNvSpPr txBox="1">
            <a:spLocks noChangeArrowheads="1"/>
          </p:cNvSpPr>
          <p:nvPr/>
        </p:nvSpPr>
        <p:spPr bwMode="auto">
          <a:xfrm>
            <a:off x="2423592" y="260649"/>
            <a:ext cx="64807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a:spcBef>
                <a:spcPct val="50000"/>
              </a:spcBef>
              <a:defRPr/>
            </a:pPr>
            <a:r>
              <a:rPr lang="es-ES" sz="2400" dirty="0">
                <a:latin typeface="Tahoma" pitchFamily="34" charset="0"/>
                <a:ea typeface="Tahoma" pitchFamily="34" charset="0"/>
                <a:cs typeface="Tahoma" pitchFamily="34" charset="0"/>
              </a:rPr>
              <a:t>Ejercicio</a:t>
            </a:r>
          </a:p>
        </p:txBody>
      </p:sp>
    </p:spTree>
    <p:extLst>
      <p:ext uri="{BB962C8B-B14F-4D97-AF65-F5344CB8AC3E}">
        <p14:creationId xmlns:p14="http://schemas.microsoft.com/office/powerpoint/2010/main" val="29132565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2361303" y="2276872"/>
            <a:ext cx="3720142" cy="367531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sz="1600" dirty="0"/>
          </a:p>
        </p:txBody>
      </p:sp>
      <p:sp>
        <p:nvSpPr>
          <p:cNvPr id="8" name="7 CuadroTexto"/>
          <p:cNvSpPr txBox="1"/>
          <p:nvPr/>
        </p:nvSpPr>
        <p:spPr>
          <a:xfrm>
            <a:off x="2389549" y="2276873"/>
            <a:ext cx="3644162" cy="4770537"/>
          </a:xfrm>
          <a:prstGeom prst="rect">
            <a:avLst/>
          </a:prstGeom>
          <a:noFill/>
        </p:spPr>
        <p:txBody>
          <a:bodyPr wrap="square" rtlCol="0">
            <a:spAutoFit/>
          </a:bodyPr>
          <a:lstStyle/>
          <a:p>
            <a:endParaRPr lang="es-AR" sz="1600" dirty="0">
              <a:latin typeface="Tahoma" pitchFamily="34" charset="0"/>
              <a:ea typeface="Tahoma" pitchFamily="34" charset="0"/>
              <a:cs typeface="Tahoma" pitchFamily="34" charset="0"/>
            </a:endParaRPr>
          </a:p>
          <a:p>
            <a:pPr algn="just"/>
            <a:r>
              <a:rPr lang="es-AR" sz="1600" dirty="0">
                <a:latin typeface="Tahoma" pitchFamily="34" charset="0"/>
                <a:ea typeface="Tahoma" pitchFamily="34" charset="0"/>
                <a:cs typeface="Tahoma" pitchFamily="34" charset="0"/>
              </a:rPr>
              <a:t>Radiación incidente: </a:t>
            </a:r>
          </a:p>
          <a:p>
            <a:pPr algn="just"/>
            <a:endParaRPr lang="es-AR" sz="1600" dirty="0">
              <a:latin typeface="Tahoma" pitchFamily="34" charset="0"/>
              <a:ea typeface="Tahoma" pitchFamily="34" charset="0"/>
              <a:cs typeface="Tahoma" pitchFamily="34" charset="0"/>
            </a:endParaRPr>
          </a:p>
          <a:p>
            <a:pPr algn="just"/>
            <a:r>
              <a:rPr lang="es-AR" sz="1600" dirty="0">
                <a:latin typeface="Tahoma" pitchFamily="34" charset="0"/>
                <a:ea typeface="Tahoma" pitchFamily="34" charset="0"/>
                <a:cs typeface="Tahoma" pitchFamily="34" charset="0"/>
              </a:rPr>
              <a:t>	</a:t>
            </a:r>
            <a:r>
              <a:rPr lang="es-AR" sz="1600" dirty="0">
                <a:latin typeface="Symbol" pitchFamily="18" charset="2"/>
                <a:ea typeface="Tahoma" pitchFamily="34" charset="0"/>
                <a:cs typeface="Tahoma" pitchFamily="34" charset="0"/>
              </a:rPr>
              <a:t>b:90° c: </a:t>
            </a:r>
            <a:r>
              <a:rPr lang="es-AR" sz="1600" dirty="0">
                <a:latin typeface="Tahoma" pitchFamily="34" charset="0"/>
                <a:ea typeface="Tahoma" pitchFamily="34" charset="0"/>
                <a:cs typeface="Tahoma" pitchFamily="34" charset="0"/>
              </a:rPr>
              <a:t>N = 582.7W</a:t>
            </a:r>
          </a:p>
          <a:p>
            <a:pPr algn="just"/>
            <a:endParaRPr lang="es-AR" sz="1600" dirty="0">
              <a:latin typeface="Tahoma" pitchFamily="34" charset="0"/>
              <a:ea typeface="Tahoma" pitchFamily="34" charset="0"/>
              <a:cs typeface="Tahoma" pitchFamily="34" charset="0"/>
            </a:endParaRPr>
          </a:p>
          <a:p>
            <a:pPr algn="just"/>
            <a:r>
              <a:rPr lang="es-AR" sz="1600" dirty="0">
                <a:latin typeface="Tahoma" pitchFamily="34" charset="0"/>
                <a:ea typeface="Tahoma" pitchFamily="34" charset="0"/>
                <a:cs typeface="Tahoma" pitchFamily="34" charset="0"/>
              </a:rPr>
              <a:t>Temperatura exterior = -1°C</a:t>
            </a:r>
          </a:p>
          <a:p>
            <a:pPr algn="just"/>
            <a:r>
              <a:rPr lang="es-AR" sz="1600" dirty="0">
                <a:latin typeface="Tahoma" pitchFamily="34" charset="0"/>
                <a:ea typeface="Tahoma" pitchFamily="34" charset="0"/>
                <a:cs typeface="Tahoma" pitchFamily="34" charset="0"/>
              </a:rPr>
              <a:t>Temperatura de confort = 20°C</a:t>
            </a:r>
          </a:p>
          <a:p>
            <a:pPr algn="just"/>
            <a:endParaRPr lang="es-AR" sz="1600" dirty="0">
              <a:latin typeface="Tahoma" pitchFamily="34" charset="0"/>
              <a:ea typeface="Tahoma" pitchFamily="34" charset="0"/>
              <a:cs typeface="Tahoma" pitchFamily="34" charset="0"/>
            </a:endParaRPr>
          </a:p>
          <a:p>
            <a:pPr algn="just"/>
            <a:r>
              <a:rPr lang="es-AR" sz="1600" dirty="0">
                <a:latin typeface="Tahoma" pitchFamily="34" charset="0"/>
                <a:ea typeface="Tahoma" pitchFamily="34" charset="0"/>
                <a:cs typeface="Tahoma" pitchFamily="34" charset="0"/>
              </a:rPr>
              <a:t> </a:t>
            </a:r>
            <a:r>
              <a:rPr lang="es-AR" sz="1600" dirty="0" err="1">
                <a:latin typeface="Tahoma" pitchFamily="34" charset="0"/>
                <a:ea typeface="Tahoma" pitchFamily="34" charset="0"/>
                <a:cs typeface="Tahoma" pitchFamily="34" charset="0"/>
              </a:rPr>
              <a:t>R</a:t>
            </a:r>
            <a:r>
              <a:rPr lang="es-AR" sz="1600" baseline="-25000" dirty="0" err="1">
                <a:latin typeface="Tahoma" pitchFamily="34" charset="0"/>
                <a:ea typeface="Tahoma" pitchFamily="34" charset="0"/>
                <a:cs typeface="Tahoma" pitchFamily="34" charset="0"/>
              </a:rPr>
              <a:t>se</a:t>
            </a:r>
            <a:r>
              <a:rPr lang="es-AR" sz="1600" dirty="0">
                <a:latin typeface="Tahoma" pitchFamily="34" charset="0"/>
                <a:ea typeface="Tahoma" pitchFamily="34" charset="0"/>
                <a:cs typeface="Tahoma" pitchFamily="34" charset="0"/>
              </a:rPr>
              <a:t> = 0.04</a:t>
            </a:r>
          </a:p>
          <a:p>
            <a:pPr algn="just"/>
            <a:r>
              <a:rPr lang="es-AR" sz="1600" dirty="0">
                <a:latin typeface="Tahoma" pitchFamily="34" charset="0"/>
                <a:ea typeface="Tahoma" pitchFamily="34" charset="0"/>
                <a:cs typeface="Tahoma" pitchFamily="34" charset="0"/>
              </a:rPr>
              <a:t> </a:t>
            </a:r>
            <a:r>
              <a:rPr lang="es-AR" sz="1600" dirty="0" err="1">
                <a:latin typeface="Tahoma" pitchFamily="34" charset="0"/>
                <a:ea typeface="Tahoma" pitchFamily="34" charset="0"/>
                <a:cs typeface="Tahoma" pitchFamily="34" charset="0"/>
              </a:rPr>
              <a:t>R</a:t>
            </a:r>
            <a:r>
              <a:rPr lang="es-AR" sz="1600" baseline="-25000" dirty="0" err="1">
                <a:latin typeface="Tahoma" pitchFamily="34" charset="0"/>
                <a:ea typeface="Tahoma" pitchFamily="34" charset="0"/>
                <a:cs typeface="Tahoma" pitchFamily="34" charset="0"/>
              </a:rPr>
              <a:t>si</a:t>
            </a:r>
            <a:r>
              <a:rPr lang="es-AR" sz="1600" baseline="-25000" dirty="0">
                <a:latin typeface="Tahoma" pitchFamily="34" charset="0"/>
                <a:ea typeface="Tahoma" pitchFamily="34" charset="0"/>
                <a:cs typeface="Tahoma" pitchFamily="34" charset="0"/>
              </a:rPr>
              <a:t> </a:t>
            </a:r>
            <a:r>
              <a:rPr lang="es-AR" sz="1600" dirty="0">
                <a:latin typeface="Tahoma" pitchFamily="34" charset="0"/>
                <a:ea typeface="Tahoma" pitchFamily="34" charset="0"/>
                <a:cs typeface="Tahoma" pitchFamily="34" charset="0"/>
              </a:rPr>
              <a:t> = 0.17</a:t>
            </a:r>
          </a:p>
          <a:p>
            <a:pPr algn="just"/>
            <a:endParaRPr lang="es-AR" sz="1600" dirty="0">
              <a:latin typeface="Tahoma" pitchFamily="34" charset="0"/>
              <a:ea typeface="Tahoma" pitchFamily="34" charset="0"/>
              <a:cs typeface="Tahoma" pitchFamily="34" charset="0"/>
            </a:endParaRPr>
          </a:p>
          <a:p>
            <a:pPr algn="just"/>
            <a:endParaRPr lang="es-AR" sz="1600" dirty="0">
              <a:latin typeface="Tahoma" pitchFamily="34" charset="0"/>
              <a:ea typeface="Tahoma" pitchFamily="34" charset="0"/>
              <a:cs typeface="Tahoma" pitchFamily="34" charset="0"/>
            </a:endParaRPr>
          </a:p>
          <a:p>
            <a:pPr algn="just"/>
            <a:endParaRPr lang="es-AR" sz="1600" dirty="0">
              <a:latin typeface="Tahoma" pitchFamily="34" charset="0"/>
              <a:ea typeface="Tahoma" pitchFamily="34" charset="0"/>
              <a:cs typeface="Tahoma" pitchFamily="34" charset="0"/>
            </a:endParaRPr>
          </a:p>
          <a:p>
            <a:pPr algn="just"/>
            <a:endParaRPr lang="es-AR" sz="1600" dirty="0">
              <a:latin typeface="Tahoma" pitchFamily="34" charset="0"/>
              <a:ea typeface="Tahoma" pitchFamily="34" charset="0"/>
              <a:cs typeface="Tahoma" pitchFamily="34" charset="0"/>
            </a:endParaRPr>
          </a:p>
          <a:p>
            <a:pPr algn="just"/>
            <a:endParaRPr lang="es-AR" sz="1600" dirty="0">
              <a:latin typeface="Tahoma" pitchFamily="34" charset="0"/>
              <a:ea typeface="Tahoma" pitchFamily="34" charset="0"/>
              <a:cs typeface="Tahoma" pitchFamily="34" charset="0"/>
            </a:endParaRPr>
          </a:p>
          <a:p>
            <a:pPr algn="just"/>
            <a:endParaRPr lang="es-AR" sz="1600" dirty="0">
              <a:latin typeface="Tahoma" pitchFamily="34" charset="0"/>
              <a:ea typeface="Tahoma" pitchFamily="34" charset="0"/>
              <a:cs typeface="Tahoma" pitchFamily="34" charset="0"/>
            </a:endParaRPr>
          </a:p>
          <a:p>
            <a:pPr algn="just"/>
            <a:endParaRPr lang="es-AR" sz="1600" dirty="0">
              <a:latin typeface="Tahoma" pitchFamily="34" charset="0"/>
              <a:ea typeface="Tahoma" pitchFamily="34" charset="0"/>
              <a:cs typeface="Tahoma" pitchFamily="34" charset="0"/>
            </a:endParaRPr>
          </a:p>
          <a:p>
            <a:pPr algn="just"/>
            <a:endParaRPr lang="es-AR" sz="1600" dirty="0">
              <a:latin typeface="Tahoma" pitchFamily="34" charset="0"/>
              <a:ea typeface="Tahoma" pitchFamily="34" charset="0"/>
              <a:cs typeface="Tahoma" pitchFamily="34" charset="0"/>
            </a:endParaRPr>
          </a:p>
          <a:p>
            <a:pPr algn="just"/>
            <a:endParaRPr lang="es-AR" sz="1600" dirty="0">
              <a:latin typeface="Tahoma" pitchFamily="34" charset="0"/>
              <a:ea typeface="Tahoma" pitchFamily="34" charset="0"/>
              <a:cs typeface="Tahoma" pitchFamily="34" charset="0"/>
            </a:endParaRPr>
          </a:p>
        </p:txBody>
      </p:sp>
      <p:sp>
        <p:nvSpPr>
          <p:cNvPr id="11" name="10 Rectángulo"/>
          <p:cNvSpPr/>
          <p:nvPr/>
        </p:nvSpPr>
        <p:spPr>
          <a:xfrm>
            <a:off x="2352742" y="1684244"/>
            <a:ext cx="7487674" cy="5232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latin typeface="Tahoma" pitchFamily="34" charset="0"/>
              <a:ea typeface="Tahoma" pitchFamily="34" charset="0"/>
              <a:cs typeface="Tahoma" pitchFamily="34" charset="0"/>
            </a:endParaRPr>
          </a:p>
        </p:txBody>
      </p:sp>
      <p:sp>
        <p:nvSpPr>
          <p:cNvPr id="12" name="11 CuadroTexto"/>
          <p:cNvSpPr txBox="1"/>
          <p:nvPr/>
        </p:nvSpPr>
        <p:spPr>
          <a:xfrm>
            <a:off x="2424750" y="1775982"/>
            <a:ext cx="7385400" cy="369332"/>
          </a:xfrm>
          <a:prstGeom prst="rect">
            <a:avLst/>
          </a:prstGeom>
          <a:noFill/>
        </p:spPr>
        <p:txBody>
          <a:bodyPr wrap="square" rtlCol="0">
            <a:spAutoFit/>
          </a:bodyPr>
          <a:lstStyle/>
          <a:p>
            <a:r>
              <a:rPr lang="es-AR" dirty="0">
                <a:latin typeface="Tahoma" pitchFamily="34" charset="0"/>
                <a:ea typeface="Tahoma" pitchFamily="34" charset="0"/>
                <a:cs typeface="Tahoma" pitchFamily="34" charset="0"/>
              </a:rPr>
              <a:t>Datos necesarios </a:t>
            </a:r>
            <a:endParaRPr lang="es-AR" b="1" baseline="-25000" dirty="0">
              <a:latin typeface="Tahoma" pitchFamily="34" charset="0"/>
              <a:ea typeface="Tahoma" pitchFamily="34" charset="0"/>
              <a:cs typeface="Tahoma" pitchFamily="34" charset="0"/>
            </a:endParaRPr>
          </a:p>
        </p:txBody>
      </p:sp>
      <p:sp>
        <p:nvSpPr>
          <p:cNvPr id="24" name="23 Rectángulo"/>
          <p:cNvSpPr/>
          <p:nvPr/>
        </p:nvSpPr>
        <p:spPr>
          <a:xfrm>
            <a:off x="6240016" y="2276872"/>
            <a:ext cx="3600400" cy="367531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sz="1600" dirty="0"/>
          </a:p>
        </p:txBody>
      </p:sp>
      <p:sp>
        <p:nvSpPr>
          <p:cNvPr id="15" name="7 CuadroTexto"/>
          <p:cNvSpPr txBox="1">
            <a:spLocks noChangeArrowheads="1"/>
          </p:cNvSpPr>
          <p:nvPr/>
        </p:nvSpPr>
        <p:spPr bwMode="auto">
          <a:xfrm>
            <a:off x="2507690" y="1036767"/>
            <a:ext cx="71523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ctr">
              <a:defRPr/>
            </a:pPr>
            <a:r>
              <a:rPr lang="es-AR" sz="2000" b="1" dirty="0">
                <a:solidFill>
                  <a:srgbClr val="C00000"/>
                </a:solidFill>
                <a:latin typeface="Tahoma" pitchFamily="34" charset="0"/>
                <a:ea typeface="Tahoma" pitchFamily="34" charset="0"/>
                <a:cs typeface="Tahoma" pitchFamily="34" charset="0"/>
              </a:rPr>
              <a:t>+/- </a:t>
            </a:r>
            <a:r>
              <a:rPr lang="es-AR" sz="2000" b="1" dirty="0" err="1">
                <a:solidFill>
                  <a:srgbClr val="C00000"/>
                </a:solidFill>
                <a:latin typeface="Tahoma" pitchFamily="34" charset="0"/>
                <a:ea typeface="Tahoma" pitchFamily="34" charset="0"/>
                <a:cs typeface="Tahoma" pitchFamily="34" charset="0"/>
              </a:rPr>
              <a:t>Qc</a:t>
            </a:r>
            <a:r>
              <a:rPr lang="es-AR" sz="2000" b="1" dirty="0">
                <a:solidFill>
                  <a:srgbClr val="C00000"/>
                </a:solidFill>
                <a:latin typeface="Tahoma" pitchFamily="34" charset="0"/>
                <a:ea typeface="Tahoma" pitchFamily="34" charset="0"/>
                <a:cs typeface="Tahoma" pitchFamily="34" charset="0"/>
              </a:rPr>
              <a:t> +/- </a:t>
            </a:r>
            <a:r>
              <a:rPr lang="es-AR" sz="2000" b="1" dirty="0" err="1">
                <a:solidFill>
                  <a:srgbClr val="C00000"/>
                </a:solidFill>
                <a:latin typeface="Tahoma" pitchFamily="34" charset="0"/>
                <a:ea typeface="Tahoma" pitchFamily="34" charset="0"/>
                <a:cs typeface="Tahoma" pitchFamily="34" charset="0"/>
              </a:rPr>
              <a:t>Qv</a:t>
            </a:r>
            <a:r>
              <a:rPr lang="es-AR" sz="2000" b="1" dirty="0">
                <a:solidFill>
                  <a:srgbClr val="C00000"/>
                </a:solidFill>
                <a:latin typeface="Tahoma" pitchFamily="34" charset="0"/>
                <a:ea typeface="Tahoma" pitchFamily="34" charset="0"/>
                <a:cs typeface="Tahoma" pitchFamily="34" charset="0"/>
              </a:rPr>
              <a:t> + </a:t>
            </a:r>
            <a:r>
              <a:rPr lang="es-AR" sz="2000" b="1" dirty="0" err="1">
                <a:solidFill>
                  <a:srgbClr val="C00000"/>
                </a:solidFill>
                <a:latin typeface="Tahoma" pitchFamily="34" charset="0"/>
                <a:ea typeface="Tahoma" pitchFamily="34" charset="0"/>
                <a:cs typeface="Tahoma" pitchFamily="34" charset="0"/>
              </a:rPr>
              <a:t>Qs</a:t>
            </a:r>
            <a:r>
              <a:rPr lang="es-AR" sz="2000" b="1" dirty="0">
                <a:solidFill>
                  <a:srgbClr val="C00000"/>
                </a:solidFill>
                <a:latin typeface="Tahoma" pitchFamily="34" charset="0"/>
                <a:ea typeface="Tahoma" pitchFamily="34" charset="0"/>
                <a:cs typeface="Tahoma" pitchFamily="34" charset="0"/>
              </a:rPr>
              <a:t> + </a:t>
            </a:r>
            <a:r>
              <a:rPr lang="es-AR" sz="2000" b="1" dirty="0" err="1">
                <a:solidFill>
                  <a:srgbClr val="C00000"/>
                </a:solidFill>
                <a:latin typeface="Tahoma" pitchFamily="34" charset="0"/>
                <a:ea typeface="Tahoma" pitchFamily="34" charset="0"/>
                <a:cs typeface="Tahoma" pitchFamily="34" charset="0"/>
              </a:rPr>
              <a:t>Qi</a:t>
            </a:r>
            <a:r>
              <a:rPr lang="es-AR" sz="2000" b="1" dirty="0">
                <a:solidFill>
                  <a:srgbClr val="C00000"/>
                </a:solidFill>
                <a:latin typeface="Tahoma" pitchFamily="34" charset="0"/>
                <a:ea typeface="Tahoma" pitchFamily="34" charset="0"/>
                <a:cs typeface="Tahoma" pitchFamily="34" charset="0"/>
              </a:rPr>
              <a:t> + Qm = 0</a:t>
            </a:r>
            <a:endParaRPr lang="es-AR" sz="1800" dirty="0">
              <a:latin typeface="Tahoma" pitchFamily="34" charset="0"/>
              <a:ea typeface="Tahoma" pitchFamily="34" charset="0"/>
              <a:cs typeface="Tahoma" pitchFamily="34" charset="0"/>
            </a:endParaRPr>
          </a:p>
        </p:txBody>
      </p:sp>
      <p:sp>
        <p:nvSpPr>
          <p:cNvPr id="10" name="9 CuadroTexto"/>
          <p:cNvSpPr txBox="1"/>
          <p:nvPr/>
        </p:nvSpPr>
        <p:spPr>
          <a:xfrm>
            <a:off x="6297036" y="2276872"/>
            <a:ext cx="3471373" cy="3785652"/>
          </a:xfrm>
          <a:prstGeom prst="rect">
            <a:avLst/>
          </a:prstGeom>
          <a:noFill/>
        </p:spPr>
        <p:txBody>
          <a:bodyPr wrap="square" rtlCol="0">
            <a:spAutoFit/>
          </a:bodyPr>
          <a:lstStyle/>
          <a:p>
            <a:pPr algn="just"/>
            <a:r>
              <a:rPr lang="es-AR" sz="1600" dirty="0">
                <a:latin typeface="Tahoma" pitchFamily="34" charset="0"/>
                <a:ea typeface="Tahoma" pitchFamily="34" charset="0"/>
                <a:cs typeface="Tahoma" pitchFamily="34" charset="0"/>
              </a:rPr>
              <a:t>Conductividad materiales: </a:t>
            </a:r>
          </a:p>
          <a:p>
            <a:pPr algn="just"/>
            <a:endParaRPr lang="es-AR" sz="1600" dirty="0">
              <a:latin typeface="Tahoma" pitchFamily="34" charset="0"/>
              <a:ea typeface="Tahoma" pitchFamily="34" charset="0"/>
              <a:cs typeface="Tahoma" pitchFamily="34" charset="0"/>
            </a:endParaRPr>
          </a:p>
          <a:p>
            <a:pPr algn="just"/>
            <a:r>
              <a:rPr lang="es-AR" sz="1600" dirty="0">
                <a:latin typeface="Tahoma" pitchFamily="34" charset="0"/>
                <a:ea typeface="Tahoma" pitchFamily="34" charset="0"/>
                <a:cs typeface="Tahoma" pitchFamily="34" charset="0"/>
              </a:rPr>
              <a:t> </a:t>
            </a:r>
            <a:r>
              <a:rPr lang="es-AR" sz="1600" dirty="0">
                <a:latin typeface="Symbol" pitchFamily="18" charset="2"/>
                <a:ea typeface="Tahoma" pitchFamily="34" charset="0"/>
                <a:cs typeface="Tahoma" pitchFamily="34" charset="0"/>
              </a:rPr>
              <a:t>l </a:t>
            </a:r>
            <a:r>
              <a:rPr lang="es-AR" sz="1600" dirty="0" err="1">
                <a:latin typeface="Tahoma" pitchFamily="34" charset="0"/>
                <a:ea typeface="Tahoma" pitchFamily="34" charset="0"/>
                <a:cs typeface="Tahoma" pitchFamily="34" charset="0"/>
              </a:rPr>
              <a:t>ladrillón</a:t>
            </a:r>
            <a:r>
              <a:rPr lang="es-AR" sz="1600" dirty="0">
                <a:latin typeface="Symbol" pitchFamily="18" charset="2"/>
                <a:ea typeface="Tahoma" pitchFamily="34" charset="0"/>
                <a:cs typeface="Tahoma" pitchFamily="34" charset="0"/>
              </a:rPr>
              <a:t>:</a:t>
            </a:r>
            <a:r>
              <a:rPr lang="es-AR" sz="1600" dirty="0">
                <a:latin typeface="Tahoma" pitchFamily="34" charset="0"/>
                <a:ea typeface="Tahoma" pitchFamily="34" charset="0"/>
                <a:cs typeface="Tahoma" pitchFamily="34" charset="0"/>
              </a:rPr>
              <a:t> 0.82 W/</a:t>
            </a:r>
            <a:r>
              <a:rPr lang="es-AR" sz="1600" dirty="0" err="1">
                <a:latin typeface="Tahoma" pitchFamily="34" charset="0"/>
                <a:ea typeface="Tahoma" pitchFamily="34" charset="0"/>
                <a:cs typeface="Tahoma" pitchFamily="34" charset="0"/>
              </a:rPr>
              <a:t>m°C</a:t>
            </a:r>
            <a:endParaRPr lang="es-AR" sz="1600" dirty="0">
              <a:latin typeface="Tahoma" pitchFamily="34" charset="0"/>
              <a:ea typeface="Tahoma" pitchFamily="34" charset="0"/>
              <a:cs typeface="Tahoma" pitchFamily="34" charset="0"/>
            </a:endParaRPr>
          </a:p>
          <a:p>
            <a:pPr algn="just"/>
            <a:r>
              <a:rPr lang="es-AR" sz="1600" dirty="0">
                <a:latin typeface="Symbol" pitchFamily="18" charset="2"/>
                <a:ea typeface="Tahoma" pitchFamily="34" charset="0"/>
                <a:cs typeface="Tahoma" pitchFamily="34" charset="0"/>
              </a:rPr>
              <a:t> l </a:t>
            </a:r>
            <a:r>
              <a:rPr lang="es-AR" sz="1600" dirty="0">
                <a:latin typeface="Tahoma" pitchFamily="34" charset="0"/>
                <a:ea typeface="Tahoma" pitchFamily="34" charset="0"/>
                <a:cs typeface="Tahoma" pitchFamily="34" charset="0"/>
              </a:rPr>
              <a:t>hormigón revoque</a:t>
            </a:r>
            <a:r>
              <a:rPr lang="es-AR" sz="1600" dirty="0">
                <a:latin typeface="Symbol" pitchFamily="18" charset="2"/>
                <a:ea typeface="Tahoma" pitchFamily="34" charset="0"/>
                <a:cs typeface="Tahoma" pitchFamily="34" charset="0"/>
              </a:rPr>
              <a:t>:</a:t>
            </a:r>
            <a:r>
              <a:rPr lang="es-AR" sz="1600" dirty="0">
                <a:latin typeface="Tahoma" pitchFamily="34" charset="0"/>
                <a:ea typeface="Tahoma" pitchFamily="34" charset="0"/>
                <a:cs typeface="Tahoma" pitchFamily="34" charset="0"/>
              </a:rPr>
              <a:t> 1.16 W/</a:t>
            </a:r>
            <a:r>
              <a:rPr lang="es-AR" sz="1600" dirty="0" err="1">
                <a:latin typeface="Tahoma" pitchFamily="34" charset="0"/>
                <a:ea typeface="Tahoma" pitchFamily="34" charset="0"/>
                <a:cs typeface="Tahoma" pitchFamily="34" charset="0"/>
              </a:rPr>
              <a:t>m°C</a:t>
            </a:r>
            <a:endParaRPr lang="es-AR" sz="1600" dirty="0">
              <a:latin typeface="Tahoma" pitchFamily="34" charset="0"/>
              <a:ea typeface="Tahoma" pitchFamily="34" charset="0"/>
              <a:cs typeface="Tahoma" pitchFamily="34" charset="0"/>
            </a:endParaRPr>
          </a:p>
          <a:p>
            <a:pPr algn="just"/>
            <a:r>
              <a:rPr lang="es-AR" sz="1600" dirty="0">
                <a:latin typeface="Symbol" pitchFamily="18" charset="2"/>
                <a:ea typeface="Tahoma" pitchFamily="34" charset="0"/>
                <a:cs typeface="Tahoma" pitchFamily="34" charset="0"/>
              </a:rPr>
              <a:t> l </a:t>
            </a:r>
            <a:r>
              <a:rPr lang="es-AR" sz="1600" dirty="0" err="1">
                <a:latin typeface="Tahoma" pitchFamily="34" charset="0"/>
                <a:ea typeface="Tahoma" pitchFamily="34" charset="0"/>
                <a:cs typeface="Tahoma" pitchFamily="34" charset="0"/>
              </a:rPr>
              <a:t>poliestireno</a:t>
            </a:r>
            <a:r>
              <a:rPr lang="es-AR" sz="1600" dirty="0">
                <a:latin typeface="Tahoma" pitchFamily="34" charset="0"/>
                <a:ea typeface="Tahoma" pitchFamily="34" charset="0"/>
                <a:cs typeface="Tahoma" pitchFamily="34" charset="0"/>
              </a:rPr>
              <a:t> </a:t>
            </a:r>
            <a:r>
              <a:rPr lang="es-AR" sz="1600" dirty="0" err="1">
                <a:latin typeface="Tahoma" pitchFamily="34" charset="0"/>
                <a:ea typeface="Tahoma" pitchFamily="34" charset="0"/>
                <a:cs typeface="Tahoma" pitchFamily="34" charset="0"/>
              </a:rPr>
              <a:t>exp</a:t>
            </a:r>
            <a:r>
              <a:rPr lang="es-AR" sz="1600" dirty="0">
                <a:latin typeface="Symbol" pitchFamily="18" charset="2"/>
                <a:ea typeface="Tahoma" pitchFamily="34" charset="0"/>
                <a:cs typeface="Tahoma" pitchFamily="34" charset="0"/>
              </a:rPr>
              <a:t>:</a:t>
            </a:r>
            <a:r>
              <a:rPr lang="es-AR" sz="1600" dirty="0">
                <a:latin typeface="Tahoma" pitchFamily="34" charset="0"/>
                <a:ea typeface="Tahoma" pitchFamily="34" charset="0"/>
                <a:cs typeface="Tahoma" pitchFamily="34" charset="0"/>
              </a:rPr>
              <a:t> 0.04 W/</a:t>
            </a:r>
            <a:r>
              <a:rPr lang="es-AR" sz="1600" dirty="0" err="1">
                <a:latin typeface="Tahoma" pitchFamily="34" charset="0"/>
                <a:ea typeface="Tahoma" pitchFamily="34" charset="0"/>
                <a:cs typeface="Tahoma" pitchFamily="34" charset="0"/>
              </a:rPr>
              <a:t>m°C</a:t>
            </a:r>
            <a:endParaRPr lang="es-AR" sz="1600" dirty="0">
              <a:latin typeface="Tahoma" pitchFamily="34" charset="0"/>
              <a:ea typeface="Tahoma" pitchFamily="34" charset="0"/>
              <a:cs typeface="Tahoma" pitchFamily="34" charset="0"/>
            </a:endParaRPr>
          </a:p>
          <a:p>
            <a:pPr algn="just"/>
            <a:r>
              <a:rPr lang="es-AR" sz="1600" dirty="0">
                <a:latin typeface="Symbol" pitchFamily="18" charset="2"/>
                <a:ea typeface="Tahoma" pitchFamily="34" charset="0"/>
                <a:cs typeface="Tahoma" pitchFamily="34" charset="0"/>
              </a:rPr>
              <a:t> l </a:t>
            </a:r>
            <a:r>
              <a:rPr lang="es-AR" sz="1600" dirty="0">
                <a:latin typeface="Tahoma" pitchFamily="34" charset="0"/>
                <a:ea typeface="Tahoma" pitchFamily="34" charset="0"/>
                <a:cs typeface="Tahoma" pitchFamily="34" charset="0"/>
              </a:rPr>
              <a:t>membrana </a:t>
            </a:r>
            <a:r>
              <a:rPr lang="es-AR" sz="1600" dirty="0" err="1">
                <a:latin typeface="Tahoma" pitchFamily="34" charset="0"/>
                <a:ea typeface="Tahoma" pitchFamily="34" charset="0"/>
                <a:cs typeface="Tahoma" pitchFamily="34" charset="0"/>
              </a:rPr>
              <a:t>asfática</a:t>
            </a:r>
            <a:r>
              <a:rPr lang="es-AR" sz="1600" dirty="0">
                <a:latin typeface="Symbol" pitchFamily="18" charset="2"/>
                <a:ea typeface="Tahoma" pitchFamily="34" charset="0"/>
                <a:cs typeface="Tahoma" pitchFamily="34" charset="0"/>
              </a:rPr>
              <a:t>:</a:t>
            </a:r>
            <a:r>
              <a:rPr lang="es-AR" sz="1600" dirty="0">
                <a:latin typeface="Tahoma" pitchFamily="34" charset="0"/>
                <a:ea typeface="Tahoma" pitchFamily="34" charset="0"/>
                <a:cs typeface="Tahoma" pitchFamily="34" charset="0"/>
              </a:rPr>
              <a:t> 0.021 W/</a:t>
            </a:r>
            <a:r>
              <a:rPr lang="es-AR" sz="1600" dirty="0" err="1">
                <a:latin typeface="Tahoma" pitchFamily="34" charset="0"/>
                <a:ea typeface="Tahoma" pitchFamily="34" charset="0"/>
                <a:cs typeface="Tahoma" pitchFamily="34" charset="0"/>
              </a:rPr>
              <a:t>m°C</a:t>
            </a:r>
            <a:endParaRPr lang="es-AR" sz="1600" dirty="0">
              <a:latin typeface="Tahoma" pitchFamily="34" charset="0"/>
              <a:ea typeface="Tahoma" pitchFamily="34" charset="0"/>
              <a:cs typeface="Tahoma" pitchFamily="34" charset="0"/>
            </a:endParaRPr>
          </a:p>
          <a:p>
            <a:pPr algn="just"/>
            <a:r>
              <a:rPr lang="es-AR" sz="1600" dirty="0">
                <a:latin typeface="Symbol" pitchFamily="18" charset="2"/>
                <a:ea typeface="Tahoma" pitchFamily="34" charset="0"/>
                <a:cs typeface="Tahoma" pitchFamily="34" charset="0"/>
              </a:rPr>
              <a:t> l </a:t>
            </a:r>
            <a:r>
              <a:rPr lang="es-AR" sz="1600" dirty="0">
                <a:latin typeface="Tahoma" pitchFamily="34" charset="0"/>
                <a:ea typeface="Tahoma" pitchFamily="34" charset="0"/>
                <a:cs typeface="Tahoma" pitchFamily="34" charset="0"/>
              </a:rPr>
              <a:t>hormigón armado</a:t>
            </a:r>
            <a:r>
              <a:rPr lang="es-AR" sz="1600" dirty="0">
                <a:latin typeface="Symbol" pitchFamily="18" charset="2"/>
                <a:ea typeface="Tahoma" pitchFamily="34" charset="0"/>
                <a:cs typeface="Tahoma" pitchFamily="34" charset="0"/>
              </a:rPr>
              <a:t>:</a:t>
            </a:r>
            <a:r>
              <a:rPr lang="es-AR" sz="1600" dirty="0">
                <a:latin typeface="Tahoma" pitchFamily="34" charset="0"/>
                <a:ea typeface="Tahoma" pitchFamily="34" charset="0"/>
                <a:cs typeface="Tahoma" pitchFamily="34" charset="0"/>
              </a:rPr>
              <a:t> 1.6 W/</a:t>
            </a:r>
            <a:r>
              <a:rPr lang="es-AR" sz="1600" dirty="0" err="1">
                <a:latin typeface="Tahoma" pitchFamily="34" charset="0"/>
                <a:ea typeface="Tahoma" pitchFamily="34" charset="0"/>
                <a:cs typeface="Tahoma" pitchFamily="34" charset="0"/>
              </a:rPr>
              <a:t>m°C</a:t>
            </a:r>
            <a:endParaRPr lang="es-AR" sz="1600" dirty="0">
              <a:latin typeface="Tahoma" pitchFamily="34" charset="0"/>
              <a:ea typeface="Tahoma" pitchFamily="34" charset="0"/>
              <a:cs typeface="Tahoma" pitchFamily="34" charset="0"/>
            </a:endParaRPr>
          </a:p>
          <a:p>
            <a:pPr algn="just"/>
            <a:r>
              <a:rPr lang="es-AR" sz="1600" dirty="0">
                <a:latin typeface="Symbol" pitchFamily="18" charset="2"/>
                <a:ea typeface="Tahoma" pitchFamily="34" charset="0"/>
                <a:cs typeface="Tahoma" pitchFamily="34" charset="0"/>
              </a:rPr>
              <a:t> l </a:t>
            </a:r>
            <a:r>
              <a:rPr lang="es-AR" sz="1600" dirty="0">
                <a:latin typeface="Tahoma" pitchFamily="34" charset="0"/>
                <a:ea typeface="Tahoma" pitchFamily="34" charset="0"/>
                <a:cs typeface="Tahoma" pitchFamily="34" charset="0"/>
              </a:rPr>
              <a:t>lana de vidrio</a:t>
            </a:r>
            <a:r>
              <a:rPr lang="es-AR" sz="1600" dirty="0">
                <a:latin typeface="Symbol" pitchFamily="18" charset="2"/>
                <a:ea typeface="Tahoma" pitchFamily="34" charset="0"/>
                <a:cs typeface="Tahoma" pitchFamily="34" charset="0"/>
              </a:rPr>
              <a:t>:</a:t>
            </a:r>
            <a:r>
              <a:rPr lang="es-AR" sz="1600" dirty="0">
                <a:latin typeface="Tahoma" pitchFamily="34" charset="0"/>
                <a:ea typeface="Tahoma" pitchFamily="34" charset="0"/>
                <a:cs typeface="Tahoma" pitchFamily="34" charset="0"/>
              </a:rPr>
              <a:t> 0.03 W/</a:t>
            </a:r>
            <a:r>
              <a:rPr lang="es-AR" sz="1600" dirty="0" err="1">
                <a:latin typeface="Tahoma" pitchFamily="34" charset="0"/>
                <a:ea typeface="Tahoma" pitchFamily="34" charset="0"/>
                <a:cs typeface="Tahoma" pitchFamily="34" charset="0"/>
              </a:rPr>
              <a:t>m°C</a:t>
            </a:r>
            <a:endParaRPr lang="es-AR" sz="1600" dirty="0">
              <a:latin typeface="Tahoma" pitchFamily="34" charset="0"/>
              <a:ea typeface="Tahoma" pitchFamily="34" charset="0"/>
              <a:cs typeface="Tahoma" pitchFamily="34" charset="0"/>
            </a:endParaRPr>
          </a:p>
          <a:p>
            <a:pPr algn="just"/>
            <a:r>
              <a:rPr lang="es-AR" sz="1600" dirty="0">
                <a:latin typeface="Symbol" pitchFamily="18" charset="2"/>
                <a:ea typeface="Tahoma" pitchFamily="34" charset="0"/>
                <a:cs typeface="Tahoma" pitchFamily="34" charset="0"/>
              </a:rPr>
              <a:t> l </a:t>
            </a:r>
            <a:r>
              <a:rPr lang="es-AR" sz="1600" dirty="0">
                <a:latin typeface="Tahoma" pitchFamily="34" charset="0"/>
                <a:ea typeface="Tahoma" pitchFamily="34" charset="0"/>
                <a:cs typeface="Tahoma" pitchFamily="34" charset="0"/>
              </a:rPr>
              <a:t>yeso</a:t>
            </a:r>
            <a:r>
              <a:rPr lang="es-AR" sz="1600" dirty="0">
                <a:latin typeface="Symbol" pitchFamily="18" charset="2"/>
                <a:ea typeface="Tahoma" pitchFamily="34" charset="0"/>
                <a:cs typeface="Tahoma" pitchFamily="34" charset="0"/>
              </a:rPr>
              <a:t>:</a:t>
            </a:r>
            <a:r>
              <a:rPr lang="es-AR" sz="1600" dirty="0">
                <a:latin typeface="Tahoma" pitchFamily="34" charset="0"/>
                <a:ea typeface="Tahoma" pitchFamily="34" charset="0"/>
                <a:cs typeface="Tahoma" pitchFamily="34" charset="0"/>
              </a:rPr>
              <a:t> 0.35 W/</a:t>
            </a:r>
            <a:r>
              <a:rPr lang="es-AR" sz="1600" dirty="0" err="1">
                <a:latin typeface="Tahoma" pitchFamily="34" charset="0"/>
                <a:ea typeface="Tahoma" pitchFamily="34" charset="0"/>
                <a:cs typeface="Tahoma" pitchFamily="34" charset="0"/>
              </a:rPr>
              <a:t>m°C</a:t>
            </a:r>
            <a:endParaRPr lang="es-AR" sz="1600" dirty="0">
              <a:latin typeface="Tahoma" pitchFamily="34" charset="0"/>
              <a:ea typeface="Tahoma" pitchFamily="34" charset="0"/>
              <a:cs typeface="Tahoma" pitchFamily="34" charset="0"/>
            </a:endParaRPr>
          </a:p>
          <a:p>
            <a:pPr algn="just"/>
            <a:endParaRPr lang="es-AR" sz="1600" dirty="0">
              <a:latin typeface="Tahoma" pitchFamily="34" charset="0"/>
              <a:ea typeface="Tahoma" pitchFamily="34" charset="0"/>
              <a:cs typeface="Tahoma" pitchFamily="34" charset="0"/>
            </a:endParaRPr>
          </a:p>
          <a:p>
            <a:pPr algn="just"/>
            <a:r>
              <a:rPr lang="es-AR" sz="1600" dirty="0" err="1">
                <a:latin typeface="Tahoma" pitchFamily="34" charset="0"/>
                <a:ea typeface="Tahoma" pitchFamily="34" charset="0"/>
                <a:cs typeface="Tahoma" pitchFamily="34" charset="0"/>
              </a:rPr>
              <a:t>Transmitancia</a:t>
            </a:r>
            <a:r>
              <a:rPr lang="es-AR" sz="1600" dirty="0">
                <a:latin typeface="Tahoma" pitchFamily="34" charset="0"/>
                <a:ea typeface="Tahoma" pitchFamily="34" charset="0"/>
                <a:cs typeface="Tahoma" pitchFamily="34" charset="0"/>
              </a:rPr>
              <a:t> de ventanas:</a:t>
            </a:r>
          </a:p>
          <a:p>
            <a:pPr algn="just"/>
            <a:endParaRPr lang="es-AR" sz="1600" dirty="0">
              <a:latin typeface="Tahoma" pitchFamily="34" charset="0"/>
              <a:ea typeface="Tahoma" pitchFamily="34" charset="0"/>
              <a:cs typeface="Tahoma" pitchFamily="34" charset="0"/>
            </a:endParaRPr>
          </a:p>
          <a:p>
            <a:pPr algn="just"/>
            <a:r>
              <a:rPr lang="es-AR" sz="1600" dirty="0">
                <a:latin typeface="Tahoma" pitchFamily="34" charset="0"/>
                <a:ea typeface="Tahoma" pitchFamily="34" charset="0"/>
                <a:cs typeface="Tahoma" pitchFamily="34" charset="0"/>
              </a:rPr>
              <a:t>U ventana VS: 5.2 W/m</a:t>
            </a:r>
            <a:r>
              <a:rPr lang="es-AR" sz="1600" baseline="30000" dirty="0">
                <a:latin typeface="Tahoma" pitchFamily="34" charset="0"/>
                <a:ea typeface="Tahoma" pitchFamily="34" charset="0"/>
                <a:cs typeface="Tahoma" pitchFamily="34" charset="0"/>
              </a:rPr>
              <a:t>2</a:t>
            </a:r>
            <a:r>
              <a:rPr lang="es-AR" sz="1600" dirty="0">
                <a:latin typeface="Tahoma" pitchFamily="34" charset="0"/>
                <a:ea typeface="Tahoma" pitchFamily="34" charset="0"/>
                <a:cs typeface="Tahoma" pitchFamily="34" charset="0"/>
              </a:rPr>
              <a:t>°C</a:t>
            </a:r>
          </a:p>
          <a:p>
            <a:pPr algn="just"/>
            <a:r>
              <a:rPr lang="es-AR" sz="1600" dirty="0">
                <a:latin typeface="Tahoma" pitchFamily="34" charset="0"/>
                <a:ea typeface="Tahoma" pitchFamily="34" charset="0"/>
                <a:cs typeface="Tahoma" pitchFamily="34" charset="0"/>
              </a:rPr>
              <a:t>U ventana DVH: 2.8 W/m</a:t>
            </a:r>
            <a:r>
              <a:rPr lang="es-AR" sz="1600" baseline="30000" dirty="0">
                <a:latin typeface="Tahoma" pitchFamily="34" charset="0"/>
                <a:ea typeface="Tahoma" pitchFamily="34" charset="0"/>
                <a:cs typeface="Tahoma" pitchFamily="34" charset="0"/>
              </a:rPr>
              <a:t>2</a:t>
            </a:r>
            <a:r>
              <a:rPr lang="es-AR" sz="1600" dirty="0">
                <a:latin typeface="Tahoma" pitchFamily="34" charset="0"/>
                <a:ea typeface="Tahoma" pitchFamily="34" charset="0"/>
                <a:cs typeface="Tahoma" pitchFamily="34" charset="0"/>
              </a:rPr>
              <a:t>°C</a:t>
            </a:r>
          </a:p>
          <a:p>
            <a:pPr algn="just"/>
            <a:endParaRPr lang="es-AR" sz="1600" dirty="0">
              <a:latin typeface="Tahoma" pitchFamily="34" charset="0"/>
              <a:ea typeface="Tahoma" pitchFamily="34" charset="0"/>
              <a:cs typeface="Tahoma" pitchFamily="34" charset="0"/>
            </a:endParaRPr>
          </a:p>
        </p:txBody>
      </p:sp>
      <p:pic>
        <p:nvPicPr>
          <p:cNvPr id="13" name="Picture 4" descr="Resultado de imagen para ejercicio escri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6408" y="122338"/>
            <a:ext cx="762000" cy="714375"/>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8"/>
          <p:cNvSpPr txBox="1">
            <a:spLocks noChangeArrowheads="1"/>
          </p:cNvSpPr>
          <p:nvPr/>
        </p:nvSpPr>
        <p:spPr bwMode="auto">
          <a:xfrm>
            <a:off x="2423592" y="260649"/>
            <a:ext cx="64807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a:spcBef>
                <a:spcPct val="50000"/>
              </a:spcBef>
              <a:defRPr/>
            </a:pPr>
            <a:r>
              <a:rPr lang="es-ES" sz="2400" dirty="0">
                <a:latin typeface="Tahoma" pitchFamily="34" charset="0"/>
                <a:ea typeface="Tahoma" pitchFamily="34" charset="0"/>
                <a:cs typeface="Tahoma" pitchFamily="34" charset="0"/>
              </a:rPr>
              <a:t>Ejercicio</a:t>
            </a:r>
          </a:p>
        </p:txBody>
      </p:sp>
    </p:spTree>
    <p:extLst>
      <p:ext uri="{BB962C8B-B14F-4D97-AF65-F5344CB8AC3E}">
        <p14:creationId xmlns:p14="http://schemas.microsoft.com/office/powerpoint/2010/main" val="11577506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4829" y="1340768"/>
            <a:ext cx="6207174" cy="411864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Resultado de imagen para ejercicio escri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6408" y="122338"/>
            <a:ext cx="762000" cy="714375"/>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8"/>
          <p:cNvSpPr txBox="1">
            <a:spLocks noChangeArrowheads="1"/>
          </p:cNvSpPr>
          <p:nvPr/>
        </p:nvSpPr>
        <p:spPr bwMode="auto">
          <a:xfrm>
            <a:off x="2423592" y="260649"/>
            <a:ext cx="64807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a:spcBef>
                <a:spcPct val="50000"/>
              </a:spcBef>
              <a:defRPr/>
            </a:pPr>
            <a:r>
              <a:rPr lang="es-ES" sz="2400" dirty="0">
                <a:latin typeface="Tahoma" pitchFamily="34" charset="0"/>
                <a:ea typeface="Tahoma" pitchFamily="34" charset="0"/>
                <a:cs typeface="Tahoma" pitchFamily="34" charset="0"/>
              </a:rPr>
              <a:t>Ejercicio</a:t>
            </a:r>
          </a:p>
        </p:txBody>
      </p:sp>
    </p:spTree>
    <p:extLst>
      <p:ext uri="{BB962C8B-B14F-4D97-AF65-F5344CB8AC3E}">
        <p14:creationId xmlns:p14="http://schemas.microsoft.com/office/powerpoint/2010/main" val="23135237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7 CuadroTexto"/>
          <p:cNvSpPr txBox="1">
            <a:spLocks noChangeArrowheads="1"/>
          </p:cNvSpPr>
          <p:nvPr/>
        </p:nvSpPr>
        <p:spPr bwMode="auto">
          <a:xfrm>
            <a:off x="2429126" y="980728"/>
            <a:ext cx="7339282" cy="3385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defRPr/>
            </a:pPr>
            <a:r>
              <a:rPr lang="es-AR" sz="2000" b="1" dirty="0" err="1">
                <a:latin typeface="Tahoma" pitchFamily="34" charset="0"/>
                <a:ea typeface="Tahoma" pitchFamily="34" charset="0"/>
                <a:cs typeface="Tahoma" pitchFamily="34" charset="0"/>
              </a:rPr>
              <a:t>Qv</a:t>
            </a:r>
            <a:r>
              <a:rPr lang="es-AR" sz="2000" b="1" dirty="0">
                <a:latin typeface="Tahoma" pitchFamily="34" charset="0"/>
                <a:ea typeface="Tahoma" pitchFamily="34" charset="0"/>
                <a:cs typeface="Tahoma" pitchFamily="34" charset="0"/>
              </a:rPr>
              <a:t> = Ganancia o pérdida por infiltración y ventilación</a:t>
            </a:r>
          </a:p>
          <a:p>
            <a:pPr>
              <a:defRPr/>
            </a:pPr>
            <a:endParaRPr lang="es-AR" sz="2000" b="1" dirty="0">
              <a:latin typeface="Tahoma" pitchFamily="34" charset="0"/>
              <a:ea typeface="Tahoma" pitchFamily="34" charset="0"/>
              <a:cs typeface="Tahoma" pitchFamily="34" charset="0"/>
            </a:endParaRPr>
          </a:p>
          <a:p>
            <a:pPr algn="ctr">
              <a:defRPr/>
            </a:pPr>
            <a:r>
              <a:rPr lang="es-AR" sz="2000" b="1" dirty="0" err="1">
                <a:solidFill>
                  <a:srgbClr val="C00000"/>
                </a:solidFill>
                <a:latin typeface="Tahoma" pitchFamily="34" charset="0"/>
                <a:ea typeface="Tahoma" pitchFamily="34" charset="0"/>
                <a:cs typeface="Tahoma" pitchFamily="34" charset="0"/>
              </a:rPr>
              <a:t>Qv</a:t>
            </a:r>
            <a:r>
              <a:rPr lang="es-AR" sz="2000" b="1" dirty="0">
                <a:solidFill>
                  <a:srgbClr val="C00000"/>
                </a:solidFill>
                <a:latin typeface="Tahoma" pitchFamily="34" charset="0"/>
                <a:ea typeface="Tahoma" pitchFamily="34" charset="0"/>
                <a:cs typeface="Tahoma" pitchFamily="34" charset="0"/>
              </a:rPr>
              <a:t> = 0,33 * N * V * </a:t>
            </a:r>
            <a:r>
              <a:rPr lang="es-AR" sz="2400" b="1" dirty="0">
                <a:solidFill>
                  <a:srgbClr val="C00000"/>
                </a:solidFill>
                <a:latin typeface="Symbol" pitchFamily="18" charset="2"/>
                <a:ea typeface="Tahoma" pitchFamily="34" charset="0"/>
                <a:cs typeface="Tahoma" pitchFamily="34" charset="0"/>
              </a:rPr>
              <a:t>D</a:t>
            </a:r>
            <a:r>
              <a:rPr lang="es-AR" sz="2000" b="1" dirty="0">
                <a:solidFill>
                  <a:srgbClr val="C00000"/>
                </a:solidFill>
                <a:latin typeface="Tahoma" pitchFamily="34" charset="0"/>
                <a:ea typeface="Tahoma" pitchFamily="34" charset="0"/>
                <a:cs typeface="Tahoma" pitchFamily="34" charset="0"/>
              </a:rPr>
              <a:t>T</a:t>
            </a:r>
          </a:p>
          <a:p>
            <a:pPr algn="l">
              <a:defRPr/>
            </a:pPr>
            <a:endParaRPr lang="es-AR" sz="1800" dirty="0">
              <a:latin typeface="Tahoma" pitchFamily="34" charset="0"/>
              <a:ea typeface="Tahoma" pitchFamily="34" charset="0"/>
              <a:cs typeface="Tahoma" pitchFamily="34" charset="0"/>
            </a:endParaRPr>
          </a:p>
          <a:p>
            <a:pPr algn="l">
              <a:defRPr/>
            </a:pPr>
            <a:r>
              <a:rPr lang="es-AR" sz="1800" b="1" dirty="0">
                <a:latin typeface="Tahoma" pitchFamily="34" charset="0"/>
                <a:ea typeface="Tahoma" pitchFamily="34" charset="0"/>
                <a:cs typeface="Tahoma" pitchFamily="34" charset="0"/>
              </a:rPr>
              <a:t>Donde:</a:t>
            </a:r>
          </a:p>
          <a:p>
            <a:pPr algn="l">
              <a:defRPr/>
            </a:pPr>
            <a:r>
              <a:rPr lang="es-AR" sz="1600" dirty="0">
                <a:latin typeface="Tahoma" pitchFamily="34" charset="0"/>
                <a:ea typeface="Tahoma" pitchFamily="34" charset="0"/>
                <a:cs typeface="Tahoma" pitchFamily="34" charset="0"/>
              </a:rPr>
              <a:t>	</a:t>
            </a:r>
          </a:p>
          <a:p>
            <a:pPr algn="l">
              <a:defRPr/>
            </a:pPr>
            <a:r>
              <a:rPr lang="es-AR" sz="1600" dirty="0">
                <a:latin typeface="Tahoma" pitchFamily="34" charset="0"/>
                <a:ea typeface="Tahoma" pitchFamily="34" charset="0"/>
                <a:cs typeface="Tahoma" pitchFamily="34" charset="0"/>
              </a:rPr>
              <a:t>	</a:t>
            </a:r>
            <a:r>
              <a:rPr lang="es-AR" sz="1600" b="1" dirty="0">
                <a:latin typeface="Tahoma" pitchFamily="34" charset="0"/>
                <a:ea typeface="Tahoma" pitchFamily="34" charset="0"/>
                <a:cs typeface="Tahoma" pitchFamily="34" charset="0"/>
              </a:rPr>
              <a:t>N</a:t>
            </a:r>
            <a:r>
              <a:rPr lang="es-AR" sz="1600" dirty="0">
                <a:latin typeface="Tahoma" pitchFamily="34" charset="0"/>
                <a:ea typeface="Tahoma" pitchFamily="34" charset="0"/>
                <a:cs typeface="Tahoma" pitchFamily="34" charset="0"/>
              </a:rPr>
              <a:t>      = número de renovaciones por hora de acuerdo al sistema de </a:t>
            </a:r>
          </a:p>
          <a:p>
            <a:pPr algn="l">
              <a:defRPr/>
            </a:pPr>
            <a:r>
              <a:rPr lang="es-AR" sz="1600" dirty="0">
                <a:latin typeface="Tahoma" pitchFamily="34" charset="0"/>
                <a:ea typeface="Tahoma" pitchFamily="34" charset="0"/>
                <a:cs typeface="Tahoma" pitchFamily="34" charset="0"/>
              </a:rPr>
              <a:t>	            ventilación o enfriamiento.</a:t>
            </a:r>
            <a:endParaRPr lang="es-AR" sz="1600" b="1" dirty="0">
              <a:solidFill>
                <a:srgbClr val="C00000"/>
              </a:solidFill>
              <a:latin typeface="Tahoma" pitchFamily="34" charset="0"/>
              <a:ea typeface="Tahoma" pitchFamily="34" charset="0"/>
              <a:cs typeface="Tahoma" pitchFamily="34" charset="0"/>
            </a:endParaRPr>
          </a:p>
          <a:p>
            <a:pPr algn="l">
              <a:defRPr/>
            </a:pPr>
            <a:r>
              <a:rPr lang="es-AR" sz="1600" dirty="0">
                <a:latin typeface="Tahoma" pitchFamily="34" charset="0"/>
                <a:ea typeface="Tahoma" pitchFamily="34" charset="0"/>
                <a:cs typeface="Tahoma" pitchFamily="34" charset="0"/>
              </a:rPr>
              <a:t>	</a:t>
            </a:r>
            <a:r>
              <a:rPr lang="es-AR" sz="1600" b="1" dirty="0">
                <a:latin typeface="Tahoma" pitchFamily="34" charset="0"/>
                <a:ea typeface="Tahoma" pitchFamily="34" charset="0"/>
                <a:cs typeface="Tahoma" pitchFamily="34" charset="0"/>
              </a:rPr>
              <a:t>V</a:t>
            </a:r>
            <a:r>
              <a:rPr lang="es-AR" sz="1600" dirty="0">
                <a:latin typeface="Tahoma" pitchFamily="34" charset="0"/>
                <a:ea typeface="Tahoma" pitchFamily="34" charset="0"/>
                <a:cs typeface="Tahoma" pitchFamily="34" charset="0"/>
              </a:rPr>
              <a:t>      = volumen del espacio-edificio en estudio (m</a:t>
            </a:r>
            <a:r>
              <a:rPr lang="es-AR" sz="1600" baseline="30000" dirty="0">
                <a:latin typeface="Tahoma" pitchFamily="34" charset="0"/>
                <a:ea typeface="Tahoma" pitchFamily="34" charset="0"/>
                <a:cs typeface="Tahoma" pitchFamily="34" charset="0"/>
              </a:rPr>
              <a:t>3</a:t>
            </a:r>
            <a:r>
              <a:rPr lang="es-AR" sz="1600" dirty="0">
                <a:latin typeface="Tahoma" pitchFamily="34" charset="0"/>
                <a:ea typeface="Tahoma" pitchFamily="34" charset="0"/>
                <a:cs typeface="Tahoma" pitchFamily="34" charset="0"/>
              </a:rPr>
              <a:t>) </a:t>
            </a:r>
            <a:endParaRPr lang="es-AR" sz="2000" dirty="0">
              <a:latin typeface="Tahoma" pitchFamily="34" charset="0"/>
              <a:ea typeface="Tahoma" pitchFamily="34" charset="0"/>
              <a:cs typeface="Tahoma" pitchFamily="34" charset="0"/>
            </a:endParaRPr>
          </a:p>
          <a:p>
            <a:pPr algn="l">
              <a:defRPr/>
            </a:pPr>
            <a:r>
              <a:rPr lang="es-AR" sz="1600" dirty="0">
                <a:latin typeface="Tahoma" pitchFamily="34" charset="0"/>
                <a:ea typeface="Tahoma" pitchFamily="34" charset="0"/>
                <a:cs typeface="Tahoma" pitchFamily="34" charset="0"/>
              </a:rPr>
              <a:t>	</a:t>
            </a:r>
            <a:r>
              <a:rPr lang="es-AR" sz="1800" b="1" dirty="0">
                <a:latin typeface="Symbol" pitchFamily="18" charset="2"/>
                <a:ea typeface="Tahoma" pitchFamily="34" charset="0"/>
                <a:cs typeface="Tahoma" pitchFamily="34" charset="0"/>
              </a:rPr>
              <a:t>D</a:t>
            </a:r>
            <a:r>
              <a:rPr lang="es-AR" sz="1600" b="1" dirty="0">
                <a:latin typeface="Tahoma" pitchFamily="34" charset="0"/>
                <a:ea typeface="Tahoma" pitchFamily="34" charset="0"/>
                <a:cs typeface="Tahoma" pitchFamily="34" charset="0"/>
              </a:rPr>
              <a:t>T</a:t>
            </a:r>
            <a:r>
              <a:rPr lang="es-AR" sz="1600" dirty="0">
                <a:latin typeface="Tahoma" pitchFamily="34" charset="0"/>
                <a:ea typeface="Tahoma" pitchFamily="34" charset="0"/>
                <a:cs typeface="Tahoma" pitchFamily="34" charset="0"/>
              </a:rPr>
              <a:t>    = diferencia de temperaturas (°C)</a:t>
            </a:r>
          </a:p>
          <a:p>
            <a:pPr algn="l">
              <a:defRPr/>
            </a:pPr>
            <a:r>
              <a:rPr lang="es-AR" sz="1600" dirty="0">
                <a:latin typeface="Tahoma" pitchFamily="34" charset="0"/>
                <a:ea typeface="Tahoma" pitchFamily="34" charset="0"/>
                <a:cs typeface="Tahoma" pitchFamily="34" charset="0"/>
              </a:rPr>
              <a:t>	             (Text= temperatura media enero-diciembre)</a:t>
            </a:r>
          </a:p>
          <a:p>
            <a:pPr>
              <a:defRPr/>
            </a:pPr>
            <a:r>
              <a:rPr lang="es-AR" sz="1600" b="1" dirty="0">
                <a:latin typeface="Tahoma" pitchFamily="34" charset="0"/>
                <a:ea typeface="Tahoma" pitchFamily="34" charset="0"/>
                <a:cs typeface="Tahoma" pitchFamily="34" charset="0"/>
              </a:rPr>
              <a:t> 	0,33</a:t>
            </a:r>
            <a:r>
              <a:rPr lang="es-AR" sz="1600" dirty="0">
                <a:latin typeface="Tahoma" pitchFamily="34" charset="0"/>
                <a:ea typeface="Tahoma" pitchFamily="34" charset="0"/>
                <a:cs typeface="Tahoma" pitchFamily="34" charset="0"/>
              </a:rPr>
              <a:t> = factor</a:t>
            </a:r>
          </a:p>
        </p:txBody>
      </p:sp>
      <p:sp>
        <p:nvSpPr>
          <p:cNvPr id="6" name="Text Box 8"/>
          <p:cNvSpPr txBox="1">
            <a:spLocks noChangeArrowheads="1"/>
          </p:cNvSpPr>
          <p:nvPr/>
        </p:nvSpPr>
        <p:spPr bwMode="auto">
          <a:xfrm>
            <a:off x="2351584" y="260649"/>
            <a:ext cx="74645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a:spcBef>
                <a:spcPct val="50000"/>
              </a:spcBef>
              <a:defRPr/>
            </a:pPr>
            <a:r>
              <a:rPr lang="es-ES" sz="2400" dirty="0">
                <a:latin typeface="Tahoma" pitchFamily="34" charset="0"/>
                <a:ea typeface="Tahoma" pitchFamily="34" charset="0"/>
                <a:cs typeface="Tahoma" pitchFamily="34" charset="0"/>
              </a:rPr>
              <a:t>BALANCE -  VARIANTES de </a:t>
            </a:r>
            <a:r>
              <a:rPr lang="es-ES" sz="2400" b="1" dirty="0">
                <a:latin typeface="Tahoma" pitchFamily="34" charset="0"/>
                <a:ea typeface="Tahoma" pitchFamily="34" charset="0"/>
                <a:cs typeface="Tahoma" pitchFamily="34" charset="0"/>
              </a:rPr>
              <a:t>VERANO</a:t>
            </a:r>
            <a:r>
              <a:rPr lang="es-ES" sz="2400" dirty="0">
                <a:latin typeface="Tahoma" pitchFamily="34" charset="0"/>
                <a:ea typeface="Tahoma" pitchFamily="34" charset="0"/>
                <a:cs typeface="Tahoma" pitchFamily="34" charset="0"/>
              </a:rPr>
              <a:t>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9657" y="4293097"/>
            <a:ext cx="6251041" cy="1830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4728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10"/>
          <p:cNvSpPr txBox="1">
            <a:spLocks noChangeArrowheads="1"/>
          </p:cNvSpPr>
          <p:nvPr/>
        </p:nvSpPr>
        <p:spPr bwMode="auto">
          <a:xfrm>
            <a:off x="6096000" y="2905200"/>
            <a:ext cx="496855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s-AR" dirty="0">
                <a:latin typeface="Tahoma" panose="020B0604030504040204" pitchFamily="34" charset="0"/>
                <a:ea typeface="Tahoma" panose="020B0604030504040204" pitchFamily="34" charset="0"/>
                <a:cs typeface="Tahoma" panose="020B0604030504040204" pitchFamily="34" charset="0"/>
              </a:rPr>
              <a:t>Es toda la energía que se utiliza en el edificio para otorgar habitabilidad a sus ocupantes. Es la energía que se utilizará para calefacción, refrigeración, ACS, iluminación, cocción de alimentos, etc. </a:t>
            </a:r>
          </a:p>
        </p:txBody>
      </p:sp>
      <p:sp>
        <p:nvSpPr>
          <p:cNvPr id="14" name="CuadroTexto 13">
            <a:extLst>
              <a:ext uri="{FF2B5EF4-FFF2-40B4-BE49-F238E27FC236}">
                <a16:creationId xmlns:a16="http://schemas.microsoft.com/office/drawing/2014/main" id="{1C4CC131-E55A-4FB5-A242-7DD830120494}"/>
              </a:ext>
            </a:extLst>
          </p:cNvPr>
          <p:cNvSpPr txBox="1"/>
          <p:nvPr/>
        </p:nvSpPr>
        <p:spPr>
          <a:xfrm>
            <a:off x="4966208" y="225837"/>
            <a:ext cx="60983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AR"/>
            </a:defPPr>
            <a:lvl1pPr algn="r">
              <a:spcBef>
                <a:spcPct val="50000"/>
              </a:spcBef>
              <a:defRPr sz="2400">
                <a:latin typeface="Tahoma" pitchFamily="34" charset="0"/>
                <a:ea typeface="Tahoma" pitchFamily="34" charset="0"/>
                <a:cs typeface="Tahoma" pitchFamily="34" charset="0"/>
              </a:defRPr>
            </a:lvl1pPr>
            <a:lvl2pPr marL="742950" indent="-285750">
              <a:defRPr sz="1400">
                <a:latin typeface="Arial" charset="0"/>
              </a:defRPr>
            </a:lvl2pPr>
            <a:lvl3pPr marL="1143000" indent="-228600">
              <a:defRPr sz="1400">
                <a:latin typeface="Arial" charset="0"/>
              </a:defRPr>
            </a:lvl3pPr>
            <a:lvl4pPr marL="1600200" indent="-228600">
              <a:defRPr sz="1400">
                <a:latin typeface="Arial" charset="0"/>
              </a:defRPr>
            </a:lvl4pPr>
            <a:lvl5pPr marL="2057400" indent="-228600">
              <a:defRPr sz="1400">
                <a:latin typeface="Arial" charset="0"/>
              </a:defRPr>
            </a:lvl5pPr>
            <a:lvl6pPr marL="2514600" indent="-228600" algn="ctr" eaLnBrk="0" fontAlgn="base" hangingPunct="0">
              <a:spcBef>
                <a:spcPct val="0"/>
              </a:spcBef>
              <a:spcAft>
                <a:spcPct val="0"/>
              </a:spcAft>
              <a:defRPr sz="1400">
                <a:latin typeface="Arial" charset="0"/>
              </a:defRPr>
            </a:lvl6pPr>
            <a:lvl7pPr marL="2971800" indent="-228600" algn="ctr" eaLnBrk="0" fontAlgn="base" hangingPunct="0">
              <a:spcBef>
                <a:spcPct val="0"/>
              </a:spcBef>
              <a:spcAft>
                <a:spcPct val="0"/>
              </a:spcAft>
              <a:defRPr sz="1400">
                <a:latin typeface="Arial" charset="0"/>
              </a:defRPr>
            </a:lvl7pPr>
            <a:lvl8pPr marL="3429000" indent="-228600" algn="ctr" eaLnBrk="0" fontAlgn="base" hangingPunct="0">
              <a:spcBef>
                <a:spcPct val="0"/>
              </a:spcBef>
              <a:spcAft>
                <a:spcPct val="0"/>
              </a:spcAft>
              <a:defRPr sz="1400">
                <a:latin typeface="Arial" charset="0"/>
              </a:defRPr>
            </a:lvl8pPr>
            <a:lvl9pPr marL="3886200" indent="-228600" algn="ctr" eaLnBrk="0" fontAlgn="base" hangingPunct="0">
              <a:spcBef>
                <a:spcPct val="0"/>
              </a:spcBef>
              <a:spcAft>
                <a:spcPct val="0"/>
              </a:spcAft>
              <a:defRPr sz="1400">
                <a:latin typeface="Arial" charset="0"/>
              </a:defRPr>
            </a:lvl9pPr>
          </a:lstStyle>
          <a:p>
            <a:r>
              <a:rPr lang="es-AR" dirty="0"/>
              <a:t>ENERGÍA TOTAL DE UN EDIFICIO</a:t>
            </a:r>
          </a:p>
        </p:txBody>
      </p:sp>
      <p:sp>
        <p:nvSpPr>
          <p:cNvPr id="15" name="7 Rectángulo">
            <a:extLst>
              <a:ext uri="{FF2B5EF4-FFF2-40B4-BE49-F238E27FC236}">
                <a16:creationId xmlns:a16="http://schemas.microsoft.com/office/drawing/2014/main" id="{C5F54A61-D59F-48F6-A435-AC57FC74ADA1}"/>
              </a:ext>
            </a:extLst>
          </p:cNvPr>
          <p:cNvSpPr/>
          <p:nvPr/>
        </p:nvSpPr>
        <p:spPr>
          <a:xfrm>
            <a:off x="6838759" y="1640428"/>
            <a:ext cx="3636404" cy="5232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latin typeface="Arial" pitchFamily="34" charset="0"/>
              <a:cs typeface="Arial" pitchFamily="34" charset="0"/>
            </a:endParaRPr>
          </a:p>
        </p:txBody>
      </p:sp>
      <p:sp>
        <p:nvSpPr>
          <p:cNvPr id="16" name="1 Rectángulo">
            <a:extLst>
              <a:ext uri="{FF2B5EF4-FFF2-40B4-BE49-F238E27FC236}">
                <a16:creationId xmlns:a16="http://schemas.microsoft.com/office/drawing/2014/main" id="{F32380C8-9B43-4214-803B-3FD1BD53A3C2}"/>
              </a:ext>
            </a:extLst>
          </p:cNvPr>
          <p:cNvSpPr/>
          <p:nvPr/>
        </p:nvSpPr>
        <p:spPr>
          <a:xfrm>
            <a:off x="1600174" y="1640428"/>
            <a:ext cx="3744417" cy="5232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latin typeface="Arial" pitchFamily="34" charset="0"/>
              <a:cs typeface="Arial" pitchFamily="34" charset="0"/>
            </a:endParaRPr>
          </a:p>
        </p:txBody>
      </p:sp>
      <p:sp>
        <p:nvSpPr>
          <p:cNvPr id="17" name="2 CuadroTexto">
            <a:extLst>
              <a:ext uri="{FF2B5EF4-FFF2-40B4-BE49-F238E27FC236}">
                <a16:creationId xmlns:a16="http://schemas.microsoft.com/office/drawing/2014/main" id="{733603A0-680E-4C3B-BDA0-7B62CE16BA9C}"/>
              </a:ext>
            </a:extLst>
          </p:cNvPr>
          <p:cNvSpPr txBox="1"/>
          <p:nvPr/>
        </p:nvSpPr>
        <p:spPr>
          <a:xfrm>
            <a:off x="1931258" y="1717372"/>
            <a:ext cx="3082247" cy="369332"/>
          </a:xfrm>
          <a:prstGeom prst="rect">
            <a:avLst/>
          </a:prstGeom>
          <a:noFill/>
        </p:spPr>
        <p:txBody>
          <a:bodyPr wrap="square" rtlCol="0">
            <a:spAutoFit/>
          </a:bodyPr>
          <a:lstStyle/>
          <a:p>
            <a:pPr algn="ctr"/>
            <a:r>
              <a:rPr lang="es-AR" b="1" dirty="0">
                <a:latin typeface="Arial" pitchFamily="34" charset="0"/>
                <a:cs typeface="Arial" pitchFamily="34" charset="0"/>
              </a:rPr>
              <a:t>ENERGÍA INCORPORADA</a:t>
            </a:r>
          </a:p>
        </p:txBody>
      </p:sp>
      <p:sp>
        <p:nvSpPr>
          <p:cNvPr id="18" name="4 CuadroTexto">
            <a:extLst>
              <a:ext uri="{FF2B5EF4-FFF2-40B4-BE49-F238E27FC236}">
                <a16:creationId xmlns:a16="http://schemas.microsoft.com/office/drawing/2014/main" id="{008DFB0A-A917-4FD7-8D48-7E31030417CF}"/>
              </a:ext>
            </a:extLst>
          </p:cNvPr>
          <p:cNvSpPr txBox="1"/>
          <p:nvPr/>
        </p:nvSpPr>
        <p:spPr>
          <a:xfrm>
            <a:off x="7104112" y="1732166"/>
            <a:ext cx="3147978" cy="369332"/>
          </a:xfrm>
          <a:prstGeom prst="rect">
            <a:avLst/>
          </a:prstGeom>
          <a:noFill/>
        </p:spPr>
        <p:txBody>
          <a:bodyPr wrap="square" rtlCol="0">
            <a:spAutoFit/>
          </a:bodyPr>
          <a:lstStyle/>
          <a:p>
            <a:pPr algn="ctr"/>
            <a:r>
              <a:rPr lang="es-AR" b="1" dirty="0">
                <a:latin typeface="Arial" pitchFamily="34" charset="0"/>
                <a:cs typeface="Arial" pitchFamily="34" charset="0"/>
              </a:rPr>
              <a:t>ENERGÍA OPERATIVA</a:t>
            </a:r>
          </a:p>
        </p:txBody>
      </p:sp>
      <p:sp>
        <p:nvSpPr>
          <p:cNvPr id="19" name="CuadroTexto 18">
            <a:extLst>
              <a:ext uri="{FF2B5EF4-FFF2-40B4-BE49-F238E27FC236}">
                <a16:creationId xmlns:a16="http://schemas.microsoft.com/office/drawing/2014/main" id="{B8DD6E65-C914-4607-BDE7-D4E1BADB4BC7}"/>
              </a:ext>
            </a:extLst>
          </p:cNvPr>
          <p:cNvSpPr txBox="1"/>
          <p:nvPr/>
        </p:nvSpPr>
        <p:spPr>
          <a:xfrm>
            <a:off x="861752" y="2636912"/>
            <a:ext cx="5234248" cy="2862322"/>
          </a:xfrm>
          <a:prstGeom prst="rect">
            <a:avLst/>
          </a:prstGeom>
          <a:noFill/>
        </p:spPr>
        <p:txBody>
          <a:bodyPr wrap="square">
            <a:spAutoFit/>
          </a:bodyPr>
          <a:lstStyle/>
          <a:p>
            <a:pPr algn="ctr"/>
            <a:r>
              <a:rPr lang="es-AR" dirty="0">
                <a:solidFill>
                  <a:srgbClr val="131313"/>
                </a:solidFill>
                <a:latin typeface="Tahoma" panose="020B0604030504040204" pitchFamily="34" charset="0"/>
                <a:ea typeface="Tahoma" panose="020B0604030504040204" pitchFamily="34" charset="0"/>
                <a:cs typeface="Tahoma" panose="020B0604030504040204" pitchFamily="34" charset="0"/>
              </a:rPr>
              <a:t>Es</a:t>
            </a:r>
            <a:r>
              <a:rPr lang="es-AR" sz="1800" b="0" i="0" u="none" strike="noStrike" baseline="0" dirty="0">
                <a:solidFill>
                  <a:srgbClr val="131313"/>
                </a:solidFill>
                <a:latin typeface="Tahoma" panose="020B0604030504040204" pitchFamily="34" charset="0"/>
                <a:ea typeface="Tahoma" panose="020B0604030504040204" pitchFamily="34" charset="0"/>
                <a:cs typeface="Tahoma" panose="020B0604030504040204" pitchFamily="34" charset="0"/>
              </a:rPr>
              <a:t> toda </a:t>
            </a:r>
            <a:r>
              <a:rPr lang="es-AR" dirty="0">
                <a:solidFill>
                  <a:srgbClr val="131313"/>
                </a:solidFill>
                <a:latin typeface="Tahoma" panose="020B0604030504040204" pitchFamily="34" charset="0"/>
                <a:ea typeface="Tahoma" panose="020B0604030504040204" pitchFamily="34" charset="0"/>
                <a:cs typeface="Tahoma" panose="020B0604030504040204" pitchFamily="34" charset="0"/>
              </a:rPr>
              <a:t>l</a:t>
            </a:r>
            <a:r>
              <a:rPr lang="es-AR" sz="1800" b="0" i="0" u="none" strike="noStrike" baseline="0" dirty="0">
                <a:solidFill>
                  <a:srgbClr val="131313"/>
                </a:solidFill>
                <a:latin typeface="Tahoma" panose="020B0604030504040204" pitchFamily="34" charset="0"/>
                <a:ea typeface="Tahoma" panose="020B0604030504040204" pitchFamily="34" charset="0"/>
                <a:cs typeface="Tahoma" panose="020B0604030504040204" pitchFamily="34" charset="0"/>
              </a:rPr>
              <a:t>a energía que se necesitó en los distintos procesos necesarios para llevar el material a su lugar en el edificio: desde la extracción de las materias primas, hasta su manufactura y erección; debe incluir la energía asociada al transporte (y a la parte proporcional de la infraestructura necesaria para que éste sea posible), así como la parte proporcional de los equipos y maquinaria necesarios para todos esos procesos. </a:t>
            </a:r>
            <a:endParaRPr lang="es-AR"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008147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7 CuadroTexto"/>
          <p:cNvSpPr txBox="1">
            <a:spLocks noChangeArrowheads="1"/>
          </p:cNvSpPr>
          <p:nvPr/>
        </p:nvSpPr>
        <p:spPr bwMode="auto">
          <a:xfrm>
            <a:off x="2423592" y="1196752"/>
            <a:ext cx="7344816" cy="283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defRPr/>
            </a:pPr>
            <a:r>
              <a:rPr lang="es-AR" sz="2000" b="1" dirty="0" err="1"/>
              <a:t>Qs</a:t>
            </a:r>
            <a:r>
              <a:rPr lang="es-AR" sz="2000" b="1" dirty="0"/>
              <a:t> = Ganancia solar</a:t>
            </a:r>
          </a:p>
          <a:p>
            <a:pPr>
              <a:defRPr/>
            </a:pPr>
            <a:endParaRPr lang="es-AR" sz="2000" b="1" dirty="0">
              <a:solidFill>
                <a:schemeClr val="accent2">
                  <a:lumMod val="75000"/>
                </a:schemeClr>
              </a:solidFill>
            </a:endParaRPr>
          </a:p>
          <a:p>
            <a:pPr algn="ctr">
              <a:defRPr/>
            </a:pPr>
            <a:r>
              <a:rPr lang="es-AR" sz="2000" b="1" dirty="0" err="1">
                <a:solidFill>
                  <a:schemeClr val="accent1"/>
                </a:solidFill>
              </a:rPr>
              <a:t>Qsd</a:t>
            </a:r>
            <a:r>
              <a:rPr lang="es-AR" sz="2000" b="1" dirty="0">
                <a:solidFill>
                  <a:schemeClr val="accent1"/>
                </a:solidFill>
              </a:rPr>
              <a:t> = G A </a:t>
            </a:r>
            <a:r>
              <a:rPr lang="es-AR" sz="2000" b="1" dirty="0" err="1">
                <a:solidFill>
                  <a:schemeClr val="accent1"/>
                </a:solidFill>
              </a:rPr>
              <a:t>ip</a:t>
            </a:r>
            <a:endParaRPr lang="es-AR" sz="2000" b="1" dirty="0">
              <a:solidFill>
                <a:schemeClr val="accent1"/>
              </a:solidFill>
            </a:endParaRPr>
          </a:p>
          <a:p>
            <a:pPr>
              <a:defRPr/>
            </a:pPr>
            <a:endParaRPr lang="es-AR" sz="2000" b="1" dirty="0">
              <a:solidFill>
                <a:schemeClr val="accent2">
                  <a:lumMod val="75000"/>
                </a:schemeClr>
              </a:solidFill>
            </a:endParaRPr>
          </a:p>
          <a:p>
            <a:pPr algn="l">
              <a:defRPr/>
            </a:pPr>
            <a:r>
              <a:rPr lang="es-AR" sz="1800" b="1" dirty="0"/>
              <a:t>     Donde:</a:t>
            </a:r>
          </a:p>
          <a:p>
            <a:pPr algn="l">
              <a:defRPr/>
            </a:pPr>
            <a:r>
              <a:rPr lang="es-AR" sz="1600" dirty="0"/>
              <a:t>	</a:t>
            </a:r>
          </a:p>
          <a:p>
            <a:pPr algn="l">
              <a:defRPr/>
            </a:pPr>
            <a:r>
              <a:rPr lang="es-AR" sz="1600" dirty="0"/>
              <a:t>	</a:t>
            </a:r>
            <a:r>
              <a:rPr lang="es-AR" sz="1600" b="1" dirty="0"/>
              <a:t>G</a:t>
            </a:r>
            <a:r>
              <a:rPr lang="es-AR" sz="1600" dirty="0"/>
              <a:t>     = radiación solar incidente en la ventana o elemento (W/</a:t>
            </a:r>
            <a:r>
              <a:rPr lang="es-AR" sz="1600" dirty="0">
                <a:latin typeface="Arial" pitchFamily="34" charset="0"/>
                <a:cs typeface="Arial" pitchFamily="34" charset="0"/>
              </a:rPr>
              <a:t> m</a:t>
            </a:r>
            <a:r>
              <a:rPr lang="es-AR" sz="1600" baseline="30000" dirty="0">
                <a:latin typeface="Arial" pitchFamily="34" charset="0"/>
                <a:cs typeface="Arial" pitchFamily="34" charset="0"/>
              </a:rPr>
              <a:t>2</a:t>
            </a:r>
            <a:r>
              <a:rPr lang="es-AR" sz="1600" dirty="0">
                <a:latin typeface="Arial" pitchFamily="34" charset="0"/>
                <a:cs typeface="Arial" pitchFamily="34" charset="0"/>
              </a:rPr>
              <a:t>)</a:t>
            </a:r>
            <a:endParaRPr lang="es-AR" sz="1600" dirty="0"/>
          </a:p>
          <a:p>
            <a:pPr algn="l">
              <a:defRPr/>
            </a:pPr>
            <a:r>
              <a:rPr lang="es-AR" sz="1600" dirty="0"/>
              <a:t>	</a:t>
            </a:r>
            <a:r>
              <a:rPr lang="es-AR" sz="1600" b="1" dirty="0"/>
              <a:t>A</a:t>
            </a:r>
            <a:r>
              <a:rPr lang="es-AR" sz="1600" dirty="0"/>
              <a:t>     = área de ventana o elemento (</a:t>
            </a:r>
            <a:r>
              <a:rPr lang="es-AR" sz="1600" dirty="0">
                <a:latin typeface="Arial" pitchFamily="34" charset="0"/>
                <a:cs typeface="Arial" pitchFamily="34" charset="0"/>
              </a:rPr>
              <a:t>m</a:t>
            </a:r>
            <a:r>
              <a:rPr lang="es-AR" sz="1600" baseline="30000" dirty="0">
                <a:latin typeface="Arial" pitchFamily="34" charset="0"/>
                <a:cs typeface="Arial" pitchFamily="34" charset="0"/>
              </a:rPr>
              <a:t>2</a:t>
            </a:r>
            <a:r>
              <a:rPr lang="es-AR" sz="1600" dirty="0">
                <a:latin typeface="Arial" pitchFamily="34" charset="0"/>
                <a:cs typeface="Arial" pitchFamily="34" charset="0"/>
              </a:rPr>
              <a:t>)</a:t>
            </a:r>
            <a:endParaRPr lang="es-AR" sz="1600" dirty="0"/>
          </a:p>
          <a:p>
            <a:pPr algn="l">
              <a:defRPr/>
            </a:pPr>
            <a:r>
              <a:rPr lang="es-AR" sz="1600" dirty="0"/>
              <a:t>	</a:t>
            </a:r>
            <a:r>
              <a:rPr lang="es-AR" sz="1600" b="1" dirty="0" err="1"/>
              <a:t>ip</a:t>
            </a:r>
            <a:r>
              <a:rPr lang="es-AR" sz="1600" dirty="0">
                <a:latin typeface="Symbol" pitchFamily="18" charset="2"/>
              </a:rPr>
              <a:t>      </a:t>
            </a:r>
            <a:r>
              <a:rPr lang="es-AR" sz="1600" dirty="0">
                <a:latin typeface="Arial" pitchFamily="34" charset="0"/>
                <a:cs typeface="Arial" pitchFamily="34" charset="0"/>
              </a:rPr>
              <a:t>= índice de protección</a:t>
            </a:r>
          </a:p>
          <a:p>
            <a:pPr algn="l">
              <a:defRPr/>
            </a:pPr>
            <a:r>
              <a:rPr lang="es-AR" sz="1600" dirty="0">
                <a:latin typeface="Arial" pitchFamily="34" charset="0"/>
                <a:cs typeface="Arial" pitchFamily="34" charset="0"/>
              </a:rPr>
              <a:t>	</a:t>
            </a:r>
            <a:endParaRPr lang="es-AR" sz="16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7688" y="4028297"/>
            <a:ext cx="5620202" cy="1892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8"/>
          <p:cNvSpPr txBox="1">
            <a:spLocks noChangeArrowheads="1"/>
          </p:cNvSpPr>
          <p:nvPr/>
        </p:nvSpPr>
        <p:spPr bwMode="auto">
          <a:xfrm>
            <a:off x="2351584" y="260649"/>
            <a:ext cx="74645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a:spcBef>
                <a:spcPct val="50000"/>
              </a:spcBef>
              <a:defRPr/>
            </a:pPr>
            <a:r>
              <a:rPr lang="es-ES" sz="2400" dirty="0">
                <a:latin typeface="Tahoma" pitchFamily="34" charset="0"/>
                <a:ea typeface="Tahoma" pitchFamily="34" charset="0"/>
                <a:cs typeface="Tahoma" pitchFamily="34" charset="0"/>
              </a:rPr>
              <a:t>BALANCE -  VARIANTES de </a:t>
            </a:r>
            <a:r>
              <a:rPr lang="es-ES" sz="2400" b="1" dirty="0">
                <a:latin typeface="Tahoma" pitchFamily="34" charset="0"/>
                <a:ea typeface="Tahoma" pitchFamily="34" charset="0"/>
                <a:cs typeface="Tahoma" pitchFamily="34" charset="0"/>
              </a:rPr>
              <a:t>VERANO</a:t>
            </a:r>
            <a:r>
              <a:rPr lang="es-ES" sz="2400" dirty="0">
                <a:latin typeface="Tahoma" pitchFamily="34" charset="0"/>
                <a:ea typeface="Tahoma" pitchFamily="34" charset="0"/>
                <a:cs typeface="Tahoma" pitchFamily="34" charset="0"/>
              </a:rPr>
              <a:t> </a:t>
            </a:r>
          </a:p>
        </p:txBody>
      </p:sp>
    </p:spTree>
    <p:extLst>
      <p:ext uri="{BB962C8B-B14F-4D97-AF65-F5344CB8AC3E}">
        <p14:creationId xmlns:p14="http://schemas.microsoft.com/office/powerpoint/2010/main" val="13098687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9" name="Text Box 4"/>
          <p:cNvSpPr txBox="1">
            <a:spLocks noChangeArrowheads="1"/>
          </p:cNvSpPr>
          <p:nvPr/>
        </p:nvSpPr>
        <p:spPr bwMode="auto">
          <a:xfrm>
            <a:off x="3217117" y="1554165"/>
            <a:ext cx="6659609" cy="523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a:solidFill>
                  <a:schemeClr val="tx1"/>
                </a:solidFill>
                <a:latin typeface="Swis721 Lt BT" pitchFamily="34" charset="0"/>
                <a:cs typeface="Arial" charset="0"/>
              </a:defRPr>
            </a:lvl1pPr>
            <a:lvl2pPr marL="742950" indent="-285750" eaLnBrk="0" hangingPunct="0">
              <a:defRPr>
                <a:solidFill>
                  <a:schemeClr val="tx1"/>
                </a:solidFill>
                <a:latin typeface="Swis721 Lt BT" pitchFamily="34" charset="0"/>
                <a:cs typeface="Arial" charset="0"/>
              </a:defRPr>
            </a:lvl2pPr>
            <a:lvl3pPr marL="1143000" indent="-228600" eaLnBrk="0" hangingPunct="0">
              <a:defRPr>
                <a:solidFill>
                  <a:schemeClr val="tx1"/>
                </a:solidFill>
                <a:latin typeface="Swis721 Lt BT" pitchFamily="34" charset="0"/>
                <a:cs typeface="Arial" charset="0"/>
              </a:defRPr>
            </a:lvl3pPr>
            <a:lvl4pPr marL="1600200" indent="-228600" eaLnBrk="0" hangingPunct="0">
              <a:defRPr>
                <a:solidFill>
                  <a:schemeClr val="tx1"/>
                </a:solidFill>
                <a:latin typeface="Swis721 Lt BT" pitchFamily="34" charset="0"/>
                <a:cs typeface="Arial" charset="0"/>
              </a:defRPr>
            </a:lvl4pPr>
            <a:lvl5pPr marL="2057400" indent="-228600" eaLnBrk="0" hangingPunct="0">
              <a:defRPr>
                <a:solidFill>
                  <a:schemeClr val="tx1"/>
                </a:solidFill>
                <a:latin typeface="Swis721 Lt BT" pitchFamily="34" charset="0"/>
                <a:cs typeface="Arial" charset="0"/>
              </a:defRPr>
            </a:lvl5pPr>
            <a:lvl6pPr marL="2514600" indent="-228600" eaLnBrk="0" fontAlgn="base" hangingPunct="0">
              <a:spcBef>
                <a:spcPct val="0"/>
              </a:spcBef>
              <a:spcAft>
                <a:spcPct val="0"/>
              </a:spcAft>
              <a:defRPr>
                <a:solidFill>
                  <a:schemeClr val="tx1"/>
                </a:solidFill>
                <a:latin typeface="Swis721 Lt BT" pitchFamily="34" charset="0"/>
                <a:cs typeface="Arial" charset="0"/>
              </a:defRPr>
            </a:lvl6pPr>
            <a:lvl7pPr marL="2971800" indent="-228600" eaLnBrk="0" fontAlgn="base" hangingPunct="0">
              <a:spcBef>
                <a:spcPct val="0"/>
              </a:spcBef>
              <a:spcAft>
                <a:spcPct val="0"/>
              </a:spcAft>
              <a:defRPr>
                <a:solidFill>
                  <a:schemeClr val="tx1"/>
                </a:solidFill>
                <a:latin typeface="Swis721 Lt BT" pitchFamily="34" charset="0"/>
                <a:cs typeface="Arial" charset="0"/>
              </a:defRPr>
            </a:lvl7pPr>
            <a:lvl8pPr marL="3429000" indent="-228600" eaLnBrk="0" fontAlgn="base" hangingPunct="0">
              <a:spcBef>
                <a:spcPct val="0"/>
              </a:spcBef>
              <a:spcAft>
                <a:spcPct val="0"/>
              </a:spcAft>
              <a:defRPr>
                <a:solidFill>
                  <a:schemeClr val="tx1"/>
                </a:solidFill>
                <a:latin typeface="Swis721 Lt BT" pitchFamily="34" charset="0"/>
                <a:cs typeface="Arial" charset="0"/>
              </a:defRPr>
            </a:lvl8pPr>
            <a:lvl9pPr marL="3886200" indent="-228600" eaLnBrk="0" fontAlgn="base" hangingPunct="0">
              <a:spcBef>
                <a:spcPct val="0"/>
              </a:spcBef>
              <a:spcAft>
                <a:spcPct val="0"/>
              </a:spcAft>
              <a:defRPr>
                <a:solidFill>
                  <a:schemeClr val="tx1"/>
                </a:solidFill>
                <a:latin typeface="Swis721 Lt BT" pitchFamily="34" charset="0"/>
                <a:cs typeface="Arial" charset="0"/>
              </a:defRPr>
            </a:lvl9pPr>
          </a:lstStyle>
          <a:p>
            <a:pPr algn="r"/>
            <a:r>
              <a:rPr lang="es-AR" sz="1400" dirty="0"/>
              <a:t>El coeficiente de transferencia de calor por convección, depende de la velocidad del aire alrededor del cuerpo y se mide en W/m</a:t>
            </a:r>
            <a:r>
              <a:rPr lang="es-AR" sz="1400" baseline="30000" dirty="0"/>
              <a:t>2</a:t>
            </a:r>
            <a:r>
              <a:rPr lang="es-AR" sz="1400" dirty="0"/>
              <a:t> K.</a:t>
            </a:r>
          </a:p>
        </p:txBody>
      </p:sp>
      <p:pic>
        <p:nvPicPr>
          <p:cNvPr id="1844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95255" y="2576758"/>
            <a:ext cx="5239653"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1" name="Rectangle 3"/>
          <p:cNvSpPr>
            <a:spLocks noChangeArrowheads="1"/>
          </p:cNvSpPr>
          <p:nvPr/>
        </p:nvSpPr>
        <p:spPr bwMode="auto">
          <a:xfrm>
            <a:off x="1524000" y="-184659"/>
            <a:ext cx="184708" cy="369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nchor="ctr">
            <a:spAutoFit/>
          </a:bodyPr>
          <a:lstStyle/>
          <a:p>
            <a:endParaRPr lang="es-AR"/>
          </a:p>
        </p:txBody>
      </p:sp>
      <p:sp>
        <p:nvSpPr>
          <p:cNvPr id="18442" name="Text Box 2"/>
          <p:cNvSpPr txBox="1">
            <a:spLocks noChangeArrowheads="1"/>
          </p:cNvSpPr>
          <p:nvPr/>
        </p:nvSpPr>
        <p:spPr bwMode="auto">
          <a:xfrm>
            <a:off x="3415863" y="4057898"/>
            <a:ext cx="6526289"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lvl1pPr eaLnBrk="0" hangingPunct="0">
              <a:defRPr>
                <a:solidFill>
                  <a:schemeClr val="tx1"/>
                </a:solidFill>
                <a:latin typeface="Swis721 Lt BT" pitchFamily="34" charset="0"/>
                <a:cs typeface="Arial" charset="0"/>
              </a:defRPr>
            </a:lvl1pPr>
            <a:lvl2pPr marL="742950" indent="-285750" eaLnBrk="0" hangingPunct="0">
              <a:defRPr>
                <a:solidFill>
                  <a:schemeClr val="tx1"/>
                </a:solidFill>
                <a:latin typeface="Swis721 Lt BT" pitchFamily="34" charset="0"/>
                <a:cs typeface="Arial" charset="0"/>
              </a:defRPr>
            </a:lvl2pPr>
            <a:lvl3pPr marL="1143000" indent="-228600" eaLnBrk="0" hangingPunct="0">
              <a:defRPr>
                <a:solidFill>
                  <a:schemeClr val="tx1"/>
                </a:solidFill>
                <a:latin typeface="Swis721 Lt BT" pitchFamily="34" charset="0"/>
                <a:cs typeface="Arial" charset="0"/>
              </a:defRPr>
            </a:lvl3pPr>
            <a:lvl4pPr marL="1600200" indent="-228600" eaLnBrk="0" hangingPunct="0">
              <a:defRPr>
                <a:solidFill>
                  <a:schemeClr val="tx1"/>
                </a:solidFill>
                <a:latin typeface="Swis721 Lt BT" pitchFamily="34" charset="0"/>
                <a:cs typeface="Arial" charset="0"/>
              </a:defRPr>
            </a:lvl4pPr>
            <a:lvl5pPr marL="2057400" indent="-228600" eaLnBrk="0" hangingPunct="0">
              <a:defRPr>
                <a:solidFill>
                  <a:schemeClr val="tx1"/>
                </a:solidFill>
                <a:latin typeface="Swis721 Lt BT" pitchFamily="34" charset="0"/>
                <a:cs typeface="Arial" charset="0"/>
              </a:defRPr>
            </a:lvl5pPr>
            <a:lvl6pPr marL="2514600" indent="-228600" eaLnBrk="0" fontAlgn="base" hangingPunct="0">
              <a:spcBef>
                <a:spcPct val="0"/>
              </a:spcBef>
              <a:spcAft>
                <a:spcPct val="0"/>
              </a:spcAft>
              <a:defRPr>
                <a:solidFill>
                  <a:schemeClr val="tx1"/>
                </a:solidFill>
                <a:latin typeface="Swis721 Lt BT" pitchFamily="34" charset="0"/>
                <a:cs typeface="Arial" charset="0"/>
              </a:defRPr>
            </a:lvl6pPr>
            <a:lvl7pPr marL="2971800" indent="-228600" eaLnBrk="0" fontAlgn="base" hangingPunct="0">
              <a:spcBef>
                <a:spcPct val="0"/>
              </a:spcBef>
              <a:spcAft>
                <a:spcPct val="0"/>
              </a:spcAft>
              <a:defRPr>
                <a:solidFill>
                  <a:schemeClr val="tx1"/>
                </a:solidFill>
                <a:latin typeface="Swis721 Lt BT" pitchFamily="34" charset="0"/>
                <a:cs typeface="Arial" charset="0"/>
              </a:defRPr>
            </a:lvl7pPr>
            <a:lvl8pPr marL="3429000" indent="-228600" eaLnBrk="0" fontAlgn="base" hangingPunct="0">
              <a:spcBef>
                <a:spcPct val="0"/>
              </a:spcBef>
              <a:spcAft>
                <a:spcPct val="0"/>
              </a:spcAft>
              <a:defRPr>
                <a:solidFill>
                  <a:schemeClr val="tx1"/>
                </a:solidFill>
                <a:latin typeface="Swis721 Lt BT" pitchFamily="34" charset="0"/>
                <a:cs typeface="Arial" charset="0"/>
              </a:defRPr>
            </a:lvl8pPr>
            <a:lvl9pPr marL="3886200" indent="-228600" eaLnBrk="0" fontAlgn="base" hangingPunct="0">
              <a:spcBef>
                <a:spcPct val="0"/>
              </a:spcBef>
              <a:spcAft>
                <a:spcPct val="0"/>
              </a:spcAft>
              <a:defRPr>
                <a:solidFill>
                  <a:schemeClr val="tx1"/>
                </a:solidFill>
                <a:latin typeface="Swis721 Lt BT" pitchFamily="34" charset="0"/>
                <a:cs typeface="Arial" charset="0"/>
              </a:defRPr>
            </a:lvl9pPr>
          </a:lstStyle>
          <a:p>
            <a:pPr algn="ctr"/>
            <a:r>
              <a:rPr lang="es-ES" sz="1200" i="1" dirty="0">
                <a:cs typeface="Times New Roman" pitchFamily="18" charset="0"/>
              </a:rPr>
              <a:t>Tabla de magnitud  de </a:t>
            </a:r>
            <a:r>
              <a:rPr lang="es-ES" sz="1200" i="1" dirty="0" err="1">
                <a:cs typeface="Times New Roman" pitchFamily="18" charset="0"/>
              </a:rPr>
              <a:t>hc</a:t>
            </a:r>
            <a:r>
              <a:rPr lang="es-ES" sz="1200" i="1" dirty="0">
                <a:cs typeface="Times New Roman" pitchFamily="18" charset="0"/>
              </a:rPr>
              <a:t> para algunos de los procesos de convección</a:t>
            </a:r>
            <a:endParaRPr lang="es-ES" sz="3200" dirty="0"/>
          </a:p>
        </p:txBody>
      </p:sp>
      <p:sp>
        <p:nvSpPr>
          <p:cNvPr id="18443" name="Text Box 4"/>
          <p:cNvSpPr txBox="1">
            <a:spLocks noChangeArrowheads="1"/>
          </p:cNvSpPr>
          <p:nvPr/>
        </p:nvSpPr>
        <p:spPr bwMode="auto">
          <a:xfrm>
            <a:off x="3156504" y="4644980"/>
            <a:ext cx="6659609" cy="1384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a:solidFill>
                  <a:schemeClr val="tx1"/>
                </a:solidFill>
                <a:latin typeface="Swis721 Lt BT" pitchFamily="34" charset="0"/>
                <a:cs typeface="Arial" charset="0"/>
              </a:defRPr>
            </a:lvl1pPr>
            <a:lvl2pPr marL="742950" indent="-285750" eaLnBrk="0" hangingPunct="0">
              <a:defRPr>
                <a:solidFill>
                  <a:schemeClr val="tx1"/>
                </a:solidFill>
                <a:latin typeface="Swis721 Lt BT" pitchFamily="34" charset="0"/>
                <a:cs typeface="Arial" charset="0"/>
              </a:defRPr>
            </a:lvl2pPr>
            <a:lvl3pPr marL="1143000" indent="-228600" eaLnBrk="0" hangingPunct="0">
              <a:defRPr>
                <a:solidFill>
                  <a:schemeClr val="tx1"/>
                </a:solidFill>
                <a:latin typeface="Swis721 Lt BT" pitchFamily="34" charset="0"/>
                <a:cs typeface="Arial" charset="0"/>
              </a:defRPr>
            </a:lvl3pPr>
            <a:lvl4pPr marL="1600200" indent="-228600" eaLnBrk="0" hangingPunct="0">
              <a:defRPr>
                <a:solidFill>
                  <a:schemeClr val="tx1"/>
                </a:solidFill>
                <a:latin typeface="Swis721 Lt BT" pitchFamily="34" charset="0"/>
                <a:cs typeface="Arial" charset="0"/>
              </a:defRPr>
            </a:lvl4pPr>
            <a:lvl5pPr marL="2057400" indent="-228600" eaLnBrk="0" hangingPunct="0">
              <a:defRPr>
                <a:solidFill>
                  <a:schemeClr val="tx1"/>
                </a:solidFill>
                <a:latin typeface="Swis721 Lt BT" pitchFamily="34" charset="0"/>
                <a:cs typeface="Arial" charset="0"/>
              </a:defRPr>
            </a:lvl5pPr>
            <a:lvl6pPr marL="2514600" indent="-228600" eaLnBrk="0" fontAlgn="base" hangingPunct="0">
              <a:spcBef>
                <a:spcPct val="0"/>
              </a:spcBef>
              <a:spcAft>
                <a:spcPct val="0"/>
              </a:spcAft>
              <a:defRPr>
                <a:solidFill>
                  <a:schemeClr val="tx1"/>
                </a:solidFill>
                <a:latin typeface="Swis721 Lt BT" pitchFamily="34" charset="0"/>
                <a:cs typeface="Arial" charset="0"/>
              </a:defRPr>
            </a:lvl6pPr>
            <a:lvl7pPr marL="2971800" indent="-228600" eaLnBrk="0" fontAlgn="base" hangingPunct="0">
              <a:spcBef>
                <a:spcPct val="0"/>
              </a:spcBef>
              <a:spcAft>
                <a:spcPct val="0"/>
              </a:spcAft>
              <a:defRPr>
                <a:solidFill>
                  <a:schemeClr val="tx1"/>
                </a:solidFill>
                <a:latin typeface="Swis721 Lt BT" pitchFamily="34" charset="0"/>
                <a:cs typeface="Arial" charset="0"/>
              </a:defRPr>
            </a:lvl7pPr>
            <a:lvl8pPr marL="3429000" indent="-228600" eaLnBrk="0" fontAlgn="base" hangingPunct="0">
              <a:spcBef>
                <a:spcPct val="0"/>
              </a:spcBef>
              <a:spcAft>
                <a:spcPct val="0"/>
              </a:spcAft>
              <a:defRPr>
                <a:solidFill>
                  <a:schemeClr val="tx1"/>
                </a:solidFill>
                <a:latin typeface="Swis721 Lt BT" pitchFamily="34" charset="0"/>
                <a:cs typeface="Arial" charset="0"/>
              </a:defRPr>
            </a:lvl8pPr>
            <a:lvl9pPr marL="3886200" indent="-228600" eaLnBrk="0" fontAlgn="base" hangingPunct="0">
              <a:spcBef>
                <a:spcPct val="0"/>
              </a:spcBef>
              <a:spcAft>
                <a:spcPct val="0"/>
              </a:spcAft>
              <a:defRPr>
                <a:solidFill>
                  <a:schemeClr val="tx1"/>
                </a:solidFill>
                <a:latin typeface="Swis721 Lt BT" pitchFamily="34" charset="0"/>
                <a:cs typeface="Arial" charset="0"/>
              </a:defRPr>
            </a:lvl9pPr>
          </a:lstStyle>
          <a:p>
            <a:pPr algn="r"/>
            <a:r>
              <a:rPr lang="es-AR" sz="1400" dirty="0"/>
              <a:t>En el coeficiente </a:t>
            </a:r>
            <a:r>
              <a:rPr lang="es-AR" sz="1400" dirty="0" err="1"/>
              <a:t>hc</a:t>
            </a:r>
            <a:r>
              <a:rPr lang="es-AR" sz="1400" dirty="0"/>
              <a:t>, interviene de manera directa la velocidad del aire. Éste es un parámetro importante para manipular la pérdida de calor del sistema hacia el ambiente. </a:t>
            </a:r>
          </a:p>
          <a:p>
            <a:pPr algn="r"/>
            <a:endParaRPr lang="es-AR" sz="1400" dirty="0"/>
          </a:p>
          <a:p>
            <a:pPr algn="r"/>
            <a:r>
              <a:rPr lang="es-AR" sz="1400" dirty="0"/>
              <a:t>Por recomendación de la norma ISO 77300, en ambientes habitables es conveniente que la velocidad del aire no supere los 0.2m/s.</a:t>
            </a:r>
          </a:p>
        </p:txBody>
      </p:sp>
      <p:sp>
        <p:nvSpPr>
          <p:cNvPr id="16" name="Text Box 8"/>
          <p:cNvSpPr txBox="1">
            <a:spLocks noChangeArrowheads="1"/>
          </p:cNvSpPr>
          <p:nvPr/>
        </p:nvSpPr>
        <p:spPr bwMode="auto">
          <a:xfrm>
            <a:off x="2351584" y="260649"/>
            <a:ext cx="74645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a:spcBef>
                <a:spcPct val="50000"/>
              </a:spcBef>
              <a:defRPr/>
            </a:pPr>
            <a:r>
              <a:rPr lang="es-ES" sz="2400" dirty="0">
                <a:latin typeface="Tahoma" pitchFamily="34" charset="0"/>
                <a:ea typeface="Tahoma" pitchFamily="34" charset="0"/>
                <a:cs typeface="Tahoma" pitchFamily="34" charset="0"/>
              </a:rPr>
              <a:t>Coeficiente de convección</a:t>
            </a:r>
            <a:endParaRPr lang="es-ES" sz="24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380428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ataluña, cara a cara | Hora 25 | Cadena SER">
            <a:extLst>
              <a:ext uri="{FF2B5EF4-FFF2-40B4-BE49-F238E27FC236}">
                <a16:creationId xmlns:a16="http://schemas.microsoft.com/office/drawing/2014/main" id="{542E7779-1382-41E7-8508-EFE57A800C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4801" y="2550122"/>
            <a:ext cx="4974363" cy="2648687"/>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81A6FD78-2188-4A9D-9BBA-708CFEA87493}"/>
              </a:ext>
            </a:extLst>
          </p:cNvPr>
          <p:cNvSpPr txBox="1"/>
          <p:nvPr/>
        </p:nvSpPr>
        <p:spPr>
          <a:xfrm>
            <a:off x="839416" y="225837"/>
            <a:ext cx="1022513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AR"/>
            </a:defPPr>
            <a:lvl1pPr algn="r">
              <a:spcBef>
                <a:spcPct val="50000"/>
              </a:spcBef>
              <a:defRPr sz="2400">
                <a:latin typeface="Tahoma" pitchFamily="34" charset="0"/>
                <a:ea typeface="Tahoma" pitchFamily="34" charset="0"/>
                <a:cs typeface="Tahoma" pitchFamily="34" charset="0"/>
              </a:defRPr>
            </a:lvl1pPr>
            <a:lvl2pPr marL="742950" indent="-285750">
              <a:defRPr sz="1400">
                <a:latin typeface="Arial" charset="0"/>
              </a:defRPr>
            </a:lvl2pPr>
            <a:lvl3pPr marL="1143000" indent="-228600">
              <a:defRPr sz="1400">
                <a:latin typeface="Arial" charset="0"/>
              </a:defRPr>
            </a:lvl3pPr>
            <a:lvl4pPr marL="1600200" indent="-228600">
              <a:defRPr sz="1400">
                <a:latin typeface="Arial" charset="0"/>
              </a:defRPr>
            </a:lvl4pPr>
            <a:lvl5pPr marL="2057400" indent="-228600">
              <a:defRPr sz="1400">
                <a:latin typeface="Arial" charset="0"/>
              </a:defRPr>
            </a:lvl5pPr>
            <a:lvl6pPr marL="2514600" indent="-228600" algn="ctr" eaLnBrk="0" fontAlgn="base" hangingPunct="0">
              <a:spcBef>
                <a:spcPct val="0"/>
              </a:spcBef>
              <a:spcAft>
                <a:spcPct val="0"/>
              </a:spcAft>
              <a:defRPr sz="1400">
                <a:latin typeface="Arial" charset="0"/>
              </a:defRPr>
            </a:lvl6pPr>
            <a:lvl7pPr marL="2971800" indent="-228600" algn="ctr" eaLnBrk="0" fontAlgn="base" hangingPunct="0">
              <a:spcBef>
                <a:spcPct val="0"/>
              </a:spcBef>
              <a:spcAft>
                <a:spcPct val="0"/>
              </a:spcAft>
              <a:defRPr sz="1400">
                <a:latin typeface="Arial" charset="0"/>
              </a:defRPr>
            </a:lvl7pPr>
            <a:lvl8pPr marL="3429000" indent="-228600" algn="ctr" eaLnBrk="0" fontAlgn="base" hangingPunct="0">
              <a:spcBef>
                <a:spcPct val="0"/>
              </a:spcBef>
              <a:spcAft>
                <a:spcPct val="0"/>
              </a:spcAft>
              <a:defRPr sz="1400">
                <a:latin typeface="Arial" charset="0"/>
              </a:defRPr>
            </a:lvl8pPr>
            <a:lvl9pPr marL="3886200" indent="-228600" algn="ctr" eaLnBrk="0" fontAlgn="base" hangingPunct="0">
              <a:spcBef>
                <a:spcPct val="0"/>
              </a:spcBef>
              <a:spcAft>
                <a:spcPct val="0"/>
              </a:spcAft>
              <a:defRPr sz="1400">
                <a:latin typeface="Arial" charset="0"/>
              </a:defRPr>
            </a:lvl9pPr>
          </a:lstStyle>
          <a:p>
            <a:r>
              <a:rPr lang="en-US" dirty="0"/>
              <a:t>C</a:t>
            </a:r>
            <a:r>
              <a:rPr lang="es-AR" dirty="0"/>
              <a:t>ÓMO LOGRAR EL AHORRO ENERGÉTICO desde una perspectiva </a:t>
            </a:r>
          </a:p>
          <a:p>
            <a:r>
              <a:rPr lang="es-AR" dirty="0"/>
              <a:t>AMBIENTAL</a:t>
            </a:r>
          </a:p>
        </p:txBody>
      </p:sp>
      <p:sp>
        <p:nvSpPr>
          <p:cNvPr id="6" name="4 CuadroTexto">
            <a:extLst>
              <a:ext uri="{FF2B5EF4-FFF2-40B4-BE49-F238E27FC236}">
                <a16:creationId xmlns:a16="http://schemas.microsoft.com/office/drawing/2014/main" id="{BD10751F-5CAE-42FE-BEFE-28DEE202BFB3}"/>
              </a:ext>
            </a:extLst>
          </p:cNvPr>
          <p:cNvSpPr txBox="1"/>
          <p:nvPr/>
        </p:nvSpPr>
        <p:spPr>
          <a:xfrm>
            <a:off x="4012861" y="5301646"/>
            <a:ext cx="3878245" cy="461665"/>
          </a:xfrm>
          <a:prstGeom prst="rect">
            <a:avLst/>
          </a:prstGeom>
          <a:noFill/>
        </p:spPr>
        <p:txBody>
          <a:bodyPr wrap="square" rtlCol="0">
            <a:spAutoFit/>
          </a:bodyPr>
          <a:lstStyle/>
          <a:p>
            <a:pPr algn="ctr"/>
            <a:r>
              <a:rPr lang="es-AR" sz="2400" b="1" dirty="0">
                <a:solidFill>
                  <a:srgbClr val="C00000"/>
                </a:solidFill>
                <a:latin typeface="Arial" pitchFamily="34" charset="0"/>
                <a:cs typeface="Arial" pitchFamily="34" charset="0"/>
              </a:rPr>
              <a:t>posiciones encontradas</a:t>
            </a:r>
          </a:p>
        </p:txBody>
      </p:sp>
      <p:sp>
        <p:nvSpPr>
          <p:cNvPr id="9" name="7 Rectángulo">
            <a:extLst>
              <a:ext uri="{FF2B5EF4-FFF2-40B4-BE49-F238E27FC236}">
                <a16:creationId xmlns:a16="http://schemas.microsoft.com/office/drawing/2014/main" id="{98BFEAB3-532F-4779-A2B6-894D1BAFBEEB}"/>
              </a:ext>
            </a:extLst>
          </p:cNvPr>
          <p:cNvSpPr/>
          <p:nvPr/>
        </p:nvSpPr>
        <p:spPr>
          <a:xfrm>
            <a:off x="6843085" y="1825660"/>
            <a:ext cx="3636404" cy="5232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latin typeface="Arial" pitchFamily="34" charset="0"/>
              <a:cs typeface="Arial" pitchFamily="34" charset="0"/>
            </a:endParaRPr>
          </a:p>
        </p:txBody>
      </p:sp>
      <p:sp>
        <p:nvSpPr>
          <p:cNvPr id="10" name="1 Rectángulo">
            <a:extLst>
              <a:ext uri="{FF2B5EF4-FFF2-40B4-BE49-F238E27FC236}">
                <a16:creationId xmlns:a16="http://schemas.microsoft.com/office/drawing/2014/main" id="{3ADFE3BA-E38E-459A-BCF6-2061EE6A77BC}"/>
              </a:ext>
            </a:extLst>
          </p:cNvPr>
          <p:cNvSpPr/>
          <p:nvPr/>
        </p:nvSpPr>
        <p:spPr>
          <a:xfrm>
            <a:off x="1604500" y="1825660"/>
            <a:ext cx="3744417" cy="5232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latin typeface="Arial" pitchFamily="34" charset="0"/>
              <a:cs typeface="Arial" pitchFamily="34" charset="0"/>
            </a:endParaRPr>
          </a:p>
        </p:txBody>
      </p:sp>
      <p:sp>
        <p:nvSpPr>
          <p:cNvPr id="11" name="2 CuadroTexto">
            <a:extLst>
              <a:ext uri="{FF2B5EF4-FFF2-40B4-BE49-F238E27FC236}">
                <a16:creationId xmlns:a16="http://schemas.microsoft.com/office/drawing/2014/main" id="{AFA2E875-615C-4FE7-B99F-623DF47BDB27}"/>
              </a:ext>
            </a:extLst>
          </p:cNvPr>
          <p:cNvSpPr txBox="1"/>
          <p:nvPr/>
        </p:nvSpPr>
        <p:spPr>
          <a:xfrm>
            <a:off x="1935584" y="1902604"/>
            <a:ext cx="3082247" cy="369332"/>
          </a:xfrm>
          <a:prstGeom prst="rect">
            <a:avLst/>
          </a:prstGeom>
          <a:noFill/>
        </p:spPr>
        <p:txBody>
          <a:bodyPr wrap="square" rtlCol="0">
            <a:spAutoFit/>
          </a:bodyPr>
          <a:lstStyle/>
          <a:p>
            <a:pPr algn="ctr"/>
            <a:r>
              <a:rPr lang="es-AR" b="1" dirty="0">
                <a:latin typeface="Arial" pitchFamily="34" charset="0"/>
                <a:cs typeface="Arial" pitchFamily="34" charset="0"/>
              </a:rPr>
              <a:t>ENERGÍA INCORPORADA</a:t>
            </a:r>
          </a:p>
        </p:txBody>
      </p:sp>
      <p:sp>
        <p:nvSpPr>
          <p:cNvPr id="12" name="4 CuadroTexto">
            <a:extLst>
              <a:ext uri="{FF2B5EF4-FFF2-40B4-BE49-F238E27FC236}">
                <a16:creationId xmlns:a16="http://schemas.microsoft.com/office/drawing/2014/main" id="{AB8425FA-7554-40D4-99F5-093DD2718146}"/>
              </a:ext>
            </a:extLst>
          </p:cNvPr>
          <p:cNvSpPr txBox="1"/>
          <p:nvPr/>
        </p:nvSpPr>
        <p:spPr>
          <a:xfrm>
            <a:off x="7108438" y="1917398"/>
            <a:ext cx="3147978" cy="369332"/>
          </a:xfrm>
          <a:prstGeom prst="rect">
            <a:avLst/>
          </a:prstGeom>
          <a:noFill/>
        </p:spPr>
        <p:txBody>
          <a:bodyPr wrap="square" rtlCol="0">
            <a:spAutoFit/>
          </a:bodyPr>
          <a:lstStyle/>
          <a:p>
            <a:pPr algn="ctr"/>
            <a:r>
              <a:rPr lang="es-AR" b="1" dirty="0">
                <a:latin typeface="Arial" pitchFamily="34" charset="0"/>
                <a:cs typeface="Arial" pitchFamily="34" charset="0"/>
              </a:rPr>
              <a:t>ENERGÍA OPERATIVA</a:t>
            </a:r>
          </a:p>
        </p:txBody>
      </p:sp>
    </p:spTree>
    <p:extLst>
      <p:ext uri="{BB962C8B-B14F-4D97-AF65-F5344CB8AC3E}">
        <p14:creationId xmlns:p14="http://schemas.microsoft.com/office/powerpoint/2010/main" val="39334296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26BF71B-9A12-4D6D-B715-A93A7BBD3E24}"/>
              </a:ext>
            </a:extLst>
          </p:cNvPr>
          <p:cNvSpPr txBox="1"/>
          <p:nvPr/>
        </p:nvSpPr>
        <p:spPr>
          <a:xfrm>
            <a:off x="6096000" y="2637789"/>
            <a:ext cx="4968552" cy="2862322"/>
          </a:xfrm>
          <a:prstGeom prst="rect">
            <a:avLst/>
          </a:prstGeom>
          <a:noFill/>
        </p:spPr>
        <p:txBody>
          <a:bodyPr wrap="square">
            <a:spAutoFit/>
          </a:bodyPr>
          <a:lstStyle/>
          <a:p>
            <a:pPr algn="ctr"/>
            <a:endParaRPr lang="es-AR" sz="2000" b="0"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algn="ctr"/>
            <a:r>
              <a:rPr lang="es-AR" sz="2000" dirty="0">
                <a:solidFill>
                  <a:srgbClr val="131313"/>
                </a:solidFill>
                <a:latin typeface="Tahoma" panose="020B0604030504040204" pitchFamily="34" charset="0"/>
                <a:ea typeface="Tahoma" panose="020B0604030504040204" pitchFamily="34" charset="0"/>
                <a:cs typeface="Tahoma" panose="020B0604030504040204" pitchFamily="34" charset="0"/>
              </a:rPr>
              <a:t>E</a:t>
            </a:r>
            <a:r>
              <a:rPr lang="es-AR" sz="2000" b="0" i="0" u="none" strike="noStrike" baseline="0" dirty="0">
                <a:solidFill>
                  <a:srgbClr val="131313"/>
                </a:solidFill>
                <a:latin typeface="Tahoma" panose="020B0604030504040204" pitchFamily="34" charset="0"/>
                <a:ea typeface="Tahoma" panose="020B0604030504040204" pitchFamily="34" charset="0"/>
                <a:cs typeface="Tahoma" panose="020B0604030504040204" pitchFamily="34" charset="0"/>
              </a:rPr>
              <a:t>l uso de los "nuevos" materiales "verdes" puede ser como "matar moscas a cañonazos": muchos de ellos requieren altas energías de fabricación y lo más que pueden ofrecer es aumentos en la eficiencia. </a:t>
            </a:r>
            <a:r>
              <a:rPr lang="es-AR" sz="2000" dirty="0">
                <a:solidFill>
                  <a:srgbClr val="131313"/>
                </a:solidFill>
                <a:latin typeface="Tahoma" panose="020B0604030504040204" pitchFamily="34" charset="0"/>
                <a:ea typeface="Tahoma" panose="020B0604030504040204" pitchFamily="34" charset="0"/>
                <a:cs typeface="Tahoma" panose="020B0604030504040204" pitchFamily="34" charset="0"/>
              </a:rPr>
              <a:t>N</a:t>
            </a:r>
            <a:r>
              <a:rPr lang="es-AR" sz="2000" b="0" i="0" u="none" strike="noStrike" baseline="0" dirty="0">
                <a:solidFill>
                  <a:srgbClr val="131313"/>
                </a:solidFill>
                <a:latin typeface="Tahoma" panose="020B0604030504040204" pitchFamily="34" charset="0"/>
                <a:ea typeface="Tahoma" panose="020B0604030504040204" pitchFamily="34" charset="0"/>
                <a:cs typeface="Tahoma" panose="020B0604030504040204" pitchFamily="34" charset="0"/>
              </a:rPr>
              <a:t>o es el camino más directo hacia la disminución de los impactos sobre el ambiente. </a:t>
            </a:r>
            <a:endParaRPr lang="es-AR" sz="2000" dirty="0">
              <a:latin typeface="Tahoma" panose="020B0604030504040204" pitchFamily="34" charset="0"/>
              <a:ea typeface="Tahoma" panose="020B0604030504040204" pitchFamily="34" charset="0"/>
              <a:cs typeface="Tahoma" panose="020B0604030504040204" pitchFamily="34" charset="0"/>
            </a:endParaRPr>
          </a:p>
        </p:txBody>
      </p:sp>
      <p:pic>
        <p:nvPicPr>
          <p:cNvPr id="5" name="Gráfico 4" descr="megáfono1 con relleno sólido">
            <a:extLst>
              <a:ext uri="{FF2B5EF4-FFF2-40B4-BE49-F238E27FC236}">
                <a16:creationId xmlns:a16="http://schemas.microsoft.com/office/drawing/2014/main" id="{D3982E16-E785-480B-BB04-7611442179F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75520" y="2732046"/>
            <a:ext cx="2833464" cy="2833464"/>
          </a:xfrm>
          <a:prstGeom prst="rect">
            <a:avLst/>
          </a:prstGeom>
        </p:spPr>
      </p:pic>
      <p:sp>
        <p:nvSpPr>
          <p:cNvPr id="6" name="7 Rectángulo">
            <a:extLst>
              <a:ext uri="{FF2B5EF4-FFF2-40B4-BE49-F238E27FC236}">
                <a16:creationId xmlns:a16="http://schemas.microsoft.com/office/drawing/2014/main" id="{F45BD52C-96BC-48CF-9C33-DA7EBE16C602}"/>
              </a:ext>
            </a:extLst>
          </p:cNvPr>
          <p:cNvSpPr/>
          <p:nvPr/>
        </p:nvSpPr>
        <p:spPr>
          <a:xfrm>
            <a:off x="6838759" y="1640428"/>
            <a:ext cx="3636404" cy="5232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latin typeface="Arial" pitchFamily="34" charset="0"/>
              <a:cs typeface="Arial" pitchFamily="34" charset="0"/>
            </a:endParaRPr>
          </a:p>
        </p:txBody>
      </p:sp>
      <p:sp>
        <p:nvSpPr>
          <p:cNvPr id="7" name="1 Rectángulo">
            <a:extLst>
              <a:ext uri="{FF2B5EF4-FFF2-40B4-BE49-F238E27FC236}">
                <a16:creationId xmlns:a16="http://schemas.microsoft.com/office/drawing/2014/main" id="{3CE7B5AB-9CB5-4D3A-8356-DE6E6B280693}"/>
              </a:ext>
            </a:extLst>
          </p:cNvPr>
          <p:cNvSpPr/>
          <p:nvPr/>
        </p:nvSpPr>
        <p:spPr>
          <a:xfrm>
            <a:off x="1600174" y="1640428"/>
            <a:ext cx="3744417" cy="5232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latin typeface="Arial" pitchFamily="34" charset="0"/>
              <a:cs typeface="Arial" pitchFamily="34" charset="0"/>
            </a:endParaRPr>
          </a:p>
        </p:txBody>
      </p:sp>
      <p:sp>
        <p:nvSpPr>
          <p:cNvPr id="8" name="2 CuadroTexto">
            <a:extLst>
              <a:ext uri="{FF2B5EF4-FFF2-40B4-BE49-F238E27FC236}">
                <a16:creationId xmlns:a16="http://schemas.microsoft.com/office/drawing/2014/main" id="{9565D474-24A9-41D5-8C6C-2EFFDCDEBCB6}"/>
              </a:ext>
            </a:extLst>
          </p:cNvPr>
          <p:cNvSpPr txBox="1"/>
          <p:nvPr/>
        </p:nvSpPr>
        <p:spPr>
          <a:xfrm>
            <a:off x="1931258" y="1717372"/>
            <a:ext cx="3082247" cy="369332"/>
          </a:xfrm>
          <a:prstGeom prst="rect">
            <a:avLst/>
          </a:prstGeom>
          <a:noFill/>
        </p:spPr>
        <p:txBody>
          <a:bodyPr wrap="square" rtlCol="0">
            <a:spAutoFit/>
          </a:bodyPr>
          <a:lstStyle/>
          <a:p>
            <a:pPr algn="ctr"/>
            <a:r>
              <a:rPr lang="es-AR" b="1" dirty="0">
                <a:latin typeface="Arial" pitchFamily="34" charset="0"/>
                <a:cs typeface="Arial" pitchFamily="34" charset="0"/>
              </a:rPr>
              <a:t>ENERGÍA INCORPORADA</a:t>
            </a:r>
          </a:p>
        </p:txBody>
      </p:sp>
      <p:sp>
        <p:nvSpPr>
          <p:cNvPr id="9" name="4 CuadroTexto">
            <a:extLst>
              <a:ext uri="{FF2B5EF4-FFF2-40B4-BE49-F238E27FC236}">
                <a16:creationId xmlns:a16="http://schemas.microsoft.com/office/drawing/2014/main" id="{AB2FA15C-1893-4150-9FEF-331980949440}"/>
              </a:ext>
            </a:extLst>
          </p:cNvPr>
          <p:cNvSpPr txBox="1"/>
          <p:nvPr/>
        </p:nvSpPr>
        <p:spPr>
          <a:xfrm>
            <a:off x="7104112" y="1732166"/>
            <a:ext cx="3147978" cy="369332"/>
          </a:xfrm>
          <a:prstGeom prst="rect">
            <a:avLst/>
          </a:prstGeom>
          <a:noFill/>
        </p:spPr>
        <p:txBody>
          <a:bodyPr wrap="square" rtlCol="0">
            <a:spAutoFit/>
          </a:bodyPr>
          <a:lstStyle/>
          <a:p>
            <a:pPr algn="ctr"/>
            <a:r>
              <a:rPr lang="es-AR" b="1" dirty="0">
                <a:latin typeface="Arial" pitchFamily="34" charset="0"/>
                <a:cs typeface="Arial" pitchFamily="34" charset="0"/>
              </a:rPr>
              <a:t>ENERGÍA OPERATIVA</a:t>
            </a:r>
          </a:p>
        </p:txBody>
      </p:sp>
      <p:pic>
        <p:nvPicPr>
          <p:cNvPr id="16" name="Imagen 15">
            <a:extLst>
              <a:ext uri="{FF2B5EF4-FFF2-40B4-BE49-F238E27FC236}">
                <a16:creationId xmlns:a16="http://schemas.microsoft.com/office/drawing/2014/main" id="{31C28922-3E00-4EA4-8CB1-2263017674C0}"/>
              </a:ext>
            </a:extLst>
          </p:cNvPr>
          <p:cNvPicPr>
            <a:picLocks noChangeAspect="1"/>
          </p:cNvPicPr>
          <p:nvPr/>
        </p:nvPicPr>
        <p:blipFill>
          <a:blip r:embed="rId4"/>
          <a:stretch>
            <a:fillRect/>
          </a:stretch>
        </p:blipFill>
        <p:spPr>
          <a:xfrm>
            <a:off x="5330944" y="945333"/>
            <a:ext cx="1530111" cy="1390189"/>
          </a:xfrm>
          <a:prstGeom prst="rect">
            <a:avLst/>
          </a:prstGeom>
          <a:scene3d>
            <a:camera prst="orthographicFront">
              <a:rot lat="0" lon="10800000" rev="0"/>
            </a:camera>
            <a:lightRig rig="threePt" dir="t"/>
          </a:scene3d>
        </p:spPr>
      </p:pic>
      <p:sp>
        <p:nvSpPr>
          <p:cNvPr id="18" name="CuadroTexto 17">
            <a:extLst>
              <a:ext uri="{FF2B5EF4-FFF2-40B4-BE49-F238E27FC236}">
                <a16:creationId xmlns:a16="http://schemas.microsoft.com/office/drawing/2014/main" id="{1955662B-D717-4E13-B2D0-48D85082E8A5}"/>
              </a:ext>
            </a:extLst>
          </p:cNvPr>
          <p:cNvSpPr txBox="1"/>
          <p:nvPr/>
        </p:nvSpPr>
        <p:spPr>
          <a:xfrm>
            <a:off x="839416" y="225837"/>
            <a:ext cx="1022513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AR"/>
            </a:defPPr>
            <a:lvl1pPr algn="r">
              <a:spcBef>
                <a:spcPct val="50000"/>
              </a:spcBef>
              <a:defRPr sz="2400">
                <a:latin typeface="Tahoma" pitchFamily="34" charset="0"/>
                <a:ea typeface="Tahoma" pitchFamily="34" charset="0"/>
                <a:cs typeface="Tahoma" pitchFamily="34" charset="0"/>
              </a:defRPr>
            </a:lvl1pPr>
            <a:lvl2pPr marL="742950" indent="-285750">
              <a:defRPr sz="1400">
                <a:latin typeface="Arial" charset="0"/>
              </a:defRPr>
            </a:lvl2pPr>
            <a:lvl3pPr marL="1143000" indent="-228600">
              <a:defRPr sz="1400">
                <a:latin typeface="Arial" charset="0"/>
              </a:defRPr>
            </a:lvl3pPr>
            <a:lvl4pPr marL="1600200" indent="-228600">
              <a:defRPr sz="1400">
                <a:latin typeface="Arial" charset="0"/>
              </a:defRPr>
            </a:lvl4pPr>
            <a:lvl5pPr marL="2057400" indent="-228600">
              <a:defRPr sz="1400">
                <a:latin typeface="Arial" charset="0"/>
              </a:defRPr>
            </a:lvl5pPr>
            <a:lvl6pPr marL="2514600" indent="-228600" algn="ctr" eaLnBrk="0" fontAlgn="base" hangingPunct="0">
              <a:spcBef>
                <a:spcPct val="0"/>
              </a:spcBef>
              <a:spcAft>
                <a:spcPct val="0"/>
              </a:spcAft>
              <a:defRPr sz="1400">
                <a:latin typeface="Arial" charset="0"/>
              </a:defRPr>
            </a:lvl6pPr>
            <a:lvl7pPr marL="2971800" indent="-228600" algn="ctr" eaLnBrk="0" fontAlgn="base" hangingPunct="0">
              <a:spcBef>
                <a:spcPct val="0"/>
              </a:spcBef>
              <a:spcAft>
                <a:spcPct val="0"/>
              </a:spcAft>
              <a:defRPr sz="1400">
                <a:latin typeface="Arial" charset="0"/>
              </a:defRPr>
            </a:lvl7pPr>
            <a:lvl8pPr marL="3429000" indent="-228600" algn="ctr" eaLnBrk="0" fontAlgn="base" hangingPunct="0">
              <a:spcBef>
                <a:spcPct val="0"/>
              </a:spcBef>
              <a:spcAft>
                <a:spcPct val="0"/>
              </a:spcAft>
              <a:defRPr sz="1400">
                <a:latin typeface="Arial" charset="0"/>
              </a:defRPr>
            </a:lvl8pPr>
            <a:lvl9pPr marL="3886200" indent="-228600" algn="ctr" eaLnBrk="0" fontAlgn="base" hangingPunct="0">
              <a:spcBef>
                <a:spcPct val="0"/>
              </a:spcBef>
              <a:spcAft>
                <a:spcPct val="0"/>
              </a:spcAft>
              <a:defRPr sz="1400">
                <a:latin typeface="Arial" charset="0"/>
              </a:defRPr>
            </a:lvl9pPr>
          </a:lstStyle>
          <a:p>
            <a:r>
              <a:rPr lang="en-US" dirty="0"/>
              <a:t>C</a:t>
            </a:r>
            <a:r>
              <a:rPr lang="es-AR" dirty="0"/>
              <a:t>ÓMO LOGRAR EL AHORRO ENERGÉTICO desde una perspectiva </a:t>
            </a:r>
          </a:p>
          <a:p>
            <a:r>
              <a:rPr lang="es-AR" dirty="0"/>
              <a:t>AMBIENTAL</a:t>
            </a:r>
          </a:p>
        </p:txBody>
      </p:sp>
    </p:spTree>
    <p:extLst>
      <p:ext uri="{BB962C8B-B14F-4D97-AF65-F5344CB8AC3E}">
        <p14:creationId xmlns:p14="http://schemas.microsoft.com/office/powerpoint/2010/main" val="42192557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áfico 4" descr="megáfono1 con relleno sólido">
            <a:extLst>
              <a:ext uri="{FF2B5EF4-FFF2-40B4-BE49-F238E27FC236}">
                <a16:creationId xmlns:a16="http://schemas.microsoft.com/office/drawing/2014/main" id="{D3982E16-E785-480B-BB04-7611442179F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41699" y="2762838"/>
            <a:ext cx="2833464" cy="2833464"/>
          </a:xfrm>
          <a:prstGeom prst="rect">
            <a:avLst/>
          </a:prstGeom>
          <a:scene3d>
            <a:camera prst="orthographicFront">
              <a:rot lat="0" lon="10800000" rev="0"/>
            </a:camera>
            <a:lightRig rig="threePt" dir="t"/>
          </a:scene3d>
        </p:spPr>
      </p:pic>
      <p:sp>
        <p:nvSpPr>
          <p:cNvPr id="6" name="7 Rectángulo">
            <a:extLst>
              <a:ext uri="{FF2B5EF4-FFF2-40B4-BE49-F238E27FC236}">
                <a16:creationId xmlns:a16="http://schemas.microsoft.com/office/drawing/2014/main" id="{F45BD52C-96BC-48CF-9C33-DA7EBE16C602}"/>
              </a:ext>
            </a:extLst>
          </p:cNvPr>
          <p:cNvSpPr/>
          <p:nvPr/>
        </p:nvSpPr>
        <p:spPr>
          <a:xfrm>
            <a:off x="6838759" y="1640428"/>
            <a:ext cx="3636404" cy="5232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latin typeface="Arial" pitchFamily="34" charset="0"/>
              <a:cs typeface="Arial" pitchFamily="34" charset="0"/>
            </a:endParaRPr>
          </a:p>
        </p:txBody>
      </p:sp>
      <p:sp>
        <p:nvSpPr>
          <p:cNvPr id="7" name="1 Rectángulo">
            <a:extLst>
              <a:ext uri="{FF2B5EF4-FFF2-40B4-BE49-F238E27FC236}">
                <a16:creationId xmlns:a16="http://schemas.microsoft.com/office/drawing/2014/main" id="{3CE7B5AB-9CB5-4D3A-8356-DE6E6B280693}"/>
              </a:ext>
            </a:extLst>
          </p:cNvPr>
          <p:cNvSpPr/>
          <p:nvPr/>
        </p:nvSpPr>
        <p:spPr>
          <a:xfrm>
            <a:off x="1600174" y="1640428"/>
            <a:ext cx="3744417" cy="5232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latin typeface="Arial" pitchFamily="34" charset="0"/>
              <a:cs typeface="Arial" pitchFamily="34" charset="0"/>
            </a:endParaRPr>
          </a:p>
        </p:txBody>
      </p:sp>
      <p:sp>
        <p:nvSpPr>
          <p:cNvPr id="8" name="2 CuadroTexto">
            <a:extLst>
              <a:ext uri="{FF2B5EF4-FFF2-40B4-BE49-F238E27FC236}">
                <a16:creationId xmlns:a16="http://schemas.microsoft.com/office/drawing/2014/main" id="{9565D474-24A9-41D5-8C6C-2EFFDCDEBCB6}"/>
              </a:ext>
            </a:extLst>
          </p:cNvPr>
          <p:cNvSpPr txBox="1"/>
          <p:nvPr/>
        </p:nvSpPr>
        <p:spPr>
          <a:xfrm>
            <a:off x="1931258" y="1717372"/>
            <a:ext cx="3082247" cy="369332"/>
          </a:xfrm>
          <a:prstGeom prst="rect">
            <a:avLst/>
          </a:prstGeom>
          <a:noFill/>
        </p:spPr>
        <p:txBody>
          <a:bodyPr wrap="square" rtlCol="0">
            <a:spAutoFit/>
          </a:bodyPr>
          <a:lstStyle/>
          <a:p>
            <a:pPr algn="ctr"/>
            <a:r>
              <a:rPr lang="es-AR" b="1" dirty="0">
                <a:latin typeface="Arial" pitchFamily="34" charset="0"/>
                <a:cs typeface="Arial" pitchFamily="34" charset="0"/>
              </a:rPr>
              <a:t>ENERGÍA INCORPORADA</a:t>
            </a:r>
          </a:p>
        </p:txBody>
      </p:sp>
      <p:sp>
        <p:nvSpPr>
          <p:cNvPr id="9" name="4 CuadroTexto">
            <a:extLst>
              <a:ext uri="{FF2B5EF4-FFF2-40B4-BE49-F238E27FC236}">
                <a16:creationId xmlns:a16="http://schemas.microsoft.com/office/drawing/2014/main" id="{AB2FA15C-1893-4150-9FEF-331980949440}"/>
              </a:ext>
            </a:extLst>
          </p:cNvPr>
          <p:cNvSpPr txBox="1"/>
          <p:nvPr/>
        </p:nvSpPr>
        <p:spPr>
          <a:xfrm>
            <a:off x="7104112" y="1732166"/>
            <a:ext cx="3147978" cy="369332"/>
          </a:xfrm>
          <a:prstGeom prst="rect">
            <a:avLst/>
          </a:prstGeom>
          <a:noFill/>
        </p:spPr>
        <p:txBody>
          <a:bodyPr wrap="square" rtlCol="0">
            <a:spAutoFit/>
          </a:bodyPr>
          <a:lstStyle/>
          <a:p>
            <a:pPr algn="ctr"/>
            <a:r>
              <a:rPr lang="es-AR" b="1" dirty="0">
                <a:latin typeface="Arial" pitchFamily="34" charset="0"/>
                <a:cs typeface="Arial" pitchFamily="34" charset="0"/>
              </a:rPr>
              <a:t>ENERGÍA OPERATIVA</a:t>
            </a:r>
          </a:p>
        </p:txBody>
      </p:sp>
      <p:pic>
        <p:nvPicPr>
          <p:cNvPr id="15" name="Imagen 14">
            <a:extLst>
              <a:ext uri="{FF2B5EF4-FFF2-40B4-BE49-F238E27FC236}">
                <a16:creationId xmlns:a16="http://schemas.microsoft.com/office/drawing/2014/main" id="{3057B0B5-5FB3-4ED1-A787-441586B9012C}"/>
              </a:ext>
            </a:extLst>
          </p:cNvPr>
          <p:cNvPicPr>
            <a:picLocks noChangeAspect="1"/>
          </p:cNvPicPr>
          <p:nvPr/>
        </p:nvPicPr>
        <p:blipFill>
          <a:blip r:embed="rId4"/>
          <a:stretch>
            <a:fillRect/>
          </a:stretch>
        </p:blipFill>
        <p:spPr>
          <a:xfrm>
            <a:off x="5308648" y="945333"/>
            <a:ext cx="1530111" cy="1390189"/>
          </a:xfrm>
          <a:prstGeom prst="rect">
            <a:avLst/>
          </a:prstGeom>
        </p:spPr>
      </p:pic>
      <p:sp>
        <p:nvSpPr>
          <p:cNvPr id="10" name="CuadroTexto 9">
            <a:extLst>
              <a:ext uri="{FF2B5EF4-FFF2-40B4-BE49-F238E27FC236}">
                <a16:creationId xmlns:a16="http://schemas.microsoft.com/office/drawing/2014/main" id="{BF6B73DD-30BB-456E-B9BA-955CF95A621C}"/>
              </a:ext>
            </a:extLst>
          </p:cNvPr>
          <p:cNvSpPr txBox="1"/>
          <p:nvPr/>
        </p:nvSpPr>
        <p:spPr>
          <a:xfrm>
            <a:off x="839416" y="225837"/>
            <a:ext cx="1022513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AR"/>
            </a:defPPr>
            <a:lvl1pPr algn="r">
              <a:spcBef>
                <a:spcPct val="50000"/>
              </a:spcBef>
              <a:defRPr sz="2400">
                <a:latin typeface="Tahoma" pitchFamily="34" charset="0"/>
                <a:ea typeface="Tahoma" pitchFamily="34" charset="0"/>
                <a:cs typeface="Tahoma" pitchFamily="34" charset="0"/>
              </a:defRPr>
            </a:lvl1pPr>
            <a:lvl2pPr marL="742950" indent="-285750">
              <a:defRPr sz="1400">
                <a:latin typeface="Arial" charset="0"/>
              </a:defRPr>
            </a:lvl2pPr>
            <a:lvl3pPr marL="1143000" indent="-228600">
              <a:defRPr sz="1400">
                <a:latin typeface="Arial" charset="0"/>
              </a:defRPr>
            </a:lvl3pPr>
            <a:lvl4pPr marL="1600200" indent="-228600">
              <a:defRPr sz="1400">
                <a:latin typeface="Arial" charset="0"/>
              </a:defRPr>
            </a:lvl4pPr>
            <a:lvl5pPr marL="2057400" indent="-228600">
              <a:defRPr sz="1400">
                <a:latin typeface="Arial" charset="0"/>
              </a:defRPr>
            </a:lvl5pPr>
            <a:lvl6pPr marL="2514600" indent="-228600" algn="ctr" eaLnBrk="0" fontAlgn="base" hangingPunct="0">
              <a:spcBef>
                <a:spcPct val="0"/>
              </a:spcBef>
              <a:spcAft>
                <a:spcPct val="0"/>
              </a:spcAft>
              <a:defRPr sz="1400">
                <a:latin typeface="Arial" charset="0"/>
              </a:defRPr>
            </a:lvl6pPr>
            <a:lvl7pPr marL="2971800" indent="-228600" algn="ctr" eaLnBrk="0" fontAlgn="base" hangingPunct="0">
              <a:spcBef>
                <a:spcPct val="0"/>
              </a:spcBef>
              <a:spcAft>
                <a:spcPct val="0"/>
              </a:spcAft>
              <a:defRPr sz="1400">
                <a:latin typeface="Arial" charset="0"/>
              </a:defRPr>
            </a:lvl7pPr>
            <a:lvl8pPr marL="3429000" indent="-228600" algn="ctr" eaLnBrk="0" fontAlgn="base" hangingPunct="0">
              <a:spcBef>
                <a:spcPct val="0"/>
              </a:spcBef>
              <a:spcAft>
                <a:spcPct val="0"/>
              </a:spcAft>
              <a:defRPr sz="1400">
                <a:latin typeface="Arial" charset="0"/>
              </a:defRPr>
            </a:lvl8pPr>
            <a:lvl9pPr marL="3886200" indent="-228600" algn="ctr" eaLnBrk="0" fontAlgn="base" hangingPunct="0">
              <a:spcBef>
                <a:spcPct val="0"/>
              </a:spcBef>
              <a:spcAft>
                <a:spcPct val="0"/>
              </a:spcAft>
              <a:defRPr sz="1400">
                <a:latin typeface="Arial" charset="0"/>
              </a:defRPr>
            </a:lvl9pPr>
          </a:lstStyle>
          <a:p>
            <a:r>
              <a:rPr lang="en-US" dirty="0"/>
              <a:t>C</a:t>
            </a:r>
            <a:r>
              <a:rPr lang="es-AR" dirty="0"/>
              <a:t>ÓMO LOGRAR EL AHORRO ENERGÉTICO desde una perspectiva </a:t>
            </a:r>
          </a:p>
          <a:p>
            <a:r>
              <a:rPr lang="es-AR" dirty="0"/>
              <a:t>AMBIENTAL</a:t>
            </a:r>
          </a:p>
        </p:txBody>
      </p:sp>
      <p:sp>
        <p:nvSpPr>
          <p:cNvPr id="3" name="CuadroTexto 2">
            <a:extLst>
              <a:ext uri="{FF2B5EF4-FFF2-40B4-BE49-F238E27FC236}">
                <a16:creationId xmlns:a16="http://schemas.microsoft.com/office/drawing/2014/main" id="{B26BF71B-9A12-4D6D-B715-A93A7BBD3E24}"/>
              </a:ext>
            </a:extLst>
          </p:cNvPr>
          <p:cNvSpPr txBox="1"/>
          <p:nvPr/>
        </p:nvSpPr>
        <p:spPr>
          <a:xfrm>
            <a:off x="1018567" y="1978967"/>
            <a:ext cx="5040560" cy="4401205"/>
          </a:xfrm>
          <a:prstGeom prst="rect">
            <a:avLst/>
          </a:prstGeom>
          <a:noFill/>
        </p:spPr>
        <p:txBody>
          <a:bodyPr wrap="square">
            <a:spAutoFit/>
          </a:bodyPr>
          <a:lstStyle/>
          <a:p>
            <a:pPr algn="ctr"/>
            <a:endParaRPr lang="es-AR" sz="2000" b="0"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algn="ctr"/>
            <a:r>
              <a:rPr lang="es-AR" sz="2000" dirty="0">
                <a:solidFill>
                  <a:srgbClr val="131313"/>
                </a:solidFill>
                <a:latin typeface="Tahoma" panose="020B0604030504040204" pitchFamily="34" charset="0"/>
                <a:ea typeface="Tahoma" panose="020B0604030504040204" pitchFamily="34" charset="0"/>
                <a:cs typeface="Tahoma" panose="020B0604030504040204" pitchFamily="34" charset="0"/>
              </a:rPr>
              <a:t>Una de las estrategias más óptimas para lograr una construcción sostenible es seleccionar materiales que reduzcan la huella ambiental</a:t>
            </a:r>
          </a:p>
          <a:p>
            <a:pPr algn="ctr"/>
            <a:r>
              <a:rPr lang="es-AR" sz="2000" dirty="0">
                <a:solidFill>
                  <a:srgbClr val="131313"/>
                </a:solidFill>
                <a:latin typeface="Tahoma" panose="020B0604030504040204" pitchFamily="34" charset="0"/>
                <a:ea typeface="Tahoma" panose="020B0604030504040204" pitchFamily="34" charset="0"/>
                <a:cs typeface="Tahoma" panose="020B0604030504040204" pitchFamily="34" charset="0"/>
              </a:rPr>
              <a:t>En este sentido, se sugiere que los diseñadores y arquitectos observen estas consideraciones en las primeras etapas del proceso de diseño.</a:t>
            </a:r>
          </a:p>
          <a:p>
            <a:pPr algn="ctr"/>
            <a:r>
              <a:rPr lang="es-AR" sz="2000" dirty="0">
                <a:solidFill>
                  <a:srgbClr val="131313"/>
                </a:solidFill>
                <a:latin typeface="Tahoma" panose="020B0604030504040204" pitchFamily="34" charset="0"/>
                <a:ea typeface="Tahoma" panose="020B0604030504040204" pitchFamily="34" charset="0"/>
                <a:cs typeface="Tahoma" panose="020B0604030504040204" pitchFamily="34" charset="0"/>
              </a:rPr>
              <a:t>El factor más importante para reducir el impacto de la energía incorporada es diseñar edificios con una larga vida útil, duradera y adaptable.</a:t>
            </a:r>
          </a:p>
          <a:p>
            <a:pPr algn="ctr"/>
            <a:endParaRPr lang="es-AR" sz="2000" dirty="0">
              <a:solidFill>
                <a:srgbClr val="131313"/>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273675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30880FE6-10BE-4C7C-B262-804D8A4FA9B2}"/>
              </a:ext>
            </a:extLst>
          </p:cNvPr>
          <p:cNvSpPr txBox="1"/>
          <p:nvPr/>
        </p:nvSpPr>
        <p:spPr>
          <a:xfrm>
            <a:off x="4966208" y="225837"/>
            <a:ext cx="60983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AR"/>
            </a:defPPr>
            <a:lvl1pPr algn="r">
              <a:spcBef>
                <a:spcPct val="50000"/>
              </a:spcBef>
              <a:defRPr sz="2400">
                <a:latin typeface="Tahoma" pitchFamily="34" charset="0"/>
                <a:ea typeface="Tahoma" pitchFamily="34" charset="0"/>
                <a:cs typeface="Tahoma" pitchFamily="34" charset="0"/>
              </a:defRPr>
            </a:lvl1pPr>
            <a:lvl2pPr marL="742950" indent="-285750">
              <a:defRPr sz="1400">
                <a:latin typeface="Arial" charset="0"/>
              </a:defRPr>
            </a:lvl2pPr>
            <a:lvl3pPr marL="1143000" indent="-228600">
              <a:defRPr sz="1400">
                <a:latin typeface="Arial" charset="0"/>
              </a:defRPr>
            </a:lvl3pPr>
            <a:lvl4pPr marL="1600200" indent="-228600">
              <a:defRPr sz="1400">
                <a:latin typeface="Arial" charset="0"/>
              </a:defRPr>
            </a:lvl4pPr>
            <a:lvl5pPr marL="2057400" indent="-228600">
              <a:defRPr sz="1400">
                <a:latin typeface="Arial" charset="0"/>
              </a:defRPr>
            </a:lvl5pPr>
            <a:lvl6pPr marL="2514600" indent="-228600" algn="ctr" eaLnBrk="0" fontAlgn="base" hangingPunct="0">
              <a:spcBef>
                <a:spcPct val="0"/>
              </a:spcBef>
              <a:spcAft>
                <a:spcPct val="0"/>
              </a:spcAft>
              <a:defRPr sz="1400">
                <a:latin typeface="Arial" charset="0"/>
              </a:defRPr>
            </a:lvl6pPr>
            <a:lvl7pPr marL="2971800" indent="-228600" algn="ctr" eaLnBrk="0" fontAlgn="base" hangingPunct="0">
              <a:spcBef>
                <a:spcPct val="0"/>
              </a:spcBef>
              <a:spcAft>
                <a:spcPct val="0"/>
              </a:spcAft>
              <a:defRPr sz="1400">
                <a:latin typeface="Arial" charset="0"/>
              </a:defRPr>
            </a:lvl7pPr>
            <a:lvl8pPr marL="3429000" indent="-228600" algn="ctr" eaLnBrk="0" fontAlgn="base" hangingPunct="0">
              <a:spcBef>
                <a:spcPct val="0"/>
              </a:spcBef>
              <a:spcAft>
                <a:spcPct val="0"/>
              </a:spcAft>
              <a:defRPr sz="1400">
                <a:latin typeface="Arial" charset="0"/>
              </a:defRPr>
            </a:lvl8pPr>
            <a:lvl9pPr marL="3886200" indent="-228600" algn="ctr" eaLnBrk="0" fontAlgn="base" hangingPunct="0">
              <a:spcBef>
                <a:spcPct val="0"/>
              </a:spcBef>
              <a:spcAft>
                <a:spcPct val="0"/>
              </a:spcAft>
              <a:defRPr sz="1400">
                <a:latin typeface="Arial" charset="0"/>
              </a:defRPr>
            </a:lvl9pPr>
          </a:lstStyle>
          <a:p>
            <a:r>
              <a:rPr lang="es-AR" dirty="0"/>
              <a:t>ENERGÍA TOTAL DE UN EDIFICIO</a:t>
            </a:r>
          </a:p>
        </p:txBody>
      </p:sp>
      <p:sp>
        <p:nvSpPr>
          <p:cNvPr id="11" name="7 Rectángulo">
            <a:extLst>
              <a:ext uri="{FF2B5EF4-FFF2-40B4-BE49-F238E27FC236}">
                <a16:creationId xmlns:a16="http://schemas.microsoft.com/office/drawing/2014/main" id="{C212E16D-E30E-4EEC-AEC2-3E63343E4302}"/>
              </a:ext>
            </a:extLst>
          </p:cNvPr>
          <p:cNvSpPr/>
          <p:nvPr/>
        </p:nvSpPr>
        <p:spPr>
          <a:xfrm>
            <a:off x="6843085" y="1825660"/>
            <a:ext cx="3636404" cy="5232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latin typeface="Arial" pitchFamily="34" charset="0"/>
              <a:cs typeface="Arial" pitchFamily="34" charset="0"/>
            </a:endParaRPr>
          </a:p>
        </p:txBody>
      </p:sp>
      <p:sp>
        <p:nvSpPr>
          <p:cNvPr id="12" name="1 Rectángulo">
            <a:extLst>
              <a:ext uri="{FF2B5EF4-FFF2-40B4-BE49-F238E27FC236}">
                <a16:creationId xmlns:a16="http://schemas.microsoft.com/office/drawing/2014/main" id="{DD26486A-8E87-470C-AA64-123976E60BD1}"/>
              </a:ext>
            </a:extLst>
          </p:cNvPr>
          <p:cNvSpPr/>
          <p:nvPr/>
        </p:nvSpPr>
        <p:spPr>
          <a:xfrm>
            <a:off x="1604500" y="1825660"/>
            <a:ext cx="3744417" cy="5232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latin typeface="Arial" pitchFamily="34" charset="0"/>
              <a:cs typeface="Arial" pitchFamily="34" charset="0"/>
            </a:endParaRPr>
          </a:p>
        </p:txBody>
      </p:sp>
      <p:sp>
        <p:nvSpPr>
          <p:cNvPr id="13" name="2 CuadroTexto">
            <a:extLst>
              <a:ext uri="{FF2B5EF4-FFF2-40B4-BE49-F238E27FC236}">
                <a16:creationId xmlns:a16="http://schemas.microsoft.com/office/drawing/2014/main" id="{59568E25-108B-407F-9EA3-6535E4BD78E6}"/>
              </a:ext>
            </a:extLst>
          </p:cNvPr>
          <p:cNvSpPr txBox="1"/>
          <p:nvPr/>
        </p:nvSpPr>
        <p:spPr>
          <a:xfrm>
            <a:off x="1935584" y="1902604"/>
            <a:ext cx="3082247" cy="369332"/>
          </a:xfrm>
          <a:prstGeom prst="rect">
            <a:avLst/>
          </a:prstGeom>
          <a:noFill/>
        </p:spPr>
        <p:txBody>
          <a:bodyPr wrap="square" rtlCol="0">
            <a:spAutoFit/>
          </a:bodyPr>
          <a:lstStyle/>
          <a:p>
            <a:pPr algn="ctr"/>
            <a:r>
              <a:rPr lang="es-AR" b="1" dirty="0">
                <a:latin typeface="Arial" pitchFamily="34" charset="0"/>
                <a:cs typeface="Arial" pitchFamily="34" charset="0"/>
              </a:rPr>
              <a:t>ENERGÍA INCORPORADA</a:t>
            </a:r>
          </a:p>
        </p:txBody>
      </p:sp>
      <p:sp>
        <p:nvSpPr>
          <p:cNvPr id="14" name="4 CuadroTexto">
            <a:extLst>
              <a:ext uri="{FF2B5EF4-FFF2-40B4-BE49-F238E27FC236}">
                <a16:creationId xmlns:a16="http://schemas.microsoft.com/office/drawing/2014/main" id="{F4E82C31-29A4-4944-8C0B-D551A2092745}"/>
              </a:ext>
            </a:extLst>
          </p:cNvPr>
          <p:cNvSpPr txBox="1"/>
          <p:nvPr/>
        </p:nvSpPr>
        <p:spPr>
          <a:xfrm>
            <a:off x="7108438" y="1917398"/>
            <a:ext cx="3147978" cy="369332"/>
          </a:xfrm>
          <a:prstGeom prst="rect">
            <a:avLst/>
          </a:prstGeom>
          <a:noFill/>
        </p:spPr>
        <p:txBody>
          <a:bodyPr wrap="square" rtlCol="0">
            <a:spAutoFit/>
          </a:bodyPr>
          <a:lstStyle/>
          <a:p>
            <a:pPr algn="ctr"/>
            <a:r>
              <a:rPr lang="es-AR" b="1" dirty="0">
                <a:latin typeface="Arial" pitchFamily="34" charset="0"/>
                <a:cs typeface="Arial" pitchFamily="34" charset="0"/>
              </a:rPr>
              <a:t>ENERGÍA OPERATIVA</a:t>
            </a:r>
          </a:p>
        </p:txBody>
      </p:sp>
      <p:sp>
        <p:nvSpPr>
          <p:cNvPr id="15" name="Text Box 10">
            <a:extLst>
              <a:ext uri="{FF2B5EF4-FFF2-40B4-BE49-F238E27FC236}">
                <a16:creationId xmlns:a16="http://schemas.microsoft.com/office/drawing/2014/main" id="{A50EB19A-7E9A-4456-98FC-BF570926EB45}"/>
              </a:ext>
            </a:extLst>
          </p:cNvPr>
          <p:cNvSpPr txBox="1">
            <a:spLocks noChangeArrowheads="1"/>
          </p:cNvSpPr>
          <p:nvPr/>
        </p:nvSpPr>
        <p:spPr bwMode="auto">
          <a:xfrm>
            <a:off x="1604499" y="2515107"/>
            <a:ext cx="3744417"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s-AR" dirty="0">
                <a:latin typeface="Tahoma" panose="020B0604030504040204" pitchFamily="34" charset="0"/>
                <a:ea typeface="Tahoma" panose="020B0604030504040204" pitchFamily="34" charset="0"/>
                <a:cs typeface="Tahoma" panose="020B0604030504040204" pitchFamily="34" charset="0"/>
              </a:rPr>
              <a:t>El </a:t>
            </a:r>
            <a:r>
              <a:rPr lang="es-AR" b="1" dirty="0">
                <a:latin typeface="Tahoma" panose="020B0604030504040204" pitchFamily="34" charset="0"/>
                <a:ea typeface="Tahoma" panose="020B0604030504040204" pitchFamily="34" charset="0"/>
                <a:cs typeface="Tahoma" panose="020B0604030504040204" pitchFamily="34" charset="0"/>
              </a:rPr>
              <a:t>costo energético de fabricación </a:t>
            </a:r>
            <a:r>
              <a:rPr lang="es-AR" dirty="0">
                <a:latin typeface="Tahoma" panose="020B0604030504040204" pitchFamily="34" charset="0"/>
                <a:ea typeface="Tahoma" panose="020B0604030504040204" pitchFamily="34" charset="0"/>
                <a:cs typeface="Tahoma" panose="020B0604030504040204" pitchFamily="34" charset="0"/>
              </a:rPr>
              <a:t>dependerá esencialmente de la cantidad de material utilizado y de su naturaleza (intensidad energética), así como de la durabilidad general de la construcción. </a:t>
            </a:r>
            <a:endParaRPr lang="es-ES" dirty="0">
              <a:latin typeface="Tahoma" panose="020B0604030504040204" pitchFamily="34" charset="0"/>
              <a:ea typeface="Tahoma" panose="020B0604030504040204" pitchFamily="34" charset="0"/>
              <a:cs typeface="Tahoma" panose="020B0604030504040204" pitchFamily="34" charset="0"/>
            </a:endParaRPr>
          </a:p>
        </p:txBody>
      </p:sp>
      <p:sp>
        <p:nvSpPr>
          <p:cNvPr id="16" name="Text Box 10">
            <a:extLst>
              <a:ext uri="{FF2B5EF4-FFF2-40B4-BE49-F238E27FC236}">
                <a16:creationId xmlns:a16="http://schemas.microsoft.com/office/drawing/2014/main" id="{B9D115A8-E81F-419B-8E27-105EFD04F027}"/>
              </a:ext>
            </a:extLst>
          </p:cNvPr>
          <p:cNvSpPr txBox="1">
            <a:spLocks noChangeArrowheads="1"/>
          </p:cNvSpPr>
          <p:nvPr/>
        </p:nvSpPr>
        <p:spPr bwMode="auto">
          <a:xfrm>
            <a:off x="6843085" y="2515107"/>
            <a:ext cx="3636404"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s-AR" dirty="0">
                <a:latin typeface="Tahoma" panose="020B0604030504040204" pitchFamily="34" charset="0"/>
                <a:ea typeface="Tahoma" panose="020B0604030504040204" pitchFamily="34" charset="0"/>
                <a:cs typeface="Tahoma" panose="020B0604030504040204" pitchFamily="34" charset="0"/>
              </a:rPr>
              <a:t>El </a:t>
            </a:r>
            <a:r>
              <a:rPr lang="es-AR" b="1" dirty="0">
                <a:latin typeface="Tahoma" panose="020B0604030504040204" pitchFamily="34" charset="0"/>
                <a:ea typeface="Tahoma" panose="020B0604030504040204" pitchFamily="34" charset="0"/>
                <a:cs typeface="Tahoma" panose="020B0604030504040204" pitchFamily="34" charset="0"/>
              </a:rPr>
              <a:t>costo energético de mantenimiento</a:t>
            </a:r>
            <a:r>
              <a:rPr lang="es-AR" dirty="0">
                <a:latin typeface="Tahoma" panose="020B0604030504040204" pitchFamily="34" charset="0"/>
                <a:ea typeface="Tahoma" panose="020B0604030504040204" pitchFamily="34" charset="0"/>
                <a:cs typeface="Tahoma" panose="020B0604030504040204" pitchFamily="34" charset="0"/>
              </a:rPr>
              <a:t>, a igualdad de cantidad y naturaleza de los materiales, dependerá significativamente de la </a:t>
            </a:r>
            <a:r>
              <a:rPr lang="es-AR" dirty="0" err="1">
                <a:latin typeface="Tahoma" panose="020B0604030504040204" pitchFamily="34" charset="0"/>
                <a:ea typeface="Tahoma" panose="020B0604030504040204" pitchFamily="34" charset="0"/>
                <a:cs typeface="Tahoma" panose="020B0604030504040204" pitchFamily="34" charset="0"/>
              </a:rPr>
              <a:t>geometria</a:t>
            </a:r>
            <a:r>
              <a:rPr lang="es-AR" dirty="0">
                <a:latin typeface="Tahoma" panose="020B0604030504040204" pitchFamily="34" charset="0"/>
                <a:ea typeface="Tahoma" panose="020B0604030504040204" pitchFamily="34" charset="0"/>
                <a:cs typeface="Tahoma" panose="020B0604030504040204" pitchFamily="34" charset="0"/>
              </a:rPr>
              <a:t> particular con que se empleen y de la eficiencia general de sus sistemas energéticos. </a:t>
            </a:r>
          </a:p>
        </p:txBody>
      </p:sp>
      <p:sp>
        <p:nvSpPr>
          <p:cNvPr id="17" name="CuadroTexto 16">
            <a:extLst>
              <a:ext uri="{FF2B5EF4-FFF2-40B4-BE49-F238E27FC236}">
                <a16:creationId xmlns:a16="http://schemas.microsoft.com/office/drawing/2014/main" id="{01BF31DE-B7ED-49B4-93A5-3679B3D5BE1D}"/>
              </a:ext>
            </a:extLst>
          </p:cNvPr>
          <p:cNvSpPr txBox="1"/>
          <p:nvPr/>
        </p:nvSpPr>
        <p:spPr>
          <a:xfrm>
            <a:off x="1055440" y="5157192"/>
            <a:ext cx="1000911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s-AR"/>
            </a:defPPr>
            <a:lvl1pPr algn="ctr">
              <a:spcBef>
                <a:spcPct val="50000"/>
              </a:spcBef>
              <a:defRPr>
                <a:latin typeface="Tahoma" panose="020B0604030504040204" pitchFamily="34" charset="0"/>
                <a:ea typeface="Tahoma" panose="020B0604030504040204" pitchFamily="34" charset="0"/>
                <a:cs typeface="Tahoma" panose="020B0604030504040204" pitchFamily="34" charset="0"/>
              </a:defRPr>
            </a:lvl1pPr>
          </a:lstStyle>
          <a:p>
            <a:r>
              <a:rPr lang="es-AR" sz="2000" dirty="0"/>
              <a:t>En lo que se refiere al costo energético total, interesa desde el principio evaluar los términos más significativos de su estructura agregada, en lo que se refiere a cuatro variables sintéticas: durabilidad, materiales, geometría y eficiencia.</a:t>
            </a:r>
          </a:p>
        </p:txBody>
      </p:sp>
    </p:spTree>
    <p:extLst>
      <p:ext uri="{BB962C8B-B14F-4D97-AF65-F5344CB8AC3E}">
        <p14:creationId xmlns:p14="http://schemas.microsoft.com/office/powerpoint/2010/main" val="9426777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A4B14AD-CBD0-4E85-8D3B-F199769575F7}"/>
              </a:ext>
            </a:extLst>
          </p:cNvPr>
          <p:cNvPicPr>
            <a:picLocks noChangeAspect="1"/>
          </p:cNvPicPr>
          <p:nvPr/>
        </p:nvPicPr>
        <p:blipFill rotWithShape="1">
          <a:blip r:embed="rId2"/>
          <a:srcRect l="25194" t="32142" r="26375" b="15334"/>
          <a:stretch/>
        </p:blipFill>
        <p:spPr>
          <a:xfrm>
            <a:off x="2216209" y="1196752"/>
            <a:ext cx="7759581" cy="4731452"/>
          </a:xfrm>
          <a:prstGeom prst="rect">
            <a:avLst/>
          </a:prstGeom>
        </p:spPr>
      </p:pic>
      <p:sp>
        <p:nvSpPr>
          <p:cNvPr id="3" name="CuadroTexto 2">
            <a:extLst>
              <a:ext uri="{FF2B5EF4-FFF2-40B4-BE49-F238E27FC236}">
                <a16:creationId xmlns:a16="http://schemas.microsoft.com/office/drawing/2014/main" id="{EFD302AA-0CCF-4EF3-A6D1-992677D29684}"/>
              </a:ext>
            </a:extLst>
          </p:cNvPr>
          <p:cNvSpPr txBox="1"/>
          <p:nvPr/>
        </p:nvSpPr>
        <p:spPr>
          <a:xfrm>
            <a:off x="4966208" y="225837"/>
            <a:ext cx="60983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AR"/>
            </a:defPPr>
            <a:lvl1pPr algn="r">
              <a:spcBef>
                <a:spcPct val="50000"/>
              </a:spcBef>
              <a:defRPr sz="2400">
                <a:latin typeface="Tahoma" pitchFamily="34" charset="0"/>
                <a:ea typeface="Tahoma" pitchFamily="34" charset="0"/>
                <a:cs typeface="Tahoma" pitchFamily="34" charset="0"/>
              </a:defRPr>
            </a:lvl1pPr>
            <a:lvl2pPr marL="742950" indent="-285750">
              <a:defRPr sz="1400">
                <a:latin typeface="Arial" charset="0"/>
              </a:defRPr>
            </a:lvl2pPr>
            <a:lvl3pPr marL="1143000" indent="-228600">
              <a:defRPr sz="1400">
                <a:latin typeface="Arial" charset="0"/>
              </a:defRPr>
            </a:lvl3pPr>
            <a:lvl4pPr marL="1600200" indent="-228600">
              <a:defRPr sz="1400">
                <a:latin typeface="Arial" charset="0"/>
              </a:defRPr>
            </a:lvl4pPr>
            <a:lvl5pPr marL="2057400" indent="-228600">
              <a:defRPr sz="1400">
                <a:latin typeface="Arial" charset="0"/>
              </a:defRPr>
            </a:lvl5pPr>
            <a:lvl6pPr marL="2514600" indent="-228600" algn="ctr" eaLnBrk="0" fontAlgn="base" hangingPunct="0">
              <a:spcBef>
                <a:spcPct val="0"/>
              </a:spcBef>
              <a:spcAft>
                <a:spcPct val="0"/>
              </a:spcAft>
              <a:defRPr sz="1400">
                <a:latin typeface="Arial" charset="0"/>
              </a:defRPr>
            </a:lvl6pPr>
            <a:lvl7pPr marL="2971800" indent="-228600" algn="ctr" eaLnBrk="0" fontAlgn="base" hangingPunct="0">
              <a:spcBef>
                <a:spcPct val="0"/>
              </a:spcBef>
              <a:spcAft>
                <a:spcPct val="0"/>
              </a:spcAft>
              <a:defRPr sz="1400">
                <a:latin typeface="Arial" charset="0"/>
              </a:defRPr>
            </a:lvl7pPr>
            <a:lvl8pPr marL="3429000" indent="-228600" algn="ctr" eaLnBrk="0" fontAlgn="base" hangingPunct="0">
              <a:spcBef>
                <a:spcPct val="0"/>
              </a:spcBef>
              <a:spcAft>
                <a:spcPct val="0"/>
              </a:spcAft>
              <a:defRPr sz="1400">
                <a:latin typeface="Arial" charset="0"/>
              </a:defRPr>
            </a:lvl8pPr>
            <a:lvl9pPr marL="3886200" indent="-228600" algn="ctr" eaLnBrk="0" fontAlgn="base" hangingPunct="0">
              <a:spcBef>
                <a:spcPct val="0"/>
              </a:spcBef>
              <a:spcAft>
                <a:spcPct val="0"/>
              </a:spcAft>
              <a:defRPr sz="1400">
                <a:latin typeface="Arial" charset="0"/>
              </a:defRPr>
            </a:lvl9pPr>
          </a:lstStyle>
          <a:p>
            <a:r>
              <a:rPr lang="es-AR" dirty="0"/>
              <a:t>ENERGÍA TOTAL DE UN EDIFICIO</a:t>
            </a:r>
          </a:p>
        </p:txBody>
      </p:sp>
    </p:spTree>
    <p:extLst>
      <p:ext uri="{BB962C8B-B14F-4D97-AF65-F5344CB8AC3E}">
        <p14:creationId xmlns:p14="http://schemas.microsoft.com/office/powerpoint/2010/main" val="209177897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Newsprint</Template>
  <TotalTime>5033</TotalTime>
  <Words>2361</Words>
  <Application>Microsoft Office PowerPoint</Application>
  <PresentationFormat>Panorámica</PresentationFormat>
  <Paragraphs>315</Paragraphs>
  <Slides>41</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41</vt:i4>
      </vt:variant>
    </vt:vector>
  </HeadingPairs>
  <TitlesOfParts>
    <vt:vector size="48" baseType="lpstr">
      <vt:lpstr>Arial</vt:lpstr>
      <vt:lpstr>Arial Black</vt:lpstr>
      <vt:lpstr>Calibri</vt:lpstr>
      <vt:lpstr>Symbol</vt:lpstr>
      <vt:lpstr>Tahoma</vt:lpstr>
      <vt:lpstr>Times New Roman</vt:lpstr>
      <vt:lpstr>NewsPrint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cristianpavesi@hotmail.com</dc:creator>
  <cp:lastModifiedBy>María Victoria Mercado</cp:lastModifiedBy>
  <cp:revision>146</cp:revision>
  <dcterms:created xsi:type="dcterms:W3CDTF">2013-09-23T14:56:06Z</dcterms:created>
  <dcterms:modified xsi:type="dcterms:W3CDTF">2024-05-07T15:22:46Z</dcterms:modified>
</cp:coreProperties>
</file>