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7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32D5-E22B-44DA-B790-2407A821BB71}" type="datetimeFigureOut">
              <a:rPr lang="en-US" smtClean="0"/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11DE-70D6-4C7B-99EB-29A30BA7F13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32D5-E22B-44DA-B790-2407A821BB71}" type="datetimeFigureOut">
              <a:rPr lang="en-US" smtClean="0"/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11DE-70D6-4C7B-99EB-29A30BA7F13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32D5-E22B-44DA-B790-2407A821BB71}" type="datetimeFigureOut">
              <a:rPr lang="en-US" smtClean="0"/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11DE-70D6-4C7B-99EB-29A30BA7F13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32D5-E22B-44DA-B790-2407A821BB71}" type="datetimeFigureOut">
              <a:rPr lang="en-US" smtClean="0"/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11DE-70D6-4C7B-99EB-29A30BA7F13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32D5-E22B-44DA-B790-2407A821BB71}" type="datetimeFigureOut">
              <a:rPr lang="en-US" smtClean="0"/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11DE-70D6-4C7B-99EB-29A30BA7F13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32D5-E22B-44DA-B790-2407A821BB71}" type="datetimeFigureOut">
              <a:rPr lang="en-US" smtClean="0"/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11DE-70D6-4C7B-99EB-29A30BA7F13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32D5-E22B-44DA-B790-2407A821BB71}" type="datetimeFigureOut">
              <a:rPr lang="en-US" smtClean="0"/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11DE-70D6-4C7B-99EB-29A30BA7F13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32D5-E22B-44DA-B790-2407A821BB71}" type="datetimeFigureOut">
              <a:rPr lang="en-US" smtClean="0"/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11DE-70D6-4C7B-99EB-29A30BA7F13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32D5-E22B-44DA-B790-2407A821BB71}" type="datetimeFigureOut">
              <a:rPr lang="en-US" smtClean="0"/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11DE-70D6-4C7B-99EB-29A30BA7F13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32D5-E22B-44DA-B790-2407A821BB71}" type="datetimeFigureOut">
              <a:rPr lang="en-US" smtClean="0"/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11DE-70D6-4C7B-99EB-29A30BA7F13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32D5-E22B-44DA-B790-2407A821BB71}" type="datetimeFigureOut">
              <a:rPr lang="en-US" smtClean="0"/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11DE-70D6-4C7B-99EB-29A30BA7F13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F32D5-E22B-44DA-B790-2407A821BB71}" type="datetimeFigureOut">
              <a:rPr lang="en-US" smtClean="0"/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F11DE-70D6-4C7B-99EB-29A30BA7F13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-34939"/>
            <a:ext cx="9144000" cy="2387600"/>
          </a:xfrm>
        </p:spPr>
        <p:txBody>
          <a:bodyPr>
            <a:normAutofit/>
          </a:bodyPr>
          <a:lstStyle/>
          <a:p>
            <a:r>
              <a:rPr lang="es-ES" sz="36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Condensed" panose="020B0502040204020203" pitchFamily="34" charset="0"/>
              </a:rPr>
              <a:t>Práctica compartida entre estudiantes de la Universidad de Navarra, el Instituto Tecnológico de Monterrey y la Universidad Nacional de Cuyo</a:t>
            </a:r>
            <a:endParaRPr lang="en-US" sz="3600" dirty="0">
              <a:solidFill>
                <a:schemeClr val="accent4">
                  <a:lumMod val="40000"/>
                  <a:lumOff val="60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995609"/>
            <a:ext cx="9144000" cy="1655762"/>
          </a:xfrm>
        </p:spPr>
        <p:txBody>
          <a:bodyPr/>
          <a:lstStyle/>
          <a:p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Light Condensed" panose="020B0502040204020203" pitchFamily="34" charset="0"/>
              </a:rPr>
              <a:t>Aprendizaje colaborativo sobre referentes históricos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  <a:latin typeface="Bahnschrift Light Condensed" panose="020B0502040204020203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968" y="4013989"/>
            <a:ext cx="1683056" cy="224313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039" y="4028278"/>
            <a:ext cx="1495424" cy="224313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567" y="4013990"/>
            <a:ext cx="1495763" cy="22431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Referentes históricos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1. </a:t>
            </a:r>
            <a:r>
              <a:rPr lang="es-ES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Stoa</a:t>
            </a:r>
            <a:endParaRPr lang="es-ES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  <a:p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2. Partenón</a:t>
            </a:r>
            <a:endParaRPr lang="es-ES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  <a:p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3. Templo circular</a:t>
            </a:r>
            <a:endParaRPr lang="es-ES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  <a:p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4. Panteón (cúpula)</a:t>
            </a:r>
            <a:endParaRPr lang="es-ES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  <a:p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5. Basílica de </a:t>
            </a:r>
            <a:r>
              <a:rPr lang="es-ES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Majencio</a:t>
            </a:r>
            <a:endParaRPr lang="es-ES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  <a:p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6. Óculo o iluminación cenital</a:t>
            </a:r>
            <a:endParaRPr lang="es-ES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  <a:p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7. Espacio termal</a:t>
            </a:r>
            <a:endParaRPr lang="es-ES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  <a:p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8. Ventana termal</a:t>
            </a:r>
            <a:endParaRPr lang="es-ES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  <a:p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9. Arco de triunfo</a:t>
            </a:r>
            <a:endParaRPr lang="es-ES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  <a:p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10. Arquitectura islámica ornamental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11. Tracería gótica</a:t>
            </a:r>
            <a:endParaRPr lang="es-ES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  <a:p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12. Arco ojival</a:t>
            </a:r>
            <a:endParaRPr lang="es-ES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  <a:p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13. Ventana </a:t>
            </a:r>
            <a:r>
              <a:rPr lang="es-ES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serliana</a:t>
            </a:r>
            <a:endParaRPr lang="es-ES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  <a:p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14. Espacio de Iglesia bizantina (Sta. Sofía)</a:t>
            </a:r>
            <a:endParaRPr lang="es-ES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  <a:p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15. Fórmulas románicas</a:t>
            </a:r>
            <a:endParaRPr lang="es-ES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  <a:p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16. Casa patio romana</a:t>
            </a:r>
            <a:endParaRPr lang="es-ES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  <a:p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17. Columna</a:t>
            </a:r>
            <a:endParaRPr lang="es-ES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  <a:p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18. Mausoleo</a:t>
            </a:r>
            <a:endParaRPr lang="es-ES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  <a:p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19. Villa Adriana en </a:t>
            </a:r>
            <a:r>
              <a:rPr lang="es-ES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Tívoli</a:t>
            </a:r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 (paisajismo)</a:t>
            </a:r>
            <a:endParaRPr lang="es-ES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Condensed" panose="020B0502040204020203" pitchFamily="34" charset="0"/>
              </a:rPr>
              <a:t>Desarrollo de las actividades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137" y="1778795"/>
            <a:ext cx="902161" cy="1146969"/>
          </a:xfr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03" y="3472655"/>
            <a:ext cx="1217992" cy="109537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49" y="5126827"/>
            <a:ext cx="1104900" cy="114300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 flipH="1">
            <a:off x="2235495" y="1950245"/>
            <a:ext cx="4736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Condensed" panose="020B0502040204020203" pitchFamily="34" charset="0"/>
              </a:rPr>
              <a:t>Investigan en textos el origen del referente histórico en la Antigüedad o en el Medioevo </a:t>
            </a: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235495" y="3654247"/>
            <a:ext cx="47368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 dirty="0">
                <a:solidFill>
                  <a:srgbClr val="FFC000">
                    <a:lumMod val="40000"/>
                    <a:lumOff val="60000"/>
                  </a:srgbClr>
                </a:solidFill>
                <a:latin typeface="Bahnschrift SemiBold Condensed" panose="020B0502040204020203" pitchFamily="34" charset="0"/>
              </a:rPr>
              <a:t>Investigan en textos </a:t>
            </a:r>
            <a:r>
              <a:rPr lang="es-ES" sz="2400" dirty="0" smtClean="0">
                <a:solidFill>
                  <a:srgbClr val="FFC000">
                    <a:lumMod val="40000"/>
                    <a:lumOff val="60000"/>
                  </a:srgbClr>
                </a:solidFill>
                <a:latin typeface="Bahnschrift SemiBold Condensed" panose="020B0502040204020203" pitchFamily="34" charset="0"/>
              </a:rPr>
              <a:t>cómo pudo llegar el  referente histórico a las épocas posteriores </a:t>
            </a:r>
            <a:endParaRPr lang="en-US" sz="2400" dirty="0">
              <a:solidFill>
                <a:srgbClr val="FFC000">
                  <a:lumMod val="40000"/>
                  <a:lumOff val="60000"/>
                </a:srgb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273592" y="5092528"/>
            <a:ext cx="46987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 dirty="0" smtClean="0">
                <a:solidFill>
                  <a:srgbClr val="FFC000">
                    <a:lumMod val="40000"/>
                    <a:lumOff val="60000"/>
                  </a:srgbClr>
                </a:solidFill>
                <a:latin typeface="Bahnschrift SemiBold Condensed" panose="020B0502040204020203" pitchFamily="34" charset="0"/>
              </a:rPr>
              <a:t>Analizan una obra del siglo XVIII o XIX en la que se encuentra un referente histórico originado en la Antigüedad o el Medioevo</a:t>
            </a:r>
            <a:endParaRPr lang="en-US" sz="2400" dirty="0">
              <a:solidFill>
                <a:srgbClr val="FFC000">
                  <a:lumMod val="40000"/>
                  <a:lumOff val="60000"/>
                </a:srgb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 flipH="1">
            <a:off x="7960038" y="2174085"/>
            <a:ext cx="2869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Condensed" panose="020B0502040204020203" pitchFamily="34" charset="0"/>
              </a:rPr>
              <a:t>Producen un texto escrito</a:t>
            </a: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 flipH="1">
            <a:off x="7940995" y="3769533"/>
            <a:ext cx="2869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Condensed" panose="020B0502040204020203" pitchFamily="34" charset="0"/>
              </a:rPr>
              <a:t>Producen un texto escrito</a:t>
            </a: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 flipH="1">
            <a:off x="7936225" y="5236382"/>
            <a:ext cx="3508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Condensed" panose="020B0502040204020203" pitchFamily="34" charset="0"/>
              </a:rPr>
              <a:t>Transmiten el análisis realizado mediante esquemas y dibujos</a:t>
            </a: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14" name="Flecha derecha 13"/>
          <p:cNvSpPr/>
          <p:nvPr/>
        </p:nvSpPr>
        <p:spPr>
          <a:xfrm>
            <a:off x="7229476" y="2306515"/>
            <a:ext cx="439199" cy="314948"/>
          </a:xfrm>
          <a:prstGeom prst="rightArrow">
            <a:avLst/>
          </a:prstGeom>
          <a:noFill/>
          <a:ln w="254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echa derecha 14"/>
          <p:cNvSpPr/>
          <p:nvPr/>
        </p:nvSpPr>
        <p:spPr>
          <a:xfrm>
            <a:off x="7223284" y="3908812"/>
            <a:ext cx="439199" cy="314948"/>
          </a:xfrm>
          <a:prstGeom prst="rightArrow">
            <a:avLst/>
          </a:prstGeom>
          <a:noFill/>
          <a:ln w="254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echa derecha 15"/>
          <p:cNvSpPr/>
          <p:nvPr/>
        </p:nvSpPr>
        <p:spPr>
          <a:xfrm>
            <a:off x="7229475" y="5535218"/>
            <a:ext cx="439199" cy="314948"/>
          </a:xfrm>
          <a:prstGeom prst="rightArrow">
            <a:avLst/>
          </a:prstGeom>
          <a:noFill/>
          <a:ln w="254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/>
        </p:nvSpPr>
        <p:spPr>
          <a:xfrm>
            <a:off x="7776309" y="1949768"/>
            <a:ext cx="3484248" cy="4579136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adroTexto 17"/>
          <p:cNvSpPr txBox="1"/>
          <p:nvPr/>
        </p:nvSpPr>
        <p:spPr>
          <a:xfrm>
            <a:off x="8081109" y="1164113"/>
            <a:ext cx="3530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9/10 se intercambia la información</a:t>
            </a:r>
            <a:endParaRPr lang="en-US" sz="2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7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Estudiantes</a:t>
            </a:r>
            <a:b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</a:br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 </a:t>
            </a:r>
            <a:r>
              <a:rPr lang="es-ES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UNCuyo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s-ES" sz="3600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Condensed" panose="020B0502040204020203" pitchFamily="34" charset="0"/>
            </a:endParaRPr>
          </a:p>
          <a:p>
            <a:r>
              <a:rPr lang="es-E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Condensed" panose="020B0502040204020203" pitchFamily="34" charset="0"/>
              </a:rPr>
              <a:t>Análisis de una obra del siglo XVIII o XIX y del </a:t>
            </a:r>
            <a:r>
              <a:rPr lang="es-ES" sz="3200" dirty="0" smtClean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referente histórico</a:t>
            </a:r>
            <a:r>
              <a:rPr lang="es-E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Condensed" panose="020B0502040204020203" pitchFamily="34" charset="0"/>
              </a:rPr>
              <a:t> que contiene</a:t>
            </a:r>
            <a:endParaRPr lang="en-US" sz="3200" dirty="0">
              <a:solidFill>
                <a:schemeClr val="accent4">
                  <a:lumMod val="40000"/>
                  <a:lumOff val="60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9" name="Marcador de contenido 8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587" y="569697"/>
            <a:ext cx="1341437" cy="1387693"/>
          </a:xfrm>
        </p:spPr>
      </p:pic>
      <p:sp>
        <p:nvSpPr>
          <p:cNvPr id="10" name="CuadroTexto 9"/>
          <p:cNvSpPr txBox="1"/>
          <p:nvPr/>
        </p:nvSpPr>
        <p:spPr>
          <a:xfrm>
            <a:off x="5286366" y="2686064"/>
            <a:ext cx="655980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TP6</a:t>
            </a:r>
            <a:endParaRPr lang="es-ES" sz="2800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  <a:p>
            <a:pPr marL="342900" indent="-342900">
              <a:buAutoNum type="alphaLcPeriod"/>
            </a:pPr>
            <a:r>
              <a:rPr lang="es-E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Ficha técnica de la obra</a:t>
            </a:r>
            <a:endParaRPr lang="es-ES" sz="2800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  <a:p>
            <a:pPr marL="342900" indent="-342900">
              <a:buAutoNum type="alphaLcPeriod"/>
            </a:pPr>
            <a:r>
              <a:rPr lang="es-E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Análisis de contexto inmediato en su época</a:t>
            </a:r>
            <a:endParaRPr lang="es-ES" sz="2800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  <a:p>
            <a:pPr marL="342900" indent="-342900">
              <a:buAutoNum type="alphaLcPeriod"/>
            </a:pPr>
            <a:r>
              <a:rPr lang="es-E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Análisis de forma y materialidad</a:t>
            </a:r>
            <a:endParaRPr lang="en-US" sz="2800" dirty="0"/>
          </a:p>
        </p:txBody>
      </p:sp>
      <p:sp>
        <p:nvSpPr>
          <p:cNvPr id="11" name="Abrir llave 10"/>
          <p:cNvSpPr/>
          <p:nvPr/>
        </p:nvSpPr>
        <p:spPr>
          <a:xfrm rot="16200000">
            <a:off x="8318899" y="1810932"/>
            <a:ext cx="357188" cy="6322221"/>
          </a:xfrm>
          <a:prstGeom prst="leftBrac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adroTexto 11"/>
          <p:cNvSpPr txBox="1"/>
          <p:nvPr/>
        </p:nvSpPr>
        <p:spPr>
          <a:xfrm>
            <a:off x="6472243" y="5386381"/>
            <a:ext cx="40719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Entregar a estudiantes UNAV y TEC</a:t>
            </a:r>
            <a:endParaRPr lang="en-US" sz="28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Estudiantes</a:t>
            </a:r>
            <a:b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</a:br>
            <a:r>
              <a:rPr lang="es-ES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UNCuyo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028697" y="2600330"/>
            <a:ext cx="2185986" cy="2414588"/>
          </a:xfrm>
        </p:spPr>
        <p:txBody>
          <a:bodyPr>
            <a:normAutofit/>
          </a:bodyPr>
          <a:lstStyle/>
          <a:p>
            <a:endParaRPr lang="es-ES" sz="3600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Condensed" panose="020B0502040204020203" pitchFamily="34" charset="0"/>
            </a:endParaRPr>
          </a:p>
          <a:p>
            <a:r>
              <a:rPr lang="es-E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Condensed" panose="020B0502040204020203" pitchFamily="34" charset="0"/>
              </a:rPr>
              <a:t>Con (</a:t>
            </a:r>
            <a:r>
              <a:rPr lang="es-ES" sz="32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Condensed" panose="020B0502040204020203" pitchFamily="34" charset="0"/>
              </a:rPr>
              <a:t>a+b+c</a:t>
            </a:r>
            <a:r>
              <a:rPr lang="es-E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Condensed" panose="020B0502040204020203" pitchFamily="34" charset="0"/>
              </a:rPr>
              <a:t>) </a:t>
            </a:r>
            <a:endParaRPr lang="es-ES" sz="3200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Condensed" panose="020B0502040204020203" pitchFamily="34" charset="0"/>
            </a:endParaRPr>
          </a:p>
          <a:p>
            <a:r>
              <a:rPr lang="es-E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Condensed" panose="020B0502040204020203" pitchFamily="34" charset="0"/>
              </a:rPr>
              <a:t>+ texto UNAV </a:t>
            </a:r>
            <a:endParaRPr lang="es-ES" sz="3200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Condensed" panose="020B0502040204020203" pitchFamily="34" charset="0"/>
            </a:endParaRPr>
          </a:p>
          <a:p>
            <a:r>
              <a:rPr lang="es-E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Condensed" panose="020B0502040204020203" pitchFamily="34" charset="0"/>
              </a:rPr>
              <a:t>+ texto TEC</a:t>
            </a:r>
            <a:endParaRPr lang="en-US" sz="3200" dirty="0">
              <a:solidFill>
                <a:schemeClr val="accent4">
                  <a:lumMod val="40000"/>
                  <a:lumOff val="60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9" name="Marcador de contenido 8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587" y="569697"/>
            <a:ext cx="1341437" cy="1387693"/>
          </a:xfrm>
        </p:spPr>
      </p:pic>
      <p:sp>
        <p:nvSpPr>
          <p:cNvPr id="10" name="CuadroTexto 9"/>
          <p:cNvSpPr txBox="1"/>
          <p:nvPr/>
        </p:nvSpPr>
        <p:spPr>
          <a:xfrm>
            <a:off x="3986196" y="3228999"/>
            <a:ext cx="72437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TP6</a:t>
            </a:r>
            <a:endParaRPr lang="es-ES" sz="2800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  <a:p>
            <a:r>
              <a:rPr lang="es-E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d. Elaborar un </a:t>
            </a:r>
            <a:r>
              <a:rPr lang="es-ES" sz="2800" dirty="0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texto escrito</a:t>
            </a:r>
            <a:r>
              <a:rPr lang="es-E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 </a:t>
            </a:r>
            <a:r>
              <a:rPr lang="es-ES" sz="2800" dirty="0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sobre el referente histórico</a:t>
            </a:r>
            <a:r>
              <a:rPr lang="es-E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 que contenga la información aportada por los tres equipos (enunciado en Aula Virtual)</a:t>
            </a:r>
            <a:endParaRPr lang="es-ES" sz="2800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794385" y="3162935"/>
            <a:ext cx="2534920" cy="310324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94069" y="427725"/>
            <a:ext cx="3932237" cy="1600200"/>
          </a:xfrm>
        </p:spPr>
        <p:txBody>
          <a:bodyPr>
            <a:normAutofit/>
          </a:bodyPr>
          <a:lstStyle/>
          <a:p>
            <a:r>
              <a:rPr lang="es-ES" sz="1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Estudiantes</a:t>
            </a:r>
            <a:br>
              <a:rPr lang="es-ES" sz="1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</a:br>
            <a:r>
              <a:rPr lang="es-ES" sz="1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UNCuyo</a:t>
            </a:r>
            <a:endParaRPr lang="en-US" sz="1800" dirty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028697" y="2600330"/>
            <a:ext cx="2185986" cy="2414588"/>
          </a:xfrm>
        </p:spPr>
        <p:txBody>
          <a:bodyPr>
            <a:normAutofit lnSpcReduction="10000"/>
          </a:bodyPr>
          <a:lstStyle/>
          <a:p>
            <a:endParaRPr lang="es-ES" sz="3600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Condensed" panose="020B0502040204020203" pitchFamily="34" charset="0"/>
            </a:endParaRPr>
          </a:p>
          <a:p>
            <a:r>
              <a:rPr lang="es-E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Condensed" panose="020B0502040204020203" pitchFamily="34" charset="0"/>
              </a:rPr>
              <a:t>Preparar 4 diapositivas de </a:t>
            </a:r>
            <a:r>
              <a:rPr lang="es-ES" sz="32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Condensed" panose="020B0502040204020203" pitchFamily="34" charset="0"/>
              </a:rPr>
              <a:t>Power</a:t>
            </a:r>
            <a:r>
              <a:rPr lang="es-E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Condensed" panose="020B0502040204020203" pitchFamily="34" charset="0"/>
              </a:rPr>
              <a:t> Point</a:t>
            </a:r>
            <a:endParaRPr lang="en-US" sz="3200" dirty="0">
              <a:solidFill>
                <a:schemeClr val="accent4">
                  <a:lumMod val="40000"/>
                  <a:lumOff val="60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9" name="Marcador de contenido 8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551" y="640232"/>
            <a:ext cx="1341437" cy="1387693"/>
          </a:xfrm>
        </p:spPr>
      </p:pic>
      <p:sp>
        <p:nvSpPr>
          <p:cNvPr id="10" name="CuadroTexto 9"/>
          <p:cNvSpPr txBox="1"/>
          <p:nvPr/>
        </p:nvSpPr>
        <p:spPr>
          <a:xfrm>
            <a:off x="3850477" y="2709536"/>
            <a:ext cx="72437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1º El referente histórico en su origen (características) UNAV</a:t>
            </a:r>
            <a:endParaRPr lang="es-ES" sz="2000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  <a:p>
            <a:endParaRPr lang="es-ES" sz="2000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  <a:p>
            <a:r>
              <a:rPr lang="es-ES" sz="2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2º Transmisión del conocimiento del referente histórico TEC</a:t>
            </a:r>
            <a:endParaRPr lang="es-ES" sz="2000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  <a:p>
            <a:endParaRPr lang="es-ES" sz="2000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  <a:p>
            <a:r>
              <a:rPr lang="es-ES" sz="2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3º El referente histórico en el siglo XIX (características) </a:t>
            </a:r>
            <a:r>
              <a:rPr lang="es-ES" sz="20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UNCuyo</a:t>
            </a:r>
            <a:endParaRPr lang="es-ES" sz="2000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  <a:p>
            <a:endParaRPr lang="es-ES" sz="2000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  <a:p>
            <a:r>
              <a:rPr lang="es-ES" sz="2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4º El referente histórico en la obra del siglo XXI (características) </a:t>
            </a:r>
            <a:r>
              <a:rPr lang="es-ES" sz="20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UNAV+TEC+UNCuyo</a:t>
            </a:r>
            <a:endParaRPr lang="es-ES" sz="2000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  <a:p>
            <a:r>
              <a:rPr lang="es-ES" sz="2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Extraer al menos dos conclusiones</a:t>
            </a:r>
            <a:endParaRPr lang="es-ES" sz="2000" dirty="0" smtClean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794069" y="2843212"/>
            <a:ext cx="2534919" cy="260032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adroTexto 2"/>
          <p:cNvSpPr txBox="1"/>
          <p:nvPr/>
        </p:nvSpPr>
        <p:spPr>
          <a:xfrm>
            <a:off x="3707600" y="1334078"/>
            <a:ext cx="187881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+ </a:t>
            </a:r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Estudiantes TEC de Monterrey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7486652" y="1491291"/>
            <a:ext cx="1935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+ Estudiantes </a:t>
            </a:r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hnschrift SemiBold SemiConden" panose="020B0502040204020203" pitchFamily="34" charset="0"/>
              </a:rPr>
              <a:t>UNAV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237" y="829396"/>
            <a:ext cx="1419225" cy="12763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988" y="706062"/>
            <a:ext cx="1100937" cy="1399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1932</Words>
  <Application>WPS Presentation</Application>
  <PresentationFormat>Panorámica</PresentationFormat>
  <Paragraphs>81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0" baseType="lpstr">
      <vt:lpstr>Arial</vt:lpstr>
      <vt:lpstr>SimSun</vt:lpstr>
      <vt:lpstr>Wingdings</vt:lpstr>
      <vt:lpstr>Bahnschrift SemiBold Condensed</vt:lpstr>
      <vt:lpstr>Bahnschrift Light Condensed</vt:lpstr>
      <vt:lpstr>Bahnschrift SemiBold SemiConden</vt:lpstr>
      <vt:lpstr>Bahnschrift</vt:lpstr>
      <vt:lpstr>Microsoft YaHei</vt:lpstr>
      <vt:lpstr/>
      <vt:lpstr>Arial Unicode MS</vt:lpstr>
      <vt:lpstr>Calibri Light</vt:lpstr>
      <vt:lpstr>Calibri</vt:lpstr>
      <vt:lpstr>Segoe Print</vt:lpstr>
      <vt:lpstr>Tema de Office</vt:lpstr>
      <vt:lpstr>Práctica compartida entre estudiantes de la Universidad de Navarra, el Instituto Tecnológico de Monterrey y la Universidad Nacional de Cuyo</vt:lpstr>
      <vt:lpstr>Referentes históricos</vt:lpstr>
      <vt:lpstr>Desarrollo de las actividades</vt:lpstr>
      <vt:lpstr>Estudiantes  UNCuyo</vt:lpstr>
      <vt:lpstr>Estudiantes UNCuyo</vt:lpstr>
      <vt:lpstr>Estudiantes UNCuyo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Práctica compartida con estudiantes de la Universidad de Navarra, el Instituto Tecnológico de Monterrey y la Universidad Nacional de Cuyo</dc:title>
  <dc:creator>Bangho10</dc:creator>
  <cp:lastModifiedBy>Bangho10</cp:lastModifiedBy>
  <cp:revision>23</cp:revision>
  <dcterms:created xsi:type="dcterms:W3CDTF">2023-07-21T18:57:00Z</dcterms:created>
  <dcterms:modified xsi:type="dcterms:W3CDTF">2023-08-22T15:49:43Z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3082-11.2.0.8668</vt:lpwstr>
  </property>
</Properties>
</file>