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73" r:id="rId8"/>
    <p:sldMasterId id="2147483785" r:id="rId9"/>
    <p:sldMasterId id="2147483797" r:id="rId10"/>
    <p:sldMasterId id="2147483815" r:id="rId11"/>
  </p:sldMasterIdLst>
  <p:sldIdLst>
    <p:sldId id="256" r:id="rId12"/>
    <p:sldId id="382" r:id="rId13"/>
    <p:sldId id="383" r:id="rId14"/>
    <p:sldId id="385" r:id="rId15"/>
    <p:sldId id="384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09" r:id="rId55"/>
    <p:sldId id="410" r:id="rId56"/>
    <p:sldId id="471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441" r:id="rId66"/>
    <p:sldId id="442" r:id="rId67"/>
    <p:sldId id="443" r:id="rId68"/>
    <p:sldId id="444" r:id="rId69"/>
    <p:sldId id="445" r:id="rId70"/>
    <p:sldId id="446" r:id="rId71"/>
    <p:sldId id="489" r:id="rId72"/>
    <p:sldId id="490" r:id="rId73"/>
    <p:sldId id="487" r:id="rId74"/>
    <p:sldId id="488" r:id="rId75"/>
    <p:sldId id="486" r:id="rId76"/>
    <p:sldId id="484" r:id="rId77"/>
    <p:sldId id="485" r:id="rId78"/>
    <p:sldId id="483" r:id="rId79"/>
    <p:sldId id="482" r:id="rId80"/>
    <p:sldId id="480" r:id="rId81"/>
    <p:sldId id="481" r:id="rId82"/>
    <p:sldId id="478" r:id="rId83"/>
    <p:sldId id="479" r:id="rId84"/>
    <p:sldId id="476" r:id="rId85"/>
    <p:sldId id="477" r:id="rId86"/>
    <p:sldId id="447" r:id="rId87"/>
    <p:sldId id="474" r:id="rId88"/>
    <p:sldId id="475" r:id="rId89"/>
    <p:sldId id="448" r:id="rId90"/>
    <p:sldId id="449" r:id="rId91"/>
    <p:sldId id="472" r:id="rId92"/>
    <p:sldId id="473" r:id="rId93"/>
    <p:sldId id="450" r:id="rId94"/>
    <p:sldId id="451" r:id="rId95"/>
    <p:sldId id="452" r:id="rId96"/>
    <p:sldId id="453" r:id="rId97"/>
    <p:sldId id="454" r:id="rId98"/>
    <p:sldId id="455" r:id="rId99"/>
    <p:sldId id="456" r:id="rId100"/>
    <p:sldId id="457" r:id="rId101"/>
    <p:sldId id="458" r:id="rId102"/>
    <p:sldId id="459" r:id="rId103"/>
    <p:sldId id="460" r:id="rId104"/>
    <p:sldId id="461" r:id="rId105"/>
    <p:sldId id="462" r:id="rId106"/>
    <p:sldId id="463" r:id="rId107"/>
    <p:sldId id="464" r:id="rId108"/>
    <p:sldId id="465" r:id="rId109"/>
    <p:sldId id="466" r:id="rId110"/>
    <p:sldId id="467" r:id="rId111"/>
    <p:sldId id="468" r:id="rId112"/>
    <p:sldId id="469" r:id="rId113"/>
    <p:sldId id="470" r:id="rId1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F11B8"/>
    <a:srgbClr val="FF6600"/>
    <a:srgbClr val="F24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2" autoAdjust="0"/>
    <p:restoredTop sz="94660"/>
  </p:normalViewPr>
  <p:slideViewPr>
    <p:cSldViewPr snapToGrid="0">
      <p:cViewPr>
        <p:scale>
          <a:sx n="80" d="100"/>
          <a:sy n="80" d="100"/>
        </p:scale>
        <p:origin x="-3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theme" Target="theme/theme1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tableStyles" Target="tableStyles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3-04-08T00:58:20.8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10418 6623,'50'0,"-26"0,1 0,0 0,25 0,-26 0,1 0,0 0,25 0,-26 0,1 0,0 0,0 0,0 0,-1 0,1 0,0 0,0 0,0 0,-1 0,1 0,0 0,0 0,0 0,-1 0,1 0,0 0,0 0,0 0,0 0,24 0,-24 0,0-25,0 25,-1 0,1 0,-25-25,25 25,0 0,0 0,-1 0,1 0,25 0,-25-25,-1 25,1 0,0 0,0 0,0 0,-1 0,1 0,0 0,0 0,0 0,-1 0,1 0,0 0,0 0,0 0,-1 0,1 0,0 0,0 0,0 0,-1 0,1 0,0 0,0 0,0 0,0 0,-1 0,1 0,25 0,-25 0,-1 0,1 0,0 0,0 0,0 0,-1 0,1 0,0 0,0 0,0 0,24 0,-24 0,0 0,0 0,-1 0,1 0,0 0,0 0,24 0,-24 0,25 0,-25 0,24 0,-24 25,0-25,0 0,-1 0,1 0,0 0,0 0,0 0,0 0,-1 0,1 0,0 0,0 0,0 0,-1 0,1 0,0 0,0 0,0 0,-1 0,1 0,0 25,0-25,0 0,24 0,-24 0,0 0,0 0,-1 0,1 0,0 0,0 0,0 0,-1 0,1 0,0 0,0 0,24 0,-24 0,25 0,-25 0,-1 0,1 0,0 0,0 0</inkml:trace>
  <inkml:trace contextRef="#ctx0" brushRef="#br0" timeOffset="4335.6082">10567 9575,'49'0,"-24"0,25-25,-25 25,24 0,-24 0,0 0,24 0,-24 0,0 0,0 0,0 0,-1 0,1 0,0 0,0 0,0 0,24 0,-24-25,25 25,-25 0,-1 0,26-25,-25 25,0 0,24 0,1 0,-25 0,-1 0,1 0,25 0,-25 0,24 0,-24 0,0 0,0 0,24 0,-24 0,0 0,0 0,-1 0,1 0,0 0,0 0,24 0,-24 0,25 0,-25 0,24 0,-24 0,25 0,-25 0,-1 0,1 0,25 0,-25 0,24 0,-24 0,0 0,0 0,24 0,-24 0,0 0,24 0,-24 25,0-25,25 0,-26 0,1 0,25 0,-25 0,-1 0,26 0,-25 0,24 0,-24 0,0 0,25 0,-26 25,1-25,25 0,-25 0,0 25,-1-25,26 0,-25 0,0 0,24 0,-24 0,0 0,0 0,49 0,-49 0,24 0,-24 0,25 0,-1 0,-24 0,0 0,25 0,-26 0,1 0,0 0,0 0,0 0,-1 0,1 0,0 0</inkml:trace>
  <inkml:trace contextRef="#ctx0" brushRef="#br0" timeOffset="7864.7287">7640 12477,'25'0,"-1"0,1 0,0 0,0 0,0 0,-1 0,1 0,0 0,0 0,0 0,-1 0,1 0,0 0,0 0,0 0,0 0,-1 0,1 0,0 0,0 0,0 0,-1 0,1 0,0 0,0 0,0 0,-1 0,1 0,0 0</inkml:trace>
  <inkml:trace contextRef="#ctx0" brushRef="#br0" timeOffset="13098.6542">11509 15503,'25'0,"25"0,-1 0,1 0,0 0,-1 0,1 0,-1 0,1 0,24 0,1 0,-50 0,24 0,1 0,-25 0,24 0,-24 0,0 0,25 0,-26 0,26 0,-25 0,24 0,-24 0,0 0,0 0,0 0,-1 0,26 0,-25 0,24 0,-24 0,25 0,-25 0,-1 0,1 0,0 0,0 0,0 0,-1 0,1 0,0 0,25 0,-26 0,26 0,-25 0,25-25,-1 25,-24 0,0-25,0 25,-1 0,1 0,25 0,-25 0,24 0,-24-24,0 24,0 0,-1 0,1 0,0 0,0 0,24-25,-24 25,25 0,-25 0,-1 0,1 0,25 0,-25 0,-1 0,26 0,-25 0,0 0,24 0,-24 0,25 0,-26 0,1 0,0 0,0 0,0 0,24 0,-24 0,0 0,0 0,24 0,-24 0,0 0,0 0,0 0,-1 0,26 0,-25 0,0 0,-1 0,1 0,0 0,0 0,0 0,24 0,-24 0,25 0,-26 0,26 0,-25 0,24 0,-24 0,0 0,25 0,-26 0,1 0,0 0,25 0,-25 0,-1 0,1 0,0 0,0 0,0 0,-1 0,1 0,0 0,0 0,0 0,-1 0,26 0,-25 0,0 0,-1 0,1 0,0 0,0 0,0 0,24 0,-24 0,0 0,0 0,-1 0,1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3-04-08T00:59:01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6424 6474,'50'0,"-25"0,0 0,-1 0,1 0,0 0,0 0,0 0,-1 0,26 0,-25 0,0 0,-1 0,26 0,-25 0,0 0,24 0,-24 0,0 0,0 0,24 0,-24 0,0 0,25 0,-26 0,1 0,25 0,-25 0,24 0,-24 0,25 0,-26 0,1 0,25 0,-25 0,-1 0,1 0,0 0,0 0,0 0,-1 0,1 0,0 0,0 0,0 0,-1 0,1 0,0 0,0 0,24 0,-24 0,0 0,0 0,0 0,24 0,-24 0,25 0,-25 0,-1 0,1 0,0 0,0 0,0 0,-1 0,26 0,0 0,-26 0,1 0,0 0,0 0,0 0,-1 0,1 0,0 0,0 0,0 0,-1 0,1 0,0 0,0 0,0 0,-1 0,1 0,0 0,-25-25,25 25,0 0,-1 0,1 0,0 0,0 0,0 0,0 0,24 0,-24 0,0 0,24 0,-24 0,0 0,0 0,0 0,-1 0,1 0,0 0,0 0</inkml:trace>
  <inkml:trace contextRef="#ctx0" brushRef="#br0" timeOffset="3792.5542">5854 10021,'50'0,"-26"0,1 0,0 0,0 0,24 0,-24 0,0 0,0 0,0 0,-1 0,1 0,0 25,0-25,0 0,-1 0,1 0,25 0,-25 0,-1 0,1 0,0 0,0 0,0 0,-1 0,1 0,0 0,25 0,-26 0,1 25,25-25,-25 0,-1 0,1 0,0 0,-25 25</inkml:trace>
  <inkml:trace contextRef="#ctx0" brushRef="#br0" timeOffset="10819.5705">5904 13395,'0'-25,"24"25,1 0,0 0,0 0,0 0,-1 0,1 0,0 0,0 0,0 0,-1 0,26 0,-25 0,0 0,-1 0,1 0,0 0,0 0,0 0,-1 0,26 0,-25 0,0 0,-1 0,1 0,0 0,0 0,0 0,-1 0,1 0,0 0,0 0,0 0,-1 0,1 0,0 0,0 0,0 0,0 0</inkml:trace>
  <inkml:trace contextRef="#ctx0" brushRef="#br0" timeOffset="28187.5349">5333 16197,'25'0,"0"0,-1 0,1 0,0 0,0 0,0 0,-1 0,1 0,-25 25,25-25,0 0,0 0,-1 0,1 0,0 0,0 25,0-25,-1 0,1 0,0 0,25 0,-25 0,-1 0,1 0,0 0,0 0,0 0,-1 0,1 0,0 0,0 0,0 0,-1 0,-24 25</inkml:trace>
  <inkml:trace contextRef="#ctx0" brushRef="#br0" timeOffset="35284.3898">8037 16966,'25'-24,"24"24,1 0,-1-25,-24 25,25 0,-25-25,-1 25,26 0,-25 0,0 0,-1 0,1-25,0 25,0 0,0 0,-1-25,1 25,0 0,25 0,-26 0,1 0,0-24,0 24,0 0,-1 0,1 0,25 0,-25 0,-1 0,1 0,0 0,0 0,25 0,-26 0,1 0,0 0,0 0,24 0,-24 0,0 0,25 0,-26 0,1 0,0 0,0 0,0 0,-1 0,26 0,-25 0,0 0,-1 0,26 0,-25 0,0 0,24 0,-24 0,0 0,24 0,1 0,-25 0,0 0,-1 0,26 0,-25 0,0 24,24-24,-24 0,0 0,0 0,0 0,-1 0,1 0,0 25,0-25,0 0,-1 0,1 0,0 0,0 0,0 0,-1 0,1 0,0 0,0 0,0 0,-1 0,1 0,0 0,0 0,-25 25,25-25,-1 0,1 0,0 0,0 0,0 0,-1 0</inkml:trace>
  <inkml:trace contextRef="#ctx0" brushRef="#br0" timeOffset="43563.7935">5383 17785,'24'0,"1"0,0 0,0 0,0 0,-1 0,1 0,0 0,0 0,0 0,-1 0,1 0,0 0,0 0,0 0,-1 0,1 0,25 0,-25 0,0 0,-1 0,1 0,0 0,0 0,0 0,-1 0,1 0,0 0,0 0,0 0,-1 0,1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s-AR"/>
          </a:p>
        </p:txBody>
      </p:sp>
      <p:sp>
        <p:nvSpPr>
          <p:cNvPr id="10" name="9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B0DAED5-C1E5-4AB1-9E92-811BFD40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43E4803-BE32-46E5-91CE-5034FC4A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D9FDC80-CCA6-4A34-ADCC-37586AD0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077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DA38C4-32A4-47AB-816D-AA103E8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2448CCC-F003-47BE-8F6A-4E6ACFD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861E47-01B2-49CA-BAB2-96A0A2A61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13CC182-C555-4152-8F0B-A9A8DC0D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468BB4E-647A-419B-AC77-6E08103B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E24B8A-5F69-41C1-9EAD-D3A2AB7C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795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F20757-F6DF-4C28-AD33-E5F8A085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F82FAC1-39D1-45A6-A1B0-FC4C4920F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6A8C884-1D88-421A-867D-D7A2F45D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C437869-3992-42B5-A8BC-36E0A68F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2F7161-1A90-4778-B8B6-C501C5B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1C38885-9F3F-480C-96FE-FB25D769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18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CBAC9E-9DC2-4130-9025-39281D23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EA04AF-D952-43FD-9F3D-CE008B7D1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66CB45-0422-4B33-88CB-4A1830AE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A9B158-8B7D-48A5-BE8D-CAEB550E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D5302D-1D5D-41A2-B0CF-BEE9CB39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351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3057EF6-51FF-4E2D-B962-EABEBAE4F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1E98CCD-7963-4BC5-A54E-B8354B99F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B852EE-B8CB-469A-9067-26B27726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1C0D69-4A22-429D-A50B-B5ABB643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8BDC44-3B50-42E2-A902-A7575E3F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13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567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261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02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161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7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046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299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01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01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588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252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29339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92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65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A502A6-6712-48B1-9ABA-846AA1C60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CB1DDCC-8067-4987-830F-EDB6AB1C8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3815D4-C6FE-4DFE-A0F2-D9B99198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61C73-840D-40AD-B016-62E6455A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C6DB35-28D8-4006-B744-5C8EA44E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99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340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20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732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84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0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56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95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09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77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1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38794F-BEAD-44AF-813A-4D193FEC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B9A74A0-53BD-43DF-93EC-B5ABDA53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B442B7-335D-4DE8-B0F7-8DB35414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D51CE1-FA68-41E6-9E57-D261013D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E60187C-F5BC-4C06-9DFD-ECDA2C45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018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901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99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34123D-525F-4525-9EC6-52CC7C7C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4E2DE1D-B304-45B3-B514-B397416F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D228CFE-3C5B-43E6-BCAE-8C44E555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78F5EA-2011-475C-85FF-533B8FF7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068BCDB-F9DE-4183-83D6-97FE4EF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34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BA5D02-D942-49A4-91E5-2C68E948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0CC641-C096-4055-878A-047C72FB0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3A20585-5DFE-4CE4-BB8B-C4D19D6B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C24665F-73F7-4ED1-80C7-FBE75AD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0548AD0-7A48-4D58-9E71-A77DB371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FCB5822-83EE-4CB0-802D-77E88DB1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1A55AF-A5DB-4E51-9447-BC1860A3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64CBB90-1C0C-4386-B921-AC3014C7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875F14E-A8D8-4B78-9722-E8196EF5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C8DB624-23ED-4F98-9ED7-1D09D473D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1512768-B87F-470A-A9BA-AB0F69535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059543F-1B4C-4E28-A00D-EA5EF8C9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8F81EDF-F479-4744-A9DE-BCC3F1C6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F7C9ED4-2D02-4226-92F1-49B9083A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8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E2E0B8-CC4E-470D-BFE4-951ABA95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087C549-FA1B-4A45-984D-4EF313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F8C32F3-60F2-4211-89F8-42966FCC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F1CCEF-55D1-4129-98C1-5576FB9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2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803FE6A-BD03-4B1D-9B01-205466B8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EF11477-34CB-477E-B7B4-E562294A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B6303ED-A47C-48CF-B8FC-13F3B51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81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285C4A-0691-4E05-A58A-1F6F4FE5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5FE9D5F-DEE9-43AC-959B-E4CAA08D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1ACC541-1E11-4DED-BC2E-DE270D45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0665874-C4B0-4A6E-A467-3079073B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568584-7BE8-4E09-AABE-7DDF8DB5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051C57E-E834-4634-AF6F-BFDCB8D8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D30CFF-3FA8-419F-8FDF-26FACC14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2DC4AFE-1DF8-4A00-A6DB-1C881D23E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F29C3B1-9ACF-4CE8-B18C-A717B4851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9875EC9-0F0D-419F-ACD5-24BE2548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0032986-CA68-4712-AF23-E6E752F0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A425F9-465F-4491-B678-A4D4406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73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E26CCC-D110-4F3A-B192-ED6798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B48F644-1E5E-48F8-8027-6D11B23B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E3187A-9A9E-4FBC-856B-9058165A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1E676-0C9E-4B2C-B1EB-BC2296AA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C232287-371C-450F-9000-E873263E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8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3434EC0-B25E-4835-95BC-6CBC9D97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2061798-55F9-4F5F-A3CE-A4A8CC351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35E4B44-AD33-41A1-9307-E63F18E4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F76BF55-AD9C-4518-A61A-40402C6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0F068D-2F21-4262-96E6-73BD9DFF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35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1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15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53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8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75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6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5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12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1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91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19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A502A6-6712-48B1-9ABA-846AA1C60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CB1DDCC-8067-4987-830F-EDB6AB1C8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3815D4-C6FE-4DFE-A0F2-D9B99198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61C73-840D-40AD-B016-62E6455A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C6DB35-28D8-4006-B744-5C8EA44E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89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38794F-BEAD-44AF-813A-4D193FEC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B9A74A0-53BD-43DF-93EC-B5ABDA53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B442B7-335D-4DE8-B0F7-8DB35414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D51CE1-FA68-41E6-9E57-D261013D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E60187C-F5BC-4C06-9DFD-ECDA2C45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45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34123D-525F-4525-9EC6-52CC7C7C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4E2DE1D-B304-45B3-B514-B397416F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D228CFE-3C5B-43E6-BCAE-8C44E555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78F5EA-2011-475C-85FF-533B8FF7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068BCDB-F9DE-4183-83D6-97FE4EF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95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BA5D02-D942-49A4-91E5-2C68E948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0CC641-C096-4055-878A-047C72FB0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3A20585-5DFE-4CE4-BB8B-C4D19D6B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C24665F-73F7-4ED1-80C7-FBE75AD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0548AD0-7A48-4D58-9E71-A77DB371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FCB5822-83EE-4CB0-802D-77E88DB1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0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1A55AF-A5DB-4E51-9447-BC1860A3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64CBB90-1C0C-4386-B921-AC3014C7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875F14E-A8D8-4B78-9722-E8196EF5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C8DB624-23ED-4F98-9ED7-1D09D473D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1512768-B87F-470A-A9BA-AB0F69535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059543F-1B4C-4E28-A00D-EA5EF8C9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8F81EDF-F479-4744-A9DE-BCC3F1C6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F7C9ED4-2D02-4226-92F1-49B9083A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39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E2E0B8-CC4E-470D-BFE4-951ABA95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087C549-FA1B-4A45-984D-4EF313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F8C32F3-60F2-4211-89F8-42966FCC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F1CCEF-55D1-4129-98C1-5576FB9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803FE6A-BD03-4B1D-9B01-205466B8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EF11477-34CB-477E-B7B4-E562294A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B6303ED-A47C-48CF-B8FC-13F3B51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1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285C4A-0691-4E05-A58A-1F6F4FE5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5FE9D5F-DEE9-43AC-959B-E4CAA08D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1ACC541-1E11-4DED-BC2E-DE270D45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0665874-C4B0-4A6E-A467-3079073B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568584-7BE8-4E09-AABE-7DDF8DB5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051C57E-E834-4634-AF6F-BFDCB8D8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38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D30CFF-3FA8-419F-8FDF-26FACC14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2DC4AFE-1DF8-4A00-A6DB-1C881D23E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F29C3B1-9ACF-4CE8-B18C-A717B4851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9875EC9-0F0D-419F-ACD5-24BE2548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0032986-CA68-4712-AF23-E6E752F0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A425F9-465F-4491-B678-A4D4406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4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E26CCC-D110-4F3A-B192-ED6798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B48F644-1E5E-48F8-8027-6D11B23B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E3187A-9A9E-4FBC-856B-9058165A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1E676-0C9E-4B2C-B1EB-BC2296AA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C232287-371C-450F-9000-E873263E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87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3434EC0-B25E-4835-95BC-6CBC9D97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2061798-55F9-4F5F-A3CE-A4A8CC351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35E4B44-AD33-41A1-9307-E63F18E4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F76BF55-AD9C-4518-A61A-40402C6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0F068D-2F21-4262-96E6-73BD9DFF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1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0AFBB2-D621-4487-9C48-D5A14FD1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39BF489-E329-412F-9E49-8E12459EA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0E5D16-DCFA-406D-9EE9-0299F232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93A0C62-3D87-44AF-857B-731412E1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C4501B-216E-4444-84B4-379E280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97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376891-AB5C-4473-82CE-15A5E8D1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6A0CDF-9DDC-4BA0-913C-78BC7E95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6E35218-CDAD-4CE3-A30F-711CA486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D71512-EB24-43B1-B555-847D0D02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65CDC-402D-49E8-A7EC-2A87247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1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235CDDC-BAD4-4A98-8139-04EC068F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44DDDD0-4C2C-46C8-A117-2AB1DDDFD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9A7D08-76A7-4203-8FBE-FE73E4E1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AFF435-F292-4529-8D7E-C7AD8988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A6A97E-8517-49A7-9529-DFD6DBD8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08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D90A8-B450-4599-86E8-75DA433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FABF0C-D689-4C9B-89A4-984139E83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4C7399-DE11-435A-9493-8A4F2CBA8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9F8B1A6-B331-4793-BD52-AC5ABBB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F8F4BE3-7E32-4A05-964D-77BF99E7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E4E146-5462-4B77-ADC3-DFE8644B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65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2C8C2E-4968-4785-AA4F-C41DC26B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6E28A0A-4D88-44AE-9933-EA235889C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27D15D9-3BA8-45C2-A3F2-65FCCA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7F1B6E-FCC0-4E0D-A088-D8E8BF1F7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88F9197-08ED-4FB9-84EB-7F79AB06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053EA-647D-4D7C-BCE2-E49C7CDA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1523966-B1E1-4BBD-B2FC-83A58935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4124F4D-0E6B-4676-877D-02BB3D8C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2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5F0B00-65A4-4BE6-BB9C-59E7F1A8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105D81F-BD17-48AE-8B68-9F4AF0B5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B124436-8534-4365-80C7-4C272E01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5A1CB2-7716-429D-89B3-71D667F4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70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B0DAED5-C1E5-4AB1-9E92-811BFD40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43E4803-BE32-46E5-91CE-5034FC4A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D9FDC80-CCA6-4A34-ADCC-37586AD0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8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DA38C4-32A4-47AB-816D-AA103E8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2448CCC-F003-47BE-8F6A-4E6ACFD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861E47-01B2-49CA-BAB2-96A0A2A61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13CC182-C555-4152-8F0B-A9A8DC0D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468BB4E-647A-419B-AC77-6E08103B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E24B8A-5F69-41C1-9EAD-D3A2AB7C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99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F20757-F6DF-4C28-AD33-E5F8A085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F82FAC1-39D1-45A6-A1B0-FC4C4920F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6A8C884-1D88-421A-867D-D7A2F45D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C437869-3992-42B5-A8BC-36E0A68F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2F7161-1A90-4778-B8B6-C501C5B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1C38885-9F3F-480C-96FE-FB25D769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6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CBAC9E-9DC2-4130-9025-39281D23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EA04AF-D952-43FD-9F3D-CE008B7D1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66CB45-0422-4B33-88CB-4A1830AE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A9B158-8B7D-48A5-BE8D-CAEB550E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D5302D-1D5D-41A2-B0CF-BEE9CB39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74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3057EF6-51FF-4E2D-B962-EABEBAE4F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1E98CCD-7963-4BC5-A54E-B8354B99F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B852EE-B8CB-469A-9067-26B27726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1C0D69-4A22-429D-A50B-B5ABB643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8BDC44-3B50-42E2-A902-A7575E3F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63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0AFBB2-D621-4487-9C48-D5A14FD1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39BF489-E329-412F-9E49-8E12459EA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0E5D16-DCFA-406D-9EE9-0299F232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93A0C62-3D87-44AF-857B-731412E1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C4501B-216E-4444-84B4-379E280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9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376891-AB5C-4473-82CE-15A5E8D1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6A0CDF-9DDC-4BA0-913C-78BC7E95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6E35218-CDAD-4CE3-A30F-711CA486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D71512-EB24-43B1-B555-847D0D02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65CDC-402D-49E8-A7EC-2A87247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89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235CDDC-BAD4-4A98-8139-04EC068F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44DDDD0-4C2C-46C8-A117-2AB1DDDFD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9A7D08-76A7-4203-8FBE-FE73E4E1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AFF435-F292-4529-8D7E-C7AD8988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A6A97E-8517-49A7-9529-DFD6DBD8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8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D90A8-B450-4599-86E8-75DA433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FABF0C-D689-4C9B-89A4-984139E83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4C7399-DE11-435A-9493-8A4F2CBA8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9F8B1A6-B331-4793-BD52-AC5ABBB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F8F4BE3-7E32-4A05-964D-77BF99E7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E4E146-5462-4B77-ADC3-DFE8644B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2C8C2E-4968-4785-AA4F-C41DC26B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6E28A0A-4D88-44AE-9933-EA235889C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27D15D9-3BA8-45C2-A3F2-65FCCA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7F1B6E-FCC0-4E0D-A088-D8E8BF1F7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88F9197-08ED-4FB9-84EB-7F79AB06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053EA-647D-4D7C-BCE2-E49C7CDA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1523966-B1E1-4BBD-B2FC-83A58935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4124F4D-0E6B-4676-877D-02BB3D8C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63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5F0B00-65A4-4BE6-BB9C-59E7F1A8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105D81F-BD17-48AE-8B68-9F4AF0B5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B124436-8534-4365-80C7-4C272E01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5A1CB2-7716-429D-89B3-71D667F4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78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B0DAED5-C1E5-4AB1-9E92-811BFD40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43E4803-BE32-46E5-91CE-5034FC4A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D9FDC80-CCA6-4A34-ADCC-37586AD0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801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DA38C4-32A4-47AB-816D-AA103E8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2448CCC-F003-47BE-8F6A-4E6ACFD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861E47-01B2-49CA-BAB2-96A0A2A61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13CC182-C555-4152-8F0B-A9A8DC0D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468BB4E-647A-419B-AC77-6E08103B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E24B8A-5F69-41C1-9EAD-D3A2AB7C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01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F20757-F6DF-4C28-AD33-E5F8A085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F82FAC1-39D1-45A6-A1B0-FC4C4920F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6A8C884-1D88-421A-867D-D7A2F45D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C437869-3992-42B5-A8BC-36E0A68F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2F7161-1A90-4778-B8B6-C501C5B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1C38885-9F3F-480C-96FE-FB25D769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91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CBAC9E-9DC2-4130-9025-39281D23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EA04AF-D952-43FD-9F3D-CE008B7D1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66CB45-0422-4B33-88CB-4A1830AE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A9B158-8B7D-48A5-BE8D-CAEB550E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D5302D-1D5D-41A2-B0CF-BEE9CB39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5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3057EF6-51FF-4E2D-B962-EABEBAE4F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1E98CCD-7963-4BC5-A54E-B8354B99F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B852EE-B8CB-469A-9067-26B27726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1C0D69-4A22-429D-A50B-B5ABB643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8BDC44-3B50-42E2-A902-A7575E3F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75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99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2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3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64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47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49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5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35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49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83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FCA08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FCA08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4649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43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FCA08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FCA08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03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46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29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57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0AFBB2-D621-4487-9C48-D5A14FD1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39BF489-E329-412F-9E49-8E12459EA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0E5D16-DCFA-406D-9EE9-0299F232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93A0C62-3D87-44AF-857B-731412E1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C4501B-216E-4444-84B4-379E280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67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376891-AB5C-4473-82CE-15A5E8D1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6A0CDF-9DDC-4BA0-913C-78BC7E95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6E35218-CDAD-4CE3-A30F-711CA486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D71512-EB24-43B1-B555-847D0D02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65CDC-402D-49E8-A7EC-2A87247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960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235CDDC-BAD4-4A98-8139-04EC068F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44DDDD0-4C2C-46C8-A117-2AB1DDDFD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9A7D08-76A7-4203-8FBE-FE73E4E1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AFF435-F292-4529-8D7E-C7AD8988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A6A97E-8517-49A7-9529-DFD6DBD8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61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D90A8-B450-4599-86E8-75DA433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FABF0C-D689-4C9B-89A4-984139E83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4C7399-DE11-435A-9493-8A4F2CBA8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9F8B1A6-B331-4793-BD52-AC5ABBB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F8F4BE3-7E32-4A05-964D-77BF99E7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E4E146-5462-4B77-ADC3-DFE8644B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80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2C8C2E-4968-4785-AA4F-C41DC26B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6E28A0A-4D88-44AE-9933-EA235889C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27D15D9-3BA8-45C2-A3F2-65FCCA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7F1B6E-FCC0-4E0D-A088-D8E8BF1F7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88F9197-08ED-4FB9-84EB-7F79AB06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053EA-647D-4D7C-BCE2-E49C7CDA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1523966-B1E1-4BBD-B2FC-83A58935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4124F4D-0E6B-4676-877D-02BB3D8C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028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5F0B00-65A4-4BE6-BB9C-59E7F1A8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105D81F-BD17-48AE-8B68-9F4AF0B5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B124436-8534-4365-80C7-4C272E01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5A1CB2-7716-429D-89B3-71D667F4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32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B0DAED5-C1E5-4AB1-9E92-811BFD40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43E4803-BE32-46E5-91CE-5034FC4A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D9FDC80-CCA6-4A34-ADCC-37586AD0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DA38C4-32A4-47AB-816D-AA103E8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2448CCC-F003-47BE-8F6A-4E6ACFD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861E47-01B2-49CA-BAB2-96A0A2A61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13CC182-C555-4152-8F0B-A9A8DC0D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468BB4E-647A-419B-AC77-6E08103B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E24B8A-5F69-41C1-9EAD-D3A2AB7C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7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F20757-F6DF-4C28-AD33-E5F8A085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F82FAC1-39D1-45A6-A1B0-FC4C4920F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6A8C884-1D88-421A-867D-D7A2F45D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C437869-3992-42B5-A8BC-36E0A68F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2F7161-1A90-4778-B8B6-C501C5B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1C38885-9F3F-480C-96FE-FB25D769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44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CBAC9E-9DC2-4130-9025-39281D23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EA04AF-D952-43FD-9F3D-CE008B7D1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66CB45-0422-4B33-88CB-4A1830AE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A9B158-8B7D-48A5-BE8D-CAEB550E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D5302D-1D5D-41A2-B0CF-BEE9CB39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648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3057EF6-51FF-4E2D-B962-EABEBAE4F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1E98CCD-7963-4BC5-A54E-B8354B99F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B852EE-B8CB-469A-9067-26B27726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1C0D69-4A22-429D-A50B-B5ABB643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8BDC44-3B50-42E2-A902-A7575E3F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91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0AFBB2-D621-4487-9C48-D5A14FD1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39BF489-E329-412F-9E49-8E12459EA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0E5D16-DCFA-406D-9EE9-0299F232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93A0C62-3D87-44AF-857B-731412E1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C4501B-216E-4444-84B4-379E280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605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376891-AB5C-4473-82CE-15A5E8D1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6A0CDF-9DDC-4BA0-913C-78BC7E95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6E35218-CDAD-4CE3-A30F-711CA486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D71512-EB24-43B1-B555-847D0D02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65CDC-402D-49E8-A7EC-2A87247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835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235CDDC-BAD4-4A98-8139-04EC068F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44DDDD0-4C2C-46C8-A117-2AB1DDDFD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9A7D08-76A7-4203-8FBE-FE73E4E1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AFF435-F292-4529-8D7E-C7AD8988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A6A97E-8517-49A7-9529-DFD6DBD8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888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D90A8-B450-4599-86E8-75DA433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FABF0C-D689-4C9B-89A4-984139E83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4C7399-DE11-435A-9493-8A4F2CBA8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9F8B1A6-B331-4793-BD52-AC5ABBB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F8F4BE3-7E32-4A05-964D-77BF99E7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E4E146-5462-4B77-ADC3-DFE8644B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902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2C8C2E-4968-4785-AA4F-C41DC26B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6E28A0A-4D88-44AE-9933-EA235889C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27D15D9-3BA8-45C2-A3F2-65FCCA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7F1B6E-FCC0-4E0D-A088-D8E8BF1F7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88F9197-08ED-4FB9-84EB-7F79AB06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053EA-647D-4D7C-BCE2-E49C7CDA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1523966-B1E1-4BBD-B2FC-83A58935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4124F4D-0E6B-4676-877D-02BB3D8C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29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5F0B00-65A4-4BE6-BB9C-59E7F1A8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105D81F-BD17-48AE-8B68-9F4AF0B5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B124436-8534-4365-80C7-4C272E01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5A1CB2-7716-429D-89B3-71D667F4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2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29/10/2024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71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4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A76A885-F5EA-44A4-B4AE-D6BD81F4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8F69C9-FC92-4418-A432-A0EF1A9C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07F85FB-2E74-4D6C-B1C9-6FC82898D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7439FC6-E7DD-47AE-8BC7-1C396F266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A43084-B2AB-4E83-9F9D-636D559B8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8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A76A885-F5EA-44A4-B4AE-D6BD81F4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8F69C9-FC92-4418-A432-A0EF1A9C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07F85FB-2E74-4D6C-B1C9-6FC82898D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7439FC6-E7DD-47AE-8BC7-1C396F266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A43084-B2AB-4E83-9F9D-636D559B8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5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00FE966-7187-4398-9F82-3F41DEEC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026C1D-2F39-46D3-8EC7-715AEDCC5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8594174-F03F-4581-918E-45E81841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B359BB-AA36-4363-A895-5BE6A6BD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9442E1-E3A1-470F-8D9A-4352C8E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1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00FE966-7187-4398-9F82-3F41DEEC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026C1D-2F39-46D3-8EC7-715AEDCC5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8594174-F03F-4581-918E-45E81841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B359BB-AA36-4363-A895-5BE6A6BD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9442E1-E3A1-470F-8D9A-4352C8E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8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srgbClr val="FFCA08">
                    <a:lumMod val="75000"/>
                  </a:srgbClr>
                </a:solidFill>
              </a:rPr>
              <a:pPr/>
              <a:t>‹Nº›</a:t>
            </a:fld>
            <a:endParaRPr lang="es-AR">
              <a:solidFill>
                <a:srgbClr val="FFCA0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3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00FE966-7187-4398-9F82-3F41DEEC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026C1D-2F39-46D3-8EC7-715AEDCC5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8594174-F03F-4581-918E-45E81841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B359BB-AA36-4363-A895-5BE6A6BD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9442E1-E3A1-470F-8D9A-4352C8E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00FE966-7187-4398-9F82-3F41DEEC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026C1D-2F39-46D3-8EC7-715AEDCC5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8594174-F03F-4581-918E-45E81841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BDBB-658E-46DD-BE6B-2B1CBF19AE0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B359BB-AA36-4363-A895-5BE6A6BD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9442E1-E3A1-470F-8D9A-4352C8E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37DF-599B-4A04-9041-F193AD7EA4F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7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58.png"/><Relationship Id="rId18" Type="http://schemas.openxmlformats.org/officeDocument/2006/relationships/image" Target="../media/image144.png"/><Relationship Id="rId3" Type="http://schemas.openxmlformats.org/officeDocument/2006/relationships/image" Target="../media/image138.png"/><Relationship Id="rId7" Type="http://schemas.openxmlformats.org/officeDocument/2006/relationships/image" Target="../media/image61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5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143.png"/><Relationship Id="rId5" Type="http://schemas.openxmlformats.org/officeDocument/2006/relationships/image" Target="../media/image140.png"/><Relationship Id="rId15" Type="http://schemas.openxmlformats.org/officeDocument/2006/relationships/image" Target="../media/image63.png"/><Relationship Id="rId10" Type="http://schemas.openxmlformats.org/officeDocument/2006/relationships/image" Target="../media/image142.png"/><Relationship Id="rId4" Type="http://schemas.openxmlformats.org/officeDocument/2006/relationships/image" Target="../media/image139.png"/><Relationship Id="rId9" Type="http://schemas.openxmlformats.org/officeDocument/2006/relationships/image" Target="../media/image56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3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AR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</a:t>
            </a:r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endParaRPr lang="es-A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905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2А GRAMMAR </a:t>
            </a:r>
            <a:r>
              <a:rPr lang="en-US" b="1" dirty="0" smtClean="0"/>
              <a:t>   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/ an;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 plurals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this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/ that / these / those</a:t>
            </a:r>
            <a:endParaRPr lang="es-A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2" y="1877568"/>
            <a:ext cx="9613690" cy="210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4788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59" y="601579"/>
            <a:ext cx="8557546" cy="567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5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2" y="900092"/>
            <a:ext cx="11714204" cy="466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44945" y="676894"/>
            <a:ext cx="2459512" cy="712519"/>
          </a:xfrm>
          <a:prstGeom prst="ellipse">
            <a:avLst/>
          </a:prstGeom>
          <a:noFill/>
          <a:ln w="57150">
            <a:solidFill>
              <a:srgbClr val="26AB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" y="704335"/>
            <a:ext cx="11518643" cy="50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5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E267DF5-8251-4FA7-A2B6-BEB1D430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481" y="2553325"/>
            <a:ext cx="2076740" cy="1667108"/>
          </a:xfrm>
          <a:prstGeom prst="rect">
            <a:avLst/>
          </a:prstGeom>
          <a:ln w="38100">
            <a:solidFill>
              <a:srgbClr val="CC0099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2DDA294C-7FB3-4847-926C-6078AEBAE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668" y="2187541"/>
            <a:ext cx="2133898" cy="181952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A253ECC-56F7-4764-9CCF-B9608BC7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2" y="2134657"/>
            <a:ext cx="2105319" cy="162900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59313ED8-47EB-4210-8021-DE4C4C0A3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566" y="379310"/>
            <a:ext cx="2143424" cy="161947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E268EDF-B213-45FD-A71A-0ED3F609A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055" y="4588557"/>
            <a:ext cx="2105319" cy="1629002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D4AF1B71-E2CE-4CA5-82E5-68ACDC7BC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226" y="2187541"/>
            <a:ext cx="2076740" cy="16004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2F799EC5-A277-4ED2-B62C-5285BF53F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1732" y="2635278"/>
            <a:ext cx="2095792" cy="23053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ABD40928-9837-4ECC-AB84-E010F2C07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5539" y="383281"/>
            <a:ext cx="2095792" cy="16480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AB301B03-68D6-4703-9B5D-556671D13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842" y="315159"/>
            <a:ext cx="2067213" cy="1638529"/>
          </a:xfrm>
          <a:prstGeom prst="rect">
            <a:avLst/>
          </a:prstGeom>
          <a:ln w="38100">
            <a:solidFill>
              <a:srgbClr val="FC6EA1"/>
            </a:solidFill>
          </a:ln>
        </p:spPr>
      </p:pic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79968CCF-A533-4055-A95B-B815F2D820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1288" y="348959"/>
            <a:ext cx="2076740" cy="204816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55E14EE8-7650-4F03-836A-1C12FF0AD9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30" y="436468"/>
            <a:ext cx="2114845" cy="156231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A7C8D570-1607-4F5E-A4D7-2793A722CC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9275" y="5326847"/>
            <a:ext cx="1752845" cy="126700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538CF449-7483-4FC5-8E54-7F5CF2F211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533" y="4436135"/>
            <a:ext cx="2152950" cy="160042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048AF9FD-83B9-45DE-B687-C68FE2F91F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5655" y="3880282"/>
            <a:ext cx="1752845" cy="126700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2D97BA8C-BF18-4FD4-A40B-4D836D90B3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3669" y="4940650"/>
            <a:ext cx="2114845" cy="180047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129A59A3-E14B-418E-8856-BC634C9851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4476" y="4512346"/>
            <a:ext cx="2095792" cy="178142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09D4A738-845B-42EB-925E-A04CC150DB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83777" y="2002258"/>
            <a:ext cx="543001" cy="4001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45BDE8D4-6D3E-471D-A22B-BA0CB5A1E1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4984" y="3895852"/>
            <a:ext cx="543001" cy="400106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0A5A85F4-CAEA-4216-ABB2-A3CA427B5F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6942" y="6357162"/>
            <a:ext cx="543001" cy="4001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60" y="379310"/>
            <a:ext cx="2224661" cy="16001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842" y="315159"/>
            <a:ext cx="2224661" cy="16001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494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55" y="377952"/>
            <a:ext cx="10334155" cy="588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4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4" y="475488"/>
            <a:ext cx="10300706" cy="543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013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88530"/>
          </a:xfrm>
        </p:spPr>
        <p:txBody>
          <a:bodyPr>
            <a:normAutofit fontScale="90000"/>
          </a:bodyPr>
          <a:lstStyle/>
          <a:p>
            <a:pPr algn="ctr"/>
            <a:r>
              <a:rPr lang="es-AR" b="1" dirty="0"/>
              <a:t>2B </a:t>
            </a:r>
            <a:r>
              <a:rPr lang="es-AR" b="1" dirty="0" smtClean="0"/>
              <a:t>GRAMMAR:  </a:t>
            </a:r>
            <a:r>
              <a:rPr lang="es-AR" sz="4800" b="1" dirty="0" err="1">
                <a:solidFill>
                  <a:srgbClr val="FF0000"/>
                </a:solidFill>
              </a:rPr>
              <a:t>adjectives</a:t>
            </a:r>
            <a:endParaRPr lang="es-AR" sz="4800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2" y="1242568"/>
            <a:ext cx="705961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1059688"/>
            <a:ext cx="24288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59" y="2923730"/>
            <a:ext cx="25622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7" y="4647755"/>
            <a:ext cx="16859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77" y="899668"/>
            <a:ext cx="13239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4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5" y="229044"/>
            <a:ext cx="8354758" cy="641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58784" y="4718304"/>
            <a:ext cx="2926081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IMPERATIVES – LET’S</a:t>
            </a:r>
            <a:endParaRPr lang="es-A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5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35" y="1901952"/>
            <a:ext cx="9810792" cy="364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Título"/>
          <p:cNvSpPr txBox="1">
            <a:spLocks noGrp="1"/>
          </p:cNvSpPr>
          <p:nvPr>
            <p:ph type="title"/>
          </p:nvPr>
        </p:nvSpPr>
        <p:spPr>
          <a:xfrm>
            <a:off x="609600" y="955973"/>
            <a:ext cx="9956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IMPERATIVES – LET’S</a:t>
            </a:r>
            <a:endParaRPr lang="es-A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178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ЗА </a:t>
            </a:r>
            <a:r>
              <a:rPr lang="en-US" b="1" dirty="0" smtClean="0"/>
              <a:t>GRAMMAR:  </a:t>
            </a:r>
            <a:r>
              <a:rPr lang="en-US" sz="4400" b="1" dirty="0">
                <a:solidFill>
                  <a:srgbClr val="F244C0"/>
                </a:solidFill>
              </a:rPr>
              <a:t>present simple </a:t>
            </a:r>
            <a:r>
              <a:rPr lang="en-US" sz="4400" b="1" dirty="0" smtClean="0">
                <a:solidFill>
                  <a:srgbClr val="F244C0"/>
                </a:solidFill>
              </a:rPr>
              <a:t>+ </a:t>
            </a:r>
            <a:r>
              <a:rPr lang="en-US" sz="4400" b="1" dirty="0">
                <a:solidFill>
                  <a:srgbClr val="F244C0"/>
                </a:solidFill>
              </a:rPr>
              <a:t>and </a:t>
            </a:r>
            <a:r>
              <a:rPr lang="en-US" sz="4400" b="1" dirty="0" smtClean="0">
                <a:solidFill>
                  <a:srgbClr val="F244C0"/>
                </a:solidFill>
              </a:rPr>
              <a:t>-</a:t>
            </a:r>
            <a:endParaRPr lang="es-AR" sz="4400" dirty="0">
              <a:solidFill>
                <a:srgbClr val="F244C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5" y="938784"/>
            <a:ext cx="10605779" cy="491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6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57" y="646176"/>
            <a:ext cx="8744025" cy="366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87" y="5140198"/>
            <a:ext cx="43338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1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8" y="284764"/>
            <a:ext cx="9567854" cy="604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248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2" y="138478"/>
            <a:ext cx="8046719" cy="64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924288" y="2950464"/>
            <a:ext cx="146304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SIMPLE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143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87680" y="487680"/>
            <a:ext cx="11082528" cy="601065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b="1" dirty="0"/>
              <a:t>Order the words to make questions. Then, answer them. </a:t>
            </a:r>
            <a:endParaRPr lang="en-US" sz="2000" b="1" dirty="0" smtClean="0"/>
          </a:p>
          <a:p>
            <a:pPr marL="0" lvl="0" indent="0">
              <a:buNone/>
            </a:pP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1.  </a:t>
            </a:r>
            <a:r>
              <a:rPr lang="en-US" sz="2000" dirty="0" smtClean="0"/>
              <a:t>best  </a:t>
            </a:r>
            <a:r>
              <a:rPr lang="en-US" sz="2000" dirty="0"/>
              <a:t>friend  </a:t>
            </a:r>
            <a:r>
              <a:rPr lang="en-US" sz="2000" dirty="0" smtClean="0"/>
              <a:t>where  </a:t>
            </a:r>
            <a:r>
              <a:rPr lang="en-US" sz="2000" dirty="0"/>
              <a:t>from  your   is 	</a:t>
            </a:r>
            <a:r>
              <a:rPr lang="en-US" sz="2000" dirty="0" smtClean="0"/>
              <a:t>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2.  flat   </a:t>
            </a:r>
            <a:r>
              <a:rPr lang="en-US" sz="2000" dirty="0" smtClean="0"/>
              <a:t>you   in   live   a   do</a:t>
            </a:r>
            <a:r>
              <a:rPr lang="en-US" sz="2000" dirty="0"/>
              <a:t>?	   	</a:t>
            </a:r>
            <a:r>
              <a:rPr lang="en-US" sz="2000" dirty="0" smtClean="0"/>
              <a:t>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3.  your  university   get  to  </a:t>
            </a:r>
            <a:r>
              <a:rPr lang="en-US" sz="2000" dirty="0" smtClean="0"/>
              <a:t>how  </a:t>
            </a:r>
            <a:r>
              <a:rPr lang="en-US" sz="2000" dirty="0"/>
              <a:t>friend  does? </a:t>
            </a:r>
            <a:r>
              <a:rPr lang="en-US" sz="2000" dirty="0" smtClean="0"/>
              <a:t>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4.  birthday  </a:t>
            </a:r>
            <a:r>
              <a:rPr lang="en-US" sz="2000" dirty="0" smtClean="0"/>
              <a:t> </a:t>
            </a:r>
            <a:r>
              <a:rPr lang="en-US" sz="2000" dirty="0"/>
              <a:t>is   </a:t>
            </a:r>
            <a:r>
              <a:rPr lang="en-US" sz="2000" dirty="0" smtClean="0"/>
              <a:t>when   </a:t>
            </a:r>
            <a:r>
              <a:rPr lang="en-US" sz="2000" dirty="0"/>
              <a:t>your?	</a:t>
            </a:r>
            <a:r>
              <a:rPr lang="en-US" sz="2000" dirty="0" smtClean="0"/>
              <a:t>_________________________________________________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5.  w</a:t>
            </a:r>
            <a:r>
              <a:rPr lang="en-US" sz="2000" dirty="0" smtClean="0"/>
              <a:t>hat  </a:t>
            </a:r>
            <a:r>
              <a:rPr lang="en-US" sz="2000" dirty="0"/>
              <a:t>do  weekend  does  your   best </a:t>
            </a:r>
            <a:r>
              <a:rPr lang="en-US" sz="2000" dirty="0" smtClean="0"/>
              <a:t> friend </a:t>
            </a:r>
            <a:r>
              <a:rPr lang="en-US" sz="2000" dirty="0"/>
              <a:t>at  the ? </a:t>
            </a:r>
            <a:r>
              <a:rPr lang="en-US" sz="2000" dirty="0" smtClean="0"/>
              <a:t>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6.  you   with  work  </a:t>
            </a:r>
            <a:r>
              <a:rPr lang="en-US" sz="2000" dirty="0" smtClean="0"/>
              <a:t>  </a:t>
            </a:r>
            <a:r>
              <a:rPr lang="en-US" sz="2000" dirty="0"/>
              <a:t>computers  do? </a:t>
            </a:r>
            <a:r>
              <a:rPr lang="en-US" sz="2000" dirty="0" smtClean="0"/>
              <a:t>__________________________________________________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7.  you  work  drive  to  every day do? </a:t>
            </a:r>
            <a:r>
              <a:rPr lang="en-US" sz="2000" dirty="0" smtClean="0"/>
              <a:t>__________________________________________________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/>
              <a:t>8. t</a:t>
            </a:r>
            <a:r>
              <a:rPr lang="en-US" sz="2000" dirty="0" smtClean="0"/>
              <a:t>hese magazines </a:t>
            </a:r>
            <a:r>
              <a:rPr lang="en-US" sz="2000" dirty="0"/>
              <a:t>whose are? </a:t>
            </a:r>
            <a:r>
              <a:rPr lang="en-US" sz="2000" dirty="0" smtClean="0"/>
              <a:t>_______________________________________________________</a:t>
            </a:r>
            <a:endParaRPr lang="es-AR" sz="2000" dirty="0"/>
          </a:p>
          <a:p>
            <a:pPr marL="0" indent="0">
              <a:lnSpc>
                <a:spcPts val="3200"/>
              </a:lnSpc>
              <a:buNone/>
            </a:pPr>
            <a:r>
              <a:rPr lang="en-US" sz="2000" dirty="0" smtClean="0"/>
              <a:t>10</a:t>
            </a:r>
            <a:r>
              <a:rPr lang="en-US" sz="2000" dirty="0"/>
              <a:t>. time best friend your  get up what </a:t>
            </a:r>
            <a:r>
              <a:rPr lang="en-US" sz="2000" dirty="0" smtClean="0"/>
              <a:t>does </a:t>
            </a:r>
            <a:r>
              <a:rPr lang="en-US" sz="2000" dirty="0"/>
              <a:t>? </a:t>
            </a:r>
            <a:r>
              <a:rPr lang="en-US" sz="2000" dirty="0" smtClean="0"/>
              <a:t>___________________________________________</a:t>
            </a:r>
            <a:endParaRPr lang="es-AR" sz="2000" dirty="0"/>
          </a:p>
          <a:p>
            <a:pPr marL="0" indent="0">
              <a:buNone/>
            </a:pP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6782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8" y="323966"/>
            <a:ext cx="9192768" cy="626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65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50" y="407827"/>
            <a:ext cx="9251662" cy="617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274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4" y="178450"/>
            <a:ext cx="7516749" cy="65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760334" y="570190"/>
            <a:ext cx="2785490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Whose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are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objects</a:t>
            </a:r>
            <a:r>
              <a:rPr lang="es-E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s-E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7441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5" y="2194561"/>
            <a:ext cx="9927041" cy="335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00558" y="589895"/>
            <a:ext cx="833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Whose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are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objects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1860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" y="0"/>
            <a:ext cx="9784081" cy="674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840224" y="218079"/>
            <a:ext cx="67262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Prepositions</a:t>
            </a:r>
            <a:r>
              <a:rPr lang="es-ES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time</a:t>
            </a:r>
            <a:endParaRPr lang="es-E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7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40224" y="218079"/>
            <a:ext cx="67262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Prepositions</a:t>
            </a:r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of PLACE</a:t>
            </a:r>
            <a:endParaRPr lang="es-E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4" y="998522"/>
            <a:ext cx="10151740" cy="536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6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6" y="737616"/>
            <a:ext cx="10146710" cy="612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47939" y="155662"/>
            <a:ext cx="9296136" cy="646331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Adverbs</a:t>
            </a:r>
            <a:r>
              <a:rPr lang="es-ES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and </a:t>
            </a:r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expressions</a:t>
            </a:r>
            <a:r>
              <a:rPr lang="es-ES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of </a:t>
            </a:r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frequency</a:t>
            </a:r>
            <a:endParaRPr lang="es-ES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0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47939" y="155662"/>
            <a:ext cx="9296136" cy="646331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Adverbs</a:t>
            </a:r>
            <a:r>
              <a:rPr lang="es-ES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and </a:t>
            </a:r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expressions</a:t>
            </a:r>
            <a:r>
              <a:rPr lang="es-ES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of </a:t>
            </a:r>
            <a:r>
              <a:rPr lang="es-ES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frequency</a:t>
            </a:r>
            <a:endParaRPr lang="es-ES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20" y="957960"/>
            <a:ext cx="9122524" cy="57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1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" y="169617"/>
            <a:ext cx="62595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75" y="1481470"/>
            <a:ext cx="8461452" cy="518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809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" y="169617"/>
            <a:ext cx="62595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48" y="1490038"/>
            <a:ext cx="8567243" cy="523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5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38200" y="390144"/>
            <a:ext cx="10515600" cy="5786819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/>
              <a:t>Complete the blanks with a suitable grammar form</a:t>
            </a:r>
            <a:r>
              <a:rPr lang="en-US" b="1" dirty="0" smtClean="0"/>
              <a:t>.</a:t>
            </a:r>
          </a:p>
          <a:p>
            <a:pPr lvl="0"/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A: Is that </a:t>
            </a:r>
            <a:r>
              <a:rPr lang="en-GB" dirty="0" smtClean="0"/>
              <a:t>__________ </a:t>
            </a:r>
            <a:r>
              <a:rPr lang="en-GB" dirty="0"/>
              <a:t>book?  B: No, </a:t>
            </a:r>
            <a:r>
              <a:rPr lang="en-GB" dirty="0" smtClean="0"/>
              <a:t>it isn´t. It’s Peter’s book.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 like </a:t>
            </a:r>
            <a:r>
              <a:rPr lang="en-GB" dirty="0" smtClean="0"/>
              <a:t>______________  </a:t>
            </a:r>
            <a:r>
              <a:rPr lang="en-GB" dirty="0"/>
              <a:t>blue shoes here. Those are too expensive.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Peter is ________________ ( </a:t>
            </a:r>
            <a:r>
              <a:rPr lang="en-GB" dirty="0" smtClean="0"/>
              <a:t>David / friend</a:t>
            </a:r>
            <a:r>
              <a:rPr lang="en-GB" dirty="0"/>
              <a:t>).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I’m a good student. ___________________________(</a:t>
            </a:r>
            <a:r>
              <a:rPr lang="en-GB" dirty="0" smtClean="0"/>
              <a:t>be /</a:t>
            </a:r>
            <a:r>
              <a:rPr lang="en-GB" dirty="0"/>
              <a:t>never/ late for class)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That’s Mike’s wife, Laura. Do you know_______________?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_______________________________(you/ work)in a shop?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What __________________________? It’s half past five.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_________those  </a:t>
            </a:r>
            <a:r>
              <a:rPr lang="en-GB" dirty="0"/>
              <a:t>your  tickets?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_________ </a:t>
            </a:r>
            <a:r>
              <a:rPr lang="en-GB" dirty="0"/>
              <a:t>is Francesco from? Italy?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What __________________? Are you an engineer? 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______school </a:t>
            </a:r>
            <a:r>
              <a:rPr lang="en-GB" dirty="0"/>
              <a:t>children wear a </a:t>
            </a:r>
            <a:r>
              <a:rPr lang="en-GB" dirty="0" smtClean="0"/>
              <a:t>uniform in your country?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____________the </a:t>
            </a:r>
            <a:r>
              <a:rPr lang="en-GB" dirty="0"/>
              <a:t>window! It’s too hot in here.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The children opened three</a:t>
            </a:r>
            <a:r>
              <a:rPr lang="en-GB" dirty="0" smtClean="0"/>
              <a:t>_________________ </a:t>
            </a:r>
            <a:r>
              <a:rPr lang="en-GB" dirty="0"/>
              <a:t>(box) with presents.</a:t>
            </a:r>
            <a:endParaRPr lang="es-AR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______you </a:t>
            </a:r>
            <a:r>
              <a:rPr lang="en-GB" dirty="0"/>
              <a:t>study Portuguese?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486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553205" cy="1143000"/>
          </a:xfrm>
        </p:spPr>
        <p:txBody>
          <a:bodyPr/>
          <a:lstStyle/>
          <a:p>
            <a:pPr algn="ctr"/>
            <a:r>
              <a:rPr lang="en-US" sz="2000" b="1" dirty="0"/>
              <a:t>5B GRAMMAR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present </a:t>
            </a:r>
            <a:r>
              <a:rPr lang="en-US" sz="3600" b="1" dirty="0">
                <a:solidFill>
                  <a:srgbClr val="FF0000"/>
                </a:solidFill>
              </a:rPr>
              <a:t>continuous: </a:t>
            </a:r>
            <a:r>
              <a:rPr lang="en-US" sz="3600" b="1" i="1" dirty="0">
                <a:solidFill>
                  <a:srgbClr val="FF0000"/>
                </a:solidFill>
              </a:rPr>
              <a:t>be </a:t>
            </a:r>
            <a:r>
              <a:rPr lang="en-US" sz="3600" b="1" dirty="0">
                <a:solidFill>
                  <a:srgbClr val="FF0000"/>
                </a:solidFill>
              </a:rPr>
              <a:t>+ verb + </a:t>
            </a:r>
            <a:r>
              <a:rPr lang="en-US" sz="3600" b="1" i="1" dirty="0">
                <a:solidFill>
                  <a:srgbClr val="FF0000"/>
                </a:solidFill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</a:rPr>
              <a:t>ing</a:t>
            </a:r>
            <a:endParaRPr lang="es-AR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0" y="1923803"/>
            <a:ext cx="11361457" cy="364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7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5B GRAMMAR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present </a:t>
            </a:r>
            <a:r>
              <a:rPr lang="en-US" sz="3600" b="1" dirty="0">
                <a:solidFill>
                  <a:srgbClr val="FF0000"/>
                </a:solidFill>
              </a:rPr>
              <a:t>continuous: </a:t>
            </a:r>
            <a:r>
              <a:rPr lang="en-US" sz="3600" b="1" i="1" dirty="0">
                <a:solidFill>
                  <a:srgbClr val="FF0000"/>
                </a:solidFill>
              </a:rPr>
              <a:t>be </a:t>
            </a:r>
            <a:r>
              <a:rPr lang="en-US" sz="3600" b="1" dirty="0">
                <a:solidFill>
                  <a:srgbClr val="FF0000"/>
                </a:solidFill>
              </a:rPr>
              <a:t>+ verb + </a:t>
            </a:r>
            <a:r>
              <a:rPr lang="en-US" sz="3600" b="1" i="1" dirty="0">
                <a:solidFill>
                  <a:srgbClr val="FF0000"/>
                </a:solidFill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</a:rPr>
              <a:t>ing</a:t>
            </a:r>
            <a:endParaRPr lang="es-AR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185"/>
            <a:ext cx="11741162" cy="330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044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5B GRAMMAR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present </a:t>
            </a:r>
            <a:r>
              <a:rPr lang="en-US" sz="3600" b="1" dirty="0">
                <a:solidFill>
                  <a:srgbClr val="FF0000"/>
                </a:solidFill>
              </a:rPr>
              <a:t>continuous: </a:t>
            </a:r>
            <a:r>
              <a:rPr lang="en-US" sz="3600" b="1" i="1" dirty="0">
                <a:solidFill>
                  <a:srgbClr val="FF0000"/>
                </a:solidFill>
              </a:rPr>
              <a:t>be </a:t>
            </a:r>
            <a:r>
              <a:rPr lang="en-US" sz="3600" b="1" dirty="0">
                <a:solidFill>
                  <a:srgbClr val="FF0000"/>
                </a:solidFill>
              </a:rPr>
              <a:t>+ verb + </a:t>
            </a:r>
            <a:r>
              <a:rPr lang="en-US" sz="3600" b="1" i="1" dirty="0">
                <a:solidFill>
                  <a:srgbClr val="FF0000"/>
                </a:solidFill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</a:rPr>
              <a:t>ing</a:t>
            </a:r>
            <a:endParaRPr lang="es-AR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3" y="1721922"/>
            <a:ext cx="11139780" cy="402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016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5B GRAMMAR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present </a:t>
            </a:r>
            <a:r>
              <a:rPr lang="en-US" sz="3600" b="1" dirty="0">
                <a:solidFill>
                  <a:srgbClr val="FF0000"/>
                </a:solidFill>
              </a:rPr>
              <a:t>continuous: </a:t>
            </a:r>
            <a:r>
              <a:rPr lang="en-US" sz="3600" b="1" i="1" dirty="0">
                <a:solidFill>
                  <a:srgbClr val="FF0000"/>
                </a:solidFill>
              </a:rPr>
              <a:t>be </a:t>
            </a:r>
            <a:r>
              <a:rPr lang="en-US" sz="3600" b="1" dirty="0">
                <a:solidFill>
                  <a:srgbClr val="FF0000"/>
                </a:solidFill>
              </a:rPr>
              <a:t>+ verb + </a:t>
            </a:r>
            <a:r>
              <a:rPr lang="en-US" sz="3600" b="1" i="1" dirty="0">
                <a:solidFill>
                  <a:srgbClr val="FF0000"/>
                </a:solidFill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</a:rPr>
              <a:t>ing</a:t>
            </a:r>
            <a:endParaRPr lang="es-AR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2" y="1900051"/>
            <a:ext cx="11172890" cy="356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318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sz="2400" b="1" dirty="0"/>
              <a:t>5С </a:t>
            </a:r>
            <a:r>
              <a:rPr lang="es-AR" sz="2400" b="1" dirty="0"/>
              <a:t>GRAMMAR </a:t>
            </a:r>
            <a:r>
              <a:rPr lang="es-AR" sz="2400" b="1" dirty="0" smtClean="0"/>
              <a:t/>
            </a:r>
            <a:br>
              <a:rPr lang="es-AR" sz="2400" b="1" dirty="0" smtClean="0"/>
            </a:br>
            <a:r>
              <a:rPr lang="es-AR" sz="3600" b="1" dirty="0" err="1" smtClean="0">
                <a:solidFill>
                  <a:srgbClr val="FF0000"/>
                </a:solidFill>
              </a:rPr>
              <a:t>present</a:t>
            </a:r>
            <a:r>
              <a:rPr lang="es-AR" sz="3600" b="1" dirty="0" smtClean="0">
                <a:solidFill>
                  <a:srgbClr val="FF0000"/>
                </a:solidFill>
              </a:rPr>
              <a:t> </a:t>
            </a:r>
            <a:r>
              <a:rPr lang="es-AR" sz="3600" b="1" dirty="0">
                <a:solidFill>
                  <a:srgbClr val="FF0000"/>
                </a:solidFill>
              </a:rPr>
              <a:t>simple </a:t>
            </a:r>
            <a:r>
              <a:rPr lang="es-AR" sz="3600" b="1" dirty="0" err="1">
                <a:solidFill>
                  <a:srgbClr val="FF0000"/>
                </a:solidFill>
              </a:rPr>
              <a:t>or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present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continuous</a:t>
            </a:r>
            <a:r>
              <a:rPr lang="es-AR" sz="3600" b="1" dirty="0">
                <a:solidFill>
                  <a:srgbClr val="FF0000"/>
                </a:solidFill>
              </a:rPr>
              <a:t>?</a:t>
            </a:r>
            <a:endParaRPr lang="es-AR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34" y="1710048"/>
            <a:ext cx="10075348" cy="464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2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09600" y="179636"/>
            <a:ext cx="9956800" cy="1143000"/>
          </a:xfrm>
        </p:spPr>
        <p:txBody>
          <a:bodyPr/>
          <a:lstStyle/>
          <a:p>
            <a:pPr algn="ctr"/>
            <a:r>
              <a:rPr lang="az-Cyrl-AZ" sz="2400" b="1" dirty="0"/>
              <a:t>5С </a:t>
            </a:r>
            <a:r>
              <a:rPr lang="es-AR" sz="2400" b="1" dirty="0"/>
              <a:t>GRAMMAR </a:t>
            </a:r>
            <a:r>
              <a:rPr lang="es-AR" sz="2400" b="1" dirty="0" smtClean="0"/>
              <a:t/>
            </a:r>
            <a:br>
              <a:rPr lang="es-AR" sz="2400" b="1" dirty="0" smtClean="0"/>
            </a:br>
            <a:r>
              <a:rPr lang="es-AR" sz="3600" b="1" dirty="0" err="1" smtClean="0">
                <a:solidFill>
                  <a:srgbClr val="FF0000"/>
                </a:solidFill>
              </a:rPr>
              <a:t>present</a:t>
            </a:r>
            <a:r>
              <a:rPr lang="es-AR" sz="3600" b="1" dirty="0" smtClean="0">
                <a:solidFill>
                  <a:srgbClr val="FF0000"/>
                </a:solidFill>
              </a:rPr>
              <a:t> </a:t>
            </a:r>
            <a:r>
              <a:rPr lang="es-AR" sz="3600" b="1" dirty="0">
                <a:solidFill>
                  <a:srgbClr val="FF0000"/>
                </a:solidFill>
              </a:rPr>
              <a:t>simple </a:t>
            </a:r>
            <a:r>
              <a:rPr lang="es-AR" sz="3600" b="1" dirty="0" err="1">
                <a:solidFill>
                  <a:srgbClr val="FF0000"/>
                </a:solidFill>
              </a:rPr>
              <a:t>or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present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continuous</a:t>
            </a:r>
            <a:r>
              <a:rPr lang="es-AR" sz="3600" b="1" dirty="0">
                <a:solidFill>
                  <a:srgbClr val="FF0000"/>
                </a:solidFill>
              </a:rPr>
              <a:t>?</a:t>
            </a:r>
            <a:endParaRPr lang="es-AR" sz="36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66" y="1441354"/>
            <a:ext cx="6685808" cy="509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2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5849" y="179635"/>
            <a:ext cx="99568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</a:rPr>
              <a:t>VERB PHRASES</a:t>
            </a:r>
            <a:endParaRPr lang="es-AR" sz="36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1947897"/>
            <a:ext cx="5031445" cy="436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15" y="2006931"/>
            <a:ext cx="4268061" cy="432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390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YOU…?   DOES YOUR CLASSMATE…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66" y="1605459"/>
            <a:ext cx="8573984" cy="493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97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762000" y="189532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YOU…?   DOES YOUR CLASSMATE…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40" y="1553109"/>
            <a:ext cx="8668592" cy="496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222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PREPOSITIONS -   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AT, IN, ON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1733798"/>
            <a:ext cx="10106903" cy="453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6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38200" y="390144"/>
            <a:ext cx="10515600" cy="5786819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Complete the blanks with a suitable grammar form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GB" sz="2400" dirty="0" smtClean="0"/>
              <a:t>__________ </a:t>
            </a:r>
            <a:r>
              <a:rPr lang="en-GB" sz="2400" dirty="0"/>
              <a:t> </a:t>
            </a:r>
            <a:r>
              <a:rPr lang="en-GB" sz="2400" dirty="0" smtClean="0"/>
              <a:t>people </a:t>
            </a:r>
            <a:r>
              <a:rPr lang="en-GB" sz="2400" dirty="0"/>
              <a:t>wear a special uniform in this company?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1800" b="1" i="1" dirty="0" smtClean="0"/>
              <a:t>A:</a:t>
            </a:r>
            <a:r>
              <a:rPr lang="en-GB" sz="2400" dirty="0" smtClean="0"/>
              <a:t> What ________ he __________?    </a:t>
            </a:r>
            <a:r>
              <a:rPr lang="en-GB" sz="1800" b="1" i="1" dirty="0" smtClean="0"/>
              <a:t>B:</a:t>
            </a:r>
            <a:r>
              <a:rPr lang="en-GB" sz="2400" dirty="0" smtClean="0"/>
              <a:t> He’s </a:t>
            </a:r>
            <a:r>
              <a:rPr lang="en-GB" sz="2400" dirty="0"/>
              <a:t>a doctor.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1800" b="1" i="1" dirty="0"/>
              <a:t>A:</a:t>
            </a:r>
            <a:r>
              <a:rPr lang="en-GB" sz="2400" dirty="0"/>
              <a:t> What _____________of food </a:t>
            </a:r>
            <a:r>
              <a:rPr lang="en-GB" sz="2400" dirty="0" smtClean="0"/>
              <a:t>________she </a:t>
            </a:r>
            <a:r>
              <a:rPr lang="en-GB" sz="2400" dirty="0"/>
              <a:t>like?   </a:t>
            </a:r>
            <a:r>
              <a:rPr lang="en-GB" sz="1800" b="1" i="1" dirty="0"/>
              <a:t>B</a:t>
            </a:r>
            <a:r>
              <a:rPr lang="en-GB" sz="1800" b="1" dirty="0"/>
              <a:t>:</a:t>
            </a:r>
            <a:r>
              <a:rPr lang="en-GB" sz="2400" dirty="0"/>
              <a:t>  Italian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1800" i="1" dirty="0"/>
              <a:t>A:</a:t>
            </a:r>
            <a:r>
              <a:rPr lang="en-GB" sz="2400" dirty="0"/>
              <a:t> How old </a:t>
            </a:r>
            <a:r>
              <a:rPr lang="en-GB" sz="2400" dirty="0" smtClean="0"/>
              <a:t>_________Pat</a:t>
            </a:r>
            <a:r>
              <a:rPr lang="en-GB" sz="2400" dirty="0"/>
              <a:t>?    </a:t>
            </a:r>
            <a:r>
              <a:rPr lang="en-GB" sz="1800" b="1" i="1" dirty="0"/>
              <a:t>B:</a:t>
            </a:r>
            <a:r>
              <a:rPr lang="en-GB" sz="2400" dirty="0"/>
              <a:t> 38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 smtClean="0"/>
              <a:t>_____________________  subjects </a:t>
            </a:r>
            <a:r>
              <a:rPr lang="en-GB" sz="2400" dirty="0"/>
              <a:t>do you have in first year?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1800" b="1" i="1" dirty="0"/>
              <a:t>A:</a:t>
            </a:r>
            <a:r>
              <a:rPr lang="en-GB" sz="2400" dirty="0"/>
              <a:t>______________do you say “padres” in English?  </a:t>
            </a:r>
            <a:r>
              <a:rPr lang="en-GB" sz="1800" b="1" i="1" dirty="0"/>
              <a:t>B:</a:t>
            </a:r>
            <a:r>
              <a:rPr lang="en-GB" sz="2400" dirty="0"/>
              <a:t> Parents.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_________________mobile is this? It’s Daniel’s.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Charles studies Architecture </a:t>
            </a:r>
            <a:r>
              <a:rPr lang="en-GB" sz="2400" dirty="0" smtClean="0"/>
              <a:t>______university</a:t>
            </a:r>
            <a:r>
              <a:rPr lang="en-GB" sz="2400" dirty="0"/>
              <a:t>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Maggie isn’t here. She’s ____________her bedroom.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Benjamin___________________(be/never) stressed.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1800" b="1" i="1" dirty="0"/>
              <a:t>A:</a:t>
            </a:r>
            <a:r>
              <a:rPr lang="en-GB" sz="2400" dirty="0" smtClean="0"/>
              <a:t>__________________</a:t>
            </a:r>
            <a:r>
              <a:rPr lang="en-GB" sz="2400" dirty="0"/>
              <a:t>do  you go to the gym? </a:t>
            </a:r>
            <a:r>
              <a:rPr lang="en-GB" sz="1800" b="1" i="1" dirty="0"/>
              <a:t>B:</a:t>
            </a:r>
            <a:r>
              <a:rPr lang="en-GB" sz="2400" dirty="0" smtClean="0"/>
              <a:t>  Twice </a:t>
            </a:r>
            <a:r>
              <a:rPr lang="en-GB" sz="2400" dirty="0"/>
              <a:t>a week.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She _____________________(wash/ always) the car </a:t>
            </a:r>
            <a:r>
              <a:rPr lang="en-GB" sz="2400" dirty="0" smtClean="0"/>
              <a:t>at the weekend.</a:t>
            </a:r>
            <a:endParaRPr lang="es-AR" sz="2400" dirty="0"/>
          </a:p>
          <a:p>
            <a:pPr marL="822960" lvl="1" indent="-457200">
              <a:buFont typeface="+mj-lt"/>
              <a:buAutoNum type="arabicPeriod"/>
            </a:pPr>
            <a:r>
              <a:rPr lang="en-GB" sz="2400" dirty="0"/>
              <a:t>Tom _______________________(be/never) late for class.</a:t>
            </a:r>
            <a:endParaRPr lang="es-AR" sz="240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024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PREPOSITIONS -   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AT, IN, ON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" y="1496290"/>
            <a:ext cx="10105409" cy="472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406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2" y="177799"/>
            <a:ext cx="6840187" cy="65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600209" y="1094035"/>
            <a:ext cx="3621974" cy="3394837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ADVERBS</a:t>
            </a:r>
            <a:b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b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EXPRESSIONS</a:t>
            </a:r>
            <a:r>
              <a:rPr lang="es-MX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FREQUENCY</a:t>
            </a:r>
            <a:endParaRPr lang="es-A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620000" y="4820151"/>
            <a:ext cx="3048000" cy="1569660"/>
          </a:xfrm>
          <a:prstGeom prst="rect">
            <a:avLst/>
          </a:prstGeo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339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7101" y="166255"/>
            <a:ext cx="9956800" cy="847622"/>
          </a:xfrm>
        </p:spPr>
        <p:txBody>
          <a:bodyPr>
            <a:normAutofit/>
          </a:bodyPr>
          <a:lstStyle/>
          <a:p>
            <a:pPr algn="ctr"/>
            <a:r>
              <a:rPr lang="es-A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es-A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" y="1124415"/>
            <a:ext cx="2090057" cy="5444688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09" y="1275820"/>
            <a:ext cx="1950481" cy="533250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76" y="1151906"/>
            <a:ext cx="1778915" cy="561308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57" y="843147"/>
            <a:ext cx="2006930" cy="540998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374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3306" y="308757"/>
            <a:ext cx="9956800" cy="669493"/>
          </a:xfrm>
        </p:spPr>
        <p:txBody>
          <a:bodyPr>
            <a:noAutofit/>
          </a:bodyPr>
          <a:lstStyle/>
          <a:p>
            <a:pPr algn="ctr"/>
            <a:r>
              <a:rPr lang="es-A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</a:t>
            </a:r>
            <a:r>
              <a:rPr lang="es-A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Friday </a:t>
            </a:r>
            <a:r>
              <a:rPr lang="es-A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evening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91" y="1575922"/>
            <a:ext cx="3072697" cy="46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61" y="1573535"/>
            <a:ext cx="3355470" cy="467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31" y="1573535"/>
            <a:ext cx="3230775" cy="467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101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E267DF5-8251-4FA7-A2B6-BEB1D430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9" y="419316"/>
            <a:ext cx="3589640" cy="2881592"/>
          </a:xfrm>
          <a:prstGeom prst="rect">
            <a:avLst/>
          </a:prstGeom>
          <a:ln w="38100">
            <a:solidFill>
              <a:srgbClr val="CC0099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E268EDF-B213-45FD-A71A-0ED3F609A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576" y="3640660"/>
            <a:ext cx="3633491" cy="2811434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ABD40928-9837-4ECC-AB84-E010F2C07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593" y="419315"/>
            <a:ext cx="3710280" cy="29176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55E14EE8-7650-4F03-836A-1C12FF0AD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56" y="3640660"/>
            <a:ext cx="3926937" cy="290098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A7C8D570-1607-4F5E-A4D7-2793A722C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852" y="5406952"/>
            <a:ext cx="1752845" cy="126700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129A59A3-E14B-418E-8856-BC634C985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513" y="393516"/>
            <a:ext cx="3450813" cy="293319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0A5A85F4-CAEA-4216-ABB2-A3CA427B5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097" y="4041219"/>
            <a:ext cx="54300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D4AF1B71-E2CE-4CA5-82E5-68ACDC7B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83" y="526895"/>
            <a:ext cx="3472014" cy="26756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A7C8D570-1607-4F5E-A4D7-2793A722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46" y="5153351"/>
            <a:ext cx="1752845" cy="126700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538CF449-7483-4FC5-8E54-7F5CF2F21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80" y="3509875"/>
            <a:ext cx="4000015" cy="297346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048AF9FD-83B9-45DE-B687-C68FE2F91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529" y="2569074"/>
            <a:ext cx="1752845" cy="126700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2D97BA8C-BF18-4FD4-A40B-4D836D90B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444" y="849297"/>
            <a:ext cx="3477566" cy="296063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09D4A738-845B-42EB-925E-A04CC150D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496" y="849297"/>
            <a:ext cx="543001" cy="400106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0A5A85F4-CAEA-4216-ABB2-A3CA427B5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291" y="4813115"/>
            <a:ext cx="54300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REVISION: </a:t>
            </a:r>
            <a:br>
              <a:rPr lang="es-A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</a:t>
            </a:r>
            <a:r>
              <a:rPr lang="es-A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r>
              <a:rPr lang="es-A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556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60476"/>
              </p:ext>
            </p:extLst>
          </p:nvPr>
        </p:nvGraphicFramePr>
        <p:xfrm>
          <a:off x="813908" y="1253989"/>
          <a:ext cx="10762735" cy="3463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5557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1210962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6796216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</a:tblGrid>
              <a:tr h="740065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surname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from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804330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Where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my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glasses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When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English </a:t>
                      </a:r>
                      <a:r>
                        <a:rPr lang="es-AR" sz="4400" b="1" dirty="0" err="1"/>
                        <a:t>class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1135063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What</a:t>
                      </a:r>
                      <a:r>
                        <a:rPr lang="es-AR" sz="4400" b="1" dirty="0"/>
                        <a:t>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our</a:t>
                      </a:r>
                      <a:r>
                        <a:rPr lang="es-AR" sz="4400" b="1" dirty="0"/>
                        <a:t> English </a:t>
                      </a:r>
                      <a:r>
                        <a:rPr lang="es-AR" sz="4400" b="1" dirty="0" err="1"/>
                        <a:t>class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536414" y="440675"/>
            <a:ext cx="572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err="1" smtClean="0">
                <a:solidFill>
                  <a:prstClr val="black"/>
                </a:solidFill>
              </a:rPr>
              <a:t>Present</a:t>
            </a:r>
            <a:r>
              <a:rPr lang="es-MX" sz="4000" b="1" dirty="0" smtClean="0">
                <a:solidFill>
                  <a:prstClr val="black"/>
                </a:solidFill>
              </a:rPr>
              <a:t> simple – </a:t>
            </a:r>
            <a:r>
              <a:rPr lang="es-MX" sz="4000" b="1" dirty="0" err="1">
                <a:solidFill>
                  <a:prstClr val="black"/>
                </a:solidFill>
              </a:rPr>
              <a:t>V</a:t>
            </a:r>
            <a:r>
              <a:rPr lang="es-MX" sz="4000" b="1" dirty="0" err="1" smtClean="0">
                <a:solidFill>
                  <a:prstClr val="black"/>
                </a:solidFill>
              </a:rPr>
              <a:t>erb</a:t>
            </a:r>
            <a:r>
              <a:rPr lang="es-MX" sz="4000" b="1" dirty="0" smtClean="0">
                <a:solidFill>
                  <a:prstClr val="black"/>
                </a:solidFill>
              </a:rPr>
              <a:t> BE</a:t>
            </a:r>
            <a:endParaRPr lang="es-AR" sz="4000" b="1" dirty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48280" y="5155894"/>
            <a:ext cx="4230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prstClr val="black"/>
                </a:solidFill>
              </a:rPr>
              <a:t>My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surname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from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Italy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are </a:t>
            </a:r>
            <a:r>
              <a:rPr lang="es-MX" dirty="0" err="1" smtClean="0">
                <a:solidFill>
                  <a:prstClr val="black"/>
                </a:solidFill>
              </a:rPr>
              <a:t>on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table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on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Mondays</a:t>
            </a:r>
            <a:r>
              <a:rPr lang="es-MX" dirty="0" smtClean="0">
                <a:solidFill>
                  <a:prstClr val="black"/>
                </a:solidFill>
              </a:rPr>
              <a:t> and </a:t>
            </a:r>
            <a:r>
              <a:rPr lang="es-MX" dirty="0" err="1" smtClean="0">
                <a:solidFill>
                  <a:prstClr val="black"/>
                </a:solidFill>
              </a:rPr>
              <a:t>Wednesdays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at 11:00 a.m.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="" xmlns:a16="http://schemas.microsoft.com/office/drawing/2014/main" id="{297A3DBD-CDEA-4A2E-8462-AC7F61A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17147"/>
              </p:ext>
            </p:extLst>
          </p:nvPr>
        </p:nvGraphicFramePr>
        <p:xfrm>
          <a:off x="1013774" y="1328638"/>
          <a:ext cx="9936993" cy="2229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3488">
                  <a:extLst>
                    <a:ext uri="{9D8B030D-6E8A-4147-A177-3AD203B41FA5}">
                      <a16:colId xmlns="" xmlns:a16="http://schemas.microsoft.com/office/drawing/2014/main" val="1784163039"/>
                    </a:ext>
                  </a:extLst>
                </a:gridCol>
                <a:gridCol w="947451">
                  <a:extLst>
                    <a:ext uri="{9D8B030D-6E8A-4147-A177-3AD203B41FA5}">
                      <a16:colId xmlns="" xmlns:a16="http://schemas.microsoft.com/office/drawing/2014/main" val="847336630"/>
                    </a:ext>
                  </a:extLst>
                </a:gridCol>
                <a:gridCol w="6566054">
                  <a:extLst>
                    <a:ext uri="{9D8B030D-6E8A-4147-A177-3AD203B41FA5}">
                      <a16:colId xmlns="" xmlns:a16="http://schemas.microsoft.com/office/drawing/2014/main" val="233335040"/>
                    </a:ext>
                  </a:extLst>
                </a:gridCol>
              </a:tblGrid>
              <a:tr h="764566">
                <a:tc>
                  <a:txBody>
                    <a:bodyPr/>
                    <a:lstStyle/>
                    <a:p>
                      <a:r>
                        <a:rPr lang="es-AR" sz="3600" b="1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b="1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4276782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old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9891027"/>
                  </a:ext>
                </a:extLst>
              </a:tr>
              <a:tr h="694062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much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coffee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a croissant?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988701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B916D45-EEE8-432D-8A97-223F5828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960" y="4979773"/>
            <a:ext cx="3048302" cy="15129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806766" y="4527933"/>
            <a:ext cx="2141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prstClr val="black"/>
                </a:solidFill>
              </a:rPr>
              <a:t>I’m</a:t>
            </a:r>
            <a:r>
              <a:rPr lang="es-MX" dirty="0" smtClean="0">
                <a:solidFill>
                  <a:prstClr val="black"/>
                </a:solidFill>
              </a:rPr>
              <a:t> fine. </a:t>
            </a:r>
            <a:r>
              <a:rPr lang="es-MX" dirty="0" err="1" smtClean="0">
                <a:solidFill>
                  <a:prstClr val="black"/>
                </a:solidFill>
              </a:rPr>
              <a:t>Thanks</a:t>
            </a:r>
            <a:r>
              <a:rPr lang="es-MX" dirty="0" smtClean="0">
                <a:solidFill>
                  <a:prstClr val="black"/>
                </a:solidFill>
              </a:rPr>
              <a:t>!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I’m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twenty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years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old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700 pesos.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36414" y="440675"/>
            <a:ext cx="572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err="1" smtClean="0">
                <a:solidFill>
                  <a:prstClr val="black"/>
                </a:solidFill>
              </a:rPr>
              <a:t>Present</a:t>
            </a:r>
            <a:r>
              <a:rPr lang="es-MX" sz="4000" b="1" dirty="0" smtClean="0">
                <a:solidFill>
                  <a:prstClr val="black"/>
                </a:solidFill>
              </a:rPr>
              <a:t> simple – </a:t>
            </a:r>
            <a:r>
              <a:rPr lang="es-MX" sz="4000" b="1" dirty="0" err="1">
                <a:solidFill>
                  <a:prstClr val="black"/>
                </a:solidFill>
              </a:rPr>
              <a:t>V</a:t>
            </a:r>
            <a:r>
              <a:rPr lang="es-MX" sz="4000" b="1" dirty="0" err="1" smtClean="0">
                <a:solidFill>
                  <a:prstClr val="black"/>
                </a:solidFill>
              </a:rPr>
              <a:t>erb</a:t>
            </a:r>
            <a:r>
              <a:rPr lang="es-MX" sz="4000" b="1" dirty="0" smtClean="0">
                <a:solidFill>
                  <a:prstClr val="black"/>
                </a:solidFill>
              </a:rPr>
              <a:t> BE</a:t>
            </a:r>
            <a:endParaRPr lang="es-AR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431"/>
              </p:ext>
            </p:extLst>
          </p:nvPr>
        </p:nvGraphicFramePr>
        <p:xfrm>
          <a:off x="913060" y="1441275"/>
          <a:ext cx="10762735" cy="3340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235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3151733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5152767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</a:tblGrid>
              <a:tr h="850234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mother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at  home?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804231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series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interesting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903383">
                <a:tc>
                  <a:txBody>
                    <a:bodyPr/>
                    <a:lstStyle/>
                    <a:p>
                      <a:r>
                        <a:rPr lang="es-AR" sz="4400" b="1" dirty="0"/>
                        <a:t>Are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these</a:t>
                      </a:r>
                      <a:r>
                        <a:rPr lang="es-AR" sz="4400" b="1" dirty="0"/>
                        <a:t> series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interesting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782198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house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big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536414" y="440675"/>
            <a:ext cx="572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err="1" smtClean="0">
                <a:solidFill>
                  <a:prstClr val="black"/>
                </a:solidFill>
              </a:rPr>
              <a:t>Present</a:t>
            </a:r>
            <a:r>
              <a:rPr lang="es-MX" sz="4000" b="1" dirty="0" smtClean="0">
                <a:solidFill>
                  <a:prstClr val="black"/>
                </a:solidFill>
              </a:rPr>
              <a:t> simple – </a:t>
            </a:r>
            <a:r>
              <a:rPr lang="es-MX" sz="4000" b="1" dirty="0" err="1">
                <a:solidFill>
                  <a:prstClr val="black"/>
                </a:solidFill>
              </a:rPr>
              <a:t>V</a:t>
            </a:r>
            <a:r>
              <a:rPr lang="es-MX" sz="4000" b="1" dirty="0" err="1" smtClean="0">
                <a:solidFill>
                  <a:prstClr val="black"/>
                </a:solidFill>
              </a:rPr>
              <a:t>erb</a:t>
            </a:r>
            <a:r>
              <a:rPr lang="es-MX" sz="4000" b="1" dirty="0" smtClean="0">
                <a:solidFill>
                  <a:prstClr val="black"/>
                </a:solidFill>
              </a:rPr>
              <a:t> BE</a:t>
            </a:r>
            <a:endParaRPr lang="es-AR" sz="4000" b="1" dirty="0">
              <a:solidFill>
                <a:prstClr val="black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17773" y="5144877"/>
            <a:ext cx="604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she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. / No, </a:t>
            </a:r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isn’t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are.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No, </a:t>
            </a:r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isn’t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r>
              <a:rPr lang="es-MX" dirty="0" err="1" smtClean="0">
                <a:solidFill>
                  <a:prstClr val="black"/>
                </a:solidFill>
              </a:rPr>
              <a:t>It’s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small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629215"/>
              </p:ext>
            </p:extLst>
          </p:nvPr>
        </p:nvGraphicFramePr>
        <p:xfrm>
          <a:off x="2829369" y="265493"/>
          <a:ext cx="6029325" cy="80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9325"/>
              </a:tblGrid>
              <a:tr h="42291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Italy - worried – </a:t>
                      </a:r>
                      <a:r>
                        <a:rPr lang="en-US" sz="1800" dirty="0" err="1">
                          <a:effectLst/>
                        </a:rPr>
                        <a:t>neighbours</a:t>
                      </a:r>
                      <a:r>
                        <a:rPr lang="en-US" sz="1800" dirty="0">
                          <a:effectLst/>
                        </a:rPr>
                        <a:t> – watches - turn on - children - plans - Italian - jacket - </a:t>
                      </a:r>
                      <a:r>
                        <a:rPr lang="en-US" sz="1800" dirty="0" smtClean="0">
                          <a:effectLst/>
                        </a:rPr>
                        <a:t>sports </a:t>
                      </a:r>
                      <a:r>
                        <a:rPr lang="en-US" sz="1800" dirty="0">
                          <a:effectLst/>
                        </a:rPr>
                        <a:t>- relaxes – </a:t>
                      </a:r>
                      <a:r>
                        <a:rPr lang="en-US" sz="1800" dirty="0" smtClean="0">
                          <a:effectLst/>
                        </a:rPr>
                        <a:t>pen </a:t>
                      </a:r>
                      <a:r>
                        <a:rPr lang="en-US" sz="1800" dirty="0">
                          <a:effectLst/>
                        </a:rPr>
                        <a:t>- job</a:t>
                      </a:r>
                      <a:endParaRPr lang="es-AR" sz="1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560832" y="1450170"/>
            <a:ext cx="10924032" cy="4952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s-ES" sz="2400" dirty="0" err="1"/>
              <a:t>My</a:t>
            </a:r>
            <a:r>
              <a:rPr lang="es-ES" sz="2400" dirty="0"/>
              <a:t> </a:t>
            </a:r>
            <a:r>
              <a:rPr lang="es-ES" sz="2400" dirty="0" err="1"/>
              <a:t>grandfather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from</a:t>
            </a:r>
            <a:r>
              <a:rPr lang="es-ES" sz="2400" dirty="0"/>
              <a:t> </a:t>
            </a:r>
            <a:r>
              <a:rPr lang="es-ES" sz="2400" dirty="0" smtClean="0"/>
              <a:t>_______________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Don’t forget to take a ___________, </a:t>
            </a:r>
            <a:r>
              <a:rPr lang="en-US" sz="2400" dirty="0" smtClean="0"/>
              <a:t>pencils</a:t>
            </a:r>
            <a:r>
              <a:rPr lang="en-US" sz="2400" dirty="0"/>
              <a:t>,  and </a:t>
            </a:r>
            <a:r>
              <a:rPr lang="en-US" sz="2400" dirty="0" smtClean="0"/>
              <a:t>pieces </a:t>
            </a:r>
            <a:r>
              <a:rPr lang="en-US" sz="2400" dirty="0"/>
              <a:t>of paper for your Art class.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My mother loves cooking programs. She _______________them on TV every day.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s-ES" sz="2400" dirty="0"/>
              <a:t>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play</a:t>
            </a:r>
            <a:r>
              <a:rPr lang="es-ES" sz="2400" dirty="0"/>
              <a:t> </a:t>
            </a:r>
            <a:r>
              <a:rPr lang="es-ES" sz="2400" dirty="0" err="1"/>
              <a:t>any</a:t>
            </a:r>
            <a:r>
              <a:rPr lang="es-ES" sz="2400" dirty="0" smtClean="0"/>
              <a:t>___________________? </a:t>
            </a:r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When I arrive home, I usually ­­­­­­­­­­­­­­­­­­­­________________________the T.V.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You look __________________ </a:t>
            </a:r>
            <a:r>
              <a:rPr lang="en-US" sz="2400" dirty="0" smtClean="0"/>
              <a:t>. What’s the matter </a:t>
            </a:r>
            <a:r>
              <a:rPr lang="en-US" sz="2400" dirty="0"/>
              <a:t>with you?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Sandra has three__________________: Mark, Sophia and Angela.</a:t>
            </a:r>
            <a:endParaRPr lang="es-AR" sz="2400" dirty="0"/>
          </a:p>
          <a:p>
            <a:pPr marL="800100" lvl="1" indent="-342900">
              <a:lnSpc>
                <a:spcPts val="3200"/>
              </a:lnSpc>
              <a:buFont typeface="+mj-lt"/>
              <a:buAutoNum type="arabicPeriod"/>
            </a:pPr>
            <a:r>
              <a:rPr lang="en-US" sz="2400" dirty="0"/>
              <a:t>My friend has a house in the mountains. </a:t>
            </a:r>
            <a:endParaRPr lang="en-US" sz="2400" dirty="0" smtClean="0"/>
          </a:p>
          <a:p>
            <a:pPr lvl="1">
              <a:lnSpc>
                <a:spcPts val="32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He </a:t>
            </a:r>
            <a:r>
              <a:rPr lang="en-US" sz="2400" dirty="0" err="1" smtClean="0"/>
              <a:t>always</a:t>
            </a:r>
            <a:r>
              <a:rPr lang="en-US" sz="2400" dirty="0" err="1"/>
              <a:t>____________________there</a:t>
            </a:r>
            <a:r>
              <a:rPr lang="en-US" sz="2400" dirty="0"/>
              <a:t>.</a:t>
            </a:r>
            <a:endParaRPr lang="es-AR" sz="2400" dirty="0"/>
          </a:p>
          <a:p>
            <a:pPr lvl="1">
              <a:lnSpc>
                <a:spcPts val="2700"/>
              </a:lnSpc>
            </a:pP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7404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339255"/>
              </p:ext>
            </p:extLst>
          </p:nvPr>
        </p:nvGraphicFramePr>
        <p:xfrm>
          <a:off x="892069" y="709694"/>
          <a:ext cx="10552668" cy="3281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7610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1210962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  <a:gridCol w="2372496">
                  <a:extLst>
                    <a:ext uri="{9D8B030D-6E8A-4147-A177-3AD203B41FA5}">
                      <a16:colId xmlns="" xmlns:a16="http://schemas.microsoft.com/office/drawing/2014/main" val="4132985551"/>
                    </a:ext>
                  </a:extLst>
                </a:gridCol>
              </a:tblGrid>
              <a:tr h="678431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What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do?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742696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food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like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kind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of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books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read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TV </a:t>
                      </a:r>
                      <a:r>
                        <a:rPr lang="es-AR" sz="4400" dirty="0" err="1"/>
                        <a:t>programmes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watch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642012"/>
              </p:ext>
            </p:extLst>
          </p:nvPr>
        </p:nvGraphicFramePr>
        <p:xfrm>
          <a:off x="907054" y="4012894"/>
          <a:ext cx="10528453" cy="1370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4856"/>
                <a:gridCol w="1450475"/>
                <a:gridCol w="1332550"/>
                <a:gridCol w="1547629"/>
                <a:gridCol w="222943"/>
              </a:tblGrid>
              <a:tr h="1370460"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many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brothers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sisters</a:t>
                      </a:r>
                      <a:endParaRPr lang="es-AR" sz="3600" b="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 smtClean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Have</a:t>
                      </a:r>
                      <a:r>
                        <a:rPr lang="es-AR" sz="3600" dirty="0" smtClean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2805630" y="5087294"/>
            <a:ext cx="6096000" cy="147732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 err="1">
                <a:solidFill>
                  <a:prstClr val="black"/>
                </a:solidFill>
              </a:rPr>
              <a:t>I’m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>
                <a:solidFill>
                  <a:prstClr val="black"/>
                </a:solidFill>
              </a:rPr>
              <a:t>a </a:t>
            </a:r>
            <a:r>
              <a:rPr lang="es-MX" u="sng" dirty="0" err="1">
                <a:solidFill>
                  <a:prstClr val="black"/>
                </a:solidFill>
              </a:rPr>
              <a:t>teacher</a:t>
            </a:r>
            <a:r>
              <a:rPr lang="es-MX" u="sng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like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Italian</a:t>
            </a:r>
            <a:r>
              <a:rPr lang="es-MX" u="sng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food</a:t>
            </a:r>
            <a:r>
              <a:rPr lang="es-MX" u="sng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read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science</a:t>
            </a:r>
            <a:r>
              <a:rPr lang="es-MX" u="sng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books</a:t>
            </a:r>
            <a:r>
              <a:rPr lang="es-MX" u="sng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watch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sports</a:t>
            </a:r>
            <a:r>
              <a:rPr lang="es-MX" u="sng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programs</a:t>
            </a:r>
            <a:r>
              <a:rPr lang="es-MX" u="sng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on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TV.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I </a:t>
            </a:r>
            <a:r>
              <a:rPr lang="es-MX" dirty="0" err="1" smtClean="0">
                <a:solidFill>
                  <a:prstClr val="black"/>
                </a:solidFill>
              </a:rPr>
              <a:t>have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two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sisters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171645"/>
              </p:ext>
            </p:extLst>
          </p:nvPr>
        </p:nvGraphicFramePr>
        <p:xfrm>
          <a:off x="990626" y="1137243"/>
          <a:ext cx="10354961" cy="3579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8735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1544595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1470454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  <a:gridCol w="5721177">
                  <a:extLst>
                    <a:ext uri="{9D8B030D-6E8A-4147-A177-3AD203B41FA5}">
                      <a16:colId xmlns="" xmlns:a16="http://schemas.microsoft.com/office/drawing/2014/main" val="4132985551"/>
                    </a:ext>
                  </a:extLst>
                </a:gridCol>
              </a:tblGrid>
              <a:tr h="735624">
                <a:tc>
                  <a:txBody>
                    <a:bodyPr/>
                    <a:lstStyle/>
                    <a:p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D</a:t>
                      </a:r>
                      <a:r>
                        <a:rPr lang="es-AR" sz="4400" b="1" dirty="0" smtClean="0"/>
                        <a:t>o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like</a:t>
                      </a:r>
                      <a:r>
                        <a:rPr lang="es-AR" sz="4400" b="1" dirty="0"/>
                        <a:t> sushi?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1059994">
                <a:tc>
                  <a:txBody>
                    <a:bodyPr/>
                    <a:lstStyle/>
                    <a:p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D</a:t>
                      </a:r>
                      <a:r>
                        <a:rPr lang="es-AR" sz="4400" dirty="0" err="1" smtClean="0"/>
                        <a:t>oes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want to </a:t>
                      </a:r>
                      <a:r>
                        <a:rPr lang="es-AR" sz="4400" dirty="0" err="1"/>
                        <a:t>go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abroad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</a:t>
                      </a:r>
                      <a:r>
                        <a:rPr lang="es-AR" sz="4400" dirty="0" smtClean="0"/>
                        <a:t>o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they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need</a:t>
                      </a:r>
                      <a:r>
                        <a:rPr lang="es-AR" sz="4400" dirty="0"/>
                        <a:t> to </a:t>
                      </a:r>
                      <a:r>
                        <a:rPr lang="es-AR" sz="4400" dirty="0" err="1"/>
                        <a:t>study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hard</a:t>
                      </a:r>
                      <a:r>
                        <a:rPr lang="es-AR" sz="4400" dirty="0"/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D</a:t>
                      </a:r>
                      <a:r>
                        <a:rPr lang="es-AR" sz="4400" dirty="0" err="1" smtClean="0"/>
                        <a:t>oes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it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work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2651393" y="49440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Yes, I do. I </a:t>
            </a:r>
            <a:r>
              <a:rPr lang="es-MX" dirty="0" err="1">
                <a:solidFill>
                  <a:prstClr val="black"/>
                </a:solidFill>
              </a:rPr>
              <a:t>love</a:t>
            </a:r>
            <a:r>
              <a:rPr lang="es-MX" dirty="0">
                <a:solidFill>
                  <a:prstClr val="black"/>
                </a:solidFill>
              </a:rPr>
              <a:t> sushi.</a:t>
            </a:r>
          </a:p>
          <a:p>
            <a:r>
              <a:rPr lang="es-MX" dirty="0">
                <a:solidFill>
                  <a:prstClr val="black"/>
                </a:solidFill>
              </a:rPr>
              <a:t>Yes, he </a:t>
            </a:r>
            <a:r>
              <a:rPr lang="es-MX" dirty="0" err="1">
                <a:solidFill>
                  <a:prstClr val="black"/>
                </a:solidFill>
              </a:rPr>
              <a:t>does</a:t>
            </a:r>
            <a:r>
              <a:rPr lang="es-MX" dirty="0">
                <a:solidFill>
                  <a:prstClr val="black"/>
                </a:solidFill>
              </a:rPr>
              <a:t>. He </a:t>
            </a:r>
            <a:r>
              <a:rPr lang="es-MX" dirty="0" err="1">
                <a:solidFill>
                  <a:prstClr val="black"/>
                </a:solidFill>
              </a:rPr>
              <a:t>wants</a:t>
            </a:r>
            <a:r>
              <a:rPr lang="es-MX" dirty="0">
                <a:solidFill>
                  <a:prstClr val="black"/>
                </a:solidFill>
              </a:rPr>
              <a:t> to </a:t>
            </a:r>
            <a:r>
              <a:rPr lang="es-MX" dirty="0" err="1">
                <a:solidFill>
                  <a:prstClr val="black"/>
                </a:solidFill>
              </a:rPr>
              <a:t>go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abroad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Yes, </a:t>
            </a:r>
            <a:r>
              <a:rPr lang="es-MX" dirty="0" err="1">
                <a:solidFill>
                  <a:prstClr val="black"/>
                </a:solidFill>
              </a:rPr>
              <a:t>they</a:t>
            </a:r>
            <a:r>
              <a:rPr lang="es-MX" dirty="0">
                <a:solidFill>
                  <a:prstClr val="black"/>
                </a:solidFill>
              </a:rPr>
              <a:t> do. </a:t>
            </a:r>
            <a:r>
              <a:rPr lang="es-MX" dirty="0" err="1">
                <a:solidFill>
                  <a:prstClr val="black"/>
                </a:solidFill>
              </a:rPr>
              <a:t>They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need</a:t>
            </a:r>
            <a:r>
              <a:rPr lang="es-MX" dirty="0">
                <a:solidFill>
                  <a:prstClr val="black"/>
                </a:solidFill>
              </a:rPr>
              <a:t> to </a:t>
            </a:r>
            <a:r>
              <a:rPr lang="es-MX" dirty="0" err="1">
                <a:solidFill>
                  <a:prstClr val="black"/>
                </a:solidFill>
              </a:rPr>
              <a:t>study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hard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Yes, </a:t>
            </a:r>
            <a:r>
              <a:rPr lang="es-MX" dirty="0" err="1">
                <a:solidFill>
                  <a:prstClr val="black"/>
                </a:solidFill>
              </a:rPr>
              <a:t>it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does</a:t>
            </a:r>
            <a:r>
              <a:rPr lang="es-MX" dirty="0">
                <a:solidFill>
                  <a:prstClr val="black"/>
                </a:solidFill>
              </a:rPr>
              <a:t>. </a:t>
            </a:r>
            <a:r>
              <a:rPr lang="es-MX" dirty="0" err="1">
                <a:solidFill>
                  <a:prstClr val="black"/>
                </a:solidFill>
              </a:rPr>
              <a:t>It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works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perfectly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well</a:t>
            </a:r>
            <a:r>
              <a:rPr lang="es-MX" dirty="0">
                <a:solidFill>
                  <a:prstClr val="black"/>
                </a:solidFill>
              </a:rPr>
              <a:t>. 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36414" y="440675"/>
            <a:ext cx="572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err="1" smtClean="0">
                <a:solidFill>
                  <a:prstClr val="black"/>
                </a:solidFill>
              </a:rPr>
              <a:t>Present</a:t>
            </a:r>
            <a:r>
              <a:rPr lang="es-MX" sz="4000" b="1" dirty="0" smtClean="0">
                <a:solidFill>
                  <a:prstClr val="black"/>
                </a:solidFill>
              </a:rPr>
              <a:t> simple</a:t>
            </a:r>
            <a:endParaRPr lang="es-AR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85231"/>
              </p:ext>
            </p:extLst>
          </p:nvPr>
        </p:nvGraphicFramePr>
        <p:xfrm>
          <a:off x="1012211" y="829938"/>
          <a:ext cx="10762735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820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4197426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4944489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</a:tblGrid>
              <a:tr h="729048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Was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mother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at  home </a:t>
                      </a:r>
                      <a:r>
                        <a:rPr lang="es-AR" sz="4400" b="1" dirty="0" err="1"/>
                        <a:t>yesterday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661110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Was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series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interesting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725375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Were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students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stressed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734556"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Was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grandfather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Italian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76073"/>
              </p:ext>
            </p:extLst>
          </p:nvPr>
        </p:nvGraphicFramePr>
        <p:xfrm>
          <a:off x="3062689" y="3883191"/>
          <a:ext cx="9011971" cy="174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7104"/>
                <a:gridCol w="4219460"/>
                <a:gridCol w="2765407"/>
              </a:tblGrid>
              <a:tr h="870333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</a:t>
                      </a:r>
                      <a:r>
                        <a:rPr lang="es-AR" sz="4400" b="1" dirty="0" err="1" smtClean="0"/>
                        <a:t>ere</a:t>
                      </a:r>
                      <a:r>
                        <a:rPr lang="es-AR" sz="4400" b="1" dirty="0" smtClean="0"/>
                        <a:t> 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students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stressed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70332"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was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</a:t>
                      </a:r>
                      <a:r>
                        <a:rPr lang="es-AR" sz="4400" b="1" dirty="0" err="1" smtClean="0"/>
                        <a:t>our</a:t>
                      </a:r>
                      <a:r>
                        <a:rPr lang="es-AR" sz="4400" b="1" dirty="0" smtClean="0"/>
                        <a:t> </a:t>
                      </a:r>
                      <a:r>
                        <a:rPr lang="es-AR" sz="4400" b="1" dirty="0" err="1"/>
                        <a:t>grandfather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born</a:t>
                      </a:r>
                      <a:r>
                        <a:rPr lang="es-AR" sz="4400" b="1" dirty="0" smtClean="0"/>
                        <a:t>?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197425" y="5486400"/>
            <a:ext cx="65109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she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was</a:t>
            </a:r>
            <a:r>
              <a:rPr lang="es-MX" dirty="0" smtClean="0">
                <a:solidFill>
                  <a:prstClr val="black"/>
                </a:solidFill>
              </a:rPr>
              <a:t>. No, </a:t>
            </a:r>
            <a:r>
              <a:rPr lang="es-MX" dirty="0" err="1" smtClean="0">
                <a:solidFill>
                  <a:prstClr val="black"/>
                </a:solidFill>
              </a:rPr>
              <a:t>she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wasn’t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it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was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were</a:t>
            </a:r>
            <a:r>
              <a:rPr lang="es-MX" dirty="0" smtClean="0">
                <a:solidFill>
                  <a:prstClr val="black"/>
                </a:solidFill>
              </a:rPr>
              <a:t>.                                                </a:t>
            </a:r>
            <a:r>
              <a:rPr lang="es-MX" dirty="0" err="1" smtClean="0">
                <a:solidFill>
                  <a:prstClr val="black"/>
                </a:solidFill>
              </a:rPr>
              <a:t>Because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had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exams</a:t>
            </a:r>
            <a:r>
              <a:rPr lang="es-MX" dirty="0" smtClean="0">
                <a:solidFill>
                  <a:prstClr val="black"/>
                </a:solidFill>
              </a:rPr>
              <a:t>.  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Yes, he </a:t>
            </a:r>
            <a:r>
              <a:rPr lang="es-MX" dirty="0" err="1" smtClean="0">
                <a:solidFill>
                  <a:prstClr val="black"/>
                </a:solidFill>
              </a:rPr>
              <a:t>was</a:t>
            </a:r>
            <a:r>
              <a:rPr lang="es-MX" dirty="0" smtClean="0">
                <a:solidFill>
                  <a:prstClr val="black"/>
                </a:solidFill>
              </a:rPr>
              <a:t>.                                                      He </a:t>
            </a:r>
            <a:r>
              <a:rPr lang="es-MX" dirty="0" err="1" smtClean="0">
                <a:solidFill>
                  <a:prstClr val="black"/>
                </a:solidFill>
              </a:rPr>
              <a:t>was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born</a:t>
            </a:r>
            <a:r>
              <a:rPr lang="es-MX" dirty="0" smtClean="0">
                <a:solidFill>
                  <a:prstClr val="black"/>
                </a:solidFill>
              </a:rPr>
              <a:t> in Ancona.</a:t>
            </a:r>
            <a:endParaRPr lang="es-AR" dirty="0">
              <a:solidFill>
                <a:prstClr val="black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27619"/>
              </p:ext>
            </p:extLst>
          </p:nvPr>
        </p:nvGraphicFramePr>
        <p:xfrm>
          <a:off x="1036504" y="3885780"/>
          <a:ext cx="2027104" cy="174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7104"/>
              </a:tblGrid>
              <a:tr h="870333"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Why</a:t>
                      </a:r>
                      <a:r>
                        <a:rPr lang="es-AR" sz="4400" b="1" dirty="0" smtClean="0"/>
                        <a:t> 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870332"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Where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8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58512F-5608-4DAC-BA6D-E341166C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469"/>
            <a:ext cx="10972800" cy="1143000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FF0000"/>
                </a:solidFill>
              </a:rPr>
              <a:t>l</a:t>
            </a:r>
            <a:r>
              <a:rPr lang="es-AR" sz="3200" b="1" dirty="0" err="1" smtClean="0">
                <a:solidFill>
                  <a:srgbClr val="FF0000"/>
                </a:solidFill>
              </a:rPr>
              <a:t>ast</a:t>
            </a:r>
            <a:r>
              <a:rPr lang="es-AR" sz="3200" b="1" dirty="0" smtClean="0">
                <a:solidFill>
                  <a:srgbClr val="FF0000"/>
                </a:solidFill>
              </a:rPr>
              <a:t> </a:t>
            </a:r>
            <a:r>
              <a:rPr lang="es-AR" sz="3200" b="1" dirty="0" err="1" smtClean="0">
                <a:solidFill>
                  <a:srgbClr val="FF0000"/>
                </a:solidFill>
              </a:rPr>
              <a:t>year</a:t>
            </a:r>
            <a:r>
              <a:rPr lang="es-AR" sz="3200" b="1" dirty="0" smtClean="0">
                <a:solidFill>
                  <a:srgbClr val="FF0000"/>
                </a:solidFill>
              </a:rPr>
              <a:t> </a:t>
            </a:r>
            <a:r>
              <a:rPr lang="es-AR" sz="3200" b="1" dirty="0" smtClean="0"/>
              <a:t>- </a:t>
            </a:r>
            <a:r>
              <a:rPr lang="es-AR" sz="3200" b="1" dirty="0" err="1" smtClean="0">
                <a:solidFill>
                  <a:srgbClr val="00B0F0"/>
                </a:solidFill>
              </a:rPr>
              <a:t>last</a:t>
            </a:r>
            <a:r>
              <a:rPr lang="es-AR" sz="3200" b="1" dirty="0" smtClean="0">
                <a:solidFill>
                  <a:srgbClr val="00B0F0"/>
                </a:solidFill>
              </a:rPr>
              <a:t> </a:t>
            </a:r>
            <a:r>
              <a:rPr lang="es-AR" sz="3200" b="1" dirty="0" err="1" smtClean="0">
                <a:solidFill>
                  <a:srgbClr val="00B0F0"/>
                </a:solidFill>
              </a:rPr>
              <a:t>month</a:t>
            </a:r>
            <a:r>
              <a:rPr lang="es-AR" sz="3200" b="1" dirty="0" smtClean="0">
                <a:solidFill>
                  <a:srgbClr val="00B0F0"/>
                </a:solidFill>
              </a:rPr>
              <a:t> </a:t>
            </a:r>
            <a:r>
              <a:rPr lang="es-AR" sz="3200" b="1" dirty="0" smtClean="0"/>
              <a:t>- </a:t>
            </a:r>
            <a:r>
              <a:rPr lang="es-AR" sz="3200" b="1" dirty="0" err="1" smtClean="0">
                <a:solidFill>
                  <a:srgbClr val="00B050"/>
                </a:solidFill>
              </a:rPr>
              <a:t>last</a:t>
            </a:r>
            <a:r>
              <a:rPr lang="es-AR" sz="3200" b="1" dirty="0" smtClean="0">
                <a:solidFill>
                  <a:srgbClr val="00B050"/>
                </a:solidFill>
              </a:rPr>
              <a:t> </a:t>
            </a:r>
            <a:r>
              <a:rPr lang="es-AR" sz="3200" b="1" dirty="0" err="1" smtClean="0">
                <a:solidFill>
                  <a:srgbClr val="00B050"/>
                </a:solidFill>
              </a:rPr>
              <a:t>week</a:t>
            </a:r>
            <a:r>
              <a:rPr lang="es-AR" sz="3200" b="1" dirty="0" smtClean="0">
                <a:solidFill>
                  <a:srgbClr val="00B050"/>
                </a:solidFill>
              </a:rPr>
              <a:t> </a:t>
            </a:r>
            <a:r>
              <a:rPr lang="es-AR" sz="3200" b="1" dirty="0" smtClean="0"/>
              <a:t>– </a:t>
            </a:r>
            <a:r>
              <a:rPr lang="es-AR" sz="3200" b="1" dirty="0" err="1" smtClean="0"/>
              <a:t>yesterday</a:t>
            </a:r>
            <a:r>
              <a:rPr lang="es-AR" sz="3200" b="1" dirty="0" smtClean="0"/>
              <a:t> - </a:t>
            </a:r>
            <a:r>
              <a:rPr lang="es-AR" sz="3200" b="1" dirty="0" err="1" smtClean="0">
                <a:solidFill>
                  <a:srgbClr val="00FF00"/>
                </a:solidFill>
              </a:rPr>
              <a:t>last</a:t>
            </a:r>
            <a:r>
              <a:rPr lang="es-AR" sz="3200" b="1" dirty="0" smtClean="0">
                <a:solidFill>
                  <a:srgbClr val="00FF00"/>
                </a:solidFill>
              </a:rPr>
              <a:t> </a:t>
            </a:r>
            <a:r>
              <a:rPr lang="es-AR" sz="3200" b="1" dirty="0" err="1" smtClean="0">
                <a:solidFill>
                  <a:srgbClr val="00FF00"/>
                </a:solidFill>
              </a:rPr>
              <a:t>night</a:t>
            </a:r>
            <a:r>
              <a:rPr lang="es-AR" sz="3200" b="1" dirty="0" smtClean="0">
                <a:solidFill>
                  <a:srgbClr val="00FF00"/>
                </a:solidFill>
              </a:rPr>
              <a:t> </a:t>
            </a:r>
            <a:r>
              <a:rPr lang="es-AR" sz="3200" b="1" dirty="0" smtClean="0"/>
              <a:t>-        </a:t>
            </a:r>
            <a:r>
              <a:rPr lang="es-AR" sz="3200" b="1" dirty="0" err="1" smtClean="0">
                <a:solidFill>
                  <a:schemeClr val="bg1">
                    <a:lumMod val="65000"/>
                  </a:schemeClr>
                </a:solidFill>
              </a:rPr>
              <a:t>two</a:t>
            </a:r>
            <a:r>
              <a:rPr lang="es-AR" sz="3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200" b="1" dirty="0" err="1">
                <a:solidFill>
                  <a:schemeClr val="bg1">
                    <a:lumMod val="65000"/>
                  </a:schemeClr>
                </a:solidFill>
              </a:rPr>
              <a:t>days</a:t>
            </a:r>
            <a:r>
              <a:rPr lang="es-AR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200" b="1" dirty="0" err="1" smtClean="0">
                <a:solidFill>
                  <a:schemeClr val="bg1">
                    <a:lumMod val="65000"/>
                  </a:schemeClr>
                </a:solidFill>
              </a:rPr>
              <a:t>ago</a:t>
            </a:r>
            <a:r>
              <a:rPr lang="es-AR" sz="3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200" b="1" dirty="0" smtClean="0"/>
              <a:t>- </a:t>
            </a:r>
            <a:r>
              <a:rPr lang="es-AR" sz="3200" b="1" dirty="0" err="1" smtClean="0">
                <a:solidFill>
                  <a:srgbClr val="3333CC"/>
                </a:solidFill>
              </a:rPr>
              <a:t>two</a:t>
            </a:r>
            <a:r>
              <a:rPr lang="es-AR" sz="3200" b="1" dirty="0" smtClean="0">
                <a:solidFill>
                  <a:srgbClr val="3333CC"/>
                </a:solidFill>
              </a:rPr>
              <a:t> </a:t>
            </a:r>
            <a:r>
              <a:rPr lang="es-AR" sz="3200" b="1" dirty="0">
                <a:solidFill>
                  <a:srgbClr val="3333CC"/>
                </a:solidFill>
              </a:rPr>
              <a:t>minutes </a:t>
            </a:r>
            <a:r>
              <a:rPr lang="es-AR" sz="3200" b="1" dirty="0" err="1" smtClean="0">
                <a:solidFill>
                  <a:srgbClr val="3333CC"/>
                </a:solidFill>
              </a:rPr>
              <a:t>ago</a:t>
            </a:r>
            <a:r>
              <a:rPr lang="es-AR" sz="3200" b="1" dirty="0" smtClean="0">
                <a:solidFill>
                  <a:srgbClr val="3333CC"/>
                </a:solidFill>
              </a:rPr>
              <a:t> </a:t>
            </a:r>
            <a:r>
              <a:rPr lang="es-AR" sz="3200" b="1" dirty="0" smtClean="0"/>
              <a:t>- </a:t>
            </a:r>
            <a:r>
              <a:rPr lang="es-AR" sz="3200" b="1" dirty="0" smtClean="0">
                <a:solidFill>
                  <a:srgbClr val="FF0000"/>
                </a:solidFill>
              </a:rPr>
              <a:t>a </a:t>
            </a:r>
            <a:r>
              <a:rPr lang="es-AR" sz="3200" b="1" dirty="0" err="1">
                <a:solidFill>
                  <a:srgbClr val="FF0000"/>
                </a:solidFill>
              </a:rPr>
              <a:t>year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>
                <a:solidFill>
                  <a:srgbClr val="FF0000"/>
                </a:solidFill>
              </a:rPr>
              <a:t>ago</a:t>
            </a:r>
            <a:endParaRPr lang="es-AR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6AF12139-2BBE-468B-801B-960F322CC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937211"/>
              </p:ext>
            </p:extLst>
          </p:nvPr>
        </p:nvGraphicFramePr>
        <p:xfrm>
          <a:off x="1009027" y="1334084"/>
          <a:ext cx="9934148" cy="4022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537">
                  <a:extLst>
                    <a:ext uri="{9D8B030D-6E8A-4147-A177-3AD203B41FA5}">
                      <a16:colId xmlns="" xmlns:a16="http://schemas.microsoft.com/office/drawing/2014/main" val="622422438"/>
                    </a:ext>
                  </a:extLst>
                </a:gridCol>
                <a:gridCol w="2483537">
                  <a:extLst>
                    <a:ext uri="{9D8B030D-6E8A-4147-A177-3AD203B41FA5}">
                      <a16:colId xmlns="" xmlns:a16="http://schemas.microsoft.com/office/drawing/2014/main" val="729806709"/>
                    </a:ext>
                  </a:extLst>
                </a:gridCol>
                <a:gridCol w="2483537">
                  <a:extLst>
                    <a:ext uri="{9D8B030D-6E8A-4147-A177-3AD203B41FA5}">
                      <a16:colId xmlns="" xmlns:a16="http://schemas.microsoft.com/office/drawing/2014/main" val="4108582122"/>
                    </a:ext>
                  </a:extLst>
                </a:gridCol>
                <a:gridCol w="2483537">
                  <a:extLst>
                    <a:ext uri="{9D8B030D-6E8A-4147-A177-3AD203B41FA5}">
                      <a16:colId xmlns="" xmlns:a16="http://schemas.microsoft.com/office/drawing/2014/main" val="3805726062"/>
                    </a:ext>
                  </a:extLst>
                </a:gridCol>
              </a:tblGrid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Where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you</a:t>
                      </a:r>
                      <a:r>
                        <a:rPr lang="es-AR" sz="3600" b="1" dirty="0"/>
                        <a:t>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go</a:t>
                      </a:r>
                      <a:r>
                        <a:rPr lang="es-AR" sz="3600" b="1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3142610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What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you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/>
                        <a:t>do?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1759259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How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you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travel</a:t>
                      </a:r>
                      <a:r>
                        <a:rPr lang="es-AR" sz="3600" b="1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284959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Where</a:t>
                      </a:r>
                      <a:r>
                        <a:rPr lang="es-AR" sz="3600" b="1" dirty="0"/>
                        <a:t>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you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stay</a:t>
                      </a:r>
                      <a:r>
                        <a:rPr lang="es-AR" sz="3600" b="1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900603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695461" y="5208480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went</a:t>
            </a:r>
            <a:r>
              <a:rPr lang="es-MX" dirty="0">
                <a:solidFill>
                  <a:prstClr val="black"/>
                </a:solidFill>
              </a:rPr>
              <a:t> to Paris.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went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sightseeing</a:t>
            </a:r>
            <a:r>
              <a:rPr lang="es-MX" dirty="0">
                <a:solidFill>
                  <a:prstClr val="black"/>
                </a:solidFill>
              </a:rPr>
              <a:t> and I </a:t>
            </a:r>
            <a:r>
              <a:rPr lang="es-MX" dirty="0" err="1">
                <a:solidFill>
                  <a:prstClr val="black"/>
                </a:solidFill>
              </a:rPr>
              <a:t>took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lots</a:t>
            </a:r>
            <a:r>
              <a:rPr lang="es-MX" dirty="0">
                <a:solidFill>
                  <a:prstClr val="black"/>
                </a:solidFill>
              </a:rPr>
              <a:t> of </a:t>
            </a:r>
            <a:r>
              <a:rPr lang="es-MX" dirty="0" err="1">
                <a:solidFill>
                  <a:prstClr val="black"/>
                </a:solidFill>
              </a:rPr>
              <a:t>photos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travelled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by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plane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stayed</a:t>
            </a:r>
            <a:r>
              <a:rPr lang="es-MX" dirty="0">
                <a:solidFill>
                  <a:prstClr val="black"/>
                </a:solidFill>
              </a:rPr>
              <a:t> in a </a:t>
            </a:r>
            <a:r>
              <a:rPr lang="es-MX" dirty="0" smtClean="0">
                <a:solidFill>
                  <a:prstClr val="black"/>
                </a:solidFill>
              </a:rPr>
              <a:t>hotel/ I </a:t>
            </a:r>
            <a:r>
              <a:rPr lang="es-MX" dirty="0" err="1" smtClean="0">
                <a:solidFill>
                  <a:prstClr val="black"/>
                </a:solidFill>
              </a:rPr>
              <a:t>stayed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with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friends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58512F-5608-4DAC-BA6D-E341166C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39826"/>
            <a:ext cx="11207827" cy="877811"/>
          </a:xfrm>
        </p:spPr>
        <p:txBody>
          <a:bodyPr>
            <a:noAutofit/>
          </a:bodyPr>
          <a:lstStyle/>
          <a:p>
            <a:r>
              <a:rPr lang="es-AR" sz="3600" b="1" dirty="0" err="1">
                <a:solidFill>
                  <a:srgbClr val="FF0000"/>
                </a:solidFill>
              </a:rPr>
              <a:t>last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year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/>
              <a:t>- </a:t>
            </a:r>
            <a:r>
              <a:rPr lang="es-AR" sz="3600" b="1" dirty="0" err="1">
                <a:solidFill>
                  <a:srgbClr val="00B0F0"/>
                </a:solidFill>
              </a:rPr>
              <a:t>last</a:t>
            </a:r>
            <a:r>
              <a:rPr lang="es-AR" sz="3600" b="1" dirty="0">
                <a:solidFill>
                  <a:srgbClr val="00B0F0"/>
                </a:solidFill>
              </a:rPr>
              <a:t> </a:t>
            </a:r>
            <a:r>
              <a:rPr lang="es-AR" sz="3600" b="1" dirty="0" err="1">
                <a:solidFill>
                  <a:srgbClr val="00B0F0"/>
                </a:solidFill>
              </a:rPr>
              <a:t>month</a:t>
            </a:r>
            <a:r>
              <a:rPr lang="es-AR" sz="3600" b="1" dirty="0">
                <a:solidFill>
                  <a:srgbClr val="00B0F0"/>
                </a:solidFill>
              </a:rPr>
              <a:t> </a:t>
            </a:r>
            <a:r>
              <a:rPr lang="es-AR" sz="3600" b="1" dirty="0"/>
              <a:t>- </a:t>
            </a:r>
            <a:r>
              <a:rPr lang="es-AR" sz="3600" b="1" dirty="0" err="1">
                <a:solidFill>
                  <a:srgbClr val="00B050"/>
                </a:solidFill>
              </a:rPr>
              <a:t>last</a:t>
            </a:r>
            <a:r>
              <a:rPr lang="es-AR" sz="3600" b="1" dirty="0">
                <a:solidFill>
                  <a:srgbClr val="00B050"/>
                </a:solidFill>
              </a:rPr>
              <a:t> </a:t>
            </a:r>
            <a:r>
              <a:rPr lang="es-AR" sz="3600" b="1" dirty="0" err="1">
                <a:solidFill>
                  <a:srgbClr val="00B050"/>
                </a:solidFill>
              </a:rPr>
              <a:t>week</a:t>
            </a:r>
            <a:r>
              <a:rPr lang="es-AR" sz="3600" b="1" dirty="0">
                <a:solidFill>
                  <a:srgbClr val="00B050"/>
                </a:solidFill>
              </a:rPr>
              <a:t> </a:t>
            </a:r>
            <a:r>
              <a:rPr lang="es-AR" sz="3600" b="1" dirty="0"/>
              <a:t>– </a:t>
            </a:r>
            <a:r>
              <a:rPr lang="es-AR" sz="3600" b="1" dirty="0" err="1"/>
              <a:t>yesterday</a:t>
            </a:r>
            <a:r>
              <a:rPr lang="es-AR" sz="3600" b="1" dirty="0"/>
              <a:t> </a:t>
            </a:r>
            <a:r>
              <a:rPr lang="es-AR" sz="3600" b="1" dirty="0" smtClean="0"/>
              <a:t>–</a:t>
            </a:r>
            <a:br>
              <a:rPr lang="es-AR" sz="3600" b="1" dirty="0" smtClean="0"/>
            </a:br>
            <a:r>
              <a:rPr lang="es-AR" sz="3600" b="1" dirty="0" smtClean="0"/>
              <a:t> </a:t>
            </a:r>
            <a:r>
              <a:rPr lang="es-AR" sz="3600" b="1" dirty="0" err="1">
                <a:solidFill>
                  <a:srgbClr val="00FF00"/>
                </a:solidFill>
              </a:rPr>
              <a:t>last</a:t>
            </a:r>
            <a:r>
              <a:rPr lang="es-AR" sz="3600" b="1" dirty="0">
                <a:solidFill>
                  <a:srgbClr val="00FF00"/>
                </a:solidFill>
              </a:rPr>
              <a:t> </a:t>
            </a:r>
            <a:r>
              <a:rPr lang="es-AR" sz="3600" b="1" dirty="0" err="1">
                <a:solidFill>
                  <a:srgbClr val="00FF00"/>
                </a:solidFill>
              </a:rPr>
              <a:t>night</a:t>
            </a:r>
            <a:r>
              <a:rPr lang="es-AR" sz="3600" b="1" dirty="0">
                <a:solidFill>
                  <a:srgbClr val="00FF00"/>
                </a:solidFill>
              </a:rPr>
              <a:t> </a:t>
            </a:r>
            <a:r>
              <a:rPr lang="es-AR" sz="3600" b="1" dirty="0"/>
              <a:t>-  </a:t>
            </a:r>
            <a:r>
              <a:rPr lang="es-AR" sz="3600" b="1" dirty="0" err="1" smtClean="0">
                <a:solidFill>
                  <a:schemeClr val="bg1">
                    <a:lumMod val="65000"/>
                  </a:schemeClr>
                </a:solidFill>
              </a:rPr>
              <a:t>two</a:t>
            </a:r>
            <a:r>
              <a:rPr lang="es-AR" sz="36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600" b="1" dirty="0" err="1">
                <a:solidFill>
                  <a:schemeClr val="bg1">
                    <a:lumMod val="65000"/>
                  </a:schemeClr>
                </a:solidFill>
              </a:rPr>
              <a:t>days</a:t>
            </a:r>
            <a:r>
              <a:rPr lang="es-AR" sz="36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600" b="1" dirty="0" err="1">
                <a:solidFill>
                  <a:schemeClr val="bg1">
                    <a:lumMod val="65000"/>
                  </a:schemeClr>
                </a:solidFill>
              </a:rPr>
              <a:t>ago</a:t>
            </a:r>
            <a:r>
              <a:rPr lang="es-AR" sz="36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3600" b="1" dirty="0"/>
              <a:t>- </a:t>
            </a:r>
            <a:r>
              <a:rPr lang="es-AR" sz="3600" b="1" dirty="0" err="1">
                <a:solidFill>
                  <a:srgbClr val="3333CC"/>
                </a:solidFill>
              </a:rPr>
              <a:t>two</a:t>
            </a:r>
            <a:r>
              <a:rPr lang="es-AR" sz="3600" b="1" dirty="0">
                <a:solidFill>
                  <a:srgbClr val="3333CC"/>
                </a:solidFill>
              </a:rPr>
              <a:t> minutes </a:t>
            </a:r>
            <a:r>
              <a:rPr lang="es-AR" sz="3600" b="1" dirty="0" err="1">
                <a:solidFill>
                  <a:srgbClr val="3333CC"/>
                </a:solidFill>
              </a:rPr>
              <a:t>ago</a:t>
            </a:r>
            <a:r>
              <a:rPr lang="es-AR" sz="3600" b="1" dirty="0">
                <a:solidFill>
                  <a:srgbClr val="3333CC"/>
                </a:solidFill>
              </a:rPr>
              <a:t> </a:t>
            </a:r>
            <a:r>
              <a:rPr lang="es-AR" sz="3600" b="1" dirty="0"/>
              <a:t>- </a:t>
            </a:r>
            <a:r>
              <a:rPr lang="es-AR" sz="3600" b="1" dirty="0">
                <a:solidFill>
                  <a:srgbClr val="FF0000"/>
                </a:solidFill>
              </a:rPr>
              <a:t>a </a:t>
            </a:r>
            <a:r>
              <a:rPr lang="es-AR" sz="3600" b="1" dirty="0" err="1">
                <a:solidFill>
                  <a:srgbClr val="FF0000"/>
                </a:solidFill>
              </a:rPr>
              <a:t>year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ago</a:t>
            </a:r>
            <a:endParaRPr lang="es-AR" sz="3600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6AF12139-2BBE-468B-801B-960F322CC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082224"/>
              </p:ext>
            </p:extLst>
          </p:nvPr>
        </p:nvGraphicFramePr>
        <p:xfrm>
          <a:off x="1218348" y="1587471"/>
          <a:ext cx="9934148" cy="4022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2763">
                  <a:extLst>
                    <a:ext uri="{9D8B030D-6E8A-4147-A177-3AD203B41FA5}">
                      <a16:colId xmlns="" xmlns:a16="http://schemas.microsoft.com/office/drawing/2014/main" val="622422438"/>
                    </a:ext>
                  </a:extLst>
                </a:gridCol>
                <a:gridCol w="1767016">
                  <a:extLst>
                    <a:ext uri="{9D8B030D-6E8A-4147-A177-3AD203B41FA5}">
                      <a16:colId xmlns="" xmlns:a16="http://schemas.microsoft.com/office/drawing/2014/main" val="729806709"/>
                    </a:ext>
                  </a:extLst>
                </a:gridCol>
                <a:gridCol w="1853513">
                  <a:extLst>
                    <a:ext uri="{9D8B030D-6E8A-4147-A177-3AD203B41FA5}">
                      <a16:colId xmlns="" xmlns:a16="http://schemas.microsoft.com/office/drawing/2014/main" val="4108582122"/>
                    </a:ext>
                  </a:extLst>
                </a:gridCol>
                <a:gridCol w="4670856">
                  <a:extLst>
                    <a:ext uri="{9D8B030D-6E8A-4147-A177-3AD203B41FA5}">
                      <a16:colId xmlns="" xmlns:a16="http://schemas.microsoft.com/office/drawing/2014/main" val="3805726062"/>
                    </a:ext>
                  </a:extLst>
                </a:gridCol>
              </a:tblGrid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you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have</a:t>
                      </a:r>
                      <a:r>
                        <a:rPr lang="es-AR" sz="3600" b="1" dirty="0"/>
                        <a:t>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/>
                        <a:t>a </a:t>
                      </a:r>
                      <a:r>
                        <a:rPr lang="es-AR" sz="3600" b="1" dirty="0" err="1"/>
                        <a:t>good</a:t>
                      </a:r>
                      <a:r>
                        <a:rPr lang="es-AR" sz="3600" b="1" dirty="0"/>
                        <a:t> time?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3142610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 smtClean="0"/>
                        <a:t>she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 smtClean="0"/>
                        <a:t>buy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/>
                        <a:t>souvenirs?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1759259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endParaRPr lang="es-AR" sz="3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 smtClean="0"/>
                        <a:t>they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go</a:t>
                      </a:r>
                      <a:r>
                        <a:rPr lang="es-AR" sz="3600" b="1" dirty="0"/>
                        <a:t> </a:t>
                      </a:r>
                      <a:r>
                        <a:rPr lang="es-AR" sz="3600" b="1" dirty="0" err="1"/>
                        <a:t>out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/>
                        <a:t>at </a:t>
                      </a:r>
                      <a:r>
                        <a:rPr lang="es-AR" sz="3600" b="1" dirty="0" err="1"/>
                        <a:t>night</a:t>
                      </a:r>
                      <a:r>
                        <a:rPr lang="es-AR" sz="3600" b="1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284959"/>
                  </a:ext>
                </a:extLst>
              </a:tr>
              <a:tr h="1005668"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Did</a:t>
                      </a:r>
                      <a:r>
                        <a:rPr lang="es-AR" sz="3600" b="1" dirty="0"/>
                        <a:t>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smtClean="0"/>
                        <a:t>he</a:t>
                      </a:r>
                      <a:endParaRPr lang="es-AR" sz="3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have</a:t>
                      </a:r>
                      <a:endParaRPr lang="es-AR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1" dirty="0" err="1"/>
                        <a:t>any</a:t>
                      </a:r>
                      <a:r>
                        <a:rPr lang="es-AR" sz="3600" b="1" dirty="0"/>
                        <a:t> </a:t>
                      </a:r>
                      <a:r>
                        <a:rPr lang="es-AR" sz="3600" b="1" dirty="0" err="1"/>
                        <a:t>problems</a:t>
                      </a:r>
                      <a:r>
                        <a:rPr lang="es-AR" sz="3600" b="1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900603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475123" y="5417800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Yes, </a:t>
            </a:r>
            <a:r>
              <a:rPr lang="es-MX" dirty="0" smtClean="0">
                <a:solidFill>
                  <a:prstClr val="black"/>
                </a:solidFill>
              </a:rPr>
              <a:t>I </a:t>
            </a:r>
            <a:r>
              <a:rPr lang="es-MX" dirty="0" err="1" smtClean="0">
                <a:solidFill>
                  <a:prstClr val="black"/>
                </a:solidFill>
              </a:rPr>
              <a:t>did</a:t>
            </a:r>
            <a:r>
              <a:rPr lang="es-MX" dirty="0" smtClean="0">
                <a:solidFill>
                  <a:prstClr val="black"/>
                </a:solidFill>
              </a:rPr>
              <a:t>. I </a:t>
            </a:r>
            <a:r>
              <a:rPr lang="es-MX" dirty="0" err="1">
                <a:solidFill>
                  <a:prstClr val="black"/>
                </a:solidFill>
              </a:rPr>
              <a:t>had</a:t>
            </a:r>
            <a:r>
              <a:rPr lang="es-MX" dirty="0">
                <a:solidFill>
                  <a:prstClr val="black"/>
                </a:solidFill>
              </a:rPr>
              <a:t> a </a:t>
            </a:r>
            <a:r>
              <a:rPr lang="es-MX" dirty="0" err="1" smtClean="0">
                <a:solidFill>
                  <a:prstClr val="black"/>
                </a:solidFill>
              </a:rPr>
              <a:t>fantastic</a:t>
            </a:r>
            <a:r>
              <a:rPr lang="es-MX" dirty="0" smtClean="0">
                <a:solidFill>
                  <a:prstClr val="black"/>
                </a:solidFill>
              </a:rPr>
              <a:t>  </a:t>
            </a:r>
            <a:r>
              <a:rPr lang="es-MX" dirty="0">
                <a:solidFill>
                  <a:prstClr val="black"/>
                </a:solidFill>
              </a:rPr>
              <a:t>time.</a:t>
            </a:r>
          </a:p>
          <a:p>
            <a:r>
              <a:rPr lang="es-MX" dirty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she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did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r>
              <a:rPr lang="es-MX" dirty="0" err="1">
                <a:solidFill>
                  <a:prstClr val="black"/>
                </a:solidFill>
              </a:rPr>
              <a:t>S</a:t>
            </a:r>
            <a:r>
              <a:rPr lang="es-MX" dirty="0" err="1" smtClean="0">
                <a:solidFill>
                  <a:prstClr val="black"/>
                </a:solidFill>
              </a:rPr>
              <a:t>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bought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lots</a:t>
            </a:r>
            <a:r>
              <a:rPr lang="es-MX" dirty="0">
                <a:solidFill>
                  <a:prstClr val="black"/>
                </a:solidFill>
              </a:rPr>
              <a:t> of  </a:t>
            </a:r>
            <a:r>
              <a:rPr lang="es-MX" dirty="0" err="1">
                <a:solidFill>
                  <a:prstClr val="black"/>
                </a:solidFill>
              </a:rPr>
              <a:t>souvenirs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Yes,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did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went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out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every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night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>
                <a:solidFill>
                  <a:prstClr val="black"/>
                </a:solidFill>
              </a:rPr>
              <a:t>No, </a:t>
            </a:r>
            <a:r>
              <a:rPr lang="es-MX" dirty="0" smtClean="0">
                <a:solidFill>
                  <a:prstClr val="black"/>
                </a:solidFill>
              </a:rPr>
              <a:t>he </a:t>
            </a:r>
            <a:r>
              <a:rPr lang="es-MX" dirty="0" err="1" smtClean="0">
                <a:solidFill>
                  <a:prstClr val="black"/>
                </a:solidFill>
              </a:rPr>
              <a:t>didn’t</a:t>
            </a:r>
            <a:r>
              <a:rPr lang="es-MX" dirty="0" smtClean="0">
                <a:solidFill>
                  <a:prstClr val="black"/>
                </a:solidFill>
              </a:rPr>
              <a:t>. He </a:t>
            </a:r>
            <a:r>
              <a:rPr lang="es-MX" dirty="0" err="1">
                <a:solidFill>
                  <a:prstClr val="black"/>
                </a:solidFill>
              </a:rPr>
              <a:t>didn’t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have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any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problems</a:t>
            </a:r>
            <a:r>
              <a:rPr lang="es-MX" dirty="0" smtClean="0">
                <a:solidFill>
                  <a:prstClr val="black"/>
                </a:solidFill>
              </a:rPr>
              <a:t> at </a:t>
            </a:r>
            <a:r>
              <a:rPr lang="es-MX" dirty="0" err="1" smtClean="0">
                <a:solidFill>
                  <a:prstClr val="black"/>
                </a:solidFill>
              </a:rPr>
              <a:t>all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297A3DBD-CDEA-4A2E-8462-AC7F61A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731075"/>
              </p:ext>
            </p:extLst>
          </p:nvPr>
        </p:nvGraphicFramePr>
        <p:xfrm>
          <a:off x="1270686" y="888510"/>
          <a:ext cx="9650627" cy="270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7595">
                  <a:extLst>
                    <a:ext uri="{9D8B030D-6E8A-4147-A177-3AD203B41FA5}">
                      <a16:colId xmlns:a16="http://schemas.microsoft.com/office/drawing/2014/main" xmlns="" val="1784163039"/>
                    </a:ext>
                  </a:extLst>
                </a:gridCol>
                <a:gridCol w="1296897">
                  <a:extLst>
                    <a:ext uri="{9D8B030D-6E8A-4147-A177-3AD203B41FA5}">
                      <a16:colId xmlns:a16="http://schemas.microsoft.com/office/drawing/2014/main" xmlns="" val="847336630"/>
                    </a:ext>
                  </a:extLst>
                </a:gridCol>
                <a:gridCol w="4606135">
                  <a:extLst>
                    <a:ext uri="{9D8B030D-6E8A-4147-A177-3AD203B41FA5}">
                      <a16:colId xmlns:a16="http://schemas.microsoft.com/office/drawing/2014/main" xmlns="" val="233335040"/>
                    </a:ext>
                  </a:extLst>
                </a:gridCol>
              </a:tblGrid>
              <a:tr h="1154046"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How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many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glasses</a:t>
                      </a:r>
                      <a:endParaRPr lang="es-AR" sz="3600" b="0" dirty="0">
                        <a:ln w="28575">
                          <a:solidFill>
                            <a:schemeClr val="tx1"/>
                          </a:solidFill>
                        </a:ln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there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? 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4276782"/>
                  </a:ext>
                </a:extLst>
              </a:tr>
              <a:tr h="843148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much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coffee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there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891027"/>
                  </a:ext>
                </a:extLst>
              </a:tr>
              <a:tr h="712519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many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oranges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there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in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fridge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88701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F3970D-41EC-4262-9DDA-AA252C96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148" y="316400"/>
            <a:ext cx="2591900" cy="17250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E5FADBE-B64E-493E-83DA-8889BF1E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71" y="2202281"/>
            <a:ext cx="1452684" cy="18957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1C2B69-5FF4-45FC-97BA-07EB6666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144" y="4329669"/>
            <a:ext cx="2983907" cy="180028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576945" y="4678878"/>
            <a:ext cx="458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prstClr val="black"/>
                </a:solidFill>
              </a:rPr>
              <a:t>There</a:t>
            </a:r>
            <a:r>
              <a:rPr lang="es-MX" dirty="0" smtClean="0">
                <a:solidFill>
                  <a:prstClr val="black"/>
                </a:solidFill>
              </a:rPr>
              <a:t> are </a:t>
            </a:r>
            <a:r>
              <a:rPr lang="es-MX" dirty="0" err="1" smtClean="0">
                <a:solidFill>
                  <a:prstClr val="black"/>
                </a:solidFill>
              </a:rPr>
              <a:t>three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glasses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There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a </a:t>
            </a:r>
            <a:r>
              <a:rPr lang="es-MX" dirty="0" err="1" smtClean="0">
                <a:solidFill>
                  <a:prstClr val="black"/>
                </a:solidFill>
              </a:rPr>
              <a:t>little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coffee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 smtClean="0">
                <a:solidFill>
                  <a:prstClr val="black"/>
                </a:solidFill>
              </a:rPr>
              <a:t>There</a:t>
            </a:r>
            <a:r>
              <a:rPr lang="es-MX" dirty="0" smtClean="0">
                <a:solidFill>
                  <a:prstClr val="black"/>
                </a:solidFill>
              </a:rPr>
              <a:t> are </a:t>
            </a:r>
            <a:r>
              <a:rPr lang="es-MX" dirty="0" err="1" smtClean="0">
                <a:solidFill>
                  <a:prstClr val="black"/>
                </a:solidFill>
              </a:rPr>
              <a:t>lots</a:t>
            </a:r>
            <a:r>
              <a:rPr lang="es-MX" dirty="0" smtClean="0">
                <a:solidFill>
                  <a:prstClr val="black"/>
                </a:solidFill>
              </a:rPr>
              <a:t> of </a:t>
            </a:r>
            <a:r>
              <a:rPr lang="es-MX" dirty="0" err="1" smtClean="0">
                <a:solidFill>
                  <a:prstClr val="black"/>
                </a:solidFill>
              </a:rPr>
              <a:t>oranges</a:t>
            </a:r>
            <a:r>
              <a:rPr lang="es-MX" dirty="0" smtClean="0">
                <a:solidFill>
                  <a:prstClr val="black"/>
                </a:solidFill>
              </a:rPr>
              <a:t> in </a:t>
            </a:r>
            <a:r>
              <a:rPr lang="es-MX" dirty="0" err="1" smtClean="0">
                <a:solidFill>
                  <a:prstClr val="black"/>
                </a:solidFill>
              </a:rPr>
              <a:t>the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fridge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297A3DBD-CDEA-4A2E-8462-AC7F61A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13778"/>
              </p:ext>
            </p:extLst>
          </p:nvPr>
        </p:nvGraphicFramePr>
        <p:xfrm>
          <a:off x="529280" y="679034"/>
          <a:ext cx="9650627" cy="3061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7595">
                  <a:extLst>
                    <a:ext uri="{9D8B030D-6E8A-4147-A177-3AD203B41FA5}">
                      <a16:colId xmlns:a16="http://schemas.microsoft.com/office/drawing/2014/main" xmlns="" val="1784163039"/>
                    </a:ext>
                  </a:extLst>
                </a:gridCol>
                <a:gridCol w="1296897">
                  <a:extLst>
                    <a:ext uri="{9D8B030D-6E8A-4147-A177-3AD203B41FA5}">
                      <a16:colId xmlns:a16="http://schemas.microsoft.com/office/drawing/2014/main" xmlns="" val="847336630"/>
                    </a:ext>
                  </a:extLst>
                </a:gridCol>
                <a:gridCol w="4606135">
                  <a:extLst>
                    <a:ext uri="{9D8B030D-6E8A-4147-A177-3AD203B41FA5}">
                      <a16:colId xmlns:a16="http://schemas.microsoft.com/office/drawing/2014/main" xmlns="" val="233335040"/>
                    </a:ext>
                  </a:extLst>
                </a:gridCol>
              </a:tblGrid>
              <a:tr h="888509"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When</a:t>
                      </a:r>
                      <a:endParaRPr lang="es-AR" sz="3600" b="0" dirty="0">
                        <a:ln w="28575">
                          <a:solidFill>
                            <a:schemeClr val="tx1"/>
                          </a:solidFill>
                        </a:ln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is</a:t>
                      </a:r>
                      <a:endParaRPr lang="es-AR" sz="3600" b="0" dirty="0">
                        <a:ln w="28575">
                          <a:solidFill>
                            <a:schemeClr val="tx1"/>
                          </a:solidFill>
                        </a:ln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there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          a </a:t>
                      </a:r>
                      <a:r>
                        <a:rPr lang="es-AR" sz="3600" b="0" dirty="0" err="1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holiday</a:t>
                      </a:r>
                      <a:r>
                        <a:rPr lang="es-AR" sz="3600" b="0" dirty="0">
                          <a:ln w="28575">
                            <a:solidFill>
                              <a:schemeClr val="tx1"/>
                            </a:solidFill>
                          </a:ln>
                          <a:effectLst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4276782"/>
                  </a:ext>
                </a:extLst>
              </a:tr>
              <a:tr h="1021278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What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there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  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on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your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table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891027"/>
                  </a:ext>
                </a:extLst>
              </a:tr>
              <a:tr h="1151906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What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there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     in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the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fridge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88701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16D9E31-7E08-4597-9D24-1DC33E6D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39" y="479318"/>
            <a:ext cx="2135661" cy="12139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22BCE3-BA27-41C1-8B40-6F052A80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568" y="1693236"/>
            <a:ext cx="1681901" cy="15628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677404E-AE7E-40FA-9A83-80BFB053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399" y="4631384"/>
            <a:ext cx="1681901" cy="14596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9FA54D6-69A8-4049-9CFC-D9A55F1C6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137" y="4630780"/>
            <a:ext cx="3042208" cy="15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1E0048DD-E598-419F-89D3-C849ED4A0DBC}"/>
              </a:ext>
            </a:extLst>
          </p:cNvPr>
          <p:cNvGraphicFramePr>
            <a:graphicFrameLocks noGrp="1"/>
          </p:cNvGraphicFramePr>
          <p:nvPr/>
        </p:nvGraphicFramePr>
        <p:xfrm>
          <a:off x="902043" y="1099752"/>
          <a:ext cx="10762735" cy="5065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235">
                  <a:extLst>
                    <a:ext uri="{9D8B030D-6E8A-4147-A177-3AD203B41FA5}">
                      <a16:colId xmlns:a16="http://schemas.microsoft.com/office/drawing/2014/main" xmlns="" val="1067804719"/>
                    </a:ext>
                  </a:extLst>
                </a:gridCol>
                <a:gridCol w="1841917">
                  <a:extLst>
                    <a:ext uri="{9D8B030D-6E8A-4147-A177-3AD203B41FA5}">
                      <a16:colId xmlns:a16="http://schemas.microsoft.com/office/drawing/2014/main" xmlns="" val="2894212526"/>
                    </a:ext>
                  </a:extLst>
                </a:gridCol>
                <a:gridCol w="6462583">
                  <a:extLst>
                    <a:ext uri="{9D8B030D-6E8A-4147-A177-3AD203B41FA5}">
                      <a16:colId xmlns:a16="http://schemas.microsoft.com/office/drawing/2014/main" xmlns="" val="897042761"/>
                    </a:ext>
                  </a:extLst>
                </a:gridCol>
              </a:tblGrid>
              <a:tr h="1135063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 </a:t>
                      </a:r>
                      <a:r>
                        <a:rPr lang="es-AR" sz="4400" b="1" dirty="0" err="1"/>
                        <a:t>bathroom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upstairs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84390"/>
                  </a:ext>
                </a:extLst>
              </a:tr>
              <a:tr h="1215936">
                <a:tc>
                  <a:txBody>
                    <a:bodyPr/>
                    <a:lstStyle/>
                    <a:p>
                      <a:r>
                        <a:rPr lang="es-AR" sz="4400" b="1" dirty="0"/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any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glasses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on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table?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582534"/>
                  </a:ext>
                </a:extLst>
              </a:tr>
              <a:tr h="1281887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Is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any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sugar</a:t>
                      </a:r>
                      <a:r>
                        <a:rPr lang="es-AR" sz="4400" b="1" dirty="0"/>
                        <a:t> in </a:t>
                      </a:r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bowl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588402"/>
                  </a:ext>
                </a:extLst>
              </a:tr>
              <a:tr h="1135063">
                <a:tc>
                  <a:txBody>
                    <a:bodyPr/>
                    <a:lstStyle/>
                    <a:p>
                      <a:r>
                        <a:rPr lang="es-AR" sz="4400" b="1" dirty="0"/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any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flowers</a:t>
                      </a:r>
                      <a:r>
                        <a:rPr lang="es-AR" sz="4400" b="1" dirty="0"/>
                        <a:t> in </a:t>
                      </a:r>
                      <a:r>
                        <a:rPr lang="es-AR" sz="4400" b="1" dirty="0" err="1"/>
                        <a:t>your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garden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6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1E0048DD-E598-419F-89D3-C849ED4A0DBC}"/>
              </a:ext>
            </a:extLst>
          </p:cNvPr>
          <p:cNvGraphicFramePr>
            <a:graphicFrameLocks noGrp="1"/>
          </p:cNvGraphicFramePr>
          <p:nvPr/>
        </p:nvGraphicFramePr>
        <p:xfrm>
          <a:off x="902043" y="1099752"/>
          <a:ext cx="10762735" cy="476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795">
                  <a:extLst>
                    <a:ext uri="{9D8B030D-6E8A-4147-A177-3AD203B41FA5}">
                      <a16:colId xmlns:a16="http://schemas.microsoft.com/office/drawing/2014/main" xmlns="" val="1067804719"/>
                    </a:ext>
                  </a:extLst>
                </a:gridCol>
                <a:gridCol w="1532238">
                  <a:extLst>
                    <a:ext uri="{9D8B030D-6E8A-4147-A177-3AD203B41FA5}">
                      <a16:colId xmlns:a16="http://schemas.microsoft.com/office/drawing/2014/main" xmlns="" val="2894212526"/>
                    </a:ext>
                  </a:extLst>
                </a:gridCol>
                <a:gridCol w="7228702">
                  <a:extLst>
                    <a:ext uri="{9D8B030D-6E8A-4147-A177-3AD203B41FA5}">
                      <a16:colId xmlns:a16="http://schemas.microsoft.com/office/drawing/2014/main" xmlns="" val="897042761"/>
                    </a:ext>
                  </a:extLst>
                </a:gridCol>
              </a:tblGrid>
              <a:tr h="1135063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Was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 </a:t>
                      </a:r>
                      <a:r>
                        <a:rPr lang="es-AR" sz="4400" b="1" dirty="0" err="1"/>
                        <a:t>good</a:t>
                      </a:r>
                      <a:r>
                        <a:rPr lang="es-AR" sz="4400" b="1" dirty="0"/>
                        <a:t> show </a:t>
                      </a:r>
                      <a:r>
                        <a:rPr lang="es-AR" sz="4400" b="1" dirty="0" err="1"/>
                        <a:t>on</a:t>
                      </a:r>
                      <a:r>
                        <a:rPr lang="es-AR" sz="4400" b="1" dirty="0"/>
                        <a:t> tv </a:t>
                      </a:r>
                      <a:r>
                        <a:rPr lang="es-AR" sz="4400" b="1" dirty="0" err="1"/>
                        <a:t>yesterday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84390"/>
                  </a:ext>
                </a:extLst>
              </a:tr>
              <a:tr h="1215936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Was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good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food</a:t>
                      </a:r>
                      <a:r>
                        <a:rPr lang="es-AR" sz="4400" b="1" dirty="0"/>
                        <a:t> at </a:t>
                      </a:r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party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582534"/>
                  </a:ext>
                </a:extLst>
              </a:tr>
              <a:tr h="1281887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Were</a:t>
                      </a:r>
                      <a:r>
                        <a:rPr lang="es-AR" sz="4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many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people</a:t>
                      </a:r>
                      <a:r>
                        <a:rPr lang="es-AR" sz="4400" b="1" dirty="0"/>
                        <a:t> at </a:t>
                      </a:r>
                      <a:r>
                        <a:rPr lang="es-AR" sz="4400" b="1" dirty="0" err="1"/>
                        <a:t>the</a:t>
                      </a:r>
                      <a:r>
                        <a:rPr lang="es-AR" sz="4400" b="1" dirty="0"/>
                        <a:t> hotel?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588402"/>
                  </a:ext>
                </a:extLst>
              </a:tr>
              <a:tr h="1135063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Was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there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/>
                        <a:t>a </a:t>
                      </a:r>
                      <a:r>
                        <a:rPr lang="es-AR" sz="4400" b="1" dirty="0" err="1"/>
                        <a:t>lot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of</a:t>
                      </a:r>
                      <a:r>
                        <a:rPr lang="es-AR" sz="4400" b="1" dirty="0"/>
                        <a:t> </a:t>
                      </a:r>
                      <a:r>
                        <a:rPr lang="es-AR" sz="4400" b="1" dirty="0" err="1"/>
                        <a:t>traffic</a:t>
                      </a:r>
                      <a:r>
                        <a:rPr lang="es-AR" sz="4400" b="1" dirty="0"/>
                        <a:t> at </a:t>
                      </a:r>
                      <a:r>
                        <a:rPr lang="es-AR" sz="4400" b="1" dirty="0" err="1"/>
                        <a:t>midday</a:t>
                      </a:r>
                      <a:r>
                        <a:rPr lang="es-AR" sz="44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1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6C8F2FE8-CB4B-4CFE-BD57-42F1F171C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045783"/>
              </p:ext>
            </p:extLst>
          </p:nvPr>
        </p:nvGraphicFramePr>
        <p:xfrm>
          <a:off x="778163" y="1190296"/>
          <a:ext cx="10972800" cy="463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5968">
                  <a:extLst>
                    <a:ext uri="{9D8B030D-6E8A-4147-A177-3AD203B41FA5}">
                      <a16:colId xmlns:a16="http://schemas.microsoft.com/office/drawing/2014/main" xmlns="" val="3836313400"/>
                    </a:ext>
                  </a:extLst>
                </a:gridCol>
                <a:gridCol w="1841156">
                  <a:extLst>
                    <a:ext uri="{9D8B030D-6E8A-4147-A177-3AD203B41FA5}">
                      <a16:colId xmlns:a16="http://schemas.microsoft.com/office/drawing/2014/main" xmlns="" val="3477825912"/>
                    </a:ext>
                  </a:extLst>
                </a:gridCol>
                <a:gridCol w="1594022">
                  <a:extLst>
                    <a:ext uri="{9D8B030D-6E8A-4147-A177-3AD203B41FA5}">
                      <a16:colId xmlns:a16="http://schemas.microsoft.com/office/drawing/2014/main" xmlns="" val="1438985751"/>
                    </a:ext>
                  </a:extLst>
                </a:gridCol>
                <a:gridCol w="3451654">
                  <a:extLst>
                    <a:ext uri="{9D8B030D-6E8A-4147-A177-3AD203B41FA5}">
                      <a16:colId xmlns:a16="http://schemas.microsoft.com/office/drawing/2014/main" xmlns="" val="143500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How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many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people</a:t>
                      </a:r>
                      <a:endParaRPr lang="es-AR" sz="4000" b="1" dirty="0"/>
                    </a:p>
                    <a:p>
                      <a:endParaRPr lang="es-AR" sz="4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were</a:t>
                      </a:r>
                      <a:endParaRPr lang="es-AR" sz="40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there</a:t>
                      </a:r>
                      <a:endParaRPr lang="es-AR" sz="4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/>
                        <a:t>at </a:t>
                      </a:r>
                      <a:r>
                        <a:rPr lang="es-AR" sz="4000" b="1" dirty="0" err="1"/>
                        <a:t>the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party</a:t>
                      </a:r>
                      <a:r>
                        <a:rPr lang="es-AR" sz="4000" b="1" dirty="0"/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776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How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much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sugar</a:t>
                      </a:r>
                      <a:endParaRPr lang="es-AR" sz="4000" b="1" dirty="0"/>
                    </a:p>
                    <a:p>
                      <a:endParaRPr lang="es-AR" sz="4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was</a:t>
                      </a:r>
                      <a:endParaRPr lang="es-AR" sz="40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there</a:t>
                      </a:r>
                      <a:endParaRPr lang="es-AR" sz="4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/>
                        <a:t>in </a:t>
                      </a:r>
                      <a:r>
                        <a:rPr lang="es-AR" sz="4000" b="1" dirty="0" err="1"/>
                        <a:t>the</a:t>
                      </a:r>
                      <a:r>
                        <a:rPr lang="es-AR" sz="4000" b="1" dirty="0"/>
                        <a:t> </a:t>
                      </a:r>
                      <a:r>
                        <a:rPr lang="es-AR" sz="4000" b="1" dirty="0" err="1"/>
                        <a:t>bowl</a:t>
                      </a:r>
                      <a:r>
                        <a:rPr lang="es-AR" sz="4000" b="1" dirty="0"/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823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What</a:t>
                      </a:r>
                      <a:r>
                        <a:rPr lang="es-AR" sz="4000" b="1" dirty="0"/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was</a:t>
                      </a:r>
                      <a:endParaRPr lang="es-AR" sz="40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 err="1"/>
                        <a:t>there</a:t>
                      </a:r>
                      <a:r>
                        <a:rPr lang="es-AR" sz="4000" b="1" dirty="0"/>
                        <a:t>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000" b="1" dirty="0"/>
                        <a:t>in </a:t>
                      </a:r>
                      <a:r>
                        <a:rPr lang="es-AR" sz="4000" b="1" dirty="0" err="1"/>
                        <a:t>the</a:t>
                      </a:r>
                      <a:r>
                        <a:rPr lang="es-AR" sz="4000" b="1" dirty="0"/>
                        <a:t> bag?</a:t>
                      </a:r>
                    </a:p>
                    <a:p>
                      <a:endParaRPr lang="es-AR" sz="40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7486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 sz="4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40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4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40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096077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77CCBAA-282F-4427-BE43-F3BAA3F54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23" y="4449734"/>
            <a:ext cx="2643314" cy="19010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82877AD-BCB1-4002-B740-41D4596F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547" y="4592175"/>
            <a:ext cx="2050373" cy="16161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AF35189-5D27-4C42-9C14-5E034C5CD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772" y="3037572"/>
            <a:ext cx="1623191" cy="9384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3008BEA-A988-4F05-92D2-CD0ACDD89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547" y="1796621"/>
            <a:ext cx="1539531" cy="9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Write words to complete each column. </a:t>
            </a:r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59816086"/>
              </p:ext>
            </p:extLst>
          </p:nvPr>
        </p:nvGraphicFramePr>
        <p:xfrm>
          <a:off x="492314" y="1048512"/>
          <a:ext cx="10578021" cy="47261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14729"/>
                <a:gridCol w="2115823"/>
                <a:gridCol w="2115823"/>
                <a:gridCol w="2115823"/>
                <a:gridCol w="2115823"/>
              </a:tblGrid>
              <a:tr h="524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u="sng" dirty="0" err="1">
                          <a:solidFill>
                            <a:schemeClr val="accent6"/>
                          </a:solidFill>
                          <a:effectLst/>
                        </a:rPr>
                        <a:t>Nationalities</a:t>
                      </a:r>
                      <a:endParaRPr lang="es-AR" sz="14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u="sng" dirty="0">
                          <a:solidFill>
                            <a:schemeClr val="accent6"/>
                          </a:solidFill>
                          <a:effectLst/>
                        </a:rPr>
                        <a:t>Jobs</a:t>
                      </a:r>
                      <a:endParaRPr lang="es-AR" sz="14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u="sng" dirty="0" err="1">
                          <a:effectLst/>
                        </a:rPr>
                        <a:t>Family</a:t>
                      </a:r>
                      <a:r>
                        <a:rPr lang="es-ES" sz="1400" u="sng" dirty="0">
                          <a:effectLst/>
                        </a:rPr>
                        <a:t> </a:t>
                      </a:r>
                      <a:r>
                        <a:rPr lang="es-ES" sz="1400" u="sng" dirty="0" err="1">
                          <a:effectLst/>
                        </a:rPr>
                        <a:t>Members</a:t>
                      </a:r>
                      <a:endParaRPr lang="es-AR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u="sng" dirty="0" err="1">
                          <a:effectLst/>
                        </a:rPr>
                        <a:t>Every</a:t>
                      </a:r>
                      <a:r>
                        <a:rPr lang="es-ES" sz="1400" u="sng" dirty="0">
                          <a:effectLst/>
                        </a:rPr>
                        <a:t> </a:t>
                      </a:r>
                      <a:r>
                        <a:rPr lang="es-ES" sz="1400" u="sng" dirty="0" err="1">
                          <a:effectLst/>
                        </a:rPr>
                        <a:t>day</a:t>
                      </a:r>
                      <a:r>
                        <a:rPr lang="es-ES" sz="1400" u="sng" dirty="0">
                          <a:effectLst/>
                        </a:rPr>
                        <a:t> </a:t>
                      </a:r>
                      <a:r>
                        <a:rPr lang="es-ES" sz="1400" u="sng" dirty="0" err="1">
                          <a:effectLst/>
                        </a:rPr>
                        <a:t>activities</a:t>
                      </a:r>
                      <a:endParaRPr lang="es-AR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u="sng" dirty="0" err="1">
                          <a:effectLst/>
                        </a:rPr>
                        <a:t>Adjectives</a:t>
                      </a:r>
                      <a:endParaRPr lang="es-AR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77582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solidFill>
                            <a:schemeClr val="accent6"/>
                          </a:solidFill>
                          <a:effectLst/>
                        </a:rPr>
                        <a:t>Argentinian</a:t>
                      </a:r>
                      <a:endParaRPr lang="es-AR" sz="16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accent6"/>
                          </a:solidFill>
                          <a:effectLst/>
                        </a:rPr>
                        <a:t>Actor</a:t>
                      </a:r>
                      <a:endParaRPr lang="es-AR" sz="16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Mother</a:t>
                      </a:r>
                      <a:endParaRPr lang="es-AR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relax</a:t>
                      </a:r>
                      <a:endParaRPr lang="es-AR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good</a:t>
                      </a:r>
                      <a:endParaRPr lang="es-AR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66089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AR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92170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AR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92170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92170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s-AR" sz="110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AR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6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A22F872-ED4A-41A8-AE9B-3CC383C7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38" y="0"/>
            <a:ext cx="10972801" cy="790604"/>
          </a:xfrm>
        </p:spPr>
        <p:txBody>
          <a:bodyPr>
            <a:normAutofit/>
          </a:bodyPr>
          <a:lstStyle/>
          <a:p>
            <a:r>
              <a:rPr lang="es-AR" sz="3600" b="1" dirty="0" err="1"/>
              <a:t>Likes</a:t>
            </a:r>
            <a:r>
              <a:rPr lang="es-AR" sz="3600" b="1" dirty="0"/>
              <a:t> and </a:t>
            </a:r>
            <a:r>
              <a:rPr lang="es-AR" sz="3600" b="1" dirty="0" err="1"/>
              <a:t>dislikes</a:t>
            </a:r>
            <a:r>
              <a:rPr lang="es-AR" sz="3600" b="1" dirty="0"/>
              <a:t> (</a:t>
            </a:r>
            <a:r>
              <a:rPr lang="es-AR" sz="3600" b="1" dirty="0" err="1"/>
              <a:t>V+ing</a:t>
            </a:r>
            <a:r>
              <a:rPr lang="es-AR" sz="3600" b="1" dirty="0"/>
              <a:t>)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39302A85-43C7-4072-8F84-DBD711FCD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6959"/>
              </p:ext>
            </p:extLst>
          </p:nvPr>
        </p:nvGraphicFramePr>
        <p:xfrm>
          <a:off x="278547" y="661012"/>
          <a:ext cx="11627709" cy="4917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6702">
                  <a:extLst>
                    <a:ext uri="{9D8B030D-6E8A-4147-A177-3AD203B41FA5}">
                      <a16:colId xmlns="" xmlns:a16="http://schemas.microsoft.com/office/drawing/2014/main" val="559266662"/>
                    </a:ext>
                  </a:extLst>
                </a:gridCol>
                <a:gridCol w="1387226">
                  <a:extLst>
                    <a:ext uri="{9D8B030D-6E8A-4147-A177-3AD203B41FA5}">
                      <a16:colId xmlns="" xmlns:a16="http://schemas.microsoft.com/office/drawing/2014/main" val="166849023"/>
                    </a:ext>
                  </a:extLst>
                </a:gridCol>
                <a:gridCol w="1448881">
                  <a:extLst>
                    <a:ext uri="{9D8B030D-6E8A-4147-A177-3AD203B41FA5}">
                      <a16:colId xmlns="" xmlns:a16="http://schemas.microsoft.com/office/drawing/2014/main" val="1422635769"/>
                    </a:ext>
                  </a:extLst>
                </a:gridCol>
                <a:gridCol w="1859461">
                  <a:extLst>
                    <a:ext uri="{9D8B030D-6E8A-4147-A177-3AD203B41FA5}">
                      <a16:colId xmlns="" xmlns:a16="http://schemas.microsoft.com/office/drawing/2014/main" val="1968322926"/>
                    </a:ext>
                  </a:extLst>
                </a:gridCol>
                <a:gridCol w="4275439">
                  <a:extLst>
                    <a:ext uri="{9D8B030D-6E8A-4147-A177-3AD203B41FA5}">
                      <a16:colId xmlns="" xmlns:a16="http://schemas.microsoft.com/office/drawing/2014/main" val="1583971151"/>
                    </a:ext>
                  </a:extLst>
                </a:gridCol>
              </a:tblGrid>
              <a:tr h="1145754">
                <a:tc>
                  <a:txBody>
                    <a:bodyPr/>
                    <a:lstStyle/>
                    <a:p>
                      <a:r>
                        <a:rPr lang="es-AR" sz="3600" dirty="0" err="1" smtClean="0"/>
                        <a:t>What</a:t>
                      </a:r>
                      <a:endParaRPr lang="es-AR" sz="3600" dirty="0" smtClean="0"/>
                    </a:p>
                    <a:p>
                      <a:endParaRPr lang="es-AR" sz="3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smtClean="0"/>
                        <a:t>do</a:t>
                      </a:r>
                      <a:endParaRPr lang="es-AR" sz="3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 smtClean="0"/>
                        <a:t>you</a:t>
                      </a:r>
                      <a:endParaRPr lang="es-AR" sz="3600" dirty="0" smtClean="0"/>
                    </a:p>
                    <a:p>
                      <a:endParaRPr lang="es-AR" sz="3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 smtClean="0"/>
                        <a:t>like</a:t>
                      </a:r>
                      <a:endParaRPr lang="es-AR" sz="3600" dirty="0" smtClean="0"/>
                    </a:p>
                    <a:p>
                      <a:endParaRPr lang="es-AR" sz="3600" dirty="0"/>
                    </a:p>
                  </a:txBody>
                  <a:tcPr>
                    <a:solidFill>
                      <a:srgbClr val="E66C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doing</a:t>
                      </a:r>
                      <a:r>
                        <a:rPr lang="es-AR" sz="3600" dirty="0"/>
                        <a:t> in </a:t>
                      </a:r>
                      <a:r>
                        <a:rPr lang="es-AR" sz="3600" dirty="0" err="1"/>
                        <a:t>the</a:t>
                      </a:r>
                      <a:r>
                        <a:rPr lang="es-AR" sz="3600" dirty="0"/>
                        <a:t> </a:t>
                      </a:r>
                      <a:r>
                        <a:rPr lang="es-AR" sz="3600" dirty="0" err="1"/>
                        <a:t>summer</a:t>
                      </a:r>
                      <a:r>
                        <a:rPr lang="es-AR" sz="3600" dirty="0"/>
                        <a:t>?</a:t>
                      </a:r>
                    </a:p>
                    <a:p>
                      <a:endParaRPr lang="es-AR" sz="3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7362899"/>
                  </a:ext>
                </a:extLst>
              </a:tr>
              <a:tr h="1686682">
                <a:tc>
                  <a:txBody>
                    <a:bodyPr/>
                    <a:lstStyle/>
                    <a:p>
                      <a:pPr>
                        <a:lnSpc>
                          <a:spcPts val="4200"/>
                        </a:lnSpc>
                      </a:pPr>
                      <a:r>
                        <a:rPr lang="es-AR" sz="3200" i="1" dirty="0" err="1"/>
                        <a:t>What</a:t>
                      </a:r>
                      <a:r>
                        <a:rPr lang="es-AR" sz="3200" i="1" dirty="0"/>
                        <a:t> </a:t>
                      </a:r>
                      <a:r>
                        <a:rPr lang="es-AR" sz="3200" i="1" dirty="0" err="1"/>
                        <a:t>kind</a:t>
                      </a:r>
                      <a:r>
                        <a:rPr lang="es-AR" sz="3200" i="1" dirty="0"/>
                        <a:t> </a:t>
                      </a:r>
                      <a:r>
                        <a:rPr lang="es-AR" sz="3200" i="1" dirty="0" err="1"/>
                        <a:t>of</a:t>
                      </a:r>
                      <a:r>
                        <a:rPr lang="es-AR" sz="3200" i="1" dirty="0"/>
                        <a:t> films/shows</a:t>
                      </a:r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film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does</a:t>
                      </a:r>
                      <a:endParaRPr lang="es-AR" sz="3600" dirty="0"/>
                    </a:p>
                    <a:p>
                      <a:r>
                        <a:rPr lang="es-MX" sz="3600" dirty="0" err="1" smtClean="0"/>
                        <a:t>does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does</a:t>
                      </a:r>
                      <a:endParaRPr lang="es-AR" sz="3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she</a:t>
                      </a:r>
                      <a:endParaRPr lang="es-AR" sz="3600" dirty="0"/>
                    </a:p>
                    <a:p>
                      <a:r>
                        <a:rPr lang="es-MX" sz="3600" dirty="0" err="1" smtClean="0"/>
                        <a:t>she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she</a:t>
                      </a:r>
                      <a:endParaRPr lang="es-AR" sz="3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love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love</a:t>
                      </a:r>
                      <a:endParaRPr lang="es-AR" sz="3600" dirty="0"/>
                    </a:p>
                    <a:p>
                      <a:r>
                        <a:rPr lang="es-AR" sz="3600" dirty="0"/>
                        <a:t>want</a:t>
                      </a:r>
                    </a:p>
                  </a:txBody>
                  <a:tcPr>
                    <a:solidFill>
                      <a:srgbClr val="E66C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seeing</a:t>
                      </a:r>
                      <a:r>
                        <a:rPr lang="es-AR" sz="3600" dirty="0"/>
                        <a:t>?</a:t>
                      </a:r>
                    </a:p>
                    <a:p>
                      <a:r>
                        <a:rPr lang="es-AR" sz="3600" dirty="0" err="1"/>
                        <a:t>watching</a:t>
                      </a:r>
                      <a:r>
                        <a:rPr lang="es-AR" sz="3600" dirty="0"/>
                        <a:t> </a:t>
                      </a:r>
                      <a:r>
                        <a:rPr lang="es-AR" sz="3600" dirty="0" err="1"/>
                        <a:t>on</a:t>
                      </a:r>
                      <a:r>
                        <a:rPr lang="es-AR" sz="3600" dirty="0"/>
                        <a:t> TV?</a:t>
                      </a:r>
                    </a:p>
                    <a:p>
                      <a:r>
                        <a:rPr lang="es-AR" sz="3600" dirty="0"/>
                        <a:t>to </a:t>
                      </a:r>
                      <a:r>
                        <a:rPr lang="es-AR" sz="3600" dirty="0" err="1"/>
                        <a:t>see</a:t>
                      </a:r>
                      <a:r>
                        <a:rPr lang="es-AR" sz="3600" dirty="0"/>
                        <a:t> </a:t>
                      </a:r>
                      <a:r>
                        <a:rPr lang="es-AR" sz="3600" dirty="0" err="1"/>
                        <a:t>tonight</a:t>
                      </a:r>
                      <a:r>
                        <a:rPr lang="es-AR" sz="3600" dirty="0"/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0348960"/>
                  </a:ext>
                </a:extLst>
              </a:tr>
              <a:tr h="1106093">
                <a:tc>
                  <a:txBody>
                    <a:bodyPr/>
                    <a:lstStyle/>
                    <a:p>
                      <a:r>
                        <a:rPr lang="es-AR" sz="3600" dirty="0" err="1"/>
                        <a:t>Where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Where</a:t>
                      </a:r>
                      <a:endParaRPr lang="es-AR" sz="3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/>
                        <a:t>do</a:t>
                      </a:r>
                    </a:p>
                    <a:p>
                      <a:r>
                        <a:rPr lang="es-AR" sz="3600" dirty="0"/>
                        <a:t>are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they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they</a:t>
                      </a:r>
                      <a:endParaRPr lang="es-AR" sz="3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like</a:t>
                      </a:r>
                      <a:endParaRPr lang="es-AR" sz="3600" dirty="0"/>
                    </a:p>
                    <a:p>
                      <a:r>
                        <a:rPr lang="es-AR" sz="3600" dirty="0" err="1"/>
                        <a:t>planning</a:t>
                      </a:r>
                      <a:r>
                        <a:rPr lang="es-AR" sz="3600" dirty="0"/>
                        <a:t> </a:t>
                      </a:r>
                    </a:p>
                  </a:txBody>
                  <a:tcPr>
                    <a:solidFill>
                      <a:srgbClr val="E66C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000" dirty="0" err="1"/>
                        <a:t>spending</a:t>
                      </a:r>
                      <a:r>
                        <a:rPr lang="es-AR" sz="3000" dirty="0"/>
                        <a:t> </a:t>
                      </a:r>
                      <a:r>
                        <a:rPr lang="es-AR" sz="3000" dirty="0" err="1"/>
                        <a:t>their</a:t>
                      </a:r>
                      <a:r>
                        <a:rPr lang="es-AR" sz="3000" dirty="0"/>
                        <a:t> </a:t>
                      </a:r>
                      <a:r>
                        <a:rPr lang="es-AR" sz="3000" dirty="0" err="1"/>
                        <a:t>holidays</a:t>
                      </a:r>
                      <a:r>
                        <a:rPr lang="es-AR" sz="3000" dirty="0"/>
                        <a:t>?</a:t>
                      </a:r>
                    </a:p>
                    <a:p>
                      <a:r>
                        <a:rPr lang="es-AR" sz="3000" dirty="0"/>
                        <a:t>to </a:t>
                      </a:r>
                      <a:r>
                        <a:rPr lang="es-AR" sz="3000" dirty="0" err="1"/>
                        <a:t>spend</a:t>
                      </a:r>
                      <a:r>
                        <a:rPr lang="es-AR" sz="3000" dirty="0"/>
                        <a:t> </a:t>
                      </a:r>
                      <a:r>
                        <a:rPr lang="es-AR" sz="3000" dirty="0" err="1"/>
                        <a:t>their</a:t>
                      </a:r>
                      <a:r>
                        <a:rPr lang="es-AR" sz="3000" dirty="0"/>
                        <a:t> </a:t>
                      </a:r>
                      <a:r>
                        <a:rPr lang="es-AR" sz="3000" dirty="0" err="1"/>
                        <a:t>holidays</a:t>
                      </a:r>
                      <a:r>
                        <a:rPr lang="es-AR" sz="3000" dirty="0"/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6440482"/>
                  </a:ext>
                </a:extLst>
              </a:tr>
              <a:tr h="802288">
                <a:tc>
                  <a:txBody>
                    <a:bodyPr/>
                    <a:lstStyle/>
                    <a:p>
                      <a:endParaRPr lang="es-AR" sz="3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Does</a:t>
                      </a:r>
                      <a:endParaRPr lang="es-AR" sz="3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/>
                        <a:t>he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/>
                        <a:t>like</a:t>
                      </a:r>
                      <a:endParaRPr lang="es-AR" sz="3600" dirty="0"/>
                    </a:p>
                  </a:txBody>
                  <a:tcPr>
                    <a:solidFill>
                      <a:srgbClr val="E66C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/>
                        <a:t>meeting </a:t>
                      </a:r>
                      <a:r>
                        <a:rPr lang="es-AR" sz="3600" dirty="0" err="1"/>
                        <a:t>his</a:t>
                      </a:r>
                      <a:r>
                        <a:rPr lang="es-AR" sz="3600" dirty="0"/>
                        <a:t> </a:t>
                      </a:r>
                      <a:r>
                        <a:rPr lang="es-AR" sz="3600" dirty="0" smtClean="0"/>
                        <a:t> </a:t>
                      </a:r>
                      <a:r>
                        <a:rPr lang="es-AR" sz="3600" dirty="0" err="1" smtClean="0"/>
                        <a:t>friends</a:t>
                      </a:r>
                      <a:r>
                        <a:rPr lang="es-AR" sz="3600" dirty="0"/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4740180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657337" y="5326510"/>
            <a:ext cx="1020529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I </a:t>
            </a:r>
            <a:r>
              <a:rPr lang="es-MX" dirty="0" err="1">
                <a:solidFill>
                  <a:prstClr val="black"/>
                </a:solidFill>
              </a:rPr>
              <a:t>like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going</a:t>
            </a:r>
            <a:r>
              <a:rPr lang="es-MX" u="sng" dirty="0">
                <a:solidFill>
                  <a:prstClr val="black"/>
                </a:solidFill>
              </a:rPr>
              <a:t> to </a:t>
            </a:r>
            <a:r>
              <a:rPr lang="es-MX" u="sng" dirty="0" err="1">
                <a:solidFill>
                  <a:prstClr val="black"/>
                </a:solidFill>
              </a:rPr>
              <a:t>the</a:t>
            </a:r>
            <a:r>
              <a:rPr lang="es-MX" u="sng" dirty="0">
                <a:solidFill>
                  <a:prstClr val="black"/>
                </a:solidFill>
              </a:rPr>
              <a:t> pool </a:t>
            </a:r>
            <a:r>
              <a:rPr lang="es-MX" dirty="0">
                <a:solidFill>
                  <a:prstClr val="black"/>
                </a:solidFill>
              </a:rPr>
              <a:t>in </a:t>
            </a:r>
            <a:r>
              <a:rPr lang="es-MX" dirty="0" err="1">
                <a:solidFill>
                  <a:prstClr val="black"/>
                </a:solidFill>
              </a:rPr>
              <a:t>the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summer</a:t>
            </a:r>
            <a:r>
              <a:rPr lang="es-MX" dirty="0" smtClean="0">
                <a:solidFill>
                  <a:prstClr val="black"/>
                </a:solidFill>
              </a:rPr>
              <a:t>.                      </a:t>
            </a:r>
            <a:endParaRPr lang="es-MX" dirty="0">
              <a:solidFill>
                <a:prstClr val="black"/>
              </a:solidFill>
            </a:endParaRPr>
          </a:p>
          <a:p>
            <a:r>
              <a:rPr lang="es-MX" dirty="0" err="1">
                <a:solidFill>
                  <a:prstClr val="black"/>
                </a:solidFill>
              </a:rPr>
              <a:t>She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loves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seeing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romantic</a:t>
            </a:r>
            <a:r>
              <a:rPr lang="es-MX" u="sng" dirty="0">
                <a:solidFill>
                  <a:prstClr val="black"/>
                </a:solidFill>
              </a:rPr>
              <a:t> </a:t>
            </a:r>
            <a:r>
              <a:rPr lang="es-MX" u="sng" dirty="0" smtClean="0">
                <a:solidFill>
                  <a:prstClr val="black"/>
                </a:solidFill>
              </a:rPr>
              <a:t>comedies</a:t>
            </a:r>
            <a:r>
              <a:rPr lang="es-MX" dirty="0" smtClean="0">
                <a:solidFill>
                  <a:prstClr val="black"/>
                </a:solidFill>
              </a:rPr>
              <a:t>.                        </a:t>
            </a:r>
            <a:r>
              <a:rPr lang="es-MX" dirty="0" err="1" smtClean="0">
                <a:solidFill>
                  <a:prstClr val="black"/>
                </a:solidFill>
              </a:rPr>
              <a:t>She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likes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watching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romantic</a:t>
            </a:r>
            <a:r>
              <a:rPr lang="es-MX" u="sng" dirty="0">
                <a:solidFill>
                  <a:prstClr val="black"/>
                </a:solidFill>
              </a:rPr>
              <a:t> comedies </a:t>
            </a:r>
            <a:r>
              <a:rPr lang="es-MX" dirty="0" err="1">
                <a:solidFill>
                  <a:prstClr val="black"/>
                </a:solidFill>
              </a:rPr>
              <a:t>on</a:t>
            </a:r>
            <a:r>
              <a:rPr lang="es-MX" dirty="0">
                <a:solidFill>
                  <a:prstClr val="black"/>
                </a:solidFill>
              </a:rPr>
              <a:t> tv.</a:t>
            </a:r>
          </a:p>
          <a:p>
            <a:r>
              <a:rPr lang="es-MX" dirty="0" err="1">
                <a:solidFill>
                  <a:prstClr val="black"/>
                </a:solidFill>
              </a:rPr>
              <a:t>She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wants</a:t>
            </a:r>
            <a:r>
              <a:rPr lang="es-MX" dirty="0">
                <a:solidFill>
                  <a:prstClr val="black"/>
                </a:solidFill>
              </a:rPr>
              <a:t> to </a:t>
            </a:r>
            <a:r>
              <a:rPr lang="es-MX" dirty="0" err="1">
                <a:solidFill>
                  <a:prstClr val="black"/>
                </a:solidFill>
              </a:rPr>
              <a:t>see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i="1" dirty="0" err="1">
                <a:solidFill>
                  <a:prstClr val="black"/>
                </a:solidFill>
              </a:rPr>
              <a:t>Love</a:t>
            </a:r>
            <a:r>
              <a:rPr lang="es-MX" i="1" dirty="0">
                <a:solidFill>
                  <a:prstClr val="black"/>
                </a:solidFill>
              </a:rPr>
              <a:t> </a:t>
            </a:r>
            <a:r>
              <a:rPr lang="es-MX" i="1" dirty="0" err="1">
                <a:solidFill>
                  <a:prstClr val="black"/>
                </a:solidFill>
              </a:rPr>
              <a:t>again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tonight</a:t>
            </a:r>
            <a:r>
              <a:rPr lang="es-MX" dirty="0" smtClean="0">
                <a:solidFill>
                  <a:prstClr val="black"/>
                </a:solidFill>
              </a:rPr>
              <a:t>.                        </a:t>
            </a:r>
            <a:r>
              <a:rPr lang="es-MX" dirty="0" err="1" smtClean="0">
                <a:solidFill>
                  <a:prstClr val="black"/>
                </a:solidFill>
              </a:rPr>
              <a:t>They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like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spending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their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holidays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>
                <a:solidFill>
                  <a:prstClr val="black"/>
                </a:solidFill>
              </a:rPr>
              <a:t>abroad</a:t>
            </a:r>
            <a:r>
              <a:rPr lang="es-MX" u="sng" dirty="0">
                <a:solidFill>
                  <a:prstClr val="black"/>
                </a:solidFill>
              </a:rPr>
              <a:t>.</a:t>
            </a:r>
          </a:p>
          <a:p>
            <a:r>
              <a:rPr lang="es-MX" dirty="0" err="1">
                <a:solidFill>
                  <a:prstClr val="black"/>
                </a:solidFill>
              </a:rPr>
              <a:t>They</a:t>
            </a:r>
            <a:r>
              <a:rPr lang="es-MX" dirty="0">
                <a:solidFill>
                  <a:prstClr val="black"/>
                </a:solidFill>
              </a:rPr>
              <a:t> are </a:t>
            </a:r>
            <a:r>
              <a:rPr lang="es-MX" dirty="0" err="1">
                <a:solidFill>
                  <a:prstClr val="black"/>
                </a:solidFill>
              </a:rPr>
              <a:t>planning</a:t>
            </a:r>
            <a:r>
              <a:rPr lang="es-MX" dirty="0">
                <a:solidFill>
                  <a:prstClr val="black"/>
                </a:solidFill>
              </a:rPr>
              <a:t> to </a:t>
            </a:r>
            <a:r>
              <a:rPr lang="es-MX" dirty="0" err="1">
                <a:solidFill>
                  <a:prstClr val="black"/>
                </a:solidFill>
              </a:rPr>
              <a:t>spend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their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holidays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u="sng" dirty="0" err="1" smtClean="0">
                <a:solidFill>
                  <a:prstClr val="black"/>
                </a:solidFill>
              </a:rPr>
              <a:t>abroad</a:t>
            </a:r>
            <a:r>
              <a:rPr lang="es-MX" u="sng" dirty="0" smtClean="0">
                <a:solidFill>
                  <a:prstClr val="black"/>
                </a:solidFill>
              </a:rPr>
              <a:t>. </a:t>
            </a:r>
            <a:r>
              <a:rPr lang="es-MX" dirty="0" smtClean="0">
                <a:solidFill>
                  <a:prstClr val="black"/>
                </a:solidFill>
              </a:rPr>
              <a:t>                    </a:t>
            </a:r>
            <a:r>
              <a:rPr lang="es-MX" u="sng" dirty="0" smtClean="0">
                <a:solidFill>
                  <a:prstClr val="black"/>
                </a:solidFill>
              </a:rPr>
              <a:t>Yes</a:t>
            </a:r>
            <a:r>
              <a:rPr lang="es-MX" u="sng" dirty="0">
                <a:solidFill>
                  <a:prstClr val="black"/>
                </a:solidFill>
              </a:rPr>
              <a:t>, </a:t>
            </a:r>
            <a:r>
              <a:rPr lang="es-MX" u="sng" dirty="0" smtClean="0">
                <a:solidFill>
                  <a:prstClr val="black"/>
                </a:solidFill>
              </a:rPr>
              <a:t>he </a:t>
            </a:r>
            <a:r>
              <a:rPr lang="es-MX" u="sng" dirty="0" err="1" smtClean="0">
                <a:solidFill>
                  <a:prstClr val="black"/>
                </a:solidFill>
              </a:rPr>
              <a:t>does</a:t>
            </a:r>
            <a:r>
              <a:rPr lang="es-MX" u="sng" dirty="0" smtClean="0">
                <a:solidFill>
                  <a:prstClr val="black"/>
                </a:solidFill>
              </a:rPr>
              <a:t>. </a:t>
            </a:r>
            <a:r>
              <a:rPr lang="es-MX" dirty="0">
                <a:solidFill>
                  <a:prstClr val="black"/>
                </a:solidFill>
              </a:rPr>
              <a:t>H</a:t>
            </a:r>
            <a:r>
              <a:rPr lang="es-MX" dirty="0" smtClean="0">
                <a:solidFill>
                  <a:prstClr val="black"/>
                </a:solidFill>
              </a:rPr>
              <a:t>e </a:t>
            </a:r>
            <a:r>
              <a:rPr lang="es-MX" dirty="0" err="1">
                <a:solidFill>
                  <a:prstClr val="black"/>
                </a:solidFill>
              </a:rPr>
              <a:t>loves</a:t>
            </a:r>
            <a:r>
              <a:rPr lang="es-MX" dirty="0">
                <a:solidFill>
                  <a:prstClr val="black"/>
                </a:solidFill>
              </a:rPr>
              <a:t> meeting </a:t>
            </a:r>
            <a:r>
              <a:rPr lang="es-MX" dirty="0" err="1">
                <a:solidFill>
                  <a:prstClr val="black"/>
                </a:solidFill>
              </a:rPr>
              <a:t>his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friends</a:t>
            </a:r>
            <a:r>
              <a:rPr lang="es-MX" dirty="0">
                <a:solidFill>
                  <a:prstClr val="black"/>
                </a:solidFill>
              </a:rPr>
              <a:t>.</a:t>
            </a:r>
            <a:endParaRPr lang="es-MX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6" y="367909"/>
            <a:ext cx="64309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7" y="1068985"/>
            <a:ext cx="8867050" cy="546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659584" y="615806"/>
            <a:ext cx="392966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prstClr val="black"/>
                </a:solidFill>
              </a:rPr>
              <a:t>Present</a:t>
            </a:r>
            <a:r>
              <a:rPr lang="es-MX" sz="3200" b="1" dirty="0">
                <a:solidFill>
                  <a:prstClr val="black"/>
                </a:solidFill>
              </a:rPr>
              <a:t> </a:t>
            </a:r>
            <a:r>
              <a:rPr lang="es-MX" sz="3200" b="1" dirty="0" err="1" smtClean="0">
                <a:solidFill>
                  <a:prstClr val="black"/>
                </a:solidFill>
              </a:rPr>
              <a:t>Continuous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63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6" y="367909"/>
            <a:ext cx="64309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7" y="789440"/>
            <a:ext cx="8431730" cy="578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659584" y="615806"/>
            <a:ext cx="392966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prstClr val="black"/>
                </a:solidFill>
              </a:rPr>
              <a:t>Present</a:t>
            </a:r>
            <a:r>
              <a:rPr lang="es-MX" sz="3200" b="1" dirty="0">
                <a:solidFill>
                  <a:prstClr val="black"/>
                </a:solidFill>
              </a:rPr>
              <a:t> </a:t>
            </a:r>
            <a:r>
              <a:rPr lang="es-MX" sz="3200" b="1" dirty="0" err="1" smtClean="0">
                <a:solidFill>
                  <a:prstClr val="black"/>
                </a:solidFill>
              </a:rPr>
              <a:t>Continuous</a:t>
            </a:r>
            <a:r>
              <a:rPr lang="es-MX" sz="3200" b="1" dirty="0" smtClean="0">
                <a:solidFill>
                  <a:prstClr val="black"/>
                </a:solidFill>
              </a:rPr>
              <a:t>?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78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9" y="263381"/>
            <a:ext cx="66976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2" y="961900"/>
            <a:ext cx="9725891" cy="540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086024" y="615806"/>
            <a:ext cx="3503221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prstClr val="black"/>
                </a:solidFill>
              </a:rPr>
              <a:t>Present</a:t>
            </a:r>
            <a:r>
              <a:rPr lang="es-MX" sz="3200" b="1" dirty="0" smtClean="0">
                <a:solidFill>
                  <a:prstClr val="black"/>
                </a:solidFill>
              </a:rPr>
              <a:t> Simple </a:t>
            </a:r>
            <a:r>
              <a:rPr lang="es-MX" sz="3200" b="1" dirty="0" err="1" smtClean="0">
                <a:solidFill>
                  <a:prstClr val="black"/>
                </a:solidFill>
              </a:rPr>
              <a:t>or</a:t>
            </a:r>
            <a:r>
              <a:rPr lang="es-MX" sz="3200" b="1" dirty="0" smtClean="0">
                <a:solidFill>
                  <a:prstClr val="black"/>
                </a:solidFill>
              </a:rPr>
              <a:t> </a:t>
            </a:r>
            <a:r>
              <a:rPr lang="es-MX" sz="3200" b="1" dirty="0" err="1" smtClean="0">
                <a:solidFill>
                  <a:prstClr val="black"/>
                </a:solidFill>
              </a:rPr>
              <a:t>Continuous</a:t>
            </a:r>
            <a:r>
              <a:rPr lang="es-MX" sz="3200" b="1" dirty="0" smtClean="0">
                <a:solidFill>
                  <a:prstClr val="black"/>
                </a:solidFill>
              </a:rPr>
              <a:t>?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5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9" y="263381"/>
            <a:ext cx="66976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8" y="950027"/>
            <a:ext cx="7614008" cy="55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086024" y="615806"/>
            <a:ext cx="3503221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prstClr val="black"/>
                </a:solidFill>
              </a:rPr>
              <a:t>Present</a:t>
            </a:r>
            <a:r>
              <a:rPr lang="es-MX" sz="3200" b="1" dirty="0" smtClean="0">
                <a:solidFill>
                  <a:prstClr val="black"/>
                </a:solidFill>
              </a:rPr>
              <a:t> Simple </a:t>
            </a:r>
            <a:r>
              <a:rPr lang="es-MX" sz="3200" b="1" dirty="0" err="1" smtClean="0">
                <a:solidFill>
                  <a:prstClr val="black"/>
                </a:solidFill>
              </a:rPr>
              <a:t>or</a:t>
            </a:r>
            <a:r>
              <a:rPr lang="es-MX" sz="3200" b="1" dirty="0" smtClean="0">
                <a:solidFill>
                  <a:prstClr val="black"/>
                </a:solidFill>
              </a:rPr>
              <a:t> </a:t>
            </a:r>
            <a:r>
              <a:rPr lang="es-MX" sz="3200" b="1" dirty="0" err="1" smtClean="0">
                <a:solidFill>
                  <a:prstClr val="black"/>
                </a:solidFill>
              </a:rPr>
              <a:t>Continuous</a:t>
            </a:r>
            <a:r>
              <a:rPr lang="es-MX" sz="3200" b="1" dirty="0" smtClean="0">
                <a:solidFill>
                  <a:prstClr val="black"/>
                </a:solidFill>
              </a:rPr>
              <a:t>?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644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4" y="315644"/>
            <a:ext cx="62785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3" y="902525"/>
            <a:ext cx="5402717" cy="56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62" y="981478"/>
            <a:ext cx="6212541" cy="556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181027" y="207825"/>
            <a:ext cx="350322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prstClr val="black"/>
                </a:solidFill>
              </a:rPr>
              <a:t>Object</a:t>
            </a:r>
            <a:r>
              <a:rPr lang="es-MX" sz="3200" b="1" dirty="0" smtClean="0">
                <a:solidFill>
                  <a:prstClr val="black"/>
                </a:solidFill>
              </a:rPr>
              <a:t> </a:t>
            </a:r>
            <a:r>
              <a:rPr lang="es-MX" sz="3200" b="1" dirty="0" err="1" smtClean="0">
                <a:solidFill>
                  <a:prstClr val="black"/>
                </a:solidFill>
              </a:rPr>
              <a:t>Pronouns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17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0" y="301358"/>
            <a:ext cx="4210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77" y="1167885"/>
            <a:ext cx="8683769" cy="52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181027" y="207825"/>
            <a:ext cx="350322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prstClr val="black"/>
                </a:solidFill>
              </a:rPr>
              <a:t>LIKE + V+ING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5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0" y="301358"/>
            <a:ext cx="4210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181027" y="207825"/>
            <a:ext cx="350322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prstClr val="black"/>
                </a:solidFill>
              </a:rPr>
              <a:t>LIKE + V+ING</a:t>
            </a:r>
            <a:endParaRPr lang="es-AR" sz="3200" b="1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55" y="918502"/>
            <a:ext cx="9310626" cy="56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51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7" y="199195"/>
            <a:ext cx="9322131" cy="65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27" y="724394"/>
            <a:ext cx="6051089" cy="26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36" y="199195"/>
            <a:ext cx="1209675" cy="3905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212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1" y="394009"/>
            <a:ext cx="57070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2" y="1508165"/>
            <a:ext cx="5384153" cy="46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03" y="1285043"/>
            <a:ext cx="5370244" cy="52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181027" y="207825"/>
            <a:ext cx="3503221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prstClr val="black"/>
                </a:solidFill>
              </a:rPr>
              <a:t>Simple </a:t>
            </a:r>
            <a:r>
              <a:rPr lang="es-MX" sz="3200" b="1" dirty="0" err="1" smtClean="0">
                <a:solidFill>
                  <a:prstClr val="black"/>
                </a:solidFill>
              </a:rPr>
              <a:t>Past</a:t>
            </a:r>
            <a:r>
              <a:rPr lang="es-MX" sz="3200" b="1" dirty="0" smtClean="0">
                <a:solidFill>
                  <a:prstClr val="black"/>
                </a:solidFill>
              </a:rPr>
              <a:t> of BE </a:t>
            </a:r>
            <a:r>
              <a:rPr lang="es-MX" sz="3200" b="1" dirty="0" err="1" smtClean="0">
                <a:solidFill>
                  <a:prstClr val="black"/>
                </a:solidFill>
              </a:rPr>
              <a:t>was</a:t>
            </a:r>
            <a:r>
              <a:rPr lang="es-MX" sz="3200" b="1" dirty="0" smtClean="0">
                <a:solidFill>
                  <a:prstClr val="black"/>
                </a:solidFill>
              </a:rPr>
              <a:t>/</a:t>
            </a:r>
            <a:r>
              <a:rPr lang="es-MX" sz="3200" b="1" dirty="0" err="1" smtClean="0">
                <a:solidFill>
                  <a:prstClr val="black"/>
                </a:solidFill>
              </a:rPr>
              <a:t>were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1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6" y="171768"/>
            <a:ext cx="8725344" cy="66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375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30" y="1034669"/>
            <a:ext cx="9643011" cy="55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916060" y="388338"/>
            <a:ext cx="2674257" cy="646331"/>
          </a:xfrm>
          <a:prstGeom prst="rect">
            <a:avLst/>
          </a:prstGeom>
          <a:solidFill>
            <a:srgbClr val="DF11B8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</a:rPr>
              <a:t>Simple </a:t>
            </a:r>
            <a:r>
              <a:rPr lang="es-MX" sz="3600" b="1" dirty="0" err="1" smtClean="0">
                <a:solidFill>
                  <a:prstClr val="black"/>
                </a:solidFill>
              </a:rPr>
              <a:t>Past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73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99" y="513719"/>
            <a:ext cx="7961477" cy="620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8916060" y="388338"/>
            <a:ext cx="2674257" cy="646331"/>
          </a:xfrm>
          <a:prstGeom prst="rect">
            <a:avLst/>
          </a:prstGeom>
          <a:solidFill>
            <a:srgbClr val="DF11B8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</a:rPr>
              <a:t>Simple </a:t>
            </a:r>
            <a:r>
              <a:rPr lang="es-MX" sz="3600" b="1" dirty="0" err="1" smtClean="0">
                <a:solidFill>
                  <a:prstClr val="black"/>
                </a:solidFill>
              </a:rPr>
              <a:t>Past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572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3" y="336673"/>
            <a:ext cx="67548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0" y="1219406"/>
            <a:ext cx="9748561" cy="316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01" y="2629231"/>
            <a:ext cx="6030912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277265" y="336673"/>
            <a:ext cx="5035941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is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smtClean="0">
                <a:solidFill>
                  <a:prstClr val="black"/>
                </a:solidFill>
              </a:rPr>
              <a:t>/ </a:t>
            </a:r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smtClean="0">
                <a:solidFill>
                  <a:prstClr val="black"/>
                </a:solidFill>
              </a:rPr>
              <a:t>are / </a:t>
            </a:r>
            <a:r>
              <a:rPr lang="es-AR" sz="3600" b="1" dirty="0" err="1" smtClean="0">
                <a:solidFill>
                  <a:prstClr val="black"/>
                </a:solidFill>
              </a:rPr>
              <a:t>some</a:t>
            </a:r>
            <a:r>
              <a:rPr lang="es-AR" sz="3600" b="1" dirty="0" smtClean="0">
                <a:solidFill>
                  <a:prstClr val="black"/>
                </a:solidFill>
              </a:rPr>
              <a:t> / </a:t>
            </a:r>
            <a:r>
              <a:rPr lang="es-AR" sz="3600" b="1" dirty="0" err="1" smtClean="0">
                <a:solidFill>
                  <a:prstClr val="black"/>
                </a:solidFill>
              </a:rPr>
              <a:t>any</a:t>
            </a:r>
            <a:r>
              <a:rPr lang="es-AR" sz="3600" b="1" dirty="0" smtClean="0">
                <a:solidFill>
                  <a:prstClr val="black"/>
                </a:solidFill>
              </a:rPr>
              <a:t> + </a:t>
            </a:r>
            <a:r>
              <a:rPr lang="es-AR" sz="3600" b="1" dirty="0" err="1" smtClean="0">
                <a:solidFill>
                  <a:prstClr val="black"/>
                </a:solidFill>
              </a:rPr>
              <a:t>plurals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206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3" y="336673"/>
            <a:ext cx="67548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277265" y="336673"/>
            <a:ext cx="5035941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is</a:t>
            </a:r>
            <a:r>
              <a:rPr lang="es-AR" sz="3600" b="1" dirty="0" smtClean="0">
                <a:solidFill>
                  <a:prstClr val="black"/>
                </a:solidFill>
              </a:rPr>
              <a:t> / </a:t>
            </a:r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are / </a:t>
            </a:r>
            <a:r>
              <a:rPr lang="es-AR" sz="3600" b="1" dirty="0" err="1" smtClean="0">
                <a:solidFill>
                  <a:prstClr val="black"/>
                </a:solidFill>
              </a:rPr>
              <a:t>some</a:t>
            </a:r>
            <a:r>
              <a:rPr lang="es-AR" sz="3600" b="1" dirty="0" smtClean="0">
                <a:solidFill>
                  <a:prstClr val="black"/>
                </a:solidFill>
              </a:rPr>
              <a:t> / </a:t>
            </a:r>
            <a:r>
              <a:rPr lang="es-AR" sz="3600" b="1" dirty="0" err="1" smtClean="0">
                <a:solidFill>
                  <a:prstClr val="black"/>
                </a:solidFill>
              </a:rPr>
              <a:t>any</a:t>
            </a:r>
            <a:r>
              <a:rPr lang="es-AR" sz="3600" b="1" dirty="0" smtClean="0">
                <a:solidFill>
                  <a:prstClr val="black"/>
                </a:solidFill>
              </a:rPr>
              <a:t> + </a:t>
            </a:r>
            <a:r>
              <a:rPr lang="es-AR" sz="3600" b="1" dirty="0" err="1" smtClean="0">
                <a:solidFill>
                  <a:prstClr val="black"/>
                </a:solidFill>
              </a:rPr>
              <a:t>plurals</a:t>
            </a:r>
            <a:endParaRPr lang="es-AR" sz="3600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1537002"/>
            <a:ext cx="9802059" cy="359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53" y="2731325"/>
            <a:ext cx="6397474" cy="402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5581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6" y="396421"/>
            <a:ext cx="4857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8" y="859131"/>
            <a:ext cx="8320336" cy="575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156059" y="254215"/>
            <a:ext cx="5035941" cy="646331"/>
          </a:xfrm>
          <a:prstGeom prst="rect">
            <a:avLst/>
          </a:prstGeom>
          <a:solidFill>
            <a:srgbClr val="00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was</a:t>
            </a:r>
            <a:r>
              <a:rPr lang="es-AR" sz="3600" b="1" dirty="0" smtClean="0">
                <a:solidFill>
                  <a:prstClr val="black"/>
                </a:solidFill>
              </a:rPr>
              <a:t> / </a:t>
            </a:r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were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123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6" y="396421"/>
            <a:ext cx="4857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7156059" y="254215"/>
            <a:ext cx="5035941" cy="646331"/>
          </a:xfrm>
          <a:prstGeom prst="rect">
            <a:avLst/>
          </a:prstGeom>
          <a:solidFill>
            <a:srgbClr val="00FF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was</a:t>
            </a:r>
            <a:r>
              <a:rPr lang="es-AR" sz="3600" b="1" dirty="0" smtClean="0">
                <a:solidFill>
                  <a:prstClr val="black"/>
                </a:solidFill>
              </a:rPr>
              <a:t> / </a:t>
            </a:r>
            <a:r>
              <a:rPr lang="es-AR" sz="3600" b="1" dirty="0" err="1" smtClean="0">
                <a:solidFill>
                  <a:prstClr val="black"/>
                </a:solidFill>
              </a:rPr>
              <a:t>There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were</a:t>
            </a:r>
            <a:endParaRPr lang="es-AR" sz="3600" b="1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6" y="1091761"/>
            <a:ext cx="9392443" cy="549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45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C92AEF24-DA03-4E0E-A25A-7F87E8CA0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147" y="889782"/>
            <a:ext cx="11855706" cy="5078436"/>
          </a:xfrm>
          <a:ln w="5715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B553F0A7-9BB4-46A8-A0B7-A9FE582C78ED}"/>
              </a:ext>
            </a:extLst>
          </p:cNvPr>
          <p:cNvSpPr txBox="1"/>
          <p:nvPr/>
        </p:nvSpPr>
        <p:spPr>
          <a:xfrm>
            <a:off x="9774923" y="351173"/>
            <a:ext cx="2124634" cy="1077218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>
                <a:solidFill>
                  <a:prstClr val="black"/>
                </a:solidFill>
              </a:rPr>
              <a:t>HIGH NUMBERS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DC92FAC-9D01-4AA4-B938-5898BF5571DA}"/>
              </a:ext>
            </a:extLst>
          </p:cNvPr>
          <p:cNvSpPr txBox="1"/>
          <p:nvPr/>
        </p:nvSpPr>
        <p:spPr>
          <a:xfrm>
            <a:off x="9774923" y="2971800"/>
            <a:ext cx="2124634" cy="1200329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FOOD</a:t>
            </a:r>
          </a:p>
          <a:p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878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0" y="329499"/>
            <a:ext cx="60213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" y="2885704"/>
            <a:ext cx="10731157" cy="35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84" y="189725"/>
            <a:ext cx="4298867" cy="28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2504891" y="1131378"/>
            <a:ext cx="5035941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smtClean="0">
                <a:solidFill>
                  <a:prstClr val="black"/>
                </a:solidFill>
              </a:rPr>
              <a:t>COUNTABLE </a:t>
            </a:r>
            <a:r>
              <a:rPr lang="es-AR" sz="3600" b="1" dirty="0">
                <a:solidFill>
                  <a:prstClr val="black"/>
                </a:solidFill>
              </a:rPr>
              <a:t>AND UNCOUNTABLE </a:t>
            </a:r>
            <a:r>
              <a:rPr lang="es-AR" sz="3600" b="1" dirty="0" smtClean="0">
                <a:solidFill>
                  <a:prstClr val="black"/>
                </a:solidFill>
              </a:rPr>
              <a:t>NOUNS a/</a:t>
            </a:r>
            <a:r>
              <a:rPr lang="es-AR" sz="3600" b="1" dirty="0" err="1" smtClean="0">
                <a:solidFill>
                  <a:prstClr val="black"/>
                </a:solidFill>
              </a:rPr>
              <a:t>an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some</a:t>
            </a:r>
            <a:r>
              <a:rPr lang="es-AR" sz="3600" b="1" dirty="0" smtClean="0">
                <a:solidFill>
                  <a:prstClr val="black"/>
                </a:solidFill>
              </a:rPr>
              <a:t>/</a:t>
            </a:r>
            <a:r>
              <a:rPr lang="es-AR" sz="3600" b="1" dirty="0" err="1" smtClean="0">
                <a:solidFill>
                  <a:prstClr val="black"/>
                </a:solidFill>
              </a:rPr>
              <a:t>any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948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0" y="329499"/>
            <a:ext cx="60213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84" y="189725"/>
            <a:ext cx="4298867" cy="28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6" y="3116521"/>
            <a:ext cx="8103630" cy="324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2504891" y="1279068"/>
            <a:ext cx="5035941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smtClean="0">
                <a:solidFill>
                  <a:prstClr val="black"/>
                </a:solidFill>
              </a:rPr>
              <a:t>COUNTABLE </a:t>
            </a:r>
            <a:r>
              <a:rPr lang="es-AR" sz="3600" b="1" dirty="0">
                <a:solidFill>
                  <a:prstClr val="black"/>
                </a:solidFill>
              </a:rPr>
              <a:t>AND UNCOUNTABLE </a:t>
            </a:r>
            <a:r>
              <a:rPr lang="es-AR" sz="3600" b="1" dirty="0" smtClean="0">
                <a:solidFill>
                  <a:prstClr val="black"/>
                </a:solidFill>
              </a:rPr>
              <a:t>NOUNS a/</a:t>
            </a:r>
            <a:r>
              <a:rPr lang="es-AR" sz="3600" b="1" dirty="0" err="1" smtClean="0">
                <a:solidFill>
                  <a:prstClr val="black"/>
                </a:solidFill>
              </a:rPr>
              <a:t>an</a:t>
            </a:r>
            <a:r>
              <a:rPr lang="es-AR" sz="3600" b="1" dirty="0" smtClean="0">
                <a:solidFill>
                  <a:prstClr val="black"/>
                </a:solidFill>
              </a:rPr>
              <a:t> </a:t>
            </a:r>
            <a:r>
              <a:rPr lang="es-AR" sz="3600" b="1" dirty="0" err="1" smtClean="0">
                <a:solidFill>
                  <a:prstClr val="black"/>
                </a:solidFill>
              </a:rPr>
              <a:t>some</a:t>
            </a:r>
            <a:r>
              <a:rPr lang="es-AR" sz="3600" b="1" dirty="0" smtClean="0">
                <a:solidFill>
                  <a:prstClr val="black"/>
                </a:solidFill>
              </a:rPr>
              <a:t>/</a:t>
            </a:r>
            <a:r>
              <a:rPr lang="es-AR" sz="3600" b="1" dirty="0" err="1" smtClean="0">
                <a:solidFill>
                  <a:prstClr val="black"/>
                </a:solidFill>
              </a:rPr>
              <a:t>any</a:t>
            </a:r>
            <a:endParaRPr lang="es-AR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726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78F0D0FC-7F5B-46B2-9C74-91BCB83D0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973" y="2566531"/>
            <a:ext cx="11684054" cy="3562850"/>
          </a:xfr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5770605" y="861632"/>
            <a:ext cx="5721179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HOW MUCH/ HOW MANY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COUNTABLE AND UNCOUNTABLE NOUNS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" y="104116"/>
            <a:ext cx="6469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8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Look at the pictures. Complete the sentences </a:t>
            </a:r>
            <a:r>
              <a:rPr lang="en-US" sz="2400" b="1" dirty="0" smtClean="0"/>
              <a:t>with </a:t>
            </a:r>
            <a:br>
              <a:rPr lang="en-US" sz="2400" b="1" dirty="0" smtClean="0"/>
            </a:br>
            <a:r>
              <a:rPr lang="en-US" sz="2400" b="1" dirty="0"/>
              <a:t> </a:t>
            </a:r>
            <a:r>
              <a:rPr lang="en-US" sz="2400" b="1" dirty="0" smtClean="0"/>
              <a:t>           </a:t>
            </a:r>
            <a:r>
              <a:rPr lang="en-US" b="1" i="1" dirty="0">
                <a:solidFill>
                  <a:srgbClr val="FF0000"/>
                </a:solidFill>
              </a:rPr>
              <a:t>my</a:t>
            </a:r>
            <a:r>
              <a:rPr lang="en-US" b="1" i="1" dirty="0" smtClean="0">
                <a:solidFill>
                  <a:srgbClr val="FF0000"/>
                </a:solidFill>
              </a:rPr>
              <a:t>, your</a:t>
            </a:r>
            <a:r>
              <a:rPr lang="en-US" b="1" i="1" dirty="0">
                <a:solidFill>
                  <a:srgbClr val="FF0000"/>
                </a:solidFill>
              </a:rPr>
              <a:t>, his, her, our, their.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24" y="1474051"/>
            <a:ext cx="8132064" cy="504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723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A224E599-727E-4C84-B54D-03D18C4A1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389" y="2689691"/>
            <a:ext cx="11773222" cy="3306677"/>
          </a:xfr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67368514-9DF7-48FC-AB93-DF41835D6FA7}"/>
              </a:ext>
            </a:extLst>
          </p:cNvPr>
          <p:cNvSpPr txBox="1"/>
          <p:nvPr/>
        </p:nvSpPr>
        <p:spPr>
          <a:xfrm>
            <a:off x="5770605" y="861632"/>
            <a:ext cx="5721179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HOW MUCH/ HOW MANY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COUNTABLE AND UNCOUNTABLE NOUNS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0" y="127866"/>
            <a:ext cx="6469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721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3" y="270370"/>
            <a:ext cx="6469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4" y="2826328"/>
            <a:ext cx="10218499" cy="290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6174366" y="891991"/>
            <a:ext cx="5721179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HOW MUCH/ HOW MANY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COUNTABLE AND UNCOUNTABLE NOUNS</a:t>
            </a:r>
          </a:p>
        </p:txBody>
      </p:sp>
    </p:spTree>
    <p:extLst>
      <p:ext uri="{BB962C8B-B14F-4D97-AF65-F5344CB8AC3E}">
        <p14:creationId xmlns:p14="http://schemas.microsoft.com/office/powerpoint/2010/main" val="211405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="" xmlns:a16="http://schemas.microsoft.com/office/drawing/2014/main" id="{0F210D8D-14AD-46BC-A807-22F2BC2CF16A}"/>
              </a:ext>
            </a:extLst>
          </p:cNvPr>
          <p:cNvSpPr txBox="1"/>
          <p:nvPr/>
        </p:nvSpPr>
        <p:spPr>
          <a:xfrm>
            <a:off x="5770605" y="861632"/>
            <a:ext cx="5721179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HOW MUCH/ HOW MANY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COUNTABLE AND UNCOUNTABLE NOUNS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0" y="127866"/>
            <a:ext cx="6469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3" y="3296537"/>
            <a:ext cx="11016200" cy="318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928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9A8030A8-0E57-47D4-9041-FF9D3DD5E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61" y="490475"/>
            <a:ext cx="11683077" cy="5877049"/>
          </a:xfr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3B46441-6B7A-4726-A7EF-4E440047191B}"/>
              </a:ext>
            </a:extLst>
          </p:cNvPr>
          <p:cNvSpPr txBox="1"/>
          <p:nvPr/>
        </p:nvSpPr>
        <p:spPr>
          <a:xfrm>
            <a:off x="6670937" y="490475"/>
            <a:ext cx="57211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THE HOUSE - PREPOSITIONS</a:t>
            </a:r>
          </a:p>
        </p:txBody>
      </p:sp>
    </p:spTree>
    <p:extLst>
      <p:ext uri="{BB962C8B-B14F-4D97-AF65-F5344CB8AC3E}">
        <p14:creationId xmlns:p14="http://schemas.microsoft.com/office/powerpoint/2010/main" val="297968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014A41D2-F6DC-4427-84AD-722E60A70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560" y="357697"/>
            <a:ext cx="10946879" cy="6142606"/>
          </a:xfr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751707F1-5FBC-44C4-B34D-A23338FC88BD}"/>
              </a:ext>
            </a:extLst>
          </p:cNvPr>
          <p:cNvSpPr txBox="1"/>
          <p:nvPr/>
        </p:nvSpPr>
        <p:spPr>
          <a:xfrm>
            <a:off x="6670937" y="490475"/>
            <a:ext cx="57211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THE HOUSE - PREPOSITIONS</a:t>
            </a:r>
          </a:p>
        </p:txBody>
      </p:sp>
    </p:spTree>
    <p:extLst>
      <p:ext uri="{BB962C8B-B14F-4D97-AF65-F5344CB8AC3E}">
        <p14:creationId xmlns:p14="http://schemas.microsoft.com/office/powerpoint/2010/main" val="2115831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6260C60A-D7AC-485D-A147-5160D7A27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96919" y="900332"/>
            <a:ext cx="10998161" cy="5432019"/>
          </a:xfr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C1A47B1-E524-4253-AC08-05CF9C0147AB}"/>
              </a:ext>
            </a:extLst>
          </p:cNvPr>
          <p:cNvSpPr txBox="1"/>
          <p:nvPr/>
        </p:nvSpPr>
        <p:spPr>
          <a:xfrm>
            <a:off x="6670937" y="490475"/>
            <a:ext cx="57211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THE HOUSE – A/AN</a:t>
            </a:r>
          </a:p>
        </p:txBody>
      </p:sp>
    </p:spTree>
    <p:extLst>
      <p:ext uri="{BB962C8B-B14F-4D97-AF65-F5344CB8AC3E}">
        <p14:creationId xmlns:p14="http://schemas.microsoft.com/office/powerpoint/2010/main" val="31232385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383FF515-7984-4835-AC47-841E5D6FC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321" y="261722"/>
            <a:ext cx="4527128" cy="6596278"/>
          </a:xfr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BFFE55B-1127-47EB-8196-51A503A7098D}"/>
              </a:ext>
            </a:extLst>
          </p:cNvPr>
          <p:cNvSpPr txBox="1"/>
          <p:nvPr/>
        </p:nvSpPr>
        <p:spPr>
          <a:xfrm>
            <a:off x="6670937" y="2187146"/>
            <a:ext cx="3263895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ADJECTIVES</a:t>
            </a:r>
          </a:p>
        </p:txBody>
      </p:sp>
    </p:spTree>
    <p:extLst>
      <p:ext uri="{BB962C8B-B14F-4D97-AF65-F5344CB8AC3E}">
        <p14:creationId xmlns:p14="http://schemas.microsoft.com/office/powerpoint/2010/main" val="5469504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79412EE5-DC13-426C-A771-B4078DA27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809" y="143765"/>
            <a:ext cx="5979636" cy="6714235"/>
          </a:xfr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DC7AD4F-0DEF-4840-BAE8-77556BABAB4A}"/>
              </a:ext>
            </a:extLst>
          </p:cNvPr>
          <p:cNvSpPr txBox="1"/>
          <p:nvPr/>
        </p:nvSpPr>
        <p:spPr>
          <a:xfrm>
            <a:off x="6609153" y="1674674"/>
            <a:ext cx="5721179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prstClr val="black"/>
                </a:solidFill>
              </a:rPr>
              <a:t>SIMPLE PRESENT / 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SIMPLE PAST – </a:t>
            </a:r>
          </a:p>
          <a:p>
            <a:r>
              <a:rPr lang="es-AR" sz="3600" b="1" dirty="0">
                <a:solidFill>
                  <a:prstClr val="black"/>
                </a:solidFill>
              </a:rPr>
              <a:t>TIME EXPRESSIONS</a:t>
            </a:r>
          </a:p>
        </p:txBody>
      </p:sp>
    </p:spTree>
    <p:extLst>
      <p:ext uri="{BB962C8B-B14F-4D97-AF65-F5344CB8AC3E}">
        <p14:creationId xmlns:p14="http://schemas.microsoft.com/office/powerpoint/2010/main" val="24740624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376AC5-51EB-4514-922B-24A3E249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HOW MUCH / HOW MANY / COUNTABLE AND UNCOUNTABLE NOUNS.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6DDAC4B3-9119-4B5C-A901-86563FA59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8751619" cy="4791870"/>
          </a:xfrm>
        </p:spPr>
      </p:pic>
    </p:spTree>
    <p:extLst>
      <p:ext uri="{BB962C8B-B14F-4D97-AF65-F5344CB8AC3E}">
        <p14:creationId xmlns:p14="http://schemas.microsoft.com/office/powerpoint/2010/main" val="41052431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80B86A7-A1EC-475B-9166-88902B033A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713A29-B9C1-461A-A3B7-7E4F7943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2914941" cy="1320800"/>
          </a:xfrm>
        </p:spPr>
        <p:txBody>
          <a:bodyPr>
            <a:normAutofit/>
          </a:bodyPr>
          <a:lstStyle/>
          <a:p>
            <a:r>
              <a:rPr lang="es-AR" dirty="0"/>
              <a:t>SIMPLE PAST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="" xmlns:a16="http://schemas.microsoft.com/office/drawing/2014/main" id="{C2C29CB1-9F74-4879-A6AF-AEA67B6F1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BC915E6E-170E-4E80-9342-76DE4CFA3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4479" y="295423"/>
            <a:ext cx="6323602" cy="5370732"/>
          </a:xfrm>
        </p:spPr>
      </p:pic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7E2C7115-5336-410C-AD71-0F0952A2E5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F86438-E7A7-4067-AA71-B828B2F70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96" y="1270000"/>
            <a:ext cx="3868767" cy="32588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7F0C94EA-31D9-4F3D-AC5C-A2C45496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214" y="4013200"/>
            <a:ext cx="3158860" cy="272810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5" y="156504"/>
            <a:ext cx="675481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2" y="355985"/>
            <a:ext cx="7936992" cy="650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891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E0806FE-50E0-4E7F-96DC-0A054FCFF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95" y="643467"/>
            <a:ext cx="8808009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2750400" y="2357280"/>
              <a:ext cx="3072240" cy="32241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1040" y="2347920"/>
                <a:ext cx="3090960" cy="32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02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5F318D1-4229-4391-86CB-0412CF535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22" y="1201175"/>
            <a:ext cx="8764578" cy="3790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0C1A8BC-C998-4790-A6EE-B8DB75D86ACE}"/>
              </a:ext>
            </a:extLst>
          </p:cNvPr>
          <p:cNvSpPr txBox="1"/>
          <p:nvPr/>
        </p:nvSpPr>
        <p:spPr>
          <a:xfrm>
            <a:off x="1814732" y="5542671"/>
            <a:ext cx="80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Yes, I do. I </a:t>
            </a:r>
            <a:r>
              <a:rPr lang="es-AR" dirty="0" err="1">
                <a:solidFill>
                  <a:prstClr val="black"/>
                </a:solidFill>
              </a:rPr>
              <a:t>always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add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salt</a:t>
            </a:r>
            <a:r>
              <a:rPr lang="es-AR" dirty="0">
                <a:solidFill>
                  <a:prstClr val="black"/>
                </a:solidFill>
              </a:rPr>
              <a:t> to </a:t>
            </a:r>
            <a:r>
              <a:rPr lang="es-AR" dirty="0" err="1">
                <a:solidFill>
                  <a:prstClr val="black"/>
                </a:solidFill>
              </a:rPr>
              <a:t>my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food</a:t>
            </a:r>
            <a:r>
              <a:rPr lang="es-AR" dirty="0">
                <a:solidFill>
                  <a:prstClr val="black"/>
                </a:solidFill>
              </a:rPr>
              <a:t> at </a:t>
            </a:r>
            <a:r>
              <a:rPr lang="es-AR" dirty="0" err="1">
                <a:solidFill>
                  <a:prstClr val="black"/>
                </a:solidFill>
              </a:rPr>
              <a:t>the</a:t>
            </a:r>
            <a:r>
              <a:rPr lang="es-AR" dirty="0">
                <a:solidFill>
                  <a:prstClr val="black"/>
                </a:solidFill>
              </a:rPr>
              <a:t> table.</a:t>
            </a:r>
          </a:p>
          <a:p>
            <a:r>
              <a:rPr lang="es-AR" dirty="0" err="1">
                <a:solidFill>
                  <a:prstClr val="black"/>
                </a:solidFill>
              </a:rPr>
              <a:t>There</a:t>
            </a:r>
            <a:r>
              <a:rPr lang="es-AR" dirty="0">
                <a:solidFill>
                  <a:prstClr val="black"/>
                </a:solidFill>
              </a:rPr>
              <a:t> are </a:t>
            </a:r>
            <a:r>
              <a:rPr lang="es-AR" dirty="0" err="1">
                <a:solidFill>
                  <a:prstClr val="black"/>
                </a:solidFill>
              </a:rPr>
              <a:t>two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schools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near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our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house</a:t>
            </a:r>
            <a:r>
              <a:rPr lang="es-AR" dirty="0">
                <a:solidFill>
                  <a:prstClr val="black"/>
                </a:solidFill>
              </a:rPr>
              <a:t>.</a:t>
            </a:r>
          </a:p>
          <a:p>
            <a:r>
              <a:rPr lang="es-AR" dirty="0">
                <a:solidFill>
                  <a:prstClr val="black"/>
                </a:solidFill>
              </a:rPr>
              <a:t>Yes, </a:t>
            </a:r>
            <a:r>
              <a:rPr lang="es-AR" dirty="0" err="1">
                <a:solidFill>
                  <a:prstClr val="black"/>
                </a:solidFill>
              </a:rPr>
              <a:t>there</a:t>
            </a:r>
            <a:r>
              <a:rPr lang="es-AR" dirty="0">
                <a:solidFill>
                  <a:prstClr val="black"/>
                </a:solidFill>
              </a:rPr>
              <a:t> are </a:t>
            </a:r>
            <a:r>
              <a:rPr lang="es-AR" dirty="0" err="1">
                <a:solidFill>
                  <a:prstClr val="black"/>
                </a:solidFill>
              </a:rPr>
              <a:t>some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shelves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on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the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walls</a:t>
            </a:r>
            <a:r>
              <a:rPr lang="es-AR" dirty="0">
                <a:solidFill>
                  <a:prstClr val="black"/>
                </a:solidFill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1919880" y="2321640"/>
              <a:ext cx="1991520" cy="408132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0520" y="2312280"/>
                <a:ext cx="2010240" cy="410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22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6000">
              <a:schemeClr val="accent1">
                <a:lumMod val="20000"/>
                <a:lumOff val="80000"/>
              </a:schemeClr>
            </a:gs>
            <a:gs pos="90000">
              <a:schemeClr val="bg1"/>
            </a:gs>
            <a:gs pos="100000">
              <a:srgbClr val="76D9EB"/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2BCE3B2-D876-4551-82D0-60CDA3C8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89" y="806454"/>
            <a:ext cx="8039776" cy="52450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1808053-D3A5-46E9-929F-DC3B4A4044E2}"/>
              </a:ext>
            </a:extLst>
          </p:cNvPr>
          <p:cNvSpPr txBox="1"/>
          <p:nvPr/>
        </p:nvSpPr>
        <p:spPr>
          <a:xfrm>
            <a:off x="8492513" y="806454"/>
            <a:ext cx="3484606" cy="1077218"/>
          </a:xfrm>
          <a:prstGeom prst="rect">
            <a:avLst/>
          </a:prstGeom>
          <a:solidFill>
            <a:srgbClr val="00FFFF"/>
          </a:solidFill>
          <a:ln>
            <a:solidFill>
              <a:schemeClr val="accent1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prstClr val="black"/>
                </a:solidFill>
              </a:rPr>
              <a:t>Make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questions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for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these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answers</a:t>
            </a:r>
            <a:endParaRPr lang="es-AR" sz="3200" b="1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88107" y="1897342"/>
            <a:ext cx="31838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35438" y="1322203"/>
            <a:ext cx="6187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068420" y="2468595"/>
            <a:ext cx="6187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730340" y="3063294"/>
            <a:ext cx="31838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167572" y="3633909"/>
            <a:ext cx="6187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919470" y="4217803"/>
            <a:ext cx="26605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940367" y="4823730"/>
            <a:ext cx="13819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35437" y="5374574"/>
            <a:ext cx="135690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277741" y="6005821"/>
            <a:ext cx="21840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89" y="5420292"/>
            <a:ext cx="8196117" cy="6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7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6000">
              <a:schemeClr val="accent1">
                <a:lumMod val="20000"/>
                <a:lumOff val="80000"/>
              </a:schemeClr>
            </a:gs>
            <a:gs pos="90000">
              <a:schemeClr val="bg1"/>
            </a:gs>
            <a:gs pos="100000">
              <a:srgbClr val="76D9EB"/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2E1787B9-01C8-4B28-8F03-37ED587E1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073" y="910307"/>
            <a:ext cx="8863246" cy="5037385"/>
          </a:xfr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1689F16-FF3F-45A6-A79A-1E31513C5CBA}"/>
              </a:ext>
            </a:extLst>
          </p:cNvPr>
          <p:cNvSpPr txBox="1"/>
          <p:nvPr/>
        </p:nvSpPr>
        <p:spPr>
          <a:xfrm>
            <a:off x="8464378" y="543697"/>
            <a:ext cx="3484606" cy="1077218"/>
          </a:xfrm>
          <a:prstGeom prst="rect">
            <a:avLst/>
          </a:prstGeom>
          <a:solidFill>
            <a:srgbClr val="00FFFF"/>
          </a:solidFill>
          <a:ln>
            <a:solidFill>
              <a:schemeClr val="accent1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prstClr val="black"/>
                </a:solidFill>
              </a:rPr>
              <a:t>Make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questions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for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these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answers</a:t>
            </a:r>
            <a:endParaRPr lang="es-AR" sz="3200" b="1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937135" y="1476440"/>
            <a:ext cx="6187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06460" y="2069515"/>
            <a:ext cx="396974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59009" y="2697476"/>
            <a:ext cx="269178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2730" y="3336454"/>
            <a:ext cx="25375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937135" y="3898315"/>
            <a:ext cx="6187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937174" y="3898315"/>
            <a:ext cx="2777167" cy="144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49618" y="4537293"/>
            <a:ext cx="225202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860715" y="5143220"/>
            <a:ext cx="8850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620879" y="5749149"/>
            <a:ext cx="121552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2840736"/>
            <a:ext cx="8948928" cy="120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4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A8EB770-EB64-4C7B-9320-86116BEA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24" y="1153995"/>
            <a:ext cx="9077531" cy="40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Marcador de contenido 4">
            <a:extLst>
              <a:ext uri="{FF2B5EF4-FFF2-40B4-BE49-F238E27FC236}">
                <a16:creationId xmlns="" xmlns:a16="http://schemas.microsoft.com/office/drawing/2014/main" id="{DB931C13-5A9C-45E2-ADA6-DF9A86161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137" y="1223320"/>
            <a:ext cx="9794205" cy="3194776"/>
          </a:xfrm>
        </p:spPr>
      </p:pic>
    </p:spTree>
    <p:extLst>
      <p:ext uri="{BB962C8B-B14F-4D97-AF65-F5344CB8AC3E}">
        <p14:creationId xmlns:p14="http://schemas.microsoft.com/office/powerpoint/2010/main" val="29591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7CFDA18-5A6A-4326-AFE3-F03B9E26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6" y="1044151"/>
            <a:ext cx="9966682" cy="33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="" xmlns:a16="http://schemas.microsoft.com/office/drawing/2014/main" id="{E5170BA2-366B-4766-8426-58DC4923B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883" y="2243118"/>
            <a:ext cx="10334234" cy="4163552"/>
          </a:xfrm>
        </p:spPr>
      </p:pic>
    </p:spTree>
    <p:extLst>
      <p:ext uri="{BB962C8B-B14F-4D97-AF65-F5344CB8AC3E}">
        <p14:creationId xmlns:p14="http://schemas.microsoft.com/office/powerpoint/2010/main" val="42047263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" y="1989945"/>
            <a:ext cx="12147274" cy="334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75" y="776472"/>
            <a:ext cx="5041861" cy="36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3466274" y="344384"/>
            <a:ext cx="5178961" cy="1087663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6821" y="2074512"/>
            <a:ext cx="414448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2103995"/>
            <a:ext cx="49282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253728" y="560832"/>
            <a:ext cx="24749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Use </a:t>
            </a:r>
            <a:r>
              <a:rPr lang="es-MX" dirty="0" err="1" smtClean="0">
                <a:solidFill>
                  <a:prstClr val="black"/>
                </a:solidFill>
              </a:rPr>
              <a:t>there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/</a:t>
            </a:r>
            <a:r>
              <a:rPr lang="es-MX" dirty="0" err="1" smtClean="0">
                <a:solidFill>
                  <a:prstClr val="black"/>
                </a:solidFill>
              </a:rPr>
              <a:t>there</a:t>
            </a:r>
            <a:r>
              <a:rPr lang="es-MX" dirty="0" smtClean="0">
                <a:solidFill>
                  <a:prstClr val="black"/>
                </a:solidFill>
              </a:rPr>
              <a:t> are/ </a:t>
            </a:r>
            <a:r>
              <a:rPr lang="es-MX" dirty="0" err="1" smtClean="0">
                <a:solidFill>
                  <a:prstClr val="black"/>
                </a:solidFill>
              </a:rPr>
              <a:t>prepositions</a:t>
            </a:r>
            <a:r>
              <a:rPr lang="es-MX" dirty="0" smtClean="0">
                <a:solidFill>
                  <a:prstClr val="black"/>
                </a:solidFill>
              </a:rPr>
              <a:t> of place/ and </a:t>
            </a:r>
            <a:r>
              <a:rPr lang="es-MX" dirty="0" err="1" smtClean="0">
                <a:solidFill>
                  <a:prstClr val="black"/>
                </a:solidFill>
              </a:rPr>
              <a:t>present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continuous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74" y="1612232"/>
            <a:ext cx="8733619" cy="324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876794" y="1258784"/>
            <a:ext cx="4490854" cy="980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1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Faceta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8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585</TotalTime>
  <Words>1536</Words>
  <Application>Microsoft Office PowerPoint</Application>
  <PresentationFormat>Personalizado</PresentationFormat>
  <Paragraphs>404</Paragraphs>
  <Slides>103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diapositiva</vt:lpstr>
      </vt:variant>
      <vt:variant>
        <vt:i4>103</vt:i4>
      </vt:variant>
    </vt:vector>
  </HeadingPairs>
  <TitlesOfParts>
    <vt:vector size="114" baseType="lpstr">
      <vt:lpstr>Mirador</vt:lpstr>
      <vt:lpstr>8_Tema de Office</vt:lpstr>
      <vt:lpstr>3_Tema de Office</vt:lpstr>
      <vt:lpstr>9_Tema de Office</vt:lpstr>
      <vt:lpstr>Tema de Office</vt:lpstr>
      <vt:lpstr>1_Tema de Office</vt:lpstr>
      <vt:lpstr>2_Faceta</vt:lpstr>
      <vt:lpstr>4_Tema de Office</vt:lpstr>
      <vt:lpstr>5_Tema de Office</vt:lpstr>
      <vt:lpstr>Berlín</vt:lpstr>
      <vt:lpstr>10_Tema de Office</vt:lpstr>
      <vt:lpstr>Revision:  First Part</vt:lpstr>
      <vt:lpstr>Presentación de PowerPoint</vt:lpstr>
      <vt:lpstr>Presentación de PowerPoint</vt:lpstr>
      <vt:lpstr>Presentación de PowerPoint</vt:lpstr>
      <vt:lpstr>Presentación de PowerPoint</vt:lpstr>
      <vt:lpstr>Write words to complete each column.  </vt:lpstr>
      <vt:lpstr>Presentación de PowerPoint</vt:lpstr>
      <vt:lpstr>Look at the pictures. Complete the sentences with              my, your, his, her, our, their.</vt:lpstr>
      <vt:lpstr>Presentación de PowerPoint</vt:lpstr>
      <vt:lpstr>2А GRAMMAR     a / an;   plurals;  this / that / these / those</vt:lpstr>
      <vt:lpstr>Presentación de PowerPoint</vt:lpstr>
      <vt:lpstr>Presentación de PowerPoint</vt:lpstr>
      <vt:lpstr>2B GRAMMAR:  adjectives</vt:lpstr>
      <vt:lpstr>Presentación de PowerPoint</vt:lpstr>
      <vt:lpstr>IMPERATIVES – LET’S</vt:lpstr>
      <vt:lpstr>ЗА GRAMMAR:  present simple + and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5B GRAMMAR  present continuous: be + verb + -ing</vt:lpstr>
      <vt:lpstr>5B GRAMMAR  present continuous: be + verb + -ing</vt:lpstr>
      <vt:lpstr>5B GRAMMAR  present continuous: be + verb + -ing</vt:lpstr>
      <vt:lpstr>5B GRAMMAR  present continuous: be + verb + -ing</vt:lpstr>
      <vt:lpstr>5С GRAMMAR  present simple or present continuous?</vt:lpstr>
      <vt:lpstr>5С GRAMMAR  present simple or present continuous?</vt:lpstr>
      <vt:lpstr>VERB PHRASES</vt:lpstr>
      <vt:lpstr>DO YOU…?   DOES YOUR CLASSMATE…?</vt:lpstr>
      <vt:lpstr>Presentación de PowerPoint</vt:lpstr>
      <vt:lpstr>PREPOSITIONS -   AT, IN, ON</vt:lpstr>
      <vt:lpstr>PREPOSITIONS -   AT, IN, ON</vt:lpstr>
      <vt:lpstr>ADVERBS AND  EXPRESSIONS OF FREQUENCY</vt:lpstr>
      <vt:lpstr>What can you do?</vt:lpstr>
      <vt:lpstr>It’s Friday evening</vt:lpstr>
      <vt:lpstr>Presentación de PowerPoint</vt:lpstr>
      <vt:lpstr>Presentación de PowerPoint</vt:lpstr>
      <vt:lpstr>REVISION:  Second part.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last year - last month - last week – yesterday - last night -        two days ago - two minutes ago - a year ago</vt:lpstr>
      <vt:lpstr>last year - last month - last week – yesterday –  last night -  two days ago - two minutes ago - a year ago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Likes and dislikes (V+ing)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HOW MUCH / HOW MANY / COUNTABLE AND UNCOUNTABLE NOUNS.</vt:lpstr>
      <vt:lpstr>SIMPLE PAST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72</cp:revision>
  <dcterms:created xsi:type="dcterms:W3CDTF">2020-04-08T01:26:02Z</dcterms:created>
  <dcterms:modified xsi:type="dcterms:W3CDTF">2024-10-29T22:01:40Z</dcterms:modified>
</cp:coreProperties>
</file>