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2"/>
  </p:notesMasterIdLst>
  <p:sldIdLst>
    <p:sldId id="362" r:id="rId2"/>
    <p:sldId id="350" r:id="rId3"/>
    <p:sldId id="351" r:id="rId4"/>
    <p:sldId id="352" r:id="rId5"/>
    <p:sldId id="353" r:id="rId6"/>
    <p:sldId id="354" r:id="rId7"/>
    <p:sldId id="356" r:id="rId8"/>
    <p:sldId id="357" r:id="rId9"/>
    <p:sldId id="358" r:id="rId10"/>
    <p:sldId id="35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5C"/>
    <a:srgbClr val="00CC66"/>
    <a:srgbClr val="FFD071"/>
    <a:srgbClr val="269A9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10B09-3A51-4F11-A098-2226EC543F49}" type="datetimeFigureOut">
              <a:rPr lang="es-AR" smtClean="0"/>
              <a:t>13/10/2022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38547-EFF1-4903-AF89-1A765EEB19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26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765B8-A769-499A-9682-9248DAF63686}" type="slidenum">
              <a:rPr lang="es-AR" smtClean="0"/>
              <a:pPr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860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765B8-A769-499A-9682-9248DAF63686}" type="slidenum">
              <a:rPr lang="es-AR" smtClean="0"/>
              <a:pPr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729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4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2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8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5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7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9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6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2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9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4697-3598-4EAF-97D4-DD20F230065C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2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4697-3598-4EAF-97D4-DD20F230065C}" type="datetimeFigureOut">
              <a:rPr lang="en-US" smtClean="0"/>
              <a:pPr/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EC89-8AC6-4886-B737-8673D10CB8F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EF54911-1E9C-44EA-B8CD-8F2C5DD4C311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r="8754" b="50329"/>
          <a:stretch/>
        </p:blipFill>
        <p:spPr>
          <a:xfrm>
            <a:off x="0" y="12879"/>
            <a:ext cx="12192000" cy="688538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7B0A1FC-0FE5-438D-A90C-885ED4725BCF}"/>
              </a:ext>
            </a:extLst>
          </p:cNvPr>
          <p:cNvSpPr txBox="1"/>
          <p:nvPr/>
        </p:nvSpPr>
        <p:spPr>
          <a:xfrm>
            <a:off x="2423592" y="2413971"/>
            <a:ext cx="6984776" cy="135421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s-AR" sz="4400" dirty="0">
              <a:solidFill>
                <a:srgbClr val="000000"/>
              </a:solidFill>
              <a:latin typeface="39 Smooth" panose="00000400000000000000" pitchFamily="2" charset="0"/>
            </a:endParaRPr>
          </a:p>
          <a:p>
            <a:pPr algn="ctr"/>
            <a:r>
              <a:rPr lang="es-AR" sz="4400" dirty="0" smtClean="0">
                <a:solidFill>
                  <a:srgbClr val="000000"/>
                </a:solidFill>
                <a:latin typeface="39 Smooth" panose="00000400000000000000" pitchFamily="2" charset="0"/>
              </a:rPr>
              <a:t>Trabajo Final</a:t>
            </a:r>
            <a:endParaRPr lang="es-AR" sz="3200" dirty="0">
              <a:latin typeface="39 Smooth" panose="000004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FC7E302-A8A1-4026-BC71-035ED97E94EB}"/>
              </a:ext>
            </a:extLst>
          </p:cNvPr>
          <p:cNvSpPr txBox="1"/>
          <p:nvPr/>
        </p:nvSpPr>
        <p:spPr>
          <a:xfrm>
            <a:off x="785786" y="5380719"/>
            <a:ext cx="3762235" cy="32169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s-AR" sz="2400" b="1" dirty="0">
                <a:latin typeface="Calibri" panose="020F0502020204030204" pitchFamily="34" charset="0"/>
              </a:rPr>
              <a:t>Mg. Ing. Adriano Sabéz </a:t>
            </a:r>
            <a:endParaRPr lang="es-AR" sz="2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4EC470-9981-472C-8D59-1C61AE7638A1}"/>
              </a:ext>
            </a:extLst>
          </p:cNvPr>
          <p:cNvSpPr txBox="1"/>
          <p:nvPr/>
        </p:nvSpPr>
        <p:spPr>
          <a:xfrm>
            <a:off x="785786" y="5737909"/>
            <a:ext cx="6283189" cy="55252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s-AR" sz="2000" i="1" dirty="0">
                <a:latin typeface="Calibri" panose="020F0502020204030204" pitchFamily="34" charset="0"/>
              </a:rPr>
              <a:t>Ingeniero en Acústica </a:t>
            </a:r>
          </a:p>
          <a:p>
            <a:pPr>
              <a:lnSpc>
                <a:spcPts val="2100"/>
              </a:lnSpc>
            </a:pPr>
            <a:r>
              <a:rPr lang="es-AR" sz="2000" i="1" dirty="0">
                <a:latin typeface="Calibri" panose="020F0502020204030204" pitchFamily="34" charset="0"/>
              </a:rPr>
              <a:t>Mg. en Acústica Arquitectónica y Medioambiental </a:t>
            </a:r>
            <a:endParaRPr lang="es-AR" sz="2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5C6C3A3-7446-49F7-A7F5-4D3BA6AEDAF4}"/>
              </a:ext>
            </a:extLst>
          </p:cNvPr>
          <p:cNvSpPr txBox="1"/>
          <p:nvPr/>
        </p:nvSpPr>
        <p:spPr>
          <a:xfrm>
            <a:off x="785786" y="4371130"/>
            <a:ext cx="3762235" cy="32169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s-AR" sz="2400" b="1" dirty="0">
                <a:latin typeface="Calibri" panose="020F0502020204030204" pitchFamily="34" charset="0"/>
              </a:rPr>
              <a:t>Ing. Juan Bertrán</a:t>
            </a:r>
            <a:endParaRPr lang="es-AR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E70E64F-353D-4F64-B317-B9F3D5B14E12}"/>
              </a:ext>
            </a:extLst>
          </p:cNvPr>
          <p:cNvSpPr txBox="1"/>
          <p:nvPr/>
        </p:nvSpPr>
        <p:spPr>
          <a:xfrm>
            <a:off x="785786" y="4696726"/>
            <a:ext cx="3871293" cy="55252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s-AR" sz="2000" i="1" dirty="0">
                <a:latin typeface="Calibri" panose="020F0502020204030204" pitchFamily="34" charset="0"/>
              </a:rPr>
              <a:t>Ingeniero en Electrónica</a:t>
            </a:r>
          </a:p>
          <a:p>
            <a:pPr>
              <a:lnSpc>
                <a:spcPts val="2100"/>
              </a:lnSpc>
            </a:pPr>
            <a:r>
              <a:rPr lang="es-AR" sz="2000" i="1" dirty="0">
                <a:latin typeface="Calibri" panose="020F0502020204030204" pitchFamily="34" charset="0"/>
              </a:rPr>
              <a:t>Especialista en Audio y Sonido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5388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3181873" y="1665817"/>
                <a:ext cx="5451492" cy="659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60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=0.161</m:t>
                      </m:r>
                      <m:f>
                        <m:f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873" y="1665817"/>
                <a:ext cx="5451492" cy="659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4078817" y="2745317"/>
                <a:ext cx="4525918" cy="705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→125</m:t>
                          </m:r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=0.161</m:t>
                      </m:r>
                      <m:f>
                        <m:f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0,69+</m:t>
                          </m:r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13(</m:t>
                          </m:r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0,255</m:t>
                          </m:r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817" y="2745317"/>
                <a:ext cx="4525918" cy="7058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4783080" y="3871111"/>
                <a:ext cx="3117392" cy="4736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→125</m:t>
                          </m:r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800" i="1">
                          <a:latin typeface="Cambria Math" panose="02040503050406030204" pitchFamily="18" charset="0"/>
                        </a:rPr>
                        <m:t>0,38</m:t>
                      </m:r>
                    </m:oMath>
                  </m:oMathPara>
                </a14:m>
                <a:endParaRPr lang="es-AR" sz="1600" dirty="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080" y="3871111"/>
                <a:ext cx="3117392" cy="473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ángulo redondeado 14"/>
          <p:cNvSpPr/>
          <p:nvPr/>
        </p:nvSpPr>
        <p:spPr>
          <a:xfrm>
            <a:off x="4732816" y="3769441"/>
            <a:ext cx="3217920" cy="75319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068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5" y="-428875"/>
            <a:ext cx="10315978" cy="6640911"/>
          </a:xfrm>
          <a:prstGeom prst="rect">
            <a:avLst/>
          </a:prstGeom>
        </p:spPr>
      </p:pic>
      <p:sp>
        <p:nvSpPr>
          <p:cNvPr id="16" name="13 CuadroTexto">
            <a:extLst>
              <a:ext uri="{FF2B5EF4-FFF2-40B4-BE49-F238E27FC236}">
                <a16:creationId xmlns:a16="http://schemas.microsoft.com/office/drawing/2014/main" id="{5EB0890E-1862-4282-B7AF-5CBCB856CAE9}"/>
              </a:ext>
            </a:extLst>
          </p:cNvPr>
          <p:cNvSpPr txBox="1"/>
          <p:nvPr/>
        </p:nvSpPr>
        <p:spPr>
          <a:xfrm>
            <a:off x="1704305" y="6212036"/>
            <a:ext cx="5642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latin typeface="39 Smooth" pitchFamily="2" charset="0"/>
              </a:rPr>
              <a:t>Volumen: 3,24m x 3,63m x 2,72m</a:t>
            </a:r>
            <a:endParaRPr lang="es-AR" sz="2800" dirty="0">
              <a:latin typeface="39 Smooth" pitchFamily="2" charset="0"/>
            </a:endParaRPr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5EB0890E-1862-4282-B7AF-5CBCB856CAE9}"/>
              </a:ext>
            </a:extLst>
          </p:cNvPr>
          <p:cNvSpPr txBox="1"/>
          <p:nvPr/>
        </p:nvSpPr>
        <p:spPr>
          <a:xfrm>
            <a:off x="7615707" y="6212036"/>
            <a:ext cx="2834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latin typeface="39 Smooth" pitchFamily="2" charset="0"/>
              </a:rPr>
              <a:t>Volumen: 9,6m3</a:t>
            </a:r>
            <a:endParaRPr lang="es-AR" sz="2800" dirty="0">
              <a:latin typeface="39 Smoo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0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296" y="0"/>
            <a:ext cx="5502704" cy="685800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8758023" y="2533650"/>
            <a:ext cx="1365250" cy="40005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" y="152936"/>
            <a:ext cx="6406900" cy="62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5055688" y="114300"/>
                <a:ext cx="2247603" cy="691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60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</a:rPr>
                        <m:t>=0.161</m:t>
                      </m:r>
                      <m:f>
                        <m:f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s-A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688" y="114300"/>
                <a:ext cx="2247603" cy="691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5055688" y="1130528"/>
                <a:ext cx="2247603" cy="802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A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s-AR" sz="2400" i="1">
                          <a:latin typeface="Cambria Math" panose="02040503050406030204" pitchFamily="18" charset="0"/>
                        </a:rPr>
                        <m:t>=0.161</m:t>
                      </m:r>
                      <m:f>
                        <m:f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s-A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s-A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AR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688" y="1130528"/>
                <a:ext cx="2247603" cy="8022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963" y="2033146"/>
            <a:ext cx="3895725" cy="52387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6383578" y="2607140"/>
                <a:ext cx="3101555" cy="780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i="1">
                          <a:latin typeface="Cambria Math" panose="02040503050406030204" pitchFamily="18" charset="0"/>
                        </a:rPr>
                        <m:t>0,161</m:t>
                      </m:r>
                      <m:f>
                        <m:f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2,24</m:t>
                          </m:r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78" y="2607140"/>
                <a:ext cx="3101555" cy="7802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3 CuadroTexto">
            <a:extLst>
              <a:ext uri="{FF2B5EF4-FFF2-40B4-BE49-F238E27FC236}">
                <a16:creationId xmlns:a16="http://schemas.microsoft.com/office/drawing/2014/main" id="{5EB0890E-1862-4282-B7AF-5CBCB856CAE9}"/>
              </a:ext>
            </a:extLst>
          </p:cNvPr>
          <p:cNvSpPr txBox="1"/>
          <p:nvPr/>
        </p:nvSpPr>
        <p:spPr>
          <a:xfrm>
            <a:off x="1159962" y="1370400"/>
            <a:ext cx="2834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latin typeface="39 Smooth" pitchFamily="2" charset="0"/>
              </a:rPr>
              <a:t>Volumen: 9,6m3</a:t>
            </a:r>
            <a:endParaRPr lang="es-AR" sz="2800" dirty="0">
              <a:latin typeface="39 Smooth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9817920" y="2837981"/>
                <a:ext cx="955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=0,69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920" y="2837981"/>
                <a:ext cx="955903" cy="369332"/>
              </a:xfrm>
              <a:prstGeom prst="rect">
                <a:avLst/>
              </a:prstGeom>
              <a:blipFill>
                <a:blip r:embed="rId6"/>
                <a:stretch>
                  <a:fillRect l="-3205" r="-7692"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6383577" y="3394731"/>
                <a:ext cx="3108672" cy="780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250</m:t>
                          </m:r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i="1">
                          <a:latin typeface="Cambria Math" panose="02040503050406030204" pitchFamily="18" charset="0"/>
                        </a:rPr>
                        <m:t>0,161</m:t>
                      </m:r>
                      <m:f>
                        <m:f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0,78</m:t>
                          </m:r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77" y="3394731"/>
                <a:ext cx="3108672" cy="7802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9817920" y="3625572"/>
                <a:ext cx="955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=1,98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920" y="3625572"/>
                <a:ext cx="955903" cy="369332"/>
              </a:xfrm>
              <a:prstGeom prst="rect">
                <a:avLst/>
              </a:prstGeom>
              <a:blipFill>
                <a:blip r:embed="rId8"/>
                <a:stretch>
                  <a:fillRect l="-3205" r="-7692"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6383577" y="4228497"/>
                <a:ext cx="3108672" cy="780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500</m:t>
                          </m:r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i="1">
                          <a:latin typeface="Cambria Math" panose="02040503050406030204" pitchFamily="18" charset="0"/>
                        </a:rPr>
                        <m:t>0,161</m:t>
                      </m:r>
                      <m:f>
                        <m:f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1,17</m:t>
                          </m:r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77" y="4228497"/>
                <a:ext cx="3108672" cy="7802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9817920" y="4459338"/>
                <a:ext cx="955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=1,32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920" y="4459338"/>
                <a:ext cx="955903" cy="369332"/>
              </a:xfrm>
              <a:prstGeom prst="rect">
                <a:avLst/>
              </a:prstGeom>
              <a:blipFill>
                <a:blip r:embed="rId10"/>
                <a:stretch>
                  <a:fillRect l="-3205" r="-7692" b="-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6383578" y="5114706"/>
                <a:ext cx="3231397" cy="780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i="1">
                          <a:latin typeface="Cambria Math" panose="02040503050406030204" pitchFamily="18" charset="0"/>
                        </a:rPr>
                        <m:t>0,161</m:t>
                      </m:r>
                      <m:f>
                        <m:f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0,97</m:t>
                          </m:r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78" y="5114706"/>
                <a:ext cx="3231397" cy="7802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9817920" y="5345547"/>
                <a:ext cx="955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</m:t>
                      </m:r>
                      <m:r>
                        <a:rPr lang="es-AR" sz="24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59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920" y="5345547"/>
                <a:ext cx="955903" cy="369332"/>
              </a:xfrm>
              <a:prstGeom prst="rect">
                <a:avLst/>
              </a:prstGeom>
              <a:blipFill>
                <a:blip r:embed="rId12"/>
                <a:stretch>
                  <a:fillRect l="-3205" r="-8333" b="-8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6383578" y="5933020"/>
                <a:ext cx="3238515" cy="780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2000</m:t>
                          </m:r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i="1">
                          <a:latin typeface="Cambria Math" panose="02040503050406030204" pitchFamily="18" charset="0"/>
                        </a:rPr>
                        <m:t>0,161</m:t>
                      </m:r>
                      <m:f>
                        <m:f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400" i="1">
                              <a:latin typeface="Cambria Math" panose="02040503050406030204" pitchFamily="18" charset="0"/>
                            </a:rPr>
                            <m:t>0,96</m:t>
                          </m:r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78" y="5933020"/>
                <a:ext cx="3238515" cy="7802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9817920" y="6163861"/>
                <a:ext cx="955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=1,61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920" y="6163861"/>
                <a:ext cx="955903" cy="369332"/>
              </a:xfrm>
              <a:prstGeom prst="rect">
                <a:avLst/>
              </a:prstGeom>
              <a:blipFill>
                <a:blip r:embed="rId14"/>
                <a:stretch>
                  <a:fillRect l="-3205" r="-7692" b="-65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ángulo redondeado 18"/>
          <p:cNvSpPr/>
          <p:nvPr/>
        </p:nvSpPr>
        <p:spPr>
          <a:xfrm>
            <a:off x="6282565" y="2551945"/>
            <a:ext cx="4826000" cy="88620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22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/>
              <p:nvPr/>
            </p:nvSpPr>
            <p:spPr>
              <a:xfrm>
                <a:off x="3721101" y="879762"/>
                <a:ext cx="2504019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800" i="1">
                          <a:latin typeface="Cambria Math" panose="02040503050406030204" pitchFamily="18" charset="0"/>
                        </a:rPr>
                        <m:t>0,69</m:t>
                      </m:r>
                    </m:oMath>
                  </m:oMathPara>
                </a14:m>
                <a:endParaRPr lang="es-AR" sz="1050" dirty="0"/>
              </a:p>
              <a:p>
                <a:endParaRPr lang="es-AR" sz="140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D08A1A8-8327-4054-9361-7AE926449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101" y="879762"/>
                <a:ext cx="250401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3 CuadroTexto">
            <a:extLst>
              <a:ext uri="{FF2B5EF4-FFF2-40B4-BE49-F238E27FC236}">
                <a16:creationId xmlns:a16="http://schemas.microsoft.com/office/drawing/2014/main" id="{5EB0890E-1862-4282-B7AF-5CBCB856CAE9}"/>
              </a:ext>
            </a:extLst>
          </p:cNvPr>
          <p:cNvSpPr txBox="1"/>
          <p:nvPr/>
        </p:nvSpPr>
        <p:spPr>
          <a:xfrm>
            <a:off x="3721100" y="241300"/>
            <a:ext cx="2834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latin typeface="39 Smooth" pitchFamily="2" charset="0"/>
              </a:rPr>
              <a:t>Volumen: 9,6m3</a:t>
            </a:r>
            <a:endParaRPr lang="es-AR" sz="2800" dirty="0">
              <a:latin typeface="39 Smooth" pitchFamily="2" charset="0"/>
            </a:endParaRPr>
          </a:p>
        </p:txBody>
      </p:sp>
      <p:sp>
        <p:nvSpPr>
          <p:cNvPr id="2" name="Cerrar llave 1"/>
          <p:cNvSpPr/>
          <p:nvPr/>
        </p:nvSpPr>
        <p:spPr>
          <a:xfrm>
            <a:off x="6555530" y="241300"/>
            <a:ext cx="190500" cy="1181100"/>
          </a:xfrm>
          <a:prstGeom prst="rightBrace">
            <a:avLst>
              <a:gd name="adj1" fmla="val 39321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ángulo 2"/>
              <p:cNvSpPr/>
              <p:nvPr/>
            </p:nvSpPr>
            <p:spPr>
              <a:xfrm>
                <a:off x="6922042" y="570240"/>
                <a:ext cx="31563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800" i="1">
                          <a:latin typeface="Cambria Math" panose="02040503050406030204" pitchFamily="18" charset="0"/>
                        </a:rPr>
                        <m:t>2,24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042" y="570240"/>
                <a:ext cx="315637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ángulo 19"/>
              <p:cNvSpPr/>
              <p:nvPr/>
            </p:nvSpPr>
            <p:spPr>
              <a:xfrm>
                <a:off x="2416608" y="2170440"/>
                <a:ext cx="31563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→125</m:t>
                          </m:r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800" i="1">
                          <a:latin typeface="Cambria Math" panose="02040503050406030204" pitchFamily="18" charset="0"/>
                        </a:rPr>
                        <m:t>2,24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608" y="2170440"/>
                <a:ext cx="315637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ángulo 20"/>
              <p:cNvSpPr/>
              <p:nvPr/>
            </p:nvSpPr>
            <p:spPr>
              <a:xfrm>
                <a:off x="6922042" y="2170440"/>
                <a:ext cx="29576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→125</m:t>
                          </m:r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28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s-AR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AR" sz="2800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21" name="Rectá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042" y="2170440"/>
                <a:ext cx="295760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echa derecha 4"/>
          <p:cNvSpPr/>
          <p:nvPr/>
        </p:nvSpPr>
        <p:spPr>
          <a:xfrm>
            <a:off x="5830254" y="2301245"/>
            <a:ext cx="789730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3499373" y="3062817"/>
                <a:ext cx="5451492" cy="659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60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=0.161</m:t>
                      </m:r>
                      <m:f>
                        <m:f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373" y="3062817"/>
                <a:ext cx="5451492" cy="6595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3721100" y="4155909"/>
                <a:ext cx="4631268" cy="659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60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=0.161</m:t>
                      </m:r>
                      <m:f>
                        <m:f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𝑠𝑎𝑙𝑎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𝑠𝑎𝑙𝑎</m:t>
                              </m:r>
                            </m:sub>
                          </m:s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𝑛𝑢𝑒𝑣𝑜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𝑛𝑢𝑒𝑣𝑜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100" y="4155909"/>
                <a:ext cx="4631268" cy="659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4331267" y="5236123"/>
                <a:ext cx="3787704" cy="703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100" i="1">
                          <a:latin typeface="Cambria Math" panose="02040503050406030204" pitchFamily="18" charset="0"/>
                        </a:rPr>
                        <m:t>0,4</m:t>
                      </m:r>
                      <m:r>
                        <a:rPr lang="es-AR" sz="2100" i="1">
                          <a:latin typeface="Cambria Math" panose="02040503050406030204" pitchFamily="18" charset="0"/>
                        </a:rPr>
                        <m:t>=0.161</m:t>
                      </m:r>
                      <m:f>
                        <m:f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0,69</m:t>
                          </m:r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𝑛𝑢𝑒𝑣𝑜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𝑛𝑢𝑒𝑣𝑜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267" y="5236123"/>
                <a:ext cx="3787704" cy="7030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ángulo redondeado 26"/>
          <p:cNvSpPr/>
          <p:nvPr/>
        </p:nvSpPr>
        <p:spPr>
          <a:xfrm>
            <a:off x="6555530" y="5607600"/>
            <a:ext cx="1563441" cy="40005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59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3" grpId="0"/>
      <p:bldP spid="20" grpId="0"/>
      <p:bldP spid="21" grpId="0"/>
      <p:bldP spid="5" grpId="0" animBg="1"/>
      <p:bldP spid="23" grpId="0"/>
      <p:bldP spid="24" grpId="0"/>
      <p:bldP spid="25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4102667" y="268812"/>
                <a:ext cx="3787704" cy="703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100" i="1">
                          <a:latin typeface="Cambria Math" panose="02040503050406030204" pitchFamily="18" charset="0"/>
                        </a:rPr>
                        <m:t>0,4</m:t>
                      </m:r>
                      <m:r>
                        <a:rPr lang="es-AR" sz="2100" i="1">
                          <a:latin typeface="Cambria Math" panose="02040503050406030204" pitchFamily="18" charset="0"/>
                        </a:rPr>
                        <m:t>=0.161</m:t>
                      </m:r>
                      <m:f>
                        <m:f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0,69</m:t>
                          </m:r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AR" sz="21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𝑛𝑢𝑒𝑣𝑜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𝑛𝑢𝑒𝑣𝑜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667" y="268812"/>
                <a:ext cx="3787704" cy="703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4102667" y="1590328"/>
                <a:ext cx="4143314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1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0,69</m:t>
                      </m:r>
                      <m:r>
                        <a:rPr lang="es-AR" sz="21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sSub>
                        <m:sSub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=0.161</m:t>
                      </m:r>
                      <m:f>
                        <m:f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0,4</m:t>
                          </m:r>
                        </m:den>
                      </m:f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667" y="1590328"/>
                <a:ext cx="4143314" cy="682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4102667" y="2911665"/>
                <a:ext cx="4143314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sSub>
                        <m:sSub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100" i="1">
                          <a:latin typeface="Cambria Math" panose="02040503050406030204" pitchFamily="18" charset="0"/>
                        </a:rPr>
                        <m:t>0.161</m:t>
                      </m:r>
                      <m:f>
                        <m:f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9,6</m:t>
                          </m:r>
                          <m:sSup>
                            <m:sSupPr>
                              <m:ctrlPr>
                                <a:rPr lang="es-AR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AR" sz="21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0,4</m:t>
                          </m:r>
                        </m:den>
                      </m:f>
                      <m:r>
                        <a:rPr lang="es-AR" sz="2100" i="1">
                          <a:latin typeface="Cambria Math" panose="02040503050406030204" pitchFamily="18" charset="0"/>
                        </a:rPr>
                        <m:t>−0,69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667" y="2911665"/>
                <a:ext cx="4143314" cy="682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4890928" y="4160677"/>
                <a:ext cx="256679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sSub>
                        <m:sSub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100" i="1">
                          <a:latin typeface="Cambria Math" panose="02040503050406030204" pitchFamily="18" charset="0"/>
                        </a:rPr>
                        <m:t>3,174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928" y="4160677"/>
                <a:ext cx="2566793" cy="323165"/>
              </a:xfrm>
              <a:prstGeom prst="rect">
                <a:avLst/>
              </a:prstGeom>
              <a:blipFill>
                <a:blip r:embed="rId5"/>
                <a:stretch>
                  <a:fillRect l="-950" r="-1900" b="-943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ángulo redondeado 15"/>
          <p:cNvSpPr/>
          <p:nvPr/>
        </p:nvSpPr>
        <p:spPr>
          <a:xfrm>
            <a:off x="4610882" y="3960651"/>
            <a:ext cx="3059918" cy="75319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113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chäck WD - panel absorbente acústico con terminación en láminas de mader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50" y="3354548"/>
            <a:ext cx="3690711" cy="369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50" y="1208995"/>
            <a:ext cx="5124450" cy="2371725"/>
          </a:xfrm>
          <a:prstGeom prst="rect">
            <a:avLst/>
          </a:prstGeom>
        </p:spPr>
      </p:pic>
      <p:pic>
        <p:nvPicPr>
          <p:cNvPr id="7170" name="Picture 2" descr="Krossen - Absorbente acústico - Gran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6" y="123103"/>
            <a:ext cx="3872795" cy="387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418532" y="316450"/>
            <a:ext cx="4865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https://www.skumacoustics.com/es/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685" y="4004517"/>
            <a:ext cx="5162550" cy="2390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1995328" y="323129"/>
                <a:ext cx="256679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sSub>
                        <m:sSub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100" i="1">
                          <a:latin typeface="Cambria Math" panose="02040503050406030204" pitchFamily="18" charset="0"/>
                        </a:rPr>
                        <m:t>3,174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328" y="323129"/>
                <a:ext cx="2566793" cy="323165"/>
              </a:xfrm>
              <a:prstGeom prst="rect">
                <a:avLst/>
              </a:prstGeom>
              <a:blipFill>
                <a:blip r:embed="rId7"/>
                <a:stretch>
                  <a:fillRect l="-950" r="-1900" b="-113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redondeado 8"/>
          <p:cNvSpPr/>
          <p:nvPr/>
        </p:nvSpPr>
        <p:spPr>
          <a:xfrm>
            <a:off x="1715282" y="123103"/>
            <a:ext cx="3059918" cy="75319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redondeado 9"/>
          <p:cNvSpPr/>
          <p:nvPr/>
        </p:nvSpPr>
        <p:spPr>
          <a:xfrm>
            <a:off x="4060876" y="2413001"/>
            <a:ext cx="2314525" cy="116771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redondeado 10"/>
          <p:cNvSpPr/>
          <p:nvPr/>
        </p:nvSpPr>
        <p:spPr>
          <a:xfrm>
            <a:off x="7035229" y="5199222"/>
            <a:ext cx="1793825" cy="116771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126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083" y="4288916"/>
            <a:ext cx="4638675" cy="12668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418532" y="316450"/>
            <a:ext cx="4865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/>
              <a:t>https://www.skumacoustics.com/es/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1995328" y="323129"/>
                <a:ext cx="256679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sSub>
                        <m:sSub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100" i="1">
                          <a:latin typeface="Cambria Math" panose="02040503050406030204" pitchFamily="18" charset="0"/>
                        </a:rPr>
                        <m:t>3,174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328" y="323129"/>
                <a:ext cx="2566793" cy="323165"/>
              </a:xfrm>
              <a:prstGeom prst="rect">
                <a:avLst/>
              </a:prstGeom>
              <a:blipFill>
                <a:blip r:embed="rId4"/>
                <a:stretch>
                  <a:fillRect l="-950" r="-1900" b="-113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redondeado 8"/>
          <p:cNvSpPr/>
          <p:nvPr/>
        </p:nvSpPr>
        <p:spPr>
          <a:xfrm>
            <a:off x="1715282" y="123103"/>
            <a:ext cx="3059918" cy="75319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 descr="https://www.skumacoustics.com/346-zoom_ficha_producto/streckkod-hp-trampa-grav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29" y="1424781"/>
            <a:ext cx="3248025" cy="243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053" y="1631551"/>
            <a:ext cx="5164240" cy="2229249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5570220" y="2693079"/>
            <a:ext cx="881381" cy="116772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redondeado 13"/>
          <p:cNvSpPr/>
          <p:nvPr/>
        </p:nvSpPr>
        <p:spPr>
          <a:xfrm>
            <a:off x="3958420" y="5143674"/>
            <a:ext cx="1049964" cy="46247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10"/>
              <p:cNvSpPr/>
              <p:nvPr/>
            </p:nvSpPr>
            <p:spPr>
              <a:xfrm>
                <a:off x="4839104" y="3839863"/>
                <a:ext cx="22484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AR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=0,72</m:t>
                      </m:r>
                    </m:oMath>
                  </m:oMathPara>
                </a14:m>
                <a:endParaRPr lang="es-AR" sz="4000" dirty="0"/>
              </a:p>
            </p:txBody>
          </p:sp>
        </mc:Choice>
        <mc:Fallback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104" y="3839863"/>
                <a:ext cx="224843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ángulo 12"/>
              <p:cNvSpPr/>
              <p:nvPr/>
            </p:nvSpPr>
            <p:spPr>
              <a:xfrm>
                <a:off x="4307656" y="5555741"/>
                <a:ext cx="289402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AR" sz="3600" i="1">
                          <a:latin typeface="Cambria Math" panose="02040503050406030204" pitchFamily="18" charset="0"/>
                        </a:rPr>
                        <m:t>=0,354</m:t>
                      </m:r>
                      <m:sSup>
                        <m:sSupPr>
                          <m:ctrlPr>
                            <a:rPr lang="es-AR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s-AR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AR" sz="3600" dirty="0"/>
              </a:p>
            </p:txBody>
          </p:sp>
        </mc:Choice>
        <mc:Fallback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656" y="5555741"/>
                <a:ext cx="289402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errar llave 17"/>
          <p:cNvSpPr/>
          <p:nvPr/>
        </p:nvSpPr>
        <p:spPr>
          <a:xfrm>
            <a:off x="7024041" y="3962574"/>
            <a:ext cx="481659" cy="2289903"/>
          </a:xfrm>
          <a:prstGeom prst="rightBrace">
            <a:avLst>
              <a:gd name="adj1" fmla="val 39321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ángulo 15"/>
              <p:cNvSpPr/>
              <p:nvPr/>
            </p:nvSpPr>
            <p:spPr>
              <a:xfrm>
                <a:off x="7467599" y="4790136"/>
                <a:ext cx="31832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=0,255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599" y="4790136"/>
                <a:ext cx="3183244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lipse 21"/>
          <p:cNvSpPr/>
          <p:nvPr/>
        </p:nvSpPr>
        <p:spPr>
          <a:xfrm>
            <a:off x="3787280" y="-17180"/>
            <a:ext cx="899021" cy="10138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90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 animBg="1"/>
      <p:bldP spid="11" grpId="0"/>
      <p:bldP spid="13" grpId="0"/>
      <p:bldP spid="18" grpId="0" animBg="1"/>
      <p:bldP spid="16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/>
              <p:nvPr/>
            </p:nvSpPr>
            <p:spPr>
              <a:xfrm>
                <a:off x="1995328" y="323129"/>
                <a:ext cx="256679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AR" sz="21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sSub>
                        <m:sSubPr>
                          <m:ctrlPr>
                            <a:rPr lang="es-AR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2100" i="1">
                              <a:latin typeface="Cambria Math" panose="02040503050406030204" pitchFamily="18" charset="0"/>
                            </a:rPr>
                            <m:t>𝑛𝑢𝑒𝑣𝑜</m:t>
                          </m:r>
                        </m:sub>
                      </m:sSub>
                      <m:r>
                        <a:rPr lang="es-AR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100" i="1">
                          <a:latin typeface="Cambria Math" panose="02040503050406030204" pitchFamily="18" charset="0"/>
                        </a:rPr>
                        <m:t>3,174</m:t>
                      </m:r>
                    </m:oMath>
                  </m:oMathPara>
                </a14:m>
                <a:endParaRPr lang="es-AR" sz="1350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5609C8C-C228-41DE-8216-E74ACFDD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328" y="323129"/>
                <a:ext cx="2566793" cy="323165"/>
              </a:xfrm>
              <a:prstGeom prst="rect">
                <a:avLst/>
              </a:prstGeom>
              <a:blipFill>
                <a:blip r:embed="rId2"/>
                <a:stretch>
                  <a:fillRect l="-950" r="-1900" b="-113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redondeado 7"/>
          <p:cNvSpPr/>
          <p:nvPr/>
        </p:nvSpPr>
        <p:spPr>
          <a:xfrm>
            <a:off x="1715282" y="123103"/>
            <a:ext cx="3059918" cy="75319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ángulo 8"/>
              <p:cNvSpPr/>
              <p:nvPr/>
            </p:nvSpPr>
            <p:spPr>
              <a:xfrm>
                <a:off x="7213599" y="123103"/>
                <a:ext cx="31832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  <m:r>
                            <a:rPr lang="es-A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  <m:r>
                        <a:rPr lang="es-A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=0,255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599" y="123103"/>
                <a:ext cx="318324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/>
              <p:cNvSpPr txBox="1"/>
              <p:nvPr/>
            </p:nvSpPr>
            <p:spPr>
              <a:xfrm>
                <a:off x="2630328" y="1498600"/>
                <a:ext cx="730107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600" i="1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s-AR" sz="3600" i="1">
                          <a:latin typeface="Cambria Math" panose="02040503050406030204" pitchFamily="18" charset="0"/>
                        </a:rPr>
                        <m:t>𝑃𝑎𝑛𝑒𝑙</m:t>
                      </m:r>
                      <m:r>
                        <a:rPr lang="es-AR" sz="3600" i="1">
                          <a:latin typeface="Cambria Math" panose="02040503050406030204" pitchFamily="18" charset="0"/>
                        </a:rPr>
                        <m:t>      →        0,255  </m:t>
                      </m:r>
                      <m:r>
                        <a:rPr lang="es-AR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  <m:r>
                            <a:rPr lang="es-A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328" y="1498600"/>
                <a:ext cx="730107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/>
              <p:cNvSpPr txBox="1"/>
              <p:nvPr/>
            </p:nvSpPr>
            <p:spPr>
              <a:xfrm>
                <a:off x="2630328" y="2632224"/>
                <a:ext cx="730107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6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AR" sz="3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3600" i="1">
                          <a:latin typeface="Cambria Math" panose="02040503050406030204" pitchFamily="18" charset="0"/>
                        </a:rPr>
                        <m:t>𝑃𝑎𝑛𝑒𝑙𝑒𝑠</m:t>
                      </m:r>
                      <m:r>
                        <a:rPr lang="es-AR" sz="3600" i="1">
                          <a:latin typeface="Cambria Math" panose="02040503050406030204" pitchFamily="18" charset="0"/>
                        </a:rPr>
                        <m:t> →        3,174  </m:t>
                      </m:r>
                      <m:r>
                        <a:rPr lang="es-AR" sz="3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s-AR" sz="36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A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  <m:r>
                            <a:rPr lang="es-A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328" y="2632224"/>
                <a:ext cx="730107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uadroTexto 16"/>
              <p:cNvSpPr txBox="1"/>
              <p:nvPr/>
            </p:nvSpPr>
            <p:spPr>
              <a:xfrm>
                <a:off x="2630327" y="3584724"/>
                <a:ext cx="7301073" cy="1099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6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AR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s-AR" sz="3600" i="1">
                              <a:latin typeface="Cambria Math" panose="02040503050406030204" pitchFamily="18" charset="0"/>
                            </a:rPr>
                            <m:t>,174</m:t>
                          </m:r>
                        </m:num>
                        <m:den>
                          <m:r>
                            <a:rPr lang="es-AR" sz="3600" i="1">
                              <a:latin typeface="Cambria Math" panose="02040503050406030204" pitchFamily="18" charset="0"/>
                            </a:rPr>
                            <m:t>0,255</m:t>
                          </m:r>
                        </m:den>
                      </m:f>
                      <m:r>
                        <a:rPr lang="es-AR" sz="3600" i="1">
                          <a:latin typeface="Cambria Math" panose="02040503050406030204" pitchFamily="18" charset="0"/>
                        </a:rPr>
                        <m:t>=12,44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327" y="3584724"/>
                <a:ext cx="7301073" cy="10993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/>
              <p:cNvSpPr txBox="1"/>
              <p:nvPr/>
            </p:nvSpPr>
            <p:spPr>
              <a:xfrm>
                <a:off x="3958188" y="5362723"/>
                <a:ext cx="232267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AR" sz="3600" dirty="0"/>
                  <a:t>13</a:t>
                </a:r>
                <a14:m>
                  <m:oMath xmlns:m="http://schemas.openxmlformats.org/officeDocument/2006/math">
                    <m:r>
                      <a:rPr lang="es-AR" sz="3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3600" i="1">
                        <a:latin typeface="Cambria Math" panose="02040503050406030204" pitchFamily="18" charset="0"/>
                      </a:rPr>
                      <m:t>𝑃𝑎𝑛𝑒𝑙𝑒𝑠</m:t>
                    </m:r>
                  </m:oMath>
                </a14:m>
                <a:endParaRPr lang="es-AR" dirty="0"/>
              </a:p>
            </p:txBody>
          </p:sp>
        </mc:Choice>
        <mc:Fallback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188" y="5362723"/>
                <a:ext cx="2322674" cy="553998"/>
              </a:xfrm>
              <a:prstGeom prst="rect">
                <a:avLst/>
              </a:prstGeom>
              <a:blipFill>
                <a:blip r:embed="rId7"/>
                <a:stretch>
                  <a:fillRect l="-11811" t="-25275" b="-4835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https://www.skumacoustics.com/346-zoom_ficha_producto/streckkod-hp-trampa-grav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4971383"/>
            <a:ext cx="1782238" cy="133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redondeado 19"/>
          <p:cNvSpPr/>
          <p:nvPr/>
        </p:nvSpPr>
        <p:spPr>
          <a:xfrm>
            <a:off x="3747282" y="4864100"/>
            <a:ext cx="4355318" cy="15113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328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2" grpId="0"/>
      <p:bldP spid="17" grpId="0"/>
      <p:bldP spid="18" grpId="0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8082</TotalTime>
  <Words>108</Words>
  <Application>Microsoft Office PowerPoint</Application>
  <PresentationFormat>Panorámica</PresentationFormat>
  <Paragraphs>53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39 Smooth</vt:lpstr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</dc:creator>
  <cp:lastModifiedBy>Juan Manuel</cp:lastModifiedBy>
  <cp:revision>656</cp:revision>
  <dcterms:created xsi:type="dcterms:W3CDTF">2021-05-23T21:23:16Z</dcterms:created>
  <dcterms:modified xsi:type="dcterms:W3CDTF">2022-10-13T22:51:43Z</dcterms:modified>
</cp:coreProperties>
</file>