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4" r:id="rId11"/>
    <p:sldId id="265" r:id="rId12"/>
    <p:sldId id="266" r:id="rId13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660"/>
  </p:normalViewPr>
  <p:slideViewPr>
    <p:cSldViewPr>
      <p:cViewPr varScale="1">
        <p:scale>
          <a:sx n="69" d="100"/>
          <a:sy n="69" d="100"/>
        </p:scale>
        <p:origin x="16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Hoja1!$B$1</c:f>
              <c:strCache>
                <c:ptCount val="1"/>
                <c:pt idx="0">
                  <c:v>Frecuencia absoluta</c:v>
                </c:pt>
              </c:strCache>
            </c:strRef>
          </c:tx>
          <c:marker>
            <c:symbol val="none"/>
          </c:marker>
          <c:val>
            <c:numRef>
              <c:f>Hoja1!$B$2:$B$27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8</c:v>
                </c:pt>
                <c:pt idx="17">
                  <c:v>6</c:v>
                </c:pt>
                <c:pt idx="18">
                  <c:v>6</c:v>
                </c:pt>
                <c:pt idx="19">
                  <c:v>5</c:v>
                </c:pt>
                <c:pt idx="20">
                  <c:v>4</c:v>
                </c:pt>
                <c:pt idx="21">
                  <c:v>4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5C-489F-9538-42DBECE27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258688"/>
        <c:axId val="92260224"/>
      </c:lineChart>
      <c:catAx>
        <c:axId val="92258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s-AR"/>
          </a:p>
        </c:txPr>
        <c:crossAx val="92260224"/>
        <c:crosses val="autoZero"/>
        <c:auto val="1"/>
        <c:lblAlgn val="ctr"/>
        <c:lblOffset val="100"/>
        <c:noMultiLvlLbl val="0"/>
      </c:catAx>
      <c:valAx>
        <c:axId val="92260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s-AR"/>
          </a:p>
        </c:txPr>
        <c:crossAx val="92258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22F2D-09C7-439C-BAE4-F0897599C79A}" type="datetimeFigureOut">
              <a:rPr lang="es-AR" smtClean="0"/>
              <a:pPr/>
              <a:t>31/3/2021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DFAF-3B02-4EFF-8493-AF41363FE2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79712" y="980728"/>
            <a:ext cx="6791581" cy="425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300000"/>
              </a:lnSpc>
            </a:pPr>
            <a:r>
              <a:rPr lang="es-ES" sz="3200" b="1" dirty="0">
                <a:solidFill>
                  <a:srgbClr val="0000FF"/>
                </a:solidFill>
                <a:latin typeface="Comic Sans MS" pitchFamily="66" charset="0"/>
              </a:rPr>
              <a:t>¿Cómo comparamos resultados obtenidos en una muestra</a:t>
            </a:r>
          </a:p>
          <a:p>
            <a:pPr algn="r">
              <a:lnSpc>
                <a:spcPct val="300000"/>
              </a:lnSpc>
            </a:pPr>
            <a:r>
              <a:rPr lang="es-ES" sz="3200" b="1" dirty="0">
                <a:solidFill>
                  <a:srgbClr val="0000FF"/>
                </a:solidFill>
                <a:latin typeface="Comic Sans MS" pitchFamily="66" charset="0"/>
              </a:rPr>
              <a:t>y entre distintas muestras?</a:t>
            </a:r>
            <a:endParaRPr lang="es-AR" sz="32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182982" y="44624"/>
            <a:ext cx="4719562" cy="52322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  <a:latin typeface="Comic Sans MS" pitchFamily="66" charset="0"/>
              </a:rPr>
              <a:t>Patrón de comportamiento</a:t>
            </a:r>
            <a:endParaRPr lang="es-AR" sz="2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27" y="692696"/>
            <a:ext cx="8353425" cy="6051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82982" y="44624"/>
            <a:ext cx="4719562" cy="52322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  <a:latin typeface="Comic Sans MS" pitchFamily="66" charset="0"/>
              </a:rPr>
              <a:t>Patrón de comportamiento</a:t>
            </a:r>
            <a:endParaRPr lang="es-AR" sz="2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3" name="Picture 7" descr="TN0051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9668" y="1426989"/>
            <a:ext cx="13716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WB0067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6668" y="1426989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TN0060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1426989"/>
            <a:ext cx="10795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9552" y="620539"/>
            <a:ext cx="82809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2000" b="1" i="1" dirty="0">
                <a:solidFill>
                  <a:srgbClr val="350BCD"/>
                </a:solidFill>
              </a:rPr>
              <a:t>Cantidad de maniobras que debe hacer una mujer para estacionar un automóvil “correctamente”, entre otros dos</a:t>
            </a:r>
            <a:endParaRPr lang="en-GB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3 Gráfico"/>
          <p:cNvGraphicFramePr/>
          <p:nvPr/>
        </p:nvGraphicFramePr>
        <p:xfrm>
          <a:off x="827584" y="1916832"/>
          <a:ext cx="763284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AutoShape 5"/>
          <p:cNvSpPr>
            <a:spLocks/>
          </p:cNvSpPr>
          <p:nvPr/>
        </p:nvSpPr>
        <p:spPr bwMode="auto">
          <a:xfrm>
            <a:off x="755576" y="6165304"/>
            <a:ext cx="7543800" cy="432048"/>
          </a:xfrm>
          <a:prstGeom prst="callout3">
            <a:avLst>
              <a:gd name="adj1" fmla="val 30673"/>
              <a:gd name="adj2" fmla="val 97575"/>
              <a:gd name="adj3" fmla="val 24288"/>
              <a:gd name="adj4" fmla="val 106662"/>
              <a:gd name="adj5" fmla="val -251568"/>
              <a:gd name="adj6" fmla="val 106460"/>
              <a:gd name="adj7" fmla="val -248757"/>
              <a:gd name="adj8" fmla="val 98675"/>
            </a:avLst>
          </a:prstGeom>
          <a:solidFill>
            <a:srgbClr val="FFFFFF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r>
              <a:rPr lang="es-ES" sz="1400" i="1" dirty="0">
                <a:solidFill>
                  <a:srgbClr val="0000FF"/>
                </a:solidFill>
                <a:latin typeface="Times New Roman" pitchFamily="18" charset="0"/>
              </a:rPr>
              <a:t>Que la gráfica termine aquí no significa que la variable no pueda tomar valores mayores a 26, sino que es en estos casos cuando las mujeres deciden pagar una playa de estacionamiento.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753624" y="5733256"/>
            <a:ext cx="1873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rgbClr val="0000FF"/>
                </a:solidFill>
              </a:rPr>
              <a:t>Cantidad de maniobras</a:t>
            </a:r>
            <a:endParaRPr lang="es-AR" sz="1400" dirty="0">
              <a:solidFill>
                <a:srgbClr val="0000FF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52304" y="2955424"/>
            <a:ext cx="400110" cy="154882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400" dirty="0">
                <a:solidFill>
                  <a:srgbClr val="0000FF"/>
                </a:solidFill>
              </a:rPr>
              <a:t>Frecuencia absoluta</a:t>
            </a:r>
            <a:endParaRPr lang="es-AR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9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9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9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9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9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9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9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7" grpId="0" autoUpdateAnimBg="0"/>
      <p:bldGraphic spid="9" grpId="0">
        <p:bldSub>
          <a:bldChart bld="category"/>
        </p:bldSub>
      </p:bldGraphic>
      <p:bldP spid="10" grpId="0" animBg="1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0163"/>
            <a:ext cx="5583237" cy="345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3" name="Object 2048"/>
          <p:cNvGraphicFramePr>
            <a:graphicFrameLocks noChangeAspect="1"/>
          </p:cNvGraphicFramePr>
          <p:nvPr/>
        </p:nvGraphicFramePr>
        <p:xfrm>
          <a:off x="2233985" y="3524250"/>
          <a:ext cx="6532562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áfico" r:id="rId3" imgW="5353104" imgH="2800182" progId="">
                  <p:embed/>
                </p:oleObj>
              </mc:Choice>
              <mc:Fallback>
                <p:oleObj name="Gráfico" r:id="rId3" imgW="5353104" imgH="2800182" progId="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985" y="3524250"/>
                        <a:ext cx="6532562" cy="328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 redondeado"/>
          <p:cNvSpPr/>
          <p:nvPr/>
        </p:nvSpPr>
        <p:spPr>
          <a:xfrm>
            <a:off x="1737400" y="3212976"/>
            <a:ext cx="5688632" cy="27363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2957344" y="404664"/>
            <a:ext cx="3230372" cy="707886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s-ES" sz="4000" b="1" dirty="0">
                <a:solidFill>
                  <a:srgbClr val="0000FF"/>
                </a:solidFill>
                <a:latin typeface="Comic Sans MS" pitchFamily="66" charset="0"/>
              </a:rPr>
              <a:t>Puntuación z</a:t>
            </a:r>
            <a:endParaRPr lang="es-AR" sz="4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11560" y="1268760"/>
            <a:ext cx="3324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Symbol" pitchFamily="18" charset="2"/>
                <a:sym typeface="Symbol"/>
              </a:rPr>
              <a:t>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: Media poblacional</a:t>
            </a:r>
            <a:endParaRPr lang="es-AR" sz="2400" b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9552" y="1857018"/>
            <a:ext cx="6024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Symbol" pitchFamily="18" charset="2"/>
                <a:sym typeface="Symbol"/>
              </a:rPr>
              <a:t>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: Desviación estándar de la población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2525296" y="3717032"/>
            <a:ext cx="4104456" cy="1839109"/>
            <a:chOff x="2555776" y="3501008"/>
            <a:chExt cx="4104456" cy="1839109"/>
          </a:xfrm>
        </p:grpSpPr>
        <p:sp>
          <p:nvSpPr>
            <p:cNvPr id="10" name="9 CuadroTexto"/>
            <p:cNvSpPr txBox="1"/>
            <p:nvPr/>
          </p:nvSpPr>
          <p:spPr>
            <a:xfrm>
              <a:off x="2555776" y="4005064"/>
              <a:ext cx="11521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800" b="1" dirty="0">
                  <a:solidFill>
                    <a:srgbClr val="0000FF"/>
                  </a:solidFill>
                  <a:latin typeface="Comic Sans MS" pitchFamily="66" charset="0"/>
                </a:rPr>
                <a:t>z = </a:t>
              </a:r>
              <a:endParaRPr lang="es-AR" sz="48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cxnSp>
          <p:nvCxnSpPr>
            <p:cNvPr id="12" name="11 Conector recto"/>
            <p:cNvCxnSpPr>
              <a:stCxn id="10" idx="3"/>
            </p:cNvCxnSpPr>
            <p:nvPr/>
          </p:nvCxnSpPr>
          <p:spPr>
            <a:xfrm flipV="1">
              <a:off x="3707904" y="4365105"/>
              <a:ext cx="2952328" cy="5545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4211960" y="3501008"/>
              <a:ext cx="18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4800" b="1" dirty="0">
                  <a:solidFill>
                    <a:srgbClr val="0000FF"/>
                  </a:solidFill>
                  <a:latin typeface="Comic Sans MS" pitchFamily="66" charset="0"/>
                </a:rPr>
                <a:t>x - </a:t>
              </a:r>
              <a:r>
                <a:rPr lang="es-ES" sz="4800" b="1" dirty="0">
                  <a:solidFill>
                    <a:srgbClr val="0000FF"/>
                  </a:solidFill>
                  <a:latin typeface="Symbol" pitchFamily="18" charset="2"/>
                  <a:sym typeface="Symbol"/>
                </a:rPr>
                <a:t></a:t>
              </a:r>
              <a:r>
                <a:rPr lang="es-ES" sz="4800" b="1" dirty="0">
                  <a:solidFill>
                    <a:srgbClr val="0000FF"/>
                  </a:solidFill>
                  <a:latin typeface="Comic Sans MS" pitchFamily="66" charset="0"/>
                </a:rPr>
                <a:t>  </a:t>
              </a:r>
              <a:endParaRPr lang="es-AR" sz="48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788024" y="4509120"/>
              <a:ext cx="5565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800" b="1" dirty="0">
                  <a:solidFill>
                    <a:srgbClr val="0000FF"/>
                  </a:solidFill>
                  <a:latin typeface="Symbol" pitchFamily="18" charset="2"/>
                  <a:sym typeface="Symbol"/>
                </a:rPr>
                <a:t></a:t>
              </a:r>
              <a:endParaRPr lang="es-AR" sz="36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4" grpId="0" build="p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Rectángulo redondeado"/>
          <p:cNvSpPr/>
          <p:nvPr/>
        </p:nvSpPr>
        <p:spPr>
          <a:xfrm>
            <a:off x="3029352" y="3645024"/>
            <a:ext cx="3096344" cy="122413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459160" y="332656"/>
            <a:ext cx="824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Alejandro obtuvo una calificación de 8 puntos en la asignatura A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4968" y="954440"/>
            <a:ext cx="8238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Sebastián obtuvo una calificación de 8 puntos en la asignatura B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42755" y="1696616"/>
            <a:ext cx="6471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¿Cuál de ellos tiene mejor rendimiento académico?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83432" y="2408694"/>
            <a:ext cx="1090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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A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5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57144" y="2996952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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A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2</a:t>
            </a:r>
            <a:r>
              <a:rPr lang="es-ES" sz="4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3646944" y="3789040"/>
            <a:ext cx="1876400" cy="900569"/>
            <a:chOff x="319336" y="4118600"/>
            <a:chExt cx="1876400" cy="900569"/>
          </a:xfrm>
        </p:grpSpPr>
        <p:sp>
          <p:nvSpPr>
            <p:cNvPr id="12" name="11 CuadroTexto"/>
            <p:cNvSpPr txBox="1"/>
            <p:nvPr/>
          </p:nvSpPr>
          <p:spPr>
            <a:xfrm>
              <a:off x="319336" y="4293096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>
                  <a:solidFill>
                    <a:srgbClr val="0000FF"/>
                  </a:solidFill>
                  <a:latin typeface="Comic Sans MS" pitchFamily="66" charset="0"/>
                </a:rPr>
                <a:t>z = </a:t>
              </a:r>
              <a:endParaRPr lang="es-AR" sz="24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827584" y="4118600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rgbClr val="0000FF"/>
                  </a:solidFill>
                  <a:latin typeface="Comic Sans MS" pitchFamily="66" charset="0"/>
                </a:rPr>
                <a:t>x - </a:t>
              </a:r>
              <a:r>
                <a:rPr lang="es-ES" sz="2400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</a:t>
              </a:r>
              <a:r>
                <a:rPr lang="es-ES" sz="2400" b="1" dirty="0">
                  <a:solidFill>
                    <a:srgbClr val="0000FF"/>
                  </a:solidFill>
                  <a:latin typeface="Comic Sans MS" pitchFamily="66" charset="0"/>
                </a:rPr>
                <a:t>  </a:t>
              </a:r>
              <a:endParaRPr lang="es-AR" sz="24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259632" y="4557504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400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</a:t>
              </a:r>
              <a:endParaRPr lang="es-AR" sz="16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cxnSp>
          <p:nvCxnSpPr>
            <p:cNvPr id="18" name="17 Conector recto"/>
            <p:cNvCxnSpPr/>
            <p:nvPr/>
          </p:nvCxnSpPr>
          <p:spPr>
            <a:xfrm>
              <a:off x="899592" y="4550648"/>
              <a:ext cx="1296144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CuadroTexto"/>
          <p:cNvSpPr txBox="1"/>
          <p:nvPr/>
        </p:nvSpPr>
        <p:spPr>
          <a:xfrm>
            <a:off x="1043608" y="515119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</a:rPr>
              <a:t>z</a:t>
            </a:r>
            <a:r>
              <a:rPr lang="es-ES" sz="1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A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 =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691680" y="497670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8 - 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5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 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123728" y="541560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endParaRPr lang="es-AR" sz="16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1763688" y="5408751"/>
            <a:ext cx="1296144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5436096" y="515119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</a:rPr>
              <a:t>z</a:t>
            </a:r>
            <a:r>
              <a:rPr lang="es-ES" sz="1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B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 =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088360" y="497670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8 - 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9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</a:rPr>
              <a:t> 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444208" y="5415607"/>
            <a:ext cx="69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0,5</a:t>
            </a:r>
            <a:endParaRPr lang="es-AR" sz="16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6160368" y="5408751"/>
            <a:ext cx="1296144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506104" y="2405648"/>
            <a:ext cx="1090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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B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9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479816" y="2993906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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B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0,5</a:t>
            </a:r>
            <a:r>
              <a:rPr lang="es-ES" sz="4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</a:t>
            </a:r>
            <a:endParaRPr lang="es-AR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983632" y="5168240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1,5</a:t>
            </a:r>
            <a:endParaRPr lang="es-AR" sz="16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365072" y="5172432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= -2</a:t>
            </a:r>
            <a:endParaRPr lang="es-AR" sz="16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/>
      <p:bldP spid="6" grpId="0"/>
      <p:bldP spid="7" grpId="0"/>
      <p:bldP spid="9" grpId="0"/>
      <p:bldP spid="10" grpId="0"/>
      <p:bldP spid="19" grpId="0"/>
      <p:bldP spid="20" grpId="0"/>
      <p:bldP spid="21" grpId="0"/>
      <p:bldP spid="23" grpId="0"/>
      <p:bldP spid="24" grpId="0"/>
      <p:bldP spid="25" grpId="0"/>
      <p:bldP spid="28" grpId="0"/>
      <p:bldP spid="29" grpId="0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Elipse"/>
          <p:cNvSpPr/>
          <p:nvPr/>
        </p:nvSpPr>
        <p:spPr>
          <a:xfrm>
            <a:off x="2669312" y="4945360"/>
            <a:ext cx="576064" cy="57606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1" name="60 Elipse"/>
          <p:cNvSpPr/>
          <p:nvPr/>
        </p:nvSpPr>
        <p:spPr>
          <a:xfrm>
            <a:off x="6622896" y="2848744"/>
            <a:ext cx="576064" cy="57606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0" name="59 Rectángulo redondeado"/>
          <p:cNvSpPr/>
          <p:nvPr/>
        </p:nvSpPr>
        <p:spPr>
          <a:xfrm>
            <a:off x="251520" y="188640"/>
            <a:ext cx="8640960" cy="20162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" name="5 Conector recto"/>
          <p:cNvCxnSpPr/>
          <p:nvPr/>
        </p:nvCxnSpPr>
        <p:spPr>
          <a:xfrm>
            <a:off x="539552" y="533440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8388424" y="332656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8" name="7 Rectángulo"/>
          <p:cNvSpPr/>
          <p:nvPr/>
        </p:nvSpPr>
        <p:spPr>
          <a:xfrm>
            <a:off x="4376568" y="557292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</a:t>
            </a:r>
            <a:endParaRPr lang="es-AR" sz="2800" dirty="0"/>
          </a:p>
        </p:txBody>
      </p:sp>
      <p:sp>
        <p:nvSpPr>
          <p:cNvPr id="10" name="9 Rectángulo"/>
          <p:cNvSpPr/>
          <p:nvPr/>
        </p:nvSpPr>
        <p:spPr>
          <a:xfrm>
            <a:off x="5738053" y="555536"/>
            <a:ext cx="827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+</a:t>
            </a:r>
            <a:endParaRPr lang="es-AR" sz="2800" dirty="0"/>
          </a:p>
        </p:txBody>
      </p:sp>
      <p:sp>
        <p:nvSpPr>
          <p:cNvPr id="11" name="10 Rectángulo"/>
          <p:cNvSpPr/>
          <p:nvPr/>
        </p:nvSpPr>
        <p:spPr>
          <a:xfrm>
            <a:off x="2566824" y="551344"/>
            <a:ext cx="827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-</a:t>
            </a:r>
            <a:endParaRPr lang="es-AR" sz="2800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585712" y="38942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6156176" y="38942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2987824" y="38942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570032" y="1556792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8388424" y="1325528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z</a:t>
            </a:r>
            <a:endParaRPr lang="es-AR" dirty="0"/>
          </a:p>
        </p:txBody>
      </p:sp>
      <p:sp>
        <p:nvSpPr>
          <p:cNvPr id="19" name="18 Rectángulo"/>
          <p:cNvSpPr/>
          <p:nvPr/>
        </p:nvSpPr>
        <p:spPr>
          <a:xfrm>
            <a:off x="4407048" y="162880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0</a:t>
            </a:r>
            <a:endParaRPr lang="es-AR" sz="2400" dirty="0"/>
          </a:p>
        </p:txBody>
      </p:sp>
      <p:sp>
        <p:nvSpPr>
          <p:cNvPr id="20" name="19 Rectángulo"/>
          <p:cNvSpPr/>
          <p:nvPr/>
        </p:nvSpPr>
        <p:spPr>
          <a:xfrm>
            <a:off x="5799013" y="1624608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+1</a:t>
            </a:r>
            <a:endParaRPr lang="es-AR" sz="2400" dirty="0"/>
          </a:p>
        </p:txBody>
      </p:sp>
      <p:sp>
        <p:nvSpPr>
          <p:cNvPr id="21" name="20 Rectángulo"/>
          <p:cNvSpPr/>
          <p:nvPr/>
        </p:nvSpPr>
        <p:spPr>
          <a:xfrm>
            <a:off x="2627784" y="1620416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-1</a:t>
            </a:r>
            <a:endParaRPr lang="es-AR" sz="2400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4585712" y="1382296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6156176" y="1382296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987824" y="1382296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39552" y="2837696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8388424" y="263691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27" name="26 Rectángulo"/>
          <p:cNvSpPr/>
          <p:nvPr/>
        </p:nvSpPr>
        <p:spPr>
          <a:xfrm>
            <a:off x="4376568" y="290578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5</a:t>
            </a:r>
            <a:endParaRPr lang="es-AR" sz="2400" dirty="0"/>
          </a:p>
        </p:txBody>
      </p:sp>
      <p:sp>
        <p:nvSpPr>
          <p:cNvPr id="28" name="27 Rectángulo"/>
          <p:cNvSpPr/>
          <p:nvPr/>
        </p:nvSpPr>
        <p:spPr>
          <a:xfrm>
            <a:off x="6732240" y="2895327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8</a:t>
            </a:r>
            <a:endParaRPr lang="es-AR" sz="2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585712" y="2693680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6914722" y="2693680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570032" y="3660264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8388424" y="342900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z</a:t>
            </a:r>
            <a:endParaRPr lang="es-AR" dirty="0"/>
          </a:p>
        </p:txBody>
      </p:sp>
      <p:sp>
        <p:nvSpPr>
          <p:cNvPr id="35" name="34 Rectángulo"/>
          <p:cNvSpPr/>
          <p:nvPr/>
        </p:nvSpPr>
        <p:spPr>
          <a:xfrm>
            <a:off x="4407048" y="373227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0</a:t>
            </a:r>
            <a:endParaRPr lang="es-AR" sz="2400" dirty="0"/>
          </a:p>
        </p:txBody>
      </p:sp>
      <p:sp>
        <p:nvSpPr>
          <p:cNvPr id="36" name="35 Rectángulo"/>
          <p:cNvSpPr/>
          <p:nvPr/>
        </p:nvSpPr>
        <p:spPr>
          <a:xfrm>
            <a:off x="6444208" y="3717032"/>
            <a:ext cx="880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+1,5</a:t>
            </a:r>
            <a:endParaRPr lang="es-AR" sz="2400" dirty="0"/>
          </a:p>
        </p:txBody>
      </p:sp>
      <p:cxnSp>
        <p:nvCxnSpPr>
          <p:cNvPr id="38" name="37 Conector recto"/>
          <p:cNvCxnSpPr/>
          <p:nvPr/>
        </p:nvCxnSpPr>
        <p:spPr>
          <a:xfrm>
            <a:off x="4585712" y="3485768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6899667" y="3485768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539552" y="4925928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8388424" y="4725144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45" name="44 Rectángulo"/>
          <p:cNvSpPr/>
          <p:nvPr/>
        </p:nvSpPr>
        <p:spPr>
          <a:xfrm>
            <a:off x="4391808" y="499401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9</a:t>
            </a:r>
            <a:endParaRPr lang="es-AR" sz="2400" dirty="0"/>
          </a:p>
        </p:txBody>
      </p:sp>
      <p:sp>
        <p:nvSpPr>
          <p:cNvPr id="46" name="45 Rectángulo"/>
          <p:cNvSpPr/>
          <p:nvPr/>
        </p:nvSpPr>
        <p:spPr>
          <a:xfrm>
            <a:off x="2771800" y="49987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8</a:t>
            </a:r>
            <a:endParaRPr lang="es-AR" sz="2400" dirty="0"/>
          </a:p>
        </p:txBody>
      </p:sp>
      <p:cxnSp>
        <p:nvCxnSpPr>
          <p:cNvPr id="47" name="46 Conector recto"/>
          <p:cNvCxnSpPr/>
          <p:nvPr/>
        </p:nvCxnSpPr>
        <p:spPr>
          <a:xfrm>
            <a:off x="4585712" y="4781912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2954282" y="4797152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70032" y="5733256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8388424" y="550199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z</a:t>
            </a:r>
            <a:endParaRPr lang="es-AR" dirty="0"/>
          </a:p>
        </p:txBody>
      </p:sp>
      <p:sp>
        <p:nvSpPr>
          <p:cNvPr id="51" name="50 Rectángulo"/>
          <p:cNvSpPr/>
          <p:nvPr/>
        </p:nvSpPr>
        <p:spPr>
          <a:xfrm>
            <a:off x="4407048" y="5805264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0</a:t>
            </a:r>
            <a:endParaRPr lang="es-AR" sz="2400" dirty="0"/>
          </a:p>
        </p:txBody>
      </p:sp>
      <p:sp>
        <p:nvSpPr>
          <p:cNvPr id="52" name="51 Rectángulo"/>
          <p:cNvSpPr/>
          <p:nvPr/>
        </p:nvSpPr>
        <p:spPr>
          <a:xfrm>
            <a:off x="2644079" y="5805264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-2</a:t>
            </a:r>
            <a:endParaRPr lang="es-AR" sz="2400" dirty="0"/>
          </a:p>
        </p:txBody>
      </p:sp>
      <p:cxnSp>
        <p:nvCxnSpPr>
          <p:cNvPr id="53" name="52 Conector recto"/>
          <p:cNvCxnSpPr/>
          <p:nvPr/>
        </p:nvCxnSpPr>
        <p:spPr>
          <a:xfrm>
            <a:off x="4585712" y="5558760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2954467" y="5558760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179512" y="234888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Alejandro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79512" y="449388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Sebastián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60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6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6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1" grpId="0" animBg="1"/>
      <p:bldP spid="60" grpId="0" animBg="1"/>
      <p:bldP spid="18" grpId="0"/>
      <p:bldP spid="19" grpId="0"/>
      <p:bldP spid="20" grpId="0"/>
      <p:bldP spid="21" grpId="0"/>
      <p:bldP spid="26" grpId="0"/>
      <p:bldP spid="27" grpId="0"/>
      <p:bldP spid="28" grpId="0"/>
      <p:bldP spid="34" grpId="0"/>
      <p:bldP spid="35" grpId="0"/>
      <p:bldP spid="36" grpId="0"/>
      <p:bldP spid="44" grpId="0"/>
      <p:bldP spid="45" grpId="0"/>
      <p:bldP spid="46" grpId="0"/>
      <p:bldP spid="50" grpId="0"/>
      <p:bldP spid="51" grpId="0"/>
      <p:bldP spid="52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50 Elipse"/>
          <p:cNvSpPr/>
          <p:nvPr/>
        </p:nvSpPr>
        <p:spPr>
          <a:xfrm>
            <a:off x="1187624" y="4385664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Elipse"/>
          <p:cNvSpPr/>
          <p:nvPr/>
        </p:nvSpPr>
        <p:spPr>
          <a:xfrm>
            <a:off x="6768256" y="4385664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539552" y="188640"/>
            <a:ext cx="8135560" cy="707886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s-ES" sz="4000" b="1" dirty="0">
                <a:solidFill>
                  <a:srgbClr val="0000FF"/>
                </a:solidFill>
                <a:latin typeface="Comic Sans MS" pitchFamily="66" charset="0"/>
              </a:rPr>
              <a:t>Diagrama de caja y extensiones</a:t>
            </a:r>
            <a:endParaRPr lang="es-AR" sz="4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1201976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x: Media </a:t>
            </a:r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muestral</a:t>
            </a:r>
            <a:endParaRPr lang="es-ES" sz="2400" b="1" dirty="0">
              <a:solidFill>
                <a:srgbClr val="0000FF"/>
              </a:solidFill>
              <a:latin typeface="Comic Sans MS" pitchFamily="66" charset="0"/>
              <a:sym typeface="Symbol"/>
            </a:endParaRPr>
          </a:p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Me: Mediana</a:t>
            </a:r>
          </a:p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: Primer </a:t>
            </a:r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cuartil</a:t>
            </a:r>
            <a:endParaRPr lang="es-ES" sz="2400" b="1" dirty="0">
              <a:solidFill>
                <a:srgbClr val="0000FF"/>
              </a:solidFill>
              <a:latin typeface="Comic Sans MS" pitchFamily="66" charset="0"/>
              <a:sym typeface="Symbol"/>
            </a:endParaRPr>
          </a:p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3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: Tercer </a:t>
            </a:r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cuartil</a:t>
            </a:r>
            <a:endParaRPr lang="es-ES" sz="2400" b="1" dirty="0">
              <a:solidFill>
                <a:srgbClr val="0000FF"/>
              </a:solidFill>
              <a:latin typeface="Comic Sans MS" pitchFamily="66" charset="0"/>
              <a:sym typeface="Symbol"/>
            </a:endParaRPr>
          </a:p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RI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: Rango </a:t>
            </a:r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intercuartílico</a:t>
            </a:r>
            <a:endParaRPr lang="es-ES" sz="2400" b="1" dirty="0">
              <a:solidFill>
                <a:srgbClr val="0000FF"/>
              </a:solidFill>
              <a:latin typeface="Comic Sans MS" pitchFamily="66" charset="0"/>
              <a:sym typeface="Symbol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611560" y="1319704"/>
            <a:ext cx="216024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508601" y="1201976"/>
            <a:ext cx="31678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Referencias:</a:t>
            </a:r>
          </a:p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Ref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1: 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– 3.RI</a:t>
            </a:r>
          </a:p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Ref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2: 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– 1,5.RI</a:t>
            </a:r>
            <a:endParaRPr lang="es-AR" sz="2400" b="1" dirty="0">
              <a:solidFill>
                <a:srgbClr val="0000FF"/>
              </a:solidFill>
              <a:latin typeface="Symbol" pitchFamily="18" charset="2"/>
            </a:endParaRPr>
          </a:p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Ref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3: 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3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+ 1,5.RI</a:t>
            </a:r>
            <a:endParaRPr lang="es-AR" sz="2400" b="1" dirty="0">
              <a:solidFill>
                <a:srgbClr val="0000FF"/>
              </a:solidFill>
              <a:latin typeface="Symbol" pitchFamily="18" charset="2"/>
            </a:endParaRPr>
          </a:p>
          <a:p>
            <a:r>
              <a:rPr lang="es-ES" sz="2400" b="1" dirty="0" err="1">
                <a:solidFill>
                  <a:srgbClr val="0000FF"/>
                </a:solidFill>
                <a:latin typeface="Comic Sans MS" pitchFamily="66" charset="0"/>
                <a:sym typeface="Symbol"/>
              </a:rPr>
              <a:t>Ref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4: Q</a:t>
            </a:r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3</a:t>
            </a:r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 + 3.RI</a:t>
            </a:r>
            <a:endParaRPr lang="es-AR" sz="2400" b="1" dirty="0">
              <a:solidFill>
                <a:srgbClr val="0000FF"/>
              </a:solidFill>
              <a:latin typeface="Symbol" pitchFamily="18" charset="2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0" y="555303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8823078" y="5229200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19" name="18 Rectángulo"/>
          <p:cNvSpPr/>
          <p:nvPr/>
        </p:nvSpPr>
        <p:spPr>
          <a:xfrm>
            <a:off x="4772784" y="5667431"/>
            <a:ext cx="57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3</a:t>
            </a:r>
            <a:endParaRPr lang="es-AR" sz="2400" dirty="0"/>
          </a:p>
        </p:txBody>
      </p:sp>
      <p:sp>
        <p:nvSpPr>
          <p:cNvPr id="20" name="19 Rectángulo"/>
          <p:cNvSpPr/>
          <p:nvPr/>
        </p:nvSpPr>
        <p:spPr>
          <a:xfrm>
            <a:off x="3681736" y="5667431"/>
            <a:ext cx="57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sz="1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endParaRPr lang="es-AR" sz="2400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5001465" y="542092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3915924" y="542092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3924048" y="4112872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6" name="25 Conector recto"/>
          <p:cNvCxnSpPr/>
          <p:nvPr/>
        </p:nvCxnSpPr>
        <p:spPr>
          <a:xfrm flipV="1">
            <a:off x="683568" y="3717032"/>
            <a:ext cx="0" cy="18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V="1">
            <a:off x="8259648" y="3717032"/>
            <a:ext cx="0" cy="18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6644992" y="3717032"/>
            <a:ext cx="0" cy="1836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2267744" y="3717032"/>
            <a:ext cx="0" cy="1836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4196720" y="4112872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3966707" y="6017018"/>
            <a:ext cx="553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Me</a:t>
            </a:r>
            <a:endParaRPr lang="es-AR" sz="2000" dirty="0"/>
          </a:p>
        </p:txBody>
      </p:sp>
      <p:cxnSp>
        <p:nvCxnSpPr>
          <p:cNvPr id="36" name="35 Conector recto"/>
          <p:cNvCxnSpPr/>
          <p:nvPr/>
        </p:nvCxnSpPr>
        <p:spPr>
          <a:xfrm>
            <a:off x="4200895" y="542092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4196720" y="5697048"/>
            <a:ext cx="0" cy="360000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288856" y="5548840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Ref1</a:t>
            </a:r>
            <a:endParaRPr lang="es-AR" sz="2000" dirty="0"/>
          </a:p>
        </p:txBody>
      </p:sp>
      <p:sp>
        <p:nvSpPr>
          <p:cNvPr id="40" name="39 Rectángulo"/>
          <p:cNvSpPr/>
          <p:nvPr/>
        </p:nvSpPr>
        <p:spPr>
          <a:xfrm>
            <a:off x="1876295" y="5548840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Ref2</a:t>
            </a:r>
            <a:endParaRPr lang="es-AR" sz="2000" dirty="0"/>
          </a:p>
        </p:txBody>
      </p:sp>
      <p:sp>
        <p:nvSpPr>
          <p:cNvPr id="41" name="40 Rectángulo"/>
          <p:cNvSpPr/>
          <p:nvPr/>
        </p:nvSpPr>
        <p:spPr>
          <a:xfrm>
            <a:off x="6254472" y="5537792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Ref3</a:t>
            </a:r>
            <a:endParaRPr lang="es-AR" sz="2000" dirty="0"/>
          </a:p>
        </p:txBody>
      </p:sp>
      <p:sp>
        <p:nvSpPr>
          <p:cNvPr id="42" name="41 Rectángulo"/>
          <p:cNvSpPr/>
          <p:nvPr/>
        </p:nvSpPr>
        <p:spPr>
          <a:xfrm>
            <a:off x="7841911" y="5537792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Ref4</a:t>
            </a:r>
            <a:endParaRPr lang="es-AR" sz="2000" dirty="0"/>
          </a:p>
        </p:txBody>
      </p:sp>
      <p:cxnSp>
        <p:nvCxnSpPr>
          <p:cNvPr id="43" name="42 Conector recto"/>
          <p:cNvCxnSpPr/>
          <p:nvPr/>
        </p:nvCxnSpPr>
        <p:spPr>
          <a:xfrm>
            <a:off x="4353295" y="5409016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4196720" y="5681808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sz="2000" dirty="0"/>
          </a:p>
        </p:txBody>
      </p:sp>
      <p:cxnSp>
        <p:nvCxnSpPr>
          <p:cNvPr id="46" name="45 Conector recto"/>
          <p:cNvCxnSpPr/>
          <p:nvPr/>
        </p:nvCxnSpPr>
        <p:spPr>
          <a:xfrm>
            <a:off x="4283968" y="5769056"/>
            <a:ext cx="14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4211960" y="4230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1619672" y="4381472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3" name="52 CuadroTexto"/>
          <p:cNvSpPr txBox="1"/>
          <p:nvPr/>
        </p:nvSpPr>
        <p:spPr>
          <a:xfrm>
            <a:off x="8244408" y="423479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5004048" y="4472912"/>
            <a:ext cx="79208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5796136" y="4400904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2483768" y="4472912"/>
            <a:ext cx="1440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2483768" y="4400904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80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" grpId="0" build="p" animBg="1"/>
      <p:bldP spid="6" grpId="0"/>
      <p:bldP spid="15" grpId="0"/>
      <p:bldP spid="18" grpId="0"/>
      <p:bldP spid="19" grpId="0"/>
      <p:bldP spid="20" grpId="0"/>
      <p:bldP spid="23" grpId="0" animBg="1"/>
      <p:bldP spid="35" grpId="0"/>
      <p:bldP spid="39" grpId="0"/>
      <p:bldP spid="40" grpId="0"/>
      <p:bldP spid="41" grpId="0"/>
      <p:bldP spid="42" grpId="0"/>
      <p:bldP spid="45" grpId="0"/>
      <p:bldP spid="47" grpId="0"/>
      <p:bldP spid="48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908224" y="4020304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Elipse"/>
          <p:cNvSpPr/>
          <p:nvPr/>
        </p:nvSpPr>
        <p:spPr>
          <a:xfrm>
            <a:off x="6490448" y="4020304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" name="5 Conector recto"/>
          <p:cNvCxnSpPr/>
          <p:nvPr/>
        </p:nvCxnSpPr>
        <p:spPr>
          <a:xfrm>
            <a:off x="-21272" y="518767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8787582" y="479715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8" name="7 Rectángulo"/>
          <p:cNvSpPr/>
          <p:nvPr/>
        </p:nvSpPr>
        <p:spPr>
          <a:xfrm>
            <a:off x="4953312" y="5302071"/>
            <a:ext cx="57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sz="1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3</a:t>
            </a:r>
            <a:endParaRPr lang="es-AR" sz="2400" dirty="0"/>
          </a:p>
        </p:txBody>
      </p:sp>
      <p:sp>
        <p:nvSpPr>
          <p:cNvPr id="9" name="8 Rectángulo"/>
          <p:cNvSpPr/>
          <p:nvPr/>
        </p:nvSpPr>
        <p:spPr>
          <a:xfrm>
            <a:off x="3862264" y="5302071"/>
            <a:ext cx="57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Q</a:t>
            </a:r>
            <a:r>
              <a:rPr lang="es-ES" sz="16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endParaRPr lang="es-AR" sz="2400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5181993" y="505556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4096452" y="505556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4104576" y="3747512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 flipV="1">
            <a:off x="1404168" y="3351672"/>
            <a:ext cx="0" cy="18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7762553" y="3351672"/>
            <a:ext cx="0" cy="18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6367184" y="3351672"/>
            <a:ext cx="0" cy="1836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2782024" y="3351672"/>
            <a:ext cx="0" cy="1836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377248" y="3747512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4090651" y="5765194"/>
            <a:ext cx="553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Me</a:t>
            </a:r>
            <a:endParaRPr lang="es-AR" sz="2000" dirty="0"/>
          </a:p>
        </p:txBody>
      </p:sp>
      <p:cxnSp>
        <p:nvCxnSpPr>
          <p:cNvPr id="19" name="18 Conector recto"/>
          <p:cNvCxnSpPr/>
          <p:nvPr/>
        </p:nvCxnSpPr>
        <p:spPr>
          <a:xfrm>
            <a:off x="4381423" y="505556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377248" y="5331688"/>
            <a:ext cx="0" cy="360000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1009456" y="5183480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Ref1</a:t>
            </a:r>
            <a:endParaRPr lang="es-AR" sz="2000" dirty="0"/>
          </a:p>
        </p:txBody>
      </p:sp>
      <p:sp>
        <p:nvSpPr>
          <p:cNvPr id="22" name="21 Rectángulo"/>
          <p:cNvSpPr/>
          <p:nvPr/>
        </p:nvSpPr>
        <p:spPr>
          <a:xfrm>
            <a:off x="2390575" y="5183480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Ref2</a:t>
            </a:r>
            <a:endParaRPr lang="es-AR" sz="2000" dirty="0"/>
          </a:p>
        </p:txBody>
      </p:sp>
      <p:sp>
        <p:nvSpPr>
          <p:cNvPr id="23" name="22 Rectángulo"/>
          <p:cNvSpPr/>
          <p:nvPr/>
        </p:nvSpPr>
        <p:spPr>
          <a:xfrm>
            <a:off x="5976664" y="5172432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Ref3</a:t>
            </a:r>
            <a:endParaRPr lang="es-AR" sz="2000" dirty="0"/>
          </a:p>
        </p:txBody>
      </p:sp>
      <p:sp>
        <p:nvSpPr>
          <p:cNvPr id="24" name="23 Rectángulo"/>
          <p:cNvSpPr/>
          <p:nvPr/>
        </p:nvSpPr>
        <p:spPr>
          <a:xfrm>
            <a:off x="7344816" y="5172432"/>
            <a:ext cx="777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Ref4</a:t>
            </a:r>
            <a:endParaRPr lang="es-AR" sz="20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4533823" y="5043656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4377248" y="5316448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sz="2000" dirty="0"/>
          </a:p>
        </p:txBody>
      </p:sp>
      <p:cxnSp>
        <p:nvCxnSpPr>
          <p:cNvPr id="27" name="26 Conector recto"/>
          <p:cNvCxnSpPr/>
          <p:nvPr/>
        </p:nvCxnSpPr>
        <p:spPr>
          <a:xfrm>
            <a:off x="4464496" y="5403696"/>
            <a:ext cx="14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392488" y="386524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2340272" y="4016112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CuadroTexto"/>
          <p:cNvSpPr txBox="1"/>
          <p:nvPr/>
        </p:nvSpPr>
        <p:spPr>
          <a:xfrm>
            <a:off x="7747313" y="386943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5184576" y="4107552"/>
            <a:ext cx="50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5688632" y="4035544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2952488" y="4107552"/>
            <a:ext cx="111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2952488" y="4035544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errar llave"/>
          <p:cNvSpPr/>
          <p:nvPr/>
        </p:nvSpPr>
        <p:spPr>
          <a:xfrm rot="16200000">
            <a:off x="6835160" y="2487448"/>
            <a:ext cx="432048" cy="1368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Cerrar llave"/>
          <p:cNvSpPr/>
          <p:nvPr/>
        </p:nvSpPr>
        <p:spPr>
          <a:xfrm rot="16200000">
            <a:off x="8244840" y="2498497"/>
            <a:ext cx="432048" cy="1368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0" name="39 Cerrar llave"/>
          <p:cNvSpPr/>
          <p:nvPr/>
        </p:nvSpPr>
        <p:spPr>
          <a:xfrm rot="16200000">
            <a:off x="467976" y="2487449"/>
            <a:ext cx="432048" cy="1368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40 Cerrar llave"/>
          <p:cNvSpPr/>
          <p:nvPr/>
        </p:nvSpPr>
        <p:spPr>
          <a:xfrm rot="16200000">
            <a:off x="1892896" y="2498498"/>
            <a:ext cx="432048" cy="1368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Cerrar llave"/>
          <p:cNvSpPr/>
          <p:nvPr/>
        </p:nvSpPr>
        <p:spPr>
          <a:xfrm rot="16200000">
            <a:off x="1175144" y="674847"/>
            <a:ext cx="432048" cy="2772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42 Cerrar llave"/>
          <p:cNvSpPr/>
          <p:nvPr/>
        </p:nvSpPr>
        <p:spPr>
          <a:xfrm rot="16200000">
            <a:off x="7524480" y="692848"/>
            <a:ext cx="432048" cy="2736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CuadroTexto"/>
          <p:cNvSpPr txBox="1"/>
          <p:nvPr/>
        </p:nvSpPr>
        <p:spPr>
          <a:xfrm>
            <a:off x="395536" y="1423823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Datos apartados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6728359" y="1412775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Datos apartados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576706" y="256490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Atípicos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530018" y="256490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Atípicos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92264" y="257085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Anómalos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7869128" y="2564904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Anómalos</a:t>
            </a:r>
            <a:endParaRPr lang="es-AR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539552" y="188640"/>
            <a:ext cx="8135560" cy="707886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s-ES" sz="4000" b="1" dirty="0">
                <a:solidFill>
                  <a:srgbClr val="0000FF"/>
                </a:solidFill>
                <a:latin typeface="Comic Sans MS" pitchFamily="66" charset="0"/>
              </a:rPr>
              <a:t>Diagrama de caja y extensiones</a:t>
            </a:r>
            <a:endParaRPr lang="es-AR" sz="4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0" y="179211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8823078" y="147637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23" name="22 Rectángulo"/>
          <p:cNvSpPr/>
          <p:nvPr/>
        </p:nvSpPr>
        <p:spPr>
          <a:xfrm>
            <a:off x="6660352" y="1008116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4" name="33 Conector recto"/>
          <p:cNvCxnSpPr/>
          <p:nvPr/>
        </p:nvCxnSpPr>
        <p:spPr>
          <a:xfrm>
            <a:off x="6933024" y="1008116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6948264" y="11258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7740352" y="1368156"/>
            <a:ext cx="79208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8532440" y="129614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5220072" y="1368156"/>
            <a:ext cx="1440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5220072" y="129614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16 Conector recto">
            <a:extLst>
              <a:ext uri="{FF2B5EF4-FFF2-40B4-BE49-F238E27FC236}">
                <a16:creationId xmlns:a16="http://schemas.microsoft.com/office/drawing/2014/main" id="{8E31A649-CF08-467B-B002-98652B07E295}"/>
              </a:ext>
            </a:extLst>
          </p:cNvPr>
          <p:cNvCxnSpPr/>
          <p:nvPr/>
        </p:nvCxnSpPr>
        <p:spPr>
          <a:xfrm>
            <a:off x="-36512" y="3847601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7 Rectángulo">
            <a:extLst>
              <a:ext uri="{FF2B5EF4-FFF2-40B4-BE49-F238E27FC236}">
                <a16:creationId xmlns:a16="http://schemas.microsoft.com/office/drawing/2014/main" id="{7C9F95A8-72E0-48B5-A596-221C5C6DB06E}"/>
              </a:ext>
            </a:extLst>
          </p:cNvPr>
          <p:cNvSpPr/>
          <p:nvPr/>
        </p:nvSpPr>
        <p:spPr>
          <a:xfrm>
            <a:off x="8786566" y="3531859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49" name="22 Rectángulo">
            <a:extLst>
              <a:ext uri="{FF2B5EF4-FFF2-40B4-BE49-F238E27FC236}">
                <a16:creationId xmlns:a16="http://schemas.microsoft.com/office/drawing/2014/main" id="{F66CCF58-A54B-4C9F-B9FB-CC313EDA5020}"/>
              </a:ext>
            </a:extLst>
          </p:cNvPr>
          <p:cNvSpPr/>
          <p:nvPr/>
        </p:nvSpPr>
        <p:spPr>
          <a:xfrm>
            <a:off x="1286854" y="3063603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0" name="33 Conector recto">
            <a:extLst>
              <a:ext uri="{FF2B5EF4-FFF2-40B4-BE49-F238E27FC236}">
                <a16:creationId xmlns:a16="http://schemas.microsoft.com/office/drawing/2014/main" id="{8D15F71F-F8CB-417A-BB4B-FFBE91057B74}"/>
              </a:ext>
            </a:extLst>
          </p:cNvPr>
          <p:cNvCxnSpPr/>
          <p:nvPr/>
        </p:nvCxnSpPr>
        <p:spPr>
          <a:xfrm>
            <a:off x="1813447" y="3063603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46 CuadroTexto">
            <a:extLst>
              <a:ext uri="{FF2B5EF4-FFF2-40B4-BE49-F238E27FC236}">
                <a16:creationId xmlns:a16="http://schemas.microsoft.com/office/drawing/2014/main" id="{1D58484A-D6A8-4F8F-96F2-CC60A2C11276}"/>
              </a:ext>
            </a:extLst>
          </p:cNvPr>
          <p:cNvSpPr txBox="1"/>
          <p:nvPr/>
        </p:nvSpPr>
        <p:spPr>
          <a:xfrm>
            <a:off x="1381399" y="318133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cxnSp>
        <p:nvCxnSpPr>
          <p:cNvPr id="57" name="66 Conector recto">
            <a:extLst>
              <a:ext uri="{FF2B5EF4-FFF2-40B4-BE49-F238E27FC236}">
                <a16:creationId xmlns:a16="http://schemas.microsoft.com/office/drawing/2014/main" id="{B7136D72-29E6-4C44-996C-C377C526AE33}"/>
              </a:ext>
            </a:extLst>
          </p:cNvPr>
          <p:cNvCxnSpPr/>
          <p:nvPr/>
        </p:nvCxnSpPr>
        <p:spPr>
          <a:xfrm>
            <a:off x="395536" y="3423643"/>
            <a:ext cx="900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67 Conector recto">
            <a:extLst>
              <a:ext uri="{FF2B5EF4-FFF2-40B4-BE49-F238E27FC236}">
                <a16:creationId xmlns:a16="http://schemas.microsoft.com/office/drawing/2014/main" id="{B7CB7F7D-9278-4F6E-AF4E-16CCA50EFB33}"/>
              </a:ext>
            </a:extLst>
          </p:cNvPr>
          <p:cNvCxnSpPr/>
          <p:nvPr/>
        </p:nvCxnSpPr>
        <p:spPr>
          <a:xfrm>
            <a:off x="403730" y="3351635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16 Conector recto">
            <a:extLst>
              <a:ext uri="{FF2B5EF4-FFF2-40B4-BE49-F238E27FC236}">
                <a16:creationId xmlns:a16="http://schemas.microsoft.com/office/drawing/2014/main" id="{29AEB336-1F83-4FD8-A0CC-C934059AD00E}"/>
              </a:ext>
            </a:extLst>
          </p:cNvPr>
          <p:cNvCxnSpPr/>
          <p:nvPr/>
        </p:nvCxnSpPr>
        <p:spPr>
          <a:xfrm>
            <a:off x="-36512" y="6106357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17 Rectángulo">
            <a:extLst>
              <a:ext uri="{FF2B5EF4-FFF2-40B4-BE49-F238E27FC236}">
                <a16:creationId xmlns:a16="http://schemas.microsoft.com/office/drawing/2014/main" id="{946350E0-4AA5-4F62-BD0A-EFF704C2B516}"/>
              </a:ext>
            </a:extLst>
          </p:cNvPr>
          <p:cNvSpPr/>
          <p:nvPr/>
        </p:nvSpPr>
        <p:spPr>
          <a:xfrm>
            <a:off x="8786566" y="5790615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61" name="22 Rectángulo">
            <a:extLst>
              <a:ext uri="{FF2B5EF4-FFF2-40B4-BE49-F238E27FC236}">
                <a16:creationId xmlns:a16="http://schemas.microsoft.com/office/drawing/2014/main" id="{5F58A4DF-D9A7-41B1-8CF7-AB784B5912CB}"/>
              </a:ext>
            </a:extLst>
          </p:cNvPr>
          <p:cNvSpPr/>
          <p:nvPr/>
        </p:nvSpPr>
        <p:spPr>
          <a:xfrm>
            <a:off x="1597135" y="1008116"/>
            <a:ext cx="828478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3" name="46 CuadroTexto">
            <a:extLst>
              <a:ext uri="{FF2B5EF4-FFF2-40B4-BE49-F238E27FC236}">
                <a16:creationId xmlns:a16="http://schemas.microsoft.com/office/drawing/2014/main" id="{1188F7A4-2633-46B8-AF13-91258E299B59}"/>
              </a:ext>
            </a:extLst>
          </p:cNvPr>
          <p:cNvSpPr txBox="1"/>
          <p:nvPr/>
        </p:nvSpPr>
        <p:spPr>
          <a:xfrm>
            <a:off x="1885047" y="11258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cxnSp>
        <p:nvCxnSpPr>
          <p:cNvPr id="65" name="66 Conector recto">
            <a:extLst>
              <a:ext uri="{FF2B5EF4-FFF2-40B4-BE49-F238E27FC236}">
                <a16:creationId xmlns:a16="http://schemas.microsoft.com/office/drawing/2014/main" id="{C00BD4A5-E611-4510-B642-F67B88AA09A6}"/>
              </a:ext>
            </a:extLst>
          </p:cNvPr>
          <p:cNvCxnSpPr/>
          <p:nvPr/>
        </p:nvCxnSpPr>
        <p:spPr>
          <a:xfrm>
            <a:off x="871962" y="1368156"/>
            <a:ext cx="720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7 Conector recto">
            <a:extLst>
              <a:ext uri="{FF2B5EF4-FFF2-40B4-BE49-F238E27FC236}">
                <a16:creationId xmlns:a16="http://schemas.microsoft.com/office/drawing/2014/main" id="{D7A9FA13-4E6F-46D2-BE98-538DCB454E53}"/>
              </a:ext>
            </a:extLst>
          </p:cNvPr>
          <p:cNvCxnSpPr/>
          <p:nvPr/>
        </p:nvCxnSpPr>
        <p:spPr>
          <a:xfrm>
            <a:off x="885737" y="129614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3 Conector recto">
            <a:extLst>
              <a:ext uri="{FF2B5EF4-FFF2-40B4-BE49-F238E27FC236}">
                <a16:creationId xmlns:a16="http://schemas.microsoft.com/office/drawing/2014/main" id="{C8682A91-7A1F-47D3-8853-830CD2596E40}"/>
              </a:ext>
            </a:extLst>
          </p:cNvPr>
          <p:cNvCxnSpPr/>
          <p:nvPr/>
        </p:nvCxnSpPr>
        <p:spPr>
          <a:xfrm>
            <a:off x="2439470" y="1341648"/>
            <a:ext cx="39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65 Conector recto">
            <a:extLst>
              <a:ext uri="{FF2B5EF4-FFF2-40B4-BE49-F238E27FC236}">
                <a16:creationId xmlns:a16="http://schemas.microsoft.com/office/drawing/2014/main" id="{214A841C-6AF8-44B2-A555-04397E473D44}"/>
              </a:ext>
            </a:extLst>
          </p:cNvPr>
          <p:cNvCxnSpPr/>
          <p:nvPr/>
        </p:nvCxnSpPr>
        <p:spPr>
          <a:xfrm>
            <a:off x="2843808" y="1269640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22 Rectángulo">
            <a:extLst>
              <a:ext uri="{FF2B5EF4-FFF2-40B4-BE49-F238E27FC236}">
                <a16:creationId xmlns:a16="http://schemas.microsoft.com/office/drawing/2014/main" id="{630098DE-363E-4882-B86B-EB755C234752}"/>
              </a:ext>
            </a:extLst>
          </p:cNvPr>
          <p:cNvSpPr/>
          <p:nvPr/>
        </p:nvSpPr>
        <p:spPr>
          <a:xfrm>
            <a:off x="6660352" y="3063603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3" name="33 Conector recto">
            <a:extLst>
              <a:ext uri="{FF2B5EF4-FFF2-40B4-BE49-F238E27FC236}">
                <a16:creationId xmlns:a16="http://schemas.microsoft.com/office/drawing/2014/main" id="{2338AC20-4A72-4F84-9BFC-AE280B0E9448}"/>
              </a:ext>
            </a:extLst>
          </p:cNvPr>
          <p:cNvCxnSpPr/>
          <p:nvPr/>
        </p:nvCxnSpPr>
        <p:spPr>
          <a:xfrm>
            <a:off x="7596336" y="3063603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46 CuadroTexto">
            <a:extLst>
              <a:ext uri="{FF2B5EF4-FFF2-40B4-BE49-F238E27FC236}">
                <a16:creationId xmlns:a16="http://schemas.microsoft.com/office/drawing/2014/main" id="{84928457-3717-45E9-AE30-4873C3ADBFE4}"/>
              </a:ext>
            </a:extLst>
          </p:cNvPr>
          <p:cNvSpPr txBox="1"/>
          <p:nvPr/>
        </p:nvSpPr>
        <p:spPr>
          <a:xfrm>
            <a:off x="6948264" y="318133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sp>
        <p:nvSpPr>
          <p:cNvPr id="79" name="22 Rectángulo">
            <a:extLst>
              <a:ext uri="{FF2B5EF4-FFF2-40B4-BE49-F238E27FC236}">
                <a16:creationId xmlns:a16="http://schemas.microsoft.com/office/drawing/2014/main" id="{745FF7DF-8752-4C81-A51D-5023CE558BC6}"/>
              </a:ext>
            </a:extLst>
          </p:cNvPr>
          <p:cNvSpPr/>
          <p:nvPr/>
        </p:nvSpPr>
        <p:spPr>
          <a:xfrm>
            <a:off x="755696" y="5223843"/>
            <a:ext cx="10800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33 Conector recto">
            <a:extLst>
              <a:ext uri="{FF2B5EF4-FFF2-40B4-BE49-F238E27FC236}">
                <a16:creationId xmlns:a16="http://schemas.microsoft.com/office/drawing/2014/main" id="{D4705404-EE11-4812-83D4-9E3217710470}"/>
              </a:ext>
            </a:extLst>
          </p:cNvPr>
          <p:cNvCxnSpPr/>
          <p:nvPr/>
        </p:nvCxnSpPr>
        <p:spPr>
          <a:xfrm>
            <a:off x="1028368" y="5223843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46 CuadroTexto">
            <a:extLst>
              <a:ext uri="{FF2B5EF4-FFF2-40B4-BE49-F238E27FC236}">
                <a16:creationId xmlns:a16="http://schemas.microsoft.com/office/drawing/2014/main" id="{270054D9-B294-4119-B98E-4FEE3CD20151}"/>
              </a:ext>
            </a:extLst>
          </p:cNvPr>
          <p:cNvSpPr txBox="1"/>
          <p:nvPr/>
        </p:nvSpPr>
        <p:spPr>
          <a:xfrm>
            <a:off x="1954838" y="530007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cxnSp>
        <p:nvCxnSpPr>
          <p:cNvPr id="82" name="63 Conector recto">
            <a:extLst>
              <a:ext uri="{FF2B5EF4-FFF2-40B4-BE49-F238E27FC236}">
                <a16:creationId xmlns:a16="http://schemas.microsoft.com/office/drawing/2014/main" id="{1E19CC29-1B78-4927-A6A4-319748C1CDD9}"/>
              </a:ext>
            </a:extLst>
          </p:cNvPr>
          <p:cNvCxnSpPr/>
          <p:nvPr/>
        </p:nvCxnSpPr>
        <p:spPr>
          <a:xfrm>
            <a:off x="1835696" y="5583883"/>
            <a:ext cx="75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65 Conector recto">
            <a:extLst>
              <a:ext uri="{FF2B5EF4-FFF2-40B4-BE49-F238E27FC236}">
                <a16:creationId xmlns:a16="http://schemas.microsoft.com/office/drawing/2014/main" id="{7E54B218-207D-4752-B77F-DD8ED082B602}"/>
              </a:ext>
            </a:extLst>
          </p:cNvPr>
          <p:cNvCxnSpPr/>
          <p:nvPr/>
        </p:nvCxnSpPr>
        <p:spPr>
          <a:xfrm>
            <a:off x="2583486" y="5511875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66 Conector recto">
            <a:extLst>
              <a:ext uri="{FF2B5EF4-FFF2-40B4-BE49-F238E27FC236}">
                <a16:creationId xmlns:a16="http://schemas.microsoft.com/office/drawing/2014/main" id="{AF0142E5-E497-40EB-A0F1-5AE005F483EC}"/>
              </a:ext>
            </a:extLst>
          </p:cNvPr>
          <p:cNvCxnSpPr/>
          <p:nvPr/>
        </p:nvCxnSpPr>
        <p:spPr>
          <a:xfrm>
            <a:off x="359576" y="5583883"/>
            <a:ext cx="39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67 Conector recto">
            <a:extLst>
              <a:ext uri="{FF2B5EF4-FFF2-40B4-BE49-F238E27FC236}">
                <a16:creationId xmlns:a16="http://schemas.microsoft.com/office/drawing/2014/main" id="{E3D5C4A1-D95D-486A-9DC0-EC7BE8D8B1D9}"/>
              </a:ext>
            </a:extLst>
          </p:cNvPr>
          <p:cNvCxnSpPr/>
          <p:nvPr/>
        </p:nvCxnSpPr>
        <p:spPr>
          <a:xfrm>
            <a:off x="359576" y="5511875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4 Elipse">
            <a:extLst>
              <a:ext uri="{FF2B5EF4-FFF2-40B4-BE49-F238E27FC236}">
                <a16:creationId xmlns:a16="http://schemas.microsoft.com/office/drawing/2014/main" id="{BC5D64F7-144C-42F0-8582-5D652BE5089F}"/>
              </a:ext>
            </a:extLst>
          </p:cNvPr>
          <p:cNvSpPr/>
          <p:nvPr/>
        </p:nvSpPr>
        <p:spPr>
          <a:xfrm>
            <a:off x="2843808" y="5518731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7" name="29 CuadroTexto">
            <a:extLst>
              <a:ext uri="{FF2B5EF4-FFF2-40B4-BE49-F238E27FC236}">
                <a16:creationId xmlns:a16="http://schemas.microsoft.com/office/drawing/2014/main" id="{E4529954-F257-40A5-AC17-F97455AD0DF7}"/>
              </a:ext>
            </a:extLst>
          </p:cNvPr>
          <p:cNvSpPr txBox="1"/>
          <p:nvPr/>
        </p:nvSpPr>
        <p:spPr>
          <a:xfrm>
            <a:off x="4042521" y="5367860"/>
            <a:ext cx="28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sp>
        <p:nvSpPr>
          <p:cNvPr id="88" name="29 CuadroTexto">
            <a:extLst>
              <a:ext uri="{FF2B5EF4-FFF2-40B4-BE49-F238E27FC236}">
                <a16:creationId xmlns:a16="http://schemas.microsoft.com/office/drawing/2014/main" id="{6616EACF-30EB-4697-80EA-32EABC58AF2C}"/>
              </a:ext>
            </a:extLst>
          </p:cNvPr>
          <p:cNvSpPr txBox="1"/>
          <p:nvPr/>
        </p:nvSpPr>
        <p:spPr>
          <a:xfrm>
            <a:off x="4297823" y="5367859"/>
            <a:ext cx="28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cxnSp>
        <p:nvCxnSpPr>
          <p:cNvPr id="89" name="33 Conector recto">
            <a:extLst>
              <a:ext uri="{FF2B5EF4-FFF2-40B4-BE49-F238E27FC236}">
                <a16:creationId xmlns:a16="http://schemas.microsoft.com/office/drawing/2014/main" id="{11EF9DD5-6981-4504-8F2C-0EEA3DB318AB}"/>
              </a:ext>
            </a:extLst>
          </p:cNvPr>
          <p:cNvCxnSpPr/>
          <p:nvPr/>
        </p:nvCxnSpPr>
        <p:spPr>
          <a:xfrm>
            <a:off x="7308304" y="5223843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29 CuadroTexto">
            <a:extLst>
              <a:ext uri="{FF2B5EF4-FFF2-40B4-BE49-F238E27FC236}">
                <a16:creationId xmlns:a16="http://schemas.microsoft.com/office/drawing/2014/main" id="{E941D73E-B9DC-43CC-B55A-6749ECF00E88}"/>
              </a:ext>
            </a:extLst>
          </p:cNvPr>
          <p:cNvSpPr txBox="1"/>
          <p:nvPr/>
        </p:nvSpPr>
        <p:spPr>
          <a:xfrm>
            <a:off x="7447001" y="5367859"/>
            <a:ext cx="28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D1CDE8D-2BAF-4C8C-A81B-FE3287F890D1}"/>
              </a:ext>
            </a:extLst>
          </p:cNvPr>
          <p:cNvSpPr/>
          <p:nvPr/>
        </p:nvSpPr>
        <p:spPr>
          <a:xfrm>
            <a:off x="4857299" y="-13529"/>
            <a:ext cx="284967" cy="685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2" name="17 Rectángulo">
            <a:extLst>
              <a:ext uri="{FF2B5EF4-FFF2-40B4-BE49-F238E27FC236}">
                <a16:creationId xmlns:a16="http://schemas.microsoft.com/office/drawing/2014/main" id="{B7055123-5574-444F-ABD7-24ED20406C5D}"/>
              </a:ext>
            </a:extLst>
          </p:cNvPr>
          <p:cNvSpPr/>
          <p:nvPr/>
        </p:nvSpPr>
        <p:spPr>
          <a:xfrm>
            <a:off x="4536504" y="1481729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93" name="17 Rectángulo">
            <a:extLst>
              <a:ext uri="{FF2B5EF4-FFF2-40B4-BE49-F238E27FC236}">
                <a16:creationId xmlns:a16="http://schemas.microsoft.com/office/drawing/2014/main" id="{42210D52-CE1C-4A68-952E-B2A48522FD48}"/>
              </a:ext>
            </a:extLst>
          </p:cNvPr>
          <p:cNvSpPr/>
          <p:nvPr/>
        </p:nvSpPr>
        <p:spPr>
          <a:xfrm>
            <a:off x="4499992" y="3537216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94" name="17 Rectángulo">
            <a:extLst>
              <a:ext uri="{FF2B5EF4-FFF2-40B4-BE49-F238E27FC236}">
                <a16:creationId xmlns:a16="http://schemas.microsoft.com/office/drawing/2014/main" id="{2E4C807D-9645-4FC7-BE3D-6720B727F525}"/>
              </a:ext>
            </a:extLst>
          </p:cNvPr>
          <p:cNvSpPr/>
          <p:nvPr/>
        </p:nvSpPr>
        <p:spPr>
          <a:xfrm>
            <a:off x="4499992" y="579597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48FD98E-EBEC-4425-9DF8-E82AF102B15C}"/>
              </a:ext>
            </a:extLst>
          </p:cNvPr>
          <p:cNvSpPr/>
          <p:nvPr/>
        </p:nvSpPr>
        <p:spPr>
          <a:xfrm>
            <a:off x="-41564" y="68665"/>
            <a:ext cx="5183829" cy="1920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C80334-E756-4ACC-8923-F6803D6F7861}"/>
              </a:ext>
            </a:extLst>
          </p:cNvPr>
          <p:cNvSpPr/>
          <p:nvPr/>
        </p:nvSpPr>
        <p:spPr>
          <a:xfrm>
            <a:off x="5015168" y="-13530"/>
            <a:ext cx="4128832" cy="1899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B3A9043-78C1-49E0-8F09-84ED90C0C062}"/>
              </a:ext>
            </a:extLst>
          </p:cNvPr>
          <p:cNvSpPr/>
          <p:nvPr/>
        </p:nvSpPr>
        <p:spPr>
          <a:xfrm>
            <a:off x="-36512" y="2003327"/>
            <a:ext cx="5142265" cy="1988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ED4BDF3-712C-47AC-9EEF-74EC1B704626}"/>
              </a:ext>
            </a:extLst>
          </p:cNvPr>
          <p:cNvSpPr/>
          <p:nvPr/>
        </p:nvSpPr>
        <p:spPr>
          <a:xfrm>
            <a:off x="5015168" y="1845704"/>
            <a:ext cx="4128705" cy="21678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76DC7AB-380F-4CC9-9D37-4D07EF35D954}"/>
              </a:ext>
            </a:extLst>
          </p:cNvPr>
          <p:cNvSpPr/>
          <p:nvPr/>
        </p:nvSpPr>
        <p:spPr>
          <a:xfrm>
            <a:off x="-36513" y="3978381"/>
            <a:ext cx="5178651" cy="2546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DAAD736-DC9F-468D-9DCD-ACF35CD8F9E5}"/>
              </a:ext>
            </a:extLst>
          </p:cNvPr>
          <p:cNvSpPr/>
          <p:nvPr/>
        </p:nvSpPr>
        <p:spPr>
          <a:xfrm>
            <a:off x="5112601" y="3901191"/>
            <a:ext cx="4021979" cy="2546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096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6C8F357-09A4-4403-8861-2E3D31293CCD}"/>
              </a:ext>
            </a:extLst>
          </p:cNvPr>
          <p:cNvSpPr txBox="1"/>
          <p:nvPr/>
        </p:nvSpPr>
        <p:spPr>
          <a:xfrm>
            <a:off x="3923928" y="124869"/>
            <a:ext cx="5220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Pregunta de examen:</a:t>
            </a:r>
          </a:p>
          <a:p>
            <a:r>
              <a:rPr lang="es-AR" b="1" dirty="0">
                <a:solidFill>
                  <a:srgbClr val="FF0000"/>
                </a:solidFill>
              </a:rPr>
              <a:t>¿Qué porcentaje de los datos se pueden encontrar en la caja de un diagrama de caja y extensiones?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32E4B03-62C8-4559-9A42-C61A57E47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16632"/>
            <a:ext cx="1303144" cy="1443483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FAEA10F-0FEE-4CB2-99E0-D43D7D6AB5B5}"/>
              </a:ext>
            </a:extLst>
          </p:cNvPr>
          <p:cNvGrpSpPr/>
          <p:nvPr/>
        </p:nvGrpSpPr>
        <p:grpSpPr>
          <a:xfrm>
            <a:off x="936104" y="1597709"/>
            <a:ext cx="7668344" cy="5071651"/>
            <a:chOff x="-36512" y="-13529"/>
            <a:chExt cx="9180512" cy="6857996"/>
          </a:xfrm>
        </p:grpSpPr>
        <p:cxnSp>
          <p:nvCxnSpPr>
            <p:cNvPr id="7" name="16 Conector recto">
              <a:extLst>
                <a:ext uri="{FF2B5EF4-FFF2-40B4-BE49-F238E27FC236}">
                  <a16:creationId xmlns:a16="http://schemas.microsoft.com/office/drawing/2014/main" id="{B575A33B-5A01-47B9-9FD8-BBA58FC6A149}"/>
                </a:ext>
              </a:extLst>
            </p:cNvPr>
            <p:cNvCxnSpPr/>
            <p:nvPr/>
          </p:nvCxnSpPr>
          <p:spPr>
            <a:xfrm>
              <a:off x="0" y="1792114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17 Rectángulo">
              <a:extLst>
                <a:ext uri="{FF2B5EF4-FFF2-40B4-BE49-F238E27FC236}">
                  <a16:creationId xmlns:a16="http://schemas.microsoft.com/office/drawing/2014/main" id="{DC801950-2EA6-42EF-9489-6E87C43D31C1}"/>
                </a:ext>
              </a:extLst>
            </p:cNvPr>
            <p:cNvSpPr/>
            <p:nvPr/>
          </p:nvSpPr>
          <p:spPr>
            <a:xfrm>
              <a:off x="8823078" y="1476372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  <p:sp>
          <p:nvSpPr>
            <p:cNvPr id="9" name="22 Rectángulo">
              <a:extLst>
                <a:ext uri="{FF2B5EF4-FFF2-40B4-BE49-F238E27FC236}">
                  <a16:creationId xmlns:a16="http://schemas.microsoft.com/office/drawing/2014/main" id="{AA6D7016-1BEF-46F1-BEEF-BFF3DE8A1E2F}"/>
                </a:ext>
              </a:extLst>
            </p:cNvPr>
            <p:cNvSpPr/>
            <p:nvPr/>
          </p:nvSpPr>
          <p:spPr>
            <a:xfrm>
              <a:off x="6660352" y="1008116"/>
              <a:ext cx="1080000" cy="6480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0" name="33 Conector recto">
              <a:extLst>
                <a:ext uri="{FF2B5EF4-FFF2-40B4-BE49-F238E27FC236}">
                  <a16:creationId xmlns:a16="http://schemas.microsoft.com/office/drawing/2014/main" id="{AD4F4AD1-7404-4836-87FF-6036E3C52E77}"/>
                </a:ext>
              </a:extLst>
            </p:cNvPr>
            <p:cNvCxnSpPr/>
            <p:nvPr/>
          </p:nvCxnSpPr>
          <p:spPr>
            <a:xfrm>
              <a:off x="6933024" y="1008116"/>
              <a:ext cx="0" cy="64807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46 CuadroTexto">
              <a:extLst>
                <a:ext uri="{FF2B5EF4-FFF2-40B4-BE49-F238E27FC236}">
                  <a16:creationId xmlns:a16="http://schemas.microsoft.com/office/drawing/2014/main" id="{2366AE4C-189B-4F35-BB82-195628477F97}"/>
                </a:ext>
              </a:extLst>
            </p:cNvPr>
            <p:cNvSpPr txBox="1"/>
            <p:nvPr/>
          </p:nvSpPr>
          <p:spPr>
            <a:xfrm>
              <a:off x="6948264" y="112584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000" b="1" dirty="0">
                  <a:solidFill>
                    <a:srgbClr val="0000FF"/>
                  </a:solidFill>
                </a:rPr>
                <a:t>+</a:t>
              </a:r>
              <a:endParaRPr lang="es-AR" sz="20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" name="63 Conector recto">
              <a:extLst>
                <a:ext uri="{FF2B5EF4-FFF2-40B4-BE49-F238E27FC236}">
                  <a16:creationId xmlns:a16="http://schemas.microsoft.com/office/drawing/2014/main" id="{7FCC49DF-F921-4A57-9385-838FA06821E4}"/>
                </a:ext>
              </a:extLst>
            </p:cNvPr>
            <p:cNvCxnSpPr/>
            <p:nvPr/>
          </p:nvCxnSpPr>
          <p:spPr>
            <a:xfrm>
              <a:off x="7740352" y="1368156"/>
              <a:ext cx="792088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65 Conector recto">
              <a:extLst>
                <a:ext uri="{FF2B5EF4-FFF2-40B4-BE49-F238E27FC236}">
                  <a16:creationId xmlns:a16="http://schemas.microsoft.com/office/drawing/2014/main" id="{7D01B7E9-57DF-4D84-BE60-B2EB55C17DCD}"/>
                </a:ext>
              </a:extLst>
            </p:cNvPr>
            <p:cNvCxnSpPr/>
            <p:nvPr/>
          </p:nvCxnSpPr>
          <p:spPr>
            <a:xfrm>
              <a:off x="8532440" y="1296148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66 Conector recto">
              <a:extLst>
                <a:ext uri="{FF2B5EF4-FFF2-40B4-BE49-F238E27FC236}">
                  <a16:creationId xmlns:a16="http://schemas.microsoft.com/office/drawing/2014/main" id="{338BB6FE-C03C-48C9-A38F-927ED6BF7B72}"/>
                </a:ext>
              </a:extLst>
            </p:cNvPr>
            <p:cNvCxnSpPr/>
            <p:nvPr/>
          </p:nvCxnSpPr>
          <p:spPr>
            <a:xfrm>
              <a:off x="5220072" y="1368156"/>
              <a:ext cx="1440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67 Conector recto">
              <a:extLst>
                <a:ext uri="{FF2B5EF4-FFF2-40B4-BE49-F238E27FC236}">
                  <a16:creationId xmlns:a16="http://schemas.microsoft.com/office/drawing/2014/main" id="{EDF9DA22-BFCA-4B48-AFE1-A2E1EBF3B8C2}"/>
                </a:ext>
              </a:extLst>
            </p:cNvPr>
            <p:cNvCxnSpPr/>
            <p:nvPr/>
          </p:nvCxnSpPr>
          <p:spPr>
            <a:xfrm>
              <a:off x="5220072" y="1296148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6 Conector recto">
              <a:extLst>
                <a:ext uri="{FF2B5EF4-FFF2-40B4-BE49-F238E27FC236}">
                  <a16:creationId xmlns:a16="http://schemas.microsoft.com/office/drawing/2014/main" id="{C9D5ACE8-E9E4-4050-B2A0-321C34E8754D}"/>
                </a:ext>
              </a:extLst>
            </p:cNvPr>
            <p:cNvCxnSpPr/>
            <p:nvPr/>
          </p:nvCxnSpPr>
          <p:spPr>
            <a:xfrm>
              <a:off x="-36512" y="3847601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7 Rectángulo">
              <a:extLst>
                <a:ext uri="{FF2B5EF4-FFF2-40B4-BE49-F238E27FC236}">
                  <a16:creationId xmlns:a16="http://schemas.microsoft.com/office/drawing/2014/main" id="{7AB201FF-61CE-4C00-AB0B-8700DFA4E3D1}"/>
                </a:ext>
              </a:extLst>
            </p:cNvPr>
            <p:cNvSpPr/>
            <p:nvPr/>
          </p:nvSpPr>
          <p:spPr>
            <a:xfrm>
              <a:off x="8786566" y="3531859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  <p:sp>
          <p:nvSpPr>
            <p:cNvPr id="18" name="22 Rectángulo">
              <a:extLst>
                <a:ext uri="{FF2B5EF4-FFF2-40B4-BE49-F238E27FC236}">
                  <a16:creationId xmlns:a16="http://schemas.microsoft.com/office/drawing/2014/main" id="{00573306-9A98-4E0B-92AE-90ACC52F7F0F}"/>
                </a:ext>
              </a:extLst>
            </p:cNvPr>
            <p:cNvSpPr/>
            <p:nvPr/>
          </p:nvSpPr>
          <p:spPr>
            <a:xfrm>
              <a:off x="1286854" y="3063603"/>
              <a:ext cx="1080000" cy="6480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9" name="33 Conector recto">
              <a:extLst>
                <a:ext uri="{FF2B5EF4-FFF2-40B4-BE49-F238E27FC236}">
                  <a16:creationId xmlns:a16="http://schemas.microsoft.com/office/drawing/2014/main" id="{A80E12D3-906E-4145-9BB7-8CD1CC8B2C35}"/>
                </a:ext>
              </a:extLst>
            </p:cNvPr>
            <p:cNvCxnSpPr/>
            <p:nvPr/>
          </p:nvCxnSpPr>
          <p:spPr>
            <a:xfrm>
              <a:off x="1813447" y="3063603"/>
              <a:ext cx="0" cy="64807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46 CuadroTexto">
              <a:extLst>
                <a:ext uri="{FF2B5EF4-FFF2-40B4-BE49-F238E27FC236}">
                  <a16:creationId xmlns:a16="http://schemas.microsoft.com/office/drawing/2014/main" id="{EEE03FBD-C495-4CF7-AE3E-E8AAC4FF627D}"/>
                </a:ext>
              </a:extLst>
            </p:cNvPr>
            <p:cNvSpPr txBox="1"/>
            <p:nvPr/>
          </p:nvSpPr>
          <p:spPr>
            <a:xfrm>
              <a:off x="1381399" y="3181331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000" b="1" dirty="0">
                  <a:solidFill>
                    <a:srgbClr val="0000FF"/>
                  </a:solidFill>
                </a:rPr>
                <a:t>+</a:t>
              </a:r>
              <a:endParaRPr lang="es-AR" sz="20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1" name="66 Conector recto">
              <a:extLst>
                <a:ext uri="{FF2B5EF4-FFF2-40B4-BE49-F238E27FC236}">
                  <a16:creationId xmlns:a16="http://schemas.microsoft.com/office/drawing/2014/main" id="{0FD590BF-5BC2-45DB-B9B7-A32CFD1788A5}"/>
                </a:ext>
              </a:extLst>
            </p:cNvPr>
            <p:cNvCxnSpPr/>
            <p:nvPr/>
          </p:nvCxnSpPr>
          <p:spPr>
            <a:xfrm>
              <a:off x="395536" y="3423643"/>
              <a:ext cx="900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67 Conector recto">
              <a:extLst>
                <a:ext uri="{FF2B5EF4-FFF2-40B4-BE49-F238E27FC236}">
                  <a16:creationId xmlns:a16="http://schemas.microsoft.com/office/drawing/2014/main" id="{9CCCA010-1503-4CF2-B0F2-78827934178A}"/>
                </a:ext>
              </a:extLst>
            </p:cNvPr>
            <p:cNvCxnSpPr/>
            <p:nvPr/>
          </p:nvCxnSpPr>
          <p:spPr>
            <a:xfrm>
              <a:off x="403730" y="3351635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16 Conector recto">
              <a:extLst>
                <a:ext uri="{FF2B5EF4-FFF2-40B4-BE49-F238E27FC236}">
                  <a16:creationId xmlns:a16="http://schemas.microsoft.com/office/drawing/2014/main" id="{CA0C2A85-C0B6-4FA7-B345-784987BD78E1}"/>
                </a:ext>
              </a:extLst>
            </p:cNvPr>
            <p:cNvCxnSpPr/>
            <p:nvPr/>
          </p:nvCxnSpPr>
          <p:spPr>
            <a:xfrm>
              <a:off x="-36512" y="6106357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17 Rectángulo">
              <a:extLst>
                <a:ext uri="{FF2B5EF4-FFF2-40B4-BE49-F238E27FC236}">
                  <a16:creationId xmlns:a16="http://schemas.microsoft.com/office/drawing/2014/main" id="{9AFA7BA5-5B05-46B2-8FDB-F74910C3D904}"/>
                </a:ext>
              </a:extLst>
            </p:cNvPr>
            <p:cNvSpPr/>
            <p:nvPr/>
          </p:nvSpPr>
          <p:spPr>
            <a:xfrm>
              <a:off x="8786566" y="5790615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  <p:sp>
          <p:nvSpPr>
            <p:cNvPr id="25" name="22 Rectángulo">
              <a:extLst>
                <a:ext uri="{FF2B5EF4-FFF2-40B4-BE49-F238E27FC236}">
                  <a16:creationId xmlns:a16="http://schemas.microsoft.com/office/drawing/2014/main" id="{3E5743CC-16FC-457A-99A5-56926B27AF2C}"/>
                </a:ext>
              </a:extLst>
            </p:cNvPr>
            <p:cNvSpPr/>
            <p:nvPr/>
          </p:nvSpPr>
          <p:spPr>
            <a:xfrm>
              <a:off x="1597135" y="1008116"/>
              <a:ext cx="828478" cy="6480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6" name="46 CuadroTexto">
              <a:extLst>
                <a:ext uri="{FF2B5EF4-FFF2-40B4-BE49-F238E27FC236}">
                  <a16:creationId xmlns:a16="http://schemas.microsoft.com/office/drawing/2014/main" id="{FB03E66F-0B9F-4464-B905-BEF3ED290C65}"/>
                </a:ext>
              </a:extLst>
            </p:cNvPr>
            <p:cNvSpPr txBox="1"/>
            <p:nvPr/>
          </p:nvSpPr>
          <p:spPr>
            <a:xfrm>
              <a:off x="1885047" y="112584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000" b="1" dirty="0">
                  <a:solidFill>
                    <a:srgbClr val="0000FF"/>
                  </a:solidFill>
                </a:rPr>
                <a:t>+</a:t>
              </a:r>
              <a:endParaRPr lang="es-AR" sz="20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7" name="66 Conector recto">
              <a:extLst>
                <a:ext uri="{FF2B5EF4-FFF2-40B4-BE49-F238E27FC236}">
                  <a16:creationId xmlns:a16="http://schemas.microsoft.com/office/drawing/2014/main" id="{11153A47-AC70-4541-8167-B6A2BDB0F08F}"/>
                </a:ext>
              </a:extLst>
            </p:cNvPr>
            <p:cNvCxnSpPr/>
            <p:nvPr/>
          </p:nvCxnSpPr>
          <p:spPr>
            <a:xfrm>
              <a:off x="871962" y="1368156"/>
              <a:ext cx="720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67 Conector recto">
              <a:extLst>
                <a:ext uri="{FF2B5EF4-FFF2-40B4-BE49-F238E27FC236}">
                  <a16:creationId xmlns:a16="http://schemas.microsoft.com/office/drawing/2014/main" id="{BE6000FF-6EE2-4E84-ADCD-A7E48DA54C18}"/>
                </a:ext>
              </a:extLst>
            </p:cNvPr>
            <p:cNvCxnSpPr/>
            <p:nvPr/>
          </p:nvCxnSpPr>
          <p:spPr>
            <a:xfrm>
              <a:off x="885737" y="1296148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63 Conector recto">
              <a:extLst>
                <a:ext uri="{FF2B5EF4-FFF2-40B4-BE49-F238E27FC236}">
                  <a16:creationId xmlns:a16="http://schemas.microsoft.com/office/drawing/2014/main" id="{E890833D-8BC8-49D2-8C81-15545599AE65}"/>
                </a:ext>
              </a:extLst>
            </p:cNvPr>
            <p:cNvCxnSpPr/>
            <p:nvPr/>
          </p:nvCxnSpPr>
          <p:spPr>
            <a:xfrm>
              <a:off x="2439470" y="1341648"/>
              <a:ext cx="396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65 Conector recto">
              <a:extLst>
                <a:ext uri="{FF2B5EF4-FFF2-40B4-BE49-F238E27FC236}">
                  <a16:creationId xmlns:a16="http://schemas.microsoft.com/office/drawing/2014/main" id="{890F8A42-DFD4-477D-8042-6A8669450857}"/>
                </a:ext>
              </a:extLst>
            </p:cNvPr>
            <p:cNvCxnSpPr/>
            <p:nvPr/>
          </p:nvCxnSpPr>
          <p:spPr>
            <a:xfrm>
              <a:off x="2843808" y="1269640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22 Rectángulo">
              <a:extLst>
                <a:ext uri="{FF2B5EF4-FFF2-40B4-BE49-F238E27FC236}">
                  <a16:creationId xmlns:a16="http://schemas.microsoft.com/office/drawing/2014/main" id="{DF71F0ED-9ECD-493C-B442-F63654266765}"/>
                </a:ext>
              </a:extLst>
            </p:cNvPr>
            <p:cNvSpPr/>
            <p:nvPr/>
          </p:nvSpPr>
          <p:spPr>
            <a:xfrm>
              <a:off x="6660352" y="3063603"/>
              <a:ext cx="1080000" cy="6480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32" name="33 Conector recto">
              <a:extLst>
                <a:ext uri="{FF2B5EF4-FFF2-40B4-BE49-F238E27FC236}">
                  <a16:creationId xmlns:a16="http://schemas.microsoft.com/office/drawing/2014/main" id="{12D528CC-DC81-439D-8379-52293530D2F1}"/>
                </a:ext>
              </a:extLst>
            </p:cNvPr>
            <p:cNvCxnSpPr/>
            <p:nvPr/>
          </p:nvCxnSpPr>
          <p:spPr>
            <a:xfrm>
              <a:off x="7596336" y="3063603"/>
              <a:ext cx="0" cy="64807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46 CuadroTexto">
              <a:extLst>
                <a:ext uri="{FF2B5EF4-FFF2-40B4-BE49-F238E27FC236}">
                  <a16:creationId xmlns:a16="http://schemas.microsoft.com/office/drawing/2014/main" id="{C28BD9CA-57E9-483D-936A-EAB29F0D5702}"/>
                </a:ext>
              </a:extLst>
            </p:cNvPr>
            <p:cNvSpPr txBox="1"/>
            <p:nvPr/>
          </p:nvSpPr>
          <p:spPr>
            <a:xfrm>
              <a:off x="6948264" y="3181331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000" b="1" dirty="0">
                  <a:solidFill>
                    <a:srgbClr val="0000FF"/>
                  </a:solidFill>
                </a:rPr>
                <a:t>+</a:t>
              </a:r>
              <a:endParaRPr lang="es-AR" sz="2000" b="1" dirty="0">
                <a:solidFill>
                  <a:srgbClr val="0000FF"/>
                </a:solidFill>
              </a:endParaRPr>
            </a:p>
          </p:txBody>
        </p:sp>
        <p:sp>
          <p:nvSpPr>
            <p:cNvPr id="34" name="22 Rectángulo">
              <a:extLst>
                <a:ext uri="{FF2B5EF4-FFF2-40B4-BE49-F238E27FC236}">
                  <a16:creationId xmlns:a16="http://schemas.microsoft.com/office/drawing/2014/main" id="{42B21152-26C6-43CC-B719-584406740ABE}"/>
                </a:ext>
              </a:extLst>
            </p:cNvPr>
            <p:cNvSpPr/>
            <p:nvPr/>
          </p:nvSpPr>
          <p:spPr>
            <a:xfrm>
              <a:off x="755696" y="5223843"/>
              <a:ext cx="1080000" cy="6480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35" name="33 Conector recto">
              <a:extLst>
                <a:ext uri="{FF2B5EF4-FFF2-40B4-BE49-F238E27FC236}">
                  <a16:creationId xmlns:a16="http://schemas.microsoft.com/office/drawing/2014/main" id="{371657C1-1CF0-4B12-B50C-7DD70D5C2A4C}"/>
                </a:ext>
              </a:extLst>
            </p:cNvPr>
            <p:cNvCxnSpPr/>
            <p:nvPr/>
          </p:nvCxnSpPr>
          <p:spPr>
            <a:xfrm>
              <a:off x="1028368" y="5223843"/>
              <a:ext cx="0" cy="64807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46 CuadroTexto">
              <a:extLst>
                <a:ext uri="{FF2B5EF4-FFF2-40B4-BE49-F238E27FC236}">
                  <a16:creationId xmlns:a16="http://schemas.microsoft.com/office/drawing/2014/main" id="{41FD3DB6-965C-42F0-98B9-646FF61C1A1A}"/>
                </a:ext>
              </a:extLst>
            </p:cNvPr>
            <p:cNvSpPr txBox="1"/>
            <p:nvPr/>
          </p:nvSpPr>
          <p:spPr>
            <a:xfrm>
              <a:off x="1954838" y="5300079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000" b="1" dirty="0">
                  <a:solidFill>
                    <a:srgbClr val="0000FF"/>
                  </a:solidFill>
                </a:rPr>
                <a:t>+</a:t>
              </a:r>
              <a:endParaRPr lang="es-AR" sz="20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37" name="63 Conector recto">
              <a:extLst>
                <a:ext uri="{FF2B5EF4-FFF2-40B4-BE49-F238E27FC236}">
                  <a16:creationId xmlns:a16="http://schemas.microsoft.com/office/drawing/2014/main" id="{BEA3E036-F266-430F-A375-583371F3E87A}"/>
                </a:ext>
              </a:extLst>
            </p:cNvPr>
            <p:cNvCxnSpPr/>
            <p:nvPr/>
          </p:nvCxnSpPr>
          <p:spPr>
            <a:xfrm>
              <a:off x="1835696" y="5583883"/>
              <a:ext cx="756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65 Conector recto">
              <a:extLst>
                <a:ext uri="{FF2B5EF4-FFF2-40B4-BE49-F238E27FC236}">
                  <a16:creationId xmlns:a16="http://schemas.microsoft.com/office/drawing/2014/main" id="{7DF23DE8-012E-47CA-8E0D-94B29D0C0AC7}"/>
                </a:ext>
              </a:extLst>
            </p:cNvPr>
            <p:cNvCxnSpPr/>
            <p:nvPr/>
          </p:nvCxnSpPr>
          <p:spPr>
            <a:xfrm>
              <a:off x="2583486" y="5511875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66 Conector recto">
              <a:extLst>
                <a:ext uri="{FF2B5EF4-FFF2-40B4-BE49-F238E27FC236}">
                  <a16:creationId xmlns:a16="http://schemas.microsoft.com/office/drawing/2014/main" id="{2D9CCC75-4134-4C60-8F2C-EDBAC9A6FB6E}"/>
                </a:ext>
              </a:extLst>
            </p:cNvPr>
            <p:cNvCxnSpPr/>
            <p:nvPr/>
          </p:nvCxnSpPr>
          <p:spPr>
            <a:xfrm>
              <a:off x="359576" y="5583883"/>
              <a:ext cx="3960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67 Conector recto">
              <a:extLst>
                <a:ext uri="{FF2B5EF4-FFF2-40B4-BE49-F238E27FC236}">
                  <a16:creationId xmlns:a16="http://schemas.microsoft.com/office/drawing/2014/main" id="{25D3F72B-F025-4CBE-B118-5001B46B4668}"/>
                </a:ext>
              </a:extLst>
            </p:cNvPr>
            <p:cNvCxnSpPr/>
            <p:nvPr/>
          </p:nvCxnSpPr>
          <p:spPr>
            <a:xfrm>
              <a:off x="359576" y="5511875"/>
              <a:ext cx="0" cy="14401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 Elipse">
              <a:extLst>
                <a:ext uri="{FF2B5EF4-FFF2-40B4-BE49-F238E27FC236}">
                  <a16:creationId xmlns:a16="http://schemas.microsoft.com/office/drawing/2014/main" id="{1B690664-A712-4AAF-A203-59C1C00B6CD3}"/>
                </a:ext>
              </a:extLst>
            </p:cNvPr>
            <p:cNvSpPr/>
            <p:nvPr/>
          </p:nvSpPr>
          <p:spPr>
            <a:xfrm>
              <a:off x="2843808" y="5518731"/>
              <a:ext cx="108000" cy="108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2" name="29 CuadroTexto">
              <a:extLst>
                <a:ext uri="{FF2B5EF4-FFF2-40B4-BE49-F238E27FC236}">
                  <a16:creationId xmlns:a16="http://schemas.microsoft.com/office/drawing/2014/main" id="{180F164F-5B15-4BBC-8FC1-78B83F250946}"/>
                </a:ext>
              </a:extLst>
            </p:cNvPr>
            <p:cNvSpPr txBox="1"/>
            <p:nvPr/>
          </p:nvSpPr>
          <p:spPr>
            <a:xfrm>
              <a:off x="4042521" y="5367860"/>
              <a:ext cx="2849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>
                  <a:solidFill>
                    <a:srgbClr val="0000FF"/>
                  </a:solidFill>
                </a:rPr>
                <a:t>*</a:t>
              </a:r>
              <a:endParaRPr lang="es-AR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3" name="29 CuadroTexto">
              <a:extLst>
                <a:ext uri="{FF2B5EF4-FFF2-40B4-BE49-F238E27FC236}">
                  <a16:creationId xmlns:a16="http://schemas.microsoft.com/office/drawing/2014/main" id="{1E19517A-E336-4B47-8911-A49E68727586}"/>
                </a:ext>
              </a:extLst>
            </p:cNvPr>
            <p:cNvSpPr txBox="1"/>
            <p:nvPr/>
          </p:nvSpPr>
          <p:spPr>
            <a:xfrm>
              <a:off x="4297823" y="5367859"/>
              <a:ext cx="2849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>
                  <a:solidFill>
                    <a:srgbClr val="0000FF"/>
                  </a:solidFill>
                </a:rPr>
                <a:t>*</a:t>
              </a:r>
              <a:endParaRPr lang="es-AR" sz="2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44" name="33 Conector recto">
              <a:extLst>
                <a:ext uri="{FF2B5EF4-FFF2-40B4-BE49-F238E27FC236}">
                  <a16:creationId xmlns:a16="http://schemas.microsoft.com/office/drawing/2014/main" id="{9BC0ABB9-18F6-4728-9A95-FC66B26C365F}"/>
                </a:ext>
              </a:extLst>
            </p:cNvPr>
            <p:cNvCxnSpPr/>
            <p:nvPr/>
          </p:nvCxnSpPr>
          <p:spPr>
            <a:xfrm>
              <a:off x="7308304" y="5223843"/>
              <a:ext cx="0" cy="64807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29 CuadroTexto">
              <a:extLst>
                <a:ext uri="{FF2B5EF4-FFF2-40B4-BE49-F238E27FC236}">
                  <a16:creationId xmlns:a16="http://schemas.microsoft.com/office/drawing/2014/main" id="{7C1B5B49-C4AF-439E-B421-5BCD43EB9A90}"/>
                </a:ext>
              </a:extLst>
            </p:cNvPr>
            <p:cNvSpPr txBox="1"/>
            <p:nvPr/>
          </p:nvSpPr>
          <p:spPr>
            <a:xfrm>
              <a:off x="7447001" y="5367859"/>
              <a:ext cx="2849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>
                  <a:solidFill>
                    <a:srgbClr val="0000FF"/>
                  </a:solidFill>
                </a:rPr>
                <a:t>*</a:t>
              </a:r>
              <a:endParaRPr lang="es-AR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51E9F7DF-4B3E-46AC-B75E-C159379EDFA6}"/>
                </a:ext>
              </a:extLst>
            </p:cNvPr>
            <p:cNvSpPr/>
            <p:nvPr/>
          </p:nvSpPr>
          <p:spPr>
            <a:xfrm>
              <a:off x="4857299" y="-13529"/>
              <a:ext cx="284967" cy="68579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7" name="17 Rectángulo">
              <a:extLst>
                <a:ext uri="{FF2B5EF4-FFF2-40B4-BE49-F238E27FC236}">
                  <a16:creationId xmlns:a16="http://schemas.microsoft.com/office/drawing/2014/main" id="{CD54DB00-7CAE-4F81-9A5A-9E8BA4C68DC2}"/>
                </a:ext>
              </a:extLst>
            </p:cNvPr>
            <p:cNvSpPr/>
            <p:nvPr/>
          </p:nvSpPr>
          <p:spPr>
            <a:xfrm>
              <a:off x="4536504" y="1481729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  <p:sp>
          <p:nvSpPr>
            <p:cNvPr id="48" name="17 Rectángulo">
              <a:extLst>
                <a:ext uri="{FF2B5EF4-FFF2-40B4-BE49-F238E27FC236}">
                  <a16:creationId xmlns:a16="http://schemas.microsoft.com/office/drawing/2014/main" id="{ECD51E5F-9F04-40A0-BA4C-EE7C97B49261}"/>
                </a:ext>
              </a:extLst>
            </p:cNvPr>
            <p:cNvSpPr/>
            <p:nvPr/>
          </p:nvSpPr>
          <p:spPr>
            <a:xfrm>
              <a:off x="4499992" y="3537216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  <p:sp>
          <p:nvSpPr>
            <p:cNvPr id="49" name="17 Rectángulo">
              <a:extLst>
                <a:ext uri="{FF2B5EF4-FFF2-40B4-BE49-F238E27FC236}">
                  <a16:creationId xmlns:a16="http://schemas.microsoft.com/office/drawing/2014/main" id="{2B154A16-9FFD-420E-95D8-001063951BE9}"/>
                </a:ext>
              </a:extLst>
            </p:cNvPr>
            <p:cNvSpPr/>
            <p:nvPr/>
          </p:nvSpPr>
          <p:spPr>
            <a:xfrm>
              <a:off x="4499992" y="5795972"/>
              <a:ext cx="3209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>
                  <a:solidFill>
                    <a:srgbClr val="0000FF"/>
                  </a:solidFill>
                  <a:latin typeface="Comic Sans MS" pitchFamily="66" charset="0"/>
                  <a:sym typeface="Symbol"/>
                </a:rPr>
                <a:t>x</a:t>
              </a:r>
              <a:endParaRPr lang="es-AR" dirty="0"/>
            </a:p>
          </p:txBody>
        </p: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2A30364D-A047-488E-AD16-314E047692E8}"/>
              </a:ext>
            </a:extLst>
          </p:cNvPr>
          <p:cNvSpPr/>
          <p:nvPr/>
        </p:nvSpPr>
        <p:spPr>
          <a:xfrm>
            <a:off x="0" y="1988840"/>
            <a:ext cx="9144000" cy="468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635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755576" y="3485768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Elipse"/>
          <p:cNvSpPr/>
          <p:nvPr/>
        </p:nvSpPr>
        <p:spPr>
          <a:xfrm>
            <a:off x="6423456" y="3485768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" name="3 Conector recto"/>
          <p:cNvCxnSpPr/>
          <p:nvPr/>
        </p:nvCxnSpPr>
        <p:spPr>
          <a:xfrm>
            <a:off x="-21272" y="518767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8787582" y="479715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endParaRPr lang="es-AR" dirty="0"/>
          </a:p>
        </p:txBody>
      </p:sp>
      <p:sp>
        <p:nvSpPr>
          <p:cNvPr id="8" name="7 Rectángulo"/>
          <p:cNvSpPr/>
          <p:nvPr/>
        </p:nvSpPr>
        <p:spPr>
          <a:xfrm>
            <a:off x="3229357" y="3212976"/>
            <a:ext cx="766579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" name="8 Conector recto"/>
          <p:cNvCxnSpPr/>
          <p:nvPr/>
        </p:nvCxnSpPr>
        <p:spPr>
          <a:xfrm>
            <a:off x="3651136" y="3212976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812344" y="505470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322990" y="333070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133838" y="33348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3995936" y="3573016"/>
            <a:ext cx="165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652120" y="348576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619848" y="3573016"/>
            <a:ext cx="158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1615480" y="348576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2438048" y="505556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604432" y="505556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4037464" y="507080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3260616" y="506994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865355" y="506994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6474688" y="507080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5678408" y="507080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8172400" y="5070807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7293064" y="5069944"/>
            <a:ext cx="0" cy="28803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35900" y="5373216"/>
            <a:ext cx="788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  <a:latin typeface="Comic Sans MS" pitchFamily="66" charset="0"/>
              </a:rPr>
              <a:t>1      2      3      4      5      6      7      8      9      10</a:t>
            </a:r>
            <a:endParaRPr lang="es-AR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" name="42 Elipse"/>
          <p:cNvSpPr/>
          <p:nvPr/>
        </p:nvSpPr>
        <p:spPr>
          <a:xfrm>
            <a:off x="2366040" y="1685568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5" name="44 Rectángulo"/>
          <p:cNvSpPr/>
          <p:nvPr/>
        </p:nvSpPr>
        <p:spPr>
          <a:xfrm>
            <a:off x="5292080" y="1412776"/>
            <a:ext cx="1152128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6" name="45 Conector recto"/>
          <p:cNvCxnSpPr/>
          <p:nvPr/>
        </p:nvCxnSpPr>
        <p:spPr>
          <a:xfrm>
            <a:off x="6084168" y="1412776"/>
            <a:ext cx="0" cy="6480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5699254" y="153050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rgbClr val="0000FF"/>
                </a:solidFill>
              </a:rPr>
              <a:t>+</a:t>
            </a:r>
            <a:endParaRPr lang="es-AR" sz="2000" b="1" dirty="0">
              <a:solidFill>
                <a:srgbClr val="0000FF"/>
              </a:solidFill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3198336" y="1681376"/>
            <a:ext cx="108000" cy="108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48 CuadroTexto"/>
          <p:cNvSpPr txBox="1"/>
          <p:nvPr/>
        </p:nvSpPr>
        <p:spPr>
          <a:xfrm>
            <a:off x="1425774" y="15415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cxnSp>
        <p:nvCxnSpPr>
          <p:cNvPr id="50" name="49 Conector recto"/>
          <p:cNvCxnSpPr/>
          <p:nvPr/>
        </p:nvCxnSpPr>
        <p:spPr>
          <a:xfrm>
            <a:off x="6444208" y="1772816"/>
            <a:ext cx="1728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8172400" y="170080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4026416" y="1772816"/>
            <a:ext cx="1260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037464" y="1700808"/>
            <a:ext cx="0" cy="14401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7997934" y="33417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633686" y="15415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00FF"/>
                </a:solidFill>
              </a:rPr>
              <a:t>*</a:t>
            </a:r>
            <a:endParaRPr lang="es-AR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357</Words>
  <Application>Microsoft Office PowerPoint</Application>
  <PresentationFormat>Presentación en pantalla (4:3)</PresentationFormat>
  <Paragraphs>132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Symbol</vt:lpstr>
      <vt:lpstr>Times New Roman</vt:lpstr>
      <vt:lpstr>Tema de Office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Mónica Guitart</dc:creator>
  <cp:lastModifiedBy>Mónica</cp:lastModifiedBy>
  <cp:revision>70</cp:revision>
  <dcterms:created xsi:type="dcterms:W3CDTF">2012-07-02T22:41:19Z</dcterms:created>
  <dcterms:modified xsi:type="dcterms:W3CDTF">2021-04-01T12:56:14Z</dcterms:modified>
</cp:coreProperties>
</file>